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343" r:id="rId2"/>
    <p:sldId id="301" r:id="rId3"/>
    <p:sldId id="261" r:id="rId4"/>
    <p:sldId id="302" r:id="rId5"/>
    <p:sldId id="263" r:id="rId6"/>
    <p:sldId id="303" r:id="rId7"/>
    <p:sldId id="344" r:id="rId8"/>
    <p:sldId id="265" r:id="rId9"/>
    <p:sldId id="267" r:id="rId10"/>
    <p:sldId id="268" r:id="rId11"/>
    <p:sldId id="338" r:id="rId12"/>
    <p:sldId id="270" r:id="rId13"/>
    <p:sldId id="334" r:id="rId14"/>
    <p:sldId id="313" r:id="rId15"/>
    <p:sldId id="360" r:id="rId16"/>
    <p:sldId id="272" r:id="rId17"/>
    <p:sldId id="339" r:id="rId18"/>
    <p:sldId id="342" r:id="rId19"/>
    <p:sldId id="345" r:id="rId20"/>
    <p:sldId id="346" r:id="rId21"/>
    <p:sldId id="347" r:id="rId22"/>
    <p:sldId id="274" r:id="rId23"/>
    <p:sldId id="275" r:id="rId24"/>
    <p:sldId id="349" r:id="rId25"/>
    <p:sldId id="348" r:id="rId26"/>
    <p:sldId id="350" r:id="rId27"/>
    <p:sldId id="276" r:id="rId28"/>
    <p:sldId id="351" r:id="rId29"/>
    <p:sldId id="352" r:id="rId30"/>
    <p:sldId id="277" r:id="rId31"/>
    <p:sldId id="278" r:id="rId32"/>
    <p:sldId id="353" r:id="rId33"/>
    <p:sldId id="354" r:id="rId34"/>
    <p:sldId id="308" r:id="rId35"/>
    <p:sldId id="279" r:id="rId36"/>
    <p:sldId id="356" r:id="rId37"/>
    <p:sldId id="362" r:id="rId38"/>
    <p:sldId id="340" r:id="rId39"/>
    <p:sldId id="368" r:id="rId40"/>
    <p:sldId id="358" r:id="rId41"/>
    <p:sldId id="359" r:id="rId42"/>
    <p:sldId id="357" r:id="rId43"/>
    <p:sldId id="282" r:id="rId44"/>
    <p:sldId id="309" r:id="rId45"/>
    <p:sldId id="310" r:id="rId46"/>
    <p:sldId id="311" r:id="rId47"/>
    <p:sldId id="341" r:id="rId48"/>
    <p:sldId id="369" r:id="rId49"/>
    <p:sldId id="370" r:id="rId50"/>
    <p:sldId id="371" r:id="rId51"/>
    <p:sldId id="372" r:id="rId52"/>
    <p:sldId id="373" r:id="rId53"/>
    <p:sldId id="374" r:id="rId54"/>
    <p:sldId id="375" r:id="rId55"/>
    <p:sldId id="388" r:id="rId56"/>
    <p:sldId id="389" r:id="rId57"/>
    <p:sldId id="390" r:id="rId58"/>
    <p:sldId id="378" r:id="rId59"/>
    <p:sldId id="383" r:id="rId60"/>
    <p:sldId id="380" r:id="rId61"/>
    <p:sldId id="381" r:id="rId62"/>
    <p:sldId id="384" r:id="rId63"/>
    <p:sldId id="385" r:id="rId64"/>
    <p:sldId id="386" r:id="rId65"/>
    <p:sldId id="387" r:id="rId66"/>
    <p:sldId id="283" r:id="rId67"/>
    <p:sldId id="314" r:id="rId68"/>
    <p:sldId id="315" r:id="rId69"/>
    <p:sldId id="288" r:id="rId70"/>
    <p:sldId id="289" r:id="rId71"/>
    <p:sldId id="290" r:id="rId72"/>
    <p:sldId id="361" r:id="rId73"/>
    <p:sldId id="317" r:id="rId74"/>
    <p:sldId id="320" r:id="rId75"/>
    <p:sldId id="295" r:id="rId76"/>
    <p:sldId id="318" r:id="rId77"/>
    <p:sldId id="319" r:id="rId78"/>
    <p:sldId id="256" r:id="rId79"/>
    <p:sldId id="321" r:id="rId80"/>
    <p:sldId id="322" r:id="rId81"/>
    <p:sldId id="297" r:id="rId82"/>
    <p:sldId id="323" r:id="rId83"/>
    <p:sldId id="300" r:id="rId84"/>
    <p:sldId id="325" r:id="rId85"/>
    <p:sldId id="327" r:id="rId86"/>
    <p:sldId id="330" r:id="rId87"/>
    <p:sldId id="324" r:id="rId88"/>
    <p:sldId id="331" r:id="rId89"/>
    <p:sldId id="337" r:id="rId90"/>
    <p:sldId id="326"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94660"/>
  </p:normalViewPr>
  <p:slideViewPr>
    <p:cSldViewPr>
      <p:cViewPr varScale="1">
        <p:scale>
          <a:sx n="77" d="100"/>
          <a:sy n="77" d="100"/>
        </p:scale>
        <p:origin x="1555"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4"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4" Type="http://schemas.openxmlformats.org/officeDocument/2006/relationships/image" Target="../media/image5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 Id="rId4"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9D3E8E-19D7-41E7-B3DF-434CF6AE1A17}" type="datetimeFigureOut">
              <a:rPr lang="en-US" smtClean="0"/>
              <a:t>5/5/2025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A2D6DE-1AF7-427A-95F8-6B2298BEE114}" type="slidenum">
              <a:rPr lang="en-US" smtClean="0"/>
              <a:t>‹#›</a:t>
            </a:fld>
            <a:endParaRPr lang="en-US"/>
          </a:p>
        </p:txBody>
      </p:sp>
    </p:spTree>
    <p:extLst>
      <p:ext uri="{BB962C8B-B14F-4D97-AF65-F5344CB8AC3E}">
        <p14:creationId xmlns:p14="http://schemas.microsoft.com/office/powerpoint/2010/main" val="1585962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1E844F7F-EB3B-4F10-8402-0D848D6DF082}" type="slidenum">
              <a:rPr lang="en-US" altLang="en-US"/>
              <a:pPr/>
              <a:t>56</a:t>
            </a:fld>
            <a:endParaRPr lang="en-US" altLang="en-US"/>
          </a:p>
        </p:txBody>
      </p:sp>
      <p:sp>
        <p:nvSpPr>
          <p:cNvPr id="37890" name="Rectangle 2"/>
          <p:cNvSpPr>
            <a:spLocks noGrp="1" noRot="1" noChangeAspect="1" noChangeArrowheads="1" noTextEdit="1"/>
          </p:cNvSpPr>
          <p:nvPr>
            <p:ph type="sldImg" idx="4294967295"/>
          </p:nvPr>
        </p:nvSpPr>
        <p:spPr>
          <a:ln>
            <a:miter lim="800000"/>
          </a:ln>
        </p:spPr>
      </p:sp>
      <p:sp>
        <p:nvSpPr>
          <p:cNvPr id="37891" name="Rectangle 3"/>
          <p:cNvSpPr>
            <a:spLocks noGrp="1" noChangeArrowheads="1"/>
          </p:cNvSpPr>
          <p:nvPr>
            <p:ph type="body" idx="4294967295"/>
          </p:nvPr>
        </p:nvSpPr>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043616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BDAFCF0-2C7C-4D60-8615-B77E7C2CA35F}" type="slidenum">
              <a:rPr lang="en-US" altLang="en-US"/>
              <a:pPr/>
              <a:t>57</a:t>
            </a:fld>
            <a:endParaRPr lang="en-US" altLang="en-US"/>
          </a:p>
        </p:txBody>
      </p:sp>
      <p:sp>
        <p:nvSpPr>
          <p:cNvPr id="39938" name="Rectangle 2"/>
          <p:cNvSpPr>
            <a:spLocks noGrp="1" noRot="1" noChangeAspect="1" noChangeArrowheads="1" noTextEdit="1"/>
          </p:cNvSpPr>
          <p:nvPr>
            <p:ph type="sldImg" idx="4294967295"/>
          </p:nvPr>
        </p:nvSpPr>
        <p:spPr>
          <a:ln>
            <a:miter lim="800000"/>
          </a:ln>
        </p:spPr>
      </p:sp>
      <p:sp>
        <p:nvSpPr>
          <p:cNvPr id="39939" name="Rectangle 3"/>
          <p:cNvSpPr>
            <a:spLocks noGrp="1" noChangeArrowheads="1"/>
          </p:cNvSpPr>
          <p:nvPr>
            <p:ph type="body" idx="4294967295"/>
          </p:nvPr>
        </p:nvSpPr>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65836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8588D5-4143-4B0D-BF15-F369A295054C}"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2545277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8588D5-4143-4B0D-BF15-F369A295054C}"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3258687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8588D5-4143-4B0D-BF15-F369A295054C}"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2420983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8588D5-4143-4B0D-BF15-F369A295054C}"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2848922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8588D5-4143-4B0D-BF15-F369A295054C}"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858147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8588D5-4143-4B0D-BF15-F369A295054C}"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755904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8588D5-4143-4B0D-BF15-F369A295054C}" type="datetimeFigureOut">
              <a:rPr lang="en-US" smtClean="0"/>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3860067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8588D5-4143-4B0D-BF15-F369A295054C}" type="datetimeFigureOut">
              <a:rPr lang="en-US" smtClean="0"/>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296666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8588D5-4143-4B0D-BF15-F369A295054C}" type="datetimeFigureOut">
              <a:rPr lang="en-US" smtClean="0"/>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401501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8588D5-4143-4B0D-BF15-F369A295054C}"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1802915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8588D5-4143-4B0D-BF15-F369A295054C}"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645361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588D5-4143-4B0D-BF15-F369A295054C}" type="datetimeFigureOut">
              <a:rPr lang="en-US" smtClean="0"/>
              <a:t>5/5/2025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9C4EF-6E0E-4E5A-90AB-F9ECD0017D63}" type="slidenum">
              <a:rPr lang="en-US" smtClean="0"/>
              <a:t>‹#›</a:t>
            </a:fld>
            <a:endParaRPr lang="en-US"/>
          </a:p>
        </p:txBody>
      </p:sp>
    </p:spTree>
    <p:extLst>
      <p:ext uri="{BB962C8B-B14F-4D97-AF65-F5344CB8AC3E}">
        <p14:creationId xmlns:p14="http://schemas.microsoft.com/office/powerpoint/2010/main" val="1089313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7.xml"/><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microsoft.com/office/2007/relationships/hdphoto" Target="../media/hdphoto8.wdp"/><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2.gif"/></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2.png"/><Relationship Id="rId7" Type="http://schemas.openxmlformats.org/officeDocument/2006/relationships/image" Target="../media/image44.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6.wmf"/><Relationship Id="rId5" Type="http://schemas.openxmlformats.org/officeDocument/2006/relationships/image" Target="../media/image43.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5.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5.wmf"/><Relationship Id="rId4" Type="http://schemas.openxmlformats.org/officeDocument/2006/relationships/oleObject" Target="../embeddings/oleObject5.bin"/></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2.xml"/><Relationship Id="rId7" Type="http://schemas.openxmlformats.org/officeDocument/2006/relationships/image" Target="../media/image56.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58.wmf"/><Relationship Id="rId5" Type="http://schemas.openxmlformats.org/officeDocument/2006/relationships/image" Target="../media/image55.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57.wmf"/></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image" Target="../media/image70.png"/><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69.wmf"/><Relationship Id="rId4" Type="http://schemas.openxmlformats.org/officeDocument/2006/relationships/image" Target="../media/image71.png"/><Relationship Id="rId9" Type="http://schemas.openxmlformats.org/officeDocument/2006/relationships/oleObject" Target="../embeddings/oleObject11.bin"/></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4.png"/><Relationship Id="rId1" Type="http://schemas.openxmlformats.org/officeDocument/2006/relationships/slideLayout" Target="../slideLayouts/slideLayout7.xml"/><Relationship Id="rId4" Type="http://schemas.microsoft.com/office/2007/relationships/hdphoto" Target="../media/hdphoto7.wdp"/></Relationships>
</file>

<file path=ppt/slides/_rels/slide6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75.png"/><Relationship Id="rId4" Type="http://schemas.openxmlformats.org/officeDocument/2006/relationships/image" Target="../media/image550.pn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79.wmf"/><Relationship Id="rId5" Type="http://schemas.openxmlformats.org/officeDocument/2006/relationships/oleObject" Target="../embeddings/oleObject13.bin"/><Relationship Id="rId10" Type="http://schemas.openxmlformats.org/officeDocument/2006/relationships/image" Target="../media/image81.wmf"/><Relationship Id="rId4" Type="http://schemas.openxmlformats.org/officeDocument/2006/relationships/image" Target="../media/image78.wmf"/><Relationship Id="rId9" Type="http://schemas.openxmlformats.org/officeDocument/2006/relationships/oleObject" Target="../embeddings/oleObject15.bin"/></Relationships>
</file>

<file path=ppt/slides/_rels/slide75.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4.png"/><Relationship Id="rId5" Type="http://schemas.microsoft.com/office/2007/relationships/hdphoto" Target="../media/hdphoto12.wdp"/><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1.wdp"/><Relationship Id="rId7"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68.png"/><Relationship Id="rId5" Type="http://schemas.microsoft.com/office/2007/relationships/hdphoto" Target="../media/hdphoto13.wdp"/><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4.png"/><Relationship Id="rId5" Type="http://schemas.microsoft.com/office/2007/relationships/hdphoto" Target="../media/hdphoto12.wdp"/><Relationship Id="rId4" Type="http://schemas.openxmlformats.org/officeDocument/2006/relationships/image" Target="../media/image83.png"/></Relationships>
</file>

<file path=ppt/slides/_rels/slide81.xml.rels><?xml version="1.0" encoding="UTF-8" standalone="yes"?>
<Relationships xmlns="http://schemas.openxmlformats.org/package/2006/relationships"><Relationship Id="rId8" Type="http://schemas.openxmlformats.org/officeDocument/2006/relationships/image" Target="../media/image700.pn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4.png"/><Relationship Id="rId5" Type="http://schemas.microsoft.com/office/2007/relationships/hdphoto" Target="../media/hdphoto12.wdp"/><Relationship Id="rId4" Type="http://schemas.openxmlformats.org/officeDocument/2006/relationships/image" Target="../media/image83.png"/></Relationships>
</file>

<file path=ppt/slides/_rels/slide8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750.png"/><Relationship Id="rId4" Type="http://schemas.openxmlformats.org/officeDocument/2006/relationships/image" Target="../media/image740.png"/></Relationships>
</file>

<file path=ppt/slides/_rels/slide8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770.png"/><Relationship Id="rId4" Type="http://schemas.openxmlformats.org/officeDocument/2006/relationships/image" Target="../media/image760.png"/></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8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5.wdp"/></Relationships>
</file>

<file path=ppt/slides/_rels/slide9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9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ECC1BC77-25E7-63EF-5DB1-AD1767D66DA1}"/>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C5576637-1797-445F-1534-40933036AE0D}"/>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99205926"/>
      </p:ext>
    </p:extLst>
  </p:cSld>
  <p:clrMapOvr>
    <a:masterClrMapping/>
  </p:clrMapOvr>
  <mc:AlternateContent xmlns:mc="http://schemas.openxmlformats.org/markup-compatibility/2006" xmlns:p14="http://schemas.microsoft.com/office/powerpoint/2010/main">
    <mc:Choice Requires="p14">
      <p:transition spd="slow" p14:dur="83647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1896483"/>
            <a:ext cx="6781800" cy="483209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dirty="0">
                <a:solidFill>
                  <a:srgbClr val="000000"/>
                </a:solidFill>
                <a:latin typeface="+mj-lt"/>
              </a:rPr>
              <a:t>Trong phân tử silicon dioxide một nguyên tử Si có khả năng liên kết với 2 nguyên tử O, </a:t>
            </a:r>
            <a:r>
              <a:rPr lang="vi-VN" sz="2800" dirty="0">
                <a:solidFill>
                  <a:srgbClr val="0000FF"/>
                </a:solidFill>
                <a:latin typeface="+mj-lt"/>
              </a:rPr>
              <a:t>mỗi nguyên tử O hóa trị II </a:t>
            </a:r>
          </a:p>
          <a:p>
            <a:pPr algn="just"/>
            <a:r>
              <a:rPr lang="vi-VN" sz="2800" dirty="0">
                <a:solidFill>
                  <a:srgbClr val="000000"/>
                </a:solidFill>
                <a:latin typeface="+mj-lt"/>
              </a:rPr>
              <a:t>⇒ </a:t>
            </a:r>
            <a:r>
              <a:rPr lang="vi-VN" sz="2800" dirty="0">
                <a:solidFill>
                  <a:srgbClr val="FF0000"/>
                </a:solidFill>
                <a:latin typeface="+mj-lt"/>
              </a:rPr>
              <a:t>Si có hóa trị IV.</a:t>
            </a:r>
          </a:p>
          <a:p>
            <a:pPr algn="ctr"/>
            <a:r>
              <a:rPr lang="vi-VN" sz="2400" b="1" dirty="0">
                <a:solidFill>
                  <a:srgbClr val="000000"/>
                </a:solidFill>
                <a:latin typeface="+mj-lt"/>
              </a:rPr>
              <a:t>Ứng dụng của silicon dioxide:</a:t>
            </a:r>
            <a:endParaRPr lang="vi-VN" sz="2400" dirty="0">
              <a:solidFill>
                <a:srgbClr val="000000"/>
              </a:solidFill>
              <a:latin typeface="+mj-lt"/>
            </a:endParaRPr>
          </a:p>
          <a:p>
            <a:pPr algn="just"/>
            <a:r>
              <a:rPr lang="vi-VN" sz="2400" dirty="0">
                <a:solidFill>
                  <a:srgbClr val="000000"/>
                </a:solidFill>
                <a:latin typeface="+mj-lt"/>
              </a:rPr>
              <a:t>- Silicon dioxide được sử dụng để làm kính phẳng, sản phẩm thủy tinh, cát đúc, sợi thủy tinh, men gốm, phun cát cho chống gỉ, cát lọc, vật liệu chịu lửa và bê tông nhẹ. </a:t>
            </a:r>
          </a:p>
          <a:p>
            <a:pPr algn="just"/>
            <a:r>
              <a:rPr lang="vi-VN" sz="2400" dirty="0">
                <a:solidFill>
                  <a:srgbClr val="000000"/>
                </a:solidFill>
                <a:latin typeface="+mj-lt"/>
              </a:rPr>
              <a:t>- Silicon dioxide được sử dụng để tạo ra các bộ phận quan trọng của ngành công nghiệp điện tử, dụng cụ quang học và đồ thủ công, sản xuất sợi quang…</a:t>
            </a:r>
            <a:r>
              <a:rPr lang="en-US" sz="2400" dirty="0">
                <a:solidFill>
                  <a:srgbClr val="000000"/>
                </a:solidFill>
                <a:latin typeface="+mj-lt"/>
              </a:rPr>
              <a:t>…</a:t>
            </a:r>
            <a:r>
              <a:rPr lang="vi-VN" sz="2800" dirty="0">
                <a:solidFill>
                  <a:srgbClr val="000000"/>
                </a:solidFill>
                <a:latin typeface="+mj-lt"/>
              </a:rPr>
              <a:t> </a:t>
            </a:r>
            <a:endParaRPr lang="vi-VN" sz="2800" b="0" i="0" dirty="0">
              <a:solidFill>
                <a:srgbClr val="000000"/>
              </a:solidFill>
              <a:effectLst/>
              <a:latin typeface="+mj-lt"/>
            </a:endParaRPr>
          </a:p>
        </p:txBody>
      </p:sp>
      <p:pic>
        <p:nvPicPr>
          <p:cNvPr id="3076" name="Picture 4" descr="SiO2 là gì? Tầm quan trọng của silic dioxi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21" y="1630397"/>
            <a:ext cx="1769980" cy="13294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SiO2 Là Gì ? Những Ứng Dụng Hay Trong Thực Tiễn | Hoá Chất Trần Tiế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20" y="3352800"/>
            <a:ext cx="1769979" cy="1412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80" name="Picture 8" descr="Lí thuyết về Cacbon, Silic và hợp chất của chú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1" y="5055148"/>
            <a:ext cx="1769979" cy="1530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rotWithShape="1">
          <a:blip r:embed="rId5"/>
          <a:srcRect l="55932" t="30109" r="2542" b="20573"/>
          <a:stretch/>
        </p:blipFill>
        <p:spPr>
          <a:xfrm>
            <a:off x="3048000" y="76200"/>
            <a:ext cx="3276600" cy="1820283"/>
          </a:xfrm>
          <a:prstGeom prst="rect">
            <a:avLst/>
          </a:prstGeom>
        </p:spPr>
      </p:pic>
    </p:spTree>
    <p:extLst>
      <p:ext uri="{BB962C8B-B14F-4D97-AF65-F5344CB8AC3E}">
        <p14:creationId xmlns:p14="http://schemas.microsoft.com/office/powerpoint/2010/main" val="305667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
            <a:extLst>
              <a:ext uri="{FF2B5EF4-FFF2-40B4-BE49-F238E27FC236}">
                <a16:creationId xmlns:a16="http://schemas.microsoft.com/office/drawing/2014/main" xmlns="" id="{895EEC73-E0B2-85E6-0F8D-EC9FA7A3C985}"/>
              </a:ext>
            </a:extLst>
          </p:cNvPr>
          <p:cNvSpPr txBox="1">
            <a:spLocks noChangeArrowheads="1"/>
          </p:cNvSpPr>
          <p:nvPr/>
        </p:nvSpPr>
        <p:spPr bwMode="auto">
          <a:xfrm>
            <a:off x="228600" y="304801"/>
            <a:ext cx="495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600" b="1" u="sng" dirty="0">
                <a:solidFill>
                  <a:srgbClr val="3333FF"/>
                </a:solidFill>
                <a:latin typeface="Times New Roman" pitchFamily="18" charset="0"/>
                <a:cs typeface="Times New Roman" pitchFamily="18" charset="0"/>
              </a:rPr>
              <a:t>II. </a:t>
            </a:r>
            <a:r>
              <a:rPr lang="en-US" altLang="en-US" sz="3600" b="1" u="sng" dirty="0" err="1">
                <a:solidFill>
                  <a:srgbClr val="3333FF"/>
                </a:solidFill>
                <a:latin typeface="Times New Roman" pitchFamily="18" charset="0"/>
                <a:cs typeface="Times New Roman" pitchFamily="18" charset="0"/>
              </a:rPr>
              <a:t>Quy</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tắc</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hóa</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trị</a:t>
            </a:r>
            <a:r>
              <a:rPr lang="en-US" altLang="en-US" sz="3600" b="1" u="sng" dirty="0">
                <a:solidFill>
                  <a:srgbClr val="3333FF"/>
                </a:solidFill>
                <a:latin typeface="Times New Roman" pitchFamily="18" charset="0"/>
                <a:cs typeface="Times New Roman" pitchFamily="18" charset="0"/>
              </a:rPr>
              <a:t>:</a:t>
            </a:r>
          </a:p>
        </p:txBody>
      </p:sp>
    </p:spTree>
    <p:extLst>
      <p:ext uri="{BB962C8B-B14F-4D97-AF65-F5344CB8AC3E}">
        <p14:creationId xmlns:p14="http://schemas.microsoft.com/office/powerpoint/2010/main" val="1754950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52400"/>
            <a:ext cx="9101795" cy="200362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15000"/>
              </a:lnSpc>
              <a:spcBef>
                <a:spcPts val="600"/>
              </a:spcBef>
              <a:spcAft>
                <a:spcPts val="600"/>
              </a:spcAft>
            </a:pP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so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sánh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Bảng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7.1.</a:t>
            </a:r>
          </a:p>
        </p:txBody>
      </p:sp>
      <p:pic>
        <p:nvPicPr>
          <p:cNvPr id="6" name="Picture 5"/>
          <p:cNvPicPr>
            <a:picLocks noChangeAspect="1"/>
          </p:cNvPicPr>
          <p:nvPr/>
        </p:nvPicPr>
        <p:blipFill>
          <a:blip r:embed="rId2"/>
          <a:stretch>
            <a:fillRect/>
          </a:stretch>
        </p:blipFill>
        <p:spPr>
          <a:xfrm>
            <a:off x="381000" y="2362200"/>
            <a:ext cx="8332445" cy="4267200"/>
          </a:xfrm>
          <a:prstGeom prst="rect">
            <a:avLst/>
          </a:prstGeom>
        </p:spPr>
      </p:pic>
      <p:sp>
        <p:nvSpPr>
          <p:cNvPr id="7" name="Rectangle 6"/>
          <p:cNvSpPr/>
          <p:nvPr/>
        </p:nvSpPr>
        <p:spPr>
          <a:xfrm>
            <a:off x="72377" y="206174"/>
            <a:ext cx="8949690" cy="2003625"/>
          </a:xfrm>
          <a:prstGeom prst="rect">
            <a:avLst/>
          </a:prstGeom>
          <a:solidFill>
            <a:schemeClr val="accent5">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108585" algn="just">
              <a:lnSpc>
                <a:spcPct val="115000"/>
              </a:lnSpc>
              <a:spcAft>
                <a:spcPts val="1000"/>
              </a:spcAft>
            </a:pP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kia</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2021344" y="5678171"/>
            <a:ext cx="935739" cy="798828"/>
          </a:xfrm>
          <a:prstGeom prst="rect">
            <a:avLst/>
          </a:prstGeom>
          <a:solidFill>
            <a:schemeClr val="tx2">
              <a:lumMod val="20000"/>
              <a:lumOff val="80000"/>
            </a:schemeClr>
          </a:solidFill>
        </p:spPr>
        <p:txBody>
          <a:bodyPr wrap="square" rtlCol="0">
            <a:spAutoFit/>
          </a:bodyPr>
          <a:lstStyle/>
          <a:p>
            <a:endParaRPr lang="en-US" dirty="0"/>
          </a:p>
        </p:txBody>
      </p:sp>
      <p:sp>
        <p:nvSpPr>
          <p:cNvPr id="8" name="TextBox 7"/>
          <p:cNvSpPr txBox="1"/>
          <p:nvPr/>
        </p:nvSpPr>
        <p:spPr>
          <a:xfrm>
            <a:off x="4277472" y="5678171"/>
            <a:ext cx="935739" cy="798828"/>
          </a:xfrm>
          <a:prstGeom prst="rect">
            <a:avLst/>
          </a:prstGeom>
          <a:solidFill>
            <a:schemeClr val="tx2">
              <a:lumMod val="20000"/>
              <a:lumOff val="80000"/>
            </a:schemeClr>
          </a:solidFill>
        </p:spPr>
        <p:txBody>
          <a:bodyPr wrap="square" rtlCol="0">
            <a:spAutoFit/>
          </a:bodyPr>
          <a:lstStyle/>
          <a:p>
            <a:endParaRPr lang="en-US" dirty="0"/>
          </a:p>
        </p:txBody>
      </p:sp>
      <p:sp>
        <p:nvSpPr>
          <p:cNvPr id="9" name="TextBox 8"/>
          <p:cNvSpPr txBox="1"/>
          <p:nvPr/>
        </p:nvSpPr>
        <p:spPr>
          <a:xfrm>
            <a:off x="5336146" y="5678171"/>
            <a:ext cx="935739" cy="798828"/>
          </a:xfrm>
          <a:prstGeom prst="rect">
            <a:avLst/>
          </a:prstGeom>
          <a:solidFill>
            <a:schemeClr val="tx2">
              <a:lumMod val="20000"/>
              <a:lumOff val="80000"/>
            </a:schemeClr>
          </a:solidFill>
        </p:spPr>
        <p:txBody>
          <a:bodyPr wrap="square" rtlCol="0">
            <a:spAutoFit/>
          </a:bodyPr>
          <a:lstStyle/>
          <a:p>
            <a:endParaRPr lang="en-US" dirty="0"/>
          </a:p>
        </p:txBody>
      </p:sp>
      <p:sp>
        <p:nvSpPr>
          <p:cNvPr id="10" name="TextBox 9"/>
          <p:cNvSpPr txBox="1"/>
          <p:nvPr/>
        </p:nvSpPr>
        <p:spPr>
          <a:xfrm>
            <a:off x="6483184" y="5678171"/>
            <a:ext cx="935739" cy="798828"/>
          </a:xfrm>
          <a:prstGeom prst="rect">
            <a:avLst/>
          </a:prstGeom>
          <a:solidFill>
            <a:schemeClr val="tx2">
              <a:lumMod val="20000"/>
              <a:lumOff val="80000"/>
            </a:schemeClr>
          </a:solidFill>
        </p:spPr>
        <p:txBody>
          <a:bodyPr wrap="square" rtlCol="0">
            <a:spAutoFit/>
          </a:bodyPr>
          <a:lstStyle/>
          <a:p>
            <a:endParaRPr lang="en-US" dirty="0"/>
          </a:p>
        </p:txBody>
      </p:sp>
      <p:sp>
        <p:nvSpPr>
          <p:cNvPr id="11" name="TextBox 10"/>
          <p:cNvSpPr txBox="1"/>
          <p:nvPr/>
        </p:nvSpPr>
        <p:spPr>
          <a:xfrm>
            <a:off x="7636456" y="5683141"/>
            <a:ext cx="935739" cy="798828"/>
          </a:xfrm>
          <a:prstGeom prst="rect">
            <a:avLst/>
          </a:prstGeom>
          <a:solidFill>
            <a:schemeClr val="tx2">
              <a:lumMod val="20000"/>
              <a:lumOff val="80000"/>
            </a:schemeClr>
          </a:solidFill>
        </p:spPr>
        <p:txBody>
          <a:bodyPr wrap="square" rtlCol="0">
            <a:spAutoFit/>
          </a:bodyPr>
          <a:lstStyle/>
          <a:p>
            <a:endParaRPr lang="en-US" dirty="0"/>
          </a:p>
        </p:txBody>
      </p:sp>
      <p:sp>
        <p:nvSpPr>
          <p:cNvPr id="12" name="TextBox 11"/>
          <p:cNvSpPr txBox="1"/>
          <p:nvPr/>
        </p:nvSpPr>
        <p:spPr>
          <a:xfrm>
            <a:off x="3124200" y="5651667"/>
            <a:ext cx="935739" cy="798828"/>
          </a:xfrm>
          <a:prstGeom prst="rect">
            <a:avLst/>
          </a:prstGeom>
          <a:solidFill>
            <a:schemeClr val="tx2">
              <a:lumMod val="20000"/>
              <a:lumOff val="80000"/>
            </a:schemeClr>
          </a:solidFill>
        </p:spPr>
        <p:txBody>
          <a:bodyPr wrap="square" rtlCol="0">
            <a:spAutoFit/>
          </a:bodyPr>
          <a:lstStyle/>
          <a:p>
            <a:endParaRPr lang="en-US" dirty="0"/>
          </a:p>
        </p:txBody>
      </p:sp>
    </p:spTree>
    <p:extLst>
      <p:ext uri="{BB962C8B-B14F-4D97-AF65-F5344CB8AC3E}">
        <p14:creationId xmlns:p14="http://schemas.microsoft.com/office/powerpoint/2010/main" val="12320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8"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74605" y="414382"/>
            <a:ext cx="832952" cy="8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0">
            <a:extLst>
              <a:ext uri="{FF2B5EF4-FFF2-40B4-BE49-F238E27FC236}">
                <a16:creationId xmlns:a16="http://schemas.microsoft.com/office/drawing/2014/main" xmlns="" id="{895EEC73-E0B2-85E6-0F8D-EC9FA7A3C985}"/>
              </a:ext>
            </a:extLst>
          </p:cNvPr>
          <p:cNvSpPr txBox="1">
            <a:spLocks noChangeArrowheads="1"/>
          </p:cNvSpPr>
          <p:nvPr/>
        </p:nvSpPr>
        <p:spPr bwMode="auto">
          <a:xfrm>
            <a:off x="213413" y="838200"/>
            <a:ext cx="3810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200" b="1" u="sng" dirty="0">
                <a:solidFill>
                  <a:srgbClr val="3333FF"/>
                </a:solidFill>
                <a:latin typeface="Times New Roman" pitchFamily="18" charset="0"/>
                <a:cs typeface="Times New Roman" pitchFamily="18" charset="0"/>
              </a:rPr>
              <a:t>II. </a:t>
            </a:r>
            <a:r>
              <a:rPr lang="en-US" altLang="en-US" sz="3200" b="1" u="sng" dirty="0" err="1">
                <a:solidFill>
                  <a:srgbClr val="3333FF"/>
                </a:solidFill>
                <a:latin typeface="Times New Roman" pitchFamily="18" charset="0"/>
                <a:cs typeface="Times New Roman" pitchFamily="18" charset="0"/>
              </a:rPr>
              <a:t>Quy</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tắc</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hóa</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trị</a:t>
            </a:r>
            <a:r>
              <a:rPr lang="en-US" altLang="en-US" sz="3200" b="1" u="sng" dirty="0">
                <a:solidFill>
                  <a:srgbClr val="3333FF"/>
                </a:solidFill>
                <a:latin typeface="Times New Roman" pitchFamily="18" charset="0"/>
                <a:cs typeface="Times New Roman" pitchFamily="18" charset="0"/>
              </a:rPr>
              <a:t>:</a:t>
            </a:r>
          </a:p>
        </p:txBody>
      </p:sp>
      <p:sp>
        <p:nvSpPr>
          <p:cNvPr id="3" name="Rectangle 2">
            <a:extLst>
              <a:ext uri="{FF2B5EF4-FFF2-40B4-BE49-F238E27FC236}">
                <a16:creationId xmlns:a16="http://schemas.microsoft.com/office/drawing/2014/main" xmlns="" id="{FBEF18D0-A5AE-ECBD-D969-B5249B2EBBF6}"/>
              </a:ext>
            </a:extLst>
          </p:cNvPr>
          <p:cNvSpPr/>
          <p:nvPr/>
        </p:nvSpPr>
        <p:spPr>
          <a:xfrm>
            <a:off x="213413" y="1676400"/>
            <a:ext cx="8862646" cy="222939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pP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Trong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tử</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hợp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chất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hai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tố</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tích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hóa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trị</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chỉ</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số</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tố</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này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bằng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tích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giữa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hóa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trị</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chỉ</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số</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tố</a:t>
            </a:r>
            <a:r>
              <a:rPr lang="en-US" sz="3200" dirty="0">
                <a:effectLst/>
                <a:latin typeface="Times New Roman" panose="02020603050405020304" pitchFamily="18" charset="0"/>
                <a:ea typeface="Calibri" panose="020F0502020204030204" pitchFamily="34" charset="0"/>
              </a:rPr>
              <a:t> kia.</a:t>
            </a:r>
            <a:endParaRPr lang="en-US" sz="3200" dirty="0"/>
          </a:p>
        </p:txBody>
      </p:sp>
    </p:spTree>
    <p:extLst>
      <p:ext uri="{BB962C8B-B14F-4D97-AF65-F5344CB8AC3E}">
        <p14:creationId xmlns:p14="http://schemas.microsoft.com/office/powerpoint/2010/main" val="12793695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48158"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0" y="6368534"/>
            <a:ext cx="4876800" cy="369332"/>
          </a:xfrm>
          <a:prstGeom prst="rect">
            <a:avLst/>
          </a:prstGeom>
          <a:solidFill>
            <a:srgbClr val="002060"/>
          </a:solidFill>
        </p:spPr>
        <p:txBody>
          <a:bodyPr wrap="square" rtlCol="0">
            <a:spAutoFit/>
          </a:bodyPr>
          <a:lstStyle/>
          <a:p>
            <a:r>
              <a:rPr lang="vi-VN" b="1" dirty="0" smtClean="0">
                <a:solidFill>
                  <a:srgbClr val="FFFF00"/>
                </a:solidFill>
              </a:rPr>
              <a:t>HỌC THUỘC BẢNG HÓA TRỊ- SGK - 187</a:t>
            </a:r>
            <a:endParaRPr lang="en-US" b="1" dirty="0">
              <a:solidFill>
                <a:srgbClr val="FFFF00"/>
              </a:solidFill>
            </a:endParaRPr>
          </a:p>
        </p:txBody>
      </p:sp>
    </p:spTree>
    <p:extLst>
      <p:ext uri="{BB962C8B-B14F-4D97-AF65-F5344CB8AC3E}">
        <p14:creationId xmlns:p14="http://schemas.microsoft.com/office/powerpoint/2010/main" val="4189033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68539"/>
          <a:stretch/>
        </p:blipFill>
        <p:spPr>
          <a:xfrm>
            <a:off x="0" y="1143000"/>
            <a:ext cx="9144000" cy="4114800"/>
          </a:xfrm>
          <a:prstGeom prst="rect">
            <a:avLst/>
          </a:prstGeom>
        </p:spPr>
      </p:pic>
    </p:spTree>
    <p:extLst>
      <p:ext uri="{BB962C8B-B14F-4D97-AF65-F5344CB8AC3E}">
        <p14:creationId xmlns:p14="http://schemas.microsoft.com/office/powerpoint/2010/main" val="15855504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9292" y="414768"/>
            <a:ext cx="2550698" cy="707886"/>
          </a:xfrm>
          <a:prstGeom prst="rect">
            <a:avLst/>
          </a:prstGeom>
        </p:spPr>
        <p:txBody>
          <a:bodyPr wrap="none">
            <a:spAutoFit/>
          </a:bodyPr>
          <a:lstStyle/>
          <a:p>
            <a:r>
              <a:rPr lang="en-US" sz="4000" b="1" dirty="0">
                <a:solidFill>
                  <a:srgbClr val="FF0000"/>
                </a:solidFill>
                <a:latin typeface="Times New Roman" panose="02020603050405020304" pitchFamily="18" charset="0"/>
                <a:ea typeface="Times New Roman" panose="02020603050405020304" pitchFamily="18" charset="0"/>
              </a:rPr>
              <a:t>L</a:t>
            </a:r>
            <a:r>
              <a:rPr lang="vi-VN" sz="4000" b="1" dirty="0">
                <a:solidFill>
                  <a:srgbClr val="FF0000"/>
                </a:solidFill>
                <a:latin typeface="Times New Roman" panose="02020603050405020304" pitchFamily="18" charset="0"/>
                <a:ea typeface="Times New Roman" panose="02020603050405020304" pitchFamily="18" charset="0"/>
              </a:rPr>
              <a:t>uyện tập </a:t>
            </a:r>
            <a:endParaRPr lang="en-US" sz="4000" dirty="0">
              <a:solidFill>
                <a:prstClr val="black"/>
              </a:solidFill>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70" r="100000"/>
                    </a14:imgEffect>
                  </a14:imgLayer>
                </a14:imgProps>
              </a:ext>
              <a:ext uri="{28A0092B-C50C-407E-A947-70E740481C1C}">
                <a14:useLocalDpi xmlns:a14="http://schemas.microsoft.com/office/drawing/2010/main" val="0"/>
              </a:ext>
            </a:extLst>
          </a:blip>
          <a:stretch>
            <a:fillRect/>
          </a:stretch>
        </p:blipFill>
        <p:spPr>
          <a:xfrm>
            <a:off x="2907848" y="261222"/>
            <a:ext cx="1101445" cy="861432"/>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74" b="98958" l="0" r="100000">
                        <a14:foregroundMark x1="32667" y1="80729" x2="55000" y2="97049"/>
                      </a14:backgroundRemoval>
                    </a14:imgEffect>
                  </a14:imgLayer>
                </a14:imgProps>
              </a:ext>
              <a:ext uri="{28A0092B-C50C-407E-A947-70E740481C1C}">
                <a14:useLocalDpi xmlns:a14="http://schemas.microsoft.com/office/drawing/2010/main" val="0"/>
              </a:ext>
            </a:extLst>
          </a:blip>
          <a:stretch>
            <a:fillRect/>
          </a:stretch>
        </p:blipFill>
        <p:spPr>
          <a:xfrm>
            <a:off x="140470" y="1624450"/>
            <a:ext cx="1099247" cy="2814073"/>
          </a:xfrm>
          <a:prstGeom prst="rect">
            <a:avLst/>
          </a:prstGeom>
        </p:spPr>
      </p:pic>
      <p:sp>
        <p:nvSpPr>
          <p:cNvPr id="6" name="Rectangle 5"/>
          <p:cNvSpPr/>
          <p:nvPr/>
        </p:nvSpPr>
        <p:spPr>
          <a:xfrm>
            <a:off x="1318847" y="1624449"/>
            <a:ext cx="7508631" cy="455201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ctr">
              <a:lnSpc>
                <a:spcPct val="115000"/>
              </a:lnSpc>
              <a:spcAft>
                <a:spcPts val="0"/>
              </a:spcAft>
            </a:pPr>
            <a:r>
              <a:rPr lang="en-US" sz="3600" b="1" dirty="0" err="1">
                <a:solidFill>
                  <a:srgbClr val="C00000"/>
                </a:solidFill>
                <a:latin typeface="Times New Roman" panose="02020603050405020304" pitchFamily="18" charset="0"/>
                <a:ea typeface="Arial" panose="020B0604020202020204" pitchFamily="34" charset="0"/>
              </a:rPr>
              <a:t>H</a:t>
            </a:r>
            <a:r>
              <a:rPr lang="en-US" sz="3600" b="1" dirty="0" err="1">
                <a:solidFill>
                  <a:srgbClr val="C00000"/>
                </a:solidFill>
                <a:effectLst/>
                <a:latin typeface="Times New Roman" panose="02020603050405020304" pitchFamily="18" charset="0"/>
                <a:ea typeface="Arial" panose="020B0604020202020204" pitchFamily="34" charset="0"/>
              </a:rPr>
              <a:t>oạt</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động</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nhóm</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đôi</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thảo</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luận</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và</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trả</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lời</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câu</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hỏi</a:t>
            </a:r>
            <a:r>
              <a:rPr lang="en-US" sz="3600" b="1" dirty="0">
                <a:solidFill>
                  <a:srgbClr val="C00000"/>
                </a:solidFill>
                <a:effectLst/>
                <a:latin typeface="Times New Roman" panose="02020603050405020304" pitchFamily="18" charset="0"/>
                <a:ea typeface="Arial" panose="020B0604020202020204" pitchFamily="34" charset="0"/>
              </a:rPr>
              <a:t>: </a:t>
            </a:r>
          </a:p>
          <a:p>
            <a:pPr indent="254000" algn="just">
              <a:lnSpc>
                <a:spcPct val="115000"/>
              </a:lnSpc>
              <a:spcAft>
                <a:spcPts val="0"/>
              </a:spcAft>
            </a:pPr>
            <a:r>
              <a:rPr lang="en-US" sz="3600" dirty="0" err="1">
                <a:effectLst/>
                <a:latin typeface="Times New Roman" panose="02020603050405020304" pitchFamily="18" charset="0"/>
                <a:ea typeface="Segoe UI" panose="020B0502040204020203" pitchFamily="34" charset="0"/>
              </a:rPr>
              <a:t>Dựa</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vào</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hoá</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trị</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các</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tố</a:t>
            </a:r>
            <a:r>
              <a:rPr lang="en-US" sz="3600" dirty="0">
                <a:effectLst/>
                <a:latin typeface="Times New Roman" panose="02020603050405020304" pitchFamily="18" charset="0"/>
                <a:ea typeface="Segoe UI" panose="020B0502040204020203" pitchFamily="34" charset="0"/>
              </a:rPr>
              <a:t> ở </a:t>
            </a:r>
            <a:r>
              <a:rPr lang="en-US" sz="3600" dirty="0" err="1">
                <a:effectLst/>
                <a:latin typeface="Times New Roman" panose="02020603050405020304" pitchFamily="18" charset="0"/>
                <a:ea typeface="Segoe UI" panose="020B0502040204020203" pitchFamily="34" charset="0"/>
              </a:rPr>
              <a:t>bảng</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Phụ</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lục</a:t>
            </a:r>
            <a:r>
              <a:rPr lang="en-US" sz="3600" dirty="0">
                <a:effectLst/>
                <a:latin typeface="Times New Roman" panose="02020603050405020304" pitchFamily="18" charset="0"/>
                <a:ea typeface="Segoe UI" panose="020B0502040204020203" pitchFamily="34" charset="0"/>
              </a:rPr>
              <a:t> 1 </a:t>
            </a:r>
            <a:r>
              <a:rPr lang="en-US" sz="3600" dirty="0" err="1">
                <a:effectLst/>
                <a:latin typeface="Times New Roman" panose="02020603050405020304" pitchFamily="18" charset="0"/>
                <a:ea typeface="Segoe UI" panose="020B0502040204020203" pitchFamily="34" charset="0"/>
              </a:rPr>
              <a:t>trang</a:t>
            </a:r>
            <a:r>
              <a:rPr lang="en-US" sz="3600" dirty="0">
                <a:effectLst/>
                <a:latin typeface="Times New Roman" panose="02020603050405020304" pitchFamily="18" charset="0"/>
                <a:ea typeface="Segoe UI" panose="020B0502040204020203" pitchFamily="34" charset="0"/>
              </a:rPr>
              <a:t> 187, </a:t>
            </a:r>
            <a:r>
              <a:rPr lang="en-US" sz="3600" dirty="0" err="1">
                <a:effectLst/>
                <a:latin typeface="Times New Roman" panose="02020603050405020304" pitchFamily="18" charset="0"/>
                <a:ea typeface="Segoe UI" panose="020B0502040204020203" pitchFamily="34" charset="0"/>
              </a:rPr>
              <a:t>em</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hãy</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cho</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biết</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một</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tử</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Ca</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có</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thể</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kết</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hợp</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với</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bao</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nhiêu</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tử</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Cl</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hoặc</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bao</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nhiêu</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tử</a:t>
            </a:r>
            <a:r>
              <a:rPr lang="en-US" sz="3600" dirty="0">
                <a:effectLst/>
                <a:latin typeface="Times New Roman" panose="02020603050405020304" pitchFamily="18" charset="0"/>
                <a:ea typeface="Segoe UI" panose="020B0502040204020203" pitchFamily="34" charset="0"/>
              </a:rPr>
              <a:t> O?</a:t>
            </a:r>
            <a:endParaRPr lang="en-US" sz="2000" dirty="0">
              <a:effectLst/>
              <a:latin typeface="Segoe UI" panose="020B0502040204020203" pitchFamily="34" charset="0"/>
              <a:ea typeface="Segoe UI" panose="020B0502040204020203" pitchFamily="34" charset="0"/>
            </a:endParaRPr>
          </a:p>
        </p:txBody>
      </p:sp>
      <p:sp>
        <p:nvSpPr>
          <p:cNvPr id="7" name="Rectangle 6"/>
          <p:cNvSpPr/>
          <p:nvPr/>
        </p:nvSpPr>
        <p:spPr>
          <a:xfrm>
            <a:off x="1499089" y="2261547"/>
            <a:ext cx="7148147" cy="264072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254000" algn="just">
              <a:lnSpc>
                <a:spcPct val="115000"/>
              </a:lnSpc>
              <a:spcAft>
                <a:spcPts val="0"/>
              </a:spcAft>
            </a:pPr>
            <a:r>
              <a:rPr lang="en-US" sz="3600" dirty="0">
                <a:effectLst/>
                <a:latin typeface="Times New Roman" panose="02020603050405020304" pitchFamily="18" charset="0"/>
                <a:ea typeface="Segoe UI" panose="020B0502040204020203" pitchFamily="34" charset="0"/>
              </a:rPr>
              <a:t>Theo </a:t>
            </a:r>
            <a:r>
              <a:rPr lang="en-US" sz="3600" dirty="0" err="1">
                <a:effectLst/>
                <a:latin typeface="Times New Roman" panose="02020603050405020304" pitchFamily="18" charset="0"/>
                <a:ea typeface="Segoe UI" panose="020B0502040204020203" pitchFamily="34" charset="0"/>
              </a:rPr>
              <a:t>bảng</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Phụ</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lục</a:t>
            </a:r>
            <a:r>
              <a:rPr lang="en-US" sz="3600" dirty="0">
                <a:effectLst/>
                <a:latin typeface="Times New Roman" panose="02020603050405020304" pitchFamily="18" charset="0"/>
                <a:ea typeface="Segoe UI" panose="020B0502040204020203" pitchFamily="34" charset="0"/>
              </a:rPr>
              <a:t> 1 </a:t>
            </a:r>
            <a:r>
              <a:rPr lang="en-US" sz="3600" dirty="0" err="1">
                <a:effectLst/>
                <a:latin typeface="Times New Roman" panose="02020603050405020304" pitchFamily="18" charset="0"/>
                <a:ea typeface="Segoe UI" panose="020B0502040204020203" pitchFamily="34" charset="0"/>
              </a:rPr>
              <a:t>trang</a:t>
            </a:r>
            <a:r>
              <a:rPr lang="en-US" sz="3600" dirty="0">
                <a:effectLst/>
                <a:latin typeface="Times New Roman" panose="02020603050405020304" pitchFamily="18" charset="0"/>
                <a:ea typeface="Segoe UI" panose="020B0502040204020203" pitchFamily="34" charset="0"/>
              </a:rPr>
              <a:t> 187, </a:t>
            </a:r>
            <a:r>
              <a:rPr lang="en-US" sz="3600" dirty="0" err="1">
                <a:effectLst/>
                <a:latin typeface="Times New Roman" panose="02020603050405020304" pitchFamily="18" charset="0"/>
                <a:ea typeface="Segoe UI" panose="020B0502040204020203" pitchFamily="34" charset="0"/>
              </a:rPr>
              <a:t>Ca</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có</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hoá</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trị</a:t>
            </a:r>
            <a:r>
              <a:rPr lang="en-US" sz="3600" dirty="0">
                <a:effectLst/>
                <a:latin typeface="Times New Roman" panose="02020603050405020304" pitchFamily="18" charset="0"/>
                <a:ea typeface="Segoe UI" panose="020B0502040204020203" pitchFamily="34" charset="0"/>
              </a:rPr>
              <a:t> II </a:t>
            </a:r>
            <a:r>
              <a:rPr lang="en-US" sz="3600" dirty="0" err="1">
                <a:effectLst/>
                <a:latin typeface="Times New Roman" panose="02020603050405020304" pitchFamily="18" charset="0"/>
                <a:ea typeface="Segoe UI" panose="020B0502040204020203" pitchFamily="34" charset="0"/>
              </a:rPr>
              <a:t>nên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Ca</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có</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thể</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kết</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hợp</a:t>
            </a:r>
            <a:r>
              <a:rPr lang="en-US" sz="3600" dirty="0">
                <a:effectLst/>
                <a:latin typeface="Times New Roman" panose="02020603050405020304" pitchFamily="18" charset="0"/>
                <a:ea typeface="Segoe UI" panose="020B0502040204020203" pitchFamily="34" charset="0"/>
              </a:rPr>
              <a:t> 2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tử</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Cl</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hoá</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trị</a:t>
            </a:r>
            <a:r>
              <a:rPr lang="en-US" sz="3600" dirty="0">
                <a:effectLst/>
                <a:latin typeface="Times New Roman" panose="02020603050405020304" pitchFamily="18" charset="0"/>
                <a:ea typeface="Segoe UI" panose="020B0502040204020203" pitchFamily="34" charset="0"/>
              </a:rPr>
              <a:t> I) </a:t>
            </a:r>
            <a:r>
              <a:rPr lang="en-US" sz="3600" dirty="0" err="1">
                <a:effectLst/>
                <a:latin typeface="Times New Roman" panose="02020603050405020304" pitchFamily="18" charset="0"/>
                <a:ea typeface="Segoe UI" panose="020B0502040204020203" pitchFamily="34" charset="0"/>
              </a:rPr>
              <a:t>hoặc</a:t>
            </a:r>
            <a:r>
              <a:rPr lang="en-US" sz="3600" dirty="0">
                <a:effectLst/>
                <a:latin typeface="Times New Roman" panose="02020603050405020304" pitchFamily="18" charset="0"/>
                <a:ea typeface="Segoe UI" panose="020B0502040204020203" pitchFamily="34" charset="0"/>
              </a:rPr>
              <a:t> 1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tử</a:t>
            </a:r>
            <a:r>
              <a:rPr lang="en-US" sz="3600" dirty="0">
                <a:effectLst/>
                <a:latin typeface="Times New Roman" panose="02020603050405020304" pitchFamily="18" charset="0"/>
                <a:ea typeface="Segoe UI" panose="020B0502040204020203" pitchFamily="34" charset="0"/>
              </a:rPr>
              <a:t> O (</a:t>
            </a:r>
            <a:r>
              <a:rPr lang="en-US" sz="3600" dirty="0" err="1">
                <a:effectLst/>
                <a:latin typeface="Times New Roman" panose="02020603050405020304" pitchFamily="18" charset="0"/>
                <a:ea typeface="Segoe UI" panose="020B0502040204020203" pitchFamily="34" charset="0"/>
              </a:rPr>
              <a:t>hoá</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trị</a:t>
            </a:r>
            <a:r>
              <a:rPr lang="en-US" sz="3600" dirty="0">
                <a:effectLst/>
                <a:latin typeface="Times New Roman" panose="02020603050405020304" pitchFamily="18" charset="0"/>
                <a:ea typeface="Segoe UI" panose="020B0502040204020203" pitchFamily="34" charset="0"/>
              </a:rPr>
              <a:t> II).</a:t>
            </a:r>
            <a:endParaRPr lang="en-US" sz="2000"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182477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endCondLst>
                                    <p:cond evt="onNext" delay="0">
                                      <p:tgtEl>
                                        <p:sldTgt/>
                                      </p:tgtEl>
                                    </p:cond>
                                  </p:endCondLst>
                                  <p:childTnLst>
                                    <p:animEffect transition="out" filter="fade">
                                      <p:cBhvr>
                                        <p:cTn id="6" dur="2000"/>
                                        <p:tgtEl>
                                          <p:spTgt spid="5"/>
                                        </p:tgtEl>
                                      </p:cBhvr>
                                    </p:animEffect>
                                    <p:anim calcmode="lin" valueType="num">
                                      <p:cBhvr>
                                        <p:cTn id="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
                                        </p:tgtEl>
                                        <p:attrNameLst>
                                          <p:attrName>ppt_h</p:attrName>
                                        </p:attrNameLst>
                                      </p:cBhvr>
                                      <p:tavLst>
                                        <p:tav tm="0">
                                          <p:val>
                                            <p:strVal val="ppt_h"/>
                                          </p:val>
                                        </p:tav>
                                        <p:tav tm="100000">
                                          <p:val>
                                            <p:strVal val="ppt_h"/>
                                          </p:val>
                                        </p:tav>
                                      </p:tavLst>
                                    </p:anim>
                                    <p:set>
                                      <p:cBhvr>
                                        <p:cTn id="9" dur="1" fill="hold">
                                          <p:stCondLst>
                                            <p:cond delay="1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fltVal val="0"/>
                                          </p:val>
                                        </p:tav>
                                      </p:tavLst>
                                    </p:anim>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
            <a:extLst>
              <a:ext uri="{FF2B5EF4-FFF2-40B4-BE49-F238E27FC236}">
                <a16:creationId xmlns:a16="http://schemas.microsoft.com/office/drawing/2014/main" xmlns="" id="{326C611F-F5F0-E68E-424E-3FB8E4B30BAF}"/>
              </a:ext>
            </a:extLst>
          </p:cNvPr>
          <p:cNvSpPr txBox="1">
            <a:spLocks noChangeArrowheads="1"/>
          </p:cNvSpPr>
          <p:nvPr/>
        </p:nvSpPr>
        <p:spPr bwMode="auto">
          <a:xfrm>
            <a:off x="304800" y="228600"/>
            <a:ext cx="4800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600" b="1" u="sng" dirty="0">
                <a:solidFill>
                  <a:srgbClr val="3333FF"/>
                </a:solidFill>
                <a:latin typeface="Times New Roman" pitchFamily="18" charset="0"/>
                <a:cs typeface="Times New Roman" pitchFamily="18" charset="0"/>
              </a:rPr>
              <a:t>III. </a:t>
            </a:r>
            <a:r>
              <a:rPr lang="en-US" altLang="en-US" sz="3600" b="1" u="sng" dirty="0" err="1">
                <a:solidFill>
                  <a:srgbClr val="3333FF"/>
                </a:solidFill>
                <a:latin typeface="Times New Roman" pitchFamily="18" charset="0"/>
                <a:cs typeface="Times New Roman" pitchFamily="18" charset="0"/>
              </a:rPr>
              <a:t>Công</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thức</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hóa</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học</a:t>
            </a:r>
            <a:r>
              <a:rPr lang="en-US" altLang="en-US" sz="3600" b="1" u="sng" dirty="0">
                <a:solidFill>
                  <a:srgbClr val="3333FF"/>
                </a:solidFill>
                <a:latin typeface="Times New Roman" pitchFamily="18" charset="0"/>
                <a:cs typeface="Times New Roman" pitchFamily="18" charset="0"/>
              </a:rPr>
              <a:t>:</a:t>
            </a:r>
          </a:p>
        </p:txBody>
      </p:sp>
    </p:spTree>
    <p:extLst>
      <p:ext uri="{BB962C8B-B14F-4D97-AF65-F5344CB8AC3E}">
        <p14:creationId xmlns:p14="http://schemas.microsoft.com/office/powerpoint/2010/main" val="9034554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52"/>
            <a:ext cx="9144000" cy="1156252"/>
          </a:xfrm>
          <a:solidFill>
            <a:schemeClr val="accent2">
              <a:lumMod val="40000"/>
              <a:lumOff val="60000"/>
            </a:schemeClr>
          </a:solidFill>
        </p:spPr>
        <p:txBody>
          <a:bodyPr>
            <a:normAutofit/>
          </a:bodyPr>
          <a:lstStyle/>
          <a:p>
            <a:r>
              <a:rPr lang="vi-VN" b="1" dirty="0" smtClean="0"/>
              <a:t>Viết công thức hóa học của đơn chất</a:t>
            </a:r>
            <a:endParaRPr lang="en-US" b="1" dirty="0"/>
          </a:p>
        </p:txBody>
      </p:sp>
    </p:spTree>
    <p:extLst>
      <p:ext uri="{BB962C8B-B14F-4D97-AF65-F5344CB8AC3E}">
        <p14:creationId xmlns:p14="http://schemas.microsoft.com/office/powerpoint/2010/main" val="4713967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F5E854EC-4E91-96D8-A99F-1F3A652CC91E}"/>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0BB2A734-A31C-2F9D-423E-E3FCE1E39D4C}"/>
              </a:ext>
            </a:extLst>
          </p:cNvPr>
          <p:cNvPicPr/>
          <p:nvPr/>
        </p:nvPicPr>
        <p:blipFill>
          <a:blip r:embed="rId2"/>
          <a:stretch>
            <a:fillRect/>
          </a:stretch>
        </p:blipFill>
        <p:spPr>
          <a:xfrm>
            <a:off x="0" y="76200"/>
            <a:ext cx="9144000" cy="6629400"/>
          </a:xfrm>
          <a:prstGeom prst="rect">
            <a:avLst/>
          </a:prstGeom>
        </p:spPr>
      </p:pic>
    </p:spTree>
    <p:extLst>
      <p:ext uri="{BB962C8B-B14F-4D97-AF65-F5344CB8AC3E}">
        <p14:creationId xmlns:p14="http://schemas.microsoft.com/office/powerpoint/2010/main" val="32437294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4" name="Text Box 20"/>
          <p:cNvSpPr txBox="1">
            <a:spLocks noChangeArrowheads="1"/>
          </p:cNvSpPr>
          <p:nvPr/>
        </p:nvSpPr>
        <p:spPr bwMode="auto">
          <a:xfrm>
            <a:off x="-152400" y="821438"/>
            <a:ext cx="9525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en-US" sz="3200" b="1" dirty="0">
                <a:solidFill>
                  <a:srgbClr val="FF0000"/>
                </a:solidFill>
                <a:latin typeface="Times New Roman" pitchFamily="18" charset="0"/>
                <a:cs typeface="Times New Roman" pitchFamily="18" charset="0"/>
              </a:rPr>
              <a:t>BÀI 7. HÓA TRỊ VÀ CÔNG THỨC HÓA HỌC</a:t>
            </a:r>
          </a:p>
        </p:txBody>
      </p:sp>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0882"/>
            <a:ext cx="609600" cy="62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p:cNvSpPr txBox="1">
            <a:spLocks noChangeArrowheads="1"/>
          </p:cNvSpPr>
          <p:nvPr/>
        </p:nvSpPr>
        <p:spPr bwMode="auto">
          <a:xfrm>
            <a:off x="152400" y="1628309"/>
            <a:ext cx="23290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200" b="1" u="sng" dirty="0">
                <a:solidFill>
                  <a:srgbClr val="3333FF"/>
                </a:solidFill>
                <a:latin typeface="Times New Roman" pitchFamily="18" charset="0"/>
                <a:cs typeface="Times New Roman" pitchFamily="18" charset="0"/>
              </a:rPr>
              <a:t>I. </a:t>
            </a:r>
            <a:r>
              <a:rPr lang="en-US" altLang="en-US" sz="3200" b="1" u="sng" dirty="0" err="1">
                <a:solidFill>
                  <a:srgbClr val="3333FF"/>
                </a:solidFill>
                <a:latin typeface="Times New Roman" pitchFamily="18" charset="0"/>
                <a:cs typeface="Times New Roman" pitchFamily="18" charset="0"/>
              </a:rPr>
              <a:t>Hóa</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trị</a:t>
            </a:r>
            <a:r>
              <a:rPr lang="en-US" altLang="en-US" sz="3200" b="1" u="sng" dirty="0">
                <a:solidFill>
                  <a:srgbClr val="3333FF"/>
                </a:solidFill>
                <a:latin typeface="Times New Roman" pitchFamily="18" charset="0"/>
                <a:cs typeface="Times New Roman" pitchFamily="18" charset="0"/>
              </a:rPr>
              <a:t>:</a:t>
            </a:r>
          </a:p>
        </p:txBody>
      </p:sp>
    </p:spTree>
    <p:extLst>
      <p:ext uri="{BB962C8B-B14F-4D97-AF65-F5344CB8AC3E}">
        <p14:creationId xmlns:p14="http://schemas.microsoft.com/office/powerpoint/2010/main" val="37901125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6E87E0D5-9F58-FF21-06E6-A5A9B0EEA34C}"/>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51DA9C7E-9434-8EEB-430E-01B890722FA9}"/>
              </a:ext>
            </a:extLst>
          </p:cNvPr>
          <p:cNvPicPr/>
          <p:nvPr/>
        </p:nvPicPr>
        <p:blipFill>
          <a:blip r:embed="rId2"/>
          <a:stretch>
            <a:fillRect/>
          </a:stretch>
        </p:blipFill>
        <p:spPr>
          <a:xfrm>
            <a:off x="0" y="152400"/>
            <a:ext cx="9144000" cy="6705600"/>
          </a:xfrm>
          <a:prstGeom prst="rect">
            <a:avLst/>
          </a:prstGeom>
        </p:spPr>
      </p:pic>
    </p:spTree>
    <p:extLst>
      <p:ext uri="{BB962C8B-B14F-4D97-AF65-F5344CB8AC3E}">
        <p14:creationId xmlns:p14="http://schemas.microsoft.com/office/powerpoint/2010/main" val="1455203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F03CEC4A-0D1F-9772-E73C-8BCE6C267947}"/>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A0EA209F-671F-FF9B-B5C4-DE92DFF67DD2}"/>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757379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49382"/>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a:t>
            </a:r>
            <a:r>
              <a:rPr lang="en-US" sz="3600" b="1" dirty="0" err="1">
                <a:solidFill>
                  <a:srgbClr val="FF0000"/>
                </a:solidFill>
                <a:effectLst/>
                <a:latin typeface="Times New Roman" panose="02020603050405020304" pitchFamily="18" charset="0"/>
                <a:ea typeface="Arial" panose="020B0604020202020204" pitchFamily="34" charset="0"/>
              </a:rPr>
              <a:t>oạt</a:t>
            </a:r>
            <a:r>
              <a:rPr lang="en-US" sz="3600" b="1" dirty="0">
                <a:solidFill>
                  <a:srgbClr val="FF0000"/>
                </a:solidFill>
                <a:effectLst/>
                <a:latin typeface="Times New Roman" panose="02020603050405020304" pitchFamily="18" charset="0"/>
                <a:ea typeface="Arial" panose="020B0604020202020204" pitchFamily="34" charset="0"/>
              </a:rPr>
              <a:t> </a:t>
            </a:r>
            <a:r>
              <a:rPr lang="en-US" sz="3600" b="1" dirty="0" err="1">
                <a:solidFill>
                  <a:srgbClr val="FF0000"/>
                </a:solidFill>
                <a:effectLst/>
                <a:latin typeface="Times New Roman" panose="02020603050405020304" pitchFamily="18" charset="0"/>
                <a:ea typeface="Arial" panose="020B0604020202020204" pitchFamily="34" charset="0"/>
              </a:rPr>
              <a:t>động</a:t>
            </a:r>
            <a:r>
              <a:rPr lang="en-US" sz="3600" b="1" dirty="0">
                <a:solidFill>
                  <a:srgbClr val="FF0000"/>
                </a:solidFill>
                <a:effectLst/>
                <a:latin typeface="Times New Roman" panose="02020603050405020304" pitchFamily="18" charset="0"/>
                <a:ea typeface="Arial" panose="020B0604020202020204" pitchFamily="34" charset="0"/>
              </a:rPr>
              <a:t> </a:t>
            </a:r>
            <a:r>
              <a:rPr lang="en-US" sz="3600" b="1" dirty="0" err="1">
                <a:solidFill>
                  <a:srgbClr val="FF0000"/>
                </a:solidFill>
                <a:effectLst/>
                <a:latin typeface="Times New Roman" panose="02020603050405020304" pitchFamily="18" charset="0"/>
                <a:ea typeface="Arial" panose="020B0604020202020204" pitchFamily="34" charset="0"/>
              </a:rPr>
              <a:t>nhóm</a:t>
            </a:r>
            <a:r>
              <a:rPr lang="en-US" sz="3600" b="1" dirty="0">
                <a:solidFill>
                  <a:srgbClr val="FF0000"/>
                </a:solidFill>
                <a:effectLst/>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3"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7344" y="159843"/>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151317753"/>
              </p:ext>
            </p:extLst>
          </p:nvPr>
        </p:nvGraphicFramePr>
        <p:xfrm>
          <a:off x="304800" y="1195126"/>
          <a:ext cx="8534400" cy="560832"/>
        </p:xfrm>
        <a:graphic>
          <a:graphicData uri="http://schemas.openxmlformats.org/drawingml/2006/table">
            <a:tbl>
              <a:tblPr>
                <a:tableStyleId>{5C22544A-7EE6-4342-B048-85BDC9FD1C3A}</a:tableStyleId>
              </a:tblPr>
              <a:tblGrid>
                <a:gridCol w="8534400">
                  <a:extLst>
                    <a:ext uri="{9D8B030D-6E8A-4147-A177-3AD203B41FA5}">
                      <a16:colId xmlns:a16="http://schemas.microsoft.com/office/drawing/2014/main" xmlns="" val="20000"/>
                    </a:ext>
                  </a:extLst>
                </a:gridCol>
              </a:tblGrid>
              <a:tr h="0">
                <a:tc>
                  <a:txBody>
                    <a:bodyPr/>
                    <a:lstStyle/>
                    <a:p>
                      <a:pPr indent="254000" algn="l">
                        <a:lnSpc>
                          <a:spcPct val="115000"/>
                        </a:lnSpc>
                        <a:spcAft>
                          <a:spcPts val="0"/>
                        </a:spcAft>
                        <a:tabLst>
                          <a:tab pos="572770" algn="l"/>
                        </a:tabLst>
                      </a:pP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Dựa</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vào</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Ví</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dụ</a:t>
                      </a:r>
                      <a:r>
                        <a:rPr lang="en-US" sz="3200" dirty="0">
                          <a:solidFill>
                            <a:srgbClr val="FF0000"/>
                          </a:solidFill>
                          <a:effectLst/>
                          <a:latin typeface="Times New Roman" panose="02020603050405020304" pitchFamily="18" charset="0"/>
                          <a:cs typeface="Times New Roman" panose="02020603050405020304" pitchFamily="18" charset="0"/>
                        </a:rPr>
                        <a:t> 2, </a:t>
                      </a:r>
                      <a:r>
                        <a:rPr lang="en-US" sz="3200" dirty="0" err="1">
                          <a:solidFill>
                            <a:srgbClr val="FF0000"/>
                          </a:solidFill>
                          <a:effectLst/>
                          <a:latin typeface="Times New Roman" panose="02020603050405020304" pitchFamily="18" charset="0"/>
                          <a:cs typeface="Times New Roman" panose="02020603050405020304" pitchFamily="18" charset="0"/>
                        </a:rPr>
                        <a:t>em</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hãy</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hoàn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thành</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bảng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sau</a:t>
                      </a:r>
                      <a:r>
                        <a:rPr lang="en-US" sz="3200" dirty="0">
                          <a:solidFill>
                            <a:srgbClr val="FF0000"/>
                          </a:solidFill>
                          <a:effectLst/>
                          <a:latin typeface="Times New Roman" panose="02020603050405020304" pitchFamily="18"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85725" marR="85725" marT="0" marB="0"/>
                </a:tc>
                <a:extLst>
                  <a:ext uri="{0D108BD9-81ED-4DB2-BD59-A6C34878D82A}">
                    <a16:rowId xmlns:a16="http://schemas.microsoft.com/office/drawing/2014/main" xmlns="" val="10000"/>
                  </a:ext>
                </a:extLst>
              </a:tr>
            </a:tbl>
          </a:graphicData>
        </a:graphic>
      </p:graphicFrame>
      <p:pic>
        <p:nvPicPr>
          <p:cNvPr id="5" name="image572.png"/>
          <p:cNvPicPr/>
          <p:nvPr/>
        </p:nvPicPr>
        <p:blipFill>
          <a:blip r:embed="rId3" cstate="print"/>
          <a:stretch>
            <a:fillRect/>
          </a:stretch>
        </p:blipFill>
        <p:spPr>
          <a:xfrm>
            <a:off x="1617344" y="2066608"/>
            <a:ext cx="6234186" cy="4381085"/>
          </a:xfrm>
          <a:prstGeom prst="rect">
            <a:avLst/>
          </a:prstGeom>
        </p:spPr>
      </p:pic>
    </p:spTree>
    <p:extLst>
      <p:ext uri="{BB962C8B-B14F-4D97-AF65-F5344CB8AC3E}">
        <p14:creationId xmlns:p14="http://schemas.microsoft.com/office/powerpoint/2010/main" val="34454228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63677" y="429899"/>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a:t>
            </a:r>
            <a:r>
              <a:rPr lang="en-US" sz="3600" b="1" dirty="0" err="1">
                <a:solidFill>
                  <a:srgbClr val="FF0000"/>
                </a:solidFill>
                <a:effectLst/>
                <a:latin typeface="Times New Roman" panose="02020603050405020304" pitchFamily="18" charset="0"/>
                <a:ea typeface="Arial" panose="020B0604020202020204" pitchFamily="34" charset="0"/>
              </a:rPr>
              <a:t>oạt</a:t>
            </a:r>
            <a:r>
              <a:rPr lang="en-US" sz="3600" b="1" dirty="0">
                <a:solidFill>
                  <a:srgbClr val="FF0000"/>
                </a:solidFill>
                <a:effectLst/>
                <a:latin typeface="Times New Roman" panose="02020603050405020304" pitchFamily="18" charset="0"/>
                <a:ea typeface="Arial" panose="020B0604020202020204" pitchFamily="34" charset="0"/>
              </a:rPr>
              <a:t> </a:t>
            </a:r>
            <a:r>
              <a:rPr lang="en-US" sz="3600" b="1" dirty="0" err="1">
                <a:solidFill>
                  <a:srgbClr val="FF0000"/>
                </a:solidFill>
                <a:effectLst/>
                <a:latin typeface="Times New Roman" panose="02020603050405020304" pitchFamily="18" charset="0"/>
                <a:ea typeface="Arial" panose="020B0604020202020204" pitchFamily="34" charset="0"/>
              </a:rPr>
              <a:t>động</a:t>
            </a:r>
            <a:r>
              <a:rPr lang="en-US" sz="3600" b="1" dirty="0">
                <a:solidFill>
                  <a:srgbClr val="FF0000"/>
                </a:solidFill>
                <a:effectLst/>
                <a:latin typeface="Times New Roman" panose="02020603050405020304" pitchFamily="18" charset="0"/>
                <a:ea typeface="Arial" panose="020B0604020202020204" pitchFamily="34" charset="0"/>
              </a:rPr>
              <a:t> </a:t>
            </a:r>
            <a:r>
              <a:rPr lang="en-US" sz="3600" b="1" dirty="0" err="1">
                <a:solidFill>
                  <a:srgbClr val="FF0000"/>
                </a:solidFill>
                <a:effectLst/>
                <a:latin typeface="Times New Roman" panose="02020603050405020304" pitchFamily="18" charset="0"/>
                <a:ea typeface="Arial" panose="020B0604020202020204" pitchFamily="34" charset="0"/>
              </a:rPr>
              <a:t>nhóm</a:t>
            </a:r>
            <a:r>
              <a:rPr lang="en-US" sz="3600" b="1" dirty="0">
                <a:solidFill>
                  <a:srgbClr val="FF0000"/>
                </a:solidFill>
                <a:effectLst/>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3"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5401" y="251182"/>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4225609104"/>
              </p:ext>
            </p:extLst>
          </p:nvPr>
        </p:nvGraphicFramePr>
        <p:xfrm>
          <a:off x="424249" y="2316460"/>
          <a:ext cx="8510955" cy="3409782"/>
        </p:xfrm>
        <a:graphic>
          <a:graphicData uri="http://schemas.openxmlformats.org/drawingml/2006/table">
            <a:tbl>
              <a:tblPr firstRow="1" firstCol="1" bandRow="1">
                <a:tableStyleId>{5C22544A-7EE6-4342-B048-85BDC9FD1C3A}</a:tableStyleId>
              </a:tblPr>
              <a:tblGrid>
                <a:gridCol w="1953619">
                  <a:extLst>
                    <a:ext uri="{9D8B030D-6E8A-4147-A177-3AD203B41FA5}">
                      <a16:colId xmlns:a16="http://schemas.microsoft.com/office/drawing/2014/main" xmlns="" val="20000"/>
                    </a:ext>
                  </a:extLst>
                </a:gridCol>
                <a:gridCol w="2304257">
                  <a:extLst>
                    <a:ext uri="{9D8B030D-6E8A-4147-A177-3AD203B41FA5}">
                      <a16:colId xmlns:a16="http://schemas.microsoft.com/office/drawing/2014/main" xmlns="" val="20001"/>
                    </a:ext>
                  </a:extLst>
                </a:gridCol>
                <a:gridCol w="1643900">
                  <a:extLst>
                    <a:ext uri="{9D8B030D-6E8A-4147-A177-3AD203B41FA5}">
                      <a16:colId xmlns:a16="http://schemas.microsoft.com/office/drawing/2014/main" xmlns="" val="20002"/>
                    </a:ext>
                  </a:extLst>
                </a:gridCol>
                <a:gridCol w="2609179">
                  <a:extLst>
                    <a:ext uri="{9D8B030D-6E8A-4147-A177-3AD203B41FA5}">
                      <a16:colId xmlns:a16="http://schemas.microsoft.com/office/drawing/2014/main" xmlns="" val="20003"/>
                    </a:ext>
                  </a:extLst>
                </a:gridCol>
              </a:tblGrid>
              <a:tr h="1045462">
                <a:tc>
                  <a:txBody>
                    <a:bodyPr/>
                    <a:lstStyle/>
                    <a:p>
                      <a:pPr algn="ctr">
                        <a:lnSpc>
                          <a:spcPct val="115000"/>
                        </a:lnSpc>
                        <a:spcAft>
                          <a:spcPts val="0"/>
                        </a:spcAft>
                      </a:pPr>
                      <a:r>
                        <a:rPr lang="en-US" sz="2400" dirty="0">
                          <a:effectLst/>
                        </a:rPr>
                        <a:t> </a:t>
                      </a:r>
                      <a:r>
                        <a:rPr lang="en-US" sz="2400" dirty="0" err="1">
                          <a:effectLst/>
                        </a:rPr>
                        <a:t>Phân</a:t>
                      </a:r>
                      <a:r>
                        <a:rPr lang="en-US" sz="2400" baseline="0" dirty="0">
                          <a:effectLst/>
                        </a:rPr>
                        <a:t> </a:t>
                      </a:r>
                      <a:r>
                        <a:rPr lang="en-US" sz="2400" baseline="0" dirty="0" err="1">
                          <a:effectLst/>
                        </a:rPr>
                        <a:t>tử</a:t>
                      </a:r>
                      <a:r>
                        <a:rPr lang="en-US" sz="2400" baseline="0" dirty="0">
                          <a:effectLst/>
                        </a:rPr>
                        <a:t> </a:t>
                      </a:r>
                      <a:r>
                        <a:rPr lang="en-US" sz="2400" baseline="0" dirty="0" err="1">
                          <a:effectLst/>
                        </a:rPr>
                        <a:t>đơn</a:t>
                      </a:r>
                      <a:r>
                        <a:rPr lang="en-US" sz="2400" baseline="0" dirty="0">
                          <a:effectLst/>
                        </a:rPr>
                        <a:t> </a:t>
                      </a:r>
                      <a:r>
                        <a:rPr lang="en-US" sz="2400" baseline="0" dirty="0" err="1">
                          <a:effectLst/>
                        </a:rPr>
                        <a:t>chất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indent="254000"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endParaRPr lang="en-US" sz="1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Tên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endParaRPr lang="en-US" sz="1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algn="ctr">
                        <a:lnSpc>
                          <a:spcPct val="115000"/>
                        </a:lnSpc>
                        <a:spcAft>
                          <a:spcPts val="0"/>
                        </a:spcAft>
                      </a:pPr>
                      <a:endParaRPr lang="en-US"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Khối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a16="http://schemas.microsoft.com/office/drawing/2014/main" xmlns="" val="10000"/>
                  </a:ext>
                </a:extLst>
              </a:tr>
              <a:tr h="494942">
                <a:tc>
                  <a:txBody>
                    <a:bodyPr/>
                    <a:lstStyle/>
                    <a:p>
                      <a:pPr indent="254000" algn="ctr">
                        <a:lnSpc>
                          <a:spcPct val="115000"/>
                        </a:lnSpc>
                        <a:spcAft>
                          <a:spcPts val="0"/>
                        </a:spcAft>
                      </a:pPr>
                      <a:endParaRPr lang="en-US" sz="14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indent="254000" algn="ctr">
                        <a:lnSpc>
                          <a:spcPct val="115000"/>
                        </a:lnSpc>
                        <a:spcAft>
                          <a:spcPts val="0"/>
                        </a:spcAft>
                      </a:pPr>
                      <a:r>
                        <a:rPr lang="en-US" sz="2800" b="1" dirty="0">
                          <a:solidFill>
                            <a:srgbClr val="C00000"/>
                          </a:solidFill>
                          <a:effectLst/>
                          <a:latin typeface="Times New Roman" panose="02020603050405020304" pitchFamily="18" charset="0"/>
                          <a:cs typeface="Times New Roman" panose="02020603050405020304" pitchFamily="18" charset="0"/>
                        </a:rPr>
                        <a:t>O</a:t>
                      </a:r>
                      <a:r>
                        <a:rPr lang="en-US" sz="2800" b="1" baseline="-25000" dirty="0">
                          <a:solidFill>
                            <a:srgbClr val="C00000"/>
                          </a:solidFill>
                          <a:effectLst/>
                          <a:latin typeface="Times New Roman" panose="02020603050405020304" pitchFamily="18" charset="0"/>
                          <a:cs typeface="Times New Roman" panose="02020603050405020304" pitchFamily="18" charset="0"/>
                        </a:rPr>
                        <a:t>3</a:t>
                      </a:r>
                      <a:endParaRPr lang="en-US" sz="1600" b="1" dirty="0">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indent="254000"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Ozone</a:t>
                      </a:r>
                      <a:endParaRPr lang="en-US" sz="16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indent="254000"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48amu</a:t>
                      </a:r>
                      <a:endParaRPr lang="en-US" sz="16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extLst>
                  <a:ext uri="{0D108BD9-81ED-4DB2-BD59-A6C34878D82A}">
                    <a16:rowId xmlns:a16="http://schemas.microsoft.com/office/drawing/2014/main" xmlns="" val="10001"/>
                  </a:ext>
                </a:extLst>
              </a:tr>
              <a:tr h="689325">
                <a:tc>
                  <a:txBody>
                    <a:bodyPr/>
                    <a:lstStyle/>
                    <a:p>
                      <a:pPr indent="254000" algn="ctr">
                        <a:lnSpc>
                          <a:spcPct val="115000"/>
                        </a:lnSpc>
                        <a:spcAft>
                          <a:spcPts val="0"/>
                        </a:spcAft>
                      </a:pPr>
                      <a:endParaRPr lang="en-US" sz="14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algn="ctr">
                        <a:lnSpc>
                          <a:spcPct val="115000"/>
                        </a:lnSpc>
                        <a:spcAft>
                          <a:spcPts val="0"/>
                        </a:spcAft>
                      </a:pPr>
                      <a:r>
                        <a:rPr lang="en-US" sz="2800" b="1" dirty="0">
                          <a:solidFill>
                            <a:srgbClr val="C00000"/>
                          </a:solidFill>
                          <a:effectLst/>
                          <a:latin typeface="Times New Roman" panose="02020603050405020304" pitchFamily="18" charset="0"/>
                          <a:cs typeface="Times New Roman" panose="02020603050405020304" pitchFamily="18" charset="0"/>
                        </a:rPr>
                        <a:t>   N</a:t>
                      </a:r>
                      <a:r>
                        <a:rPr lang="en-US" sz="2800" b="1" baseline="-25000" dirty="0">
                          <a:solidFill>
                            <a:srgbClr val="C00000"/>
                          </a:solidFill>
                          <a:effectLst/>
                          <a:latin typeface="Times New Roman" panose="02020603050405020304" pitchFamily="18" charset="0"/>
                          <a:cs typeface="Times New Roman" panose="02020603050405020304" pitchFamily="18" charset="0"/>
                        </a:rPr>
                        <a:t>2</a:t>
                      </a:r>
                      <a:endPar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indent="254000"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Nitrogen</a:t>
                      </a:r>
                      <a:endParaRPr lang="en-US" sz="16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indent="254000"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28amu</a:t>
                      </a:r>
                      <a:endParaRPr lang="en-US" sz="16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extLst>
                  <a:ext uri="{0D108BD9-81ED-4DB2-BD59-A6C34878D82A}">
                    <a16:rowId xmlns:a16="http://schemas.microsoft.com/office/drawing/2014/main" xmlns="" val="10002"/>
                  </a:ext>
                </a:extLst>
              </a:tr>
              <a:tr h="689325">
                <a:tc>
                  <a:txBody>
                    <a:bodyPr/>
                    <a:lstStyle/>
                    <a:p>
                      <a:pPr indent="254000" algn="ctr">
                        <a:lnSpc>
                          <a:spcPct val="115000"/>
                        </a:lnSpc>
                        <a:spcAft>
                          <a:spcPts val="0"/>
                        </a:spcAft>
                      </a:pPr>
                      <a:endParaRPr lang="en-US" sz="14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algn="ctr">
                        <a:lnSpc>
                          <a:spcPct val="115000"/>
                        </a:lnSpc>
                        <a:spcAft>
                          <a:spcPts val="0"/>
                        </a:spcAft>
                      </a:pPr>
                      <a:r>
                        <a:rPr lang="en-US" sz="2800" b="1" dirty="0">
                          <a:solidFill>
                            <a:srgbClr val="C00000"/>
                          </a:solidFill>
                          <a:effectLst/>
                          <a:latin typeface="Times New Roman" panose="02020603050405020304" pitchFamily="18" charset="0"/>
                          <a:cs typeface="Times New Roman" panose="02020603050405020304" pitchFamily="18" charset="0"/>
                        </a:rPr>
                        <a:t>  F</a:t>
                      </a:r>
                      <a:r>
                        <a:rPr lang="en-US" sz="2800" b="1" baseline="-25000" dirty="0">
                          <a:solidFill>
                            <a:srgbClr val="C00000"/>
                          </a:solidFill>
                          <a:effectLst/>
                          <a:latin typeface="Times New Roman" panose="02020603050405020304" pitchFamily="18" charset="0"/>
                          <a:cs typeface="Times New Roman" panose="02020603050405020304" pitchFamily="18" charset="0"/>
                        </a:rPr>
                        <a:t>2</a:t>
                      </a:r>
                      <a:endPar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indent="254000" algn="ctr">
                        <a:lnSpc>
                          <a:spcPct val="115000"/>
                        </a:lnSpc>
                        <a:spcAft>
                          <a:spcPts val="0"/>
                        </a:spcAft>
                      </a:pPr>
                      <a:r>
                        <a:rPr lang="en-US" sz="2800">
                          <a:effectLst/>
                          <a:latin typeface="Times New Roman" panose="02020603050405020304" pitchFamily="18" charset="0"/>
                          <a:cs typeface="Times New Roman" panose="02020603050405020304" pitchFamily="18" charset="0"/>
                        </a:rPr>
                        <a:t>Fluorine</a:t>
                      </a:r>
                      <a:endParaRPr lang="en-US" sz="16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indent="254000"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38amu</a:t>
                      </a:r>
                      <a:endParaRPr lang="en-US" sz="16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extLst>
                  <a:ext uri="{0D108BD9-81ED-4DB2-BD59-A6C34878D82A}">
                    <a16:rowId xmlns:a16="http://schemas.microsoft.com/office/drawing/2014/main" xmlns="" val="10003"/>
                  </a:ext>
                </a:extLst>
              </a:tr>
              <a:tr h="437798">
                <a:tc>
                  <a:txBody>
                    <a:bodyPr/>
                    <a:lstStyle/>
                    <a:p>
                      <a:pPr indent="254000" algn="ctr">
                        <a:lnSpc>
                          <a:spcPct val="115000"/>
                        </a:lnSpc>
                        <a:spcAft>
                          <a:spcPts val="0"/>
                        </a:spcAft>
                      </a:pPr>
                      <a:endParaRPr lang="en-US" sz="14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indent="254000" algn="ctr">
                        <a:lnSpc>
                          <a:spcPct val="115000"/>
                        </a:lnSpc>
                        <a:spcAft>
                          <a:spcPts val="0"/>
                        </a:spcAft>
                      </a:pPr>
                      <a:r>
                        <a:rPr lang="en-US" sz="2800" b="1" dirty="0">
                          <a:solidFill>
                            <a:srgbClr val="C00000"/>
                          </a:solidFill>
                          <a:effectLst/>
                          <a:latin typeface="Times New Roman" panose="02020603050405020304" pitchFamily="18" charset="0"/>
                          <a:cs typeface="Times New Roman" panose="02020603050405020304" pitchFamily="18" charset="0"/>
                        </a:rPr>
                        <a:t>Ne</a:t>
                      </a:r>
                      <a:endParaRPr lang="en-US" sz="1600" b="1" dirty="0">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indent="254000" algn="ctr">
                        <a:lnSpc>
                          <a:spcPct val="115000"/>
                        </a:lnSpc>
                        <a:spcAft>
                          <a:spcPts val="0"/>
                        </a:spcAft>
                      </a:pPr>
                      <a:r>
                        <a:rPr lang="en-US" sz="2800">
                          <a:effectLst/>
                          <a:latin typeface="Times New Roman" panose="02020603050405020304" pitchFamily="18" charset="0"/>
                          <a:cs typeface="Times New Roman" panose="02020603050405020304" pitchFamily="18" charset="0"/>
                        </a:rPr>
                        <a:t>Neon</a:t>
                      </a:r>
                      <a:endParaRPr lang="en-US" sz="16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indent="254000"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20amu</a:t>
                      </a:r>
                      <a:endParaRPr lang="en-US" sz="16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extLst>
                  <a:ext uri="{0D108BD9-81ED-4DB2-BD59-A6C34878D82A}">
                    <a16:rowId xmlns:a16="http://schemas.microsoft.com/office/drawing/2014/main" xmlns="" val="10004"/>
                  </a:ext>
                </a:extLst>
              </a:tr>
            </a:tbl>
          </a:graphicData>
        </a:graphic>
      </p:graphicFrame>
      <p:pic>
        <p:nvPicPr>
          <p:cNvPr id="307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26" y="3374574"/>
            <a:ext cx="1184710" cy="47326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27" y="3942166"/>
            <a:ext cx="1184710" cy="5593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903" y="4577296"/>
            <a:ext cx="1184710" cy="59005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951" y="5230939"/>
            <a:ext cx="1184710" cy="531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44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63FB52D5-0743-8D31-05DD-BFEA5924B48F}"/>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416B2F11-3E23-B29B-D614-4D75E647C31F}"/>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3427692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11042AD3-307E-6D2D-C18B-F786EA24FDC6}"/>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344911ED-A234-ED22-3D28-DA6A960B56D5}"/>
              </a:ext>
            </a:extLst>
          </p:cNvPr>
          <p:cNvPicPr/>
          <p:nvPr/>
        </p:nvPicPr>
        <p:blipFill>
          <a:blip r:embed="rId2"/>
          <a:stretch>
            <a:fillRect/>
          </a:stretch>
        </p:blipFill>
        <p:spPr>
          <a:xfrm>
            <a:off x="0" y="152400"/>
            <a:ext cx="9144000" cy="6629400"/>
          </a:xfrm>
          <a:prstGeom prst="rect">
            <a:avLst/>
          </a:prstGeom>
        </p:spPr>
      </p:pic>
    </p:spTree>
    <p:extLst>
      <p:ext uri="{BB962C8B-B14F-4D97-AF65-F5344CB8AC3E}">
        <p14:creationId xmlns:p14="http://schemas.microsoft.com/office/powerpoint/2010/main" val="26569000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A47592A1-A40C-079E-A67A-27515A7C7E7E}"/>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83A9AF78-2D37-71FC-AF8F-D53B444F61A0}"/>
              </a:ext>
            </a:extLst>
          </p:cNvPr>
          <p:cNvPicPr/>
          <p:nvPr/>
        </p:nvPicPr>
        <p:blipFill rotWithShape="1">
          <a:blip r:embed="rId2"/>
          <a:srcRect t="29814"/>
          <a:stretch/>
        </p:blipFill>
        <p:spPr>
          <a:xfrm>
            <a:off x="-76200" y="1"/>
            <a:ext cx="9144000" cy="6848060"/>
          </a:xfrm>
          <a:prstGeom prst="rect">
            <a:avLst/>
          </a:prstGeom>
        </p:spPr>
      </p:pic>
    </p:spTree>
    <p:extLst>
      <p:ext uri="{BB962C8B-B14F-4D97-AF65-F5344CB8AC3E}">
        <p14:creationId xmlns:p14="http://schemas.microsoft.com/office/powerpoint/2010/main" val="21088096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1631" y="711910"/>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Hoạt</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động</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nhóm</a:t>
            </a:r>
            <a:r>
              <a:rPr lang="en-US" sz="3600" b="1" dirty="0">
                <a:solidFill>
                  <a:srgbClr val="FF0000"/>
                </a:solidFill>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3"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3355" y="533193"/>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3258675103"/>
              </p:ext>
            </p:extLst>
          </p:nvPr>
        </p:nvGraphicFramePr>
        <p:xfrm>
          <a:off x="762000" y="1524000"/>
          <a:ext cx="7620000" cy="1121664"/>
        </p:xfrm>
        <a:graphic>
          <a:graphicData uri="http://schemas.openxmlformats.org/drawingml/2006/table">
            <a:tbl>
              <a:tblPr>
                <a:tableStyleId>{5C22544A-7EE6-4342-B048-85BDC9FD1C3A}</a:tableStyleId>
              </a:tblPr>
              <a:tblGrid>
                <a:gridCol w="7620000">
                  <a:extLst>
                    <a:ext uri="{9D8B030D-6E8A-4147-A177-3AD203B41FA5}">
                      <a16:colId xmlns:a16="http://schemas.microsoft.com/office/drawing/2014/main" xmlns="" val="20000"/>
                    </a:ext>
                  </a:extLst>
                </a:gridCol>
              </a:tblGrid>
              <a:tr h="0">
                <a:tc>
                  <a:txBody>
                    <a:bodyPr/>
                    <a:lstStyle/>
                    <a:p>
                      <a:pPr indent="254000" algn="l">
                        <a:lnSpc>
                          <a:spcPct val="115000"/>
                        </a:lnSpc>
                        <a:spcAft>
                          <a:spcPts val="0"/>
                        </a:spcAft>
                        <a:tabLst>
                          <a:tab pos="561340" algn="l"/>
                        </a:tabLst>
                      </a:pP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Kể</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tên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và</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viết</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công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thức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hoá</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học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các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đơn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chất</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kim</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loại</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và</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đơn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chất</a:t>
                      </a:r>
                      <a:r>
                        <a:rPr lang="en-US" sz="3200" dirty="0">
                          <a:solidFill>
                            <a:srgbClr val="FF0000"/>
                          </a:solidFill>
                          <a:effectLst/>
                          <a:latin typeface="Times New Roman" panose="02020603050405020304" pitchFamily="18" charset="0"/>
                          <a:cs typeface="Times New Roman" panose="02020603050405020304" pitchFamily="18" charset="0"/>
                        </a:rPr>
                        <a:t> phi </a:t>
                      </a:r>
                      <a:r>
                        <a:rPr lang="en-US" sz="3200" dirty="0" err="1">
                          <a:solidFill>
                            <a:srgbClr val="FF0000"/>
                          </a:solidFill>
                          <a:effectLst/>
                          <a:latin typeface="Times New Roman" panose="02020603050405020304" pitchFamily="18" charset="0"/>
                          <a:cs typeface="Times New Roman" panose="02020603050405020304" pitchFamily="18" charset="0"/>
                        </a:rPr>
                        <a:t>kim</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thể</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rắn</a:t>
                      </a:r>
                      <a:r>
                        <a:rPr lang="en-US" sz="3200" dirty="0">
                          <a:solidFill>
                            <a:srgbClr val="FF0000"/>
                          </a:solidFill>
                          <a:effectLst/>
                          <a:latin typeface="Times New Roman" panose="02020603050405020304" pitchFamily="18"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85725" marR="85725" marT="0" marB="0"/>
                </a:tc>
                <a:extLst>
                  <a:ext uri="{0D108BD9-81ED-4DB2-BD59-A6C34878D82A}">
                    <a16:rowId xmlns:a16="http://schemas.microsoft.com/office/drawing/2014/main" xmlns=""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818344873"/>
              </p:ext>
            </p:extLst>
          </p:nvPr>
        </p:nvGraphicFramePr>
        <p:xfrm>
          <a:off x="455064" y="2863547"/>
          <a:ext cx="8492384" cy="2905850"/>
        </p:xfrm>
        <a:graphic>
          <a:graphicData uri="http://schemas.openxmlformats.org/drawingml/2006/table">
            <a:tbl>
              <a:tblPr firstRow="1" firstCol="1" bandRow="1">
                <a:tableStyleId>{5C22544A-7EE6-4342-B048-85BDC9FD1C3A}</a:tableStyleId>
              </a:tblPr>
              <a:tblGrid>
                <a:gridCol w="2179178">
                  <a:extLst>
                    <a:ext uri="{9D8B030D-6E8A-4147-A177-3AD203B41FA5}">
                      <a16:colId xmlns:a16="http://schemas.microsoft.com/office/drawing/2014/main" xmlns="" val="20000"/>
                    </a:ext>
                  </a:extLst>
                </a:gridCol>
                <a:gridCol w="2159950">
                  <a:extLst>
                    <a:ext uri="{9D8B030D-6E8A-4147-A177-3AD203B41FA5}">
                      <a16:colId xmlns:a16="http://schemas.microsoft.com/office/drawing/2014/main" xmlns="" val="20001"/>
                    </a:ext>
                  </a:extLst>
                </a:gridCol>
                <a:gridCol w="2018944">
                  <a:extLst>
                    <a:ext uri="{9D8B030D-6E8A-4147-A177-3AD203B41FA5}">
                      <a16:colId xmlns:a16="http://schemas.microsoft.com/office/drawing/2014/main" xmlns="" val="20002"/>
                    </a:ext>
                  </a:extLst>
                </a:gridCol>
                <a:gridCol w="2134312">
                  <a:extLst>
                    <a:ext uri="{9D8B030D-6E8A-4147-A177-3AD203B41FA5}">
                      <a16:colId xmlns:a16="http://schemas.microsoft.com/office/drawing/2014/main" xmlns="" val="20003"/>
                    </a:ext>
                  </a:extLst>
                </a:gridCol>
              </a:tblGrid>
              <a:tr h="942938">
                <a:tc>
                  <a:txBody>
                    <a:bodyPr/>
                    <a:lstStyle/>
                    <a:p>
                      <a:pPr indent="254000" algn="ctr">
                        <a:lnSpc>
                          <a:spcPct val="115000"/>
                        </a:lnSpc>
                        <a:spcAft>
                          <a:spcPts val="0"/>
                        </a:spcAft>
                      </a:pPr>
                      <a:r>
                        <a:rPr lang="en-US" sz="2400" dirty="0" err="1">
                          <a:solidFill>
                            <a:schemeClr val="bg1"/>
                          </a:solidFill>
                          <a:effectLst/>
                        </a:rPr>
                        <a:t>Đơn</a:t>
                      </a:r>
                      <a:r>
                        <a:rPr lang="en-US" sz="2400" dirty="0">
                          <a:solidFill>
                            <a:schemeClr val="bg1"/>
                          </a:solidFill>
                          <a:effectLst/>
                        </a:rPr>
                        <a:t> </a:t>
                      </a:r>
                      <a:r>
                        <a:rPr lang="en-US" sz="2400" dirty="0" err="1">
                          <a:solidFill>
                            <a:schemeClr val="bg1"/>
                          </a:solidFill>
                          <a:effectLst/>
                        </a:rPr>
                        <a:t>chất</a:t>
                      </a:r>
                      <a:r>
                        <a:rPr lang="en-US" sz="2400" dirty="0">
                          <a:solidFill>
                            <a:schemeClr val="bg1"/>
                          </a:solidFill>
                          <a:effectLst/>
                        </a:rPr>
                        <a:t> </a:t>
                      </a:r>
                      <a:r>
                        <a:rPr lang="en-US" sz="2400" dirty="0" err="1">
                          <a:solidFill>
                            <a:schemeClr val="bg1"/>
                          </a:solidFill>
                          <a:effectLst/>
                        </a:rPr>
                        <a:t>kim</a:t>
                      </a:r>
                      <a:r>
                        <a:rPr lang="en-US" sz="2400" dirty="0">
                          <a:solidFill>
                            <a:schemeClr val="bg1"/>
                          </a:solidFill>
                          <a:effectLst/>
                        </a:rPr>
                        <a:t> </a:t>
                      </a:r>
                      <a:r>
                        <a:rPr lang="en-US" sz="2400" dirty="0" err="1">
                          <a:solidFill>
                            <a:schemeClr val="bg1"/>
                          </a:solidFill>
                          <a:effectLst/>
                        </a:rPr>
                        <a:t>loại</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400" dirty="0" err="1">
                          <a:solidFill>
                            <a:schemeClr val="bg1"/>
                          </a:solidFill>
                          <a:effectLst/>
                        </a:rPr>
                        <a:t>Công</a:t>
                      </a:r>
                      <a:r>
                        <a:rPr lang="en-US" sz="2400" dirty="0">
                          <a:solidFill>
                            <a:schemeClr val="bg1"/>
                          </a:solidFill>
                          <a:effectLst/>
                        </a:rPr>
                        <a:t> </a:t>
                      </a:r>
                      <a:r>
                        <a:rPr lang="en-US" sz="2400" dirty="0" err="1">
                          <a:solidFill>
                            <a:schemeClr val="bg1"/>
                          </a:solidFill>
                          <a:effectLst/>
                        </a:rPr>
                        <a:t>thức</a:t>
                      </a:r>
                      <a:r>
                        <a:rPr lang="en-US" sz="2400" dirty="0">
                          <a:solidFill>
                            <a:schemeClr val="bg1"/>
                          </a:solidFill>
                          <a:effectLst/>
                        </a:rPr>
                        <a:t> </a:t>
                      </a:r>
                      <a:r>
                        <a:rPr lang="en-US" sz="2400" dirty="0" err="1">
                          <a:solidFill>
                            <a:schemeClr val="bg1"/>
                          </a:solidFill>
                          <a:effectLst/>
                        </a:rPr>
                        <a:t>hoá</a:t>
                      </a:r>
                      <a:r>
                        <a:rPr lang="en-US" sz="2400" dirty="0">
                          <a:solidFill>
                            <a:schemeClr val="bg1"/>
                          </a:solidFill>
                          <a:effectLst/>
                        </a:rPr>
                        <a:t> </a:t>
                      </a:r>
                      <a:r>
                        <a:rPr lang="en-US" sz="2400" dirty="0" err="1">
                          <a:solidFill>
                            <a:schemeClr val="bg1"/>
                          </a:solidFill>
                          <a:effectLst/>
                        </a:rPr>
                        <a:t>học</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400" dirty="0" err="1">
                          <a:solidFill>
                            <a:schemeClr val="bg1"/>
                          </a:solidFill>
                          <a:effectLst/>
                        </a:rPr>
                        <a:t>Đơn</a:t>
                      </a:r>
                      <a:r>
                        <a:rPr lang="en-US" sz="2400" dirty="0">
                          <a:solidFill>
                            <a:schemeClr val="bg1"/>
                          </a:solidFill>
                          <a:effectLst/>
                        </a:rPr>
                        <a:t> </a:t>
                      </a:r>
                      <a:r>
                        <a:rPr lang="en-US" sz="2400" dirty="0" err="1">
                          <a:solidFill>
                            <a:schemeClr val="bg1"/>
                          </a:solidFill>
                          <a:effectLst/>
                        </a:rPr>
                        <a:t>chất</a:t>
                      </a:r>
                      <a:r>
                        <a:rPr lang="en-US" sz="2400" dirty="0">
                          <a:solidFill>
                            <a:schemeClr val="bg1"/>
                          </a:solidFill>
                          <a:effectLst/>
                        </a:rPr>
                        <a:t> phi </a:t>
                      </a:r>
                      <a:r>
                        <a:rPr lang="en-US" sz="2400" dirty="0" err="1">
                          <a:solidFill>
                            <a:schemeClr val="bg1"/>
                          </a:solidFill>
                          <a:effectLst/>
                        </a:rPr>
                        <a:t>kim</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400" dirty="0" err="1">
                          <a:solidFill>
                            <a:schemeClr val="bg1"/>
                          </a:solidFill>
                          <a:effectLst/>
                        </a:rPr>
                        <a:t>Công</a:t>
                      </a:r>
                      <a:r>
                        <a:rPr lang="en-US" sz="2400" dirty="0">
                          <a:solidFill>
                            <a:schemeClr val="bg1"/>
                          </a:solidFill>
                          <a:effectLst/>
                        </a:rPr>
                        <a:t> </a:t>
                      </a:r>
                      <a:r>
                        <a:rPr lang="en-US" sz="2400" dirty="0" err="1">
                          <a:solidFill>
                            <a:schemeClr val="bg1"/>
                          </a:solidFill>
                          <a:effectLst/>
                        </a:rPr>
                        <a:t>thức</a:t>
                      </a:r>
                      <a:r>
                        <a:rPr lang="en-US" sz="2400" dirty="0">
                          <a:solidFill>
                            <a:schemeClr val="bg1"/>
                          </a:solidFill>
                          <a:effectLst/>
                        </a:rPr>
                        <a:t> </a:t>
                      </a:r>
                      <a:r>
                        <a:rPr lang="en-US" sz="2400" dirty="0" err="1">
                          <a:solidFill>
                            <a:schemeClr val="bg1"/>
                          </a:solidFill>
                          <a:effectLst/>
                        </a:rPr>
                        <a:t>hoá</a:t>
                      </a:r>
                      <a:r>
                        <a:rPr lang="en-US" sz="2400" dirty="0">
                          <a:solidFill>
                            <a:schemeClr val="bg1"/>
                          </a:solidFill>
                          <a:effectLst/>
                        </a:rPr>
                        <a:t> </a:t>
                      </a:r>
                      <a:r>
                        <a:rPr lang="en-US" sz="2400" dirty="0" err="1">
                          <a:solidFill>
                            <a:schemeClr val="bg1"/>
                          </a:solidFill>
                          <a:effectLst/>
                        </a:rPr>
                        <a:t>học</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extLst>
                  <a:ext uri="{0D108BD9-81ED-4DB2-BD59-A6C34878D82A}">
                    <a16:rowId xmlns:a16="http://schemas.microsoft.com/office/drawing/2014/main" xmlns="" val="10000"/>
                  </a:ext>
                </a:extLst>
              </a:tr>
              <a:tr h="455774">
                <a:tc>
                  <a:txBody>
                    <a:bodyPr/>
                    <a:lstStyle/>
                    <a:p>
                      <a:pPr indent="254000" algn="ctr">
                        <a:lnSpc>
                          <a:spcPct val="115000"/>
                        </a:lnSpc>
                        <a:spcAft>
                          <a:spcPts val="0"/>
                        </a:spcAft>
                      </a:pPr>
                      <a:r>
                        <a:rPr lang="en-US" sz="2400" dirty="0">
                          <a:solidFill>
                            <a:schemeClr val="bg1"/>
                          </a:solidFill>
                          <a:effectLst/>
                        </a:rPr>
                        <a:t>Sodium</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400" b="1" dirty="0">
                          <a:solidFill>
                            <a:srgbClr val="C00000"/>
                          </a:solidFill>
                          <a:effectLst/>
                        </a:rPr>
                        <a:t>Na</a:t>
                      </a:r>
                      <a:endParaRPr lang="en-US" sz="1400" b="1" dirty="0">
                        <a:solidFill>
                          <a:srgbClr val="C00000"/>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400" dirty="0">
                          <a:solidFill>
                            <a:schemeClr val="bg1"/>
                          </a:solidFill>
                          <a:effectLst/>
                        </a:rPr>
                        <a:t>Sulfur</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800" b="1" dirty="0">
                          <a:solidFill>
                            <a:srgbClr val="C00000"/>
                          </a:solidFill>
                          <a:effectLst/>
                          <a:latin typeface="+mn-lt"/>
                          <a:ea typeface="+mn-ea"/>
                          <a:cs typeface="+mn-cs"/>
                        </a:rPr>
                        <a:t>S</a:t>
                      </a:r>
                      <a:endParaRPr lang="en-US" sz="1600" b="1" dirty="0">
                        <a:solidFill>
                          <a:srgbClr val="C00000"/>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tc>
                <a:extLst>
                  <a:ext uri="{0D108BD9-81ED-4DB2-BD59-A6C34878D82A}">
                    <a16:rowId xmlns:a16="http://schemas.microsoft.com/office/drawing/2014/main" xmlns="" val="10001"/>
                  </a:ext>
                </a:extLst>
              </a:tr>
              <a:tr h="462707">
                <a:tc>
                  <a:txBody>
                    <a:bodyPr/>
                    <a:lstStyle/>
                    <a:p>
                      <a:pPr indent="254000" algn="ctr">
                        <a:lnSpc>
                          <a:spcPct val="115000"/>
                        </a:lnSpc>
                        <a:spcAft>
                          <a:spcPts val="0"/>
                        </a:spcAft>
                      </a:pPr>
                      <a:r>
                        <a:rPr lang="en-US" sz="2400" dirty="0">
                          <a:solidFill>
                            <a:schemeClr val="bg1"/>
                          </a:solidFill>
                          <a:effectLst/>
                        </a:rPr>
                        <a:t>Potassium</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400" b="1" dirty="0">
                          <a:solidFill>
                            <a:srgbClr val="C00000"/>
                          </a:solidFill>
                          <a:effectLst/>
                        </a:rPr>
                        <a:t>K</a:t>
                      </a:r>
                      <a:endParaRPr lang="en-US" sz="1400" b="1" dirty="0">
                        <a:solidFill>
                          <a:srgbClr val="C00000"/>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400" dirty="0">
                          <a:solidFill>
                            <a:schemeClr val="bg1"/>
                          </a:solidFill>
                          <a:effectLst/>
                        </a:rPr>
                        <a:t>Arsenic</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800" b="1" dirty="0">
                          <a:solidFill>
                            <a:srgbClr val="C00000"/>
                          </a:solidFill>
                          <a:effectLst/>
                        </a:rPr>
                        <a:t>As</a:t>
                      </a:r>
                      <a:endParaRPr lang="en-US" sz="1600" b="1" dirty="0">
                        <a:solidFill>
                          <a:srgbClr val="C00000"/>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tc>
                <a:extLst>
                  <a:ext uri="{0D108BD9-81ED-4DB2-BD59-A6C34878D82A}">
                    <a16:rowId xmlns:a16="http://schemas.microsoft.com/office/drawing/2014/main" xmlns="" val="10002"/>
                  </a:ext>
                </a:extLst>
              </a:tr>
              <a:tr h="455774">
                <a:tc>
                  <a:txBody>
                    <a:bodyPr/>
                    <a:lstStyle/>
                    <a:p>
                      <a:pPr indent="254000" algn="ctr">
                        <a:lnSpc>
                          <a:spcPct val="115000"/>
                        </a:lnSpc>
                        <a:spcAft>
                          <a:spcPts val="0"/>
                        </a:spcAft>
                      </a:pPr>
                      <a:r>
                        <a:rPr lang="en-US" sz="2400" dirty="0" err="1">
                          <a:solidFill>
                            <a:schemeClr val="bg1"/>
                          </a:solidFill>
                          <a:effectLst/>
                        </a:rPr>
                        <a:t>Aluminium</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400" b="1" dirty="0">
                          <a:solidFill>
                            <a:srgbClr val="C00000"/>
                          </a:solidFill>
                          <a:effectLst/>
                        </a:rPr>
                        <a:t>AI</a:t>
                      </a:r>
                      <a:endParaRPr lang="en-US" sz="1400" b="1" dirty="0">
                        <a:solidFill>
                          <a:srgbClr val="C00000"/>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400" dirty="0">
                          <a:solidFill>
                            <a:schemeClr val="bg1"/>
                          </a:solidFill>
                          <a:effectLst/>
                        </a:rPr>
                        <a:t>Silicon</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800" b="1" dirty="0">
                          <a:solidFill>
                            <a:srgbClr val="C00000"/>
                          </a:solidFill>
                          <a:effectLst/>
                        </a:rPr>
                        <a:t>Si</a:t>
                      </a:r>
                      <a:endParaRPr lang="en-US" sz="1600" b="1" dirty="0">
                        <a:solidFill>
                          <a:srgbClr val="C00000"/>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tc>
                <a:extLst>
                  <a:ext uri="{0D108BD9-81ED-4DB2-BD59-A6C34878D82A}">
                    <a16:rowId xmlns:a16="http://schemas.microsoft.com/office/drawing/2014/main" xmlns="" val="10003"/>
                  </a:ext>
                </a:extLst>
              </a:tr>
              <a:tr h="476576">
                <a:tc>
                  <a:txBody>
                    <a:bodyPr/>
                    <a:lstStyle/>
                    <a:p>
                      <a:pPr indent="254000" algn="ctr">
                        <a:lnSpc>
                          <a:spcPct val="115000"/>
                        </a:lnSpc>
                        <a:spcAft>
                          <a:spcPts val="0"/>
                        </a:spcAft>
                      </a:pPr>
                      <a:r>
                        <a:rPr lang="en-US" sz="2400" dirty="0">
                          <a:solidFill>
                            <a:schemeClr val="bg1"/>
                          </a:solidFill>
                          <a:effectLst/>
                        </a:rPr>
                        <a:t>Calcium</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400" b="1" dirty="0" err="1">
                          <a:solidFill>
                            <a:srgbClr val="C00000"/>
                          </a:solidFill>
                          <a:effectLst/>
                        </a:rPr>
                        <a:t>Ca</a:t>
                      </a:r>
                      <a:endParaRPr lang="en-US" sz="1400" b="1" dirty="0">
                        <a:solidFill>
                          <a:srgbClr val="C00000"/>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400" dirty="0">
                          <a:solidFill>
                            <a:schemeClr val="bg1"/>
                          </a:solidFill>
                          <a:effectLst/>
                        </a:rPr>
                        <a:t>Iodine</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800" b="1" dirty="0">
                          <a:solidFill>
                            <a:srgbClr val="C00000"/>
                          </a:solidFill>
                          <a:effectLst/>
                          <a:latin typeface="+mn-lt"/>
                          <a:ea typeface="+mn-ea"/>
                          <a:cs typeface="+mn-cs"/>
                        </a:rPr>
                        <a:t>I</a:t>
                      </a:r>
                      <a:endParaRPr lang="en-US" sz="1600" b="1" dirty="0">
                        <a:solidFill>
                          <a:srgbClr val="C00000"/>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31839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9696FB56-56F6-944A-E552-51900FA99FBD}"/>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63CF4AAA-E1F8-D65C-F2AE-E029687B2431}"/>
              </a:ext>
            </a:extLst>
          </p:cNvPr>
          <p:cNvPicPr/>
          <p:nvPr/>
        </p:nvPicPr>
        <p:blipFill>
          <a:blip r:embed="rId2"/>
          <a:stretch>
            <a:fillRect/>
          </a:stretch>
        </p:blipFill>
        <p:spPr>
          <a:xfrm>
            <a:off x="0" y="76200"/>
            <a:ext cx="9144000" cy="6705600"/>
          </a:xfrm>
          <a:prstGeom prst="rect">
            <a:avLst/>
          </a:prstGeom>
        </p:spPr>
      </p:pic>
    </p:spTree>
    <p:extLst>
      <p:ext uri="{BB962C8B-B14F-4D97-AF65-F5344CB8AC3E}">
        <p14:creationId xmlns:p14="http://schemas.microsoft.com/office/powerpoint/2010/main" val="6004968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4B0D1F21-DB5B-B126-3DB9-CE93817DBF18}"/>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1CF0A50C-953B-2512-5AFB-B2EE34672B0A}"/>
              </a:ext>
            </a:extLst>
          </p:cNvPr>
          <p:cNvPicPr/>
          <p:nvPr/>
        </p:nvPicPr>
        <p:blipFill>
          <a:blip r:embed="rId2"/>
          <a:stretch>
            <a:fillRect/>
          </a:stretch>
        </p:blipFill>
        <p:spPr>
          <a:xfrm>
            <a:off x="0" y="122583"/>
            <a:ext cx="9144000" cy="6629400"/>
          </a:xfrm>
          <a:prstGeom prst="rect">
            <a:avLst/>
          </a:prstGeom>
        </p:spPr>
      </p:pic>
    </p:spTree>
    <p:extLst>
      <p:ext uri="{BB962C8B-B14F-4D97-AF65-F5344CB8AC3E}">
        <p14:creationId xmlns:p14="http://schemas.microsoft.com/office/powerpoint/2010/main" val="31556470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07769" y="2247787"/>
            <a:ext cx="4036219" cy="455201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3600" dirty="0">
                <a:effectLst/>
                <a:latin typeface="Times New Roman" panose="02020603050405020304" pitchFamily="18" charset="0"/>
                <a:ea typeface="Arial" panose="020B0604020202020204" pitchFamily="34" charset="0"/>
              </a:rPr>
              <a:t>?1 </a:t>
            </a:r>
            <a:r>
              <a:rPr lang="en-US" sz="3600" dirty="0" err="1">
                <a:effectLst/>
                <a:latin typeface="Times New Roman" panose="02020603050405020304" pitchFamily="18" charset="0"/>
                <a:ea typeface="Segoe UI" panose="020B0502040204020203" pitchFamily="34" charset="0"/>
              </a:rPr>
              <a:t>Hãy</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cho</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biết</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mỗi</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tử</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của</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tố</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Cl</a:t>
            </a:r>
            <a:r>
              <a:rPr lang="en-US" sz="3600" dirty="0">
                <a:effectLst/>
                <a:latin typeface="Times New Roman" panose="02020603050405020304" pitchFamily="18" charset="0"/>
                <a:ea typeface="Segoe UI" panose="020B0502040204020203" pitchFamily="34" charset="0"/>
              </a:rPr>
              <a:t>, S, P, C </a:t>
            </a:r>
            <a:r>
              <a:rPr lang="en-US" sz="3600" dirty="0" err="1">
                <a:effectLst/>
                <a:latin typeface="Times New Roman" panose="02020603050405020304" pitchFamily="18" charset="0"/>
                <a:ea typeface="Segoe UI" panose="020B0502040204020203" pitchFamily="34" charset="0"/>
              </a:rPr>
              <a:t>trong</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các</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phân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tử</a:t>
            </a:r>
            <a:r>
              <a:rPr lang="en-US" sz="3600" dirty="0">
                <a:effectLst/>
                <a:latin typeface="Times New Roman" panose="02020603050405020304" pitchFamily="18" charset="0"/>
                <a:ea typeface="Segoe UI" panose="020B0502040204020203" pitchFamily="34" charset="0"/>
              </a:rPr>
              <a:t> ở </a:t>
            </a:r>
            <a:r>
              <a:rPr lang="en-US" sz="3600" dirty="0" err="1">
                <a:effectLst/>
                <a:latin typeface="Times New Roman" panose="02020603050405020304" pitchFamily="18" charset="0"/>
                <a:ea typeface="Segoe UI" panose="020B0502040204020203" pitchFamily="34" charset="0"/>
              </a:rPr>
              <a:t>Hình</a:t>
            </a:r>
            <a:r>
              <a:rPr lang="en-US" sz="3600" dirty="0">
                <a:effectLst/>
                <a:latin typeface="Times New Roman" panose="02020603050405020304" pitchFamily="18" charset="0"/>
                <a:ea typeface="Segoe UI" panose="020B0502040204020203" pitchFamily="34" charset="0"/>
              </a:rPr>
              <a:t> 7.1 </a:t>
            </a:r>
            <a:r>
              <a:rPr lang="en-US" sz="3600" dirty="0" err="1">
                <a:effectLst/>
                <a:latin typeface="Times New Roman" panose="02020603050405020304" pitchFamily="18" charset="0"/>
                <a:ea typeface="Segoe UI" panose="020B0502040204020203" pitchFamily="34" charset="0"/>
              </a:rPr>
              <a:t>có</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khả</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năng</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liên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kết</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với</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bao</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nhiêu</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tử</a:t>
            </a:r>
            <a:r>
              <a:rPr lang="en-US" sz="3600" dirty="0">
                <a:effectLst/>
                <a:latin typeface="Times New Roman" panose="02020603050405020304" pitchFamily="18" charset="0"/>
                <a:ea typeface="Segoe UI" panose="020B0502040204020203" pitchFamily="34" charset="0"/>
              </a:rPr>
              <a:t> H.</a:t>
            </a:r>
            <a:endParaRPr lang="en-US" sz="2000" dirty="0">
              <a:effectLst/>
              <a:latin typeface="Segoe UI" panose="020B0502040204020203" pitchFamily="34" charset="0"/>
              <a:ea typeface="Segoe UI" panose="020B0502040204020203" pitchFamily="34"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100000" l="1597" r="96952">
                        <a14:foregroundMark x1="5806" y1="15905" x2="32656" y2="17367"/>
                        <a14:foregroundMark x1="68650" y1="15539" x2="93179" y2="26691"/>
                        <a14:foregroundMark x1="6531" y1="64534" x2="41945" y2="58867"/>
                      </a14:backgroundRemoval>
                    </a14:imgEffect>
                  </a14:imgLayer>
                </a14:imgProps>
              </a:ext>
            </a:extLst>
          </a:blip>
          <a:stretch>
            <a:fillRect/>
          </a:stretch>
        </p:blipFill>
        <p:spPr>
          <a:xfrm>
            <a:off x="23299" y="1813795"/>
            <a:ext cx="4320101" cy="4358405"/>
          </a:xfrm>
          <a:prstGeom prst="rect">
            <a:avLst/>
          </a:prstGeom>
        </p:spPr>
      </p:pic>
      <p:pic>
        <p:nvPicPr>
          <p:cNvPr id="8" name="Picture 7"/>
          <p:cNvPicPr>
            <a:picLocks noChangeAspect="1"/>
          </p:cNvPicPr>
          <p:nvPr/>
        </p:nvPicPr>
        <p:blipFill>
          <a:blip r:embed="rId4"/>
          <a:stretch>
            <a:fillRect/>
          </a:stretch>
        </p:blipFill>
        <p:spPr>
          <a:xfrm>
            <a:off x="482392" y="376101"/>
            <a:ext cx="3844636" cy="954525"/>
          </a:xfrm>
          <a:prstGeom prst="rect">
            <a:avLst/>
          </a:prstGeom>
        </p:spPr>
      </p:pic>
      <p:sp>
        <p:nvSpPr>
          <p:cNvPr id="10" name="Rectangle 9"/>
          <p:cNvSpPr/>
          <p:nvPr/>
        </p:nvSpPr>
        <p:spPr>
          <a:xfrm>
            <a:off x="6268750" y="1516282"/>
            <a:ext cx="2852063"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Arial" panose="020B0604020202020204" pitchFamily="34" charset="0"/>
              </a:rPr>
              <a:t>H</a:t>
            </a:r>
            <a:r>
              <a:rPr lang="en-US" sz="2800" b="1" dirty="0" err="1">
                <a:solidFill>
                  <a:srgbClr val="FF0000"/>
                </a:solidFill>
                <a:effectLst/>
                <a:latin typeface="Times New Roman" panose="02020603050405020304" pitchFamily="18" charset="0"/>
                <a:ea typeface="Arial" panose="020B0604020202020204" pitchFamily="34" charset="0"/>
              </a:rPr>
              <a:t>oạt</a:t>
            </a:r>
            <a:r>
              <a:rPr lang="en-US" sz="2800" b="1" dirty="0">
                <a:solidFill>
                  <a:srgbClr val="FF0000"/>
                </a:solidFill>
                <a:effectLst/>
                <a:latin typeface="Times New Roman" panose="02020603050405020304" pitchFamily="18" charset="0"/>
                <a:ea typeface="Arial" panose="020B0604020202020204" pitchFamily="34" charset="0"/>
              </a:rPr>
              <a:t> </a:t>
            </a:r>
            <a:r>
              <a:rPr lang="en-US" sz="2800" b="1" dirty="0" err="1">
                <a:solidFill>
                  <a:srgbClr val="FF0000"/>
                </a:solidFill>
                <a:effectLst/>
                <a:latin typeface="Times New Roman" panose="02020603050405020304" pitchFamily="18" charset="0"/>
                <a:ea typeface="Arial" panose="020B0604020202020204" pitchFamily="34" charset="0"/>
              </a:rPr>
              <a:t>động</a:t>
            </a:r>
            <a:r>
              <a:rPr lang="en-US" sz="2800" b="1" dirty="0">
                <a:solidFill>
                  <a:srgbClr val="FF0000"/>
                </a:solidFill>
                <a:effectLst/>
                <a:latin typeface="Times New Roman" panose="02020603050405020304" pitchFamily="18" charset="0"/>
                <a:ea typeface="Arial" panose="020B0604020202020204" pitchFamily="34" charset="0"/>
              </a:rPr>
              <a:t> </a:t>
            </a:r>
            <a:r>
              <a:rPr lang="en-US" sz="2800" b="1" dirty="0" err="1">
                <a:solidFill>
                  <a:srgbClr val="FF0000"/>
                </a:solidFill>
                <a:effectLst/>
                <a:latin typeface="Times New Roman" panose="02020603050405020304" pitchFamily="18" charset="0"/>
                <a:ea typeface="Arial" panose="020B0604020202020204" pitchFamily="34" charset="0"/>
              </a:rPr>
              <a:t>nhóm</a:t>
            </a:r>
            <a:r>
              <a:rPr lang="en-US" sz="2800" b="1" dirty="0">
                <a:solidFill>
                  <a:srgbClr val="FF0000"/>
                </a:solidFill>
                <a:effectLst/>
                <a:latin typeface="Times New Roman" panose="02020603050405020304" pitchFamily="18" charset="0"/>
                <a:ea typeface="Arial" panose="020B0604020202020204" pitchFamily="34" charset="0"/>
              </a:rPr>
              <a:t> </a:t>
            </a:r>
            <a:endParaRPr lang="en-US" sz="2800" b="1" dirty="0">
              <a:solidFill>
                <a:srgbClr val="FF0000"/>
              </a:solidFill>
            </a:endParaRPr>
          </a:p>
        </p:txBody>
      </p:sp>
      <p:pic>
        <p:nvPicPr>
          <p:cNvPr id="11" name="Picture 1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1031" y="1435415"/>
            <a:ext cx="683419"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471988" y="2471302"/>
            <a:ext cx="4572000" cy="3490186"/>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indent="254000" algn="just">
              <a:lnSpc>
                <a:spcPct val="115000"/>
              </a:lnSpc>
              <a:spcAft>
                <a:spcPts val="0"/>
              </a:spcAft>
            </a:pPr>
            <a:r>
              <a:rPr lang="en-US" sz="3200" dirty="0" err="1">
                <a:latin typeface="Times New Roman" panose="02020603050405020304" pitchFamily="18" charset="0"/>
                <a:ea typeface="Segoe UI" panose="020B0502040204020203" pitchFamily="34" charset="0"/>
              </a:rPr>
              <a:t>M</a:t>
            </a:r>
            <a:r>
              <a:rPr lang="en-US" sz="3200" dirty="0" err="1">
                <a:effectLst/>
                <a:latin typeface="Times New Roman" panose="02020603050405020304" pitchFamily="18" charset="0"/>
                <a:ea typeface="Segoe UI" panose="020B0502040204020203" pitchFamily="34" charset="0"/>
              </a:rPr>
              <a:t>ỗi</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nguyên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tử</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của</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nguyên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tố</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Cl</a:t>
            </a:r>
            <a:r>
              <a:rPr lang="en-US" sz="3200" dirty="0">
                <a:effectLst/>
                <a:latin typeface="Times New Roman" panose="02020603050405020304" pitchFamily="18" charset="0"/>
                <a:ea typeface="Segoe UI" panose="020B0502040204020203" pitchFamily="34" charset="0"/>
              </a:rPr>
              <a:t>, S, P, C </a:t>
            </a:r>
            <a:r>
              <a:rPr lang="en-US" sz="3200" dirty="0" err="1">
                <a:effectLst/>
                <a:latin typeface="Times New Roman" panose="02020603050405020304" pitchFamily="18" charset="0"/>
                <a:ea typeface="Segoe UI" panose="020B0502040204020203" pitchFamily="34" charset="0"/>
              </a:rPr>
              <a:t>trong</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các</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phân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tử</a:t>
            </a:r>
            <a:r>
              <a:rPr lang="en-US" sz="3200" dirty="0">
                <a:effectLst/>
                <a:latin typeface="Times New Roman" panose="02020603050405020304" pitchFamily="18" charset="0"/>
                <a:ea typeface="Segoe UI" panose="020B0502040204020203" pitchFamily="34" charset="0"/>
              </a:rPr>
              <a:t> ở </a:t>
            </a:r>
            <a:r>
              <a:rPr lang="en-US" sz="3200" dirty="0" err="1">
                <a:effectLst/>
                <a:latin typeface="Times New Roman" panose="02020603050405020304" pitchFamily="18" charset="0"/>
                <a:ea typeface="Segoe UI" panose="020B0502040204020203" pitchFamily="34" charset="0"/>
              </a:rPr>
              <a:t>Hình</a:t>
            </a:r>
            <a:r>
              <a:rPr lang="en-US" sz="3200" dirty="0">
                <a:effectLst/>
                <a:latin typeface="Times New Roman" panose="02020603050405020304" pitchFamily="18" charset="0"/>
                <a:ea typeface="Segoe UI" panose="020B0502040204020203" pitchFamily="34" charset="0"/>
              </a:rPr>
              <a:t> 7.1 </a:t>
            </a:r>
            <a:r>
              <a:rPr lang="en-US" sz="3200" dirty="0" err="1">
                <a:effectLst/>
                <a:latin typeface="Times New Roman" panose="02020603050405020304" pitchFamily="18" charset="0"/>
                <a:ea typeface="Segoe UI" panose="020B0502040204020203" pitchFamily="34" charset="0"/>
              </a:rPr>
              <a:t>có</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khả</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năng</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liên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kết</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lần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lượt</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với</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số</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nguyên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tử</a:t>
            </a:r>
            <a:r>
              <a:rPr lang="en-US" sz="3200" dirty="0">
                <a:effectLst/>
                <a:latin typeface="Times New Roman" panose="02020603050405020304" pitchFamily="18" charset="0"/>
                <a:ea typeface="Segoe UI" panose="020B0502040204020203" pitchFamily="34" charset="0"/>
              </a:rPr>
              <a:t> H </a:t>
            </a:r>
            <a:r>
              <a:rPr lang="en-US" sz="3200" dirty="0" err="1">
                <a:effectLst/>
                <a:latin typeface="Times New Roman" panose="02020603050405020304" pitchFamily="18" charset="0"/>
                <a:ea typeface="Segoe UI" panose="020B0502040204020203" pitchFamily="34" charset="0"/>
              </a:rPr>
              <a:t>là</a:t>
            </a:r>
            <a:r>
              <a:rPr lang="en-US" sz="3200" dirty="0">
                <a:effectLst/>
                <a:latin typeface="Times New Roman" panose="02020603050405020304" pitchFamily="18" charset="0"/>
                <a:ea typeface="Segoe UI" panose="020B0502040204020203" pitchFamily="34" charset="0"/>
              </a:rPr>
              <a:t>: 1,2,3,4</a:t>
            </a:r>
            <a:endParaRPr lang="en-US"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173612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2" presetClass="entr" presetSubtype="2"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6"/>
                                        </p:tgtEl>
                                        <p:attrNameLst>
                                          <p:attrName>ppt_w</p:attrName>
                                        </p:attrNameLst>
                                      </p:cBhvr>
                                      <p:tavLst>
                                        <p:tav tm="0">
                                          <p:val>
                                            <p:strVal val="ppt_w"/>
                                          </p:val>
                                        </p:tav>
                                        <p:tav tm="100000">
                                          <p:val>
                                            <p:fltVal val="0"/>
                                          </p:val>
                                        </p:tav>
                                      </p:tavLst>
                                    </p:anim>
                                    <p:anim calcmode="lin" valueType="num">
                                      <p:cBhvr>
                                        <p:cTn id="22" dur="500"/>
                                        <p:tgtEl>
                                          <p:spTgt spid="6"/>
                                        </p:tgtEl>
                                        <p:attrNameLst>
                                          <p:attrName>ppt_h</p:attrName>
                                        </p:attrNameLst>
                                      </p:cBhvr>
                                      <p:tavLst>
                                        <p:tav tm="0">
                                          <p:val>
                                            <p:strVal val="ppt_h"/>
                                          </p:val>
                                        </p:tav>
                                        <p:tav tm="100000">
                                          <p:val>
                                            <p:fltVal val="0"/>
                                          </p:val>
                                        </p:tav>
                                      </p:tavLst>
                                    </p:anim>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2000" fill="hold"/>
                                        <p:tgtEl>
                                          <p:spTgt spid="12"/>
                                        </p:tgtEl>
                                        <p:attrNameLst>
                                          <p:attrName>ppt_w</p:attrName>
                                        </p:attrNameLst>
                                      </p:cBhvr>
                                      <p:tavLst>
                                        <p:tav tm="0">
                                          <p:val>
                                            <p:fltVal val="0"/>
                                          </p:val>
                                        </p:tav>
                                        <p:tav tm="100000">
                                          <p:val>
                                            <p:strVal val="#ppt_w"/>
                                          </p:val>
                                        </p:tav>
                                      </p:tavLst>
                                    </p:anim>
                                    <p:anim calcmode="lin" valueType="num">
                                      <p:cBhvr>
                                        <p:cTn id="28" dur="2000" fill="hold"/>
                                        <p:tgtEl>
                                          <p:spTgt spid="12"/>
                                        </p:tgtEl>
                                        <p:attrNameLst>
                                          <p:attrName>ppt_h</p:attrName>
                                        </p:attrNameLst>
                                      </p:cBhvr>
                                      <p:tavLst>
                                        <p:tav tm="0">
                                          <p:val>
                                            <p:fltVal val="0"/>
                                          </p:val>
                                        </p:tav>
                                        <p:tav tm="100000">
                                          <p:val>
                                            <p:strVal val="#ppt_h"/>
                                          </p:val>
                                        </p:tav>
                                      </p:tavLst>
                                    </p:anim>
                                    <p:animEffect transition="in" filter="fade">
                                      <p:cBhvr>
                                        <p:cTn id="2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1631" y="711910"/>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Hoạt</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động</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nhóm</a:t>
            </a:r>
            <a:r>
              <a:rPr lang="en-US" sz="3600" b="1" dirty="0">
                <a:solidFill>
                  <a:srgbClr val="FF0000"/>
                </a:solidFill>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3"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3355" y="533193"/>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807914578"/>
              </p:ext>
            </p:extLst>
          </p:nvPr>
        </p:nvGraphicFramePr>
        <p:xfrm>
          <a:off x="609600" y="1536957"/>
          <a:ext cx="6458575" cy="560832"/>
        </p:xfrm>
        <a:graphic>
          <a:graphicData uri="http://schemas.openxmlformats.org/drawingml/2006/table">
            <a:tbl>
              <a:tblPr>
                <a:tableStyleId>{5C22544A-7EE6-4342-B048-85BDC9FD1C3A}</a:tableStyleId>
              </a:tblPr>
              <a:tblGrid>
                <a:gridCol w="6458575">
                  <a:extLst>
                    <a:ext uri="{9D8B030D-6E8A-4147-A177-3AD203B41FA5}">
                      <a16:colId xmlns:a16="http://schemas.microsoft.com/office/drawing/2014/main" xmlns="" val="20000"/>
                    </a:ext>
                  </a:extLst>
                </a:gridCol>
              </a:tblGrid>
              <a:tr h="0">
                <a:tc>
                  <a:txBody>
                    <a:bodyPr/>
                    <a:lstStyle/>
                    <a:p>
                      <a:pPr algn="just">
                        <a:lnSpc>
                          <a:spcPct val="115000"/>
                        </a:lnSpc>
                        <a:spcAft>
                          <a:spcPts val="0"/>
                        </a:spcAft>
                      </a:pPr>
                      <a:r>
                        <a:rPr lang="en-US" sz="3200" dirty="0" err="1">
                          <a:solidFill>
                            <a:srgbClr val="FF0000"/>
                          </a:solidFill>
                          <a:effectLst/>
                          <a:latin typeface="Times New Roman" panose="02020603050405020304" pitchFamily="18" charset="0"/>
                          <a:cs typeface="Times New Roman" panose="02020603050405020304" pitchFamily="18" charset="0"/>
                        </a:rPr>
                        <a:t>Em</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hãy</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hoàn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thành</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bảng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sau</a:t>
                      </a:r>
                      <a:r>
                        <a:rPr lang="en-US" sz="3200" dirty="0">
                          <a:solidFill>
                            <a:srgbClr val="FF0000"/>
                          </a:solidFill>
                          <a:effectLst/>
                          <a:latin typeface="Times New Roman" panose="02020603050405020304" pitchFamily="18" charset="0"/>
                          <a:cs typeface="Times New Roman" panose="02020603050405020304" pitchFamily="18" charset="0"/>
                        </a:rPr>
                        <a:t>?</a:t>
                      </a:r>
                      <a:endParaRPr lang="en-US" sz="24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85725" marR="85725" marT="0" marB="0"/>
                </a:tc>
                <a:extLst>
                  <a:ext uri="{0D108BD9-81ED-4DB2-BD59-A6C34878D82A}">
                    <a16:rowId xmlns:a16="http://schemas.microsoft.com/office/drawing/2014/main" xmlns="" val="10000"/>
                  </a:ext>
                </a:extLst>
              </a:tr>
            </a:tbl>
          </a:graphicData>
        </a:graphic>
      </p:graphicFrame>
      <p:pic>
        <p:nvPicPr>
          <p:cNvPr id="5" name="Picture 4"/>
          <p:cNvPicPr>
            <a:picLocks noChangeAspect="1"/>
          </p:cNvPicPr>
          <p:nvPr/>
        </p:nvPicPr>
        <p:blipFill>
          <a:blip r:embed="rId3"/>
          <a:stretch>
            <a:fillRect/>
          </a:stretch>
        </p:blipFill>
        <p:spPr>
          <a:xfrm>
            <a:off x="609600" y="2189505"/>
            <a:ext cx="7848600" cy="3836481"/>
          </a:xfrm>
          <a:prstGeom prst="rect">
            <a:avLst/>
          </a:prstGeom>
        </p:spPr>
      </p:pic>
    </p:spTree>
    <p:extLst>
      <p:ext uri="{BB962C8B-B14F-4D97-AF65-F5344CB8AC3E}">
        <p14:creationId xmlns:p14="http://schemas.microsoft.com/office/powerpoint/2010/main" val="10923897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388744"/>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Hoạt</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động</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nhóm</a:t>
            </a:r>
            <a:r>
              <a:rPr lang="en-US" sz="3600" b="1" dirty="0">
                <a:solidFill>
                  <a:srgbClr val="FF0000"/>
                </a:solidFill>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3"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210028"/>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3793859865"/>
              </p:ext>
            </p:extLst>
          </p:nvPr>
        </p:nvGraphicFramePr>
        <p:xfrm>
          <a:off x="76200" y="1676400"/>
          <a:ext cx="8915400" cy="4648200"/>
        </p:xfrm>
        <a:graphic>
          <a:graphicData uri="http://schemas.openxmlformats.org/drawingml/2006/table">
            <a:tbl>
              <a:tblPr firstRow="1" firstCol="1" bandRow="1">
                <a:tableStyleId>{5C22544A-7EE6-4342-B048-85BDC9FD1C3A}</a:tableStyleId>
              </a:tblPr>
              <a:tblGrid>
                <a:gridCol w="2243701">
                  <a:extLst>
                    <a:ext uri="{9D8B030D-6E8A-4147-A177-3AD203B41FA5}">
                      <a16:colId xmlns:a16="http://schemas.microsoft.com/office/drawing/2014/main" xmlns="" val="20000"/>
                    </a:ext>
                  </a:extLst>
                </a:gridCol>
                <a:gridCol w="2737657">
                  <a:extLst>
                    <a:ext uri="{9D8B030D-6E8A-4147-A177-3AD203B41FA5}">
                      <a16:colId xmlns:a16="http://schemas.microsoft.com/office/drawing/2014/main" xmlns="" val="20001"/>
                    </a:ext>
                  </a:extLst>
                </a:gridCol>
                <a:gridCol w="2257642">
                  <a:extLst>
                    <a:ext uri="{9D8B030D-6E8A-4147-A177-3AD203B41FA5}">
                      <a16:colId xmlns:a16="http://schemas.microsoft.com/office/drawing/2014/main" xmlns="" val="20002"/>
                    </a:ext>
                  </a:extLst>
                </a:gridCol>
                <a:gridCol w="1676400">
                  <a:extLst>
                    <a:ext uri="{9D8B030D-6E8A-4147-A177-3AD203B41FA5}">
                      <a16:colId xmlns:a16="http://schemas.microsoft.com/office/drawing/2014/main" xmlns="" val="20003"/>
                    </a:ext>
                  </a:extLst>
                </a:gridCol>
              </a:tblGrid>
              <a:tr h="1162050">
                <a:tc>
                  <a:txBody>
                    <a:bodyPr/>
                    <a:lstStyle/>
                    <a:p>
                      <a:pPr indent="254000" algn="ctr">
                        <a:lnSpc>
                          <a:spcPct val="115000"/>
                        </a:lnSpc>
                        <a:spcAft>
                          <a:spcPts val="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endParaRPr lang="en-US" sz="18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phần</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phân</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tử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indent="254000" algn="ctr">
                        <a:lnSpc>
                          <a:spcPct val="115000"/>
                        </a:lnSpc>
                        <a:spcAft>
                          <a:spcPts val="0"/>
                        </a:spcAft>
                      </a:pP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18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KLPT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a16="http://schemas.microsoft.com/office/drawing/2014/main" xmlns="" val="10000"/>
                  </a:ext>
                </a:extLst>
              </a:tr>
              <a:tr h="1162050">
                <a:tc>
                  <a:txBody>
                    <a:bodyPr/>
                    <a:lstStyle/>
                    <a:p>
                      <a:pPr indent="254000" algn="ctr">
                        <a:lnSpc>
                          <a:spcPct val="115000"/>
                        </a:lnSpc>
                        <a:spcAft>
                          <a:spcPts val="0"/>
                        </a:spcAft>
                      </a:pPr>
                      <a:r>
                        <a:rPr lang="en-US" sz="2800">
                          <a:effectLst/>
                          <a:latin typeface="Times New Roman" panose="02020603050405020304" pitchFamily="18" charset="0"/>
                          <a:cs typeface="Times New Roman" panose="02020603050405020304" pitchFamily="18" charset="0"/>
                        </a:rPr>
                        <a:t>Magnesium chloride</a:t>
                      </a:r>
                      <a:endParaRPr lang="en-US" sz="18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800" b="0" dirty="0">
                          <a:solidFill>
                            <a:srgbClr val="C00000"/>
                          </a:solidFill>
                          <a:effectLst/>
                          <a:latin typeface="Times New Roman" panose="02020603050405020304" pitchFamily="18" charset="0"/>
                          <a:cs typeface="Times New Roman" panose="02020603050405020304" pitchFamily="18" charset="0"/>
                        </a:rPr>
                        <a:t>1 </a:t>
                      </a:r>
                      <a:r>
                        <a:rPr lang="en-US" sz="2800" b="0" dirty="0" err="1">
                          <a:solidFill>
                            <a:srgbClr val="C00000"/>
                          </a:solidFill>
                          <a:effectLst/>
                          <a:latin typeface="Times New Roman" panose="02020603050405020304" pitchFamily="18" charset="0"/>
                          <a:cs typeface="Times New Roman" panose="02020603050405020304" pitchFamily="18" charset="0"/>
                        </a:rPr>
                        <a:t>nguyên</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tử</a:t>
                      </a:r>
                      <a:r>
                        <a:rPr lang="en-US" sz="2800" b="0" dirty="0">
                          <a:solidFill>
                            <a:srgbClr val="C00000"/>
                          </a:solidFill>
                          <a:effectLst/>
                          <a:latin typeface="Times New Roman" panose="02020603050405020304" pitchFamily="18" charset="0"/>
                          <a:cs typeface="Times New Roman" panose="02020603050405020304" pitchFamily="18" charset="0"/>
                        </a:rPr>
                        <a:t> Mg </a:t>
                      </a:r>
                      <a:r>
                        <a:rPr lang="en-US" sz="2800" b="0" dirty="0" err="1">
                          <a:solidFill>
                            <a:srgbClr val="C00000"/>
                          </a:solidFill>
                          <a:effectLst/>
                          <a:latin typeface="Times New Roman" panose="02020603050405020304" pitchFamily="18" charset="0"/>
                          <a:cs typeface="Times New Roman" panose="02020603050405020304" pitchFamily="18" charset="0"/>
                        </a:rPr>
                        <a:t>và</a:t>
                      </a:r>
                      <a:r>
                        <a:rPr lang="en-US" sz="2800" b="0" dirty="0">
                          <a:solidFill>
                            <a:srgbClr val="C00000"/>
                          </a:solidFill>
                          <a:effectLst/>
                          <a:latin typeface="Times New Roman" panose="02020603050405020304" pitchFamily="18" charset="0"/>
                          <a:cs typeface="Times New Roman" panose="02020603050405020304" pitchFamily="18" charset="0"/>
                        </a:rPr>
                        <a:t> 2 </a:t>
                      </a:r>
                      <a:r>
                        <a:rPr lang="en-US" sz="2800" b="0" dirty="0" err="1">
                          <a:solidFill>
                            <a:srgbClr val="C00000"/>
                          </a:solidFill>
                          <a:effectLst/>
                          <a:latin typeface="Times New Roman" panose="02020603050405020304" pitchFamily="18" charset="0"/>
                          <a:cs typeface="Times New Roman" panose="02020603050405020304" pitchFamily="18" charset="0"/>
                        </a:rPr>
                        <a:t>nguyên</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tửCI</a:t>
                      </a:r>
                      <a:endParaRPr lang="en-US" sz="1800" b="0" dirty="0">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800" b="1" dirty="0">
                          <a:solidFill>
                            <a:srgbClr val="7030A0"/>
                          </a:solidFill>
                          <a:effectLst/>
                          <a:latin typeface="Times New Roman" panose="02020603050405020304" pitchFamily="18" charset="0"/>
                          <a:cs typeface="Times New Roman" panose="02020603050405020304" pitchFamily="18" charset="0"/>
                        </a:rPr>
                        <a:t>MgCl</a:t>
                      </a:r>
                      <a:r>
                        <a:rPr lang="en-US" sz="2800" b="1" baseline="-25000" dirty="0">
                          <a:solidFill>
                            <a:srgbClr val="7030A0"/>
                          </a:solidFill>
                          <a:effectLst/>
                          <a:latin typeface="Times New Roman" panose="02020603050405020304" pitchFamily="18" charset="0"/>
                          <a:cs typeface="Times New Roman" panose="02020603050405020304" pitchFamily="18" charset="0"/>
                        </a:rPr>
                        <a:t>2</a:t>
                      </a:r>
                      <a:endParaRPr lang="en-US" sz="1800" b="1"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95amu</a:t>
                      </a:r>
                      <a:endParaRPr lang="en-US" sz="18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extLst>
                  <a:ext uri="{0D108BD9-81ED-4DB2-BD59-A6C34878D82A}">
                    <a16:rowId xmlns:a16="http://schemas.microsoft.com/office/drawing/2014/main" xmlns="" val="10001"/>
                  </a:ext>
                </a:extLst>
              </a:tr>
              <a:tr h="1162050">
                <a:tc>
                  <a:txBody>
                    <a:bodyPr/>
                    <a:lstStyle/>
                    <a:p>
                      <a:pPr indent="254000" algn="ctr">
                        <a:lnSpc>
                          <a:spcPct val="115000"/>
                        </a:lnSpc>
                        <a:spcAft>
                          <a:spcPts val="0"/>
                        </a:spcAft>
                      </a:pPr>
                      <a:r>
                        <a:rPr lang="en-US" sz="2800">
                          <a:effectLst/>
                          <a:latin typeface="Times New Roman" panose="02020603050405020304" pitchFamily="18" charset="0"/>
                          <a:cs typeface="Times New Roman" panose="02020603050405020304" pitchFamily="18" charset="0"/>
                        </a:rPr>
                        <a:t>Aluminium oxide</a:t>
                      </a:r>
                      <a:endParaRPr lang="en-US" sz="18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800" b="0" dirty="0">
                          <a:solidFill>
                            <a:srgbClr val="C00000"/>
                          </a:solidFill>
                          <a:effectLst/>
                          <a:latin typeface="Times New Roman" panose="02020603050405020304" pitchFamily="18" charset="0"/>
                          <a:cs typeface="Times New Roman" panose="02020603050405020304" pitchFamily="18" charset="0"/>
                        </a:rPr>
                        <a:t>2 </a:t>
                      </a:r>
                      <a:r>
                        <a:rPr lang="en-US" sz="2800" b="0" dirty="0" err="1">
                          <a:solidFill>
                            <a:srgbClr val="C00000"/>
                          </a:solidFill>
                          <a:effectLst/>
                          <a:latin typeface="Times New Roman" panose="02020603050405020304" pitchFamily="18" charset="0"/>
                          <a:cs typeface="Times New Roman" panose="02020603050405020304" pitchFamily="18" charset="0"/>
                        </a:rPr>
                        <a:t>nguyên</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tử</a:t>
                      </a:r>
                      <a:r>
                        <a:rPr lang="en-US" sz="2800" b="0" dirty="0">
                          <a:solidFill>
                            <a:srgbClr val="C00000"/>
                          </a:solidFill>
                          <a:effectLst/>
                          <a:latin typeface="Times New Roman" panose="02020603050405020304" pitchFamily="18" charset="0"/>
                          <a:cs typeface="Times New Roman" panose="02020603050405020304" pitchFamily="18" charset="0"/>
                        </a:rPr>
                        <a:t> AI </a:t>
                      </a:r>
                      <a:r>
                        <a:rPr lang="en-US" sz="2800" b="0" dirty="0" err="1">
                          <a:solidFill>
                            <a:srgbClr val="C00000"/>
                          </a:solidFill>
                          <a:effectLst/>
                          <a:latin typeface="Times New Roman" panose="02020603050405020304" pitchFamily="18" charset="0"/>
                          <a:cs typeface="Times New Roman" panose="02020603050405020304" pitchFamily="18" charset="0"/>
                        </a:rPr>
                        <a:t>và</a:t>
                      </a:r>
                      <a:r>
                        <a:rPr lang="en-US" sz="2800" b="0" dirty="0">
                          <a:solidFill>
                            <a:srgbClr val="C00000"/>
                          </a:solidFill>
                          <a:effectLst/>
                          <a:latin typeface="Times New Roman" panose="02020603050405020304" pitchFamily="18" charset="0"/>
                          <a:cs typeface="Times New Roman" panose="02020603050405020304" pitchFamily="18" charset="0"/>
                        </a:rPr>
                        <a:t> 3 </a:t>
                      </a:r>
                      <a:r>
                        <a:rPr lang="en-US" sz="2800" b="0" dirty="0" err="1">
                          <a:solidFill>
                            <a:srgbClr val="C00000"/>
                          </a:solidFill>
                          <a:effectLst/>
                          <a:latin typeface="Times New Roman" panose="02020603050405020304" pitchFamily="18" charset="0"/>
                          <a:cs typeface="Times New Roman" panose="02020603050405020304" pitchFamily="18" charset="0"/>
                        </a:rPr>
                        <a:t>nguyên</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tử</a:t>
                      </a:r>
                      <a:r>
                        <a:rPr lang="en-US" sz="2800" b="0" dirty="0">
                          <a:solidFill>
                            <a:srgbClr val="C00000"/>
                          </a:solidFill>
                          <a:effectLst/>
                          <a:latin typeface="Times New Roman" panose="02020603050405020304" pitchFamily="18" charset="0"/>
                          <a:cs typeface="Times New Roman" panose="02020603050405020304" pitchFamily="18" charset="0"/>
                        </a:rPr>
                        <a:t> 0</a:t>
                      </a:r>
                      <a:endParaRPr lang="en-US" sz="1800" b="0" dirty="0">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endParaRPr lang="en-US" sz="2800" b="1" dirty="0">
                        <a:solidFill>
                          <a:srgbClr val="7030A0"/>
                        </a:solidFill>
                        <a:effectLst/>
                        <a:latin typeface="Times New Roman" panose="02020603050405020304" pitchFamily="18" charset="0"/>
                        <a:cs typeface="Times New Roman" panose="02020603050405020304" pitchFamily="18" charset="0"/>
                      </a:endParaRPr>
                    </a:p>
                    <a:p>
                      <a:pPr indent="254000" algn="ctr">
                        <a:lnSpc>
                          <a:spcPct val="115000"/>
                        </a:lnSpc>
                        <a:spcAft>
                          <a:spcPts val="0"/>
                        </a:spcAft>
                      </a:pPr>
                      <a:r>
                        <a:rPr lang="en-US" sz="2800" b="1" dirty="0">
                          <a:solidFill>
                            <a:srgbClr val="7030A0"/>
                          </a:solidFill>
                          <a:effectLst/>
                          <a:latin typeface="Times New Roman" panose="02020603050405020304" pitchFamily="18" charset="0"/>
                          <a:cs typeface="Times New Roman" panose="02020603050405020304" pitchFamily="18" charset="0"/>
                        </a:rPr>
                        <a:t>Al</a:t>
                      </a:r>
                      <a:r>
                        <a:rPr lang="en-US" sz="2800" b="1" baseline="-25000" dirty="0">
                          <a:solidFill>
                            <a:srgbClr val="7030A0"/>
                          </a:solidFill>
                          <a:effectLst/>
                          <a:latin typeface="Times New Roman" panose="02020603050405020304" pitchFamily="18" charset="0"/>
                          <a:cs typeface="Times New Roman" panose="02020603050405020304" pitchFamily="18" charset="0"/>
                        </a:rPr>
                        <a:t>2</a:t>
                      </a:r>
                      <a:r>
                        <a:rPr lang="en-US" sz="2800" b="1" dirty="0">
                          <a:solidFill>
                            <a:srgbClr val="7030A0"/>
                          </a:solidFill>
                          <a:effectLst/>
                          <a:latin typeface="Times New Roman" panose="02020603050405020304" pitchFamily="18" charset="0"/>
                          <a:cs typeface="Times New Roman" panose="02020603050405020304" pitchFamily="18" charset="0"/>
                        </a:rPr>
                        <a:t>O</a:t>
                      </a:r>
                      <a:r>
                        <a:rPr lang="en-US" sz="2800" b="1" baseline="-25000" dirty="0">
                          <a:solidFill>
                            <a:srgbClr val="7030A0"/>
                          </a:solidFill>
                          <a:effectLst/>
                          <a:latin typeface="Times New Roman" panose="02020603050405020304" pitchFamily="18" charset="0"/>
                          <a:cs typeface="Times New Roman" panose="02020603050405020304" pitchFamily="18" charset="0"/>
                        </a:rPr>
                        <a:t>3</a:t>
                      </a:r>
                      <a:endParaRPr lang="en-US" sz="1800" b="1"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tc>
                <a:tc>
                  <a:txBody>
                    <a:bodyPr/>
                    <a:lstStyle/>
                    <a:p>
                      <a:pPr indent="254000" algn="l">
                        <a:lnSpc>
                          <a:spcPct val="115000"/>
                        </a:lnSpc>
                        <a:spcAft>
                          <a:spcPts val="0"/>
                        </a:spcAft>
                      </a:pPr>
                      <a:r>
                        <a:rPr lang="en-US" sz="2800" dirty="0" smtClean="0">
                          <a:effectLst/>
                          <a:latin typeface="Times New Roman" panose="02020603050405020304" pitchFamily="18" charset="0"/>
                          <a:cs typeface="Times New Roman" panose="02020603050405020304" pitchFamily="18" charset="0"/>
                        </a:rPr>
                        <a:t>102amu</a:t>
                      </a:r>
                      <a:endParaRPr lang="en-US" sz="18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extLst>
                  <a:ext uri="{0D108BD9-81ED-4DB2-BD59-A6C34878D82A}">
                    <a16:rowId xmlns:a16="http://schemas.microsoft.com/office/drawing/2014/main" xmlns="" val="10002"/>
                  </a:ext>
                </a:extLst>
              </a:tr>
              <a:tr h="1162050">
                <a:tc>
                  <a:txBody>
                    <a:bodyPr/>
                    <a:lstStyle/>
                    <a:p>
                      <a:pPr indent="254000" algn="ctr">
                        <a:lnSpc>
                          <a:spcPct val="115000"/>
                        </a:lnSpc>
                        <a:spcAft>
                          <a:spcPts val="0"/>
                        </a:spcAft>
                      </a:pPr>
                      <a:r>
                        <a:rPr lang="en-US" sz="2800">
                          <a:effectLst/>
                          <a:latin typeface="Times New Roman" panose="02020603050405020304" pitchFamily="18" charset="0"/>
                          <a:cs typeface="Times New Roman" panose="02020603050405020304" pitchFamily="18" charset="0"/>
                        </a:rPr>
                        <a:t>Ammonia</a:t>
                      </a:r>
                      <a:endParaRPr lang="en-US" sz="18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800" b="0" dirty="0">
                          <a:solidFill>
                            <a:srgbClr val="C00000"/>
                          </a:solidFill>
                          <a:effectLst/>
                          <a:latin typeface="Times New Roman" panose="02020603050405020304" pitchFamily="18" charset="0"/>
                          <a:cs typeface="Times New Roman" panose="02020603050405020304" pitchFamily="18" charset="0"/>
                        </a:rPr>
                        <a:t>1 </a:t>
                      </a:r>
                      <a:r>
                        <a:rPr lang="en-US" sz="2800" b="0" dirty="0" err="1">
                          <a:solidFill>
                            <a:srgbClr val="C00000"/>
                          </a:solidFill>
                          <a:effectLst/>
                          <a:latin typeface="Times New Roman" panose="02020603050405020304" pitchFamily="18" charset="0"/>
                          <a:cs typeface="Times New Roman" panose="02020603050405020304" pitchFamily="18" charset="0"/>
                        </a:rPr>
                        <a:t>nguyên</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tử</a:t>
                      </a:r>
                      <a:r>
                        <a:rPr lang="en-US" sz="2800" b="0" dirty="0">
                          <a:solidFill>
                            <a:srgbClr val="C00000"/>
                          </a:solidFill>
                          <a:effectLst/>
                          <a:latin typeface="Times New Roman" panose="02020603050405020304" pitchFamily="18" charset="0"/>
                          <a:cs typeface="Times New Roman" panose="02020603050405020304" pitchFamily="18" charset="0"/>
                        </a:rPr>
                        <a:t> N </a:t>
                      </a:r>
                      <a:r>
                        <a:rPr lang="en-US" sz="2800" b="0" dirty="0" err="1">
                          <a:solidFill>
                            <a:srgbClr val="C00000"/>
                          </a:solidFill>
                          <a:effectLst/>
                          <a:latin typeface="Times New Roman" panose="02020603050405020304" pitchFamily="18" charset="0"/>
                          <a:cs typeface="Times New Roman" panose="02020603050405020304" pitchFamily="18" charset="0"/>
                        </a:rPr>
                        <a:t>và</a:t>
                      </a:r>
                      <a:r>
                        <a:rPr lang="en-US" sz="2800" b="0" dirty="0">
                          <a:solidFill>
                            <a:srgbClr val="C00000"/>
                          </a:solidFill>
                          <a:effectLst/>
                          <a:latin typeface="Times New Roman" panose="02020603050405020304" pitchFamily="18" charset="0"/>
                          <a:cs typeface="Times New Roman" panose="02020603050405020304" pitchFamily="18" charset="0"/>
                        </a:rPr>
                        <a:t> 3 </a:t>
                      </a:r>
                      <a:r>
                        <a:rPr lang="en-US" sz="2800" b="0" dirty="0" err="1">
                          <a:solidFill>
                            <a:srgbClr val="C00000"/>
                          </a:solidFill>
                          <a:effectLst/>
                          <a:latin typeface="Times New Roman" panose="02020603050405020304" pitchFamily="18" charset="0"/>
                          <a:cs typeface="Times New Roman" panose="02020603050405020304" pitchFamily="18" charset="0"/>
                        </a:rPr>
                        <a:t>nguyên</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tử</a:t>
                      </a:r>
                      <a:r>
                        <a:rPr lang="en-US" sz="2800" b="0" dirty="0">
                          <a:solidFill>
                            <a:srgbClr val="C00000"/>
                          </a:solidFill>
                          <a:effectLst/>
                          <a:latin typeface="Times New Roman" panose="02020603050405020304" pitchFamily="18" charset="0"/>
                          <a:cs typeface="Times New Roman" panose="02020603050405020304" pitchFamily="18" charset="0"/>
                        </a:rPr>
                        <a:t> H</a:t>
                      </a:r>
                      <a:endParaRPr lang="en-US" sz="1800" b="0" dirty="0">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800" b="1" dirty="0">
                          <a:solidFill>
                            <a:srgbClr val="7030A0"/>
                          </a:solidFill>
                          <a:effectLst/>
                          <a:latin typeface="Times New Roman" panose="02020603050405020304" pitchFamily="18" charset="0"/>
                          <a:cs typeface="Times New Roman" panose="02020603050405020304" pitchFamily="18" charset="0"/>
                        </a:rPr>
                        <a:t>NH</a:t>
                      </a:r>
                      <a:r>
                        <a:rPr lang="en-US" sz="2800" b="1" baseline="-25000" dirty="0">
                          <a:solidFill>
                            <a:srgbClr val="7030A0"/>
                          </a:solidFill>
                          <a:effectLst/>
                          <a:latin typeface="Times New Roman" panose="02020603050405020304" pitchFamily="18" charset="0"/>
                          <a:cs typeface="Times New Roman" panose="02020603050405020304" pitchFamily="18" charset="0"/>
                        </a:rPr>
                        <a:t>3</a:t>
                      </a:r>
                      <a:endParaRPr lang="en-US" sz="1800" b="1"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17amu</a:t>
                      </a:r>
                      <a:endParaRPr lang="en-US" sz="18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40851613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D1B4776B-E3D3-6F9B-A295-D1D8CAF7AA08}"/>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912895D1-1EE7-7848-B564-5EBD2E04429A}"/>
              </a:ext>
            </a:extLst>
          </p:cNvPr>
          <p:cNvPicPr/>
          <p:nvPr/>
        </p:nvPicPr>
        <p:blipFill>
          <a:blip r:embed="rId2"/>
          <a:stretch>
            <a:fillRect/>
          </a:stretch>
        </p:blipFill>
        <p:spPr>
          <a:xfrm>
            <a:off x="0" y="152400"/>
            <a:ext cx="9144000" cy="6553200"/>
          </a:xfrm>
          <a:prstGeom prst="rect">
            <a:avLst/>
          </a:prstGeom>
        </p:spPr>
      </p:pic>
      <p:sp>
        <p:nvSpPr>
          <p:cNvPr id="4" name="TextBox 3"/>
          <p:cNvSpPr txBox="1"/>
          <p:nvPr/>
        </p:nvSpPr>
        <p:spPr>
          <a:xfrm>
            <a:off x="513522" y="2514600"/>
            <a:ext cx="8116956" cy="3810000"/>
          </a:xfrm>
          <a:prstGeom prst="rect">
            <a:avLst/>
          </a:prstGeom>
          <a:solidFill>
            <a:schemeClr val="accent5">
              <a:lumMod val="40000"/>
              <a:lumOff val="60000"/>
            </a:schemeClr>
          </a:solidFill>
        </p:spPr>
        <p:txBody>
          <a:bodyPr wrap="square" rtlCol="0">
            <a:spAutoFit/>
          </a:bodyPr>
          <a:lstStyle/>
          <a:p>
            <a:endParaRPr lang="en-US" dirty="0"/>
          </a:p>
        </p:txBody>
      </p:sp>
    </p:spTree>
    <p:extLst>
      <p:ext uri="{BB962C8B-B14F-4D97-AF65-F5344CB8AC3E}">
        <p14:creationId xmlns:p14="http://schemas.microsoft.com/office/powerpoint/2010/main" val="5895271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E7F0F436-F0A1-99BB-0034-BBE0C9870D07}"/>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628B30E4-B8C6-2D35-89DA-9001083D3191}"/>
              </a:ext>
            </a:extLst>
          </p:cNvPr>
          <p:cNvPicPr/>
          <p:nvPr/>
        </p:nvPicPr>
        <p:blipFill>
          <a:blip r:embed="rId2"/>
          <a:stretch>
            <a:fillRect/>
          </a:stretch>
        </p:blipFill>
        <p:spPr>
          <a:xfrm>
            <a:off x="0" y="0"/>
            <a:ext cx="9144000" cy="67056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650229400"/>
              </p:ext>
            </p:extLst>
          </p:nvPr>
        </p:nvGraphicFramePr>
        <p:xfrm>
          <a:off x="533400" y="2667000"/>
          <a:ext cx="8077200" cy="2590800"/>
        </p:xfrm>
        <a:graphic>
          <a:graphicData uri="http://schemas.openxmlformats.org/drawingml/2006/table">
            <a:tbl>
              <a:tblPr>
                <a:tableStyleId>{5C22544A-7EE6-4342-B048-85BDC9FD1C3A}</a:tableStyleId>
              </a:tblPr>
              <a:tblGrid>
                <a:gridCol w="8077200">
                  <a:extLst>
                    <a:ext uri="{9D8B030D-6E8A-4147-A177-3AD203B41FA5}">
                      <a16:colId xmlns:a16="http://schemas.microsoft.com/office/drawing/2014/main" xmlns="" val="20000"/>
                    </a:ext>
                  </a:extLst>
                </a:gridCol>
              </a:tblGrid>
              <a:tr h="2590800">
                <a:tc>
                  <a:txBody>
                    <a:bodyPr/>
                    <a:lstStyle/>
                    <a:p>
                      <a:pPr indent="254000" algn="l">
                        <a:lnSpc>
                          <a:spcPct val="115000"/>
                        </a:lnSpc>
                        <a:spcAft>
                          <a:spcPts val="0"/>
                        </a:spcAft>
                        <a:tabLst>
                          <a:tab pos="556260" algn="l"/>
                        </a:tabLst>
                      </a:pPr>
                      <a:r>
                        <a:rPr lang="en-US" sz="3200" dirty="0" err="1" smtClean="0">
                          <a:solidFill>
                            <a:srgbClr val="0000FF"/>
                          </a:solidFill>
                          <a:effectLst/>
                          <a:latin typeface="Times New Roman" panose="02020603050405020304" pitchFamily="18" charset="0"/>
                          <a:cs typeface="Times New Roman" panose="02020603050405020304" pitchFamily="18" charset="0"/>
                        </a:rPr>
                        <a:t>Công</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thức</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hoá</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học</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của</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một</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chất</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cho</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biết</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thành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phần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nguyê</a:t>
                      </a:r>
                      <a:r>
                        <a:rPr lang="en-US" sz="3200" baseline="0" dirty="0" err="1">
                          <a:effectLst/>
                          <a:latin typeface="Times New Roman" panose="02020603050405020304" pitchFamily="18" charset="0"/>
                          <a:cs typeface="Times New Roman" panose="02020603050405020304" pitchFamily="18" charset="0"/>
                        </a:rPr>
                        <a:t>n</a:t>
                      </a:r>
                      <a:r>
                        <a:rPr lang="en-US" sz="3200" baseline="0" dirty="0">
                          <a:effectLst/>
                          <a:latin typeface="Times New Roman" panose="02020603050405020304" pitchFamily="18" charset="0"/>
                          <a:cs typeface="Times New Roman" panose="02020603050405020304" pitchFamily="18" charset="0"/>
                        </a:rPr>
                        <a:t> </a:t>
                      </a:r>
                      <a:r>
                        <a:rPr lang="en-US" sz="3200" baseline="0" dirty="0" err="1">
                          <a:effectLst/>
                          <a:latin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tỉ</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lệ</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nguyên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nguyên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khối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lượng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85725" marR="85725" marT="0" marB="0"/>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185369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53008"/>
            <a:ext cx="990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200" y="895464"/>
            <a:ext cx="9067800" cy="1569660"/>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a:t>
            </a:r>
            <a:r>
              <a:rPr lang="en-US" sz="3200" dirty="0">
                <a:effectLst/>
                <a:latin typeface="Times New Roman" panose="02020603050405020304" pitchFamily="18" charset="0"/>
                <a:cs typeface="Times New Roman" panose="02020603050405020304" pitchFamily="18" charset="0"/>
              </a:rPr>
              <a:t> CTHH </a:t>
            </a:r>
            <a:r>
              <a:rPr lang="en-US" sz="3200" dirty="0" err="1">
                <a:effectLst/>
                <a:latin typeface="Times New Roman" panose="02020603050405020304" pitchFamily="18" charset="0"/>
                <a:cs typeface="Times New Roman" panose="02020603050405020304" pitchFamily="18" charset="0"/>
              </a:rPr>
              <a:t>dùng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để</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biểu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diễn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gồm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hoặc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nhiều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hiệu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nguyên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chỉ</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cs typeface="Times New Roman" panose="02020603050405020304" pitchFamily="18" charset="0"/>
              </a:rPr>
              <a:t>dưới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phải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hiệu</a:t>
            </a:r>
            <a:r>
              <a:rPr lang="en-US" sz="3200" dirty="0">
                <a:effectLst/>
                <a:latin typeface="Times New Roman" panose="02020603050405020304" pitchFamily="18" charset="0"/>
                <a:cs typeface="Times New Roman" panose="02020603050405020304" pitchFamily="18" charset="0"/>
              </a:rPr>
              <a:t>. </a:t>
            </a:r>
            <a:endParaRPr lang="en-US" sz="3200" dirty="0"/>
          </a:p>
        </p:txBody>
      </p:sp>
      <p:sp>
        <p:nvSpPr>
          <p:cNvPr id="3" name="Rectangle 2"/>
          <p:cNvSpPr/>
          <p:nvPr/>
        </p:nvSpPr>
        <p:spPr>
          <a:xfrm>
            <a:off x="-124691" y="2635469"/>
            <a:ext cx="8250382" cy="613245"/>
          </a:xfrm>
          <a:prstGeom prst="rect">
            <a:avLst/>
          </a:prstGeom>
        </p:spPr>
        <p:txBody>
          <a:bodyPr wrap="square">
            <a:spAutoFit/>
          </a:bodyPr>
          <a:lstStyle/>
          <a:p>
            <a:pPr indent="254000">
              <a:lnSpc>
                <a:spcPct val="115000"/>
              </a:lnSpc>
              <a:spcAft>
                <a:spcPts val="0"/>
              </a:spcAft>
            </a:pPr>
            <a:r>
              <a:rPr lang="en-US" sz="3200" dirty="0">
                <a:latin typeface="Times New Roman" panose="02020603050405020304" pitchFamily="18" charset="0"/>
                <a:cs typeface="Times New Roman" panose="02020603050405020304" pitchFamily="18" charset="0"/>
              </a:rPr>
              <a:t>-</a:t>
            </a:r>
            <a:r>
              <a:rPr lang="en-US" sz="3200" dirty="0">
                <a:effectLst/>
                <a:latin typeface="Times New Roman" panose="02020603050405020304" pitchFamily="18" charset="0"/>
                <a:cs typeface="Times New Roman" panose="02020603050405020304" pitchFamily="18" charset="0"/>
              </a:rPr>
              <a:t> CTHH </a:t>
            </a:r>
            <a:r>
              <a:rPr lang="en-US" sz="3200" dirty="0" err="1">
                <a:effectLst/>
                <a:latin typeface="Times New Roman" panose="02020603050405020304" pitchFamily="18" charset="0"/>
                <a:cs typeface="Times New Roman" panose="02020603050405020304" pitchFamily="18" charset="0"/>
              </a:rPr>
              <a:t>chung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dạng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A</a:t>
            </a:r>
            <a:r>
              <a:rPr lang="en-US" sz="3200" baseline="-25000" dirty="0" err="1">
                <a:effectLst/>
                <a:latin typeface="Times New Roman" panose="02020603050405020304" pitchFamily="18" charset="0"/>
                <a:cs typeface="Times New Roman" panose="02020603050405020304" pitchFamily="18" charset="0"/>
              </a:rPr>
              <a:t>x</a:t>
            </a:r>
            <a:r>
              <a:rPr lang="en-US" sz="3200" dirty="0" err="1">
                <a:effectLst/>
                <a:latin typeface="Times New Roman" panose="02020603050405020304" pitchFamily="18" charset="0"/>
                <a:cs typeface="Times New Roman" panose="02020603050405020304" pitchFamily="18" charset="0"/>
              </a:rPr>
              <a:t>B</a:t>
            </a:r>
            <a:r>
              <a:rPr lang="en-US" sz="3200" baseline="-25000" dirty="0" err="1">
                <a:effectLst/>
                <a:latin typeface="Times New Roman" panose="02020603050405020304" pitchFamily="18" charset="0"/>
                <a:cs typeface="Times New Roman" panose="02020603050405020304" pitchFamily="18" charset="0"/>
              </a:rPr>
              <a:t>y</a:t>
            </a:r>
            <a:endParaRPr lang="en-US"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3" name="Rectangle 12"/>
          <p:cNvSpPr/>
          <p:nvPr/>
        </p:nvSpPr>
        <p:spPr>
          <a:xfrm>
            <a:off x="76200" y="3527005"/>
            <a:ext cx="9036266" cy="206210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dirty="0">
                <a:latin typeface="Times New Roman" panose="02020603050405020304" pitchFamily="18" charset="0"/>
                <a:ea typeface="Calibri" panose="020F0502020204030204" pitchFamily="34" charset="0"/>
              </a:rPr>
              <a:t>-</a:t>
            </a:r>
            <a:r>
              <a:rPr lang="en-US" sz="3200" dirty="0">
                <a:effectLst/>
                <a:latin typeface="Times New Roman" panose="02020603050405020304" pitchFamily="18" charset="0"/>
                <a:ea typeface="Calibri" panose="020F0502020204030204" pitchFamily="34" charset="0"/>
              </a:rPr>
              <a:t> CTHH </a:t>
            </a:r>
            <a:r>
              <a:rPr lang="en-US" sz="3200" dirty="0" err="1">
                <a:effectLst/>
                <a:latin typeface="Times New Roman" panose="02020603050405020304" pitchFamily="18" charset="0"/>
                <a:ea typeface="Calibri" panose="020F0502020204030204" pitchFamily="34" charset="0"/>
              </a:rPr>
              <a:t>cho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biết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thành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phần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số</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lượng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tử</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mỗi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nguyên</a:t>
            </a:r>
            <a:r>
              <a:rPr lang="en-US" sz="3200" dirty="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tố</a:t>
            </a:r>
            <a:r>
              <a:rPr lang="vi-VN"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và</a:t>
            </a:r>
            <a:r>
              <a:rPr lang="en-US" sz="3200" dirty="0" smtClean="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số</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lượng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mỗi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tử</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tố</a:t>
            </a:r>
            <a:r>
              <a:rPr lang="en-US" sz="3200" dirty="0">
                <a:effectLst/>
                <a:latin typeface="Times New Roman" panose="02020603050405020304" pitchFamily="18" charset="0"/>
                <a:ea typeface="Calibri" panose="020F0502020204030204" pitchFamily="34" charset="0"/>
              </a:rPr>
              <a:t> có </a:t>
            </a:r>
            <a:r>
              <a:rPr lang="en-US" sz="3200" dirty="0" err="1">
                <a:effectLst/>
                <a:latin typeface="Times New Roman" panose="02020603050405020304" pitchFamily="18" charset="0"/>
                <a:ea typeface="Calibri" panose="020F0502020204030204" pitchFamily="34" charset="0"/>
              </a:rPr>
              <a:t>trong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tử</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Từ</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thể</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tính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được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khối</a:t>
            </a:r>
            <a:r>
              <a:rPr lang="en-US" sz="3200" dirty="0">
                <a:effectLst/>
                <a:latin typeface="Times New Roman" panose="02020603050405020304" pitchFamily="18" charset="0"/>
                <a:ea typeface="Calibri" panose="020F0502020204030204" pitchFamily="34" charset="0"/>
              </a:rPr>
              <a:t> KL </a:t>
            </a:r>
            <a:r>
              <a:rPr lang="en-US" sz="3200" dirty="0" err="1">
                <a:effectLst/>
                <a:latin typeface="Times New Roman" panose="02020603050405020304" pitchFamily="18" charset="0"/>
                <a:ea typeface="Calibri" panose="020F0502020204030204" pitchFamily="34" charset="0"/>
              </a:rPr>
              <a:t>phân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tử</a:t>
            </a:r>
            <a:r>
              <a:rPr lang="en-US" sz="3200" dirty="0">
                <a:effectLst/>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38956159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28626"/>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Hoạt</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động</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nhóm</a:t>
            </a:r>
            <a:r>
              <a:rPr lang="en-US" sz="3600" b="1" dirty="0">
                <a:solidFill>
                  <a:srgbClr val="FF0000"/>
                </a:solidFill>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3"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8901" y="-50090"/>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1005675508"/>
              </p:ext>
            </p:extLst>
          </p:nvPr>
        </p:nvGraphicFramePr>
        <p:xfrm>
          <a:off x="62023" y="685800"/>
          <a:ext cx="9054267" cy="2956560"/>
        </p:xfrm>
        <a:graphic>
          <a:graphicData uri="http://schemas.openxmlformats.org/drawingml/2006/table">
            <a:tbl>
              <a:tblPr>
                <a:tableStyleId>{5C22544A-7EE6-4342-B048-85BDC9FD1C3A}</a:tableStyleId>
              </a:tblPr>
              <a:tblGrid>
                <a:gridCol w="9054267">
                  <a:extLst>
                    <a:ext uri="{9D8B030D-6E8A-4147-A177-3AD203B41FA5}">
                      <a16:colId xmlns:a16="http://schemas.microsoft.com/office/drawing/2014/main" xmlns="" val="20000"/>
                    </a:ext>
                  </a:extLst>
                </a:gridCol>
              </a:tblGrid>
              <a:tr h="0">
                <a:tc>
                  <a:txBody>
                    <a:bodyPr/>
                    <a:lstStyle/>
                    <a:p>
                      <a:pPr algn="just">
                        <a:lnSpc>
                          <a:spcPct val="115000"/>
                        </a:lnSpc>
                        <a:spcBef>
                          <a:spcPts val="600"/>
                        </a:spcBef>
                        <a:spcAft>
                          <a:spcPts val="600"/>
                        </a:spcAft>
                      </a:pP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Công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thức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hoá</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học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của</a:t>
                      </a:r>
                      <a:r>
                        <a:rPr lang="en-US" sz="3200" dirty="0">
                          <a:solidFill>
                            <a:srgbClr val="FF0000"/>
                          </a:solidFill>
                          <a:effectLst/>
                          <a:latin typeface="Times New Roman" panose="02020603050405020304" pitchFamily="18" charset="0"/>
                          <a:cs typeface="Times New Roman" panose="02020603050405020304" pitchFamily="18" charset="0"/>
                        </a:rPr>
                        <a:t> iron (III) oxide </a:t>
                      </a:r>
                      <a:r>
                        <a:rPr lang="en-US" sz="3200" dirty="0" err="1">
                          <a:solidFill>
                            <a:srgbClr val="FF0000"/>
                          </a:solidFill>
                          <a:effectLst/>
                          <a:latin typeface="Times New Roman" panose="02020603050405020304" pitchFamily="18" charset="0"/>
                          <a:cs typeface="Times New Roman" panose="02020603050405020304" pitchFamily="18" charset="0"/>
                        </a:rPr>
                        <a:t>là</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b="1" dirty="0">
                          <a:solidFill>
                            <a:srgbClr val="FF0000"/>
                          </a:solidFill>
                          <a:effectLst/>
                          <a:latin typeface="Times New Roman" panose="02020603050405020304" pitchFamily="18" charset="0"/>
                          <a:cs typeface="Times New Roman" panose="02020603050405020304" pitchFamily="18" charset="0"/>
                        </a:rPr>
                        <a:t>Fe</a:t>
                      </a:r>
                      <a:r>
                        <a:rPr lang="en-US" sz="3200" b="1" baseline="-25000" dirty="0">
                          <a:solidFill>
                            <a:srgbClr val="FF0000"/>
                          </a:solidFill>
                          <a:effectLst/>
                          <a:latin typeface="Times New Roman" panose="02020603050405020304" pitchFamily="18" charset="0"/>
                          <a:cs typeface="Times New Roman" panose="02020603050405020304" pitchFamily="18" charset="0"/>
                        </a:rPr>
                        <a:t>2</a:t>
                      </a:r>
                      <a:r>
                        <a:rPr lang="en-US" sz="3200" b="1" dirty="0">
                          <a:solidFill>
                            <a:srgbClr val="FF0000"/>
                          </a:solidFill>
                          <a:effectLst/>
                          <a:latin typeface="Times New Roman" panose="02020603050405020304" pitchFamily="18" charset="0"/>
                          <a:cs typeface="Times New Roman" panose="02020603050405020304" pitchFamily="18" charset="0"/>
                        </a:rPr>
                        <a:t>O</a:t>
                      </a:r>
                      <a:r>
                        <a:rPr lang="en-US" sz="3200" b="1" baseline="-25000" dirty="0">
                          <a:solidFill>
                            <a:srgbClr val="FF0000"/>
                          </a:solidFill>
                          <a:effectLst/>
                          <a:latin typeface="Times New Roman" panose="02020603050405020304" pitchFamily="18" charset="0"/>
                          <a:cs typeface="Times New Roman" panose="02020603050405020304" pitchFamily="18" charset="0"/>
                        </a:rPr>
                        <a:t>3</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hãy</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cho</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biết</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thành</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phần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nguyên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tố</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số</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lượng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nguyên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tử</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của</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mỗi</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nguyên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tố</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và</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tính</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khối</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lượng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phân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tử</a:t>
                      </a:r>
                      <a:r>
                        <a:rPr lang="en-US" sz="3200" dirty="0">
                          <a:solidFill>
                            <a:srgbClr val="FF0000"/>
                          </a:solidFill>
                          <a:effectLst/>
                          <a:latin typeface="Times New Roman" panose="02020603050405020304" pitchFamily="18" charset="0"/>
                          <a:cs typeface="Times New Roman" panose="02020603050405020304" pitchFamily="18" charset="0"/>
                        </a:rPr>
                        <a:t>?</a:t>
                      </a:r>
                    </a:p>
                    <a:p>
                      <a:pPr algn="just">
                        <a:lnSpc>
                          <a:spcPct val="115000"/>
                        </a:lnSpc>
                        <a:spcBef>
                          <a:spcPts val="600"/>
                        </a:spcBef>
                        <a:spcAft>
                          <a:spcPts val="600"/>
                        </a:spcAft>
                      </a:pP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Công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thức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hoá</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học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của</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một</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chất</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cho</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biết</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những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thông</a:t>
                      </a:r>
                      <a:r>
                        <a:rPr lang="en-US" sz="3200" dirty="0">
                          <a:solidFill>
                            <a:srgbClr val="FF0000"/>
                          </a:solidFill>
                          <a:effectLst/>
                          <a:latin typeface="Times New Roman" panose="02020603050405020304" pitchFamily="18" charset="0"/>
                          <a:cs typeface="Times New Roman" panose="02020603050405020304" pitchFamily="18" charset="0"/>
                        </a:rPr>
                        <a:t> tin </a:t>
                      </a:r>
                      <a:r>
                        <a:rPr lang="en-US" sz="3200" dirty="0" err="1">
                          <a:solidFill>
                            <a:srgbClr val="FF0000"/>
                          </a:solidFill>
                          <a:effectLst/>
                          <a:latin typeface="Times New Roman" panose="02020603050405020304" pitchFamily="18" charset="0"/>
                          <a:cs typeface="Times New Roman" panose="02020603050405020304" pitchFamily="18" charset="0"/>
                        </a:rPr>
                        <a:t>gì</a:t>
                      </a:r>
                      <a:r>
                        <a:rPr lang="en-US" sz="3200" dirty="0">
                          <a:solidFill>
                            <a:srgbClr val="FF0000"/>
                          </a:solidFill>
                          <a:effectLst/>
                          <a:latin typeface="Times New Roman" panose="02020603050405020304" pitchFamily="18"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85725" marR="85725" marT="0" marB="0">
                    <a:solidFill>
                      <a:schemeClr val="accent3">
                        <a:lumMod val="20000"/>
                        <a:lumOff val="80000"/>
                      </a:schemeClr>
                    </a:solidFill>
                  </a:tcPr>
                </a:tc>
                <a:extLst>
                  <a:ext uri="{0D108BD9-81ED-4DB2-BD59-A6C34878D82A}">
                    <a16:rowId xmlns:a16="http://schemas.microsoft.com/office/drawing/2014/main" xmlns=""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686114911"/>
              </p:ext>
            </p:extLst>
          </p:nvPr>
        </p:nvGraphicFramePr>
        <p:xfrm>
          <a:off x="1683693" y="3650937"/>
          <a:ext cx="7307907" cy="1121664"/>
        </p:xfrm>
        <a:graphic>
          <a:graphicData uri="http://schemas.openxmlformats.org/drawingml/2006/table">
            <a:tbl>
              <a:tblPr>
                <a:tableStyleId>{5C22544A-7EE6-4342-B048-85BDC9FD1C3A}</a:tableStyleId>
              </a:tblPr>
              <a:tblGrid>
                <a:gridCol w="7307907">
                  <a:extLst>
                    <a:ext uri="{9D8B030D-6E8A-4147-A177-3AD203B41FA5}">
                      <a16:colId xmlns:a16="http://schemas.microsoft.com/office/drawing/2014/main" xmlns="" val="20000"/>
                    </a:ext>
                  </a:extLst>
                </a:gridCol>
              </a:tblGrid>
              <a:tr h="997263">
                <a:tc>
                  <a:txBody>
                    <a:bodyPr/>
                    <a:lstStyle/>
                    <a:p>
                      <a:pPr indent="254000" algn="l">
                        <a:lnSpc>
                          <a:spcPct val="115000"/>
                        </a:lnSpc>
                        <a:spcAft>
                          <a:spcPts val="0"/>
                        </a:spcAft>
                        <a:tabLst>
                          <a:tab pos="556260" algn="l"/>
                        </a:tabLst>
                      </a:pPr>
                      <a:r>
                        <a:rPr lang="en-US" sz="3200" dirty="0">
                          <a:effectLst/>
                          <a:latin typeface="Times New Roman" panose="02020603050405020304" pitchFamily="18" charset="0"/>
                          <a:cs typeface="Times New Roman" panose="02020603050405020304" pitchFamily="18" charset="0"/>
                        </a:rPr>
                        <a:t>Fe</a:t>
                      </a:r>
                      <a:r>
                        <a:rPr lang="en-US" sz="3200" baseline="-25000" dirty="0">
                          <a:effectLst/>
                          <a:latin typeface="Times New Roman" panose="02020603050405020304" pitchFamily="18" charset="0"/>
                          <a:cs typeface="Times New Roman" panose="02020603050405020304" pitchFamily="18" charset="0"/>
                        </a:rPr>
                        <a:t>2</a:t>
                      </a:r>
                      <a:r>
                        <a:rPr lang="en-US" sz="3200" dirty="0">
                          <a:effectLst/>
                          <a:latin typeface="Times New Roman" panose="02020603050405020304" pitchFamily="18" charset="0"/>
                          <a:cs typeface="Times New Roman" panose="02020603050405020304" pitchFamily="18" charset="0"/>
                        </a:rPr>
                        <a:t>O</a:t>
                      </a:r>
                      <a:r>
                        <a:rPr lang="en-US" sz="3200" baseline="-25000" dirty="0">
                          <a:effectLst/>
                          <a:latin typeface="Times New Roman" panose="02020603050405020304" pitchFamily="18" charset="0"/>
                          <a:cs typeface="Times New Roman" panose="02020603050405020304" pitchFamily="18" charset="0"/>
                        </a:rPr>
                        <a:t>3</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gồm</a:t>
                      </a:r>
                      <a:r>
                        <a:rPr lang="en-US" sz="3200" dirty="0">
                          <a:effectLst/>
                          <a:latin typeface="Times New Roman" panose="02020603050405020304" pitchFamily="18" charset="0"/>
                          <a:cs typeface="Times New Roman" panose="02020603050405020304" pitchFamily="18" charset="0"/>
                        </a:rPr>
                        <a:t> 2 </a:t>
                      </a:r>
                      <a:r>
                        <a:rPr lang="en-US" sz="3200" dirty="0" err="1">
                          <a:effectLst/>
                          <a:latin typeface="Times New Roman" panose="02020603050405020304" pitchFamily="18" charset="0"/>
                          <a:cs typeface="Times New Roman" panose="02020603050405020304" pitchFamily="18" charset="0"/>
                        </a:rPr>
                        <a:t>nguyên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Fe </a:t>
                      </a:r>
                      <a:r>
                        <a:rPr lang="en-US" sz="3200" dirty="0" err="1">
                          <a:effectLst/>
                          <a:latin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cs typeface="Times New Roman" panose="02020603050405020304" pitchFamily="18" charset="0"/>
                        </a:rPr>
                        <a:t> 3 </a:t>
                      </a:r>
                      <a:r>
                        <a:rPr lang="en-US" sz="3200" dirty="0" err="1">
                          <a:effectLst/>
                          <a:latin typeface="Times New Roman" panose="02020603050405020304" pitchFamily="18" charset="0"/>
                          <a:cs typeface="Times New Roman" panose="02020603050405020304" pitchFamily="18" charset="0"/>
                        </a:rPr>
                        <a:t>nguyên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0, </a:t>
                      </a:r>
                      <a:r>
                        <a:rPr lang="en-US" sz="3200" dirty="0" err="1">
                          <a:effectLst/>
                          <a:latin typeface="Times New Roman" panose="02020603050405020304" pitchFamily="18" charset="0"/>
                          <a:cs typeface="Times New Roman" panose="02020603050405020304" pitchFamily="18" charset="0"/>
                        </a:rPr>
                        <a:t>khối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lượng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bằng</a:t>
                      </a:r>
                      <a:r>
                        <a:rPr lang="en-US" sz="3200" dirty="0">
                          <a:effectLst/>
                          <a:latin typeface="Times New Roman" panose="02020603050405020304" pitchFamily="18" charset="0"/>
                          <a:cs typeface="Times New Roman" panose="02020603050405020304" pitchFamily="18" charset="0"/>
                        </a:rPr>
                        <a:t> 160 amu.</a:t>
                      </a:r>
                      <a:endParaRPr lang="en-US" sz="32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85725" marR="85725" marT="0" marB="0"/>
                </a:tc>
                <a:extLst>
                  <a:ext uri="{0D108BD9-81ED-4DB2-BD59-A6C34878D82A}">
                    <a16:rowId xmlns:a16="http://schemas.microsoft.com/office/drawing/2014/main" xmlns=""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615132991"/>
              </p:ext>
            </p:extLst>
          </p:nvPr>
        </p:nvGraphicFramePr>
        <p:xfrm>
          <a:off x="173607" y="4951381"/>
          <a:ext cx="8894193" cy="1682496"/>
        </p:xfrm>
        <a:graphic>
          <a:graphicData uri="http://schemas.openxmlformats.org/drawingml/2006/table">
            <a:tbl>
              <a:tblPr>
                <a:tableStyleId>{5C22544A-7EE6-4342-B048-85BDC9FD1C3A}</a:tableStyleId>
              </a:tblPr>
              <a:tblGrid>
                <a:gridCol w="8894193">
                  <a:extLst>
                    <a:ext uri="{9D8B030D-6E8A-4147-A177-3AD203B41FA5}">
                      <a16:colId xmlns:a16="http://schemas.microsoft.com/office/drawing/2014/main" xmlns="" val="20000"/>
                    </a:ext>
                  </a:extLst>
                </a:gridCol>
              </a:tblGrid>
              <a:tr h="1584596">
                <a:tc>
                  <a:txBody>
                    <a:bodyPr/>
                    <a:lstStyle/>
                    <a:p>
                      <a:pPr indent="254000" algn="l">
                        <a:lnSpc>
                          <a:spcPct val="115000"/>
                        </a:lnSpc>
                        <a:spcAft>
                          <a:spcPts val="0"/>
                        </a:spcAft>
                        <a:tabLst>
                          <a:tab pos="556260" algn="l"/>
                        </a:tabLst>
                      </a:pPr>
                      <a:r>
                        <a:rPr lang="en-US" sz="3200" dirty="0" err="1" smtClean="0">
                          <a:solidFill>
                            <a:srgbClr val="0000FF"/>
                          </a:solidFill>
                          <a:effectLst/>
                          <a:latin typeface="Times New Roman" panose="02020603050405020304" pitchFamily="18" charset="0"/>
                          <a:cs typeface="Times New Roman" panose="02020603050405020304" pitchFamily="18" charset="0"/>
                        </a:rPr>
                        <a:t>Công</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thức</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hoá</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học</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của</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một</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chất</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cho</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biết</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thành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phần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nguyê</a:t>
                      </a:r>
                      <a:r>
                        <a:rPr lang="en-US" sz="3200" baseline="0" dirty="0" err="1">
                          <a:effectLst/>
                          <a:latin typeface="Times New Roman" panose="02020603050405020304" pitchFamily="18" charset="0"/>
                          <a:cs typeface="Times New Roman" panose="02020603050405020304" pitchFamily="18" charset="0"/>
                        </a:rPr>
                        <a:t>n</a:t>
                      </a:r>
                      <a:r>
                        <a:rPr lang="en-US" sz="3200" baseline="0" dirty="0">
                          <a:effectLst/>
                          <a:latin typeface="Times New Roman" panose="02020603050405020304" pitchFamily="18" charset="0"/>
                          <a:cs typeface="Times New Roman" panose="02020603050405020304" pitchFamily="18" charset="0"/>
                        </a:rPr>
                        <a:t> </a:t>
                      </a:r>
                      <a:r>
                        <a:rPr lang="en-US" sz="3200" baseline="0" dirty="0" err="1">
                          <a:effectLst/>
                          <a:latin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tỉ</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lệ</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nguyên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nguyên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khối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lượng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85725" marR="85725" marT="0" marB="0"/>
                </a:tc>
                <a:extLst>
                  <a:ext uri="{0D108BD9-81ED-4DB2-BD59-A6C34878D82A}">
                    <a16:rowId xmlns:a16="http://schemas.microsoft.com/office/drawing/2014/main" xmlns="" val="10000"/>
                  </a:ext>
                </a:extLst>
              </a:tr>
            </a:tbl>
          </a:graphicData>
        </a:graphic>
      </p:graphicFrame>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625" y="3131127"/>
            <a:ext cx="1699950" cy="1820254"/>
          </a:xfrm>
          <a:prstGeom prst="rect">
            <a:avLst/>
          </a:prstGeom>
        </p:spPr>
      </p:pic>
    </p:spTree>
    <p:extLst>
      <p:ext uri="{BB962C8B-B14F-4D97-AF65-F5344CB8AC3E}">
        <p14:creationId xmlns:p14="http://schemas.microsoft.com/office/powerpoint/2010/main" val="190962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133F597D-0ED4-E47F-9B40-530A232968BA}"/>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468994FD-E7C1-34CF-812A-9C014EE3A1ED}"/>
              </a:ext>
            </a:extLst>
          </p:cNvPr>
          <p:cNvPicPr/>
          <p:nvPr/>
        </p:nvPicPr>
        <p:blipFill>
          <a:blip r:embed="rId2"/>
          <a:stretch>
            <a:fillRect/>
          </a:stretch>
        </p:blipFill>
        <p:spPr>
          <a:xfrm>
            <a:off x="0" y="-990600"/>
            <a:ext cx="9144000" cy="7848600"/>
          </a:xfrm>
          <a:prstGeom prst="rect">
            <a:avLst/>
          </a:prstGeom>
        </p:spPr>
      </p:pic>
    </p:spTree>
    <p:extLst>
      <p:ext uri="{BB962C8B-B14F-4D97-AF65-F5344CB8AC3E}">
        <p14:creationId xmlns:p14="http://schemas.microsoft.com/office/powerpoint/2010/main" val="11693504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5647D6D-E559-083A-9E84-F28D54030554}"/>
              </a:ext>
            </a:extLst>
          </p:cNvPr>
          <p:cNvSpPr>
            <a:spLocks noGrp="1"/>
          </p:cNvSpPr>
          <p:nvPr>
            <p:ph type="sldNum" sz="quarter" idx="12"/>
          </p:nvPr>
        </p:nvSpPr>
        <p:spPr/>
        <p:txBody>
          <a:bodyPr/>
          <a:lstStyle/>
          <a:p>
            <a:fld id="{B6F15528-21DE-4FAA-801E-634DDDAF4B2B}" type="slidenum">
              <a:rPr lang="en-US" smtClean="0"/>
              <a:pPr/>
              <a:t>37</a:t>
            </a:fld>
            <a:endParaRPr lang="en-US"/>
          </a:p>
        </p:txBody>
      </p:sp>
      <p:pic>
        <p:nvPicPr>
          <p:cNvPr id="3074" name="Picture 2" descr="Dựa vào hóa trị các nguyên tố ở bảng Phụ lục 1 trang 187">
            <a:extLst>
              <a:ext uri="{FF2B5EF4-FFF2-40B4-BE49-F238E27FC236}">
                <a16:creationId xmlns:a16="http://schemas.microsoft.com/office/drawing/2014/main" xmlns="" id="{4398DCCE-4C70-C19E-B581-C22319EDAB9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857250"/>
            <a:ext cx="9144000" cy="5156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22">
            <a:hlinkClick r:id="" action="ppaction://media"/>
            <a:extLst>
              <a:ext uri="{FF2B5EF4-FFF2-40B4-BE49-F238E27FC236}">
                <a16:creationId xmlns:a16="http://schemas.microsoft.com/office/drawing/2014/main" xmlns="" id="{B1ADEA74-465C-A5B4-8EC5-95AA11DFE7C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Tree>
    <p:extLst>
      <p:ext uri="{BB962C8B-B14F-4D97-AF65-F5344CB8AC3E}">
        <p14:creationId xmlns:p14="http://schemas.microsoft.com/office/powerpoint/2010/main" val="5952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152400" y="228600"/>
            <a:ext cx="838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200" b="1" u="sng" dirty="0">
                <a:solidFill>
                  <a:srgbClr val="3333FF"/>
                </a:solidFill>
                <a:latin typeface="Times New Roman" pitchFamily="18" charset="0"/>
                <a:cs typeface="Times New Roman" pitchFamily="18" charset="0"/>
              </a:rPr>
              <a:t>IV. </a:t>
            </a:r>
            <a:r>
              <a:rPr lang="en-US" altLang="en-US" sz="3200" b="1" u="sng" dirty="0" err="1">
                <a:solidFill>
                  <a:srgbClr val="3333FF"/>
                </a:solidFill>
                <a:latin typeface="Times New Roman" pitchFamily="18" charset="0"/>
                <a:cs typeface="Times New Roman" pitchFamily="18" charset="0"/>
              </a:rPr>
              <a:t>Tính</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phần</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trăm</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nguyên</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tố</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trong</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hợp</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chất</a:t>
            </a:r>
            <a:r>
              <a:rPr lang="en-US" altLang="en-US" sz="3200" b="1" u="sng" dirty="0">
                <a:solidFill>
                  <a:srgbClr val="3333FF"/>
                </a:solidFill>
                <a:latin typeface="Times New Roman" pitchFamily="18" charset="0"/>
                <a:cs typeface="Times New Roman" pitchFamily="18" charset="0"/>
              </a:rPr>
              <a:t>:</a:t>
            </a:r>
          </a:p>
        </p:txBody>
      </p:sp>
    </p:spTree>
    <p:extLst>
      <p:ext uri="{BB962C8B-B14F-4D97-AF65-F5344CB8AC3E}">
        <p14:creationId xmlns:p14="http://schemas.microsoft.com/office/powerpoint/2010/main" val="205051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0B6197F2-9630-98D8-7B4C-4D78F6F3DD6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EB74E9B0-5849-2716-AA08-BCF45FC106D8}"/>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5351736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33913"/>
            <a:ext cx="932329"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p:cNvSpPr txBox="1">
            <a:spLocks noChangeArrowheads="1"/>
          </p:cNvSpPr>
          <p:nvPr/>
        </p:nvSpPr>
        <p:spPr bwMode="auto">
          <a:xfrm>
            <a:off x="228600" y="457200"/>
            <a:ext cx="21515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200" b="1" u="sng" dirty="0">
                <a:solidFill>
                  <a:srgbClr val="3333FF"/>
                </a:solidFill>
                <a:latin typeface="Times New Roman" pitchFamily="18" charset="0"/>
                <a:cs typeface="Times New Roman" pitchFamily="18" charset="0"/>
              </a:rPr>
              <a:t>I. </a:t>
            </a:r>
            <a:r>
              <a:rPr lang="en-US" altLang="en-US" sz="3200" b="1" u="sng" dirty="0" err="1">
                <a:solidFill>
                  <a:srgbClr val="3333FF"/>
                </a:solidFill>
                <a:latin typeface="Times New Roman" pitchFamily="18" charset="0"/>
                <a:cs typeface="Times New Roman" pitchFamily="18" charset="0"/>
              </a:rPr>
              <a:t>Hóa</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trị</a:t>
            </a:r>
            <a:r>
              <a:rPr lang="en-US" altLang="en-US" sz="3200" b="1" u="sng" dirty="0">
                <a:solidFill>
                  <a:srgbClr val="3333FF"/>
                </a:solidFill>
                <a:latin typeface="Times New Roman" pitchFamily="18" charset="0"/>
                <a:cs typeface="Times New Roman" pitchFamily="18" charset="0"/>
              </a:rPr>
              <a:t>:</a:t>
            </a:r>
          </a:p>
        </p:txBody>
      </p:sp>
      <p:sp>
        <p:nvSpPr>
          <p:cNvPr id="6" name="Rectangle 5"/>
          <p:cNvSpPr/>
          <p:nvPr/>
        </p:nvSpPr>
        <p:spPr>
          <a:xfrm>
            <a:off x="195470" y="1295400"/>
            <a:ext cx="8534400" cy="3785652"/>
          </a:xfrm>
          <a:prstGeom prst="rect">
            <a:avLst/>
          </a:prstGeom>
        </p:spPr>
        <p:txBody>
          <a:bodyPr wrap="square">
            <a:spAutoFit/>
          </a:bodyPr>
          <a:lstStyle/>
          <a:p>
            <a:pPr algn="just">
              <a:lnSpc>
                <a:spcPct val="150000"/>
              </a:lnSpc>
              <a:spcBef>
                <a:spcPts val="600"/>
              </a:spcBef>
              <a:spcAft>
                <a:spcPts val="600"/>
              </a:spcAft>
            </a:pP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4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4854290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D6985A72-2874-F593-96F6-18451C11A874}"/>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8DDE5AB2-3BA2-7001-24BC-8859C8E6C46C}"/>
              </a:ext>
            </a:extLst>
          </p:cNvPr>
          <p:cNvPicPr/>
          <p:nvPr/>
        </p:nvPicPr>
        <p:blipFill>
          <a:blip r:embed="rId2"/>
          <a:stretch>
            <a:fillRect/>
          </a:stretch>
        </p:blipFill>
        <p:spPr>
          <a:xfrm>
            <a:off x="-52181" y="152400"/>
            <a:ext cx="9144000" cy="6629400"/>
          </a:xfrm>
          <a:prstGeom prst="rect">
            <a:avLst/>
          </a:prstGeom>
        </p:spPr>
      </p:pic>
    </p:spTree>
    <p:extLst>
      <p:ext uri="{BB962C8B-B14F-4D97-AF65-F5344CB8AC3E}">
        <p14:creationId xmlns:p14="http://schemas.microsoft.com/office/powerpoint/2010/main" val="2017335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E5646EFD-C4BA-9567-F6C2-1D64A119D722}"/>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BEB25B0E-0C12-7EF7-B376-7923BC065F62}"/>
              </a:ext>
            </a:extLst>
          </p:cNvPr>
          <p:cNvPicPr/>
          <p:nvPr/>
        </p:nvPicPr>
        <p:blipFill>
          <a:blip r:embed="rId2"/>
          <a:stretch>
            <a:fillRect/>
          </a:stretch>
        </p:blipFill>
        <p:spPr>
          <a:xfrm>
            <a:off x="0" y="0"/>
            <a:ext cx="9144000" cy="6858000"/>
          </a:xfrm>
          <a:prstGeom prst="rect">
            <a:avLst/>
          </a:prstGeom>
        </p:spPr>
      </p:pic>
      <p:sp>
        <p:nvSpPr>
          <p:cNvPr id="4" name="TextBox 3"/>
          <p:cNvSpPr txBox="1"/>
          <p:nvPr/>
        </p:nvSpPr>
        <p:spPr>
          <a:xfrm>
            <a:off x="576469" y="2743200"/>
            <a:ext cx="8034131" cy="3657600"/>
          </a:xfrm>
          <a:prstGeom prst="rect">
            <a:avLst/>
          </a:prstGeom>
          <a:solidFill>
            <a:schemeClr val="accent5">
              <a:lumMod val="40000"/>
              <a:lumOff val="60000"/>
            </a:schemeClr>
          </a:solidFill>
        </p:spPr>
        <p:txBody>
          <a:bodyPr wrap="square" rtlCol="0">
            <a:spAutoFit/>
          </a:bodyPr>
          <a:lstStyle/>
          <a:p>
            <a:endParaRPr lang="en-US" dirty="0"/>
          </a:p>
        </p:txBody>
      </p:sp>
    </p:spTree>
    <p:extLst>
      <p:ext uri="{BB962C8B-B14F-4D97-AF65-F5344CB8AC3E}">
        <p14:creationId xmlns:p14="http://schemas.microsoft.com/office/powerpoint/2010/main" val="3525945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0B6197F2-9630-98D8-7B4C-4D78F6F3DD6E}"/>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EB74E9B0-5849-2716-AA08-BCF45FC106D8}"/>
              </a:ext>
            </a:extLst>
          </p:cNvPr>
          <p:cNvPicPr/>
          <p:nvPr/>
        </p:nvPicPr>
        <p:blipFill>
          <a:blip r:embed="rId2"/>
          <a:stretch>
            <a:fillRect/>
          </a:stretch>
        </p:blipFill>
        <p:spPr>
          <a:xfrm>
            <a:off x="-304800" y="-292767"/>
            <a:ext cx="9982200" cy="4636167"/>
          </a:xfrm>
          <a:prstGeom prst="rect">
            <a:avLst/>
          </a:prstGeom>
        </p:spPr>
      </p:pic>
      <p:sp>
        <p:nvSpPr>
          <p:cNvPr id="4" name="Text Box 20"/>
          <p:cNvSpPr txBox="1">
            <a:spLocks noChangeArrowheads="1"/>
          </p:cNvSpPr>
          <p:nvPr/>
        </p:nvSpPr>
        <p:spPr bwMode="auto">
          <a:xfrm>
            <a:off x="145774" y="4330148"/>
            <a:ext cx="8839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b="1" u="sng" dirty="0" err="1">
                <a:solidFill>
                  <a:srgbClr val="3333FF"/>
                </a:solidFill>
                <a:latin typeface="Times New Roman" pitchFamily="18" charset="0"/>
                <a:cs typeface="Times New Roman" pitchFamily="18" charset="0"/>
              </a:rPr>
              <a:t>Ví</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dụ</a:t>
            </a:r>
            <a:r>
              <a:rPr lang="en-US" altLang="en-US" sz="2800" b="1" u="sng" dirty="0">
                <a:solidFill>
                  <a:srgbClr val="3333FF"/>
                </a:solidFill>
                <a:latin typeface="Times New Roman" pitchFamily="18" charset="0"/>
                <a:cs typeface="Times New Roman" pitchFamily="18" charset="0"/>
              </a:rPr>
              <a:t>:</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Tính</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phần</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trăm</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mỗi</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nguyên</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tố</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có</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trong</a:t>
            </a:r>
            <a:r>
              <a:rPr lang="en-US" sz="2800" dirty="0">
                <a:latin typeface="Times New Roman" panose="02020603050405020304" pitchFamily="18" charset="0"/>
                <a:ea typeface="Segoe UI" panose="020B0502040204020203" pitchFamily="34" charset="0"/>
              </a:rPr>
              <a:t> :</a:t>
            </a:r>
            <a:r>
              <a:rPr lang="en-US" sz="2800" b="1" dirty="0">
                <a:solidFill>
                  <a:srgbClr val="C00000"/>
                </a:solidFill>
                <a:latin typeface="Times New Roman" panose="02020603050405020304" pitchFamily="18" charset="0"/>
                <a:ea typeface="Segoe UI" panose="020B0502040204020203" pitchFamily="34" charset="0"/>
              </a:rPr>
              <a:t> MgCI</a:t>
            </a:r>
            <a:r>
              <a:rPr lang="en-US" sz="2800" b="1" baseline="-25000" dirty="0">
                <a:solidFill>
                  <a:srgbClr val="C00000"/>
                </a:solidFill>
                <a:latin typeface="Times New Roman" panose="02020603050405020304" pitchFamily="18" charset="0"/>
                <a:ea typeface="Segoe UI" panose="020B0502040204020203" pitchFamily="34" charset="0"/>
              </a:rPr>
              <a:t>2 </a:t>
            </a:r>
            <a:endParaRPr lang="en-US" altLang="en-US" sz="2800" b="1" u="sng" dirty="0">
              <a:solidFill>
                <a:srgbClr val="3333FF"/>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45054" y="5017115"/>
                <a:ext cx="9040640" cy="119366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nSpc>
                    <a:spcPct val="115000"/>
                  </a:lnSpc>
                  <a:spcAft>
                    <a:spcPts val="0"/>
                  </a:spcAft>
                  <a:tabLst>
                    <a:tab pos="245745" algn="l"/>
                  </a:tabLst>
                </a:pPr>
                <a:r>
                  <a:rPr lang="en-US" sz="2400" b="1" dirty="0">
                    <a:solidFill>
                      <a:srgbClr val="FF0000"/>
                    </a:solidFill>
                    <a:latin typeface="Times New Roman" panose="02020603050405020304" pitchFamily="18" charset="0"/>
                    <a:ea typeface="Segoe UI" panose="020B0502040204020203" pitchFamily="34" charset="0"/>
                  </a:rPr>
                  <a:t>MgCl</a:t>
                </a:r>
                <a:r>
                  <a:rPr lang="en-US" sz="2400" b="1" baseline="-25000" dirty="0">
                    <a:solidFill>
                      <a:srgbClr val="FF0000"/>
                    </a:solidFill>
                    <a:latin typeface="Times New Roman" panose="02020603050405020304" pitchFamily="18" charset="0"/>
                    <a:ea typeface="Segoe UI" panose="020B0502040204020203" pitchFamily="34" charset="0"/>
                  </a:rPr>
                  <a:t>2</a:t>
                </a:r>
                <a:r>
                  <a:rPr lang="en-US" sz="2400" b="1" dirty="0">
                    <a:solidFill>
                      <a:srgbClr val="FF0000"/>
                    </a:solidFill>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Có</a:t>
                </a:r>
                <a:r>
                  <a:rPr lang="en-US" sz="2400" dirty="0">
                    <a:effectLst/>
                    <a:latin typeface="Times New Roman" panose="02020603050405020304" pitchFamily="18" charset="0"/>
                    <a:ea typeface="Segoe UI" panose="020B0502040204020203" pitchFamily="34" charset="0"/>
                  </a:rPr>
                  <a:t> </a:t>
                </a:r>
                <a:r>
                  <a:rPr lang="en-US" sz="2400" b="1" dirty="0">
                    <a:solidFill>
                      <a:srgbClr val="FF0000"/>
                    </a:solidFill>
                    <a:effectLst/>
                    <a:latin typeface="Times New Roman" panose="02020603050405020304" pitchFamily="18" charset="0"/>
                    <a:ea typeface="Segoe UI" panose="020B0502040204020203" pitchFamily="34" charset="0"/>
                  </a:rPr>
                  <a:t>%</a:t>
                </a:r>
                <a:r>
                  <a:rPr lang="en-US" sz="2400" b="1" dirty="0">
                    <a:solidFill>
                      <a:srgbClr val="FF0000"/>
                    </a:solidFill>
                    <a:latin typeface="Times New Roman" panose="02020603050405020304" pitchFamily="18" charset="0"/>
                    <a:ea typeface="Segoe UI" panose="020B0502040204020203" pitchFamily="34" charset="0"/>
                  </a:rPr>
                  <a:t>Mg</a:t>
                </a:r>
                <a:r>
                  <a:rPr lang="en-US" sz="2400" b="1" dirty="0">
                    <a:solidFill>
                      <a:srgbClr val="FF0000"/>
                    </a:solidFill>
                    <a:effectLst/>
                    <a:latin typeface="Times New Roman" panose="02020603050405020304" pitchFamily="18" charset="0"/>
                    <a:ea typeface="Segoe UI" panose="020B0502040204020203" pitchFamily="34" charset="0"/>
                  </a:rPr>
                  <a:t> </a:t>
                </a:r>
                <a:r>
                  <a:rPr lang="en-US" sz="2400" dirty="0">
                    <a:effectLst/>
                    <a:latin typeface="Times New Roman" panose="02020603050405020304" pitchFamily="18" charset="0"/>
                    <a:ea typeface="Segoe UI" panose="020B0502040204020203" pitchFamily="34" charset="0"/>
                  </a:rPr>
                  <a:t>= </a:t>
                </a:r>
                <a14:m>
                  <m:oMath xmlns:m="http://schemas.openxmlformats.org/officeDocument/2006/math">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a:ea typeface="Segoe UI" panose="020B0502040204020203" pitchFamily="34" charset="0"/>
                            <a:cs typeface="Times New Roman" panose="02020603050405020304" pitchFamily="18" charset="0"/>
                          </a:rPr>
                          <m:t>𝑀𝑔</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a:ea typeface="Segoe UI" panose="020B0502040204020203" pitchFamily="34" charset="0"/>
                            <a:cs typeface="Times New Roman" panose="02020603050405020304" pitchFamily="18" charset="0"/>
                          </a:rPr>
                          <m:t>1</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m:rPr>
                            <m:sty m:val="p"/>
                          </m:rPr>
                          <a:rPr lang="en-US" sz="2400" b="0" i="0" smtClean="0">
                            <a:effectLst/>
                            <a:latin typeface="Cambria Math"/>
                            <a:ea typeface="Segoe UI" panose="020B0502040204020203" pitchFamily="34" charset="0"/>
                            <a:cs typeface="Times New Roman" panose="02020603050405020304" pitchFamily="18" charset="0"/>
                          </a:rPr>
                          <m:t>MgCl</m:t>
                        </m:r>
                        <m:r>
                          <a:rPr lang="en-US" sz="2400" baseline="-25000" smtClean="0">
                            <a:effectLst/>
                            <a:latin typeface="Cambria Math" panose="02040503050406030204" pitchFamily="18" charset="0"/>
                            <a:ea typeface="Segoe UI" panose="020B0502040204020203" pitchFamily="34" charset="0"/>
                            <a:cs typeface="Times New Roman" panose="02020603050405020304" pitchFamily="18" charset="0"/>
                          </a:rPr>
                          <m:t>2</m:t>
                        </m:r>
                        <m:r>
                          <a:rPr lang="en-US" sz="2400" b="0" i="0" baseline="-25000" smtClean="0">
                            <a:effectLst/>
                            <a:latin typeface="Cambria Math"/>
                            <a:ea typeface="Segoe UI" panose="020B0502040204020203" pitchFamily="34" charset="0"/>
                            <a:cs typeface="Times New Roman" panose="02020603050405020304" pitchFamily="18" charset="0"/>
                          </a:rPr>
                          <m:t> </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 ×100% =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2</m:t>
                        </m:r>
                        <m:r>
                          <a:rPr lang="en-US" sz="2400" b="0" i="1" smtClean="0">
                            <a:effectLst/>
                            <a:latin typeface="Cambria Math"/>
                            <a:ea typeface="Segoe UI" panose="020B0502040204020203" pitchFamily="34" charset="0"/>
                            <a:cs typeface="Times New Roman" panose="02020603050405020304" pitchFamily="18" charset="0"/>
                          </a:rPr>
                          <m:t>4</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b="0" i="1" smtClean="0">
                            <a:effectLst/>
                            <a:latin typeface="Cambria Math"/>
                            <a:ea typeface="Segoe UI" panose="020B0502040204020203" pitchFamily="34" charset="0"/>
                            <a:cs typeface="Times New Roman" panose="02020603050405020304" pitchFamily="18" charset="0"/>
                          </a:rPr>
                          <m:t>1</m:t>
                        </m:r>
                      </m:num>
                      <m:den>
                        <m:r>
                          <a:rPr lang="en-US" sz="2400" b="0" i="1" smtClean="0">
                            <a:effectLst/>
                            <a:latin typeface="Cambria Math"/>
                            <a:ea typeface="Segoe UI" panose="020B0502040204020203" pitchFamily="34" charset="0"/>
                            <a:cs typeface="Times New Roman" panose="02020603050405020304" pitchFamily="18" charset="0"/>
                          </a:rPr>
                          <m:t>24+35,5.2</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 </m:t>
                    </m:r>
                  </m:oMath>
                </a14:m>
                <a:endParaRPr lang="en-US" sz="2400" i="1" dirty="0">
                  <a:effectLst/>
                  <a:latin typeface="Cambria Math" panose="02040503050406030204" pitchFamily="18" charset="0"/>
                  <a:ea typeface="Segoe UI" panose="020B0502040204020203" pitchFamily="34" charset="0"/>
                  <a:cs typeface="Times New Roman" panose="02020603050405020304" pitchFamily="18" charset="0"/>
                </a:endParaRPr>
              </a:p>
              <a:p>
                <a:pPr indent="254000">
                  <a:lnSpc>
                    <a:spcPct val="115000"/>
                  </a:lnSpc>
                  <a:spcAft>
                    <a:spcPts val="0"/>
                  </a:spcAft>
                  <a:tabLst>
                    <a:tab pos="245745" algn="l"/>
                  </a:tabLst>
                </a:pPr>
                <a:r>
                  <a:rPr lang="en-US" sz="2400" dirty="0">
                    <a:effectLst/>
                    <a:ea typeface="Segoe UI" panose="020B0502040204020203" pitchFamily="34" charset="0"/>
                    <a:cs typeface="Times New Roman" panose="02020603050405020304" pitchFamily="18" charset="0"/>
                  </a:rPr>
                  <a:t>                                                                             </a:t>
                </a:r>
                <a14:m>
                  <m:oMath xmlns:m="http://schemas.openxmlformats.org/officeDocument/2006/math">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b="0" i="1" smtClean="0">
                        <a:effectLst/>
                        <a:latin typeface="Cambria Math"/>
                        <a:ea typeface="Segoe UI" panose="020B0502040204020203" pitchFamily="34" charset="0"/>
                        <a:cs typeface="Times New Roman" panose="02020603050405020304" pitchFamily="18" charset="0"/>
                      </a:rPr>
                      <m:t> 25,26</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oMath>
                </a14:m>
                <a:endParaRPr lang="en-US" sz="1400" dirty="0">
                  <a:effectLst/>
                  <a:latin typeface="Segoe UI" panose="020B0502040204020203" pitchFamily="34" charset="0"/>
                  <a:ea typeface="Segoe UI" panose="020B0502040204020203"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054" y="5017115"/>
                <a:ext cx="9040640" cy="1193660"/>
              </a:xfrm>
              <a:prstGeom prst="rect">
                <a:avLst/>
              </a:prstGeom>
              <a:blipFill rotWithShape="0">
                <a:blip r:embed="rId3"/>
                <a:stretch>
                  <a:fillRect/>
                </a:stretch>
              </a:blipFill>
              <a:ln>
                <a:noFill/>
              </a:ln>
            </p:spPr>
            <p:txBody>
              <a:bodyPr/>
              <a:lstStyle/>
              <a:p>
                <a:r>
                  <a:rPr lang="en-US">
                    <a:noFill/>
                  </a:rPr>
                  <a:t> </a:t>
                </a:r>
              </a:p>
            </p:txBody>
          </p:sp>
        </mc:Fallback>
      </mc:AlternateContent>
      <p:sp>
        <p:nvSpPr>
          <p:cNvPr id="6" name="Rectangle 5"/>
          <p:cNvSpPr/>
          <p:nvPr/>
        </p:nvSpPr>
        <p:spPr>
          <a:xfrm>
            <a:off x="346536" y="6133590"/>
            <a:ext cx="5668539" cy="517065"/>
          </a:xfrm>
          <a:prstGeom prst="rect">
            <a:avLst/>
          </a:prstGeom>
        </p:spPr>
        <p:txBody>
          <a:bodyPr wrap="none">
            <a:spAutoFit/>
          </a:bodyPr>
          <a:lstStyle/>
          <a:p>
            <a:pPr marL="546100" indent="254000" algn="just">
              <a:lnSpc>
                <a:spcPct val="115000"/>
              </a:lnSpc>
              <a:spcAft>
                <a:spcPts val="0"/>
              </a:spcAft>
            </a:pPr>
            <a:r>
              <a:rPr lang="en-US" sz="2400" dirty="0">
                <a:effectLst/>
                <a:latin typeface="Times New Roman" panose="02020603050405020304" pitchFamily="18" charset="0"/>
                <a:ea typeface="Segoe UI" panose="020B0502040204020203" pitchFamily="34" charset="0"/>
                <a:cs typeface="Times New Roman" panose="02020603050405020304" pitchFamily="18" charset="0"/>
                <a:sym typeface="Symbol" panose="05050102010706020507" pitchFamily="18" charset="2"/>
              </a:rPr>
              <a:t></a:t>
            </a:r>
            <a:r>
              <a:rPr lang="en-US" sz="2400" dirty="0">
                <a:effectLst/>
                <a:latin typeface="Times New Roman" panose="02020603050405020304" pitchFamily="18" charset="0"/>
                <a:ea typeface="Segoe UI" panose="020B0502040204020203" pitchFamily="34" charset="0"/>
              </a:rPr>
              <a:t> </a:t>
            </a:r>
            <a:r>
              <a:rPr lang="en-US" sz="2400" b="1" dirty="0">
                <a:solidFill>
                  <a:srgbClr val="FF0000"/>
                </a:solidFill>
                <a:effectLst/>
                <a:latin typeface="Times New Roman" panose="02020603050405020304" pitchFamily="18" charset="0"/>
                <a:ea typeface="Segoe UI" panose="020B0502040204020203" pitchFamily="34" charset="0"/>
              </a:rPr>
              <a:t>%</a:t>
            </a:r>
            <a:r>
              <a:rPr lang="en-US" sz="2400" b="1" dirty="0" err="1">
                <a:solidFill>
                  <a:srgbClr val="FF0000"/>
                </a:solidFill>
                <a:effectLst/>
                <a:latin typeface="Times New Roman" panose="02020603050405020304" pitchFamily="18" charset="0"/>
                <a:ea typeface="Segoe UI" panose="020B0502040204020203" pitchFamily="34" charset="0"/>
              </a:rPr>
              <a:t>Cl</a:t>
            </a:r>
            <a:r>
              <a:rPr lang="en-US" sz="2400" b="1" dirty="0">
                <a:solidFill>
                  <a:srgbClr val="FF0000"/>
                </a:solidFill>
                <a:effectLst/>
                <a:latin typeface="Times New Roman" panose="02020603050405020304" pitchFamily="18" charset="0"/>
                <a:ea typeface="Segoe UI" panose="020B0502040204020203" pitchFamily="34" charset="0"/>
              </a:rPr>
              <a:t> </a:t>
            </a:r>
            <a:r>
              <a:rPr lang="en-US" sz="2400" dirty="0">
                <a:effectLst/>
                <a:latin typeface="Times New Roman" panose="02020603050405020304" pitchFamily="18" charset="0"/>
                <a:ea typeface="Segoe UI" panose="020B0502040204020203" pitchFamily="34" charset="0"/>
              </a:rPr>
              <a:t>= 100% - </a:t>
            </a:r>
            <a:r>
              <a:rPr lang="en-US" sz="2400" dirty="0">
                <a:latin typeface="Times New Roman" panose="02020603050405020304" pitchFamily="18" charset="0"/>
                <a:ea typeface="Segoe UI" panose="020B0502040204020203" pitchFamily="34" charset="0"/>
              </a:rPr>
              <a:t>25,26</a:t>
            </a:r>
            <a:r>
              <a:rPr lang="en-US" sz="2400" dirty="0">
                <a:effectLst/>
                <a:latin typeface="Times New Roman" panose="02020603050405020304" pitchFamily="18" charset="0"/>
                <a:ea typeface="Segoe UI" panose="020B0502040204020203" pitchFamily="34" charset="0"/>
              </a:rPr>
              <a:t>% =  </a:t>
            </a:r>
            <a:r>
              <a:rPr lang="en-US" sz="2400" dirty="0">
                <a:latin typeface="Times New Roman" panose="02020603050405020304" pitchFamily="18" charset="0"/>
                <a:ea typeface="Segoe UI" panose="020B0502040204020203" pitchFamily="34" charset="0"/>
              </a:rPr>
              <a:t>74,74</a:t>
            </a:r>
            <a:r>
              <a:rPr lang="en-US" sz="2400" dirty="0">
                <a:effectLst/>
                <a:latin typeface="Times New Roman" panose="02020603050405020304" pitchFamily="18" charset="0"/>
                <a:ea typeface="Segoe UI" panose="020B0502040204020203" pitchFamily="34" charset="0"/>
              </a:rPr>
              <a:t>% </a:t>
            </a:r>
            <a:endParaRPr lang="en-US" sz="1400" dirty="0">
              <a:effectLst/>
              <a:latin typeface="Segoe UI" panose="020B0502040204020203" pitchFamily="34" charset="0"/>
              <a:ea typeface="Segoe UI" panose="020B0502040204020203" pitchFamily="34" charset="0"/>
            </a:endParaRPr>
          </a:p>
        </p:txBody>
      </p:sp>
      <p:pic>
        <p:nvPicPr>
          <p:cNvPr id="7" name="Picture 21" descr="Tay viÕt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28600"/>
            <a:ext cx="748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3984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5"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940694"/>
            <a:ext cx="9117496" cy="1224951"/>
          </a:xfrm>
          <a:prstGeom prst="rect">
            <a:avLst/>
          </a:prstGeom>
          <a:solidFill>
            <a:schemeClr val="accent6">
              <a:lumMod val="20000"/>
              <a:lumOff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ctr">
              <a:lnSpc>
                <a:spcPct val="115000"/>
              </a:lnSpc>
              <a:spcAft>
                <a:spcPts val="0"/>
              </a:spcAft>
              <a:tabLst>
                <a:tab pos="245745" algn="l"/>
              </a:tabLst>
            </a:pPr>
            <a:r>
              <a:rPr lang="en-US" sz="3200" dirty="0" err="1">
                <a:effectLst/>
                <a:latin typeface="Times New Roman" panose="02020603050405020304" pitchFamily="18" charset="0"/>
                <a:ea typeface="Segoe UI" panose="020B0502040204020203" pitchFamily="34" charset="0"/>
              </a:rPr>
              <a:t>Tính</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phần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trăm</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mỗi</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nguyên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tố</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có</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trong</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các</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hợp</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chất</a:t>
            </a:r>
            <a:r>
              <a:rPr lang="en-US" sz="3200" dirty="0">
                <a:effectLst/>
                <a:latin typeface="Times New Roman" panose="02020603050405020304" pitchFamily="18" charset="0"/>
                <a:ea typeface="Segoe UI" panose="020B0502040204020203" pitchFamily="34" charset="0"/>
              </a:rPr>
              <a:t>: </a:t>
            </a:r>
            <a:r>
              <a:rPr lang="en-US" sz="3200" b="1" dirty="0">
                <a:solidFill>
                  <a:srgbClr val="C00000"/>
                </a:solidFill>
                <a:effectLst/>
                <a:latin typeface="Times New Roman" panose="02020603050405020304" pitchFamily="18" charset="0"/>
                <a:ea typeface="Segoe UI" panose="020B0502040204020203" pitchFamily="34" charset="0"/>
              </a:rPr>
              <a:t>Al</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O</a:t>
            </a:r>
            <a:r>
              <a:rPr lang="en-US" sz="3200" b="1" baseline="-25000" dirty="0">
                <a:solidFill>
                  <a:srgbClr val="C00000"/>
                </a:solidFill>
                <a:effectLst/>
                <a:latin typeface="Times New Roman" panose="02020603050405020304" pitchFamily="18" charset="0"/>
                <a:ea typeface="Segoe UI" panose="020B0502040204020203" pitchFamily="34" charset="0"/>
              </a:rPr>
              <a:t>3</a:t>
            </a:r>
            <a:r>
              <a:rPr lang="en-US" sz="3200" b="1" dirty="0">
                <a:solidFill>
                  <a:srgbClr val="C00000"/>
                </a:solidFill>
                <a:effectLst/>
                <a:latin typeface="Times New Roman" panose="02020603050405020304" pitchFamily="18" charset="0"/>
                <a:ea typeface="Segoe UI" panose="020B0502040204020203" pitchFamily="34" charset="0"/>
              </a:rPr>
              <a:t>, MgCI</a:t>
            </a:r>
            <a:r>
              <a:rPr lang="en-US" sz="3200" b="1" baseline="-25000" dirty="0">
                <a:solidFill>
                  <a:srgbClr val="C00000"/>
                </a:solidFill>
                <a:effectLst/>
                <a:latin typeface="Times New Roman" panose="02020603050405020304" pitchFamily="18" charset="0"/>
                <a:ea typeface="Segoe UI" panose="020B0502040204020203" pitchFamily="34" charset="0"/>
              </a:rPr>
              <a:t>2 </a:t>
            </a:r>
            <a:r>
              <a:rPr lang="en-US" sz="3200" b="1" dirty="0">
                <a:solidFill>
                  <a:srgbClr val="C00000"/>
                </a:solidFill>
                <a:effectLst/>
                <a:latin typeface="Times New Roman" panose="02020603050405020304" pitchFamily="18" charset="0"/>
                <a:ea typeface="Segoe UI" panose="020B0502040204020203" pitchFamily="34" charset="0"/>
              </a:rPr>
              <a:t>, Na</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S, (NH</a:t>
            </a:r>
            <a:r>
              <a:rPr lang="en-US" sz="3200" b="1" baseline="-25000" dirty="0">
                <a:solidFill>
                  <a:srgbClr val="C00000"/>
                </a:solidFill>
                <a:effectLst/>
                <a:latin typeface="Times New Roman" panose="02020603050405020304" pitchFamily="18" charset="0"/>
                <a:ea typeface="Segoe UI" panose="020B0502040204020203" pitchFamily="34" charset="0"/>
              </a:rPr>
              <a:t>4</a:t>
            </a:r>
            <a:r>
              <a:rPr lang="en-US" sz="3200" b="1" dirty="0">
                <a:solidFill>
                  <a:srgbClr val="C00000"/>
                </a:solidFill>
                <a:effectLst/>
                <a:latin typeface="Times New Roman" panose="02020603050405020304" pitchFamily="18" charset="0"/>
                <a:ea typeface="Segoe UI" panose="020B0502040204020203" pitchFamily="34" charset="0"/>
              </a:rPr>
              <a:t>)</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CO</a:t>
            </a:r>
            <a:r>
              <a:rPr lang="en-US" sz="3200" b="1" baseline="-25000" dirty="0">
                <a:solidFill>
                  <a:srgbClr val="C00000"/>
                </a:solidFill>
                <a:effectLst/>
                <a:latin typeface="Times New Roman" panose="02020603050405020304" pitchFamily="18" charset="0"/>
                <a:ea typeface="Segoe UI" panose="020B0502040204020203" pitchFamily="34" charset="0"/>
              </a:rPr>
              <a:t>3</a:t>
            </a:r>
            <a:r>
              <a:rPr lang="en-US" sz="3200" dirty="0">
                <a:effectLst/>
                <a:latin typeface="Times New Roman" panose="02020603050405020304" pitchFamily="18" charset="0"/>
                <a:ea typeface="Segoe UI" panose="020B0502040204020203" pitchFamily="34" charset="0"/>
              </a:rPr>
              <a:t>.</a:t>
            </a:r>
            <a:endParaRPr lang="en-US" dirty="0">
              <a:effectLst/>
              <a:latin typeface="Segoe UI" panose="020B0502040204020203" pitchFamily="34" charset="0"/>
              <a:ea typeface="Segoe UI" panose="020B0502040204020203" pitchFamily="34" charset="0"/>
            </a:endParaRPr>
          </a:p>
        </p:txBody>
      </p:sp>
      <p:sp>
        <p:nvSpPr>
          <p:cNvPr id="3" name="Rectangle 2"/>
          <p:cNvSpPr/>
          <p:nvPr/>
        </p:nvSpPr>
        <p:spPr>
          <a:xfrm>
            <a:off x="1371600" y="110872"/>
            <a:ext cx="3608680" cy="646331"/>
          </a:xfrm>
          <a:prstGeom prst="rect">
            <a:avLst/>
          </a:prstGeom>
        </p:spPr>
        <p:txBody>
          <a:bodyPr wrap="none">
            <a:spAutoFit/>
          </a:bodyPr>
          <a:lstStyle/>
          <a:p>
            <a:r>
              <a:rPr lang="en-US" sz="3600" b="1" dirty="0" err="1">
                <a:solidFill>
                  <a:srgbClr val="0000FF"/>
                </a:solidFill>
                <a:latin typeface="Times New Roman" panose="02020603050405020304" pitchFamily="18" charset="0"/>
                <a:ea typeface="Arial" panose="020B0604020202020204" pitchFamily="34" charset="0"/>
              </a:rPr>
              <a:t>Hoạt</a:t>
            </a:r>
            <a:r>
              <a:rPr lang="en-US" sz="3600" b="1" dirty="0">
                <a:solidFill>
                  <a:srgbClr val="0000FF"/>
                </a:solidFill>
                <a:latin typeface="Times New Roman" panose="02020603050405020304" pitchFamily="18" charset="0"/>
                <a:ea typeface="Arial" panose="020B0604020202020204" pitchFamily="34" charset="0"/>
              </a:rPr>
              <a:t> </a:t>
            </a:r>
            <a:r>
              <a:rPr lang="en-US" sz="3600" b="1" dirty="0" err="1">
                <a:solidFill>
                  <a:srgbClr val="0000FF"/>
                </a:solidFill>
                <a:latin typeface="Times New Roman" panose="02020603050405020304" pitchFamily="18" charset="0"/>
                <a:ea typeface="Arial" panose="020B0604020202020204" pitchFamily="34" charset="0"/>
              </a:rPr>
              <a:t>động</a:t>
            </a:r>
            <a:r>
              <a:rPr lang="en-US" sz="3600" b="1" dirty="0">
                <a:solidFill>
                  <a:srgbClr val="0000FF"/>
                </a:solidFill>
                <a:latin typeface="Times New Roman" panose="02020603050405020304" pitchFamily="18" charset="0"/>
                <a:ea typeface="Arial" panose="020B0604020202020204" pitchFamily="34" charset="0"/>
              </a:rPr>
              <a:t> </a:t>
            </a:r>
            <a:r>
              <a:rPr lang="en-US" sz="3600" b="1" dirty="0" err="1">
                <a:solidFill>
                  <a:srgbClr val="0000FF"/>
                </a:solidFill>
                <a:latin typeface="Times New Roman" panose="02020603050405020304" pitchFamily="18" charset="0"/>
                <a:ea typeface="Arial" panose="020B0604020202020204" pitchFamily="34" charset="0"/>
              </a:rPr>
              <a:t>nhóm</a:t>
            </a:r>
            <a:r>
              <a:rPr lang="en-US" sz="3600" b="1" dirty="0">
                <a:solidFill>
                  <a:srgbClr val="0000FF"/>
                </a:solidFill>
                <a:latin typeface="Times New Roman" panose="02020603050405020304" pitchFamily="18" charset="0"/>
                <a:ea typeface="Arial" panose="020B0604020202020204" pitchFamily="34" charset="0"/>
              </a:rPr>
              <a:t> </a:t>
            </a:r>
            <a:endParaRPr lang="en-US" sz="3600" b="1" dirty="0">
              <a:solidFill>
                <a:srgbClr val="0000FF"/>
              </a:solidFill>
            </a:endParaRPr>
          </a:p>
        </p:txBody>
      </p:sp>
      <p:pic>
        <p:nvPicPr>
          <p:cNvPr id="4"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169" y="-22552"/>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Rectangle 4"/>
              <p:cNvSpPr/>
              <p:nvPr/>
            </p:nvSpPr>
            <p:spPr>
              <a:xfrm>
                <a:off x="319135" y="2590800"/>
                <a:ext cx="8824865" cy="119366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tabLst>
                    <a:tab pos="245745" algn="l"/>
                  </a:tabLst>
                </a:pPr>
                <a:r>
                  <a:rPr lang="en-US" sz="2800" b="1" dirty="0">
                    <a:solidFill>
                      <a:srgbClr val="FF0000"/>
                    </a:solidFill>
                    <a:effectLst/>
                    <a:latin typeface="Times New Roman" panose="02020603050405020304" pitchFamily="18" charset="0"/>
                    <a:ea typeface="Segoe UI" panose="020B0502040204020203" pitchFamily="34" charset="0"/>
                  </a:rPr>
                  <a:t>Al</a:t>
                </a:r>
                <a:r>
                  <a:rPr lang="en-US" sz="2800" b="1" baseline="-25000" dirty="0">
                    <a:solidFill>
                      <a:srgbClr val="FF0000"/>
                    </a:solidFill>
                    <a:effectLst/>
                    <a:latin typeface="Times New Roman" panose="02020603050405020304" pitchFamily="18" charset="0"/>
                    <a:ea typeface="Segoe UI" panose="020B0502040204020203" pitchFamily="34" charset="0"/>
                  </a:rPr>
                  <a:t>2</a:t>
                </a:r>
                <a:r>
                  <a:rPr lang="en-US" sz="2800" b="1" dirty="0">
                    <a:solidFill>
                      <a:srgbClr val="FF0000"/>
                    </a:solidFill>
                    <a:effectLst/>
                    <a:latin typeface="Times New Roman" panose="02020603050405020304" pitchFamily="18" charset="0"/>
                    <a:ea typeface="Segoe UI" panose="020B0502040204020203" pitchFamily="34" charset="0"/>
                  </a:rPr>
                  <a:t>O</a:t>
                </a:r>
                <a:r>
                  <a:rPr lang="en-US" sz="2800" b="1" baseline="-25000" dirty="0">
                    <a:solidFill>
                      <a:srgbClr val="FF0000"/>
                    </a:solidFill>
                    <a:effectLst/>
                    <a:latin typeface="Times New Roman" panose="02020603050405020304" pitchFamily="18" charset="0"/>
                    <a:ea typeface="Segoe UI" panose="020B0502040204020203" pitchFamily="34" charset="0"/>
                  </a:rPr>
                  <a:t>3</a:t>
                </a:r>
                <a:r>
                  <a:rPr lang="en-US" sz="2800" b="1" dirty="0">
                    <a:solidFill>
                      <a:srgbClr val="FF0000"/>
                    </a:solidFill>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Có</a:t>
                </a:r>
                <a:r>
                  <a:rPr lang="en-US" sz="2400" dirty="0">
                    <a:effectLst/>
                    <a:latin typeface="Times New Roman" panose="02020603050405020304" pitchFamily="18" charset="0"/>
                    <a:ea typeface="Segoe UI" panose="020B0502040204020203" pitchFamily="34" charset="0"/>
                  </a:rPr>
                  <a:t> %Al = </a:t>
                </a:r>
                <a14:m>
                  <m:oMath xmlns:m="http://schemas.openxmlformats.org/officeDocument/2006/math">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𝐴𝑙</m:t>
                        </m:r>
                        <m:r>
                          <a:rPr lang="en-US" sz="2400" i="1">
                            <a:effectLst/>
                            <a:latin typeface="Cambria Math" panose="02040503050406030204" pitchFamily="18" charset="0"/>
                            <a:ea typeface="Segoe UI" panose="020B0502040204020203" pitchFamily="34" charset="0"/>
                            <a:cs typeface="Times New Roman" panose="02020603050405020304" pitchFamily="18" charset="0"/>
                          </a:rPr>
                          <m:t> )× 2</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AI</m:t>
                        </m:r>
                        <m: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2</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O</m:t>
                        </m:r>
                        <m: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3)</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 ×100% =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27×2</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27×2+16×3</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 </m:t>
                    </m:r>
                  </m:oMath>
                </a14:m>
                <a:endParaRPr lang="en-US" sz="2400" i="1" dirty="0">
                  <a:effectLst/>
                  <a:latin typeface="Cambria Math" panose="02040503050406030204" pitchFamily="18" charset="0"/>
                  <a:ea typeface="Segoe UI" panose="020B0502040204020203" pitchFamily="34" charset="0"/>
                  <a:cs typeface="Times New Roman" panose="02020603050405020304" pitchFamily="18" charset="0"/>
                </a:endParaRPr>
              </a:p>
              <a:p>
                <a:pPr indent="254000" algn="just">
                  <a:lnSpc>
                    <a:spcPct val="115000"/>
                  </a:lnSpc>
                  <a:spcAft>
                    <a:spcPts val="0"/>
                  </a:spcAft>
                  <a:tabLst>
                    <a:tab pos="245745" algn="l"/>
                  </a:tabLst>
                </a:pPr>
                <a:r>
                  <a:rPr lang="en-US" sz="2400" dirty="0">
                    <a:effectLst/>
                    <a:ea typeface="Segoe UI" panose="020B0502040204020203" pitchFamily="34" charset="0"/>
                    <a:cs typeface="Times New Roman" panose="02020603050405020304" pitchFamily="18" charset="0"/>
                  </a:rPr>
                  <a:t>                                                                          </a:t>
                </a:r>
                <a14:m>
                  <m:oMath xmlns:m="http://schemas.openxmlformats.org/officeDocument/2006/math">
                    <m:r>
                      <a:rPr lang="en-US" sz="2400" i="1">
                        <a:effectLst/>
                        <a:latin typeface="Cambria Math" panose="02040503050406030204" pitchFamily="18" charset="0"/>
                        <a:ea typeface="Segoe UI" panose="020B0502040204020203" pitchFamily="34" charset="0"/>
                        <a:cs typeface="Times New Roman" panose="02020603050405020304" pitchFamily="18" charset="0"/>
                      </a:rPr>
                      <m:t>=52,94 %</m:t>
                    </m:r>
                  </m:oMath>
                </a14:m>
                <a:endParaRPr lang="en-US" sz="1400" dirty="0">
                  <a:effectLst/>
                  <a:latin typeface="Segoe UI" panose="020B0502040204020203" pitchFamily="34" charset="0"/>
                  <a:ea typeface="Segoe UI" panose="020B0502040204020203"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19135" y="2590800"/>
                <a:ext cx="8824865" cy="1193660"/>
              </a:xfrm>
              <a:prstGeom prst="rect">
                <a:avLst/>
              </a:prstGeom>
              <a:blipFill rotWithShape="0">
                <a:blip r:embed="rId3"/>
                <a:stretch>
                  <a:fillRect/>
                </a:stretch>
              </a:blipFill>
              <a:ln>
                <a:noFill/>
              </a:ln>
            </p:spPr>
            <p:txBody>
              <a:bodyPr/>
              <a:lstStyle/>
              <a:p>
                <a:r>
                  <a:rPr lang="en-US">
                    <a:noFill/>
                  </a:rPr>
                  <a:t> </a:t>
                </a:r>
              </a:p>
            </p:txBody>
          </p:sp>
        </mc:Fallback>
      </mc:AlternateContent>
      <p:sp>
        <p:nvSpPr>
          <p:cNvPr id="6" name="Rectangle 5"/>
          <p:cNvSpPr/>
          <p:nvPr/>
        </p:nvSpPr>
        <p:spPr>
          <a:xfrm>
            <a:off x="1186226" y="3784460"/>
            <a:ext cx="6292107" cy="546753"/>
          </a:xfrm>
          <a:prstGeom prst="rect">
            <a:avLst/>
          </a:prstGeom>
        </p:spPr>
        <p:txBody>
          <a:bodyPr wrap="none">
            <a:spAutoFit/>
          </a:bodyPr>
          <a:lstStyle/>
          <a:p>
            <a:pPr marL="546100" indent="254000" algn="just">
              <a:lnSpc>
                <a:spcPct val="115000"/>
              </a:lnSpc>
              <a:spcAft>
                <a:spcPts val="0"/>
              </a:spcAft>
            </a:pPr>
            <a:r>
              <a:rPr lang="en-US" sz="2800" dirty="0">
                <a:effectLst/>
                <a:latin typeface="Times New Roman" panose="02020603050405020304" pitchFamily="18" charset="0"/>
                <a:ea typeface="Segoe UI" panose="020B0502040204020203" pitchFamily="34" charset="0"/>
                <a:cs typeface="Times New Roman" panose="02020603050405020304" pitchFamily="18" charset="0"/>
                <a:sym typeface="Symbol" panose="05050102010706020507" pitchFamily="18" charset="2"/>
              </a:rPr>
              <a:t></a:t>
            </a:r>
            <a:r>
              <a:rPr lang="en-US" sz="2800" dirty="0">
                <a:effectLst/>
                <a:latin typeface="Times New Roman" panose="02020603050405020304" pitchFamily="18" charset="0"/>
                <a:ea typeface="Segoe UI" panose="020B0502040204020203" pitchFamily="34" charset="0"/>
              </a:rPr>
              <a:t> %O = 100% - 52,96% =  47,06% </a:t>
            </a:r>
            <a:endParaRPr lang="en-US" sz="1600"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17196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52" y="825329"/>
            <a:ext cx="9144000" cy="1232071"/>
          </a:xfrm>
          <a:prstGeom prst="rect">
            <a:avLst/>
          </a:prstGeom>
          <a:solidFill>
            <a:schemeClr val="accent6">
              <a:lumMod val="20000"/>
              <a:lumOff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ctr">
              <a:lnSpc>
                <a:spcPct val="115000"/>
              </a:lnSpc>
              <a:spcAft>
                <a:spcPts val="0"/>
              </a:spcAft>
              <a:tabLst>
                <a:tab pos="245745" algn="l"/>
              </a:tabLst>
            </a:pPr>
            <a:r>
              <a:rPr lang="en-US" sz="3200" dirty="0" smtClean="0">
                <a:effectLst/>
                <a:latin typeface="Times New Roman" panose="02020603050405020304" pitchFamily="18" charset="0"/>
                <a:ea typeface="Segoe UI" panose="020B0502040204020203" pitchFamily="34" charset="0"/>
              </a:rPr>
              <a:t>?</a:t>
            </a:r>
            <a:r>
              <a:rPr lang="vi-VN" sz="3200" dirty="0" smtClean="0">
                <a:effectLst/>
                <a:latin typeface="Times New Roman" panose="02020603050405020304" pitchFamily="18" charset="0"/>
                <a:ea typeface="Segoe UI" panose="020B0502040204020203" pitchFamily="34" charset="0"/>
              </a:rPr>
              <a:t> </a:t>
            </a:r>
            <a:r>
              <a:rPr lang="en-US" sz="3200" dirty="0" err="1" smtClean="0">
                <a:effectLst/>
                <a:latin typeface="Times New Roman" panose="02020603050405020304" pitchFamily="18" charset="0"/>
                <a:ea typeface="Segoe UI" panose="020B0502040204020203" pitchFamily="34" charset="0"/>
              </a:rPr>
              <a:t>Tính</a:t>
            </a:r>
            <a:r>
              <a:rPr lang="en-US" sz="3200" dirty="0" smtClean="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phần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trăm</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mỗi</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nguyên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tố</a:t>
            </a:r>
            <a:r>
              <a:rPr lang="en-US" sz="3200" dirty="0">
                <a:effectLst/>
                <a:latin typeface="Times New Roman" panose="02020603050405020304" pitchFamily="18" charset="0"/>
                <a:ea typeface="Segoe UI" panose="020B0502040204020203" pitchFamily="34" charset="0"/>
              </a:rPr>
              <a:t> có </a:t>
            </a:r>
            <a:r>
              <a:rPr lang="en-US" sz="3200" dirty="0" err="1">
                <a:effectLst/>
                <a:latin typeface="Times New Roman" panose="02020603050405020304" pitchFamily="18" charset="0"/>
                <a:ea typeface="Segoe UI" panose="020B0502040204020203" pitchFamily="34" charset="0"/>
              </a:rPr>
              <a:t>trong</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các</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hợp</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chất</a:t>
            </a:r>
            <a:r>
              <a:rPr lang="en-US" sz="3200" dirty="0">
                <a:effectLst/>
                <a:latin typeface="Times New Roman" panose="02020603050405020304" pitchFamily="18" charset="0"/>
                <a:ea typeface="Segoe UI" panose="020B0502040204020203" pitchFamily="34" charset="0"/>
              </a:rPr>
              <a:t>: </a:t>
            </a:r>
            <a:r>
              <a:rPr lang="en-US" sz="3200" b="1" dirty="0">
                <a:solidFill>
                  <a:srgbClr val="C00000"/>
                </a:solidFill>
                <a:effectLst/>
                <a:latin typeface="Times New Roman" panose="02020603050405020304" pitchFamily="18" charset="0"/>
                <a:ea typeface="Segoe UI" panose="020B0502040204020203" pitchFamily="34" charset="0"/>
              </a:rPr>
              <a:t>Al</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O</a:t>
            </a:r>
            <a:r>
              <a:rPr lang="en-US" sz="3200" b="1" baseline="-25000" dirty="0">
                <a:solidFill>
                  <a:srgbClr val="C00000"/>
                </a:solidFill>
                <a:effectLst/>
                <a:latin typeface="Times New Roman" panose="02020603050405020304" pitchFamily="18" charset="0"/>
                <a:ea typeface="Segoe UI" panose="020B0502040204020203" pitchFamily="34" charset="0"/>
              </a:rPr>
              <a:t>3</a:t>
            </a:r>
            <a:r>
              <a:rPr lang="en-US" sz="3200" b="1" dirty="0">
                <a:solidFill>
                  <a:srgbClr val="C00000"/>
                </a:solidFill>
                <a:effectLst/>
                <a:latin typeface="Times New Roman" panose="02020603050405020304" pitchFamily="18" charset="0"/>
                <a:ea typeface="Segoe UI" panose="020B0502040204020203" pitchFamily="34" charset="0"/>
              </a:rPr>
              <a:t>, MgCI</a:t>
            </a:r>
            <a:r>
              <a:rPr lang="en-US" sz="3200" b="1" baseline="-25000" dirty="0">
                <a:solidFill>
                  <a:srgbClr val="C00000"/>
                </a:solidFill>
                <a:effectLst/>
                <a:latin typeface="Times New Roman" panose="02020603050405020304" pitchFamily="18" charset="0"/>
                <a:ea typeface="Segoe UI" panose="020B0502040204020203" pitchFamily="34" charset="0"/>
              </a:rPr>
              <a:t>2 </a:t>
            </a:r>
            <a:r>
              <a:rPr lang="en-US" sz="3200" b="1" dirty="0">
                <a:solidFill>
                  <a:srgbClr val="C00000"/>
                </a:solidFill>
                <a:effectLst/>
                <a:latin typeface="Times New Roman" panose="02020603050405020304" pitchFamily="18" charset="0"/>
                <a:ea typeface="Segoe UI" panose="020B0502040204020203" pitchFamily="34" charset="0"/>
              </a:rPr>
              <a:t>, Na</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S, (NH</a:t>
            </a:r>
            <a:r>
              <a:rPr lang="en-US" sz="3200" b="1" baseline="-25000" dirty="0">
                <a:solidFill>
                  <a:srgbClr val="C00000"/>
                </a:solidFill>
                <a:effectLst/>
                <a:latin typeface="Times New Roman" panose="02020603050405020304" pitchFamily="18" charset="0"/>
                <a:ea typeface="Segoe UI" panose="020B0502040204020203" pitchFamily="34" charset="0"/>
              </a:rPr>
              <a:t>4</a:t>
            </a:r>
            <a:r>
              <a:rPr lang="en-US" sz="3200" b="1" dirty="0">
                <a:solidFill>
                  <a:srgbClr val="C00000"/>
                </a:solidFill>
                <a:effectLst/>
                <a:latin typeface="Times New Roman" panose="02020603050405020304" pitchFamily="18" charset="0"/>
                <a:ea typeface="Segoe UI" panose="020B0502040204020203" pitchFamily="34" charset="0"/>
              </a:rPr>
              <a:t>)</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CO</a:t>
            </a:r>
            <a:r>
              <a:rPr lang="en-US" sz="3200" b="1" baseline="-25000" dirty="0">
                <a:solidFill>
                  <a:srgbClr val="C00000"/>
                </a:solidFill>
                <a:effectLst/>
                <a:latin typeface="Times New Roman" panose="02020603050405020304" pitchFamily="18" charset="0"/>
                <a:ea typeface="Segoe UI" panose="020B0502040204020203" pitchFamily="34" charset="0"/>
              </a:rPr>
              <a:t>3</a:t>
            </a:r>
            <a:r>
              <a:rPr lang="en-US" sz="3200" dirty="0">
                <a:effectLst/>
                <a:latin typeface="Times New Roman" panose="02020603050405020304" pitchFamily="18" charset="0"/>
                <a:ea typeface="Segoe UI" panose="020B0502040204020203" pitchFamily="34" charset="0"/>
              </a:rPr>
              <a:t>.</a:t>
            </a:r>
            <a:endParaRPr lang="en-US" dirty="0">
              <a:effectLst/>
              <a:latin typeface="Segoe UI" panose="020B0502040204020203" pitchFamily="34" charset="0"/>
              <a:ea typeface="Segoe UI" panose="020B0502040204020203" pitchFamily="34" charset="0"/>
            </a:endParaRPr>
          </a:p>
        </p:txBody>
      </p:sp>
      <p:sp>
        <p:nvSpPr>
          <p:cNvPr id="3" name="Rectangle 2"/>
          <p:cNvSpPr/>
          <p:nvPr/>
        </p:nvSpPr>
        <p:spPr>
          <a:xfrm>
            <a:off x="838201" y="32930"/>
            <a:ext cx="3608680" cy="646331"/>
          </a:xfrm>
          <a:prstGeom prst="rect">
            <a:avLst/>
          </a:prstGeom>
        </p:spPr>
        <p:txBody>
          <a:bodyPr wrap="none">
            <a:spAutoFit/>
          </a:bodyPr>
          <a:lstStyle/>
          <a:p>
            <a:r>
              <a:rPr lang="en-US" sz="3600" b="1" dirty="0" err="1">
                <a:solidFill>
                  <a:srgbClr val="0000FF"/>
                </a:solidFill>
                <a:latin typeface="Times New Roman" panose="02020603050405020304" pitchFamily="18" charset="0"/>
                <a:ea typeface="Arial" panose="020B0604020202020204" pitchFamily="34" charset="0"/>
              </a:rPr>
              <a:t>Hoạt</a:t>
            </a:r>
            <a:r>
              <a:rPr lang="en-US" sz="3600" b="1" dirty="0">
                <a:solidFill>
                  <a:srgbClr val="0000FF"/>
                </a:solidFill>
                <a:latin typeface="Times New Roman" panose="02020603050405020304" pitchFamily="18" charset="0"/>
                <a:ea typeface="Arial" panose="020B0604020202020204" pitchFamily="34" charset="0"/>
              </a:rPr>
              <a:t> </a:t>
            </a:r>
            <a:r>
              <a:rPr lang="en-US" sz="3600" b="1" dirty="0" err="1">
                <a:solidFill>
                  <a:srgbClr val="0000FF"/>
                </a:solidFill>
                <a:latin typeface="Times New Roman" panose="02020603050405020304" pitchFamily="18" charset="0"/>
                <a:ea typeface="Arial" panose="020B0604020202020204" pitchFamily="34" charset="0"/>
              </a:rPr>
              <a:t>động</a:t>
            </a:r>
            <a:r>
              <a:rPr lang="en-US" sz="3600" b="1" dirty="0">
                <a:solidFill>
                  <a:srgbClr val="0000FF"/>
                </a:solidFill>
                <a:latin typeface="Times New Roman" panose="02020603050405020304" pitchFamily="18" charset="0"/>
                <a:ea typeface="Arial" panose="020B0604020202020204" pitchFamily="34" charset="0"/>
              </a:rPr>
              <a:t> </a:t>
            </a:r>
            <a:r>
              <a:rPr lang="en-US" sz="3600" b="1" dirty="0" err="1">
                <a:solidFill>
                  <a:srgbClr val="0000FF"/>
                </a:solidFill>
                <a:latin typeface="Times New Roman" panose="02020603050405020304" pitchFamily="18" charset="0"/>
                <a:ea typeface="Arial" panose="020B0604020202020204" pitchFamily="34" charset="0"/>
              </a:rPr>
              <a:t>nhóm</a:t>
            </a:r>
            <a:r>
              <a:rPr lang="en-US" sz="3600" b="1" dirty="0">
                <a:solidFill>
                  <a:srgbClr val="0000FF"/>
                </a:solidFill>
                <a:latin typeface="Times New Roman" panose="02020603050405020304" pitchFamily="18" charset="0"/>
                <a:ea typeface="Arial" panose="020B0604020202020204" pitchFamily="34" charset="0"/>
              </a:rPr>
              <a:t> </a:t>
            </a:r>
            <a:endParaRPr lang="en-US" sz="3600" b="1" dirty="0">
              <a:solidFill>
                <a:srgbClr val="0000FF"/>
              </a:solidFill>
            </a:endParaRPr>
          </a:p>
        </p:txBody>
      </p:sp>
      <p:pic>
        <p:nvPicPr>
          <p:cNvPr id="4"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1" y="76604"/>
            <a:ext cx="762000" cy="74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Rectangle 4"/>
              <p:cNvSpPr/>
              <p:nvPr/>
            </p:nvSpPr>
            <p:spPr>
              <a:xfrm>
                <a:off x="27160" y="2438400"/>
                <a:ext cx="9040640" cy="119366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nSpc>
                    <a:spcPct val="115000"/>
                  </a:lnSpc>
                  <a:spcAft>
                    <a:spcPts val="0"/>
                  </a:spcAft>
                  <a:tabLst>
                    <a:tab pos="245745" algn="l"/>
                  </a:tabLst>
                </a:pPr>
                <a:r>
                  <a:rPr lang="en-US" sz="2800" b="1" dirty="0">
                    <a:solidFill>
                      <a:srgbClr val="FF0000"/>
                    </a:solidFill>
                    <a:latin typeface="Times New Roman" panose="02020603050405020304" pitchFamily="18" charset="0"/>
                    <a:ea typeface="Segoe UI" panose="020B0502040204020203" pitchFamily="34" charset="0"/>
                  </a:rPr>
                  <a:t>MgCl</a:t>
                </a:r>
                <a:r>
                  <a:rPr lang="en-US" sz="2800" b="1" baseline="-25000" dirty="0">
                    <a:solidFill>
                      <a:srgbClr val="FF0000"/>
                    </a:solidFill>
                    <a:latin typeface="Times New Roman" panose="02020603050405020304" pitchFamily="18" charset="0"/>
                    <a:ea typeface="Segoe UI" panose="020B0502040204020203" pitchFamily="34" charset="0"/>
                  </a:rPr>
                  <a:t>2</a:t>
                </a:r>
                <a:r>
                  <a:rPr lang="en-US" sz="2800" b="1" dirty="0">
                    <a:solidFill>
                      <a:srgbClr val="FF0000"/>
                    </a:solidFill>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Có</a:t>
                </a:r>
                <a:r>
                  <a:rPr lang="en-US" sz="2400" dirty="0">
                    <a:effectLst/>
                    <a:latin typeface="Times New Roman" panose="02020603050405020304" pitchFamily="18" charset="0"/>
                    <a:ea typeface="Segoe UI" panose="020B0502040204020203" pitchFamily="34" charset="0"/>
                  </a:rPr>
                  <a:t> %</a:t>
                </a:r>
                <a:r>
                  <a:rPr lang="en-US" sz="2400" dirty="0">
                    <a:latin typeface="Times New Roman" panose="02020603050405020304" pitchFamily="18" charset="0"/>
                    <a:ea typeface="Segoe UI" panose="020B0502040204020203" pitchFamily="34" charset="0"/>
                  </a:rPr>
                  <a:t>Mg</a:t>
                </a:r>
                <a:r>
                  <a:rPr lang="en-US" sz="2400" dirty="0">
                    <a:effectLst/>
                    <a:latin typeface="Times New Roman" panose="02020603050405020304" pitchFamily="18" charset="0"/>
                    <a:ea typeface="Segoe UI" panose="020B0502040204020203" pitchFamily="34" charset="0"/>
                  </a:rPr>
                  <a:t> = </a:t>
                </a:r>
                <a14:m>
                  <m:oMath xmlns:m="http://schemas.openxmlformats.org/officeDocument/2006/math">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a:ea typeface="Segoe UI" panose="020B0502040204020203" pitchFamily="34" charset="0"/>
                            <a:cs typeface="Times New Roman" panose="02020603050405020304" pitchFamily="18" charset="0"/>
                          </a:rPr>
                          <m:t>𝑀𝑔</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a:ea typeface="Segoe UI" panose="020B0502040204020203" pitchFamily="34" charset="0"/>
                            <a:cs typeface="Times New Roman" panose="02020603050405020304" pitchFamily="18" charset="0"/>
                          </a:rPr>
                          <m:t>1</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m:rPr>
                            <m:sty m:val="p"/>
                          </m:rPr>
                          <a:rPr lang="en-US" sz="2400" b="0" i="0" smtClean="0">
                            <a:effectLst/>
                            <a:latin typeface="Cambria Math"/>
                            <a:ea typeface="Segoe UI" panose="020B0502040204020203" pitchFamily="34" charset="0"/>
                            <a:cs typeface="Times New Roman" panose="02020603050405020304" pitchFamily="18" charset="0"/>
                          </a:rPr>
                          <m:t>MgCl</m:t>
                        </m:r>
                        <m:r>
                          <a:rPr lang="en-US" sz="2400" baseline="-25000" smtClean="0">
                            <a:effectLst/>
                            <a:latin typeface="Cambria Math" panose="02040503050406030204" pitchFamily="18" charset="0"/>
                            <a:ea typeface="Segoe UI" panose="020B0502040204020203" pitchFamily="34" charset="0"/>
                            <a:cs typeface="Times New Roman" panose="02020603050405020304" pitchFamily="18" charset="0"/>
                          </a:rPr>
                          <m:t>2</m:t>
                        </m:r>
                        <m:r>
                          <a:rPr lang="en-US" sz="2400" b="0" i="0" baseline="-25000" smtClean="0">
                            <a:effectLst/>
                            <a:latin typeface="Cambria Math"/>
                            <a:ea typeface="Segoe UI" panose="020B0502040204020203" pitchFamily="34" charset="0"/>
                            <a:cs typeface="Times New Roman" panose="02020603050405020304" pitchFamily="18" charset="0"/>
                          </a:rPr>
                          <m:t> </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 ×100% =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2</m:t>
                        </m:r>
                        <m:r>
                          <a:rPr lang="en-US" sz="2400" b="0" i="1" smtClean="0">
                            <a:effectLst/>
                            <a:latin typeface="Cambria Math"/>
                            <a:ea typeface="Segoe UI" panose="020B0502040204020203" pitchFamily="34" charset="0"/>
                            <a:cs typeface="Times New Roman" panose="02020603050405020304" pitchFamily="18" charset="0"/>
                          </a:rPr>
                          <m:t>4</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b="0" i="1" smtClean="0">
                            <a:effectLst/>
                            <a:latin typeface="Cambria Math"/>
                            <a:ea typeface="Segoe UI" panose="020B0502040204020203" pitchFamily="34" charset="0"/>
                            <a:cs typeface="Times New Roman" panose="02020603050405020304" pitchFamily="18" charset="0"/>
                          </a:rPr>
                          <m:t>1</m:t>
                        </m:r>
                      </m:num>
                      <m:den>
                        <m:r>
                          <a:rPr lang="en-US" sz="2400" b="0" i="1" smtClean="0">
                            <a:effectLst/>
                            <a:latin typeface="Cambria Math"/>
                            <a:ea typeface="Segoe UI" panose="020B0502040204020203" pitchFamily="34" charset="0"/>
                            <a:cs typeface="Times New Roman" panose="02020603050405020304" pitchFamily="18" charset="0"/>
                          </a:rPr>
                          <m:t>24+35,5.2</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 </m:t>
                    </m:r>
                  </m:oMath>
                </a14:m>
                <a:endParaRPr lang="en-US" sz="2400" i="1" dirty="0">
                  <a:effectLst/>
                  <a:latin typeface="Cambria Math" panose="02040503050406030204" pitchFamily="18" charset="0"/>
                  <a:ea typeface="Segoe UI" panose="020B0502040204020203" pitchFamily="34" charset="0"/>
                  <a:cs typeface="Times New Roman" panose="02020603050405020304" pitchFamily="18" charset="0"/>
                </a:endParaRPr>
              </a:p>
              <a:p>
                <a:pPr indent="254000">
                  <a:lnSpc>
                    <a:spcPct val="115000"/>
                  </a:lnSpc>
                  <a:spcAft>
                    <a:spcPts val="0"/>
                  </a:spcAft>
                  <a:tabLst>
                    <a:tab pos="245745" algn="l"/>
                  </a:tabLst>
                </a:pPr>
                <a:r>
                  <a:rPr lang="en-US" sz="2400" dirty="0">
                    <a:effectLst/>
                    <a:ea typeface="Segoe UI" panose="020B0502040204020203" pitchFamily="34" charset="0"/>
                    <a:cs typeface="Times New Roman" panose="02020603050405020304" pitchFamily="18" charset="0"/>
                  </a:rPr>
                  <a:t>                                                                           </a:t>
                </a:r>
                <a14:m>
                  <m:oMath xmlns:m="http://schemas.openxmlformats.org/officeDocument/2006/math">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b="0" i="1" smtClean="0">
                        <a:effectLst/>
                        <a:latin typeface="Cambria Math"/>
                        <a:ea typeface="Segoe UI" panose="020B0502040204020203" pitchFamily="34" charset="0"/>
                        <a:cs typeface="Times New Roman" panose="02020603050405020304" pitchFamily="18" charset="0"/>
                      </a:rPr>
                      <m:t>25,26</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oMath>
                </a14:m>
                <a:endParaRPr lang="en-US" sz="1400" dirty="0">
                  <a:effectLst/>
                  <a:latin typeface="Segoe UI" panose="020B0502040204020203" pitchFamily="34" charset="0"/>
                  <a:ea typeface="Segoe UI" panose="020B0502040204020203"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7160" y="2438400"/>
                <a:ext cx="9040640" cy="1193660"/>
              </a:xfrm>
              <a:prstGeom prst="rect">
                <a:avLst/>
              </a:prstGeom>
              <a:blipFill rotWithShape="0">
                <a:blip r:embed="rId3"/>
                <a:stretch>
                  <a:fillRect/>
                </a:stretch>
              </a:blipFill>
              <a:ln>
                <a:noFill/>
              </a:ln>
            </p:spPr>
            <p:txBody>
              <a:bodyPr/>
              <a:lstStyle/>
              <a:p>
                <a:r>
                  <a:rPr lang="en-US">
                    <a:noFill/>
                  </a:rPr>
                  <a:t> </a:t>
                </a:r>
              </a:p>
            </p:txBody>
          </p:sp>
        </mc:Fallback>
      </mc:AlternateContent>
      <p:sp>
        <p:nvSpPr>
          <p:cNvPr id="6" name="Rectangle 5"/>
          <p:cNvSpPr/>
          <p:nvPr/>
        </p:nvSpPr>
        <p:spPr>
          <a:xfrm>
            <a:off x="333084" y="3657600"/>
            <a:ext cx="7135287" cy="611706"/>
          </a:xfrm>
          <a:prstGeom prst="rect">
            <a:avLst/>
          </a:prstGeom>
        </p:spPr>
        <p:txBody>
          <a:bodyPr wrap="none">
            <a:spAutoFit/>
          </a:bodyPr>
          <a:lstStyle/>
          <a:p>
            <a:pPr marL="546100" indent="254000" algn="just">
              <a:lnSpc>
                <a:spcPct val="115000"/>
              </a:lnSpc>
              <a:spcAft>
                <a:spcPts val="0"/>
              </a:spcAft>
            </a:pPr>
            <a:r>
              <a:rPr lang="en-US" sz="3200" dirty="0">
                <a:effectLst/>
                <a:latin typeface="Times New Roman" panose="02020603050405020304" pitchFamily="18" charset="0"/>
                <a:ea typeface="Segoe UI" panose="020B0502040204020203" pitchFamily="34" charset="0"/>
                <a:cs typeface="Times New Roman" panose="02020603050405020304" pitchFamily="18" charset="0"/>
                <a:sym typeface="Symbol" panose="05050102010706020507" pitchFamily="18" charset="2"/>
              </a:rPr>
              <a:t></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Cl</a:t>
            </a:r>
            <a:r>
              <a:rPr lang="en-US" sz="3200" dirty="0">
                <a:effectLst/>
                <a:latin typeface="Times New Roman" panose="02020603050405020304" pitchFamily="18" charset="0"/>
                <a:ea typeface="Segoe UI" panose="020B0502040204020203" pitchFamily="34" charset="0"/>
              </a:rPr>
              <a:t> = 100% - </a:t>
            </a:r>
            <a:r>
              <a:rPr lang="en-US" sz="3200" dirty="0">
                <a:latin typeface="Times New Roman" panose="02020603050405020304" pitchFamily="18" charset="0"/>
                <a:ea typeface="Segoe UI" panose="020B0502040204020203" pitchFamily="34" charset="0"/>
              </a:rPr>
              <a:t>25,26</a:t>
            </a:r>
            <a:r>
              <a:rPr lang="en-US" sz="3200" dirty="0">
                <a:effectLst/>
                <a:latin typeface="Times New Roman" panose="02020603050405020304" pitchFamily="18" charset="0"/>
                <a:ea typeface="Segoe UI" panose="020B0502040204020203" pitchFamily="34" charset="0"/>
              </a:rPr>
              <a:t>% =  </a:t>
            </a:r>
            <a:r>
              <a:rPr lang="en-US" sz="3200" dirty="0">
                <a:latin typeface="Times New Roman" panose="02020603050405020304" pitchFamily="18" charset="0"/>
                <a:ea typeface="Segoe UI" panose="020B0502040204020203" pitchFamily="34" charset="0"/>
              </a:rPr>
              <a:t>74,74</a:t>
            </a:r>
            <a:r>
              <a:rPr lang="en-US" sz="3200" dirty="0">
                <a:effectLst/>
                <a:latin typeface="Times New Roman" panose="02020603050405020304" pitchFamily="18" charset="0"/>
                <a:ea typeface="Segoe UI" panose="020B0502040204020203" pitchFamily="34" charset="0"/>
              </a:rPr>
              <a:t>% </a:t>
            </a:r>
            <a:endParaRPr lang="en-US"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312434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785" y="914400"/>
            <a:ext cx="8532455" cy="122495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ctr">
              <a:lnSpc>
                <a:spcPct val="115000"/>
              </a:lnSpc>
              <a:spcAft>
                <a:spcPts val="0"/>
              </a:spcAft>
              <a:tabLst>
                <a:tab pos="245745" algn="l"/>
              </a:tabLst>
            </a:pPr>
            <a:r>
              <a:rPr lang="en-US" sz="3200" dirty="0" err="1">
                <a:effectLst/>
                <a:latin typeface="Times New Roman" panose="02020603050405020304" pitchFamily="18" charset="0"/>
                <a:ea typeface="Segoe UI" panose="020B0502040204020203" pitchFamily="34" charset="0"/>
              </a:rPr>
              <a:t>Tính</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phần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trăm</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mỗi</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nguyên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tố</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có</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trong</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các</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hợp</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chất</a:t>
            </a:r>
            <a:r>
              <a:rPr lang="en-US" sz="3200" dirty="0">
                <a:effectLst/>
                <a:latin typeface="Times New Roman" panose="02020603050405020304" pitchFamily="18" charset="0"/>
                <a:ea typeface="Segoe UI" panose="020B0502040204020203" pitchFamily="34" charset="0"/>
              </a:rPr>
              <a:t>: </a:t>
            </a:r>
            <a:r>
              <a:rPr lang="en-US" sz="3200" b="1" dirty="0">
                <a:solidFill>
                  <a:srgbClr val="C00000"/>
                </a:solidFill>
                <a:effectLst/>
                <a:latin typeface="Times New Roman" panose="02020603050405020304" pitchFamily="18" charset="0"/>
                <a:ea typeface="Segoe UI" panose="020B0502040204020203" pitchFamily="34" charset="0"/>
              </a:rPr>
              <a:t>Al</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O</a:t>
            </a:r>
            <a:r>
              <a:rPr lang="en-US" sz="3200" b="1" baseline="-25000" dirty="0">
                <a:solidFill>
                  <a:srgbClr val="C00000"/>
                </a:solidFill>
                <a:effectLst/>
                <a:latin typeface="Times New Roman" panose="02020603050405020304" pitchFamily="18" charset="0"/>
                <a:ea typeface="Segoe UI" panose="020B0502040204020203" pitchFamily="34" charset="0"/>
              </a:rPr>
              <a:t>3</a:t>
            </a:r>
            <a:r>
              <a:rPr lang="en-US" sz="3200" b="1" dirty="0">
                <a:solidFill>
                  <a:srgbClr val="C00000"/>
                </a:solidFill>
                <a:effectLst/>
                <a:latin typeface="Times New Roman" panose="02020603050405020304" pitchFamily="18" charset="0"/>
                <a:ea typeface="Segoe UI" panose="020B0502040204020203" pitchFamily="34" charset="0"/>
              </a:rPr>
              <a:t>, MgCI</a:t>
            </a:r>
            <a:r>
              <a:rPr lang="en-US" sz="3200" b="1" baseline="-25000" dirty="0">
                <a:solidFill>
                  <a:srgbClr val="C00000"/>
                </a:solidFill>
                <a:effectLst/>
                <a:latin typeface="Times New Roman" panose="02020603050405020304" pitchFamily="18" charset="0"/>
                <a:ea typeface="Segoe UI" panose="020B0502040204020203" pitchFamily="34" charset="0"/>
              </a:rPr>
              <a:t>2 </a:t>
            </a:r>
            <a:r>
              <a:rPr lang="en-US" sz="3200" b="1" dirty="0">
                <a:solidFill>
                  <a:srgbClr val="C00000"/>
                </a:solidFill>
                <a:effectLst/>
                <a:latin typeface="Times New Roman" panose="02020603050405020304" pitchFamily="18" charset="0"/>
                <a:ea typeface="Segoe UI" panose="020B0502040204020203" pitchFamily="34" charset="0"/>
              </a:rPr>
              <a:t>, Na</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S, (NH</a:t>
            </a:r>
            <a:r>
              <a:rPr lang="en-US" sz="3200" b="1" baseline="-25000" dirty="0">
                <a:solidFill>
                  <a:srgbClr val="C00000"/>
                </a:solidFill>
                <a:effectLst/>
                <a:latin typeface="Times New Roman" panose="02020603050405020304" pitchFamily="18" charset="0"/>
                <a:ea typeface="Segoe UI" panose="020B0502040204020203" pitchFamily="34" charset="0"/>
              </a:rPr>
              <a:t>4</a:t>
            </a:r>
            <a:r>
              <a:rPr lang="en-US" sz="3200" b="1" dirty="0">
                <a:solidFill>
                  <a:srgbClr val="C00000"/>
                </a:solidFill>
                <a:effectLst/>
                <a:latin typeface="Times New Roman" panose="02020603050405020304" pitchFamily="18" charset="0"/>
                <a:ea typeface="Segoe UI" panose="020B0502040204020203" pitchFamily="34" charset="0"/>
              </a:rPr>
              <a:t>)</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CO</a:t>
            </a:r>
            <a:r>
              <a:rPr lang="en-US" sz="3200" b="1" baseline="-25000" dirty="0">
                <a:solidFill>
                  <a:srgbClr val="C00000"/>
                </a:solidFill>
                <a:effectLst/>
                <a:latin typeface="Times New Roman" panose="02020603050405020304" pitchFamily="18" charset="0"/>
                <a:ea typeface="Segoe UI" panose="020B0502040204020203" pitchFamily="34" charset="0"/>
              </a:rPr>
              <a:t>3</a:t>
            </a:r>
            <a:r>
              <a:rPr lang="en-US" sz="3200" dirty="0">
                <a:effectLst/>
                <a:latin typeface="Times New Roman" panose="02020603050405020304" pitchFamily="18" charset="0"/>
                <a:ea typeface="Segoe UI" panose="020B0502040204020203" pitchFamily="34" charset="0"/>
              </a:rPr>
              <a:t>.</a:t>
            </a:r>
            <a:endParaRPr lang="en-US" dirty="0">
              <a:effectLst/>
              <a:latin typeface="Segoe UI" panose="020B0502040204020203" pitchFamily="34" charset="0"/>
              <a:ea typeface="Segoe UI" panose="020B0502040204020203" pitchFamily="34" charset="0"/>
            </a:endParaRPr>
          </a:p>
        </p:txBody>
      </p:sp>
      <p:sp>
        <p:nvSpPr>
          <p:cNvPr id="3" name="Rectangle 2"/>
          <p:cNvSpPr/>
          <p:nvPr/>
        </p:nvSpPr>
        <p:spPr>
          <a:xfrm>
            <a:off x="2286000" y="76200"/>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Hoạt</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động</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nhóm</a:t>
            </a:r>
            <a:r>
              <a:rPr lang="en-US" sz="3600" b="1" dirty="0">
                <a:solidFill>
                  <a:srgbClr val="FF0000"/>
                </a:solidFill>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4"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580" y="76200"/>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Rectangle 4"/>
              <p:cNvSpPr/>
              <p:nvPr/>
            </p:nvSpPr>
            <p:spPr>
              <a:xfrm>
                <a:off x="319135" y="2590800"/>
                <a:ext cx="8569105" cy="14414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tabLst>
                    <a:tab pos="245745" algn="l"/>
                  </a:tabLst>
                </a:pPr>
                <a:r>
                  <a:rPr lang="en-US" sz="2800" b="1" dirty="0">
                    <a:solidFill>
                      <a:srgbClr val="FF0000"/>
                    </a:solidFill>
                    <a:latin typeface="Times New Roman" panose="02020603050405020304" pitchFamily="18" charset="0"/>
                    <a:ea typeface="Segoe UI" panose="020B0502040204020203" pitchFamily="34" charset="0"/>
                  </a:rPr>
                  <a:t>Na</a:t>
                </a:r>
                <a:r>
                  <a:rPr lang="en-US" sz="2800" b="1" baseline="-25000" dirty="0">
                    <a:solidFill>
                      <a:srgbClr val="FF0000"/>
                    </a:solidFill>
                    <a:effectLst/>
                    <a:latin typeface="Times New Roman" panose="02020603050405020304" pitchFamily="18" charset="0"/>
                    <a:ea typeface="Segoe UI" panose="020B0502040204020203" pitchFamily="34" charset="0"/>
                  </a:rPr>
                  <a:t>2</a:t>
                </a:r>
                <a:r>
                  <a:rPr lang="en-US" sz="2800" b="1" dirty="0">
                    <a:solidFill>
                      <a:srgbClr val="FF0000"/>
                    </a:solidFill>
                    <a:latin typeface="Times New Roman" panose="02020603050405020304" pitchFamily="18" charset="0"/>
                    <a:ea typeface="Segoe UI" panose="020B0502040204020203" pitchFamily="34" charset="0"/>
                  </a:rPr>
                  <a:t>S</a:t>
                </a:r>
                <a:r>
                  <a:rPr lang="en-US" sz="2800" b="1" dirty="0">
                    <a:solidFill>
                      <a:srgbClr val="FF0000"/>
                    </a:solidFill>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Có</a:t>
                </a:r>
                <a:r>
                  <a:rPr lang="en-US" sz="2400" dirty="0">
                    <a:effectLst/>
                    <a:latin typeface="Times New Roman" panose="02020603050405020304" pitchFamily="18" charset="0"/>
                    <a:ea typeface="Segoe UI" panose="020B0502040204020203" pitchFamily="34" charset="0"/>
                  </a:rPr>
                  <a:t> %</a:t>
                </a:r>
                <a:r>
                  <a:rPr lang="en-US" sz="2400" dirty="0">
                    <a:latin typeface="Times New Roman" panose="02020603050405020304" pitchFamily="18" charset="0"/>
                    <a:ea typeface="Segoe UI" panose="020B0502040204020203" pitchFamily="34" charset="0"/>
                  </a:rPr>
                  <a:t>Na</a:t>
                </a:r>
                <a:r>
                  <a:rPr lang="en-US" sz="2400" dirty="0">
                    <a:effectLst/>
                    <a:latin typeface="Times New Roman" panose="02020603050405020304" pitchFamily="18" charset="0"/>
                    <a:ea typeface="Segoe UI" panose="020B0502040204020203" pitchFamily="34" charset="0"/>
                  </a:rPr>
                  <a:t> = </a:t>
                </a:r>
                <a14:m>
                  <m:oMath xmlns:m="http://schemas.openxmlformats.org/officeDocument/2006/math">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
                          <m:dPr>
                            <m:ctrlPr>
                              <a:rPr lang="en-US" sz="2400" b="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b="0" i="1" smtClean="0">
                                <a:effectLst/>
                                <a:latin typeface="Cambria Math"/>
                                <a:ea typeface="Segoe UI" panose="020B0502040204020203" pitchFamily="34" charset="0"/>
                                <a:cs typeface="Times New Roman" panose="02020603050405020304" pitchFamily="18" charset="0"/>
                              </a:rPr>
                              <m:t>𝑁𝑎</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e>
                        </m:d>
                        <m:r>
                          <a:rPr lang="en-US" sz="2400" b="0" i="1" smtClean="0">
                            <a:effectLst/>
                            <a:latin typeface="Cambria Math"/>
                            <a:ea typeface="Segoe UI" panose="020B0502040204020203" pitchFamily="34" charset="0"/>
                            <a:cs typeface="Times New Roman" panose="02020603050405020304" pitchFamily="18" charset="0"/>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 2</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d>
                          <m:dPr>
                            <m:ctrlPr>
                              <a:rPr lang="en-US" sz="2400" i="1" smtClean="0">
                                <a:effectLst/>
                                <a:latin typeface="Cambria Math" panose="02040503050406030204" pitchFamily="18" charset="0"/>
                                <a:ea typeface="Segoe UI" panose="020B0502040204020203" pitchFamily="34" charset="0"/>
                                <a:cs typeface="Times New Roman" panose="02020603050405020304" pitchFamily="18" charset="0"/>
                              </a:rPr>
                            </m:ctrlPr>
                          </m:dPr>
                          <m:e>
                            <m:r>
                              <m:rPr>
                                <m:sty m:val="p"/>
                              </m:rPr>
                              <a:rPr lang="en-US" sz="2400" b="0" i="0" smtClean="0">
                                <a:effectLst/>
                                <a:latin typeface="Cambria Math"/>
                                <a:ea typeface="Segoe UI" panose="020B0502040204020203" pitchFamily="34" charset="0"/>
                                <a:cs typeface="Times New Roman" panose="02020603050405020304" pitchFamily="18" charset="0"/>
                              </a:rPr>
                              <m:t>Na</m:t>
                            </m:r>
                            <m: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2</m:t>
                            </m:r>
                            <m:r>
                              <a:rPr lang="en-US" sz="2400" b="0" i="1" smtClean="0">
                                <a:effectLst/>
                                <a:latin typeface="Cambria Math"/>
                                <a:ea typeface="Segoe UI" panose="020B0502040204020203" pitchFamily="34" charset="0"/>
                                <a:cs typeface="Times New Roman" panose="02020603050405020304" pitchFamily="18" charset="0"/>
                              </a:rPr>
                              <m:t>𝑆</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 ×100% =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2</m:t>
                        </m:r>
                        <m:r>
                          <a:rPr lang="en-US" sz="2400" b="0" i="1" smtClean="0">
                            <a:effectLst/>
                            <a:latin typeface="Cambria Math"/>
                            <a:ea typeface="Segoe UI" panose="020B0502040204020203" pitchFamily="34" charset="0"/>
                            <a:cs typeface="Times New Roman" panose="02020603050405020304" pitchFamily="18" charset="0"/>
                          </a:rPr>
                          <m:t>3.</m:t>
                        </m:r>
                        <m:r>
                          <a:rPr lang="en-US" sz="2400" i="1">
                            <a:effectLst/>
                            <a:latin typeface="Cambria Math" panose="02040503050406030204" pitchFamily="18" charset="0"/>
                            <a:ea typeface="Segoe UI" panose="020B0502040204020203" pitchFamily="34" charset="0"/>
                            <a:cs typeface="Times New Roman" panose="02020603050405020304" pitchFamily="18" charset="0"/>
                          </a:rPr>
                          <m:t>2</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2</m:t>
                        </m:r>
                        <m:r>
                          <a:rPr lang="en-US" sz="2400" b="0" i="1" smtClean="0">
                            <a:effectLst/>
                            <a:latin typeface="Cambria Math"/>
                            <a:ea typeface="Segoe UI" panose="020B0502040204020203" pitchFamily="34" charset="0"/>
                            <a:cs typeface="Times New Roman" panose="02020603050405020304" pitchFamily="18" charset="0"/>
                          </a:rPr>
                          <m:t>3.2+32</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 </m:t>
                    </m:r>
                  </m:oMath>
                </a14:m>
                <a:endParaRPr lang="en-US" sz="2400" i="1" dirty="0">
                  <a:effectLst/>
                  <a:latin typeface="Cambria Math" panose="02040503050406030204" pitchFamily="18" charset="0"/>
                  <a:ea typeface="Segoe UI" panose="020B0502040204020203" pitchFamily="34" charset="0"/>
                  <a:cs typeface="Times New Roman" panose="02020603050405020304" pitchFamily="18" charset="0"/>
                </a:endParaRPr>
              </a:p>
              <a:p>
                <a:pPr indent="254000" algn="just">
                  <a:lnSpc>
                    <a:spcPct val="115000"/>
                  </a:lnSpc>
                  <a:spcAft>
                    <a:spcPts val="0"/>
                  </a:spcAft>
                  <a:tabLst>
                    <a:tab pos="245745" algn="l"/>
                  </a:tabLst>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b="0" i="1" smtClean="0">
                          <a:effectLst/>
                          <a:latin typeface="Cambria Math"/>
                          <a:ea typeface="Segoe UI" panose="020B0502040204020203" pitchFamily="34" charset="0"/>
                          <a:cs typeface="Times New Roman" panose="02020603050405020304" pitchFamily="18" charset="0"/>
                        </a:rPr>
                        <m:t>58,97</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oMath>
                  </m:oMathPara>
                </a14:m>
                <a:endParaRPr lang="en-US" sz="1400" dirty="0">
                  <a:effectLst/>
                  <a:latin typeface="Segoe UI" panose="020B0502040204020203" pitchFamily="34" charset="0"/>
                  <a:ea typeface="Segoe UI" panose="020B0502040204020203" pitchFamily="34" charset="0"/>
                </a:endParaRPr>
              </a:p>
              <a:p>
                <a:pPr indent="254000" algn="just">
                  <a:lnSpc>
                    <a:spcPct val="115000"/>
                  </a:lnSpc>
                  <a:spcAft>
                    <a:spcPts val="0"/>
                  </a:spcAft>
                </a:pPr>
                <a:endParaRPr lang="en-US" sz="1400" dirty="0">
                  <a:effectLst/>
                  <a:latin typeface="Segoe UI" panose="020B0502040204020203" pitchFamily="34" charset="0"/>
                  <a:ea typeface="Segoe UI" panose="020B0502040204020203"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19135" y="2590800"/>
                <a:ext cx="8569105" cy="1441420"/>
              </a:xfrm>
              <a:prstGeom prst="rect">
                <a:avLst/>
              </a:prstGeom>
              <a:blipFill rotWithShape="0">
                <a:blip r:embed="rId3"/>
                <a:stretch>
                  <a:fillRect/>
                </a:stretch>
              </a:blipFill>
              <a:ln>
                <a:noFill/>
              </a:ln>
            </p:spPr>
            <p:txBody>
              <a:bodyPr/>
              <a:lstStyle/>
              <a:p>
                <a:r>
                  <a:rPr lang="en-US">
                    <a:noFill/>
                  </a:rPr>
                  <a:t> </a:t>
                </a:r>
              </a:p>
            </p:txBody>
          </p:sp>
        </mc:Fallback>
      </mc:AlternateContent>
      <p:sp>
        <p:nvSpPr>
          <p:cNvPr id="6" name="Rectangle 5"/>
          <p:cNvSpPr/>
          <p:nvPr/>
        </p:nvSpPr>
        <p:spPr>
          <a:xfrm>
            <a:off x="605766" y="3995206"/>
            <a:ext cx="6232796" cy="546753"/>
          </a:xfrm>
          <a:prstGeom prst="rect">
            <a:avLst/>
          </a:prstGeom>
        </p:spPr>
        <p:txBody>
          <a:bodyPr wrap="none">
            <a:spAutoFit/>
          </a:bodyPr>
          <a:lstStyle/>
          <a:p>
            <a:pPr marL="546100" indent="254000" algn="just">
              <a:lnSpc>
                <a:spcPct val="115000"/>
              </a:lnSpc>
              <a:spcAft>
                <a:spcPts val="0"/>
              </a:spcAft>
            </a:pPr>
            <a:r>
              <a:rPr lang="en-US" sz="2800" dirty="0">
                <a:effectLst/>
                <a:latin typeface="Times New Roman" panose="02020603050405020304" pitchFamily="18" charset="0"/>
                <a:ea typeface="Segoe UI" panose="020B0502040204020203" pitchFamily="34" charset="0"/>
                <a:cs typeface="Times New Roman" panose="02020603050405020304" pitchFamily="18" charset="0"/>
                <a:sym typeface="Symbol" panose="05050102010706020507" pitchFamily="18" charset="2"/>
              </a:rPr>
              <a:t></a:t>
            </a:r>
            <a:r>
              <a:rPr lang="en-US" sz="2800" dirty="0">
                <a:effectLst/>
                <a:latin typeface="Times New Roman" panose="02020603050405020304" pitchFamily="18" charset="0"/>
                <a:ea typeface="Segoe UI" panose="020B0502040204020203" pitchFamily="34" charset="0"/>
              </a:rPr>
              <a:t> %S = 100% - 58,97% =  41,03% </a:t>
            </a:r>
            <a:endParaRPr lang="en-US" sz="1600"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312434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785" y="1179524"/>
            <a:ext cx="8532455" cy="122495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ctr">
              <a:lnSpc>
                <a:spcPct val="115000"/>
              </a:lnSpc>
              <a:spcAft>
                <a:spcPts val="0"/>
              </a:spcAft>
              <a:tabLst>
                <a:tab pos="245745" algn="l"/>
              </a:tabLst>
            </a:pPr>
            <a:r>
              <a:rPr lang="en-US" sz="3200" dirty="0">
                <a:effectLst/>
                <a:latin typeface="Times New Roman" panose="02020603050405020304" pitchFamily="18" charset="0"/>
                <a:ea typeface="Segoe UI" panose="020B0502040204020203" pitchFamily="34" charset="0"/>
              </a:rPr>
              <a:t>?9Tính </a:t>
            </a:r>
            <a:r>
              <a:rPr lang="en-US" sz="3200" dirty="0" err="1">
                <a:effectLst/>
                <a:latin typeface="Times New Roman" panose="02020603050405020304" pitchFamily="18" charset="0"/>
                <a:ea typeface="Segoe UI" panose="020B0502040204020203" pitchFamily="34" charset="0"/>
              </a:rPr>
              <a:t>phần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trăm</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mỗi</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nguyên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tố</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có</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trong</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các</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hợp</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chất</a:t>
            </a:r>
            <a:r>
              <a:rPr lang="en-US" sz="3200" dirty="0">
                <a:effectLst/>
                <a:latin typeface="Times New Roman" panose="02020603050405020304" pitchFamily="18" charset="0"/>
                <a:ea typeface="Segoe UI" panose="020B0502040204020203" pitchFamily="34" charset="0"/>
              </a:rPr>
              <a:t>: </a:t>
            </a:r>
            <a:r>
              <a:rPr lang="en-US" sz="3200" b="1" dirty="0">
                <a:solidFill>
                  <a:srgbClr val="C00000"/>
                </a:solidFill>
                <a:effectLst/>
                <a:latin typeface="Times New Roman" panose="02020603050405020304" pitchFamily="18" charset="0"/>
                <a:ea typeface="Segoe UI" panose="020B0502040204020203" pitchFamily="34" charset="0"/>
              </a:rPr>
              <a:t>Al</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O</a:t>
            </a:r>
            <a:r>
              <a:rPr lang="en-US" sz="3200" b="1" baseline="-25000" dirty="0">
                <a:solidFill>
                  <a:srgbClr val="C00000"/>
                </a:solidFill>
                <a:effectLst/>
                <a:latin typeface="Times New Roman" panose="02020603050405020304" pitchFamily="18" charset="0"/>
                <a:ea typeface="Segoe UI" panose="020B0502040204020203" pitchFamily="34" charset="0"/>
              </a:rPr>
              <a:t>3</a:t>
            </a:r>
            <a:r>
              <a:rPr lang="en-US" sz="3200" b="1" dirty="0">
                <a:solidFill>
                  <a:srgbClr val="C00000"/>
                </a:solidFill>
                <a:effectLst/>
                <a:latin typeface="Times New Roman" panose="02020603050405020304" pitchFamily="18" charset="0"/>
                <a:ea typeface="Segoe UI" panose="020B0502040204020203" pitchFamily="34" charset="0"/>
              </a:rPr>
              <a:t>, MgCI</a:t>
            </a:r>
            <a:r>
              <a:rPr lang="en-US" sz="3200" b="1" baseline="-25000" dirty="0">
                <a:solidFill>
                  <a:srgbClr val="C00000"/>
                </a:solidFill>
                <a:effectLst/>
                <a:latin typeface="Times New Roman" panose="02020603050405020304" pitchFamily="18" charset="0"/>
                <a:ea typeface="Segoe UI" panose="020B0502040204020203" pitchFamily="34" charset="0"/>
              </a:rPr>
              <a:t>2 </a:t>
            </a:r>
            <a:r>
              <a:rPr lang="en-US" sz="3200" b="1" dirty="0">
                <a:solidFill>
                  <a:srgbClr val="C00000"/>
                </a:solidFill>
                <a:effectLst/>
                <a:latin typeface="Times New Roman" panose="02020603050405020304" pitchFamily="18" charset="0"/>
                <a:ea typeface="Segoe UI" panose="020B0502040204020203" pitchFamily="34" charset="0"/>
              </a:rPr>
              <a:t>, Na</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S, (NH</a:t>
            </a:r>
            <a:r>
              <a:rPr lang="en-US" sz="3200" b="1" baseline="-25000" dirty="0">
                <a:solidFill>
                  <a:srgbClr val="C00000"/>
                </a:solidFill>
                <a:effectLst/>
                <a:latin typeface="Times New Roman" panose="02020603050405020304" pitchFamily="18" charset="0"/>
                <a:ea typeface="Segoe UI" panose="020B0502040204020203" pitchFamily="34" charset="0"/>
              </a:rPr>
              <a:t>4</a:t>
            </a:r>
            <a:r>
              <a:rPr lang="en-US" sz="3200" b="1" dirty="0">
                <a:solidFill>
                  <a:srgbClr val="C00000"/>
                </a:solidFill>
                <a:effectLst/>
                <a:latin typeface="Times New Roman" panose="02020603050405020304" pitchFamily="18" charset="0"/>
                <a:ea typeface="Segoe UI" panose="020B0502040204020203" pitchFamily="34" charset="0"/>
              </a:rPr>
              <a:t>)</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CO</a:t>
            </a:r>
            <a:r>
              <a:rPr lang="en-US" sz="3200" b="1" baseline="-25000" dirty="0">
                <a:solidFill>
                  <a:srgbClr val="C00000"/>
                </a:solidFill>
                <a:effectLst/>
                <a:latin typeface="Times New Roman" panose="02020603050405020304" pitchFamily="18" charset="0"/>
                <a:ea typeface="Segoe UI" panose="020B0502040204020203" pitchFamily="34" charset="0"/>
              </a:rPr>
              <a:t>3</a:t>
            </a:r>
            <a:r>
              <a:rPr lang="en-US" sz="3200" dirty="0">
                <a:effectLst/>
                <a:latin typeface="Times New Roman" panose="02020603050405020304" pitchFamily="18" charset="0"/>
                <a:ea typeface="Segoe UI" panose="020B0502040204020203" pitchFamily="34" charset="0"/>
              </a:rPr>
              <a:t>.</a:t>
            </a:r>
            <a:endParaRPr lang="en-US" dirty="0">
              <a:effectLst/>
              <a:latin typeface="Segoe UI" panose="020B0502040204020203" pitchFamily="34" charset="0"/>
              <a:ea typeface="Segoe UI" panose="020B0502040204020203" pitchFamily="34" charset="0"/>
            </a:endParaRPr>
          </a:p>
        </p:txBody>
      </p:sp>
      <p:sp>
        <p:nvSpPr>
          <p:cNvPr id="3" name="Rectangle 2"/>
          <p:cNvSpPr/>
          <p:nvPr/>
        </p:nvSpPr>
        <p:spPr>
          <a:xfrm>
            <a:off x="2286000" y="334881"/>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Hoạt</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động</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nhóm</a:t>
            </a:r>
            <a:r>
              <a:rPr lang="en-US" sz="3600" b="1" dirty="0">
                <a:solidFill>
                  <a:srgbClr val="FF0000"/>
                </a:solidFill>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4" name="Picture 1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580" y="175760"/>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253129" y="2607135"/>
            <a:ext cx="3090271" cy="5170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tabLst>
                <a:tab pos="245745" algn="l"/>
              </a:tabLst>
            </a:pPr>
            <a:r>
              <a:rPr lang="en-US" sz="2400" b="1" dirty="0">
                <a:solidFill>
                  <a:srgbClr val="C00000"/>
                </a:solidFill>
                <a:effectLst/>
                <a:latin typeface="Times New Roman" panose="02020603050405020304" pitchFamily="18" charset="0"/>
                <a:ea typeface="Segoe UI" panose="020B0502040204020203" pitchFamily="34" charset="0"/>
              </a:rPr>
              <a:t>(NH</a:t>
            </a:r>
            <a:r>
              <a:rPr lang="en-US" sz="2400" b="1" baseline="-25000" dirty="0">
                <a:solidFill>
                  <a:srgbClr val="C00000"/>
                </a:solidFill>
                <a:effectLst/>
                <a:latin typeface="Times New Roman" panose="02020603050405020304" pitchFamily="18" charset="0"/>
                <a:ea typeface="Segoe UI" panose="020B0502040204020203" pitchFamily="34" charset="0"/>
              </a:rPr>
              <a:t>4</a:t>
            </a:r>
            <a:r>
              <a:rPr lang="en-US" sz="2400" b="1" dirty="0">
                <a:solidFill>
                  <a:srgbClr val="C00000"/>
                </a:solidFill>
                <a:effectLst/>
                <a:latin typeface="Times New Roman" panose="02020603050405020304" pitchFamily="18" charset="0"/>
                <a:ea typeface="Segoe UI" panose="020B0502040204020203" pitchFamily="34" charset="0"/>
              </a:rPr>
              <a:t>)</a:t>
            </a:r>
            <a:r>
              <a:rPr lang="en-US" sz="2400" b="1" baseline="-25000" dirty="0">
                <a:solidFill>
                  <a:srgbClr val="C00000"/>
                </a:solidFill>
                <a:effectLst/>
                <a:latin typeface="Times New Roman" panose="02020603050405020304" pitchFamily="18" charset="0"/>
                <a:ea typeface="Segoe UI" panose="020B0502040204020203" pitchFamily="34" charset="0"/>
              </a:rPr>
              <a:t>2</a:t>
            </a:r>
            <a:r>
              <a:rPr lang="en-US" sz="2400" b="1" dirty="0">
                <a:solidFill>
                  <a:srgbClr val="C00000"/>
                </a:solidFill>
                <a:effectLst/>
                <a:latin typeface="Times New Roman" panose="02020603050405020304" pitchFamily="18" charset="0"/>
                <a:ea typeface="Segoe UI" panose="020B0502040204020203" pitchFamily="34" charset="0"/>
              </a:rPr>
              <a:t>CO</a:t>
            </a:r>
            <a:r>
              <a:rPr lang="en-US" sz="2400" b="1" baseline="-25000" dirty="0">
                <a:solidFill>
                  <a:srgbClr val="C00000"/>
                </a:solidFill>
                <a:effectLst/>
                <a:latin typeface="Times New Roman" panose="02020603050405020304" pitchFamily="18" charset="0"/>
                <a:ea typeface="Segoe UI" panose="020B0502040204020203" pitchFamily="34" charset="0"/>
              </a:rPr>
              <a:t>3 </a:t>
            </a:r>
            <a:r>
              <a:rPr lang="en-US" sz="2400" dirty="0">
                <a:latin typeface="Times New Roman" panose="02020603050405020304" pitchFamily="18" charset="0"/>
                <a:ea typeface="Segoe UI" panose="020B0502040204020203" pitchFamily="34" charset="0"/>
              </a:rPr>
              <a:t> </a:t>
            </a:r>
            <a:endParaRPr lang="en-US" sz="1400" dirty="0">
              <a:effectLst/>
              <a:latin typeface="Segoe UI" panose="020B0502040204020203" pitchFamily="34" charset="0"/>
              <a:ea typeface="Segoe UI" panose="020B0502040204020203"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414504305"/>
              </p:ext>
            </p:extLst>
          </p:nvPr>
        </p:nvGraphicFramePr>
        <p:xfrm>
          <a:off x="198437" y="3200400"/>
          <a:ext cx="8488363" cy="838200"/>
        </p:xfrm>
        <a:graphic>
          <a:graphicData uri="http://schemas.openxmlformats.org/presentationml/2006/ole">
            <mc:AlternateContent xmlns:mc="http://schemas.openxmlformats.org/markup-compatibility/2006">
              <mc:Choice xmlns:v="urn:schemas-microsoft-com:vml" Requires="v">
                <p:oleObj spid="_x0000_s1134" name="Equation" r:id="rId4" imgW="4508280" imgH="431640" progId="Equation.3">
                  <p:embed/>
                </p:oleObj>
              </mc:Choice>
              <mc:Fallback>
                <p:oleObj name="Equation" r:id="rId4" imgW="4508280" imgH="431640" progId="Equation.3">
                  <p:embed/>
                  <p:pic>
                    <p:nvPicPr>
                      <p:cNvPr id="0" name=""/>
                      <p:cNvPicPr/>
                      <p:nvPr/>
                    </p:nvPicPr>
                    <p:blipFill>
                      <a:blip r:embed="rId5"/>
                      <a:stretch>
                        <a:fillRect/>
                      </a:stretch>
                    </p:blipFill>
                    <p:spPr>
                      <a:xfrm>
                        <a:off x="198437" y="3200400"/>
                        <a:ext cx="8488363" cy="8382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71682152"/>
              </p:ext>
            </p:extLst>
          </p:nvPr>
        </p:nvGraphicFramePr>
        <p:xfrm>
          <a:off x="293688" y="4114800"/>
          <a:ext cx="8224837" cy="838200"/>
        </p:xfrm>
        <a:graphic>
          <a:graphicData uri="http://schemas.openxmlformats.org/presentationml/2006/ole">
            <mc:AlternateContent xmlns:mc="http://schemas.openxmlformats.org/markup-compatibility/2006">
              <mc:Choice xmlns:v="urn:schemas-microsoft-com:vml" Requires="v">
                <p:oleObj spid="_x0000_s1135" name="Equation" r:id="rId6" imgW="4368600" imgH="431640" progId="Equation.3">
                  <p:embed/>
                </p:oleObj>
              </mc:Choice>
              <mc:Fallback>
                <p:oleObj name="Equation" r:id="rId6" imgW="4368600" imgH="431640" progId="Equation.3">
                  <p:embed/>
                  <p:pic>
                    <p:nvPicPr>
                      <p:cNvPr id="0" name="Object 5"/>
                      <p:cNvPicPr>
                        <a:picLocks noChangeAspect="1" noChangeArrowheads="1"/>
                      </p:cNvPicPr>
                      <p:nvPr/>
                    </p:nvPicPr>
                    <p:blipFill>
                      <a:blip r:embed="rId7"/>
                      <a:srcRect/>
                      <a:stretch>
                        <a:fillRect/>
                      </a:stretch>
                    </p:blipFill>
                    <p:spPr bwMode="auto">
                      <a:xfrm>
                        <a:off x="293688" y="4114800"/>
                        <a:ext cx="82248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01658074"/>
              </p:ext>
            </p:extLst>
          </p:nvPr>
        </p:nvGraphicFramePr>
        <p:xfrm>
          <a:off x="161925" y="5029200"/>
          <a:ext cx="8296275" cy="838200"/>
        </p:xfrm>
        <a:graphic>
          <a:graphicData uri="http://schemas.openxmlformats.org/presentationml/2006/ole">
            <mc:AlternateContent xmlns:mc="http://schemas.openxmlformats.org/markup-compatibility/2006">
              <mc:Choice xmlns:v="urn:schemas-microsoft-com:vml" Requires="v">
                <p:oleObj spid="_x0000_s1136" name="Equation" r:id="rId8" imgW="4406760" imgH="431640" progId="Equation.3">
                  <p:embed/>
                </p:oleObj>
              </mc:Choice>
              <mc:Fallback>
                <p:oleObj name="Equation" r:id="rId8" imgW="4406760" imgH="431640" progId="Equation.3">
                  <p:embed/>
                  <p:pic>
                    <p:nvPicPr>
                      <p:cNvPr id="0" name="Object 7"/>
                      <p:cNvPicPr>
                        <a:picLocks noChangeAspect="1" noChangeArrowheads="1"/>
                      </p:cNvPicPr>
                      <p:nvPr/>
                    </p:nvPicPr>
                    <p:blipFill>
                      <a:blip r:embed="rId9"/>
                      <a:srcRect/>
                      <a:stretch>
                        <a:fillRect/>
                      </a:stretch>
                    </p:blipFill>
                    <p:spPr bwMode="auto">
                      <a:xfrm>
                        <a:off x="161925" y="5029200"/>
                        <a:ext cx="82962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8519801"/>
              </p:ext>
            </p:extLst>
          </p:nvPr>
        </p:nvGraphicFramePr>
        <p:xfrm>
          <a:off x="533400" y="6005513"/>
          <a:ext cx="5522912" cy="395287"/>
        </p:xfrm>
        <a:graphic>
          <a:graphicData uri="http://schemas.openxmlformats.org/presentationml/2006/ole">
            <mc:AlternateContent xmlns:mc="http://schemas.openxmlformats.org/markup-compatibility/2006">
              <mc:Choice xmlns:v="urn:schemas-microsoft-com:vml" Requires="v">
                <p:oleObj spid="_x0000_s1137" name="Equation" r:id="rId10" imgW="2933640" imgH="203040" progId="Equation.3">
                  <p:embed/>
                </p:oleObj>
              </mc:Choice>
              <mc:Fallback>
                <p:oleObj name="Equation" r:id="rId10" imgW="2933640" imgH="203040" progId="Equation.3">
                  <p:embed/>
                  <p:pic>
                    <p:nvPicPr>
                      <p:cNvPr id="0" name="Object 8"/>
                      <p:cNvPicPr>
                        <a:picLocks noChangeAspect="1" noChangeArrowheads="1"/>
                      </p:cNvPicPr>
                      <p:nvPr/>
                    </p:nvPicPr>
                    <p:blipFill>
                      <a:blip r:embed="rId11"/>
                      <a:srcRect/>
                      <a:stretch>
                        <a:fillRect/>
                      </a:stretch>
                    </p:blipFill>
                    <p:spPr bwMode="auto">
                      <a:xfrm>
                        <a:off x="533400" y="6005513"/>
                        <a:ext cx="5522912"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2434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159026" y="228600"/>
            <a:ext cx="7848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600" b="1" u="sng" dirty="0">
                <a:solidFill>
                  <a:srgbClr val="3333FF"/>
                </a:solidFill>
                <a:latin typeface="Times New Roman" pitchFamily="18" charset="0"/>
                <a:cs typeface="Times New Roman" pitchFamily="18" charset="0"/>
              </a:rPr>
              <a:t>V. </a:t>
            </a:r>
            <a:r>
              <a:rPr lang="en-US" altLang="en-US" sz="3600" b="1" u="sng" dirty="0" err="1">
                <a:solidFill>
                  <a:srgbClr val="3333FF"/>
                </a:solidFill>
                <a:latin typeface="Times New Roman" pitchFamily="18" charset="0"/>
                <a:cs typeface="Times New Roman" pitchFamily="18" charset="0"/>
              </a:rPr>
              <a:t>Xác</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định</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công</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thức</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hóa</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học</a:t>
            </a:r>
            <a:r>
              <a:rPr lang="en-US" altLang="en-US" sz="3600" b="1" u="sng" dirty="0">
                <a:solidFill>
                  <a:srgbClr val="3333FF"/>
                </a:solidFill>
                <a:latin typeface="Times New Roman" pitchFamily="18" charset="0"/>
                <a:cs typeface="Times New Roman" pitchFamily="18" charset="0"/>
              </a:rPr>
              <a:t>:</a:t>
            </a:r>
          </a:p>
        </p:txBody>
      </p:sp>
      <p:sp>
        <p:nvSpPr>
          <p:cNvPr id="5" name="Text Box 20"/>
          <p:cNvSpPr txBox="1">
            <a:spLocks noChangeArrowheads="1"/>
          </p:cNvSpPr>
          <p:nvPr/>
        </p:nvSpPr>
        <p:spPr bwMode="auto">
          <a:xfrm>
            <a:off x="159026" y="1143000"/>
            <a:ext cx="868017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dirty="0">
                <a:solidFill>
                  <a:srgbClr val="7030A0"/>
                </a:solidFill>
                <a:latin typeface="Times New Roman" pitchFamily="18" charset="0"/>
                <a:cs typeface="Times New Roman" pitchFamily="18" charset="0"/>
              </a:rPr>
              <a:t>1. </a:t>
            </a:r>
            <a:r>
              <a:rPr lang="en-US" altLang="en-US" sz="2800" b="1" dirty="0" err="1">
                <a:solidFill>
                  <a:srgbClr val="7030A0"/>
                </a:solidFill>
                <a:latin typeface="Times New Roman" pitchFamily="18" charset="0"/>
                <a:cs typeface="Times New Roman" pitchFamily="18" charset="0"/>
              </a:rPr>
              <a:t>Xác</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định</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công</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thức</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hóa</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học</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dựa</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vào</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phần</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trăm</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nguyên</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tố</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và</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khối</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lượng</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phân</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tử</a:t>
            </a:r>
            <a:r>
              <a:rPr lang="en-US" altLang="en-US" sz="2800" b="1"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89196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25BDFA2D-5120-D5A5-5CE4-763D8850E40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934253FA-D0A3-D53B-A7B9-5C69AE9B12CD}"/>
              </a:ext>
            </a:extLst>
          </p:cNvPr>
          <p:cNvPicPr/>
          <p:nvPr/>
        </p:nvPicPr>
        <p:blipFill>
          <a:blip r:embed="rId2"/>
          <a:stretch>
            <a:fillRect/>
          </a:stretch>
        </p:blipFill>
        <p:spPr>
          <a:xfrm>
            <a:off x="3313" y="-457200"/>
            <a:ext cx="9144000" cy="7162800"/>
          </a:xfrm>
          <a:prstGeom prst="rect">
            <a:avLst/>
          </a:prstGeom>
        </p:spPr>
      </p:pic>
      <p:sp>
        <p:nvSpPr>
          <p:cNvPr id="4" name="TextBox 3"/>
          <p:cNvSpPr txBox="1"/>
          <p:nvPr/>
        </p:nvSpPr>
        <p:spPr>
          <a:xfrm>
            <a:off x="576469" y="2362200"/>
            <a:ext cx="7997687" cy="4038600"/>
          </a:xfrm>
          <a:prstGeom prst="rect">
            <a:avLst/>
          </a:prstGeom>
          <a:solidFill>
            <a:schemeClr val="accent5">
              <a:lumMod val="40000"/>
              <a:lumOff val="60000"/>
            </a:schemeClr>
          </a:solidFill>
        </p:spPr>
        <p:txBody>
          <a:bodyPr wrap="square" rtlCol="0">
            <a:spAutoFit/>
          </a:bodyPr>
          <a:lstStyle/>
          <a:p>
            <a:endParaRPr lang="en-US" dirty="0"/>
          </a:p>
        </p:txBody>
      </p:sp>
    </p:spTree>
    <p:extLst>
      <p:ext uri="{BB962C8B-B14F-4D97-AF65-F5344CB8AC3E}">
        <p14:creationId xmlns:p14="http://schemas.microsoft.com/office/powerpoint/2010/main" val="4160200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CFA971E7-5B86-7021-CE04-5177FD7000A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916E2A52-D436-91E4-EE59-9A2C5461B76D}"/>
              </a:ext>
            </a:extLst>
          </p:cNvPr>
          <p:cNvPicPr/>
          <p:nvPr/>
        </p:nvPicPr>
        <p:blipFill>
          <a:blip r:embed="rId2"/>
          <a:stretch>
            <a:fillRect/>
          </a:stretch>
        </p:blipFill>
        <p:spPr>
          <a:xfrm>
            <a:off x="0" y="0"/>
            <a:ext cx="9144000" cy="6705600"/>
          </a:xfrm>
          <a:prstGeom prst="rect">
            <a:avLst/>
          </a:prstGeom>
        </p:spPr>
      </p:pic>
      <p:sp>
        <p:nvSpPr>
          <p:cNvPr id="4" name="TextBox 3"/>
          <p:cNvSpPr txBox="1"/>
          <p:nvPr/>
        </p:nvSpPr>
        <p:spPr>
          <a:xfrm>
            <a:off x="457200" y="2590800"/>
            <a:ext cx="8153400" cy="3962400"/>
          </a:xfrm>
          <a:prstGeom prst="rect">
            <a:avLst/>
          </a:prstGeom>
          <a:solidFill>
            <a:schemeClr val="accent5">
              <a:lumMod val="40000"/>
              <a:lumOff val="60000"/>
            </a:schemeClr>
          </a:solidFill>
        </p:spPr>
        <p:txBody>
          <a:bodyPr wrap="square" rtlCol="0">
            <a:spAutoFit/>
          </a:bodyPr>
          <a:lstStyle/>
          <a:p>
            <a:endParaRPr lang="en-US" dirty="0"/>
          </a:p>
        </p:txBody>
      </p:sp>
    </p:spTree>
    <p:extLst>
      <p:ext uri="{BB962C8B-B14F-4D97-AF65-F5344CB8AC3E}">
        <p14:creationId xmlns:p14="http://schemas.microsoft.com/office/powerpoint/2010/main" val="901266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1597" r="96952">
                        <a14:foregroundMark x1="5806" y1="15905" x2="32656" y2="17367"/>
                        <a14:foregroundMark x1="68650" y1="15539" x2="93179" y2="26691"/>
                        <a14:foregroundMark x1="6531" y1="64534" x2="41945" y2="58867"/>
                      </a14:backgroundRemoval>
                    </a14:imgEffect>
                  </a14:imgLayer>
                </a14:imgProps>
              </a:ext>
            </a:extLst>
          </a:blip>
          <a:stretch>
            <a:fillRect/>
          </a:stretch>
        </p:blipFill>
        <p:spPr>
          <a:xfrm>
            <a:off x="228600" y="1011118"/>
            <a:ext cx="3918319" cy="4147693"/>
          </a:xfrm>
          <a:prstGeom prst="rect">
            <a:avLst/>
          </a:prstGeom>
        </p:spPr>
      </p:pic>
      <p:pic>
        <p:nvPicPr>
          <p:cNvPr id="3" name="Picture 2"/>
          <p:cNvPicPr>
            <a:picLocks noChangeAspect="1"/>
          </p:cNvPicPr>
          <p:nvPr/>
        </p:nvPicPr>
        <p:blipFill>
          <a:blip r:embed="rId4"/>
          <a:stretch>
            <a:fillRect/>
          </a:stretch>
        </p:blipFill>
        <p:spPr>
          <a:xfrm>
            <a:off x="569700" y="5158811"/>
            <a:ext cx="3393281" cy="581025"/>
          </a:xfrm>
          <a:prstGeom prst="rect">
            <a:avLst/>
          </a:prstGeom>
        </p:spPr>
      </p:pic>
      <p:sp>
        <p:nvSpPr>
          <p:cNvPr id="4" name="Rectangle 3"/>
          <p:cNvSpPr/>
          <p:nvPr/>
        </p:nvSpPr>
        <p:spPr>
          <a:xfrm>
            <a:off x="3727772" y="256170"/>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a:t>
            </a:r>
            <a:r>
              <a:rPr lang="en-US" sz="3600" b="1" dirty="0" err="1">
                <a:solidFill>
                  <a:srgbClr val="FF0000"/>
                </a:solidFill>
                <a:effectLst/>
                <a:latin typeface="Times New Roman" panose="02020603050405020304" pitchFamily="18" charset="0"/>
                <a:ea typeface="Arial" panose="020B0604020202020204" pitchFamily="34" charset="0"/>
              </a:rPr>
              <a:t>oạt</a:t>
            </a:r>
            <a:r>
              <a:rPr lang="en-US" sz="3600" b="1" dirty="0">
                <a:solidFill>
                  <a:srgbClr val="FF0000"/>
                </a:solidFill>
                <a:effectLst/>
                <a:latin typeface="Times New Roman" panose="02020603050405020304" pitchFamily="18" charset="0"/>
                <a:ea typeface="Arial" panose="020B0604020202020204" pitchFamily="34" charset="0"/>
              </a:rPr>
              <a:t> </a:t>
            </a:r>
            <a:r>
              <a:rPr lang="en-US" sz="3600" b="1" dirty="0" err="1">
                <a:solidFill>
                  <a:srgbClr val="FF0000"/>
                </a:solidFill>
                <a:effectLst/>
                <a:latin typeface="Times New Roman" panose="02020603050405020304" pitchFamily="18" charset="0"/>
                <a:ea typeface="Arial" panose="020B0604020202020204" pitchFamily="34" charset="0"/>
              </a:rPr>
              <a:t>động</a:t>
            </a:r>
            <a:r>
              <a:rPr lang="en-US" sz="3600" b="1" dirty="0">
                <a:solidFill>
                  <a:srgbClr val="FF0000"/>
                </a:solidFill>
                <a:effectLst/>
                <a:latin typeface="Times New Roman" panose="02020603050405020304" pitchFamily="18" charset="0"/>
                <a:ea typeface="Arial" panose="020B0604020202020204" pitchFamily="34" charset="0"/>
              </a:rPr>
              <a:t> </a:t>
            </a:r>
            <a:r>
              <a:rPr lang="en-US" sz="3600" b="1" dirty="0" err="1">
                <a:solidFill>
                  <a:srgbClr val="FF0000"/>
                </a:solidFill>
                <a:effectLst/>
                <a:latin typeface="Times New Roman" panose="02020603050405020304" pitchFamily="18" charset="0"/>
                <a:ea typeface="Arial" panose="020B0604020202020204" pitchFamily="34" charset="0"/>
              </a:rPr>
              <a:t>nhóm</a:t>
            </a:r>
            <a:r>
              <a:rPr lang="en-US" sz="3600" b="1" dirty="0">
                <a:solidFill>
                  <a:srgbClr val="FF0000"/>
                </a:solidFill>
                <a:effectLst/>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5" name="Picture 1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5223" y="251178"/>
            <a:ext cx="683419"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232564" y="2209800"/>
            <a:ext cx="4443312" cy="274350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15000"/>
              </a:lnSpc>
              <a:spcBef>
                <a:spcPts val="600"/>
              </a:spcBef>
              <a:spcAft>
                <a:spcPts val="600"/>
              </a:spcAft>
            </a:pPr>
            <a:r>
              <a:rPr lang="en-US" sz="36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Q</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uan</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sát</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7.1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thảo</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trả</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lời</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hỏi</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p>
          <a:p>
            <a:pPr>
              <a:lnSpc>
                <a:spcPct val="115000"/>
              </a:lnSpc>
              <a:spcBef>
                <a:spcPts val="600"/>
              </a:spcBef>
              <a:spcAft>
                <a:spcPts val="600"/>
              </a:spcAft>
            </a:pP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Cl</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S, P</a:t>
            </a:r>
          </a:p>
        </p:txBody>
      </p:sp>
      <p:sp>
        <p:nvSpPr>
          <p:cNvPr id="7" name="Rectangle 6"/>
          <p:cNvSpPr/>
          <p:nvPr/>
        </p:nvSpPr>
        <p:spPr>
          <a:xfrm>
            <a:off x="4588306" y="2478303"/>
            <a:ext cx="4422530" cy="221599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15000"/>
              </a:lnSpc>
              <a:spcBef>
                <a:spcPts val="600"/>
              </a:spcBef>
              <a:spcAft>
                <a:spcPts val="600"/>
              </a:spcAft>
            </a:pPr>
            <a:r>
              <a:rPr lang="en-US" sz="40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oá</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Cl</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S, P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lượt</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I, II, II</a:t>
            </a:r>
          </a:p>
        </p:txBody>
      </p:sp>
    </p:spTree>
    <p:extLst>
      <p:ext uri="{BB962C8B-B14F-4D97-AF65-F5344CB8AC3E}">
        <p14:creationId xmlns:p14="http://schemas.microsoft.com/office/powerpoint/2010/main" val="372856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AAF6CEA7-FDA6-C2F8-15F8-A1FCAB492F1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9A36427E-18DB-912E-DF36-5DB393D12536}"/>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1209069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8B5F4D08-419E-10BC-0DC8-F2F59F1C8D1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712593A8-4225-5922-17DD-CF88D65EC80F}"/>
              </a:ext>
            </a:extLst>
          </p:cNvPr>
          <p:cNvPicPr/>
          <p:nvPr/>
        </p:nvPicPr>
        <p:blipFill>
          <a:blip r:embed="rId2"/>
          <a:stretch>
            <a:fillRect/>
          </a:stretch>
        </p:blipFill>
        <p:spPr>
          <a:xfrm>
            <a:off x="0" y="0"/>
            <a:ext cx="9144000" cy="6705600"/>
          </a:xfrm>
          <a:prstGeom prst="rect">
            <a:avLst/>
          </a:prstGeom>
        </p:spPr>
      </p:pic>
      <p:pic>
        <p:nvPicPr>
          <p:cNvPr id="4" name="Picture 21" descr="Tay viÕt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62000"/>
            <a:ext cx="832952" cy="8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23312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F08D2C67-D32F-AB78-24B3-5B201C0C6C9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8B793B51-0C19-9864-5EEC-DAC8B94ABCA7}"/>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652302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ED21F4A0-25C5-0889-5264-E7B0E32415F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8E880B7F-5620-E1FD-F888-2508E9240D4B}"/>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085309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6AA64854-35FA-FDEB-B7CB-B057F8C39FD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788002A4-10A2-E1CA-1084-66FE8C280EE4}"/>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9253934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304800" y="152400"/>
            <a:ext cx="868017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150000"/>
              </a:lnSpc>
              <a:spcBef>
                <a:spcPct val="50000"/>
              </a:spcBef>
              <a:defRPr/>
            </a:pPr>
            <a:r>
              <a:rPr lang="vi-VN" altLang="en-US" sz="3200" b="1" dirty="0">
                <a:solidFill>
                  <a:srgbClr val="7030A0"/>
                </a:solidFill>
                <a:latin typeface="Times New Roman" pitchFamily="18" charset="0"/>
                <a:cs typeface="Times New Roman" pitchFamily="18" charset="0"/>
              </a:rPr>
              <a:t>2</a:t>
            </a:r>
            <a:r>
              <a:rPr lang="en-US" altLang="en-US" sz="3200" b="1" dirty="0" smtClean="0">
                <a:solidFill>
                  <a:srgbClr val="7030A0"/>
                </a:solidFill>
                <a:latin typeface="Times New Roman" pitchFamily="18" charset="0"/>
                <a:cs typeface="Times New Roman" pitchFamily="18" charset="0"/>
              </a:rPr>
              <a:t>. </a:t>
            </a:r>
            <a:r>
              <a:rPr lang="en-US" altLang="en-US" sz="3200" b="1" dirty="0" err="1">
                <a:solidFill>
                  <a:srgbClr val="7030A0"/>
                </a:solidFill>
                <a:latin typeface="Times New Roman" pitchFamily="18" charset="0"/>
                <a:cs typeface="Times New Roman" pitchFamily="18" charset="0"/>
              </a:rPr>
              <a:t>Xác</a:t>
            </a:r>
            <a:r>
              <a:rPr lang="en-US" altLang="en-US" sz="3200" b="1" dirty="0">
                <a:solidFill>
                  <a:srgbClr val="7030A0"/>
                </a:solidFill>
                <a:latin typeface="Times New Roman" pitchFamily="18" charset="0"/>
                <a:cs typeface="Times New Roman" pitchFamily="18" charset="0"/>
              </a:rPr>
              <a:t> </a:t>
            </a:r>
            <a:r>
              <a:rPr lang="en-US" altLang="en-US" sz="3200" b="1" dirty="0" err="1">
                <a:solidFill>
                  <a:srgbClr val="7030A0"/>
                </a:solidFill>
                <a:latin typeface="Times New Roman" pitchFamily="18" charset="0"/>
                <a:cs typeface="Times New Roman" pitchFamily="18" charset="0"/>
              </a:rPr>
              <a:t>định</a:t>
            </a:r>
            <a:r>
              <a:rPr lang="en-US" altLang="en-US" sz="3200" b="1" dirty="0">
                <a:solidFill>
                  <a:srgbClr val="7030A0"/>
                </a:solidFill>
                <a:latin typeface="Times New Roman" pitchFamily="18" charset="0"/>
                <a:cs typeface="Times New Roman" pitchFamily="18" charset="0"/>
              </a:rPr>
              <a:t> </a:t>
            </a:r>
            <a:r>
              <a:rPr lang="en-US" altLang="en-US" sz="3200" b="1" dirty="0" err="1">
                <a:solidFill>
                  <a:srgbClr val="7030A0"/>
                </a:solidFill>
                <a:latin typeface="Times New Roman" pitchFamily="18" charset="0"/>
                <a:cs typeface="Times New Roman" pitchFamily="18" charset="0"/>
              </a:rPr>
              <a:t>công</a:t>
            </a:r>
            <a:r>
              <a:rPr lang="en-US" altLang="en-US" sz="3200" b="1" dirty="0">
                <a:solidFill>
                  <a:srgbClr val="7030A0"/>
                </a:solidFill>
                <a:latin typeface="Times New Roman" pitchFamily="18" charset="0"/>
                <a:cs typeface="Times New Roman" pitchFamily="18" charset="0"/>
              </a:rPr>
              <a:t> </a:t>
            </a:r>
            <a:r>
              <a:rPr lang="en-US" altLang="en-US" sz="3200" b="1" dirty="0" err="1">
                <a:solidFill>
                  <a:srgbClr val="7030A0"/>
                </a:solidFill>
                <a:latin typeface="Times New Roman" pitchFamily="18" charset="0"/>
                <a:cs typeface="Times New Roman" pitchFamily="18" charset="0"/>
              </a:rPr>
              <a:t>thức</a:t>
            </a:r>
            <a:r>
              <a:rPr lang="en-US" altLang="en-US" sz="3200" b="1" dirty="0">
                <a:solidFill>
                  <a:srgbClr val="7030A0"/>
                </a:solidFill>
                <a:latin typeface="Times New Roman" pitchFamily="18" charset="0"/>
                <a:cs typeface="Times New Roman" pitchFamily="18" charset="0"/>
              </a:rPr>
              <a:t> </a:t>
            </a:r>
            <a:r>
              <a:rPr lang="en-US" altLang="en-US" sz="3200" b="1" dirty="0" err="1">
                <a:solidFill>
                  <a:srgbClr val="7030A0"/>
                </a:solidFill>
                <a:latin typeface="Times New Roman" pitchFamily="18" charset="0"/>
                <a:cs typeface="Times New Roman" pitchFamily="18" charset="0"/>
              </a:rPr>
              <a:t>hóa</a:t>
            </a:r>
            <a:r>
              <a:rPr lang="en-US" altLang="en-US" sz="3200" b="1" dirty="0">
                <a:solidFill>
                  <a:srgbClr val="7030A0"/>
                </a:solidFill>
                <a:latin typeface="Times New Roman" pitchFamily="18" charset="0"/>
                <a:cs typeface="Times New Roman" pitchFamily="18" charset="0"/>
              </a:rPr>
              <a:t> </a:t>
            </a:r>
            <a:r>
              <a:rPr lang="en-US" altLang="en-US" sz="3200" b="1" dirty="0" err="1">
                <a:solidFill>
                  <a:srgbClr val="7030A0"/>
                </a:solidFill>
                <a:latin typeface="Times New Roman" pitchFamily="18" charset="0"/>
                <a:cs typeface="Times New Roman" pitchFamily="18" charset="0"/>
              </a:rPr>
              <a:t>học</a:t>
            </a:r>
            <a:r>
              <a:rPr lang="en-US" altLang="en-US" sz="3200" b="1" dirty="0">
                <a:solidFill>
                  <a:srgbClr val="7030A0"/>
                </a:solidFill>
                <a:latin typeface="Times New Roman" pitchFamily="18" charset="0"/>
                <a:cs typeface="Times New Roman" pitchFamily="18" charset="0"/>
              </a:rPr>
              <a:t> </a:t>
            </a:r>
            <a:r>
              <a:rPr lang="en-US" altLang="en-US" sz="3200" b="1" dirty="0" err="1">
                <a:solidFill>
                  <a:srgbClr val="7030A0"/>
                </a:solidFill>
                <a:latin typeface="Times New Roman" pitchFamily="18" charset="0"/>
                <a:cs typeface="Times New Roman" pitchFamily="18" charset="0"/>
              </a:rPr>
              <a:t>dựa</a:t>
            </a:r>
            <a:r>
              <a:rPr lang="en-US" altLang="en-US" sz="3200" b="1" dirty="0">
                <a:solidFill>
                  <a:srgbClr val="7030A0"/>
                </a:solidFill>
                <a:latin typeface="Times New Roman" pitchFamily="18" charset="0"/>
                <a:cs typeface="Times New Roman" pitchFamily="18" charset="0"/>
              </a:rPr>
              <a:t> </a:t>
            </a:r>
            <a:r>
              <a:rPr lang="en-US" altLang="en-US" sz="3200" b="1" dirty="0" err="1">
                <a:solidFill>
                  <a:srgbClr val="7030A0"/>
                </a:solidFill>
                <a:latin typeface="Times New Roman" pitchFamily="18" charset="0"/>
                <a:cs typeface="Times New Roman" pitchFamily="18" charset="0"/>
              </a:rPr>
              <a:t>vào</a:t>
            </a:r>
            <a:r>
              <a:rPr lang="en-US" altLang="en-US" sz="3200" b="1" dirty="0">
                <a:solidFill>
                  <a:srgbClr val="7030A0"/>
                </a:solidFill>
                <a:latin typeface="Times New Roman" pitchFamily="18" charset="0"/>
                <a:cs typeface="Times New Roman" pitchFamily="18" charset="0"/>
              </a:rPr>
              <a:t> </a:t>
            </a:r>
            <a:r>
              <a:rPr lang="vi-VN" altLang="en-US" sz="3200" b="1" dirty="0" smtClean="0">
                <a:solidFill>
                  <a:srgbClr val="7030A0"/>
                </a:solidFill>
                <a:latin typeface="Times New Roman" pitchFamily="18" charset="0"/>
                <a:cs typeface="Times New Roman" pitchFamily="18" charset="0"/>
              </a:rPr>
              <a:t>quy tắc hóa trị</a:t>
            </a:r>
            <a:endParaRPr lang="en-US" altLang="en-US" sz="3200" b="1" dirty="0">
              <a:solidFill>
                <a:srgbClr val="7030A0"/>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45E5E807-BDD4-2588-9134-56BC29CFBC26}"/>
              </a:ext>
            </a:extLst>
          </p:cNvPr>
          <p:cNvPicPr/>
          <p:nvPr/>
        </p:nvPicPr>
        <p:blipFill rotWithShape="1">
          <a:blip r:embed="rId2"/>
          <a:srcRect l="4999" t="22988" r="8334" b="43678"/>
          <a:stretch/>
        </p:blipFill>
        <p:spPr>
          <a:xfrm>
            <a:off x="457200" y="2438400"/>
            <a:ext cx="7924800" cy="2209800"/>
          </a:xfrm>
          <a:prstGeom prst="rect">
            <a:avLst/>
          </a:prstGeom>
        </p:spPr>
      </p:pic>
    </p:spTree>
    <p:extLst>
      <p:ext uri="{BB962C8B-B14F-4D97-AF65-F5344CB8AC3E}">
        <p14:creationId xmlns:p14="http://schemas.microsoft.com/office/powerpoint/2010/main" val="128420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5"/>
          <p:cNvSpPr>
            <a:spLocks noChangeArrowheads="1"/>
          </p:cNvSpPr>
          <p:nvPr/>
        </p:nvSpPr>
        <p:spPr bwMode="auto">
          <a:xfrm>
            <a:off x="381000" y="152400"/>
            <a:ext cx="8610600" cy="6477000"/>
          </a:xfrm>
          <a:prstGeom prst="flowChartAlternateProcess">
            <a:avLst/>
          </a:prstGeom>
          <a:solidFill>
            <a:srgbClr val="FFFFCC"/>
          </a:solidFill>
          <a:ln w="57150">
            <a:solidFill>
              <a:srgbClr val="0000FF"/>
            </a:solidFill>
            <a:miter lim="800000"/>
            <a:headEnd/>
            <a:tailEnd/>
          </a:ln>
        </p:spPr>
        <p:txBody>
          <a:bodyPr wrap="none" anchor="ctr"/>
          <a:lstStyle/>
          <a:p>
            <a:pPr algn="ctr"/>
            <a:r>
              <a:rPr lang="en-US" altLang="en-US" sz="2100" dirty="0">
                <a:latin typeface="Comic Sans MS" panose="030F0702030302020204" pitchFamily="66" charset="0"/>
              </a:rPr>
              <a:t>       </a:t>
            </a:r>
          </a:p>
        </p:txBody>
      </p:sp>
      <p:sp>
        <p:nvSpPr>
          <p:cNvPr id="36867" name="Text Box 8"/>
          <p:cNvSpPr txBox="1">
            <a:spLocks noChangeArrowheads="1"/>
          </p:cNvSpPr>
          <p:nvPr/>
        </p:nvSpPr>
        <p:spPr bwMode="auto">
          <a:xfrm>
            <a:off x="2068841" y="3484522"/>
            <a:ext cx="2171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sz="2400">
              <a:latin typeface="Comic Sans MS" panose="030F0702030302020204" pitchFamily="66" charset="0"/>
            </a:endParaRPr>
          </a:p>
        </p:txBody>
      </p:sp>
      <p:graphicFrame>
        <p:nvGraphicFramePr>
          <p:cNvPr id="36868" name="Object 37"/>
          <p:cNvGraphicFramePr>
            <a:graphicFrameLocks noChangeAspect="1"/>
          </p:cNvGraphicFramePr>
          <p:nvPr/>
        </p:nvGraphicFramePr>
        <p:xfrm>
          <a:off x="4768454" y="3707606"/>
          <a:ext cx="85725" cy="161925"/>
        </p:xfrm>
        <a:graphic>
          <a:graphicData uri="http://schemas.openxmlformats.org/presentationml/2006/ole">
            <mc:AlternateContent xmlns:mc="http://schemas.openxmlformats.org/markup-compatibility/2006">
              <mc:Choice xmlns:v="urn:schemas-microsoft-com:vml" Requires="v">
                <p:oleObj spid="_x0000_s4110" r:id="rId4" imgW="114151" imgH="215619" progId="Equation.DSMT4">
                  <p:embed/>
                </p:oleObj>
              </mc:Choice>
              <mc:Fallback>
                <p:oleObj r:id="rId4" imgW="114151" imgH="21561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8454" y="3707606"/>
                        <a:ext cx="857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6869" name="Text Box 10"/>
          <p:cNvSpPr txBox="1">
            <a:spLocks noChangeArrowheads="1"/>
          </p:cNvSpPr>
          <p:nvPr/>
        </p:nvSpPr>
        <p:spPr bwMode="auto">
          <a:xfrm>
            <a:off x="3713561" y="1701405"/>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2400">
              <a:latin typeface="Comic Sans MS" panose="030F0702030302020204" pitchFamily="66" charset="0"/>
            </a:endParaRPr>
          </a:p>
        </p:txBody>
      </p:sp>
      <p:sp>
        <p:nvSpPr>
          <p:cNvPr id="36870" name="Text Box 11"/>
          <p:cNvSpPr txBox="1">
            <a:spLocks noChangeArrowheads="1"/>
          </p:cNvSpPr>
          <p:nvPr/>
        </p:nvSpPr>
        <p:spPr bwMode="auto">
          <a:xfrm>
            <a:off x="1713311" y="1472805"/>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2400">
              <a:latin typeface="Comic Sans MS" panose="030F0702030302020204" pitchFamily="66" charset="0"/>
            </a:endParaRPr>
          </a:p>
        </p:txBody>
      </p:sp>
      <p:sp>
        <p:nvSpPr>
          <p:cNvPr id="36871" name="Text Box 12"/>
          <p:cNvSpPr txBox="1">
            <a:spLocks noChangeArrowheads="1"/>
          </p:cNvSpPr>
          <p:nvPr/>
        </p:nvSpPr>
        <p:spPr bwMode="auto">
          <a:xfrm>
            <a:off x="2399111" y="1415655"/>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2400">
              <a:latin typeface="Comic Sans MS" panose="030F0702030302020204" pitchFamily="66" charset="0"/>
            </a:endParaRPr>
          </a:p>
        </p:txBody>
      </p:sp>
      <p:sp>
        <p:nvSpPr>
          <p:cNvPr id="36872" name="Text Box 17"/>
          <p:cNvSpPr txBox="1">
            <a:spLocks noChangeArrowheads="1"/>
          </p:cNvSpPr>
          <p:nvPr/>
        </p:nvSpPr>
        <p:spPr bwMode="auto">
          <a:xfrm>
            <a:off x="1473891" y="1928486"/>
            <a:ext cx="70711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vi-VN" altLang="en-US" sz="2400" dirty="0" smtClean="0">
                <a:latin typeface="Comic Sans MS" panose="030F0702030302020204" pitchFamily="66" charset="0"/>
              </a:rPr>
              <a:t>Với x,y là chỉ số. Còn a,b là hóa trị tương ứng của nguyên tố A và B</a:t>
            </a:r>
            <a:endParaRPr lang="en-US" altLang="en-US" sz="2400" dirty="0">
              <a:latin typeface="Comic Sans MS" panose="030F0702030302020204" pitchFamily="66" charset="0"/>
            </a:endParaRPr>
          </a:p>
        </p:txBody>
      </p:sp>
      <p:sp>
        <p:nvSpPr>
          <p:cNvPr id="42007" name="Text Box 23"/>
          <p:cNvSpPr txBox="1">
            <a:spLocks noChangeArrowheads="1"/>
          </p:cNvSpPr>
          <p:nvPr/>
        </p:nvSpPr>
        <p:spPr bwMode="auto">
          <a:xfrm>
            <a:off x="6574294" y="1149273"/>
            <a:ext cx="108227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100" b="1" dirty="0">
                <a:solidFill>
                  <a:srgbClr val="FF3300"/>
                </a:solidFill>
                <a:latin typeface="Comic Sans MS" panose="030F0702030302020204" pitchFamily="66" charset="0"/>
              </a:rPr>
              <a:t>a b</a:t>
            </a:r>
          </a:p>
        </p:txBody>
      </p:sp>
      <p:sp>
        <p:nvSpPr>
          <p:cNvPr id="42008" name="Text Box 24"/>
          <p:cNvSpPr txBox="1">
            <a:spLocks noChangeArrowheads="1"/>
          </p:cNvSpPr>
          <p:nvPr/>
        </p:nvSpPr>
        <p:spPr bwMode="auto">
          <a:xfrm>
            <a:off x="1472000" y="2982098"/>
            <a:ext cx="456842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Viết</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biểu</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thức</a:t>
            </a:r>
            <a:r>
              <a:rPr lang="en-US" altLang="en-US" sz="2100" b="1" dirty="0">
                <a:solidFill>
                  <a:srgbClr val="0000FF"/>
                </a:solidFill>
                <a:latin typeface="Comic Sans MS" panose="030F0702030302020204" pitchFamily="66" charset="0"/>
              </a:rPr>
              <a:t> qui </a:t>
            </a:r>
            <a:r>
              <a:rPr lang="en-US" altLang="en-US" sz="2100" b="1" dirty="0" err="1">
                <a:solidFill>
                  <a:srgbClr val="0000FF"/>
                </a:solidFill>
                <a:latin typeface="Comic Sans MS" panose="030F0702030302020204" pitchFamily="66" charset="0"/>
              </a:rPr>
              <a:t>tắc</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hóa</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trị</a:t>
            </a:r>
            <a:r>
              <a:rPr lang="en-US" altLang="en-US" sz="2100" b="1" dirty="0">
                <a:solidFill>
                  <a:srgbClr val="0000FF"/>
                </a:solidFill>
                <a:latin typeface="Comic Sans MS" panose="030F0702030302020204" pitchFamily="66" charset="0"/>
              </a:rPr>
              <a:t> :</a:t>
            </a:r>
          </a:p>
        </p:txBody>
      </p:sp>
      <p:sp>
        <p:nvSpPr>
          <p:cNvPr id="42010" name="Text Box 26"/>
          <p:cNvSpPr txBox="1">
            <a:spLocks noChangeArrowheads="1"/>
          </p:cNvSpPr>
          <p:nvPr/>
        </p:nvSpPr>
        <p:spPr bwMode="auto">
          <a:xfrm>
            <a:off x="1581411" y="3692079"/>
            <a:ext cx="3564731"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sz="2100" b="1" dirty="0" err="1">
                <a:solidFill>
                  <a:srgbClr val="0000FF"/>
                </a:solidFill>
                <a:latin typeface="Comic Sans MS" panose="030F0702030302020204" pitchFamily="66" charset="0"/>
              </a:rPr>
              <a:t>Chuyển</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thành</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tỉ</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lệ</a:t>
            </a:r>
            <a:r>
              <a:rPr lang="en-US" altLang="en-US" sz="2100" b="1" dirty="0">
                <a:solidFill>
                  <a:srgbClr val="0000FF"/>
                </a:solidFill>
                <a:latin typeface="Comic Sans MS" panose="030F0702030302020204" pitchFamily="66" charset="0"/>
              </a:rPr>
              <a:t>:</a:t>
            </a:r>
          </a:p>
          <a:p>
            <a:pPr>
              <a:spcBef>
                <a:spcPct val="50000"/>
              </a:spcBef>
            </a:pPr>
            <a:r>
              <a:rPr lang="en-US" altLang="en-US" sz="2100" b="1" dirty="0">
                <a:solidFill>
                  <a:srgbClr val="0000FF"/>
                </a:solidFill>
                <a:latin typeface="Comic Sans MS" panose="030F0702030302020204" pitchFamily="66" charset="0"/>
              </a:rPr>
              <a:t>        </a:t>
            </a:r>
          </a:p>
        </p:txBody>
      </p:sp>
      <p:sp>
        <p:nvSpPr>
          <p:cNvPr id="42011" name="Text Box 27"/>
          <p:cNvSpPr txBox="1">
            <a:spLocks noChangeArrowheads="1"/>
          </p:cNvSpPr>
          <p:nvPr/>
        </p:nvSpPr>
        <p:spPr bwMode="auto">
          <a:xfrm>
            <a:off x="4588203" y="3512624"/>
            <a:ext cx="514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b="1" u="sng" dirty="0">
                <a:latin typeface="Comic Sans MS" panose="030F0702030302020204" pitchFamily="66" charset="0"/>
              </a:rPr>
              <a:t>x</a:t>
            </a:r>
          </a:p>
        </p:txBody>
      </p:sp>
      <p:sp>
        <p:nvSpPr>
          <p:cNvPr id="42012" name="Text Box 28"/>
          <p:cNvSpPr txBox="1">
            <a:spLocks noChangeArrowheads="1"/>
          </p:cNvSpPr>
          <p:nvPr/>
        </p:nvSpPr>
        <p:spPr bwMode="auto">
          <a:xfrm>
            <a:off x="4593199" y="3847108"/>
            <a:ext cx="4162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2400" b="1" dirty="0">
                <a:latin typeface="Comic Sans MS" panose="030F0702030302020204" pitchFamily="66" charset="0"/>
              </a:rPr>
              <a:t>y</a:t>
            </a:r>
          </a:p>
        </p:txBody>
      </p:sp>
      <p:sp>
        <p:nvSpPr>
          <p:cNvPr id="42013" name="Text Box 29"/>
          <p:cNvSpPr txBox="1">
            <a:spLocks noChangeArrowheads="1"/>
          </p:cNvSpPr>
          <p:nvPr/>
        </p:nvSpPr>
        <p:spPr bwMode="auto">
          <a:xfrm>
            <a:off x="4854557" y="3751868"/>
            <a:ext cx="2286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100" b="1" dirty="0">
                <a:latin typeface="Comic Sans MS" panose="030F0702030302020204" pitchFamily="66" charset="0"/>
              </a:rPr>
              <a:t>=</a:t>
            </a:r>
          </a:p>
        </p:txBody>
      </p:sp>
      <p:sp>
        <p:nvSpPr>
          <p:cNvPr id="42015" name="Text Box 31"/>
          <p:cNvSpPr txBox="1">
            <a:spLocks noChangeArrowheads="1"/>
          </p:cNvSpPr>
          <p:nvPr/>
        </p:nvSpPr>
        <p:spPr bwMode="auto">
          <a:xfrm>
            <a:off x="5090647" y="3568072"/>
            <a:ext cx="400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b="1" u="sng">
                <a:latin typeface="Comic Sans MS" panose="030F0702030302020204" pitchFamily="66" charset="0"/>
              </a:rPr>
              <a:t>b</a:t>
            </a:r>
          </a:p>
        </p:txBody>
      </p:sp>
      <p:sp>
        <p:nvSpPr>
          <p:cNvPr id="42016" name="Text Box 32"/>
          <p:cNvSpPr txBox="1">
            <a:spLocks noChangeArrowheads="1"/>
          </p:cNvSpPr>
          <p:nvPr/>
        </p:nvSpPr>
        <p:spPr bwMode="auto">
          <a:xfrm>
            <a:off x="5119222" y="3864537"/>
            <a:ext cx="45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b="1">
                <a:latin typeface="Comic Sans MS" panose="030F0702030302020204" pitchFamily="66" charset="0"/>
              </a:rPr>
              <a:t>a</a:t>
            </a:r>
          </a:p>
        </p:txBody>
      </p:sp>
      <p:sp>
        <p:nvSpPr>
          <p:cNvPr id="42019" name="Text Box 35"/>
          <p:cNvSpPr txBox="1">
            <a:spLocks noChangeArrowheads="1"/>
          </p:cNvSpPr>
          <p:nvPr/>
        </p:nvSpPr>
        <p:spPr bwMode="auto">
          <a:xfrm>
            <a:off x="5356882" y="3678500"/>
            <a:ext cx="571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a:latin typeface="Comic Sans MS" panose="030F0702030302020204" pitchFamily="66" charset="0"/>
              </a:rPr>
              <a:t>=</a:t>
            </a:r>
          </a:p>
        </p:txBody>
      </p:sp>
      <p:sp>
        <p:nvSpPr>
          <p:cNvPr id="42020" name="Text Box 36"/>
          <p:cNvSpPr txBox="1">
            <a:spLocks noChangeArrowheads="1"/>
          </p:cNvSpPr>
          <p:nvPr/>
        </p:nvSpPr>
        <p:spPr bwMode="auto">
          <a:xfrm>
            <a:off x="1617387" y="4435569"/>
            <a:ext cx="5786438" cy="900246"/>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57175" indent="-257175">
              <a:spcBef>
                <a:spcPct val="50000"/>
              </a:spcBef>
              <a:buFontTx/>
              <a:buChar char="-"/>
              <a:defRPr/>
            </a:pPr>
            <a:r>
              <a:rPr lang="en-US" altLang="en-US" sz="2100" b="1" dirty="0" err="1">
                <a:solidFill>
                  <a:srgbClr val="0000FF"/>
                </a:solidFill>
                <a:latin typeface="Comic Sans MS" panose="030F0702030302020204" charset="0"/>
                <a:cs typeface="Comic Sans MS" panose="030F0702030302020204" charset="0"/>
              </a:rPr>
              <a:t>Chọn</a:t>
            </a:r>
            <a:r>
              <a:rPr lang="en-US" altLang="en-US" sz="2100" b="1" dirty="0">
                <a:solidFill>
                  <a:srgbClr val="0000FF"/>
                </a:solidFill>
                <a:latin typeface="Comic Sans MS" panose="030F0702030302020204" charset="0"/>
                <a:cs typeface="Comic Sans MS" panose="030F0702030302020204" charset="0"/>
              </a:rPr>
              <a:t>  x = </a:t>
            </a:r>
            <a:r>
              <a:rPr lang="en-US" altLang="en-US" sz="2100" b="1" dirty="0">
                <a:solidFill>
                  <a:srgbClr val="FF0000"/>
                </a:solidFill>
                <a:latin typeface="Comic Sans MS" panose="030F0702030302020204" charset="0"/>
                <a:cs typeface="Comic Sans MS" panose="030F0702030302020204" charset="0"/>
              </a:rPr>
              <a:t>b</a:t>
            </a:r>
            <a:r>
              <a:rPr lang="en-US" altLang="en-US" sz="2100" b="1" dirty="0">
                <a:solidFill>
                  <a:srgbClr val="0000FF"/>
                </a:solidFill>
                <a:latin typeface="Comic Sans MS" panose="030F0702030302020204" charset="0"/>
                <a:cs typeface="Comic Sans MS" panose="030F0702030302020204" charset="0"/>
              </a:rPr>
              <a:t> hay </a:t>
            </a:r>
            <a:r>
              <a:rPr lang="en-US" altLang="en-US" sz="2100" b="1" dirty="0" smtClean="0">
                <a:solidFill>
                  <a:srgbClr val="0000FF"/>
                </a:solidFill>
                <a:latin typeface="Comic Sans MS" panose="030F0702030302020204" charset="0"/>
                <a:cs typeface="Comic Sans MS" panose="030F0702030302020204" charset="0"/>
              </a:rPr>
              <a:t>(</a:t>
            </a:r>
            <a:r>
              <a:rPr lang="vi-VN" altLang="en-US" sz="2100" b="1" dirty="0" smtClean="0">
                <a:solidFill>
                  <a:srgbClr val="0000FF"/>
                </a:solidFill>
                <a:latin typeface="Comic Sans MS" panose="030F0702030302020204" charset="0"/>
                <a:cs typeface="Comic Sans MS" panose="030F0702030302020204" charset="0"/>
              </a:rPr>
              <a:t> </a:t>
            </a:r>
            <a:r>
              <a:rPr lang="en-US" altLang="en-US" sz="2100" b="1" dirty="0" smtClean="0">
                <a:solidFill>
                  <a:srgbClr val="FF0000"/>
                </a:solidFill>
                <a:latin typeface="Comic Sans MS" panose="030F0702030302020204" charset="0"/>
                <a:cs typeface="Comic Sans MS" panose="030F0702030302020204" charset="0"/>
              </a:rPr>
              <a:t>b</a:t>
            </a:r>
            <a:r>
              <a:rPr lang="en-US" altLang="en-US" sz="2100" b="1" baseline="30000" dirty="0" smtClean="0">
                <a:solidFill>
                  <a:srgbClr val="FF0000"/>
                </a:solidFill>
                <a:latin typeface="Comic Sans MS" panose="030F0702030302020204" charset="0"/>
                <a:cs typeface="Comic Sans MS" panose="030F0702030302020204" charset="0"/>
              </a:rPr>
              <a:t>’</a:t>
            </a:r>
            <a:r>
              <a:rPr lang="vi-VN" altLang="en-US" sz="2100" b="1" baseline="30000" dirty="0" smtClean="0">
                <a:solidFill>
                  <a:srgbClr val="FF0000"/>
                </a:solidFill>
                <a:latin typeface="Comic Sans MS" panose="030F0702030302020204" charset="0"/>
                <a:cs typeface="Comic Sans MS" panose="030F0702030302020204" charset="0"/>
              </a:rPr>
              <a:t> </a:t>
            </a:r>
            <a:r>
              <a:rPr lang="en-US" altLang="en-US" sz="2100" b="1" dirty="0" smtClean="0">
                <a:solidFill>
                  <a:srgbClr val="0000FF"/>
                </a:solidFill>
                <a:latin typeface="Comic Sans MS" panose="030F0702030302020204" charset="0"/>
                <a:cs typeface="Comic Sans MS" panose="030F0702030302020204" charset="0"/>
              </a:rPr>
              <a:t>) </a:t>
            </a:r>
            <a:endParaRPr lang="en-US" altLang="en-US" sz="2100" b="1" dirty="0">
              <a:solidFill>
                <a:srgbClr val="0000FF"/>
              </a:solidFill>
              <a:latin typeface="Comic Sans MS" panose="030F0702030302020204" charset="0"/>
              <a:cs typeface="Comic Sans MS" panose="030F0702030302020204" charset="0"/>
            </a:endParaRPr>
          </a:p>
          <a:p>
            <a:pPr>
              <a:spcBef>
                <a:spcPct val="50000"/>
              </a:spcBef>
              <a:defRPr/>
            </a:pPr>
            <a:r>
              <a:rPr lang="en-US" altLang="en-US" sz="2100" b="1" dirty="0">
                <a:solidFill>
                  <a:srgbClr val="0000FF"/>
                </a:solidFill>
                <a:latin typeface="Comic Sans MS" panose="030F0702030302020204" charset="0"/>
                <a:cs typeface="Comic Sans MS" panose="030F0702030302020204" charset="0"/>
              </a:rPr>
              <a:t>          y =  </a:t>
            </a:r>
            <a:r>
              <a:rPr lang="en-US" altLang="en-US" sz="2100" b="1" dirty="0">
                <a:solidFill>
                  <a:srgbClr val="FF0000"/>
                </a:solidFill>
                <a:latin typeface="Comic Sans MS" panose="030F0702030302020204" charset="0"/>
                <a:cs typeface="Comic Sans MS" panose="030F0702030302020204" charset="0"/>
              </a:rPr>
              <a:t>a</a:t>
            </a:r>
            <a:r>
              <a:rPr lang="en-US" altLang="en-US" sz="2100" b="1" dirty="0">
                <a:solidFill>
                  <a:srgbClr val="0000FF"/>
                </a:solidFill>
                <a:latin typeface="Comic Sans MS" panose="030F0702030302020204" charset="0"/>
                <a:cs typeface="Comic Sans MS" panose="030F0702030302020204" charset="0"/>
              </a:rPr>
              <a:t> hay ( </a:t>
            </a:r>
            <a:r>
              <a:rPr lang="en-US" altLang="en-US" sz="2100" b="1" dirty="0">
                <a:solidFill>
                  <a:srgbClr val="FF0000"/>
                </a:solidFill>
                <a:latin typeface="Comic Sans MS" panose="030F0702030302020204" charset="0"/>
                <a:cs typeface="Comic Sans MS" panose="030F0702030302020204" charset="0"/>
              </a:rPr>
              <a:t>a</a:t>
            </a:r>
            <a:r>
              <a:rPr lang="en-US" altLang="en-US" sz="2100" b="1" baseline="30000" dirty="0" smtClean="0">
                <a:solidFill>
                  <a:srgbClr val="FF0000"/>
                </a:solidFill>
                <a:latin typeface="Comic Sans MS" panose="030F0702030302020204" charset="0"/>
                <a:cs typeface="Comic Sans MS" panose="030F0702030302020204" charset="0"/>
              </a:rPr>
              <a:t>’</a:t>
            </a:r>
            <a:r>
              <a:rPr lang="vi-VN" altLang="en-US" sz="2100" b="1" baseline="30000" dirty="0" smtClean="0">
                <a:solidFill>
                  <a:srgbClr val="FF0000"/>
                </a:solidFill>
                <a:latin typeface="Comic Sans MS" panose="030F0702030302020204" charset="0"/>
                <a:cs typeface="Comic Sans MS" panose="030F0702030302020204" charset="0"/>
              </a:rPr>
              <a:t> </a:t>
            </a:r>
            <a:r>
              <a:rPr lang="en-US" altLang="en-US" sz="2100" b="1" dirty="0" smtClean="0">
                <a:solidFill>
                  <a:srgbClr val="0000FF"/>
                </a:solidFill>
                <a:latin typeface="Comic Sans MS" panose="030F0702030302020204" charset="0"/>
                <a:cs typeface="Comic Sans MS" panose="030F0702030302020204" charset="0"/>
              </a:rPr>
              <a:t>)</a:t>
            </a:r>
            <a:endParaRPr lang="en-US" altLang="en-US" sz="2100" b="1" dirty="0">
              <a:solidFill>
                <a:srgbClr val="0000FF"/>
              </a:solidFill>
              <a:latin typeface="Comic Sans MS" panose="030F0702030302020204" charset="0"/>
              <a:cs typeface="Comic Sans MS" panose="030F0702030302020204" charset="0"/>
            </a:endParaRPr>
          </a:p>
        </p:txBody>
      </p:sp>
      <p:sp>
        <p:nvSpPr>
          <p:cNvPr id="42021" name="Text Box 37"/>
          <p:cNvSpPr txBox="1">
            <a:spLocks noChangeArrowheads="1"/>
          </p:cNvSpPr>
          <p:nvPr/>
        </p:nvSpPr>
        <p:spPr bwMode="auto">
          <a:xfrm>
            <a:off x="1580944" y="5543117"/>
            <a:ext cx="5566172"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Viết</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công</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thức</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đúng</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của</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hợp</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chất</a:t>
            </a:r>
            <a:endParaRPr lang="en-US" altLang="en-US" sz="2100" b="1" dirty="0">
              <a:solidFill>
                <a:srgbClr val="0000FF"/>
              </a:solidFill>
              <a:latin typeface="Comic Sans MS" panose="030F0702030302020204" pitchFamily="66" charset="0"/>
            </a:endParaRPr>
          </a:p>
          <a:p>
            <a:pPr>
              <a:spcBef>
                <a:spcPct val="50000"/>
              </a:spcBef>
            </a:pPr>
            <a:endParaRPr lang="vi-VN" altLang="en-US" sz="2100" b="1" dirty="0">
              <a:solidFill>
                <a:srgbClr val="0000FF"/>
              </a:solidFill>
              <a:latin typeface="Comic Sans MS" panose="030F0702030302020204" pitchFamily="66" charset="0"/>
            </a:endParaRPr>
          </a:p>
        </p:txBody>
      </p:sp>
      <p:sp>
        <p:nvSpPr>
          <p:cNvPr id="4" name="Text Box 21"/>
          <p:cNvSpPr txBox="1">
            <a:spLocks noChangeArrowheads="1"/>
          </p:cNvSpPr>
          <p:nvPr/>
        </p:nvSpPr>
        <p:spPr bwMode="auto">
          <a:xfrm>
            <a:off x="1713311" y="427970"/>
            <a:ext cx="6062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altLang="en-US" sz="2800" b="1" u="sng" dirty="0" err="1">
                <a:solidFill>
                  <a:srgbClr val="0000FF"/>
                </a:solidFill>
                <a:latin typeface="Comic Sans MS" panose="030F0702030302020204" pitchFamily="66" charset="0"/>
              </a:rPr>
              <a:t>Các</a:t>
            </a:r>
            <a:r>
              <a:rPr lang="en-US" altLang="en-US" sz="2800" b="1" u="sng" dirty="0">
                <a:solidFill>
                  <a:srgbClr val="0000FF"/>
                </a:solidFill>
                <a:latin typeface="Comic Sans MS" panose="030F0702030302020204" pitchFamily="66" charset="0"/>
              </a:rPr>
              <a:t> </a:t>
            </a:r>
            <a:r>
              <a:rPr lang="en-US" altLang="en-US" sz="2800" b="1" u="sng" dirty="0" err="1">
                <a:solidFill>
                  <a:srgbClr val="0000FF"/>
                </a:solidFill>
                <a:latin typeface="Comic Sans MS" panose="030F0702030302020204" pitchFamily="66" charset="0"/>
              </a:rPr>
              <a:t>bước</a:t>
            </a:r>
            <a:r>
              <a:rPr lang="en-US" altLang="en-US" sz="2800" b="1" u="sng" dirty="0">
                <a:solidFill>
                  <a:srgbClr val="0000FF"/>
                </a:solidFill>
                <a:latin typeface="Comic Sans MS" panose="030F0702030302020204" pitchFamily="66" charset="0"/>
              </a:rPr>
              <a:t> </a:t>
            </a:r>
            <a:r>
              <a:rPr lang="en-US" altLang="en-US" sz="2800" b="1" u="sng" dirty="0" err="1">
                <a:solidFill>
                  <a:srgbClr val="0000FF"/>
                </a:solidFill>
                <a:latin typeface="Comic Sans MS" panose="030F0702030302020204" pitchFamily="66" charset="0"/>
              </a:rPr>
              <a:t>lập</a:t>
            </a:r>
            <a:r>
              <a:rPr lang="en-US" altLang="en-US" sz="2800" b="1" u="sng" dirty="0">
                <a:solidFill>
                  <a:srgbClr val="0000FF"/>
                </a:solidFill>
                <a:latin typeface="Comic Sans MS" panose="030F0702030302020204" pitchFamily="66" charset="0"/>
              </a:rPr>
              <a:t> </a:t>
            </a:r>
            <a:r>
              <a:rPr lang="en-US" altLang="en-US" sz="2800" b="1" u="sng" dirty="0" err="1">
                <a:solidFill>
                  <a:srgbClr val="0000FF"/>
                </a:solidFill>
                <a:latin typeface="Comic Sans MS" panose="030F0702030302020204" pitchFamily="66" charset="0"/>
              </a:rPr>
              <a:t>công</a:t>
            </a:r>
            <a:r>
              <a:rPr lang="en-US" altLang="en-US" sz="2800" b="1" u="sng" dirty="0">
                <a:solidFill>
                  <a:srgbClr val="0000FF"/>
                </a:solidFill>
                <a:latin typeface="Comic Sans MS" panose="030F0702030302020204" pitchFamily="66" charset="0"/>
              </a:rPr>
              <a:t> </a:t>
            </a:r>
            <a:r>
              <a:rPr lang="en-US" altLang="en-US" sz="2800" b="1" u="sng" dirty="0" err="1">
                <a:solidFill>
                  <a:srgbClr val="0000FF"/>
                </a:solidFill>
                <a:latin typeface="Comic Sans MS" panose="030F0702030302020204" pitchFamily="66" charset="0"/>
              </a:rPr>
              <a:t>thức</a:t>
            </a:r>
            <a:r>
              <a:rPr lang="en-US" altLang="en-US" sz="2800" b="1" u="sng" dirty="0">
                <a:solidFill>
                  <a:srgbClr val="0000FF"/>
                </a:solidFill>
                <a:latin typeface="Comic Sans MS" panose="030F0702030302020204" pitchFamily="66" charset="0"/>
              </a:rPr>
              <a:t> </a:t>
            </a:r>
            <a:r>
              <a:rPr lang="en-US" altLang="en-US" sz="2800" b="1" u="sng" dirty="0" err="1">
                <a:solidFill>
                  <a:srgbClr val="0000FF"/>
                </a:solidFill>
                <a:latin typeface="Comic Sans MS" panose="030F0702030302020204" pitchFamily="66" charset="0"/>
              </a:rPr>
              <a:t>hóa</a:t>
            </a:r>
            <a:r>
              <a:rPr lang="en-US" altLang="en-US" sz="2800" b="1" u="sng" dirty="0">
                <a:solidFill>
                  <a:srgbClr val="0000FF"/>
                </a:solidFill>
                <a:latin typeface="Comic Sans MS" panose="030F0702030302020204" pitchFamily="66" charset="0"/>
              </a:rPr>
              <a:t> </a:t>
            </a:r>
            <a:r>
              <a:rPr lang="en-US" altLang="en-US" sz="2800" b="1" u="sng" dirty="0" err="1">
                <a:solidFill>
                  <a:srgbClr val="0000FF"/>
                </a:solidFill>
                <a:latin typeface="Comic Sans MS" panose="030F0702030302020204" pitchFamily="66" charset="0"/>
              </a:rPr>
              <a:t>học</a:t>
            </a:r>
            <a:endParaRPr lang="en-US" altLang="en-US" sz="2800" b="1" u="sng" dirty="0">
              <a:solidFill>
                <a:srgbClr val="0000FF"/>
              </a:solidFill>
              <a:latin typeface="Comic Sans MS" panose="030F0702030302020204" pitchFamily="66" charset="0"/>
            </a:endParaRPr>
          </a:p>
        </p:txBody>
      </p:sp>
      <p:sp>
        <p:nvSpPr>
          <p:cNvPr id="5" name="Text Box 22"/>
          <p:cNvSpPr txBox="1">
            <a:spLocks noChangeArrowheads="1"/>
          </p:cNvSpPr>
          <p:nvPr/>
        </p:nvSpPr>
        <p:spPr bwMode="auto">
          <a:xfrm>
            <a:off x="1472000" y="1410908"/>
            <a:ext cx="59318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Viết</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công</a:t>
            </a:r>
            <a:r>
              <a:rPr lang="en-US" altLang="en-US" sz="2100" b="1" dirty="0">
                <a:solidFill>
                  <a:srgbClr val="0000FF"/>
                </a:solidFill>
                <a:latin typeface="Comic Sans MS" panose="030F0702030302020204" pitchFamily="66" charset="0"/>
              </a:rPr>
              <a:t> </a:t>
            </a:r>
            <a:r>
              <a:rPr lang="en-US" altLang="en-US" sz="2100" b="1" dirty="0" err="1" smtClean="0">
                <a:solidFill>
                  <a:srgbClr val="0000FF"/>
                </a:solidFill>
                <a:latin typeface="Comic Sans MS" panose="030F0702030302020204" pitchFamily="66" charset="0"/>
              </a:rPr>
              <a:t>thức</a:t>
            </a:r>
            <a:r>
              <a:rPr lang="vi-VN" altLang="en-US" sz="2100" b="1" dirty="0">
                <a:solidFill>
                  <a:srgbClr val="0000FF"/>
                </a:solidFill>
                <a:latin typeface="Comic Sans MS" panose="030F0702030302020204" pitchFamily="66" charset="0"/>
              </a:rPr>
              <a:t> </a:t>
            </a:r>
            <a:r>
              <a:rPr lang="vi-VN" altLang="en-US" sz="2100" b="1" dirty="0" smtClean="0">
                <a:solidFill>
                  <a:srgbClr val="0000FF"/>
                </a:solidFill>
                <a:latin typeface="Comic Sans MS" panose="030F0702030302020204" pitchFamily="66" charset="0"/>
              </a:rPr>
              <a:t>hóa học</a:t>
            </a:r>
            <a:r>
              <a:rPr lang="en-US" altLang="en-US" sz="2100" b="1" dirty="0" smtClean="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dạng</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chung</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A</a:t>
            </a:r>
            <a:r>
              <a:rPr lang="en-US" altLang="en-US" sz="2100" b="1" baseline="-25000" dirty="0" err="1">
                <a:solidFill>
                  <a:srgbClr val="0000FF"/>
                </a:solidFill>
                <a:latin typeface="Comic Sans MS" panose="030F0702030302020204" pitchFamily="66" charset="0"/>
              </a:rPr>
              <a:t>x</a:t>
            </a:r>
            <a:r>
              <a:rPr lang="en-US" altLang="en-US" sz="2100" b="1" dirty="0" err="1">
                <a:solidFill>
                  <a:srgbClr val="0000FF"/>
                </a:solidFill>
                <a:latin typeface="Comic Sans MS" panose="030F0702030302020204" pitchFamily="66" charset="0"/>
              </a:rPr>
              <a:t>B</a:t>
            </a:r>
            <a:r>
              <a:rPr lang="en-US" altLang="en-US" sz="2100" b="1" baseline="-25000" dirty="0" err="1">
                <a:solidFill>
                  <a:srgbClr val="0000FF"/>
                </a:solidFill>
                <a:latin typeface="Comic Sans MS" panose="030F0702030302020204" pitchFamily="66" charset="0"/>
              </a:rPr>
              <a:t>y</a:t>
            </a:r>
            <a:endParaRPr lang="en-US" altLang="en-US" sz="2100" b="1" baseline="-25000" dirty="0">
              <a:solidFill>
                <a:srgbClr val="0000FF"/>
              </a:solidFill>
              <a:latin typeface="Comic Sans MS" panose="030F0702030302020204" pitchFamily="66" charset="0"/>
            </a:endParaRPr>
          </a:p>
        </p:txBody>
      </p:sp>
      <p:sp>
        <p:nvSpPr>
          <p:cNvPr id="7" name="Text Box 25"/>
          <p:cNvSpPr txBox="1">
            <a:spLocks noChangeArrowheads="1"/>
          </p:cNvSpPr>
          <p:nvPr/>
        </p:nvSpPr>
        <p:spPr bwMode="auto">
          <a:xfrm>
            <a:off x="5146142" y="2965495"/>
            <a:ext cx="35897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b="1" dirty="0">
                <a:latin typeface="Comic Sans MS" panose="030F0702030302020204" pitchFamily="66" charset="0"/>
              </a:rPr>
              <a:t>       x . </a:t>
            </a:r>
            <a:r>
              <a:rPr lang="en-US" altLang="en-US" sz="2400" b="1" dirty="0">
                <a:solidFill>
                  <a:srgbClr val="FF3300"/>
                </a:solidFill>
                <a:latin typeface="Comic Sans MS" panose="030F0702030302020204" pitchFamily="66" charset="0"/>
              </a:rPr>
              <a:t>a</a:t>
            </a:r>
            <a:r>
              <a:rPr lang="en-US" altLang="en-US" sz="2400" b="1" dirty="0">
                <a:latin typeface="Comic Sans MS" panose="030F0702030302020204" pitchFamily="66" charset="0"/>
              </a:rPr>
              <a:t>   =  y .  </a:t>
            </a:r>
            <a:r>
              <a:rPr lang="en-US" altLang="en-US" sz="2400" b="1" dirty="0">
                <a:solidFill>
                  <a:srgbClr val="FF3300"/>
                </a:solidFill>
                <a:latin typeface="Comic Sans MS" panose="030F0702030302020204" pitchFamily="66" charset="0"/>
              </a:rPr>
              <a:t>b</a:t>
            </a:r>
          </a:p>
        </p:txBody>
      </p:sp>
      <p:sp>
        <p:nvSpPr>
          <p:cNvPr id="2" name="Text Box 33"/>
          <p:cNvSpPr txBox="1">
            <a:spLocks noChangeArrowheads="1"/>
          </p:cNvSpPr>
          <p:nvPr/>
        </p:nvSpPr>
        <p:spPr bwMode="auto">
          <a:xfrm>
            <a:off x="5576422" y="3513870"/>
            <a:ext cx="5443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2400" b="1" u="sng" dirty="0" smtClean="0">
                <a:latin typeface="Comic Sans MS" panose="030F0702030302020204" pitchFamily="66" charset="0"/>
              </a:rPr>
              <a:t>b</a:t>
            </a:r>
            <a:r>
              <a:rPr lang="vi-VN" altLang="en-US" sz="2400" b="1" u="sng" dirty="0" smtClean="0">
                <a:latin typeface="Comic Sans MS" panose="030F0702030302020204" pitchFamily="66" charset="0"/>
              </a:rPr>
              <a:t>'</a:t>
            </a:r>
            <a:r>
              <a:rPr lang="en-US" altLang="en-US" sz="2700" b="1" u="sng" baseline="30000" dirty="0" smtClean="0">
                <a:latin typeface="Comic Sans MS" panose="030F0702030302020204" pitchFamily="66" charset="0"/>
              </a:rPr>
              <a:t>’</a:t>
            </a:r>
            <a:endParaRPr lang="en-US" altLang="en-US" sz="2700" b="1" u="sng" baseline="30000" dirty="0">
              <a:latin typeface="Comic Sans MS" panose="030F0702030302020204" pitchFamily="66" charset="0"/>
            </a:endParaRPr>
          </a:p>
        </p:txBody>
      </p:sp>
      <p:sp>
        <p:nvSpPr>
          <p:cNvPr id="3" name="Text Box 34"/>
          <p:cNvSpPr txBox="1">
            <a:spLocks noChangeArrowheads="1"/>
          </p:cNvSpPr>
          <p:nvPr/>
        </p:nvSpPr>
        <p:spPr bwMode="auto">
          <a:xfrm>
            <a:off x="5564341" y="3883884"/>
            <a:ext cx="568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2400" b="1" dirty="0">
                <a:latin typeface="Comic Sans MS" panose="030F0702030302020204" pitchFamily="66" charset="0"/>
              </a:rPr>
              <a:t>a</a:t>
            </a:r>
            <a:r>
              <a:rPr lang="en-US" altLang="en-US" sz="2700" b="1" baseline="30000" dirty="0">
                <a:latin typeface="Comic Sans MS" panose="030F0702030302020204" pitchFamily="66" charset="0"/>
              </a:rPr>
              <a:t>’</a:t>
            </a:r>
          </a:p>
        </p:txBody>
      </p:sp>
    </p:spTree>
    <p:extLst>
      <p:ext uri="{BB962C8B-B14F-4D97-AF65-F5344CB8AC3E}">
        <p14:creationId xmlns:p14="http://schemas.microsoft.com/office/powerpoint/2010/main" val="4165655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1"/>
                                          </p:val>
                                        </p:tav>
                                        <p:tav tm="100000">
                                          <p:val>
                                            <p:strVal val="#ppt_x"/>
                                          </p:val>
                                        </p:tav>
                                      </p:tavLst>
                                    </p:anim>
                                    <p:anim calcmode="lin" valueType="num">
                                      <p:cBhvr>
                                        <p:cTn id="9" dur="500" fill="hold"/>
                                        <p:tgtEl>
                                          <p:spTgt spid="5"/>
                                        </p:tgtEl>
                                        <p:attrNameLst>
                                          <p:attrName>ppt_y</p:attrName>
                                        </p:attrNameLst>
                                      </p:cBhvr>
                                      <p:tavLst>
                                        <p:tav tm="0">
                                          <p:val>
                                            <p:strVal val="#ppt_y"/>
                                          </p:val>
                                        </p:tav>
                                        <p:tav tm="100000">
                                          <p:val>
                                            <p:strVal val="#ppt_y"/>
                                          </p:val>
                                        </p:tav>
                                      </p:tavLst>
                                    </p:anim>
                                  </p:childTnLst>
                                </p:cTn>
                              </p:par>
                              <p:par>
                                <p:cTn id="10" presetID="4" presetClass="entr" presetSubtype="16" fill="hold" grpId="0" nodeType="withEffect">
                                  <p:stCondLst>
                                    <p:cond delay="0"/>
                                  </p:stCondLst>
                                  <p:childTnLst>
                                    <p:set>
                                      <p:cBhvr>
                                        <p:cTn id="11" dur="1" fill="hold">
                                          <p:stCondLst>
                                            <p:cond delay="0"/>
                                          </p:stCondLst>
                                        </p:cTn>
                                        <p:tgtEl>
                                          <p:spTgt spid="42007"/>
                                        </p:tgtEl>
                                        <p:attrNameLst>
                                          <p:attrName>style.visibility</p:attrName>
                                        </p:attrNameLst>
                                      </p:cBhvr>
                                      <p:to>
                                        <p:strVal val="visible"/>
                                      </p:to>
                                    </p:set>
                                    <p:animEffect transition="in" filter="box(in)">
                                      <p:cBhvr>
                                        <p:cTn id="12" dur="500"/>
                                        <p:tgtEl>
                                          <p:spTgt spid="42007"/>
                                        </p:tgtEl>
                                      </p:cBhvr>
                                    </p:animEffect>
                                  </p:childTnLst>
                                </p:cTn>
                              </p:par>
                            </p:childTnLst>
                          </p:cTn>
                        </p:par>
                      </p:childTnLst>
                    </p:cTn>
                  </p:par>
                  <p:par>
                    <p:cTn id="13" fill="hold">
                      <p:stCondLst>
                        <p:cond delay="indefinite"/>
                      </p:stCondLst>
                      <p:childTnLst>
                        <p:par>
                          <p:cTn id="14" fill="hold">
                            <p:stCondLst>
                              <p:cond delay="0"/>
                            </p:stCondLst>
                            <p:childTnLst>
                              <p:par>
                                <p:cTn id="15" presetID="40" presetClass="entr" presetSubtype="0" fill="hold" grpId="0" nodeType="clickEffect">
                                  <p:stCondLst>
                                    <p:cond delay="0"/>
                                  </p:stCondLst>
                                  <p:iterate type="lt">
                                    <p:tmPct val="10000"/>
                                  </p:iterate>
                                  <p:childTnLst>
                                    <p:set>
                                      <p:cBhvr>
                                        <p:cTn id="16" dur="1" fill="hold">
                                          <p:stCondLst>
                                            <p:cond delay="0"/>
                                          </p:stCondLst>
                                        </p:cTn>
                                        <p:tgtEl>
                                          <p:spTgt spid="42008"/>
                                        </p:tgtEl>
                                        <p:attrNameLst>
                                          <p:attrName>style.visibility</p:attrName>
                                        </p:attrNameLst>
                                      </p:cBhvr>
                                      <p:to>
                                        <p:strVal val="visible"/>
                                      </p:to>
                                    </p:set>
                                    <p:animEffect transition="in" filter="fade">
                                      <p:cBhvr>
                                        <p:cTn id="17" dur="500"/>
                                        <p:tgtEl>
                                          <p:spTgt spid="42008"/>
                                        </p:tgtEl>
                                      </p:cBhvr>
                                    </p:animEffect>
                                    <p:anim calcmode="lin" valueType="num">
                                      <p:cBhvr>
                                        <p:cTn id="18" dur="500" fill="hold"/>
                                        <p:tgtEl>
                                          <p:spTgt spid="42008"/>
                                        </p:tgtEl>
                                        <p:attrNameLst>
                                          <p:attrName>ppt_x</p:attrName>
                                        </p:attrNameLst>
                                      </p:cBhvr>
                                      <p:tavLst>
                                        <p:tav tm="0">
                                          <p:val>
                                            <p:strVal val="#ppt_x-.1"/>
                                          </p:val>
                                        </p:tav>
                                        <p:tav tm="100000">
                                          <p:val>
                                            <p:strVal val="#ppt_x"/>
                                          </p:val>
                                        </p:tav>
                                      </p:tavLst>
                                    </p:anim>
                                    <p:anim calcmode="lin" valueType="num">
                                      <p:cBhvr>
                                        <p:cTn id="19" dur="500" fill="hold"/>
                                        <p:tgtEl>
                                          <p:spTgt spid="4200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0" presetClass="entr" presetSubtype="0" fill="hold" grpId="0" nodeType="click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1"/>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0" presetClass="entr" presetSubtype="0" fill="hold" grpId="0" nodeType="clickEffect">
                                  <p:stCondLst>
                                    <p:cond delay="0"/>
                                  </p:stCondLst>
                                  <p:iterate type="lt">
                                    <p:tmPct val="10000"/>
                                  </p:iterate>
                                  <p:childTnLst>
                                    <p:set>
                                      <p:cBhvr>
                                        <p:cTn id="30" dur="1" fill="hold">
                                          <p:stCondLst>
                                            <p:cond delay="0"/>
                                          </p:stCondLst>
                                        </p:cTn>
                                        <p:tgtEl>
                                          <p:spTgt spid="42010"/>
                                        </p:tgtEl>
                                        <p:attrNameLst>
                                          <p:attrName>style.visibility</p:attrName>
                                        </p:attrNameLst>
                                      </p:cBhvr>
                                      <p:to>
                                        <p:strVal val="visible"/>
                                      </p:to>
                                    </p:set>
                                    <p:animEffect transition="in" filter="fade">
                                      <p:cBhvr>
                                        <p:cTn id="31" dur="500"/>
                                        <p:tgtEl>
                                          <p:spTgt spid="42010"/>
                                        </p:tgtEl>
                                      </p:cBhvr>
                                    </p:animEffect>
                                    <p:anim calcmode="lin" valueType="num">
                                      <p:cBhvr>
                                        <p:cTn id="32" dur="500" fill="hold"/>
                                        <p:tgtEl>
                                          <p:spTgt spid="42010"/>
                                        </p:tgtEl>
                                        <p:attrNameLst>
                                          <p:attrName>ppt_x</p:attrName>
                                        </p:attrNameLst>
                                      </p:cBhvr>
                                      <p:tavLst>
                                        <p:tav tm="0">
                                          <p:val>
                                            <p:strVal val="#ppt_x-.1"/>
                                          </p:val>
                                        </p:tav>
                                        <p:tav tm="100000">
                                          <p:val>
                                            <p:strVal val="#ppt_x"/>
                                          </p:val>
                                        </p:tav>
                                      </p:tavLst>
                                    </p:anim>
                                    <p:anim calcmode="lin" valueType="num">
                                      <p:cBhvr>
                                        <p:cTn id="33" dur="500" fill="hold"/>
                                        <p:tgtEl>
                                          <p:spTgt spid="42010"/>
                                        </p:tgtEl>
                                        <p:attrNameLst>
                                          <p:attrName>ppt_y</p:attrName>
                                        </p:attrNameLst>
                                      </p:cBhvr>
                                      <p:tavLst>
                                        <p:tav tm="0">
                                          <p:val>
                                            <p:strVal val="#ppt_y"/>
                                          </p:val>
                                        </p:tav>
                                        <p:tav tm="100000">
                                          <p:val>
                                            <p:strVal val="#ppt_y"/>
                                          </p:val>
                                        </p:tav>
                                      </p:tavLst>
                                    </p:anim>
                                  </p:childTnLst>
                                </p:cTn>
                              </p:par>
                              <p:par>
                                <p:cTn id="34" presetID="40" presetClass="entr" presetSubtype="0" fill="hold" grpId="0" nodeType="withEffect">
                                  <p:stCondLst>
                                    <p:cond delay="0"/>
                                  </p:stCondLst>
                                  <p:iterate type="lt">
                                    <p:tmPct val="10000"/>
                                  </p:iterate>
                                  <p:childTnLst>
                                    <p:set>
                                      <p:cBhvr>
                                        <p:cTn id="35" dur="1" fill="hold">
                                          <p:stCondLst>
                                            <p:cond delay="0"/>
                                          </p:stCondLst>
                                        </p:cTn>
                                        <p:tgtEl>
                                          <p:spTgt spid="42011"/>
                                        </p:tgtEl>
                                        <p:attrNameLst>
                                          <p:attrName>style.visibility</p:attrName>
                                        </p:attrNameLst>
                                      </p:cBhvr>
                                      <p:to>
                                        <p:strVal val="visible"/>
                                      </p:to>
                                    </p:set>
                                    <p:animEffect transition="in" filter="fade">
                                      <p:cBhvr>
                                        <p:cTn id="36" dur="500"/>
                                        <p:tgtEl>
                                          <p:spTgt spid="42011"/>
                                        </p:tgtEl>
                                      </p:cBhvr>
                                    </p:animEffect>
                                    <p:anim calcmode="lin" valueType="num">
                                      <p:cBhvr>
                                        <p:cTn id="37" dur="500" fill="hold"/>
                                        <p:tgtEl>
                                          <p:spTgt spid="42011"/>
                                        </p:tgtEl>
                                        <p:attrNameLst>
                                          <p:attrName>ppt_x</p:attrName>
                                        </p:attrNameLst>
                                      </p:cBhvr>
                                      <p:tavLst>
                                        <p:tav tm="0">
                                          <p:val>
                                            <p:strVal val="#ppt_x-.1"/>
                                          </p:val>
                                        </p:tav>
                                        <p:tav tm="100000">
                                          <p:val>
                                            <p:strVal val="#ppt_x"/>
                                          </p:val>
                                        </p:tav>
                                      </p:tavLst>
                                    </p:anim>
                                    <p:anim calcmode="lin" valueType="num">
                                      <p:cBhvr>
                                        <p:cTn id="38" dur="500" fill="hold"/>
                                        <p:tgtEl>
                                          <p:spTgt spid="42011"/>
                                        </p:tgtEl>
                                        <p:attrNameLst>
                                          <p:attrName>ppt_y</p:attrName>
                                        </p:attrNameLst>
                                      </p:cBhvr>
                                      <p:tavLst>
                                        <p:tav tm="0">
                                          <p:val>
                                            <p:strVal val="#ppt_y"/>
                                          </p:val>
                                        </p:tav>
                                        <p:tav tm="100000">
                                          <p:val>
                                            <p:strVal val="#ppt_y"/>
                                          </p:val>
                                        </p:tav>
                                      </p:tavLst>
                                    </p:anim>
                                  </p:childTnLst>
                                </p:cTn>
                              </p:par>
                              <p:par>
                                <p:cTn id="39" presetID="40" presetClass="entr" presetSubtype="0" fill="hold" grpId="0" nodeType="withEffect">
                                  <p:stCondLst>
                                    <p:cond delay="0"/>
                                  </p:stCondLst>
                                  <p:iterate type="lt">
                                    <p:tmPct val="10000"/>
                                  </p:iterate>
                                  <p:childTnLst>
                                    <p:set>
                                      <p:cBhvr>
                                        <p:cTn id="40" dur="1" fill="hold">
                                          <p:stCondLst>
                                            <p:cond delay="0"/>
                                          </p:stCondLst>
                                        </p:cTn>
                                        <p:tgtEl>
                                          <p:spTgt spid="42012"/>
                                        </p:tgtEl>
                                        <p:attrNameLst>
                                          <p:attrName>style.visibility</p:attrName>
                                        </p:attrNameLst>
                                      </p:cBhvr>
                                      <p:to>
                                        <p:strVal val="visible"/>
                                      </p:to>
                                    </p:set>
                                    <p:animEffect transition="in" filter="fade">
                                      <p:cBhvr>
                                        <p:cTn id="41" dur="500"/>
                                        <p:tgtEl>
                                          <p:spTgt spid="42012"/>
                                        </p:tgtEl>
                                      </p:cBhvr>
                                    </p:animEffect>
                                    <p:anim calcmode="lin" valueType="num">
                                      <p:cBhvr>
                                        <p:cTn id="42" dur="500" fill="hold"/>
                                        <p:tgtEl>
                                          <p:spTgt spid="42012"/>
                                        </p:tgtEl>
                                        <p:attrNameLst>
                                          <p:attrName>ppt_x</p:attrName>
                                        </p:attrNameLst>
                                      </p:cBhvr>
                                      <p:tavLst>
                                        <p:tav tm="0">
                                          <p:val>
                                            <p:strVal val="#ppt_x-.1"/>
                                          </p:val>
                                        </p:tav>
                                        <p:tav tm="100000">
                                          <p:val>
                                            <p:strVal val="#ppt_x"/>
                                          </p:val>
                                        </p:tav>
                                      </p:tavLst>
                                    </p:anim>
                                    <p:anim calcmode="lin" valueType="num">
                                      <p:cBhvr>
                                        <p:cTn id="43" dur="500" fill="hold"/>
                                        <p:tgtEl>
                                          <p:spTgt spid="42012"/>
                                        </p:tgtEl>
                                        <p:attrNameLst>
                                          <p:attrName>ppt_y</p:attrName>
                                        </p:attrNameLst>
                                      </p:cBhvr>
                                      <p:tavLst>
                                        <p:tav tm="0">
                                          <p:val>
                                            <p:strVal val="#ppt_y"/>
                                          </p:val>
                                        </p:tav>
                                        <p:tav tm="100000">
                                          <p:val>
                                            <p:strVal val="#ppt_y"/>
                                          </p:val>
                                        </p:tav>
                                      </p:tavLst>
                                    </p:anim>
                                  </p:childTnLst>
                                </p:cTn>
                              </p:par>
                              <p:par>
                                <p:cTn id="44" presetID="40" presetClass="entr" presetSubtype="0" fill="hold" grpId="0" nodeType="withEffect">
                                  <p:stCondLst>
                                    <p:cond delay="0"/>
                                  </p:stCondLst>
                                  <p:iterate type="lt">
                                    <p:tmPct val="10000"/>
                                  </p:iterate>
                                  <p:childTnLst>
                                    <p:set>
                                      <p:cBhvr>
                                        <p:cTn id="45" dur="1" fill="hold">
                                          <p:stCondLst>
                                            <p:cond delay="0"/>
                                          </p:stCondLst>
                                        </p:cTn>
                                        <p:tgtEl>
                                          <p:spTgt spid="42013"/>
                                        </p:tgtEl>
                                        <p:attrNameLst>
                                          <p:attrName>style.visibility</p:attrName>
                                        </p:attrNameLst>
                                      </p:cBhvr>
                                      <p:to>
                                        <p:strVal val="visible"/>
                                      </p:to>
                                    </p:set>
                                    <p:animEffect transition="in" filter="fade">
                                      <p:cBhvr>
                                        <p:cTn id="46" dur="500"/>
                                        <p:tgtEl>
                                          <p:spTgt spid="42013"/>
                                        </p:tgtEl>
                                      </p:cBhvr>
                                    </p:animEffect>
                                    <p:anim calcmode="lin" valueType="num">
                                      <p:cBhvr>
                                        <p:cTn id="47" dur="500" fill="hold"/>
                                        <p:tgtEl>
                                          <p:spTgt spid="42013"/>
                                        </p:tgtEl>
                                        <p:attrNameLst>
                                          <p:attrName>ppt_x</p:attrName>
                                        </p:attrNameLst>
                                      </p:cBhvr>
                                      <p:tavLst>
                                        <p:tav tm="0">
                                          <p:val>
                                            <p:strVal val="#ppt_x-.1"/>
                                          </p:val>
                                        </p:tav>
                                        <p:tav tm="100000">
                                          <p:val>
                                            <p:strVal val="#ppt_x"/>
                                          </p:val>
                                        </p:tav>
                                      </p:tavLst>
                                    </p:anim>
                                    <p:anim calcmode="lin" valueType="num">
                                      <p:cBhvr>
                                        <p:cTn id="48" dur="500" fill="hold"/>
                                        <p:tgtEl>
                                          <p:spTgt spid="4201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0" presetClass="entr" presetSubtype="0" fill="hold" grpId="0" nodeType="clickEffect">
                                  <p:stCondLst>
                                    <p:cond delay="0"/>
                                  </p:stCondLst>
                                  <p:iterate type="lt">
                                    <p:tmPct val="10000"/>
                                  </p:iterate>
                                  <p:childTnLst>
                                    <p:set>
                                      <p:cBhvr>
                                        <p:cTn id="52" dur="1" fill="hold">
                                          <p:stCondLst>
                                            <p:cond delay="0"/>
                                          </p:stCondLst>
                                        </p:cTn>
                                        <p:tgtEl>
                                          <p:spTgt spid="42016"/>
                                        </p:tgtEl>
                                        <p:attrNameLst>
                                          <p:attrName>style.visibility</p:attrName>
                                        </p:attrNameLst>
                                      </p:cBhvr>
                                      <p:to>
                                        <p:strVal val="visible"/>
                                      </p:to>
                                    </p:set>
                                    <p:animEffect transition="in" filter="fade">
                                      <p:cBhvr>
                                        <p:cTn id="53" dur="500"/>
                                        <p:tgtEl>
                                          <p:spTgt spid="42016"/>
                                        </p:tgtEl>
                                      </p:cBhvr>
                                    </p:animEffect>
                                    <p:anim calcmode="lin" valueType="num">
                                      <p:cBhvr>
                                        <p:cTn id="54" dur="500" fill="hold"/>
                                        <p:tgtEl>
                                          <p:spTgt spid="42016"/>
                                        </p:tgtEl>
                                        <p:attrNameLst>
                                          <p:attrName>ppt_x</p:attrName>
                                        </p:attrNameLst>
                                      </p:cBhvr>
                                      <p:tavLst>
                                        <p:tav tm="0">
                                          <p:val>
                                            <p:strVal val="#ppt_x-.1"/>
                                          </p:val>
                                        </p:tav>
                                        <p:tav tm="100000">
                                          <p:val>
                                            <p:strVal val="#ppt_x"/>
                                          </p:val>
                                        </p:tav>
                                      </p:tavLst>
                                    </p:anim>
                                    <p:anim calcmode="lin" valueType="num">
                                      <p:cBhvr>
                                        <p:cTn id="55" dur="500" fill="hold"/>
                                        <p:tgtEl>
                                          <p:spTgt spid="42016"/>
                                        </p:tgtEl>
                                        <p:attrNameLst>
                                          <p:attrName>ppt_y</p:attrName>
                                        </p:attrNameLst>
                                      </p:cBhvr>
                                      <p:tavLst>
                                        <p:tav tm="0">
                                          <p:val>
                                            <p:strVal val="#ppt_y"/>
                                          </p:val>
                                        </p:tav>
                                        <p:tav tm="100000">
                                          <p:val>
                                            <p:strVal val="#ppt_y"/>
                                          </p:val>
                                        </p:tav>
                                      </p:tavLst>
                                    </p:anim>
                                  </p:childTnLst>
                                </p:cTn>
                              </p:par>
                              <p:par>
                                <p:cTn id="56" presetID="40" presetClass="entr" presetSubtype="0" fill="hold" grpId="0" nodeType="withEffect">
                                  <p:stCondLst>
                                    <p:cond delay="0"/>
                                  </p:stCondLst>
                                  <p:iterate type="lt">
                                    <p:tmPct val="10000"/>
                                  </p:iterate>
                                  <p:childTnLst>
                                    <p:set>
                                      <p:cBhvr>
                                        <p:cTn id="57" dur="1" fill="hold">
                                          <p:stCondLst>
                                            <p:cond delay="0"/>
                                          </p:stCondLst>
                                        </p:cTn>
                                        <p:tgtEl>
                                          <p:spTgt spid="42015"/>
                                        </p:tgtEl>
                                        <p:attrNameLst>
                                          <p:attrName>style.visibility</p:attrName>
                                        </p:attrNameLst>
                                      </p:cBhvr>
                                      <p:to>
                                        <p:strVal val="visible"/>
                                      </p:to>
                                    </p:set>
                                    <p:animEffect transition="in" filter="fade">
                                      <p:cBhvr>
                                        <p:cTn id="58" dur="500"/>
                                        <p:tgtEl>
                                          <p:spTgt spid="42015"/>
                                        </p:tgtEl>
                                      </p:cBhvr>
                                    </p:animEffect>
                                    <p:anim calcmode="lin" valueType="num">
                                      <p:cBhvr>
                                        <p:cTn id="59" dur="500" fill="hold"/>
                                        <p:tgtEl>
                                          <p:spTgt spid="42015"/>
                                        </p:tgtEl>
                                        <p:attrNameLst>
                                          <p:attrName>ppt_x</p:attrName>
                                        </p:attrNameLst>
                                      </p:cBhvr>
                                      <p:tavLst>
                                        <p:tav tm="0">
                                          <p:val>
                                            <p:strVal val="#ppt_x-.1"/>
                                          </p:val>
                                        </p:tav>
                                        <p:tav tm="100000">
                                          <p:val>
                                            <p:strVal val="#ppt_x"/>
                                          </p:val>
                                        </p:tav>
                                      </p:tavLst>
                                    </p:anim>
                                    <p:anim calcmode="lin" valueType="num">
                                      <p:cBhvr>
                                        <p:cTn id="60" dur="500" fill="hold"/>
                                        <p:tgtEl>
                                          <p:spTgt spid="4201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0" presetClass="entr" presetSubtype="0" fill="hold" grpId="0" nodeType="clickEffect">
                                  <p:stCondLst>
                                    <p:cond delay="0"/>
                                  </p:stCondLst>
                                  <p:iterate type="lt">
                                    <p:tmPct val="10000"/>
                                  </p:iterate>
                                  <p:childTnLst>
                                    <p:set>
                                      <p:cBhvr>
                                        <p:cTn id="64" dur="1" fill="hold">
                                          <p:stCondLst>
                                            <p:cond delay="0"/>
                                          </p:stCondLst>
                                        </p:cTn>
                                        <p:tgtEl>
                                          <p:spTgt spid="42019"/>
                                        </p:tgtEl>
                                        <p:attrNameLst>
                                          <p:attrName>style.visibility</p:attrName>
                                        </p:attrNameLst>
                                      </p:cBhvr>
                                      <p:to>
                                        <p:strVal val="visible"/>
                                      </p:to>
                                    </p:set>
                                    <p:animEffect transition="in" filter="fade">
                                      <p:cBhvr>
                                        <p:cTn id="65" dur="500"/>
                                        <p:tgtEl>
                                          <p:spTgt spid="42019"/>
                                        </p:tgtEl>
                                      </p:cBhvr>
                                    </p:animEffect>
                                    <p:anim calcmode="lin" valueType="num">
                                      <p:cBhvr>
                                        <p:cTn id="66" dur="500" fill="hold"/>
                                        <p:tgtEl>
                                          <p:spTgt spid="42019"/>
                                        </p:tgtEl>
                                        <p:attrNameLst>
                                          <p:attrName>ppt_x</p:attrName>
                                        </p:attrNameLst>
                                      </p:cBhvr>
                                      <p:tavLst>
                                        <p:tav tm="0">
                                          <p:val>
                                            <p:strVal val="#ppt_x-.1"/>
                                          </p:val>
                                        </p:tav>
                                        <p:tav tm="100000">
                                          <p:val>
                                            <p:strVal val="#ppt_x"/>
                                          </p:val>
                                        </p:tav>
                                      </p:tavLst>
                                    </p:anim>
                                    <p:anim calcmode="lin" valueType="num">
                                      <p:cBhvr>
                                        <p:cTn id="67" dur="500" fill="hold"/>
                                        <p:tgtEl>
                                          <p:spTgt spid="42019"/>
                                        </p:tgtEl>
                                        <p:attrNameLst>
                                          <p:attrName>ppt_y</p:attrName>
                                        </p:attrNameLst>
                                      </p:cBhvr>
                                      <p:tavLst>
                                        <p:tav tm="0">
                                          <p:val>
                                            <p:strVal val="#ppt_y"/>
                                          </p:val>
                                        </p:tav>
                                        <p:tav tm="100000">
                                          <p:val>
                                            <p:strVal val="#ppt_y"/>
                                          </p:val>
                                        </p:tav>
                                      </p:tavLst>
                                    </p:anim>
                                  </p:childTnLst>
                                </p:cTn>
                              </p:par>
                              <p:par>
                                <p:cTn id="68" presetID="40" presetClass="entr" presetSubtype="0" fill="hold" grpId="0" nodeType="withEffect">
                                  <p:stCondLst>
                                    <p:cond delay="0"/>
                                  </p:stCondLst>
                                  <p:iterate type="lt">
                                    <p:tmPct val="10000"/>
                                  </p:iterate>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anim calcmode="lin" valueType="num">
                                      <p:cBhvr>
                                        <p:cTn id="71" dur="500" fill="hold"/>
                                        <p:tgtEl>
                                          <p:spTgt spid="3"/>
                                        </p:tgtEl>
                                        <p:attrNameLst>
                                          <p:attrName>ppt_x</p:attrName>
                                        </p:attrNameLst>
                                      </p:cBhvr>
                                      <p:tavLst>
                                        <p:tav tm="0">
                                          <p:val>
                                            <p:strVal val="#ppt_x-.1"/>
                                          </p:val>
                                        </p:tav>
                                        <p:tav tm="100000">
                                          <p:val>
                                            <p:strVal val="#ppt_x"/>
                                          </p:val>
                                        </p:tav>
                                      </p:tavLst>
                                    </p:anim>
                                    <p:anim calcmode="lin" valueType="num">
                                      <p:cBhvr>
                                        <p:cTn id="72" dur="500" fill="hold"/>
                                        <p:tgtEl>
                                          <p:spTgt spid="3"/>
                                        </p:tgtEl>
                                        <p:attrNameLst>
                                          <p:attrName>ppt_y</p:attrName>
                                        </p:attrNameLst>
                                      </p:cBhvr>
                                      <p:tavLst>
                                        <p:tav tm="0">
                                          <p:val>
                                            <p:strVal val="#ppt_y"/>
                                          </p:val>
                                        </p:tav>
                                        <p:tav tm="100000">
                                          <p:val>
                                            <p:strVal val="#ppt_y"/>
                                          </p:val>
                                        </p:tav>
                                      </p:tavLst>
                                    </p:anim>
                                  </p:childTnLst>
                                </p:cTn>
                              </p:par>
                              <p:par>
                                <p:cTn id="73" presetID="40" presetClass="entr" presetSubtype="0" fill="hold" grpId="0" nodeType="withEffect">
                                  <p:stCondLst>
                                    <p:cond delay="0"/>
                                  </p:stCondLst>
                                  <p:iterate type="lt">
                                    <p:tmPct val="10000"/>
                                  </p:iterate>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anim calcmode="lin" valueType="num">
                                      <p:cBhvr>
                                        <p:cTn id="76" dur="500" fill="hold"/>
                                        <p:tgtEl>
                                          <p:spTgt spid="2"/>
                                        </p:tgtEl>
                                        <p:attrNameLst>
                                          <p:attrName>ppt_x</p:attrName>
                                        </p:attrNameLst>
                                      </p:cBhvr>
                                      <p:tavLst>
                                        <p:tav tm="0">
                                          <p:val>
                                            <p:strVal val="#ppt_x-.1"/>
                                          </p:val>
                                        </p:tav>
                                        <p:tav tm="100000">
                                          <p:val>
                                            <p:strVal val="#ppt_x"/>
                                          </p:val>
                                        </p:tav>
                                      </p:tavLst>
                                    </p:anim>
                                    <p:anim calcmode="lin" valueType="num">
                                      <p:cBhvr>
                                        <p:cTn id="7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0" presetClass="entr" presetSubtype="0" fill="hold" grpId="0" nodeType="clickEffect">
                                  <p:stCondLst>
                                    <p:cond delay="0"/>
                                  </p:stCondLst>
                                  <p:iterate type="lt">
                                    <p:tmPct val="10000"/>
                                  </p:iterate>
                                  <p:childTnLst>
                                    <p:set>
                                      <p:cBhvr>
                                        <p:cTn id="81" dur="1" fill="hold">
                                          <p:stCondLst>
                                            <p:cond delay="0"/>
                                          </p:stCondLst>
                                        </p:cTn>
                                        <p:tgtEl>
                                          <p:spTgt spid="42020"/>
                                        </p:tgtEl>
                                        <p:attrNameLst>
                                          <p:attrName>style.visibility</p:attrName>
                                        </p:attrNameLst>
                                      </p:cBhvr>
                                      <p:to>
                                        <p:strVal val="visible"/>
                                      </p:to>
                                    </p:set>
                                    <p:animEffect transition="in" filter="fade">
                                      <p:cBhvr>
                                        <p:cTn id="82" dur="500"/>
                                        <p:tgtEl>
                                          <p:spTgt spid="42020"/>
                                        </p:tgtEl>
                                      </p:cBhvr>
                                    </p:animEffect>
                                    <p:anim calcmode="lin" valueType="num">
                                      <p:cBhvr>
                                        <p:cTn id="83" dur="500" fill="hold"/>
                                        <p:tgtEl>
                                          <p:spTgt spid="42020"/>
                                        </p:tgtEl>
                                        <p:attrNameLst>
                                          <p:attrName>ppt_x</p:attrName>
                                        </p:attrNameLst>
                                      </p:cBhvr>
                                      <p:tavLst>
                                        <p:tav tm="0">
                                          <p:val>
                                            <p:strVal val="#ppt_x-.1"/>
                                          </p:val>
                                        </p:tav>
                                        <p:tav tm="100000">
                                          <p:val>
                                            <p:strVal val="#ppt_x"/>
                                          </p:val>
                                        </p:tav>
                                      </p:tavLst>
                                    </p:anim>
                                    <p:anim calcmode="lin" valueType="num">
                                      <p:cBhvr>
                                        <p:cTn id="84" dur="500" fill="hold"/>
                                        <p:tgtEl>
                                          <p:spTgt spid="42020"/>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0" presetClass="entr" presetSubtype="0" fill="hold" grpId="0" nodeType="clickEffect">
                                  <p:stCondLst>
                                    <p:cond delay="0"/>
                                  </p:stCondLst>
                                  <p:iterate type="lt">
                                    <p:tmPct val="10000"/>
                                  </p:iterate>
                                  <p:childTnLst>
                                    <p:set>
                                      <p:cBhvr>
                                        <p:cTn id="88" dur="1" fill="hold">
                                          <p:stCondLst>
                                            <p:cond delay="0"/>
                                          </p:stCondLst>
                                        </p:cTn>
                                        <p:tgtEl>
                                          <p:spTgt spid="42021"/>
                                        </p:tgtEl>
                                        <p:attrNameLst>
                                          <p:attrName>style.visibility</p:attrName>
                                        </p:attrNameLst>
                                      </p:cBhvr>
                                      <p:to>
                                        <p:strVal val="visible"/>
                                      </p:to>
                                    </p:set>
                                    <p:animEffect transition="in" filter="fade">
                                      <p:cBhvr>
                                        <p:cTn id="89" dur="500"/>
                                        <p:tgtEl>
                                          <p:spTgt spid="42021"/>
                                        </p:tgtEl>
                                      </p:cBhvr>
                                    </p:animEffect>
                                    <p:anim calcmode="lin" valueType="num">
                                      <p:cBhvr>
                                        <p:cTn id="90" dur="500" fill="hold"/>
                                        <p:tgtEl>
                                          <p:spTgt spid="42021"/>
                                        </p:tgtEl>
                                        <p:attrNameLst>
                                          <p:attrName>ppt_x</p:attrName>
                                        </p:attrNameLst>
                                      </p:cBhvr>
                                      <p:tavLst>
                                        <p:tav tm="0">
                                          <p:val>
                                            <p:strVal val="#ppt_x-.1"/>
                                          </p:val>
                                        </p:tav>
                                        <p:tav tm="100000">
                                          <p:val>
                                            <p:strVal val="#ppt_x"/>
                                          </p:val>
                                        </p:tav>
                                      </p:tavLst>
                                    </p:anim>
                                    <p:anim calcmode="lin" valueType="num">
                                      <p:cBhvr>
                                        <p:cTn id="91" dur="500" fill="hold"/>
                                        <p:tgtEl>
                                          <p:spTgt spid="42021"/>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0" presetClass="entr" presetSubtype="0" fill="hold" grpId="0" nodeType="clickEffect">
                                  <p:stCondLst>
                                    <p:cond delay="0"/>
                                  </p:stCondLst>
                                  <p:iterate type="lt">
                                    <p:tmPct val="10000"/>
                                  </p:iterate>
                                  <p:childTnLst>
                                    <p:set>
                                      <p:cBhvr>
                                        <p:cTn id="95" dur="1" fill="hold">
                                          <p:stCondLst>
                                            <p:cond delay="0"/>
                                          </p:stCondLst>
                                        </p:cTn>
                                        <p:tgtEl>
                                          <p:spTgt spid="4"/>
                                        </p:tgtEl>
                                        <p:attrNameLst>
                                          <p:attrName>style.visibility</p:attrName>
                                        </p:attrNameLst>
                                      </p:cBhvr>
                                      <p:to>
                                        <p:strVal val="visible"/>
                                      </p:to>
                                    </p:set>
                                    <p:animEffect transition="in" filter="fade">
                                      <p:cBhvr>
                                        <p:cTn id="96" dur="500"/>
                                        <p:tgtEl>
                                          <p:spTgt spid="4"/>
                                        </p:tgtEl>
                                      </p:cBhvr>
                                    </p:animEffect>
                                    <p:anim calcmode="lin" valueType="num">
                                      <p:cBhvr>
                                        <p:cTn id="97" dur="500" fill="hold"/>
                                        <p:tgtEl>
                                          <p:spTgt spid="4"/>
                                        </p:tgtEl>
                                        <p:attrNameLst>
                                          <p:attrName>ppt_x</p:attrName>
                                        </p:attrNameLst>
                                      </p:cBhvr>
                                      <p:tavLst>
                                        <p:tav tm="0">
                                          <p:val>
                                            <p:strVal val="#ppt_x-.1"/>
                                          </p:val>
                                        </p:tav>
                                        <p:tav tm="100000">
                                          <p:val>
                                            <p:strVal val="#ppt_x"/>
                                          </p:val>
                                        </p:tav>
                                      </p:tavLst>
                                    </p:anim>
                                    <p:anim calcmode="lin" valueType="num">
                                      <p:cBhvr>
                                        <p:cTn id="9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p:bldP spid="42008" grpId="0"/>
      <p:bldP spid="42010" grpId="0"/>
      <p:bldP spid="42011" grpId="0"/>
      <p:bldP spid="42012" grpId="0"/>
      <p:bldP spid="42013" grpId="0"/>
      <p:bldP spid="42015" grpId="0"/>
      <p:bldP spid="42016" grpId="0"/>
      <p:bldP spid="42019" grpId="0"/>
      <p:bldP spid="42020" grpId="0" bldLvl="0" animBg="1"/>
      <p:bldP spid="42021" grpId="0"/>
      <p:bldP spid="4" grpId="0"/>
      <p:bldP spid="5" grpId="0"/>
      <p:bldP spid="7" grpId="0"/>
      <p:bldP spid="2"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ChangeArrowheads="1"/>
          </p:cNvSpPr>
          <p:nvPr/>
        </p:nvSpPr>
        <p:spPr bwMode="auto">
          <a:xfrm>
            <a:off x="215503" y="389335"/>
            <a:ext cx="8839200" cy="6248400"/>
          </a:xfrm>
          <a:prstGeom prst="flowChartAlternateProcess">
            <a:avLst/>
          </a:prstGeom>
          <a:solidFill>
            <a:srgbClr val="FFFFCC"/>
          </a:solidFill>
          <a:ln w="57150">
            <a:solidFill>
              <a:srgbClr val="0000FF"/>
            </a:solidFill>
            <a:miter lim="800000"/>
            <a:headEnd/>
            <a:tailEnd/>
          </a:ln>
        </p:spPr>
        <p:txBody>
          <a:bodyPr wrap="none" anchor="ctr"/>
          <a:lstStyle/>
          <a:p>
            <a:pPr algn="ctr"/>
            <a:endParaRPr lang="vi-VN" altLang="en-US" sz="1350">
              <a:latin typeface="Comic Sans MS" panose="030F0702030302020204" pitchFamily="66" charset="0"/>
            </a:endParaRPr>
          </a:p>
        </p:txBody>
      </p:sp>
      <p:sp>
        <p:nvSpPr>
          <p:cNvPr id="38915" name="Text Box 8"/>
          <p:cNvSpPr txBox="1">
            <a:spLocks noChangeArrowheads="1"/>
          </p:cNvSpPr>
          <p:nvPr/>
        </p:nvSpPr>
        <p:spPr bwMode="auto">
          <a:xfrm>
            <a:off x="2068116" y="2988469"/>
            <a:ext cx="21717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sz="1350">
              <a:latin typeface="Comic Sans MS" panose="030F0702030302020204" pitchFamily="66" charset="0"/>
            </a:endParaRPr>
          </a:p>
        </p:txBody>
      </p:sp>
      <p:graphicFrame>
        <p:nvGraphicFramePr>
          <p:cNvPr id="38916" name="Object 37"/>
          <p:cNvGraphicFramePr>
            <a:graphicFrameLocks noChangeAspect="1"/>
          </p:cNvGraphicFramePr>
          <p:nvPr/>
        </p:nvGraphicFramePr>
        <p:xfrm>
          <a:off x="4768454" y="3707606"/>
          <a:ext cx="85725" cy="161925"/>
        </p:xfrm>
        <a:graphic>
          <a:graphicData uri="http://schemas.openxmlformats.org/presentationml/2006/ole">
            <mc:AlternateContent xmlns:mc="http://schemas.openxmlformats.org/markup-compatibility/2006">
              <mc:Choice xmlns:v="urn:schemas-microsoft-com:vml" Requires="v">
                <p:oleObj spid="_x0000_s5170" r:id="rId4" imgW="114151" imgH="215619" progId="Equation.DSMT4">
                  <p:embed/>
                </p:oleObj>
              </mc:Choice>
              <mc:Fallback>
                <p:oleObj r:id="rId4" imgW="114151" imgH="21561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8454" y="3707606"/>
                        <a:ext cx="85725" cy="161925"/>
                      </a:xfrm>
                      <a:prstGeom prst="rect">
                        <a:avLst/>
                      </a:prstGeom>
                      <a:noFill/>
                      <a:ln>
                        <a:noFill/>
                      </a:ln>
                      <a:extLst/>
                    </p:spPr>
                  </p:pic>
                </p:oleObj>
              </mc:Fallback>
            </mc:AlternateContent>
          </a:graphicData>
        </a:graphic>
      </p:graphicFrame>
      <p:sp>
        <p:nvSpPr>
          <p:cNvPr id="38917" name="Text Box 10"/>
          <p:cNvSpPr txBox="1">
            <a:spLocks noChangeArrowheads="1"/>
          </p:cNvSpPr>
          <p:nvPr/>
        </p:nvSpPr>
        <p:spPr bwMode="auto">
          <a:xfrm>
            <a:off x="3713560" y="1701403"/>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1350">
              <a:latin typeface="Comic Sans MS" panose="030F0702030302020204" pitchFamily="66" charset="0"/>
            </a:endParaRPr>
          </a:p>
        </p:txBody>
      </p:sp>
      <p:sp>
        <p:nvSpPr>
          <p:cNvPr id="38918" name="Text Box 11"/>
          <p:cNvSpPr txBox="1">
            <a:spLocks noChangeArrowheads="1"/>
          </p:cNvSpPr>
          <p:nvPr/>
        </p:nvSpPr>
        <p:spPr bwMode="auto">
          <a:xfrm>
            <a:off x="1713310" y="1472803"/>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1350">
              <a:latin typeface="Comic Sans MS" panose="030F0702030302020204" pitchFamily="66" charset="0"/>
            </a:endParaRPr>
          </a:p>
        </p:txBody>
      </p:sp>
      <p:sp>
        <p:nvSpPr>
          <p:cNvPr id="38919" name="Text Box 12"/>
          <p:cNvSpPr txBox="1">
            <a:spLocks noChangeArrowheads="1"/>
          </p:cNvSpPr>
          <p:nvPr/>
        </p:nvSpPr>
        <p:spPr bwMode="auto">
          <a:xfrm>
            <a:off x="2399110" y="1415653"/>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1350">
              <a:latin typeface="Comic Sans MS" panose="030F0702030302020204" pitchFamily="66" charset="0"/>
            </a:endParaRPr>
          </a:p>
        </p:txBody>
      </p:sp>
      <p:sp>
        <p:nvSpPr>
          <p:cNvPr id="38920" name="Text Box 17"/>
          <p:cNvSpPr txBox="1">
            <a:spLocks noChangeArrowheads="1"/>
          </p:cNvSpPr>
          <p:nvPr/>
        </p:nvSpPr>
        <p:spPr bwMode="auto">
          <a:xfrm>
            <a:off x="1268016" y="2016919"/>
            <a:ext cx="35433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sz="1350">
              <a:latin typeface="Comic Sans MS" panose="030F0702030302020204" pitchFamily="66" charset="0"/>
            </a:endParaRPr>
          </a:p>
        </p:txBody>
      </p:sp>
      <p:sp>
        <p:nvSpPr>
          <p:cNvPr id="42022" name="Text Box 38"/>
          <p:cNvSpPr txBox="1">
            <a:spLocks noChangeArrowheads="1"/>
          </p:cNvSpPr>
          <p:nvPr/>
        </p:nvSpPr>
        <p:spPr bwMode="auto">
          <a:xfrm>
            <a:off x="1210866" y="633869"/>
            <a:ext cx="684847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50000"/>
              </a:spcBef>
            </a:pPr>
            <a:r>
              <a:rPr lang="en-US" altLang="en-US" sz="2400" b="1" u="sng" dirty="0">
                <a:latin typeface="Comic Sans MS" panose="030F0702030302020204" pitchFamily="66" charset="0"/>
              </a:rPr>
              <a:t>VD1</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Lập</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công</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thức</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hóa</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học</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của</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hợp</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chất</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tạo</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bởi</a:t>
            </a:r>
            <a:r>
              <a:rPr lang="en-US" altLang="en-US" sz="2400" b="1" dirty="0">
                <a:latin typeface="Comic Sans MS" panose="030F0702030302020204" pitchFamily="66" charset="0"/>
              </a:rPr>
              <a:t> S </a:t>
            </a:r>
            <a:r>
              <a:rPr lang="en-US" altLang="en-US" sz="2400" b="1" dirty="0" err="1">
                <a:latin typeface="Comic Sans MS" panose="030F0702030302020204" pitchFamily="66" charset="0"/>
              </a:rPr>
              <a:t>hoá</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trị</a:t>
            </a:r>
            <a:r>
              <a:rPr lang="en-US" altLang="en-US" sz="2400" b="1" dirty="0">
                <a:latin typeface="Comic Sans MS" panose="030F0702030302020204" pitchFamily="66" charset="0"/>
              </a:rPr>
              <a:t> IV</a:t>
            </a:r>
            <a:r>
              <a:rPr lang="en-US" altLang="en-US" sz="2800" b="1" dirty="0">
                <a:solidFill>
                  <a:srgbClr val="FF3300"/>
                </a:solidFill>
                <a:latin typeface="Comic Sans MS" panose="030F0702030302020204" pitchFamily="66" charset="0"/>
              </a:rPr>
              <a:t> </a:t>
            </a:r>
            <a:r>
              <a:rPr lang="en-US" altLang="en-US" sz="2400" b="1" dirty="0" err="1">
                <a:latin typeface="Comic Sans MS" panose="030F0702030302020204" pitchFamily="66" charset="0"/>
              </a:rPr>
              <a:t>và</a:t>
            </a:r>
            <a:r>
              <a:rPr lang="en-US" altLang="en-US" sz="2400" b="1" dirty="0">
                <a:latin typeface="Comic Sans MS" panose="030F0702030302020204" pitchFamily="66" charset="0"/>
              </a:rPr>
              <a:t> Oxygen</a:t>
            </a:r>
            <a:endParaRPr lang="vi-VN" altLang="en-US" sz="2400" b="1" dirty="0">
              <a:latin typeface="Comic Sans MS" panose="030F0702030302020204" pitchFamily="66" charset="0"/>
            </a:endParaRPr>
          </a:p>
        </p:txBody>
      </p:sp>
      <p:sp>
        <p:nvSpPr>
          <p:cNvPr id="42023" name="Text Box 39"/>
          <p:cNvSpPr txBox="1">
            <a:spLocks noChangeArrowheads="1"/>
          </p:cNvSpPr>
          <p:nvPr/>
        </p:nvSpPr>
        <p:spPr bwMode="auto">
          <a:xfrm>
            <a:off x="3938666" y="1526421"/>
            <a:ext cx="7429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1350" b="1" u="sng" dirty="0">
                <a:latin typeface="Comic Sans MS" panose="030F0702030302020204" pitchFamily="66" charset="0"/>
              </a:rPr>
              <a:t>GIẢI</a:t>
            </a:r>
          </a:p>
        </p:txBody>
      </p:sp>
      <p:sp>
        <p:nvSpPr>
          <p:cNvPr id="42024" name="Text Box 40"/>
          <p:cNvSpPr txBox="1">
            <a:spLocks noChangeArrowheads="1"/>
          </p:cNvSpPr>
          <p:nvPr/>
        </p:nvSpPr>
        <p:spPr bwMode="auto">
          <a:xfrm>
            <a:off x="1257744" y="2251732"/>
            <a:ext cx="50339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1600" b="1" dirty="0">
                <a:latin typeface="Comic Sans MS" panose="030F0702030302020204" pitchFamily="66" charset="0"/>
              </a:rPr>
              <a:t>- </a:t>
            </a:r>
            <a:r>
              <a:rPr lang="vi-VN" altLang="en-US" sz="1600" b="1" dirty="0" smtClean="0">
                <a:latin typeface="Comic Sans MS" panose="030F0702030302020204" pitchFamily="66" charset="0"/>
              </a:rPr>
              <a:t>Gọi CTHH của hợp chất là</a:t>
            </a:r>
            <a:r>
              <a:rPr lang="en-US" altLang="en-US" sz="1600" b="1" dirty="0" smtClean="0">
                <a:latin typeface="Comic Sans MS" panose="030F0702030302020204" pitchFamily="66" charset="0"/>
              </a:rPr>
              <a:t>:</a:t>
            </a:r>
            <a:r>
              <a:rPr lang="vi-VN" altLang="en-US" sz="1600" b="1" dirty="0" smtClean="0">
                <a:latin typeface="Comic Sans MS" panose="030F0702030302020204" pitchFamily="66" charset="0"/>
              </a:rPr>
              <a:t>  </a:t>
            </a:r>
            <a:r>
              <a:rPr lang="en-US" altLang="en-US" sz="2800" b="1" dirty="0" err="1">
                <a:latin typeface="Comic Sans MS" panose="030F0702030302020204" pitchFamily="66" charset="0"/>
              </a:rPr>
              <a:t>S</a:t>
            </a:r>
            <a:r>
              <a:rPr lang="en-US" altLang="en-US" sz="2800" b="1" baseline="-25000" dirty="0" err="1">
                <a:latin typeface="Comic Sans MS" panose="030F0702030302020204" pitchFamily="66" charset="0"/>
              </a:rPr>
              <a:t>x</a:t>
            </a:r>
            <a:r>
              <a:rPr lang="en-US" altLang="en-US" sz="3200" b="1" dirty="0" err="1">
                <a:latin typeface="Comic Sans MS" panose="030F0702030302020204" pitchFamily="66" charset="0"/>
              </a:rPr>
              <a:t>O</a:t>
            </a:r>
            <a:r>
              <a:rPr lang="en-US" altLang="en-US" sz="2800" b="1" baseline="-25000" dirty="0" err="1">
                <a:latin typeface="Comic Sans MS" panose="030F0702030302020204" pitchFamily="66" charset="0"/>
              </a:rPr>
              <a:t>y</a:t>
            </a:r>
            <a:endParaRPr lang="en-US" altLang="en-US" sz="2800" b="1" baseline="-25000" dirty="0">
              <a:latin typeface="Comic Sans MS" panose="030F0702030302020204" pitchFamily="66" charset="0"/>
            </a:endParaRPr>
          </a:p>
        </p:txBody>
      </p:sp>
      <p:sp>
        <p:nvSpPr>
          <p:cNvPr id="42026" name="Text Box 42"/>
          <p:cNvSpPr txBox="1">
            <a:spLocks noChangeArrowheads="1"/>
          </p:cNvSpPr>
          <p:nvPr/>
        </p:nvSpPr>
        <p:spPr bwMode="auto">
          <a:xfrm>
            <a:off x="4482703" y="2066444"/>
            <a:ext cx="10120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1350" b="1" dirty="0">
                <a:solidFill>
                  <a:srgbClr val="FF3300"/>
                </a:solidFill>
                <a:latin typeface="Comic Sans MS" panose="030F0702030302020204" pitchFamily="66" charset="0"/>
              </a:rPr>
              <a:t>IV  II</a:t>
            </a:r>
          </a:p>
        </p:txBody>
      </p:sp>
      <p:sp>
        <p:nvSpPr>
          <p:cNvPr id="42027" name="Text Box 43"/>
          <p:cNvSpPr txBox="1">
            <a:spLocks noChangeArrowheads="1"/>
          </p:cNvSpPr>
          <p:nvPr/>
        </p:nvSpPr>
        <p:spPr bwMode="auto">
          <a:xfrm>
            <a:off x="1353742" y="3077766"/>
            <a:ext cx="46112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b="1" dirty="0">
                <a:latin typeface="Comic Sans MS" panose="030F0702030302020204" pitchFamily="66" charset="0"/>
              </a:rPr>
              <a:t> Theo qui </a:t>
            </a:r>
            <a:r>
              <a:rPr lang="en-US" altLang="en-US" b="1" dirty="0" err="1">
                <a:latin typeface="Comic Sans MS" panose="030F0702030302020204" pitchFamily="66" charset="0"/>
              </a:rPr>
              <a:t>tắc</a:t>
            </a:r>
            <a:r>
              <a:rPr lang="en-US" altLang="en-US" b="1" dirty="0">
                <a:latin typeface="Comic Sans MS" panose="030F0702030302020204" pitchFamily="66" charset="0"/>
              </a:rPr>
              <a:t> </a:t>
            </a:r>
            <a:r>
              <a:rPr lang="en-US" altLang="en-US" b="1" dirty="0" err="1">
                <a:latin typeface="Comic Sans MS" panose="030F0702030302020204" pitchFamily="66" charset="0"/>
              </a:rPr>
              <a:t>về</a:t>
            </a:r>
            <a:r>
              <a:rPr lang="en-US" altLang="en-US" b="1" dirty="0">
                <a:latin typeface="Comic Sans MS" panose="030F0702030302020204" pitchFamily="66" charset="0"/>
              </a:rPr>
              <a:t> </a:t>
            </a:r>
            <a:r>
              <a:rPr lang="en-US" altLang="en-US" b="1" dirty="0" err="1">
                <a:latin typeface="Comic Sans MS" panose="030F0702030302020204" pitchFamily="66" charset="0"/>
              </a:rPr>
              <a:t>hóa</a:t>
            </a:r>
            <a:r>
              <a:rPr lang="en-US" altLang="en-US" b="1" dirty="0">
                <a:latin typeface="Comic Sans MS" panose="030F0702030302020204" pitchFamily="66" charset="0"/>
              </a:rPr>
              <a:t> </a:t>
            </a:r>
            <a:r>
              <a:rPr lang="en-US" altLang="en-US" b="1" dirty="0" err="1">
                <a:latin typeface="Comic Sans MS" panose="030F0702030302020204" pitchFamily="66" charset="0"/>
              </a:rPr>
              <a:t>trị</a:t>
            </a:r>
            <a:r>
              <a:rPr lang="en-US" altLang="en-US" b="1" dirty="0">
                <a:latin typeface="Comic Sans MS" panose="030F0702030302020204" pitchFamily="66" charset="0"/>
              </a:rPr>
              <a:t> ta có:</a:t>
            </a:r>
          </a:p>
        </p:txBody>
      </p:sp>
      <p:sp>
        <p:nvSpPr>
          <p:cNvPr id="42036" name="Text Box 52"/>
          <p:cNvSpPr txBox="1">
            <a:spLocks noChangeArrowheads="1"/>
          </p:cNvSpPr>
          <p:nvPr/>
        </p:nvSpPr>
        <p:spPr bwMode="auto">
          <a:xfrm>
            <a:off x="5250656" y="3062377"/>
            <a:ext cx="2857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000" b="1" dirty="0">
                <a:latin typeface="Comic Sans MS" panose="030F0702030302020204" pitchFamily="66" charset="0"/>
              </a:rPr>
              <a:t>x . </a:t>
            </a:r>
            <a:r>
              <a:rPr lang="en-US" altLang="en-US" sz="2000" b="1" dirty="0">
                <a:solidFill>
                  <a:srgbClr val="FF3300"/>
                </a:solidFill>
                <a:latin typeface="Comic Sans MS" panose="030F0702030302020204" pitchFamily="66" charset="0"/>
              </a:rPr>
              <a:t>IV</a:t>
            </a:r>
            <a:r>
              <a:rPr lang="en-US" altLang="en-US" sz="2000" b="1" dirty="0">
                <a:latin typeface="Comic Sans MS" panose="030F0702030302020204" pitchFamily="66" charset="0"/>
              </a:rPr>
              <a:t>  =  y . </a:t>
            </a:r>
            <a:r>
              <a:rPr lang="en-US" altLang="en-US" sz="2000" b="1" dirty="0">
                <a:solidFill>
                  <a:srgbClr val="FF3300"/>
                </a:solidFill>
                <a:latin typeface="Comic Sans MS" panose="030F0702030302020204" pitchFamily="66" charset="0"/>
              </a:rPr>
              <a:t>II</a:t>
            </a:r>
          </a:p>
        </p:txBody>
      </p:sp>
      <p:sp>
        <p:nvSpPr>
          <p:cNvPr id="42037" name="Text Box 53"/>
          <p:cNvSpPr txBox="1">
            <a:spLocks noChangeArrowheads="1"/>
          </p:cNvSpPr>
          <p:nvPr/>
        </p:nvSpPr>
        <p:spPr bwMode="auto">
          <a:xfrm>
            <a:off x="1510903" y="3988185"/>
            <a:ext cx="2971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000" b="1" dirty="0">
                <a:latin typeface="Comic Sans MS" panose="030F0702030302020204" pitchFamily="66" charset="0"/>
              </a:rPr>
              <a:t>- </a:t>
            </a:r>
            <a:r>
              <a:rPr lang="en-US" altLang="en-US" sz="2000" b="1" dirty="0" err="1">
                <a:latin typeface="Comic Sans MS" panose="030F0702030302020204" pitchFamily="66" charset="0"/>
              </a:rPr>
              <a:t>Chuyển</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thành</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tỉ</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lệ</a:t>
            </a:r>
            <a:r>
              <a:rPr lang="en-US" altLang="en-US" sz="2000" b="1" dirty="0">
                <a:latin typeface="Comic Sans MS" panose="030F0702030302020204" pitchFamily="66" charset="0"/>
              </a:rPr>
              <a:t>: </a:t>
            </a:r>
          </a:p>
        </p:txBody>
      </p:sp>
      <p:graphicFrame>
        <p:nvGraphicFramePr>
          <p:cNvPr id="42038" name="Object 54"/>
          <p:cNvGraphicFramePr>
            <a:graphicFrameLocks noChangeAspect="1"/>
          </p:cNvGraphicFramePr>
          <p:nvPr>
            <p:extLst>
              <p:ext uri="{D42A27DB-BD31-4B8C-83A1-F6EECF244321}">
                <p14:modId xmlns:p14="http://schemas.microsoft.com/office/powerpoint/2010/main" val="70439576"/>
              </p:ext>
            </p:extLst>
          </p:nvPr>
        </p:nvGraphicFramePr>
        <p:xfrm>
          <a:off x="4505625" y="3775818"/>
          <a:ext cx="465236" cy="765247"/>
        </p:xfrm>
        <a:graphic>
          <a:graphicData uri="http://schemas.openxmlformats.org/presentationml/2006/ole">
            <mc:AlternateContent xmlns:mc="http://schemas.openxmlformats.org/markup-compatibility/2006">
              <mc:Choice xmlns:v="urn:schemas-microsoft-com:vml" Requires="v">
                <p:oleObj spid="_x0000_s5171" r:id="rId6" imgW="165028" imgH="418918" progId="Equation.DSMT4">
                  <p:embed/>
                </p:oleObj>
              </mc:Choice>
              <mc:Fallback>
                <p:oleObj r:id="rId6" imgW="165028" imgH="418918"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5625" y="3775818"/>
                        <a:ext cx="465236" cy="765247"/>
                      </a:xfrm>
                      <a:prstGeom prst="rect">
                        <a:avLst/>
                      </a:prstGeom>
                      <a:noFill/>
                      <a:ln>
                        <a:noFill/>
                      </a:ln>
                      <a:extLst/>
                    </p:spPr>
                  </p:pic>
                </p:oleObj>
              </mc:Fallback>
            </mc:AlternateContent>
          </a:graphicData>
        </a:graphic>
      </p:graphicFrame>
      <p:sp>
        <p:nvSpPr>
          <p:cNvPr id="42040" name="Text Box 56"/>
          <p:cNvSpPr txBox="1">
            <a:spLocks noChangeArrowheads="1"/>
          </p:cNvSpPr>
          <p:nvPr/>
        </p:nvSpPr>
        <p:spPr bwMode="auto">
          <a:xfrm>
            <a:off x="4910617" y="3988185"/>
            <a:ext cx="36377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1350" b="1" dirty="0">
                <a:latin typeface="Comic Sans MS" panose="030F0702030302020204" pitchFamily="66" charset="0"/>
              </a:rPr>
              <a:t>=</a:t>
            </a:r>
          </a:p>
        </p:txBody>
      </p:sp>
      <p:sp>
        <p:nvSpPr>
          <p:cNvPr id="42042" name="Text Box 58"/>
          <p:cNvSpPr txBox="1">
            <a:spLocks noChangeArrowheads="1"/>
          </p:cNvSpPr>
          <p:nvPr/>
        </p:nvSpPr>
        <p:spPr bwMode="auto">
          <a:xfrm>
            <a:off x="5706514" y="4003825"/>
            <a:ext cx="3133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1350" dirty="0">
                <a:latin typeface="Comic Sans MS" panose="030F0702030302020204" pitchFamily="66" charset="0"/>
              </a:rPr>
              <a:t>=</a:t>
            </a:r>
          </a:p>
        </p:txBody>
      </p:sp>
      <p:sp>
        <p:nvSpPr>
          <p:cNvPr id="42044" name="Text Box 60"/>
          <p:cNvSpPr txBox="1">
            <a:spLocks noChangeArrowheads="1"/>
          </p:cNvSpPr>
          <p:nvPr/>
        </p:nvSpPr>
        <p:spPr bwMode="auto">
          <a:xfrm>
            <a:off x="1713310" y="4985515"/>
            <a:ext cx="3257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Chọn</a:t>
            </a:r>
            <a:r>
              <a:rPr lang="en-US" altLang="en-US" b="1" dirty="0">
                <a:latin typeface="Comic Sans MS" panose="030F0702030302020204" pitchFamily="66" charset="0"/>
              </a:rPr>
              <a:t> x = 1 </a:t>
            </a:r>
            <a:r>
              <a:rPr lang="en-US" altLang="en-US" b="1" dirty="0" err="1">
                <a:latin typeface="Comic Sans MS" panose="030F0702030302020204" pitchFamily="66" charset="0"/>
              </a:rPr>
              <a:t>và</a:t>
            </a:r>
            <a:r>
              <a:rPr lang="en-US" altLang="en-US" b="1" dirty="0">
                <a:latin typeface="Comic Sans MS" panose="030F0702030302020204" pitchFamily="66" charset="0"/>
              </a:rPr>
              <a:t> y = 2</a:t>
            </a:r>
            <a:endParaRPr lang="vi-VN" altLang="en-US" b="1" dirty="0">
              <a:latin typeface="Comic Sans MS" panose="030F0702030302020204" pitchFamily="66" charset="0"/>
            </a:endParaRPr>
          </a:p>
        </p:txBody>
      </p:sp>
      <p:sp>
        <p:nvSpPr>
          <p:cNvPr id="42045" name="Text Box 61"/>
          <p:cNvSpPr txBox="1">
            <a:spLocks noChangeArrowheads="1"/>
          </p:cNvSpPr>
          <p:nvPr/>
        </p:nvSpPr>
        <p:spPr bwMode="auto">
          <a:xfrm>
            <a:off x="1713310" y="5615747"/>
            <a:ext cx="35159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000" b="1" dirty="0">
                <a:latin typeface="Comic Sans MS" panose="030F0702030302020204" pitchFamily="66" charset="0"/>
              </a:rPr>
              <a:t>- </a:t>
            </a:r>
            <a:r>
              <a:rPr lang="en-US" altLang="en-US" sz="2000" b="1" dirty="0" err="1">
                <a:latin typeface="Comic Sans MS" panose="030F0702030302020204" pitchFamily="66" charset="0"/>
              </a:rPr>
              <a:t>Công</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thức</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hóa</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học</a:t>
            </a:r>
            <a:r>
              <a:rPr lang="en-US" altLang="en-US" sz="2000" b="1" dirty="0">
                <a:latin typeface="Comic Sans MS" panose="030F0702030302020204" pitchFamily="66" charset="0"/>
              </a:rPr>
              <a:t>: SO</a:t>
            </a:r>
            <a:r>
              <a:rPr lang="en-US" altLang="en-US" sz="2000" b="1" baseline="-25000" dirty="0">
                <a:latin typeface="Comic Sans MS" panose="030F0702030302020204" pitchFamily="66" charset="0"/>
              </a:rPr>
              <a:t>2</a:t>
            </a:r>
            <a:endParaRPr lang="vi-VN" altLang="en-US" sz="2000" b="1" baseline="-25000" dirty="0">
              <a:latin typeface="Comic Sans MS" panose="030F0702030302020204" pitchFamily="66" charset="0"/>
            </a:endParaRPr>
          </a:p>
        </p:txBody>
      </p:sp>
      <p:graphicFrame>
        <p:nvGraphicFramePr>
          <p:cNvPr id="21" name="Object 54"/>
          <p:cNvGraphicFramePr>
            <a:graphicFrameLocks noChangeAspect="1"/>
          </p:cNvGraphicFramePr>
          <p:nvPr>
            <p:extLst>
              <p:ext uri="{D42A27DB-BD31-4B8C-83A1-F6EECF244321}">
                <p14:modId xmlns:p14="http://schemas.microsoft.com/office/powerpoint/2010/main" val="26656913"/>
              </p:ext>
            </p:extLst>
          </p:nvPr>
        </p:nvGraphicFramePr>
        <p:xfrm>
          <a:off x="6019883" y="3773834"/>
          <a:ext cx="543648" cy="728783"/>
        </p:xfrm>
        <a:graphic>
          <a:graphicData uri="http://schemas.openxmlformats.org/presentationml/2006/ole">
            <mc:AlternateContent xmlns:mc="http://schemas.openxmlformats.org/markup-compatibility/2006">
              <mc:Choice xmlns:v="urn:schemas-microsoft-com:vml" Requires="v">
                <p:oleObj spid="_x0000_s5172" name="Equation" r:id="rId8" imgW="190440" imgH="393480" progId="Equation.DSMT4">
                  <p:embed/>
                </p:oleObj>
              </mc:Choice>
              <mc:Fallback>
                <p:oleObj name="Equation" r:id="rId8" imgW="190440" imgH="393480" progId="Equation.DSMT4">
                  <p:embed/>
                  <p:pic>
                    <p:nvPicPr>
                      <p:cNvPr id="0" name=""/>
                      <p:cNvPicPr>
                        <a:picLocks noChangeAspect="1" noChangeArrowheads="1"/>
                      </p:cNvPicPr>
                      <p:nvPr/>
                    </p:nvPicPr>
                    <p:blipFill>
                      <a:blip r:embed="rId9"/>
                      <a:srcRect/>
                      <a:stretch>
                        <a:fillRect/>
                      </a:stretch>
                    </p:blipFill>
                    <p:spPr bwMode="auto">
                      <a:xfrm>
                        <a:off x="6019883" y="3773834"/>
                        <a:ext cx="543648" cy="728783"/>
                      </a:xfrm>
                      <a:prstGeom prst="rect">
                        <a:avLst/>
                      </a:prstGeom>
                      <a:noFill/>
                      <a:ln>
                        <a:noFill/>
                      </a:ln>
                      <a:extLst/>
                    </p:spPr>
                  </p:pic>
                </p:oleObj>
              </mc:Fallback>
            </mc:AlternateContent>
          </a:graphicData>
        </a:graphic>
      </p:graphicFrame>
      <p:graphicFrame>
        <p:nvGraphicFramePr>
          <p:cNvPr id="22" name="Object 54"/>
          <p:cNvGraphicFramePr>
            <a:graphicFrameLocks noChangeAspect="1"/>
          </p:cNvGraphicFramePr>
          <p:nvPr>
            <p:extLst>
              <p:ext uri="{D42A27DB-BD31-4B8C-83A1-F6EECF244321}">
                <p14:modId xmlns:p14="http://schemas.microsoft.com/office/powerpoint/2010/main" val="3557361703"/>
              </p:ext>
            </p:extLst>
          </p:nvPr>
        </p:nvGraphicFramePr>
        <p:xfrm>
          <a:off x="5348133" y="3817706"/>
          <a:ext cx="429970" cy="718066"/>
        </p:xfrm>
        <a:graphic>
          <a:graphicData uri="http://schemas.openxmlformats.org/presentationml/2006/ole">
            <mc:AlternateContent xmlns:mc="http://schemas.openxmlformats.org/markup-compatibility/2006">
              <mc:Choice xmlns:v="urn:schemas-microsoft-com:vml" Requires="v">
                <p:oleObj spid="_x0000_s5173" name="Equation" r:id="rId10" imgW="152280" imgH="393480" progId="Equation.DSMT4">
                  <p:embed/>
                </p:oleObj>
              </mc:Choice>
              <mc:Fallback>
                <p:oleObj name="Equation" r:id="rId10" imgW="152280" imgH="393480" progId="Equation.DSMT4">
                  <p:embed/>
                  <p:pic>
                    <p:nvPicPr>
                      <p:cNvPr id="0" name=""/>
                      <p:cNvPicPr>
                        <a:picLocks noChangeAspect="1" noChangeArrowheads="1"/>
                      </p:cNvPicPr>
                      <p:nvPr/>
                    </p:nvPicPr>
                    <p:blipFill>
                      <a:blip r:embed="rId11"/>
                      <a:srcRect/>
                      <a:stretch>
                        <a:fillRect/>
                      </a:stretch>
                    </p:blipFill>
                    <p:spPr bwMode="auto">
                      <a:xfrm>
                        <a:off x="5348133" y="3817706"/>
                        <a:ext cx="429970" cy="718066"/>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4053378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2022"/>
                                        </p:tgtEl>
                                        <p:attrNameLst>
                                          <p:attrName>style.visibility</p:attrName>
                                        </p:attrNameLst>
                                      </p:cBhvr>
                                      <p:to>
                                        <p:strVal val="visible"/>
                                      </p:to>
                                    </p:set>
                                    <p:animEffect transition="in" filter="fade">
                                      <p:cBhvr>
                                        <p:cTn id="7" dur="500"/>
                                        <p:tgtEl>
                                          <p:spTgt spid="42022"/>
                                        </p:tgtEl>
                                      </p:cBhvr>
                                    </p:animEffect>
                                    <p:anim calcmode="lin" valueType="num">
                                      <p:cBhvr>
                                        <p:cTn id="8" dur="500" fill="hold"/>
                                        <p:tgtEl>
                                          <p:spTgt spid="42022"/>
                                        </p:tgtEl>
                                        <p:attrNameLst>
                                          <p:attrName>ppt_x</p:attrName>
                                        </p:attrNameLst>
                                      </p:cBhvr>
                                      <p:tavLst>
                                        <p:tav tm="0">
                                          <p:val>
                                            <p:strVal val="#ppt_x-.1"/>
                                          </p:val>
                                        </p:tav>
                                        <p:tav tm="100000">
                                          <p:val>
                                            <p:strVal val="#ppt_x"/>
                                          </p:val>
                                        </p:tav>
                                      </p:tavLst>
                                    </p:anim>
                                    <p:anim calcmode="lin" valueType="num">
                                      <p:cBhvr>
                                        <p:cTn id="9" dur="500" fill="hold"/>
                                        <p:tgtEl>
                                          <p:spTgt spid="4202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42023"/>
                                        </p:tgtEl>
                                        <p:attrNameLst>
                                          <p:attrName>style.visibility</p:attrName>
                                        </p:attrNameLst>
                                      </p:cBhvr>
                                      <p:to>
                                        <p:strVal val="visible"/>
                                      </p:to>
                                    </p:set>
                                    <p:animEffect transition="in" filter="fade">
                                      <p:cBhvr>
                                        <p:cTn id="14" dur="500"/>
                                        <p:tgtEl>
                                          <p:spTgt spid="42023"/>
                                        </p:tgtEl>
                                      </p:cBhvr>
                                    </p:animEffect>
                                    <p:anim calcmode="lin" valueType="num">
                                      <p:cBhvr>
                                        <p:cTn id="15" dur="500" fill="hold"/>
                                        <p:tgtEl>
                                          <p:spTgt spid="42023"/>
                                        </p:tgtEl>
                                        <p:attrNameLst>
                                          <p:attrName>ppt_x</p:attrName>
                                        </p:attrNameLst>
                                      </p:cBhvr>
                                      <p:tavLst>
                                        <p:tav tm="0">
                                          <p:val>
                                            <p:strVal val="#ppt_x-.1"/>
                                          </p:val>
                                        </p:tav>
                                        <p:tav tm="100000">
                                          <p:val>
                                            <p:strVal val="#ppt_x"/>
                                          </p:val>
                                        </p:tav>
                                      </p:tavLst>
                                    </p:anim>
                                    <p:anim calcmode="lin" valueType="num">
                                      <p:cBhvr>
                                        <p:cTn id="16" dur="500" fill="hold"/>
                                        <p:tgtEl>
                                          <p:spTgt spid="42023"/>
                                        </p:tgtEl>
                                        <p:attrNameLst>
                                          <p:attrName>ppt_y</p:attrName>
                                        </p:attrNameLst>
                                      </p:cBhvr>
                                      <p:tavLst>
                                        <p:tav tm="0">
                                          <p:val>
                                            <p:strVal val="#ppt_y"/>
                                          </p:val>
                                        </p:tav>
                                        <p:tav tm="100000">
                                          <p:val>
                                            <p:strVal val="#ppt_y"/>
                                          </p:val>
                                        </p:tav>
                                      </p:tavLst>
                                    </p:anim>
                                  </p:childTnLst>
                                </p:cTn>
                              </p:par>
                            </p:childTnLst>
                          </p:cTn>
                        </p:par>
                        <p:par>
                          <p:cTn id="17" fill="hold">
                            <p:stCondLst>
                              <p:cond delay="650"/>
                            </p:stCondLst>
                            <p:childTnLst>
                              <p:par>
                                <p:cTn id="18" presetID="8" presetClass="entr" presetSubtype="16" fill="hold" grpId="0" nodeType="afterEffect">
                                  <p:stCondLst>
                                    <p:cond delay="0"/>
                                  </p:stCondLst>
                                  <p:childTnLst>
                                    <p:set>
                                      <p:cBhvr>
                                        <p:cTn id="19" dur="1" fill="hold">
                                          <p:stCondLst>
                                            <p:cond delay="0"/>
                                          </p:stCondLst>
                                        </p:cTn>
                                        <p:tgtEl>
                                          <p:spTgt spid="42042"/>
                                        </p:tgtEl>
                                        <p:attrNameLst>
                                          <p:attrName>style.visibility</p:attrName>
                                        </p:attrNameLst>
                                      </p:cBhvr>
                                      <p:to>
                                        <p:strVal val="visible"/>
                                      </p:to>
                                    </p:set>
                                    <p:animEffect transition="in" filter="diamond(in)">
                                      <p:cBhvr>
                                        <p:cTn id="20" dur="500"/>
                                        <p:tgtEl>
                                          <p:spTgt spid="42042"/>
                                        </p:tgtEl>
                                      </p:cBhvr>
                                    </p:animEffect>
                                  </p:childTnLst>
                                </p:cTn>
                              </p:par>
                            </p:childTnLst>
                          </p:cTn>
                        </p:par>
                        <p:par>
                          <p:cTn id="21" fill="hold">
                            <p:stCondLst>
                              <p:cond delay="1150"/>
                            </p:stCondLst>
                            <p:childTnLst>
                              <p:par>
                                <p:cTn id="22" presetID="40" presetClass="entr" presetSubtype="0" fill="hold" grpId="0" nodeType="afterEffect">
                                  <p:stCondLst>
                                    <p:cond delay="0"/>
                                  </p:stCondLst>
                                  <p:iterate type="lt">
                                    <p:tmPct val="10000"/>
                                  </p:iterate>
                                  <p:childTnLst>
                                    <p:set>
                                      <p:cBhvr>
                                        <p:cTn id="23" dur="1" fill="hold">
                                          <p:stCondLst>
                                            <p:cond delay="0"/>
                                          </p:stCondLst>
                                        </p:cTn>
                                        <p:tgtEl>
                                          <p:spTgt spid="42024"/>
                                        </p:tgtEl>
                                        <p:attrNameLst>
                                          <p:attrName>style.visibility</p:attrName>
                                        </p:attrNameLst>
                                      </p:cBhvr>
                                      <p:to>
                                        <p:strVal val="visible"/>
                                      </p:to>
                                    </p:set>
                                    <p:animEffect transition="in" filter="fade">
                                      <p:cBhvr>
                                        <p:cTn id="24" dur="500"/>
                                        <p:tgtEl>
                                          <p:spTgt spid="42024"/>
                                        </p:tgtEl>
                                      </p:cBhvr>
                                    </p:animEffect>
                                    <p:anim calcmode="lin" valueType="num">
                                      <p:cBhvr>
                                        <p:cTn id="25" dur="500" fill="hold"/>
                                        <p:tgtEl>
                                          <p:spTgt spid="42024"/>
                                        </p:tgtEl>
                                        <p:attrNameLst>
                                          <p:attrName>ppt_x</p:attrName>
                                        </p:attrNameLst>
                                      </p:cBhvr>
                                      <p:tavLst>
                                        <p:tav tm="0">
                                          <p:val>
                                            <p:strVal val="#ppt_x-.1"/>
                                          </p:val>
                                        </p:tav>
                                        <p:tav tm="100000">
                                          <p:val>
                                            <p:strVal val="#ppt_x"/>
                                          </p:val>
                                        </p:tav>
                                      </p:tavLst>
                                    </p:anim>
                                    <p:anim calcmode="lin" valueType="num">
                                      <p:cBhvr>
                                        <p:cTn id="26" dur="500" fill="hold"/>
                                        <p:tgtEl>
                                          <p:spTgt spid="42024"/>
                                        </p:tgtEl>
                                        <p:attrNameLst>
                                          <p:attrName>ppt_y</p:attrName>
                                        </p:attrNameLst>
                                      </p:cBhvr>
                                      <p:tavLst>
                                        <p:tav tm="0">
                                          <p:val>
                                            <p:strVal val="#ppt_y"/>
                                          </p:val>
                                        </p:tav>
                                        <p:tav tm="100000">
                                          <p:val>
                                            <p:strVal val="#ppt_y"/>
                                          </p:val>
                                        </p:tav>
                                      </p:tavLst>
                                    </p:anim>
                                  </p:childTnLst>
                                </p:cTn>
                              </p:par>
                            </p:childTnLst>
                          </p:cTn>
                        </p:par>
                        <p:par>
                          <p:cTn id="27" fill="hold">
                            <p:stCondLst>
                              <p:cond delay="2850"/>
                            </p:stCondLst>
                            <p:childTnLst>
                              <p:par>
                                <p:cTn id="28" presetID="40" presetClass="entr" presetSubtype="0" fill="hold" grpId="0" nodeType="afterEffect">
                                  <p:stCondLst>
                                    <p:cond delay="0"/>
                                  </p:stCondLst>
                                  <p:iterate type="lt">
                                    <p:tmPct val="10000"/>
                                  </p:iterate>
                                  <p:childTnLst>
                                    <p:set>
                                      <p:cBhvr>
                                        <p:cTn id="29" dur="1" fill="hold">
                                          <p:stCondLst>
                                            <p:cond delay="0"/>
                                          </p:stCondLst>
                                        </p:cTn>
                                        <p:tgtEl>
                                          <p:spTgt spid="42026"/>
                                        </p:tgtEl>
                                        <p:attrNameLst>
                                          <p:attrName>style.visibility</p:attrName>
                                        </p:attrNameLst>
                                      </p:cBhvr>
                                      <p:to>
                                        <p:strVal val="visible"/>
                                      </p:to>
                                    </p:set>
                                    <p:animEffect transition="in" filter="fade">
                                      <p:cBhvr>
                                        <p:cTn id="30" dur="1000"/>
                                        <p:tgtEl>
                                          <p:spTgt spid="42026"/>
                                        </p:tgtEl>
                                      </p:cBhvr>
                                    </p:animEffect>
                                    <p:anim calcmode="lin" valueType="num">
                                      <p:cBhvr>
                                        <p:cTn id="31" dur="1000" fill="hold"/>
                                        <p:tgtEl>
                                          <p:spTgt spid="42026"/>
                                        </p:tgtEl>
                                        <p:attrNameLst>
                                          <p:attrName>ppt_x</p:attrName>
                                        </p:attrNameLst>
                                      </p:cBhvr>
                                      <p:tavLst>
                                        <p:tav tm="0">
                                          <p:val>
                                            <p:strVal val="#ppt_x-.1"/>
                                          </p:val>
                                        </p:tav>
                                        <p:tav tm="100000">
                                          <p:val>
                                            <p:strVal val="#ppt_x"/>
                                          </p:val>
                                        </p:tav>
                                      </p:tavLst>
                                    </p:anim>
                                    <p:anim calcmode="lin" valueType="num">
                                      <p:cBhvr>
                                        <p:cTn id="32" dur="1000" fill="hold"/>
                                        <p:tgtEl>
                                          <p:spTgt spid="42026"/>
                                        </p:tgtEl>
                                        <p:attrNameLst>
                                          <p:attrName>ppt_y</p:attrName>
                                        </p:attrNameLst>
                                      </p:cBhvr>
                                      <p:tavLst>
                                        <p:tav tm="0">
                                          <p:val>
                                            <p:strVal val="#ppt_y"/>
                                          </p:val>
                                        </p:tav>
                                        <p:tav tm="100000">
                                          <p:val>
                                            <p:strVal val="#ppt_y"/>
                                          </p:val>
                                        </p:tav>
                                      </p:tavLst>
                                    </p:anim>
                                  </p:childTnLst>
                                </p:cTn>
                              </p:par>
                            </p:childTnLst>
                          </p:cTn>
                        </p:par>
                        <p:par>
                          <p:cTn id="33" fill="hold">
                            <p:stCondLst>
                              <p:cond delay="4150"/>
                            </p:stCondLst>
                            <p:childTnLst>
                              <p:par>
                                <p:cTn id="34" presetID="40" presetClass="entr" presetSubtype="0" fill="hold" grpId="0" nodeType="afterEffect">
                                  <p:stCondLst>
                                    <p:cond delay="0"/>
                                  </p:stCondLst>
                                  <p:iterate type="lt">
                                    <p:tmPct val="10000"/>
                                  </p:iterate>
                                  <p:childTnLst>
                                    <p:set>
                                      <p:cBhvr>
                                        <p:cTn id="35" dur="1" fill="hold">
                                          <p:stCondLst>
                                            <p:cond delay="0"/>
                                          </p:stCondLst>
                                        </p:cTn>
                                        <p:tgtEl>
                                          <p:spTgt spid="42027"/>
                                        </p:tgtEl>
                                        <p:attrNameLst>
                                          <p:attrName>style.visibility</p:attrName>
                                        </p:attrNameLst>
                                      </p:cBhvr>
                                      <p:to>
                                        <p:strVal val="visible"/>
                                      </p:to>
                                    </p:set>
                                    <p:animEffect transition="in" filter="fade">
                                      <p:cBhvr>
                                        <p:cTn id="36" dur="500"/>
                                        <p:tgtEl>
                                          <p:spTgt spid="42027"/>
                                        </p:tgtEl>
                                      </p:cBhvr>
                                    </p:animEffect>
                                    <p:anim calcmode="lin" valueType="num">
                                      <p:cBhvr>
                                        <p:cTn id="37" dur="500" fill="hold"/>
                                        <p:tgtEl>
                                          <p:spTgt spid="42027"/>
                                        </p:tgtEl>
                                        <p:attrNameLst>
                                          <p:attrName>ppt_x</p:attrName>
                                        </p:attrNameLst>
                                      </p:cBhvr>
                                      <p:tavLst>
                                        <p:tav tm="0">
                                          <p:val>
                                            <p:strVal val="#ppt_x-.1"/>
                                          </p:val>
                                        </p:tav>
                                        <p:tav tm="100000">
                                          <p:val>
                                            <p:strVal val="#ppt_x"/>
                                          </p:val>
                                        </p:tav>
                                      </p:tavLst>
                                    </p:anim>
                                    <p:anim calcmode="lin" valueType="num">
                                      <p:cBhvr>
                                        <p:cTn id="38" dur="500" fill="hold"/>
                                        <p:tgtEl>
                                          <p:spTgt spid="42027"/>
                                        </p:tgtEl>
                                        <p:attrNameLst>
                                          <p:attrName>ppt_y</p:attrName>
                                        </p:attrNameLst>
                                      </p:cBhvr>
                                      <p:tavLst>
                                        <p:tav tm="0">
                                          <p:val>
                                            <p:strVal val="#ppt_y"/>
                                          </p:val>
                                        </p:tav>
                                        <p:tav tm="100000">
                                          <p:val>
                                            <p:strVal val="#ppt_y"/>
                                          </p:val>
                                        </p:tav>
                                      </p:tavLst>
                                    </p:anim>
                                  </p:childTnLst>
                                </p:cTn>
                              </p:par>
                            </p:childTnLst>
                          </p:cTn>
                        </p:par>
                        <p:par>
                          <p:cTn id="39" fill="hold">
                            <p:stCondLst>
                              <p:cond delay="5750"/>
                            </p:stCondLst>
                            <p:childTnLst>
                              <p:par>
                                <p:cTn id="40" presetID="40" presetClass="entr" presetSubtype="0" fill="hold" grpId="0" nodeType="afterEffect">
                                  <p:stCondLst>
                                    <p:cond delay="0"/>
                                  </p:stCondLst>
                                  <p:iterate type="lt">
                                    <p:tmPct val="10000"/>
                                  </p:iterate>
                                  <p:childTnLst>
                                    <p:set>
                                      <p:cBhvr>
                                        <p:cTn id="41" dur="1" fill="hold">
                                          <p:stCondLst>
                                            <p:cond delay="0"/>
                                          </p:stCondLst>
                                        </p:cTn>
                                        <p:tgtEl>
                                          <p:spTgt spid="42036"/>
                                        </p:tgtEl>
                                        <p:attrNameLst>
                                          <p:attrName>style.visibility</p:attrName>
                                        </p:attrNameLst>
                                      </p:cBhvr>
                                      <p:to>
                                        <p:strVal val="visible"/>
                                      </p:to>
                                    </p:set>
                                    <p:animEffect transition="in" filter="fade">
                                      <p:cBhvr>
                                        <p:cTn id="42" dur="500"/>
                                        <p:tgtEl>
                                          <p:spTgt spid="42036"/>
                                        </p:tgtEl>
                                      </p:cBhvr>
                                    </p:animEffect>
                                    <p:anim calcmode="lin" valueType="num">
                                      <p:cBhvr>
                                        <p:cTn id="43" dur="500" fill="hold"/>
                                        <p:tgtEl>
                                          <p:spTgt spid="42036"/>
                                        </p:tgtEl>
                                        <p:attrNameLst>
                                          <p:attrName>ppt_x</p:attrName>
                                        </p:attrNameLst>
                                      </p:cBhvr>
                                      <p:tavLst>
                                        <p:tav tm="0">
                                          <p:val>
                                            <p:strVal val="#ppt_x-.1"/>
                                          </p:val>
                                        </p:tav>
                                        <p:tav tm="100000">
                                          <p:val>
                                            <p:strVal val="#ppt_x"/>
                                          </p:val>
                                        </p:tav>
                                      </p:tavLst>
                                    </p:anim>
                                    <p:anim calcmode="lin" valueType="num">
                                      <p:cBhvr>
                                        <p:cTn id="44" dur="500" fill="hold"/>
                                        <p:tgtEl>
                                          <p:spTgt spid="42036"/>
                                        </p:tgtEl>
                                        <p:attrNameLst>
                                          <p:attrName>ppt_y</p:attrName>
                                        </p:attrNameLst>
                                      </p:cBhvr>
                                      <p:tavLst>
                                        <p:tav tm="0">
                                          <p:val>
                                            <p:strVal val="#ppt_y"/>
                                          </p:val>
                                        </p:tav>
                                        <p:tav tm="100000">
                                          <p:val>
                                            <p:strVal val="#ppt_y"/>
                                          </p:val>
                                        </p:tav>
                                      </p:tavLst>
                                    </p:anim>
                                  </p:childTnLst>
                                </p:cTn>
                              </p:par>
                            </p:childTnLst>
                          </p:cTn>
                        </p:par>
                        <p:par>
                          <p:cTn id="45" fill="hold">
                            <p:stCondLst>
                              <p:cond delay="6650"/>
                            </p:stCondLst>
                            <p:childTnLst>
                              <p:par>
                                <p:cTn id="46" presetID="40" presetClass="entr" presetSubtype="0" fill="hold" grpId="0" nodeType="afterEffect">
                                  <p:stCondLst>
                                    <p:cond delay="0"/>
                                  </p:stCondLst>
                                  <p:iterate type="lt">
                                    <p:tmPct val="10000"/>
                                  </p:iterate>
                                  <p:childTnLst>
                                    <p:set>
                                      <p:cBhvr>
                                        <p:cTn id="47" dur="1" fill="hold">
                                          <p:stCondLst>
                                            <p:cond delay="0"/>
                                          </p:stCondLst>
                                        </p:cTn>
                                        <p:tgtEl>
                                          <p:spTgt spid="42037"/>
                                        </p:tgtEl>
                                        <p:attrNameLst>
                                          <p:attrName>style.visibility</p:attrName>
                                        </p:attrNameLst>
                                      </p:cBhvr>
                                      <p:to>
                                        <p:strVal val="visible"/>
                                      </p:to>
                                    </p:set>
                                    <p:animEffect transition="in" filter="fade">
                                      <p:cBhvr>
                                        <p:cTn id="48" dur="500"/>
                                        <p:tgtEl>
                                          <p:spTgt spid="42037"/>
                                        </p:tgtEl>
                                      </p:cBhvr>
                                    </p:animEffect>
                                    <p:anim calcmode="lin" valueType="num">
                                      <p:cBhvr>
                                        <p:cTn id="49" dur="500" fill="hold"/>
                                        <p:tgtEl>
                                          <p:spTgt spid="42037"/>
                                        </p:tgtEl>
                                        <p:attrNameLst>
                                          <p:attrName>ppt_x</p:attrName>
                                        </p:attrNameLst>
                                      </p:cBhvr>
                                      <p:tavLst>
                                        <p:tav tm="0">
                                          <p:val>
                                            <p:strVal val="#ppt_x-.1"/>
                                          </p:val>
                                        </p:tav>
                                        <p:tav tm="100000">
                                          <p:val>
                                            <p:strVal val="#ppt_x"/>
                                          </p:val>
                                        </p:tav>
                                      </p:tavLst>
                                    </p:anim>
                                    <p:anim calcmode="lin" valueType="num">
                                      <p:cBhvr>
                                        <p:cTn id="50" dur="500" fill="hold"/>
                                        <p:tgtEl>
                                          <p:spTgt spid="42037"/>
                                        </p:tgtEl>
                                        <p:attrNameLst>
                                          <p:attrName>ppt_y</p:attrName>
                                        </p:attrNameLst>
                                      </p:cBhvr>
                                      <p:tavLst>
                                        <p:tav tm="0">
                                          <p:val>
                                            <p:strVal val="#ppt_y"/>
                                          </p:val>
                                        </p:tav>
                                        <p:tav tm="100000">
                                          <p:val>
                                            <p:strVal val="#ppt_y"/>
                                          </p:val>
                                        </p:tav>
                                      </p:tavLst>
                                    </p:anim>
                                  </p:childTnLst>
                                </p:cTn>
                              </p:par>
                            </p:childTnLst>
                          </p:cTn>
                        </p:par>
                        <p:par>
                          <p:cTn id="51" fill="hold">
                            <p:stCondLst>
                              <p:cond delay="7950"/>
                            </p:stCondLst>
                            <p:childTnLst>
                              <p:par>
                                <p:cTn id="52" presetID="8" presetClass="entr" presetSubtype="16" fill="hold" nodeType="afterEffect">
                                  <p:stCondLst>
                                    <p:cond delay="0"/>
                                  </p:stCondLst>
                                  <p:childTnLst>
                                    <p:set>
                                      <p:cBhvr>
                                        <p:cTn id="53" dur="1" fill="hold">
                                          <p:stCondLst>
                                            <p:cond delay="0"/>
                                          </p:stCondLst>
                                        </p:cTn>
                                        <p:tgtEl>
                                          <p:spTgt spid="42038"/>
                                        </p:tgtEl>
                                        <p:attrNameLst>
                                          <p:attrName>style.visibility</p:attrName>
                                        </p:attrNameLst>
                                      </p:cBhvr>
                                      <p:to>
                                        <p:strVal val="visible"/>
                                      </p:to>
                                    </p:set>
                                    <p:animEffect transition="in" filter="diamond(in)">
                                      <p:cBhvr>
                                        <p:cTn id="54" dur="500"/>
                                        <p:tgtEl>
                                          <p:spTgt spid="42038"/>
                                        </p:tgtEl>
                                      </p:cBhvr>
                                    </p:animEffect>
                                  </p:childTnLst>
                                </p:cTn>
                              </p:par>
                            </p:childTnLst>
                          </p:cTn>
                        </p:par>
                        <p:par>
                          <p:cTn id="55" fill="hold">
                            <p:stCondLst>
                              <p:cond delay="8450"/>
                            </p:stCondLst>
                            <p:childTnLst>
                              <p:par>
                                <p:cTn id="56" presetID="8" presetClass="entr" presetSubtype="16" fill="hold" grpId="0" nodeType="afterEffect">
                                  <p:stCondLst>
                                    <p:cond delay="0"/>
                                  </p:stCondLst>
                                  <p:childTnLst>
                                    <p:set>
                                      <p:cBhvr>
                                        <p:cTn id="57" dur="1" fill="hold">
                                          <p:stCondLst>
                                            <p:cond delay="0"/>
                                          </p:stCondLst>
                                        </p:cTn>
                                        <p:tgtEl>
                                          <p:spTgt spid="42040"/>
                                        </p:tgtEl>
                                        <p:attrNameLst>
                                          <p:attrName>style.visibility</p:attrName>
                                        </p:attrNameLst>
                                      </p:cBhvr>
                                      <p:to>
                                        <p:strVal val="visible"/>
                                      </p:to>
                                    </p:set>
                                    <p:animEffect transition="in" filter="diamond(in)">
                                      <p:cBhvr>
                                        <p:cTn id="58" dur="500"/>
                                        <p:tgtEl>
                                          <p:spTgt spid="42040"/>
                                        </p:tgtEl>
                                      </p:cBhvr>
                                    </p:animEffect>
                                  </p:childTnLst>
                                </p:cTn>
                              </p:par>
                            </p:childTnLst>
                          </p:cTn>
                        </p:par>
                        <p:par>
                          <p:cTn id="59" fill="hold">
                            <p:stCondLst>
                              <p:cond delay="8950"/>
                            </p:stCondLst>
                            <p:childTnLst>
                              <p:par>
                                <p:cTn id="60" presetID="8" presetClass="entr" presetSubtype="16"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diamond(in)">
                                      <p:cBhvr>
                                        <p:cTn id="62" dur="500"/>
                                        <p:tgtEl>
                                          <p:spTgt spid="21"/>
                                        </p:tgtEl>
                                      </p:cBhvr>
                                    </p:animEffect>
                                  </p:childTnLst>
                                </p:cTn>
                              </p:par>
                            </p:childTnLst>
                          </p:cTn>
                        </p:par>
                        <p:par>
                          <p:cTn id="63" fill="hold">
                            <p:stCondLst>
                              <p:cond delay="9450"/>
                            </p:stCondLst>
                            <p:childTnLst>
                              <p:par>
                                <p:cTn id="64" presetID="40" presetClass="entr" presetSubtype="0" fill="hold" grpId="0" nodeType="afterEffect">
                                  <p:stCondLst>
                                    <p:cond delay="0"/>
                                  </p:stCondLst>
                                  <p:iterate type="lt">
                                    <p:tmPct val="10000"/>
                                  </p:iterate>
                                  <p:childTnLst>
                                    <p:set>
                                      <p:cBhvr>
                                        <p:cTn id="65" dur="1" fill="hold">
                                          <p:stCondLst>
                                            <p:cond delay="0"/>
                                          </p:stCondLst>
                                        </p:cTn>
                                        <p:tgtEl>
                                          <p:spTgt spid="42044"/>
                                        </p:tgtEl>
                                        <p:attrNameLst>
                                          <p:attrName>style.visibility</p:attrName>
                                        </p:attrNameLst>
                                      </p:cBhvr>
                                      <p:to>
                                        <p:strVal val="visible"/>
                                      </p:to>
                                    </p:set>
                                    <p:animEffect transition="in" filter="fade">
                                      <p:cBhvr>
                                        <p:cTn id="66" dur="500"/>
                                        <p:tgtEl>
                                          <p:spTgt spid="42044"/>
                                        </p:tgtEl>
                                      </p:cBhvr>
                                    </p:animEffect>
                                    <p:anim calcmode="lin" valueType="num">
                                      <p:cBhvr>
                                        <p:cTn id="67" dur="500" fill="hold"/>
                                        <p:tgtEl>
                                          <p:spTgt spid="42044"/>
                                        </p:tgtEl>
                                        <p:attrNameLst>
                                          <p:attrName>ppt_x</p:attrName>
                                        </p:attrNameLst>
                                      </p:cBhvr>
                                      <p:tavLst>
                                        <p:tav tm="0">
                                          <p:val>
                                            <p:strVal val="#ppt_x-.1"/>
                                          </p:val>
                                        </p:tav>
                                        <p:tav tm="100000">
                                          <p:val>
                                            <p:strVal val="#ppt_x"/>
                                          </p:val>
                                        </p:tav>
                                      </p:tavLst>
                                    </p:anim>
                                    <p:anim calcmode="lin" valueType="num">
                                      <p:cBhvr>
                                        <p:cTn id="68" dur="500" fill="hold"/>
                                        <p:tgtEl>
                                          <p:spTgt spid="42044"/>
                                        </p:tgtEl>
                                        <p:attrNameLst>
                                          <p:attrName>ppt_y</p:attrName>
                                        </p:attrNameLst>
                                      </p:cBhvr>
                                      <p:tavLst>
                                        <p:tav tm="0">
                                          <p:val>
                                            <p:strVal val="#ppt_y"/>
                                          </p:val>
                                        </p:tav>
                                        <p:tav tm="100000">
                                          <p:val>
                                            <p:strVal val="#ppt_y"/>
                                          </p:val>
                                        </p:tav>
                                      </p:tavLst>
                                    </p:anim>
                                  </p:childTnLst>
                                </p:cTn>
                              </p:par>
                            </p:childTnLst>
                          </p:cTn>
                        </p:par>
                        <p:par>
                          <p:cTn id="69" fill="hold">
                            <p:stCondLst>
                              <p:cond delay="10550"/>
                            </p:stCondLst>
                            <p:childTnLst>
                              <p:par>
                                <p:cTn id="70" presetID="40" presetClass="entr" presetSubtype="0" fill="hold" grpId="0" nodeType="afterEffect">
                                  <p:stCondLst>
                                    <p:cond delay="0"/>
                                  </p:stCondLst>
                                  <p:iterate type="lt">
                                    <p:tmPct val="10000"/>
                                  </p:iterate>
                                  <p:childTnLst>
                                    <p:set>
                                      <p:cBhvr>
                                        <p:cTn id="71" dur="1" fill="hold">
                                          <p:stCondLst>
                                            <p:cond delay="0"/>
                                          </p:stCondLst>
                                        </p:cTn>
                                        <p:tgtEl>
                                          <p:spTgt spid="42045"/>
                                        </p:tgtEl>
                                        <p:attrNameLst>
                                          <p:attrName>style.visibility</p:attrName>
                                        </p:attrNameLst>
                                      </p:cBhvr>
                                      <p:to>
                                        <p:strVal val="visible"/>
                                      </p:to>
                                    </p:set>
                                    <p:animEffect transition="in" filter="fade">
                                      <p:cBhvr>
                                        <p:cTn id="72" dur="500"/>
                                        <p:tgtEl>
                                          <p:spTgt spid="42045"/>
                                        </p:tgtEl>
                                      </p:cBhvr>
                                    </p:animEffect>
                                    <p:anim calcmode="lin" valueType="num">
                                      <p:cBhvr>
                                        <p:cTn id="73" dur="500" fill="hold"/>
                                        <p:tgtEl>
                                          <p:spTgt spid="42045"/>
                                        </p:tgtEl>
                                        <p:attrNameLst>
                                          <p:attrName>ppt_x</p:attrName>
                                        </p:attrNameLst>
                                      </p:cBhvr>
                                      <p:tavLst>
                                        <p:tav tm="0">
                                          <p:val>
                                            <p:strVal val="#ppt_x-.1"/>
                                          </p:val>
                                        </p:tav>
                                        <p:tav tm="100000">
                                          <p:val>
                                            <p:strVal val="#ppt_x"/>
                                          </p:val>
                                        </p:tav>
                                      </p:tavLst>
                                    </p:anim>
                                    <p:anim calcmode="lin" valueType="num">
                                      <p:cBhvr>
                                        <p:cTn id="74" dur="500" fill="hold"/>
                                        <p:tgtEl>
                                          <p:spTgt spid="42045"/>
                                        </p:tgtEl>
                                        <p:attrNameLst>
                                          <p:attrName>ppt_y</p:attrName>
                                        </p:attrNameLst>
                                      </p:cBhvr>
                                      <p:tavLst>
                                        <p:tav tm="0">
                                          <p:val>
                                            <p:strVal val="#ppt_y"/>
                                          </p:val>
                                        </p:tav>
                                        <p:tav tm="100000">
                                          <p:val>
                                            <p:strVal val="#ppt_y"/>
                                          </p:val>
                                        </p:tav>
                                      </p:tavLst>
                                    </p:anim>
                                  </p:childTnLst>
                                </p:cTn>
                              </p:par>
                            </p:childTnLst>
                          </p:cTn>
                        </p:par>
                        <p:par>
                          <p:cTn id="75" fill="hold">
                            <p:stCondLst>
                              <p:cond delay="11950"/>
                            </p:stCondLst>
                            <p:childTnLst>
                              <p:par>
                                <p:cTn id="76" presetID="8" presetClass="entr" presetSubtype="16" fill="hold"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diamond(in)">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2" grpId="0"/>
      <p:bldP spid="42023" grpId="0"/>
      <p:bldP spid="42024" grpId="0"/>
      <p:bldP spid="42026" grpId="0"/>
      <p:bldP spid="42027" grpId="0"/>
      <p:bldP spid="42036" grpId="0"/>
      <p:bldP spid="42037" grpId="0"/>
      <p:bldP spid="42040" grpId="0"/>
      <p:bldP spid="42042" grpId="0"/>
      <p:bldP spid="42044" grpId="0"/>
      <p:bldP spid="4204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64A2EA94-8663-6C23-3366-6DC9A322E8B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0B8DD47E-273E-A585-EE51-0F3815060DA7}"/>
              </a:ext>
            </a:extLst>
          </p:cNvPr>
          <p:cNvPicPr/>
          <p:nvPr/>
        </p:nvPicPr>
        <p:blipFill>
          <a:blip r:embed="rId2"/>
          <a:stretch>
            <a:fillRect/>
          </a:stretch>
        </p:blipFill>
        <p:spPr>
          <a:xfrm>
            <a:off x="0" y="152400"/>
            <a:ext cx="9144000" cy="6858000"/>
          </a:xfrm>
          <a:prstGeom prst="rect">
            <a:avLst/>
          </a:prstGeom>
        </p:spPr>
      </p:pic>
      <p:sp>
        <p:nvSpPr>
          <p:cNvPr id="4" name="TextBox 3"/>
          <p:cNvSpPr txBox="1"/>
          <p:nvPr/>
        </p:nvSpPr>
        <p:spPr>
          <a:xfrm>
            <a:off x="5486400" y="3429000"/>
            <a:ext cx="228600" cy="523220"/>
          </a:xfrm>
          <a:prstGeom prst="rect">
            <a:avLst/>
          </a:prstGeom>
          <a:solidFill>
            <a:schemeClr val="bg1"/>
          </a:solidFill>
        </p:spPr>
        <p:txBody>
          <a:bodyPr wrap="square" rtlCol="0">
            <a:spAutoFit/>
          </a:bodyPr>
          <a:lstStyle/>
          <a:p>
            <a:r>
              <a:rPr lang="vi-VN" sz="2800" b="1" dirty="0" smtClean="0"/>
              <a:t>.</a:t>
            </a:r>
            <a:endParaRPr lang="en-US" sz="2800" b="1" dirty="0"/>
          </a:p>
        </p:txBody>
      </p:sp>
      <p:sp>
        <p:nvSpPr>
          <p:cNvPr id="5" name="TextBox 4"/>
          <p:cNvSpPr txBox="1"/>
          <p:nvPr/>
        </p:nvSpPr>
        <p:spPr>
          <a:xfrm>
            <a:off x="6629400" y="3429000"/>
            <a:ext cx="228600" cy="523220"/>
          </a:xfrm>
          <a:prstGeom prst="rect">
            <a:avLst/>
          </a:prstGeom>
          <a:solidFill>
            <a:schemeClr val="bg1"/>
          </a:solidFill>
        </p:spPr>
        <p:txBody>
          <a:bodyPr wrap="square" rtlCol="0">
            <a:spAutoFit/>
          </a:bodyPr>
          <a:lstStyle/>
          <a:p>
            <a:r>
              <a:rPr lang="vi-VN" sz="2800" b="1" dirty="0" smtClean="0"/>
              <a:t>.</a:t>
            </a:r>
            <a:endParaRPr lang="en-US" sz="2800" b="1" dirty="0"/>
          </a:p>
        </p:txBody>
      </p:sp>
      <p:sp>
        <p:nvSpPr>
          <p:cNvPr id="6" name="TextBox 5"/>
          <p:cNvSpPr txBox="1"/>
          <p:nvPr/>
        </p:nvSpPr>
        <p:spPr>
          <a:xfrm>
            <a:off x="609600" y="1828800"/>
            <a:ext cx="8113644" cy="4653290"/>
          </a:xfrm>
          <a:prstGeom prst="rect">
            <a:avLst/>
          </a:prstGeom>
          <a:solidFill>
            <a:schemeClr val="accent5">
              <a:lumMod val="40000"/>
              <a:lumOff val="60000"/>
            </a:schemeClr>
          </a:solidFill>
        </p:spPr>
        <p:txBody>
          <a:bodyPr wrap="square" rtlCol="0">
            <a:spAutoFit/>
          </a:bodyPr>
          <a:lstStyle/>
          <a:p>
            <a:endParaRPr lang="en-US" dirty="0"/>
          </a:p>
        </p:txBody>
      </p:sp>
    </p:spTree>
    <p:extLst>
      <p:ext uri="{BB962C8B-B14F-4D97-AF65-F5344CB8AC3E}">
        <p14:creationId xmlns:p14="http://schemas.microsoft.com/office/powerpoint/2010/main" val="1842229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61DBB0C5-B4BF-FA3B-A6C7-199C80FB4CA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14591D3E-384E-2A17-167F-8EC1E6436743}"/>
              </a:ext>
            </a:extLst>
          </p:cNvPr>
          <p:cNvPicPr/>
          <p:nvPr/>
        </p:nvPicPr>
        <p:blipFill>
          <a:blip r:embed="rId2"/>
          <a:stretch>
            <a:fillRect/>
          </a:stretch>
        </p:blipFill>
        <p:spPr>
          <a:xfrm>
            <a:off x="0" y="-228600"/>
            <a:ext cx="9372600" cy="7086600"/>
          </a:xfrm>
          <a:prstGeom prst="rect">
            <a:avLst/>
          </a:prstGeom>
        </p:spPr>
      </p:pic>
      <p:pic>
        <p:nvPicPr>
          <p:cNvPr id="4" name="Picture 21" descr="Tay viÕt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85800"/>
            <a:ext cx="832952" cy="8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6961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36528" y="76200"/>
            <a:ext cx="762000" cy="77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28600" y="1600200"/>
            <a:ext cx="8998528" cy="295850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chẳng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II.</a:t>
            </a:r>
          </a:p>
        </p:txBody>
      </p:sp>
    </p:spTree>
    <p:extLst>
      <p:ext uri="{BB962C8B-B14F-4D97-AF65-F5344CB8AC3E}">
        <p14:creationId xmlns:p14="http://schemas.microsoft.com/office/powerpoint/2010/main" val="10971842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4F9F7649-9793-C15E-B5B2-736E37BBCA5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DC3929FD-79C1-4BBC-E694-10C838A3E89A}"/>
              </a:ext>
            </a:extLst>
          </p:cNvPr>
          <p:cNvPicPr/>
          <p:nvPr/>
        </p:nvPicPr>
        <p:blipFill>
          <a:blip r:embed="rId2"/>
          <a:stretch>
            <a:fillRect/>
          </a:stretch>
        </p:blipFill>
        <p:spPr>
          <a:xfrm>
            <a:off x="0" y="1828800"/>
            <a:ext cx="9144000" cy="5143500"/>
          </a:xfrm>
          <a:prstGeom prst="rect">
            <a:avLst/>
          </a:prstGeom>
        </p:spPr>
      </p:pic>
      <p:pic>
        <p:nvPicPr>
          <p:cNvPr id="4" name="Picture 3">
            <a:extLst>
              <a:ext uri="{FF2B5EF4-FFF2-40B4-BE49-F238E27FC236}">
                <a16:creationId xmlns:a16="http://schemas.microsoft.com/office/drawing/2014/main" xmlns="" id="{77601B5C-B5C0-92B0-EA58-5009F8521F2F}"/>
              </a:ext>
            </a:extLst>
          </p:cNvPr>
          <p:cNvPicPr/>
          <p:nvPr/>
        </p:nvPicPr>
        <p:blipFill rotWithShape="1">
          <a:blip r:embed="rId3"/>
          <a:srcRect l="3174" t="8163" r="4762" b="40817"/>
          <a:stretch/>
        </p:blipFill>
        <p:spPr>
          <a:xfrm>
            <a:off x="152400" y="76200"/>
            <a:ext cx="8839200" cy="1905000"/>
          </a:xfrm>
          <a:prstGeom prst="rect">
            <a:avLst/>
          </a:prstGeom>
        </p:spPr>
      </p:pic>
      <p:sp>
        <p:nvSpPr>
          <p:cNvPr id="5" name="TextBox 4"/>
          <p:cNvSpPr txBox="1"/>
          <p:nvPr/>
        </p:nvSpPr>
        <p:spPr>
          <a:xfrm>
            <a:off x="5334000" y="3763617"/>
            <a:ext cx="228600" cy="523220"/>
          </a:xfrm>
          <a:prstGeom prst="rect">
            <a:avLst/>
          </a:prstGeom>
          <a:solidFill>
            <a:schemeClr val="bg1"/>
          </a:solidFill>
        </p:spPr>
        <p:txBody>
          <a:bodyPr wrap="square" rtlCol="0">
            <a:spAutoFit/>
          </a:bodyPr>
          <a:lstStyle/>
          <a:p>
            <a:r>
              <a:rPr lang="vi-VN" sz="2800" b="1" dirty="0" smtClean="0"/>
              <a:t>.</a:t>
            </a:r>
            <a:endParaRPr lang="en-US" sz="2800" b="1" dirty="0"/>
          </a:p>
        </p:txBody>
      </p:sp>
      <p:sp>
        <p:nvSpPr>
          <p:cNvPr id="6" name="TextBox 5"/>
          <p:cNvSpPr txBox="1"/>
          <p:nvPr/>
        </p:nvSpPr>
        <p:spPr>
          <a:xfrm>
            <a:off x="6324600" y="3790122"/>
            <a:ext cx="228600" cy="523220"/>
          </a:xfrm>
          <a:prstGeom prst="rect">
            <a:avLst/>
          </a:prstGeom>
          <a:solidFill>
            <a:schemeClr val="bg1"/>
          </a:solidFill>
        </p:spPr>
        <p:txBody>
          <a:bodyPr wrap="square" rtlCol="0">
            <a:spAutoFit/>
          </a:bodyPr>
          <a:lstStyle/>
          <a:p>
            <a:r>
              <a:rPr lang="vi-VN" sz="2800" b="1" dirty="0" smtClean="0"/>
              <a:t>.</a:t>
            </a:r>
            <a:endParaRPr lang="en-US" sz="2800" b="1" dirty="0"/>
          </a:p>
        </p:txBody>
      </p:sp>
    </p:spTree>
    <p:extLst>
      <p:ext uri="{BB962C8B-B14F-4D97-AF65-F5344CB8AC3E}">
        <p14:creationId xmlns:p14="http://schemas.microsoft.com/office/powerpoint/2010/main" val="772212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F4630592-3194-ED62-D420-6B8694BEA06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5D1BAB8C-0517-60C9-FCFE-82BF61BE362B}"/>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864974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39B2A419-9022-19F1-3317-0F4C3BB6A33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404BB2C5-117B-771E-C6D6-EA0058EAB251}"/>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1486202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52E75B10-D3B4-0EE9-3025-95A52D3731F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1D819E1E-D45A-5553-7EF5-25E6C8595418}"/>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3046775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7B6AA7A2-C6F7-41E7-EC76-A8AB14D46DC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B665636E-641D-01CC-8C5A-BB195B89BEF9}"/>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6506773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66F4C696-09C1-044F-F1F8-A0035420FA2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7A5D7BD4-159C-0186-E25B-12C046321406}"/>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787174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
            <a:ext cx="8458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09750"/>
            <a:ext cx="64293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09800"/>
            <a:ext cx="5715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114800"/>
            <a:ext cx="518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Object 9"/>
          <p:cNvGraphicFramePr>
            <a:graphicFrameLocks noChangeAspect="1"/>
          </p:cNvGraphicFramePr>
          <p:nvPr>
            <p:extLst>
              <p:ext uri="{D42A27DB-BD31-4B8C-83A1-F6EECF244321}">
                <p14:modId xmlns:p14="http://schemas.microsoft.com/office/powerpoint/2010/main" val="3240552682"/>
              </p:ext>
            </p:extLst>
          </p:nvPr>
        </p:nvGraphicFramePr>
        <p:xfrm>
          <a:off x="2686050" y="3124200"/>
          <a:ext cx="2266950" cy="1219200"/>
        </p:xfrm>
        <a:graphic>
          <a:graphicData uri="http://schemas.openxmlformats.org/presentationml/2006/ole">
            <mc:AlternateContent xmlns:mc="http://schemas.openxmlformats.org/markup-compatibility/2006">
              <mc:Choice xmlns:v="urn:schemas-microsoft-com:vml" Requires="v">
                <p:oleObj spid="_x0000_s2102" name="Equation" r:id="rId7" imgW="1231560" imgH="609480" progId="Equation.3">
                  <p:embed/>
                </p:oleObj>
              </mc:Choice>
              <mc:Fallback>
                <p:oleObj name="Equation" r:id="rId7" imgW="1231560" imgH="609480" progId="Equation.3">
                  <p:embed/>
                  <p:pic>
                    <p:nvPicPr>
                      <p:cNvPr id="0" name=""/>
                      <p:cNvPicPr/>
                      <p:nvPr/>
                    </p:nvPicPr>
                    <p:blipFill>
                      <a:blip r:embed="rId8"/>
                      <a:stretch>
                        <a:fillRect/>
                      </a:stretch>
                    </p:blipFill>
                    <p:spPr>
                      <a:xfrm>
                        <a:off x="2686050" y="3124200"/>
                        <a:ext cx="2266950" cy="12192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039875163"/>
              </p:ext>
            </p:extLst>
          </p:nvPr>
        </p:nvGraphicFramePr>
        <p:xfrm>
          <a:off x="2849563" y="5181600"/>
          <a:ext cx="2243137" cy="1219200"/>
        </p:xfrm>
        <a:graphic>
          <a:graphicData uri="http://schemas.openxmlformats.org/presentationml/2006/ole">
            <mc:AlternateContent xmlns:mc="http://schemas.openxmlformats.org/markup-compatibility/2006">
              <mc:Choice xmlns:v="urn:schemas-microsoft-com:vml" Requires="v">
                <p:oleObj spid="_x0000_s2103" name="Equation" r:id="rId9" imgW="1218960" imgH="609480" progId="Equation.3">
                  <p:embed/>
                </p:oleObj>
              </mc:Choice>
              <mc:Fallback>
                <p:oleObj name="Equation" r:id="rId9" imgW="1218960" imgH="609480" progId="Equation.3">
                  <p:embed/>
                  <p:pic>
                    <p:nvPicPr>
                      <p:cNvPr id="0" name="Object 9"/>
                      <p:cNvPicPr>
                        <a:picLocks noChangeAspect="1" noChangeArrowheads="1"/>
                      </p:cNvPicPr>
                      <p:nvPr/>
                    </p:nvPicPr>
                    <p:blipFill>
                      <a:blip r:embed="rId10"/>
                      <a:srcRect/>
                      <a:stretch>
                        <a:fillRect/>
                      </a:stretch>
                    </p:blipFill>
                    <p:spPr bwMode="auto">
                      <a:xfrm>
                        <a:off x="2849563" y="5181600"/>
                        <a:ext cx="224313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 Box 20"/>
          <p:cNvSpPr txBox="1">
            <a:spLocks noChangeArrowheads="1"/>
          </p:cNvSpPr>
          <p:nvPr/>
        </p:nvSpPr>
        <p:spPr bwMode="auto">
          <a:xfrm>
            <a:off x="381000" y="6258580"/>
            <a:ext cx="594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err="1">
                <a:solidFill>
                  <a:srgbClr val="7030A0"/>
                </a:solidFill>
                <a:latin typeface="Times New Roman" pitchFamily="18" charset="0"/>
                <a:cs typeface="Times New Roman" pitchFamily="18" charset="0"/>
              </a:rPr>
              <a:t>Công</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thức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hóa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học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của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hợp</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chất</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là</a:t>
            </a:r>
            <a:r>
              <a:rPr lang="en-US" altLang="en-US" sz="2800" dirty="0">
                <a:solidFill>
                  <a:srgbClr val="7030A0"/>
                </a:solidFill>
                <a:latin typeface="Times New Roman" pitchFamily="18" charset="0"/>
                <a:cs typeface="Times New Roman" pitchFamily="18" charset="0"/>
              </a:rPr>
              <a:t> N</a:t>
            </a:r>
            <a:r>
              <a:rPr lang="en-US" altLang="en-US" sz="2800" baseline="-25000" dirty="0">
                <a:solidFill>
                  <a:srgbClr val="7030A0"/>
                </a:solidFill>
                <a:latin typeface="Times New Roman" pitchFamily="18" charset="0"/>
                <a:cs typeface="Times New Roman" pitchFamily="18" charset="0"/>
              </a:rPr>
              <a:t>2</a:t>
            </a:r>
            <a:r>
              <a:rPr lang="en-US" altLang="en-US" sz="2800" dirty="0">
                <a:solidFill>
                  <a:srgbClr val="7030A0"/>
                </a:solidFill>
                <a:latin typeface="Times New Roman" pitchFamily="18" charset="0"/>
                <a:cs typeface="Times New Roman" pitchFamily="18" charset="0"/>
              </a:rPr>
              <a:t>O</a:t>
            </a:r>
          </a:p>
        </p:txBody>
      </p:sp>
      <p:sp>
        <p:nvSpPr>
          <p:cNvPr id="18" name="Text Box 20"/>
          <p:cNvSpPr txBox="1">
            <a:spLocks noChangeArrowheads="1"/>
          </p:cNvSpPr>
          <p:nvPr/>
        </p:nvSpPr>
        <p:spPr bwMode="auto">
          <a:xfrm>
            <a:off x="2210232" y="1231428"/>
            <a:ext cx="1219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err="1">
                <a:solidFill>
                  <a:srgbClr val="7030A0"/>
                </a:solidFill>
                <a:latin typeface="Times New Roman" pitchFamily="18" charset="0"/>
                <a:cs typeface="Times New Roman" pitchFamily="18" charset="0"/>
              </a:rPr>
              <a:t>Giải</a:t>
            </a:r>
            <a:r>
              <a:rPr lang="en-US" altLang="en-US" sz="28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121297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arn(inVertical)">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barn(inVertical)">
                                      <p:cBhvr>
                                        <p:cTn id="22" dur="500"/>
                                        <p:tgtEl>
                                          <p:spTgt spid="307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4.googleusercontent.com/LqXOEwusrhBq9p_lu5PORu1YGl3dMu2FoWvyXRlfQL_h_3JoFVSZYnAUkDsEitMAc2HiCFIK2I-JAb-7zM76cJTLQofeL9EE-55cAMai2heTPNIMWSHFia9-OgUA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86000"/>
            <a:ext cx="5715000" cy="33528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1384995"/>
          </a:xfrm>
          <a:prstGeom prst="rect">
            <a:avLst/>
          </a:prstGeom>
        </p:spPr>
        <p:txBody>
          <a:bodyPr wrap="square">
            <a:spAutoFit/>
          </a:bodyPr>
          <a:lstStyle/>
          <a:p>
            <a:r>
              <a:rPr lang="en-US" sz="2800" dirty="0">
                <a:latin typeface="Times New Roman" pitchFamily="18" charset="0"/>
                <a:cs typeface="Times New Roman" pitchFamily="18" charset="0"/>
              </a:rPr>
              <a:t>?10 .</a:t>
            </a:r>
            <a:r>
              <a:rPr lang="vi-VN" sz="2800" dirty="0">
                <a:latin typeface="+mj-lt"/>
              </a:rPr>
              <a:t>Phân tử X có 75% khối lượng là aluminium, còn lại là carbon. Xác định công thức phân tử của X, biết khối lượng phân tử của nó là 144 amu</a:t>
            </a:r>
            <a:endParaRPr lang="en-US" sz="2800" dirty="0">
              <a:latin typeface="+mj-lt"/>
            </a:endParaRPr>
          </a:p>
        </p:txBody>
      </p:sp>
      <p:sp>
        <p:nvSpPr>
          <p:cNvPr id="13" name="Rectangle 12"/>
          <p:cNvSpPr/>
          <p:nvPr/>
        </p:nvSpPr>
        <p:spPr>
          <a:xfrm>
            <a:off x="4343400" y="1547537"/>
            <a:ext cx="1219200" cy="523220"/>
          </a:xfrm>
          <a:prstGeom prst="rect">
            <a:avLst/>
          </a:prstGeom>
        </p:spPr>
        <p:txBody>
          <a:bodyPr wrap="square">
            <a:spAutoFit/>
          </a:bodyPr>
          <a:lstStyle/>
          <a:p>
            <a:r>
              <a:rPr lang="en-US" sz="2800" dirty="0" err="1">
                <a:solidFill>
                  <a:srgbClr val="7030A0"/>
                </a:solidFill>
                <a:latin typeface="Times New Roman" pitchFamily="18" charset="0"/>
                <a:cs typeface="Times New Roman" pitchFamily="18" charset="0"/>
              </a:rPr>
              <a:t>Giải</a:t>
            </a:r>
            <a:r>
              <a:rPr lang="en-US" sz="2800" dirty="0">
                <a:solidFill>
                  <a:srgbClr val="7030A0"/>
                </a:solidFill>
                <a:latin typeface="Times New Roman" pitchFamily="18" charset="0"/>
                <a:cs typeface="Times New Roman" pitchFamily="18" charset="0"/>
              </a:rPr>
              <a:t>:</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4800" y="1554464"/>
            <a:ext cx="1699950" cy="1820254"/>
          </a:xfrm>
          <a:prstGeom prst="rect">
            <a:avLst/>
          </a:prstGeom>
        </p:spPr>
      </p:pic>
    </p:spTree>
    <p:extLst>
      <p:ext uri="{BB962C8B-B14F-4D97-AF65-F5344CB8AC3E}">
        <p14:creationId xmlns:p14="http://schemas.microsoft.com/office/powerpoint/2010/main" val="245867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56104" y="-65647"/>
            <a:ext cx="990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0"/>
          <p:cNvSpPr txBox="1">
            <a:spLocks noChangeArrowheads="1"/>
          </p:cNvSpPr>
          <p:nvPr/>
        </p:nvSpPr>
        <p:spPr bwMode="auto">
          <a:xfrm>
            <a:off x="178904" y="357640"/>
            <a:ext cx="7848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200" b="1" u="sng" dirty="0">
                <a:solidFill>
                  <a:srgbClr val="3333FF"/>
                </a:solidFill>
                <a:latin typeface="Times New Roman" pitchFamily="18" charset="0"/>
                <a:cs typeface="Times New Roman" pitchFamily="18" charset="0"/>
              </a:rPr>
              <a:t>V. </a:t>
            </a:r>
            <a:r>
              <a:rPr lang="en-US" altLang="en-US" sz="3200" b="1" u="sng" dirty="0" err="1">
                <a:solidFill>
                  <a:srgbClr val="3333FF"/>
                </a:solidFill>
                <a:latin typeface="Times New Roman" pitchFamily="18" charset="0"/>
                <a:cs typeface="Times New Roman" pitchFamily="18" charset="0"/>
              </a:rPr>
              <a:t>Xác</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định</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công</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thức</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hóa</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học</a:t>
            </a:r>
            <a:r>
              <a:rPr lang="en-US" altLang="en-US" sz="3200" b="1" u="sng" dirty="0">
                <a:solidFill>
                  <a:srgbClr val="3333FF"/>
                </a:solidFill>
                <a:latin typeface="Times New Roman" pitchFamily="18" charset="0"/>
                <a:cs typeface="Times New Roman" pitchFamily="18" charset="0"/>
              </a:rPr>
              <a:t>:</a:t>
            </a:r>
          </a:p>
        </p:txBody>
      </p:sp>
      <p:sp>
        <p:nvSpPr>
          <p:cNvPr id="20" name="Text Box 20"/>
          <p:cNvSpPr txBox="1">
            <a:spLocks noChangeArrowheads="1"/>
          </p:cNvSpPr>
          <p:nvPr/>
        </p:nvSpPr>
        <p:spPr bwMode="auto">
          <a:xfrm>
            <a:off x="172278" y="1200102"/>
            <a:ext cx="866692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a:solidFill>
                  <a:srgbClr val="7030A0"/>
                </a:solidFill>
                <a:latin typeface="Times New Roman" pitchFamily="18" charset="0"/>
                <a:cs typeface="Times New Roman" pitchFamily="18" charset="0"/>
              </a:rPr>
              <a:t>1. </a:t>
            </a:r>
            <a:r>
              <a:rPr lang="en-US" altLang="en-US" sz="2800" dirty="0" err="1">
                <a:solidFill>
                  <a:srgbClr val="7030A0"/>
                </a:solidFill>
                <a:latin typeface="Times New Roman" pitchFamily="18" charset="0"/>
                <a:cs typeface="Times New Roman" pitchFamily="18" charset="0"/>
              </a:rPr>
              <a:t>Xác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định</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công</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thức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hóa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học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dựa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vào</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phần</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trăm</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nguyên</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tố</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và</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khối</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lượng</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phân</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tử</a:t>
            </a:r>
            <a:r>
              <a:rPr lang="en-US" altLang="en-US" sz="2800" dirty="0">
                <a:solidFill>
                  <a:srgbClr val="7030A0"/>
                </a:solidFill>
                <a:latin typeface="Times New Roman" pitchFamily="18" charset="0"/>
                <a:cs typeface="Times New Roman" pitchFamily="18" charset="0"/>
              </a:rPr>
              <a:t>:</a:t>
            </a:r>
          </a:p>
        </p:txBody>
      </p:sp>
      <p:sp>
        <p:nvSpPr>
          <p:cNvPr id="21" name="Rectangle 20"/>
          <p:cNvSpPr/>
          <p:nvPr/>
        </p:nvSpPr>
        <p:spPr>
          <a:xfrm>
            <a:off x="17522" y="2428462"/>
            <a:ext cx="8976433" cy="324653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254000" algn="just">
              <a:lnSpc>
                <a:spcPct val="150000"/>
              </a:lnSpc>
              <a:spcAft>
                <a:spcPts val="0"/>
              </a:spcAft>
            </a:pPr>
            <a:r>
              <a:rPr lang="en-US" sz="2800" b="1" u="sng" dirty="0" err="1">
                <a:solidFill>
                  <a:srgbClr val="C00000"/>
                </a:solidFill>
                <a:effectLst/>
                <a:latin typeface="Times New Roman" panose="02020603050405020304" pitchFamily="18" charset="0"/>
                <a:ea typeface="Segoe UI" panose="020B0502040204020203" pitchFamily="34" charset="0"/>
                <a:cs typeface="Times New Roman" pitchFamily="18" charset="0"/>
              </a:rPr>
              <a:t>Bước</a:t>
            </a:r>
            <a:r>
              <a:rPr lang="en-US" sz="2800" b="1" u="sng" dirty="0">
                <a:solidFill>
                  <a:srgbClr val="C00000"/>
                </a:solidFill>
                <a:effectLst/>
                <a:latin typeface="Times New Roman" panose="02020603050405020304" pitchFamily="18" charset="0"/>
                <a:ea typeface="Segoe UI" panose="020B0502040204020203" pitchFamily="34" charset="0"/>
                <a:cs typeface="Times New Roman" pitchFamily="18" charset="0"/>
              </a:rPr>
              <a:t> 1:</a:t>
            </a:r>
            <a:r>
              <a:rPr lang="en-US" sz="2800" b="1" dirty="0">
                <a:solidFill>
                  <a:srgbClr val="C00000"/>
                </a:solidFill>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Đặt</a:t>
            </a:r>
            <a:r>
              <a:rPr lang="en-US" sz="2800" dirty="0">
                <a:effectLst/>
                <a:latin typeface="Times New Roman" panose="02020603050405020304" pitchFamily="18" charset="0"/>
                <a:ea typeface="Segoe UI" panose="020B0502040204020203" pitchFamily="34" charset="0"/>
                <a:cs typeface="Times New Roman" pitchFamily="18" charset="0"/>
              </a:rPr>
              <a:t> CTHH </a:t>
            </a:r>
            <a:r>
              <a:rPr lang="en-US" sz="2800" dirty="0" err="1">
                <a:effectLst/>
                <a:latin typeface="Times New Roman" panose="02020603050405020304" pitchFamily="18" charset="0"/>
                <a:ea typeface="Segoe UI" panose="020B0502040204020203" pitchFamily="34" charset="0"/>
                <a:cs typeface="Times New Roman" pitchFamily="18" charset="0"/>
              </a:rPr>
              <a:t>cần</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tìm</a:t>
            </a:r>
            <a:r>
              <a:rPr lang="en-US" sz="2800" dirty="0">
                <a:effectLst/>
                <a:latin typeface="Times New Roman" panose="02020603050405020304" pitchFamily="18" charset="0"/>
                <a:ea typeface="Segoe UI" panose="020B0502040204020203" pitchFamily="34" charset="0"/>
                <a:cs typeface="Times New Roman" pitchFamily="18" charset="0"/>
              </a:rPr>
              <a:t> (CTTQ).</a:t>
            </a:r>
          </a:p>
          <a:p>
            <a:pPr indent="254000" algn="just">
              <a:lnSpc>
                <a:spcPct val="150000"/>
              </a:lnSpc>
              <a:spcAft>
                <a:spcPts val="0"/>
              </a:spcAft>
            </a:pPr>
            <a:r>
              <a:rPr lang="en-US" sz="2800" b="1" u="sng" dirty="0" err="1">
                <a:solidFill>
                  <a:srgbClr val="C00000"/>
                </a:solidFill>
                <a:effectLst/>
                <a:latin typeface="Times New Roman" panose="02020603050405020304" pitchFamily="18" charset="0"/>
                <a:ea typeface="Segoe UI" panose="020B0502040204020203" pitchFamily="34" charset="0"/>
                <a:cs typeface="Times New Roman" pitchFamily="18" charset="0"/>
              </a:rPr>
              <a:t>Bước</a:t>
            </a:r>
            <a:r>
              <a:rPr lang="en-US" sz="2800" b="1" u="sng" dirty="0">
                <a:solidFill>
                  <a:srgbClr val="C00000"/>
                </a:solidFill>
                <a:effectLst/>
                <a:latin typeface="Times New Roman" panose="02020603050405020304" pitchFamily="18" charset="0"/>
                <a:ea typeface="Segoe UI" panose="020B0502040204020203" pitchFamily="34" charset="0"/>
                <a:cs typeface="Times New Roman" pitchFamily="18" charset="0"/>
              </a:rPr>
              <a:t> 2:</a:t>
            </a:r>
            <a:r>
              <a:rPr lang="en-US" sz="2800" b="1" dirty="0">
                <a:solidFill>
                  <a:srgbClr val="C00000"/>
                </a:solidFill>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Lập</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biểu</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thức</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tính</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phần</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trăm</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các</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nguyên</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tố</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có</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trong</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hợp</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chất</a:t>
            </a:r>
            <a:r>
              <a:rPr lang="en-US" sz="2800" dirty="0">
                <a:latin typeface="Times New Roman" panose="02020603050405020304" pitchFamily="18" charset="0"/>
                <a:ea typeface="Segoe UI" panose="020B0502040204020203" pitchFamily="34" charset="0"/>
                <a:cs typeface="Times New Roman" pitchFamily="18" charset="0"/>
              </a:rPr>
              <a:t>.</a:t>
            </a:r>
            <a:endParaRPr lang="en-US" sz="2800" dirty="0">
              <a:effectLst/>
              <a:latin typeface="Times New Roman" panose="02020603050405020304" pitchFamily="18" charset="0"/>
              <a:ea typeface="Segoe UI" panose="020B0502040204020203" pitchFamily="34" charset="0"/>
              <a:cs typeface="Times New Roman" pitchFamily="18" charset="0"/>
            </a:endParaRPr>
          </a:p>
          <a:p>
            <a:pPr>
              <a:lnSpc>
                <a:spcPct val="150000"/>
              </a:lnSpc>
            </a:pP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b="1" u="sng" dirty="0" err="1">
                <a:solidFill>
                  <a:srgbClr val="C00000"/>
                </a:solidFill>
                <a:effectLst/>
                <a:latin typeface="Times New Roman" panose="02020603050405020304" pitchFamily="18" charset="0"/>
                <a:ea typeface="Calibri" panose="020F0502020204030204" pitchFamily="34" charset="0"/>
                <a:cs typeface="Times New Roman" pitchFamily="18" charset="0"/>
              </a:rPr>
              <a:t>Bước</a:t>
            </a:r>
            <a:r>
              <a:rPr lang="en-US" sz="2800" b="1" u="sng" dirty="0">
                <a:solidFill>
                  <a:srgbClr val="C00000"/>
                </a:solidFill>
                <a:effectLst/>
                <a:latin typeface="Times New Roman" panose="02020603050405020304" pitchFamily="18" charset="0"/>
                <a:ea typeface="Calibri" panose="020F0502020204030204" pitchFamily="34" charset="0"/>
                <a:cs typeface="Times New Roman" pitchFamily="18" charset="0"/>
              </a:rPr>
              <a:t> 3:</a:t>
            </a:r>
            <a:r>
              <a:rPr lang="en-US" sz="2800" b="1" dirty="0">
                <a:solidFill>
                  <a:srgbClr val="C00000"/>
                </a:solidFill>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Xác</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định</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số</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nguyên</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tử</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của</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mỗi</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nguyên</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tố</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và</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viết</a:t>
            </a:r>
            <a:r>
              <a:rPr lang="en-US" sz="2800" dirty="0">
                <a:effectLst/>
                <a:latin typeface="Times New Roman" panose="02020603050405020304" pitchFamily="18" charset="0"/>
                <a:ea typeface="Calibri" panose="020F0502020204030204" pitchFamily="34" charset="0"/>
                <a:cs typeface="Times New Roman" pitchFamily="18" charset="0"/>
              </a:rPr>
              <a:t> CTHH </a:t>
            </a:r>
            <a:r>
              <a:rPr lang="en-US" sz="2800" dirty="0" err="1">
                <a:effectLst/>
                <a:latin typeface="Times New Roman" panose="02020603050405020304" pitchFamily="18" charset="0"/>
                <a:ea typeface="Calibri" panose="020F0502020204030204" pitchFamily="34" charset="0"/>
                <a:cs typeface="Times New Roman" pitchFamily="18" charset="0"/>
              </a:rPr>
              <a:t>cần</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tìm</a:t>
            </a:r>
            <a:r>
              <a:rPr lang="en-US" sz="2800" dirty="0">
                <a:effectLst/>
                <a:latin typeface="Times New Roman" panose="02020603050405020304" pitchFamily="18" charset="0"/>
                <a:ea typeface="Calibri" panose="020F0502020204030204" pitchFamily="34"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575364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6819" y="-76200"/>
            <a:ext cx="2550698" cy="707886"/>
          </a:xfrm>
          <a:prstGeom prst="rect">
            <a:avLst/>
          </a:prstGeom>
        </p:spPr>
        <p:txBody>
          <a:bodyPr wrap="none">
            <a:spAutoFit/>
          </a:bodyPr>
          <a:lstStyle/>
          <a:p>
            <a:r>
              <a:rPr lang="en-US" sz="4000" b="1" dirty="0">
                <a:solidFill>
                  <a:srgbClr val="FF0000"/>
                </a:solidFill>
                <a:latin typeface="Times New Roman" panose="02020603050405020304" pitchFamily="18" charset="0"/>
                <a:ea typeface="Times New Roman" panose="02020603050405020304" pitchFamily="18" charset="0"/>
              </a:rPr>
              <a:t>L</a:t>
            </a:r>
            <a:r>
              <a:rPr lang="vi-VN" sz="4000" b="1" dirty="0">
                <a:solidFill>
                  <a:srgbClr val="FF0000"/>
                </a:solidFill>
                <a:latin typeface="Times New Roman" panose="02020603050405020304" pitchFamily="18" charset="0"/>
                <a:ea typeface="Times New Roman" panose="02020603050405020304" pitchFamily="18" charset="0"/>
              </a:rPr>
              <a:t>uyện tập </a:t>
            </a:r>
            <a:endParaRPr lang="en-US" sz="4000" dirty="0">
              <a:solidFill>
                <a:prstClr val="black"/>
              </a:solidFill>
            </a:endParaRPr>
          </a:p>
        </p:txBody>
      </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4749" y="2788957"/>
            <a:ext cx="1699950" cy="1820254"/>
          </a:xfrm>
          <a:prstGeom prst="rect">
            <a:avLst/>
          </a:prstGeom>
        </p:spPr>
      </p:pic>
      <p:sp>
        <p:nvSpPr>
          <p:cNvPr id="6" name="Rectangle 5"/>
          <p:cNvSpPr/>
          <p:nvPr/>
        </p:nvSpPr>
        <p:spPr>
          <a:xfrm>
            <a:off x="609600" y="516386"/>
            <a:ext cx="8527958" cy="207441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pPr indent="254000" algn="ctr">
              <a:lnSpc>
                <a:spcPct val="115000"/>
              </a:lnSpc>
              <a:spcAft>
                <a:spcPts val="0"/>
              </a:spcAft>
            </a:pPr>
            <a:r>
              <a:rPr lang="en-US" sz="2800" b="1" dirty="0" err="1">
                <a:solidFill>
                  <a:srgbClr val="C00000"/>
                </a:solidFill>
                <a:latin typeface="Times New Roman" panose="02020603050405020304" pitchFamily="18" charset="0"/>
                <a:ea typeface="Arial" panose="020B0604020202020204" pitchFamily="34" charset="0"/>
              </a:rPr>
              <a:t>H</a:t>
            </a:r>
            <a:r>
              <a:rPr lang="en-US" sz="2800" b="1" dirty="0" err="1">
                <a:solidFill>
                  <a:srgbClr val="C00000"/>
                </a:solidFill>
                <a:effectLst/>
                <a:latin typeface="Times New Roman" panose="02020603050405020304" pitchFamily="18" charset="0"/>
                <a:ea typeface="Arial" panose="020B0604020202020204" pitchFamily="34" charset="0"/>
              </a:rPr>
              <a:t>oạt</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động</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nhóm</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đôi</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thảo</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luận</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và</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trả</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lời</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câu</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hỏi</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a:solidFill>
                  <a:srgbClr val="C00000"/>
                </a:solidFill>
                <a:effectLst/>
                <a:latin typeface="Times New Roman" panose="02020603050405020304" pitchFamily="18" charset="0"/>
                <a:ea typeface="Segoe UI" panose="020B0502040204020203" pitchFamily="34" charset="0"/>
              </a:rPr>
              <a:t> </a:t>
            </a:r>
          </a:p>
          <a:p>
            <a:pPr indent="254000">
              <a:lnSpc>
                <a:spcPct val="115000"/>
              </a:lnSpc>
              <a:spcAft>
                <a:spcPts val="0"/>
              </a:spcAft>
            </a:pPr>
            <a:r>
              <a:rPr lang="en-US" sz="2800" dirty="0" err="1">
                <a:effectLst/>
                <a:latin typeface="Times New Roman" panose="02020603050405020304" pitchFamily="18" charset="0"/>
                <a:ea typeface="Segoe UI" panose="020B0502040204020203" pitchFamily="34" charset="0"/>
              </a:rPr>
              <a:t>Hợp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chất</a:t>
            </a:r>
            <a:r>
              <a:rPr lang="en-US" sz="2800" dirty="0">
                <a:effectLst/>
                <a:latin typeface="Times New Roman" panose="02020603050405020304" pitchFamily="18" charset="0"/>
                <a:ea typeface="Segoe UI" panose="020B0502040204020203" pitchFamily="34" charset="0"/>
              </a:rPr>
              <a:t> (Y)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công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thức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Fe</a:t>
            </a:r>
            <a:r>
              <a:rPr lang="en-US" sz="2800" baseline="-25000" dirty="0" err="1">
                <a:effectLst/>
                <a:latin typeface="Times New Roman" panose="02020603050405020304" pitchFamily="18" charset="0"/>
                <a:ea typeface="Segoe UI" panose="020B0502040204020203" pitchFamily="34" charset="0"/>
              </a:rPr>
              <a:t>x</a:t>
            </a:r>
            <a:r>
              <a:rPr lang="en-US" sz="2800" dirty="0" err="1">
                <a:effectLst/>
                <a:latin typeface="Times New Roman" panose="02020603050405020304" pitchFamily="18" charset="0"/>
                <a:ea typeface="Segoe UI" panose="020B0502040204020203" pitchFamily="34" charset="0"/>
              </a:rPr>
              <a:t>O</a:t>
            </a:r>
            <a:r>
              <a:rPr lang="en-US" sz="2800" baseline="-25000" dirty="0" err="1">
                <a:effectLst/>
                <a:latin typeface="Times New Roman" panose="02020603050405020304" pitchFamily="18" charset="0"/>
                <a:ea typeface="Segoe UI" panose="020B0502040204020203" pitchFamily="34" charset="0"/>
              </a:rPr>
              <a:t>y</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trong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đó</a:t>
            </a:r>
            <a:r>
              <a:rPr lang="en-US" sz="2800" dirty="0">
                <a:effectLst/>
                <a:latin typeface="Times New Roman" panose="02020603050405020304" pitchFamily="18" charset="0"/>
                <a:ea typeface="Segoe UI" panose="020B0502040204020203" pitchFamily="34" charset="0"/>
              </a:rPr>
              <a:t> Fe </a:t>
            </a:r>
            <a:r>
              <a:rPr lang="en-US" sz="2800" dirty="0" err="1">
                <a:effectLst/>
                <a:latin typeface="Times New Roman" panose="02020603050405020304" pitchFamily="18" charset="0"/>
                <a:ea typeface="Segoe UI" panose="020B0502040204020203" pitchFamily="34" charset="0"/>
              </a:rPr>
              <a:t>chiếm</a:t>
            </a:r>
            <a:r>
              <a:rPr lang="en-US" sz="2800" dirty="0">
                <a:effectLst/>
                <a:latin typeface="Times New Roman" panose="02020603050405020304" pitchFamily="18" charset="0"/>
                <a:ea typeface="Segoe UI" panose="020B0502040204020203" pitchFamily="34" charset="0"/>
              </a:rPr>
              <a:t> 70% </a:t>
            </a:r>
            <a:r>
              <a:rPr lang="en-US" sz="2800" dirty="0" err="1">
                <a:effectLst/>
                <a:latin typeface="Times New Roman" panose="02020603050405020304" pitchFamily="18" charset="0"/>
                <a:ea typeface="Segoe UI" panose="020B0502040204020203" pitchFamily="34" charset="0"/>
              </a:rPr>
              <a:t>theo</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khối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lượng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Khối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lượng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phân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tử</a:t>
            </a:r>
            <a:r>
              <a:rPr lang="en-US" sz="2800" dirty="0">
                <a:effectLst/>
                <a:latin typeface="Times New Roman" panose="02020603050405020304" pitchFamily="18" charset="0"/>
                <a:ea typeface="Segoe UI" panose="020B0502040204020203" pitchFamily="34" charset="0"/>
              </a:rPr>
              <a:t> (Y) </a:t>
            </a:r>
            <a:r>
              <a:rPr lang="en-US" sz="2800" dirty="0" err="1">
                <a:effectLst/>
                <a:latin typeface="Times New Roman" panose="02020603050405020304" pitchFamily="18" charset="0"/>
                <a:ea typeface="Segoe UI" panose="020B0502040204020203" pitchFamily="34" charset="0"/>
              </a:rPr>
              <a:t>là</a:t>
            </a:r>
            <a:r>
              <a:rPr lang="en-US" sz="2800" dirty="0">
                <a:effectLst/>
                <a:latin typeface="Times New Roman" panose="02020603050405020304" pitchFamily="18" charset="0"/>
                <a:ea typeface="Segoe UI" panose="020B0502040204020203" pitchFamily="34" charset="0"/>
              </a:rPr>
              <a:t> 160 </a:t>
            </a:r>
            <a:r>
              <a:rPr lang="en-US" sz="2800" dirty="0" err="1">
                <a:effectLst/>
                <a:latin typeface="Times New Roman" panose="02020603050405020304" pitchFamily="18" charset="0"/>
                <a:ea typeface="Segoe UI" panose="020B0502040204020203" pitchFamily="34" charset="0"/>
              </a:rPr>
              <a:t>amu</a:t>
            </a:r>
            <a:r>
              <a:rPr lang="en-US" sz="2800" dirty="0">
                <a:effectLst/>
                <a:latin typeface="Times New Roman" panose="02020603050405020304" pitchFamily="18" charset="0"/>
                <a:ea typeface="Segoe UI" panose="020B0502040204020203" pitchFamily="34" charset="0"/>
              </a:rPr>
              <a:t>. </a:t>
            </a:r>
          </a:p>
          <a:p>
            <a:pPr indent="254000">
              <a:lnSpc>
                <a:spcPct val="115000"/>
              </a:lnSpc>
              <a:spcAft>
                <a:spcPts val="0"/>
              </a:spcAft>
            </a:pPr>
            <a:r>
              <a:rPr lang="en-US" sz="2800" dirty="0" err="1">
                <a:effectLst/>
                <a:latin typeface="Times New Roman" panose="02020603050405020304" pitchFamily="18" charset="0"/>
                <a:ea typeface="Segoe UI" panose="020B0502040204020203" pitchFamily="34" charset="0"/>
              </a:rPr>
              <a:t>Xác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định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công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thức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hoá</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học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của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hợp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chất</a:t>
            </a:r>
            <a:r>
              <a:rPr lang="en-US" sz="2800" dirty="0">
                <a:effectLst/>
                <a:latin typeface="Times New Roman" panose="02020603050405020304" pitchFamily="18" charset="0"/>
                <a:ea typeface="Segoe UI" panose="020B0502040204020203" pitchFamily="34" charset="0"/>
              </a:rPr>
              <a:t> (Y).</a:t>
            </a:r>
            <a:endParaRPr lang="en-US" sz="1600" dirty="0">
              <a:effectLst/>
              <a:latin typeface="Segoe UI" panose="020B0502040204020203" pitchFamily="34" charset="0"/>
              <a:ea typeface="Segoe UI" panose="020B0502040204020203"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1066800" y="2514600"/>
                <a:ext cx="7537358" cy="358033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nSpc>
                    <a:spcPct val="115000"/>
                  </a:lnSpc>
                </a:pPr>
                <a:r>
                  <a:rPr lang="en-US" sz="2400" b="1" dirty="0">
                    <a:solidFill>
                      <a:schemeClr val="tx1"/>
                    </a:solidFill>
                    <a:latin typeface="Times New Roman" panose="02020603050405020304" pitchFamily="18" charset="0"/>
                    <a:ea typeface="Segoe UI" panose="020B0502040204020203" pitchFamily="34" charset="0"/>
                  </a:rPr>
                  <a:t>Ta </a:t>
                </a:r>
                <a:r>
                  <a:rPr lang="en-US" sz="2400" b="1" dirty="0" err="1">
                    <a:solidFill>
                      <a:schemeClr val="tx1"/>
                    </a:solidFill>
                    <a:latin typeface="Times New Roman" panose="02020603050405020304" pitchFamily="18" charset="0"/>
                    <a:ea typeface="Segoe UI" panose="020B0502040204020203" pitchFamily="34" charset="0"/>
                  </a:rPr>
                  <a:t>có</a:t>
                </a:r>
                <a:r>
                  <a:rPr lang="en-US" sz="2400" b="1" dirty="0">
                    <a:solidFill>
                      <a:schemeClr val="tx1"/>
                    </a:solidFill>
                    <a:latin typeface="Times New Roman" panose="02020603050405020304" pitchFamily="18" charset="0"/>
                    <a:ea typeface="Segoe UI" panose="020B0502040204020203" pitchFamily="34" charset="0"/>
                  </a:rPr>
                  <a:t> : %O=100%-70%= 30%</a:t>
                </a:r>
                <a:endParaRPr lang="en-US" sz="2400" b="1" dirty="0">
                  <a:solidFill>
                    <a:schemeClr val="tx1"/>
                  </a:solidFill>
                  <a:effectLst/>
                  <a:latin typeface="Times New Roman" panose="02020603050405020304" pitchFamily="18" charset="0"/>
                  <a:ea typeface="Segoe UI" panose="020B0502040204020203" pitchFamily="34" charset="0"/>
                </a:endParaRPr>
              </a:p>
              <a:p>
                <a:pPr indent="254000">
                  <a:lnSpc>
                    <a:spcPct val="115000"/>
                  </a:lnSpc>
                  <a:spcAft>
                    <a:spcPts val="0"/>
                  </a:spcAft>
                </a:pPr>
                <a:r>
                  <a:rPr lang="en-US" sz="2400" b="1" dirty="0" err="1">
                    <a:solidFill>
                      <a:srgbClr val="C00000"/>
                    </a:solidFill>
                    <a:latin typeface="Times New Roman" panose="02020603050405020304" pitchFamily="18" charset="0"/>
                    <a:ea typeface="Segoe UI" panose="020B0502040204020203" pitchFamily="34" charset="0"/>
                  </a:rPr>
                  <a:t>Đặt</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công</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thức</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hóa</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học</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tổng</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quát</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là</a:t>
                </a:r>
                <a:r>
                  <a:rPr lang="en-US" sz="2400" b="1" dirty="0">
                    <a:solidFill>
                      <a:srgbClr val="C00000"/>
                    </a:solidFill>
                    <a:effectLst/>
                    <a:latin typeface="Times New Roman" panose="02020603050405020304" pitchFamily="18" charset="0"/>
                    <a:ea typeface="Segoe UI" panose="020B0502040204020203" pitchFamily="34" charset="0"/>
                  </a:rPr>
                  <a:t> : </a:t>
                </a:r>
                <a:r>
                  <a:rPr lang="en-US" sz="2400" b="1" dirty="0" err="1">
                    <a:solidFill>
                      <a:srgbClr val="C00000"/>
                    </a:solidFill>
                    <a:effectLst/>
                    <a:latin typeface="Times New Roman" panose="02020603050405020304" pitchFamily="18" charset="0"/>
                    <a:ea typeface="Segoe UI" panose="020B0502040204020203" pitchFamily="34" charset="0"/>
                  </a:rPr>
                  <a:t>Fe</a:t>
                </a:r>
                <a:r>
                  <a:rPr lang="en-US" sz="2400" b="1" baseline="-25000" dirty="0" err="1">
                    <a:solidFill>
                      <a:srgbClr val="C00000"/>
                    </a:solidFill>
                    <a:effectLst/>
                    <a:latin typeface="Times New Roman" panose="02020603050405020304" pitchFamily="18" charset="0"/>
                    <a:ea typeface="Segoe UI" panose="020B0502040204020203" pitchFamily="34" charset="0"/>
                  </a:rPr>
                  <a:t>x</a:t>
                </a:r>
                <a:r>
                  <a:rPr lang="en-US" sz="2400" b="1" dirty="0" err="1">
                    <a:solidFill>
                      <a:srgbClr val="C00000"/>
                    </a:solidFill>
                    <a:effectLst/>
                    <a:latin typeface="Times New Roman" panose="02020603050405020304" pitchFamily="18" charset="0"/>
                    <a:ea typeface="Segoe UI" panose="020B0502040204020203" pitchFamily="34" charset="0"/>
                  </a:rPr>
                  <a:t>O</a:t>
                </a:r>
                <a:r>
                  <a:rPr lang="en-US" sz="2400" b="1" baseline="-25000" dirty="0" err="1">
                    <a:solidFill>
                      <a:srgbClr val="C00000"/>
                    </a:solidFill>
                    <a:effectLst/>
                    <a:latin typeface="Times New Roman" panose="02020603050405020304" pitchFamily="18" charset="0"/>
                    <a:ea typeface="Segoe UI" panose="020B0502040204020203" pitchFamily="34" charset="0"/>
                  </a:rPr>
                  <a:t>y</a:t>
                </a:r>
                <a:r>
                  <a:rPr lang="en-US" sz="2400" b="1" baseline="-25000" dirty="0">
                    <a:solidFill>
                      <a:srgbClr val="C00000"/>
                    </a:solidFill>
                    <a:effectLst/>
                    <a:latin typeface="Times New Roman" panose="02020603050405020304" pitchFamily="18" charset="0"/>
                    <a:ea typeface="Segoe UI" panose="020B0502040204020203" pitchFamily="34" charset="0"/>
                  </a:rPr>
                  <a:t> </a:t>
                </a:r>
                <a:r>
                  <a:rPr lang="en-US" sz="2400" b="1" dirty="0">
                    <a:solidFill>
                      <a:srgbClr val="C00000"/>
                    </a:solidFill>
                    <a:effectLst/>
                    <a:latin typeface="Times New Roman" panose="02020603050405020304" pitchFamily="18" charset="0"/>
                    <a:ea typeface="Segoe UI" panose="020B0502040204020203" pitchFamily="34" charset="0"/>
                  </a:rPr>
                  <a:t>ta </a:t>
                </a:r>
                <a:r>
                  <a:rPr lang="en-US" sz="2400" b="1" dirty="0" err="1">
                    <a:solidFill>
                      <a:srgbClr val="C00000"/>
                    </a:solidFill>
                    <a:effectLst/>
                    <a:latin typeface="Times New Roman" panose="02020603050405020304" pitchFamily="18" charset="0"/>
                    <a:ea typeface="Segoe UI" panose="020B0502040204020203" pitchFamily="34" charset="0"/>
                  </a:rPr>
                  <a:t>có</a:t>
                </a:r>
                <a:r>
                  <a:rPr lang="en-US" sz="2400" b="1" dirty="0">
                    <a:solidFill>
                      <a:srgbClr val="C00000"/>
                    </a:solidFill>
                    <a:effectLst/>
                    <a:latin typeface="Times New Roman" panose="02020603050405020304" pitchFamily="18" charset="0"/>
                    <a:ea typeface="Segoe UI" panose="020B0502040204020203" pitchFamily="34" charset="0"/>
                  </a:rPr>
                  <a:t>:</a:t>
                </a:r>
              </a:p>
              <a:p>
                <a:pPr indent="254000">
                  <a:lnSpc>
                    <a:spcPct val="115000"/>
                  </a:lnSpc>
                  <a:spcAft>
                    <a:spcPts val="0"/>
                  </a:spcAft>
                </a:pPr>
                <a:r>
                  <a:rPr lang="en-US" sz="2400" dirty="0">
                    <a:effectLst/>
                    <a:latin typeface="Times New Roman" panose="02020603050405020304" pitchFamily="18" charset="0"/>
                    <a:ea typeface="Segoe UI" panose="020B0502040204020203" pitchFamily="34" charset="0"/>
                  </a:rPr>
                  <a:t>%Fe = </a:t>
                </a:r>
                <a14:m>
                  <m:oMath xmlns:m="http://schemas.openxmlformats.org/officeDocument/2006/math">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
                          <m:d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𝐹𝑒</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Fe</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x</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O</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y</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 ×100%=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56×</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160</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×100%=70% </m:t>
                    </m:r>
                  </m:oMath>
                </a14:m>
                <a:endParaRPr lang="en-US" sz="2400" i="1" dirty="0">
                  <a:effectLst/>
                  <a:latin typeface="Cambria Math" panose="02040503050406030204" pitchFamily="18" charset="0"/>
                  <a:ea typeface="Segoe UI" panose="020B0502040204020203" pitchFamily="34" charset="0"/>
                  <a:cs typeface="Times New Roman" panose="02020603050405020304" pitchFamily="18" charset="0"/>
                </a:endParaRPr>
              </a:p>
              <a:p>
                <a:pPr marL="342900" indent="-342900">
                  <a:lnSpc>
                    <a:spcPct val="115000"/>
                  </a:lnSpc>
                  <a:spcAft>
                    <a:spcPts val="0"/>
                  </a:spcAft>
                  <a:buFont typeface="Symbol"/>
                  <a:buChar char="Þ"/>
                </a:pPr>
                <a14:m>
                  <m:oMath xmlns:m="http://schemas.openxmlformats.org/officeDocument/2006/math">
                    <m:r>
                      <a:rPr lang="en-US" sz="2400" b="0" i="1" smtClean="0">
                        <a:effectLst/>
                        <a:latin typeface="Cambria Math"/>
                        <a:ea typeface="Segoe UI" panose="020B0502040204020203" pitchFamily="34" charset="0"/>
                        <a:cs typeface="Times New Roman" panose="02020603050405020304" pitchFamily="18" charset="0"/>
                      </a:rPr>
                      <m:t>5600</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=70.160</m:t>
                    </m:r>
                    <m:r>
                      <a:rPr lang="en-US" sz="2400" b="0" i="0" smtClean="0">
                        <a:effectLst/>
                        <a:latin typeface="Cambria Math"/>
                        <a:ea typeface="Segoe UI" panose="020B0502040204020203" pitchFamily="34" charset="0"/>
                        <a:cs typeface="Times New Roman" panose="02020603050405020304" pitchFamily="18" charset="0"/>
                      </a:rPr>
                      <m:t>⇒</m:t>
                    </m:r>
                    <m:r>
                      <m:rPr>
                        <m:sty m:val="p"/>
                      </m:rPr>
                      <a:rPr lang="en-US" sz="2400" b="0" i="0" smtClean="0">
                        <a:effectLst/>
                        <a:latin typeface="Cambria Math"/>
                        <a:ea typeface="Segoe UI" panose="020B0502040204020203" pitchFamily="34" charset="0"/>
                        <a:cs typeface="Times New Roman" panose="02020603050405020304" pitchFamily="18" charset="0"/>
                      </a:rPr>
                      <m:t>x</m:t>
                    </m:r>
                    <m:r>
                      <a:rPr lang="en-US" sz="2400" b="0" i="0" smtClean="0">
                        <a:effectLst/>
                        <a:latin typeface="Cambria Math"/>
                        <a:ea typeface="Segoe UI" panose="020B0502040204020203" pitchFamily="34" charset="0"/>
                        <a:cs typeface="Times New Roman" panose="02020603050405020304" pitchFamily="18" charset="0"/>
                      </a:rPr>
                      <m:t>=2</m:t>
                    </m:r>
                  </m:oMath>
                </a14:m>
                <a:endParaRPr lang="en-US" sz="1400" dirty="0">
                  <a:effectLst/>
                  <a:latin typeface="Segoe UI" panose="020B0502040204020203" pitchFamily="34" charset="0"/>
                  <a:ea typeface="Segoe UI" panose="020B0502040204020203" pitchFamily="34" charset="0"/>
                </a:endParaRPr>
              </a:p>
              <a:p>
                <a:pPr indent="254000">
                  <a:lnSpc>
                    <a:spcPct val="115000"/>
                  </a:lnSpc>
                  <a:spcAft>
                    <a:spcPts val="0"/>
                  </a:spcAft>
                </a:pPr>
                <a:r>
                  <a:rPr lang="en-US" sz="2400" dirty="0">
                    <a:effectLst/>
                    <a:latin typeface="Times New Roman" panose="02020603050405020304" pitchFamily="18" charset="0"/>
                    <a:ea typeface="Segoe UI" panose="020B0502040204020203" pitchFamily="34" charset="0"/>
                  </a:rPr>
                  <a:t>%O=</a:t>
                </a:r>
                <a14:m>
                  <m:oMath xmlns:m="http://schemas.openxmlformats.org/officeDocument/2006/math">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𝑂</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𝑦</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Fe</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x</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O</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y</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16×</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𝑦</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160</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m:t>
                    </m:r>
                    <m:r>
                      <a:rPr lang="en-US" sz="2400" b="0" i="1" smtClean="0">
                        <a:effectLst/>
                        <a:latin typeface="Cambria Math"/>
                        <a:ea typeface="Segoe UI" panose="020B0502040204020203" pitchFamily="34" charset="0"/>
                        <a:cs typeface="Times New Roman" panose="02020603050405020304" pitchFamily="18" charset="0"/>
                      </a:rPr>
                      <m:t>30%</m:t>
                    </m:r>
                  </m:oMath>
                </a14:m>
                <a:endParaRPr lang="en-US" sz="2400" b="0" i="1" dirty="0">
                  <a:effectLst/>
                  <a:latin typeface="Cambria Math"/>
                  <a:ea typeface="Segoe UI" panose="020B0502040204020203" pitchFamily="34" charset="0"/>
                  <a:cs typeface="Times New Roman" panose="02020603050405020304" pitchFamily="18" charset="0"/>
                </a:endParaRPr>
              </a:p>
              <a:p>
                <a:pPr indent="254000">
                  <a:lnSpc>
                    <a:spcPct val="115000"/>
                  </a:lnSpc>
                  <a:spcAft>
                    <a:spcPts val="0"/>
                  </a:spcAft>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Segoe UI" panose="020B0502040204020203" pitchFamily="34" charset="0"/>
                          <a:cs typeface="Times New Roman" panose="02020603050405020304" pitchFamily="18" charset="0"/>
                          <a:sym typeface="Symbol" panose="05050102010706020507" pitchFamily="18" charset="2"/>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a:ea typeface="Segoe UI" panose="020B0502040204020203" pitchFamily="34" charset="0"/>
                          <a:cs typeface="Times New Roman" panose="02020603050405020304" pitchFamily="18" charset="0"/>
                        </a:rPr>
                        <m:t>1600</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𝑦</m:t>
                      </m:r>
                      <m:r>
                        <a:rPr lang="en-US" sz="2400" i="1">
                          <a:effectLst/>
                          <a:latin typeface="Cambria Math" panose="02040503050406030204" pitchFamily="18" charset="0"/>
                          <a:ea typeface="Segoe UI" panose="020B0502040204020203" pitchFamily="34" charset="0"/>
                          <a:cs typeface="Times New Roman" panose="02020603050405020304" pitchFamily="18" charset="0"/>
                        </a:rPr>
                        <m:t>=30.160⇒</m:t>
                      </m:r>
                      <m:r>
                        <a:rPr lang="en-US" sz="2400" b="0" i="1" smtClean="0">
                          <a:effectLst/>
                          <a:latin typeface="Cambria Math"/>
                          <a:ea typeface="Segoe UI" panose="020B0502040204020203" pitchFamily="34" charset="0"/>
                          <a:cs typeface="Times New Roman" panose="02020603050405020304" pitchFamily="18" charset="0"/>
                        </a:rPr>
                        <m:t>𝑦</m:t>
                      </m:r>
                      <m:r>
                        <a:rPr lang="en-US" sz="2400" b="0" i="1" smtClean="0">
                          <a:effectLst/>
                          <a:latin typeface="Cambria Math"/>
                          <a:ea typeface="Segoe UI" panose="020B0502040204020203" pitchFamily="34" charset="0"/>
                          <a:cs typeface="Times New Roman" panose="02020603050405020304" pitchFamily="18" charset="0"/>
                        </a:rPr>
                        <m:t>=3</m:t>
                      </m:r>
                    </m:oMath>
                  </m:oMathPara>
                </a14:m>
                <a:endParaRPr lang="en-US" sz="1400" dirty="0">
                  <a:effectLst/>
                  <a:latin typeface="Segoe UI" panose="020B0502040204020203" pitchFamily="34" charset="0"/>
                  <a:ea typeface="Segoe UI" panose="020B0502040204020203" pitchFamily="34" charset="0"/>
                </a:endParaRPr>
              </a:p>
              <a:p>
                <a:pPr indent="254000">
                  <a:lnSpc>
                    <a:spcPct val="115000"/>
                  </a:lnSpc>
                  <a:spcAft>
                    <a:spcPts val="0"/>
                  </a:spcAft>
                </a:pPr>
                <a:r>
                  <a:rPr lang="en-US" sz="2400" dirty="0" err="1">
                    <a:effectLst/>
                    <a:latin typeface="Times New Roman" panose="02020603050405020304" pitchFamily="18" charset="0"/>
                    <a:ea typeface="Segoe UI" panose="020B0502040204020203" pitchFamily="34" charset="0"/>
                  </a:rPr>
                  <a:t>Vậy</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công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thức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hóa</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học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hợp</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chất</a:t>
                </a:r>
                <a:r>
                  <a:rPr lang="en-US" sz="2400" dirty="0">
                    <a:effectLst/>
                    <a:latin typeface="Times New Roman" panose="02020603050405020304" pitchFamily="18" charset="0"/>
                    <a:ea typeface="Segoe UI" panose="020B0502040204020203" pitchFamily="34" charset="0"/>
                  </a:rPr>
                  <a:t> Y </a:t>
                </a:r>
                <a:r>
                  <a:rPr lang="en-US" sz="2400" dirty="0" err="1">
                    <a:effectLst/>
                    <a:latin typeface="Times New Roman" panose="02020603050405020304" pitchFamily="18" charset="0"/>
                    <a:ea typeface="Segoe UI" panose="020B0502040204020203" pitchFamily="34" charset="0"/>
                  </a:rPr>
                  <a:t>là</a:t>
                </a:r>
                <a:r>
                  <a:rPr lang="en-US" sz="2400" dirty="0">
                    <a:effectLst/>
                    <a:latin typeface="Times New Roman" panose="02020603050405020304" pitchFamily="18" charset="0"/>
                    <a:ea typeface="Segoe UI" panose="020B0502040204020203" pitchFamily="34" charset="0"/>
                  </a:rPr>
                  <a:t>: </a:t>
                </a:r>
                <a:r>
                  <a:rPr lang="en-US" sz="2400" b="1" dirty="0">
                    <a:solidFill>
                      <a:srgbClr val="C00000"/>
                    </a:solidFill>
                    <a:effectLst/>
                    <a:latin typeface="Times New Roman" panose="02020603050405020304" pitchFamily="18" charset="0"/>
                    <a:ea typeface="Segoe UI" panose="020B0502040204020203" pitchFamily="34" charset="0"/>
                  </a:rPr>
                  <a:t> Fe</a:t>
                </a:r>
                <a:r>
                  <a:rPr lang="en-US" sz="2400" b="1" baseline="-25000" dirty="0">
                    <a:solidFill>
                      <a:srgbClr val="C00000"/>
                    </a:solidFill>
                    <a:effectLst/>
                    <a:latin typeface="Times New Roman" panose="02020603050405020304" pitchFamily="18" charset="0"/>
                    <a:ea typeface="Segoe UI" panose="020B0502040204020203" pitchFamily="34" charset="0"/>
                  </a:rPr>
                  <a:t>2</a:t>
                </a:r>
                <a:r>
                  <a:rPr lang="en-US" sz="2400" b="1" dirty="0">
                    <a:solidFill>
                      <a:srgbClr val="C00000"/>
                    </a:solidFill>
                    <a:effectLst/>
                    <a:latin typeface="Times New Roman" panose="02020603050405020304" pitchFamily="18" charset="0"/>
                    <a:ea typeface="Segoe UI" panose="020B0502040204020203" pitchFamily="34" charset="0"/>
                  </a:rPr>
                  <a:t>O</a:t>
                </a:r>
                <a:r>
                  <a:rPr lang="en-US" sz="2400" b="1" baseline="-25000" dirty="0">
                    <a:solidFill>
                      <a:srgbClr val="C00000"/>
                    </a:solidFill>
                    <a:effectLst/>
                    <a:latin typeface="Times New Roman" panose="02020603050405020304" pitchFamily="18" charset="0"/>
                    <a:ea typeface="Segoe UI" panose="020B0502040204020203" pitchFamily="34" charset="0"/>
                  </a:rPr>
                  <a:t>3</a:t>
                </a:r>
                <a:endParaRPr lang="en-US" sz="1400" b="1" dirty="0">
                  <a:solidFill>
                    <a:srgbClr val="C00000"/>
                  </a:solidFill>
                  <a:effectLst/>
                  <a:latin typeface="Segoe UI" panose="020B0502040204020203" pitchFamily="34" charset="0"/>
                  <a:ea typeface="Segoe UI" panose="020B0502040204020203"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066800" y="2514600"/>
                <a:ext cx="7537358" cy="3580339"/>
              </a:xfrm>
              <a:prstGeom prst="rect">
                <a:avLst/>
              </a:prstGeom>
              <a:blipFill rotWithShape="1">
                <a:blip r:embed="rId4"/>
                <a:stretch>
                  <a:fillRect l="-1214" t="-681" b="-1874"/>
                </a:stretch>
              </a:blipFill>
              <a:ln>
                <a:noFill/>
              </a:ln>
            </p:spPr>
            <p:txBody>
              <a:bodyPr/>
              <a:lstStyle/>
              <a:p>
                <a:r>
                  <a:rPr lang="en-US">
                    <a:noFill/>
                  </a:rPr>
                  <a:t> </a:t>
                </a:r>
              </a:p>
            </p:txBody>
          </p:sp>
        </mc:Fallback>
      </mc:AlternateContent>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74" b="98958" l="0" r="100000">
                        <a14:foregroundMark x1="32667" y1="80729" x2="55000" y2="97049"/>
                      </a14:backgroundRemoval>
                    </a14:imgEffect>
                  </a14:imgLayer>
                </a14:imgProps>
              </a:ext>
              <a:ext uri="{28A0092B-C50C-407E-A947-70E740481C1C}">
                <a14:useLocalDpi xmlns:a14="http://schemas.microsoft.com/office/drawing/2010/main" val="0"/>
              </a:ext>
            </a:extLst>
          </a:blip>
          <a:stretch>
            <a:fillRect/>
          </a:stretch>
        </p:blipFill>
        <p:spPr>
          <a:xfrm>
            <a:off x="228600" y="457200"/>
            <a:ext cx="605138" cy="1327383"/>
          </a:xfrm>
          <a:prstGeom prst="rect">
            <a:avLst/>
          </a:prstGeom>
        </p:spPr>
      </p:pic>
    </p:spTree>
    <p:extLst>
      <p:ext uri="{BB962C8B-B14F-4D97-AF65-F5344CB8AC3E}">
        <p14:creationId xmlns:p14="http://schemas.microsoft.com/office/powerpoint/2010/main" val="296543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45" presetClass="exit" presetSubtype="0" repeatCount="indefinite" fill="hold" nodeType="withEffect">
                                  <p:stCondLst>
                                    <p:cond delay="0"/>
                                  </p:stCondLst>
                                  <p:endCondLst>
                                    <p:cond evt="onNext" delay="0">
                                      <p:tgtEl>
                                        <p:sldTgt/>
                                      </p:tgtEl>
                                    </p:cond>
                                  </p:endCondLst>
                                  <p:childTnLst>
                                    <p:animEffect transition="out" filter="fade">
                                      <p:cBhvr>
                                        <p:cTn id="10" dur="2000"/>
                                        <p:tgtEl>
                                          <p:spTgt spid="8"/>
                                        </p:tgtEl>
                                      </p:cBhvr>
                                    </p:animEffect>
                                    <p:anim calcmode="lin" valueType="num">
                                      <p:cBhvr>
                                        <p:cTn id="11"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8"/>
                                        </p:tgtEl>
                                        <p:attrNameLst>
                                          <p:attrName>ppt_h</p:attrName>
                                        </p:attrNameLst>
                                      </p:cBhvr>
                                      <p:tavLst>
                                        <p:tav tm="0">
                                          <p:val>
                                            <p:strVal val="ppt_h"/>
                                          </p:val>
                                        </p:tav>
                                        <p:tav tm="100000">
                                          <p:val>
                                            <p:strVal val="ppt_h"/>
                                          </p:val>
                                        </p:tav>
                                      </p:tavLst>
                                    </p:anim>
                                    <p:set>
                                      <p:cBhvr>
                                        <p:cTn id="13" dur="1" fill="hold">
                                          <p:stCondLst>
                                            <p:cond delay="1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7976A3C1-CE34-917F-6F17-B1D7FA135744}"/>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42FF7076-2B92-2488-6325-DA02BB4FFE22}"/>
              </a:ext>
            </a:extLst>
          </p:cNvPr>
          <p:cNvPicPr/>
          <p:nvPr/>
        </p:nvPicPr>
        <p:blipFill>
          <a:blip r:embed="rId2"/>
          <a:stretch>
            <a:fillRect/>
          </a:stretch>
        </p:blipFill>
        <p:spPr>
          <a:xfrm>
            <a:off x="0" y="228600"/>
            <a:ext cx="9144000" cy="6553200"/>
          </a:xfrm>
          <a:prstGeom prst="rect">
            <a:avLst/>
          </a:prstGeom>
        </p:spPr>
      </p:pic>
      <p:sp>
        <p:nvSpPr>
          <p:cNvPr id="4" name="TextBox 3"/>
          <p:cNvSpPr txBox="1"/>
          <p:nvPr/>
        </p:nvSpPr>
        <p:spPr>
          <a:xfrm>
            <a:off x="6858000" y="3581400"/>
            <a:ext cx="609600" cy="381000"/>
          </a:xfrm>
          <a:prstGeom prst="rect">
            <a:avLst/>
          </a:prstGeom>
          <a:noFill/>
        </p:spPr>
        <p:txBody>
          <a:bodyPr wrap="square" rtlCol="0">
            <a:spAutoFit/>
          </a:bodyPr>
          <a:lstStyle/>
          <a:p>
            <a:r>
              <a:rPr lang="vi-VN" dirty="0" smtClean="0"/>
              <a:t>H</a:t>
            </a:r>
            <a:endParaRPr lang="en-US" dirty="0"/>
          </a:p>
        </p:txBody>
      </p:sp>
      <p:sp>
        <p:nvSpPr>
          <p:cNvPr id="6" name="TextBox 5"/>
          <p:cNvSpPr txBox="1"/>
          <p:nvPr/>
        </p:nvSpPr>
        <p:spPr>
          <a:xfrm>
            <a:off x="6192078" y="3543300"/>
            <a:ext cx="762000" cy="457200"/>
          </a:xfrm>
          <a:prstGeom prst="rect">
            <a:avLst/>
          </a:prstGeom>
          <a:solidFill>
            <a:schemeClr val="accent5">
              <a:lumMod val="20000"/>
              <a:lumOff val="80000"/>
            </a:schemeClr>
          </a:solidFill>
        </p:spPr>
        <p:txBody>
          <a:bodyPr wrap="square" rtlCol="0">
            <a:spAutoFit/>
          </a:bodyPr>
          <a:lstStyle/>
          <a:p>
            <a:endParaRPr lang="en-US" dirty="0"/>
          </a:p>
        </p:txBody>
      </p:sp>
      <p:sp>
        <p:nvSpPr>
          <p:cNvPr id="7" name="Oval 6"/>
          <p:cNvSpPr/>
          <p:nvPr/>
        </p:nvSpPr>
        <p:spPr>
          <a:xfrm>
            <a:off x="6930886" y="3526735"/>
            <a:ext cx="536713" cy="6642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H</a:t>
            </a:r>
            <a:endParaRPr lang="en-US" sz="2400" b="1" dirty="0">
              <a:solidFill>
                <a:schemeClr val="tx1"/>
              </a:solidFill>
            </a:endParaRPr>
          </a:p>
        </p:txBody>
      </p:sp>
    </p:spTree>
    <p:extLst>
      <p:ext uri="{BB962C8B-B14F-4D97-AF65-F5344CB8AC3E}">
        <p14:creationId xmlns:p14="http://schemas.microsoft.com/office/powerpoint/2010/main" val="3553094876"/>
      </p:ext>
    </p:extLst>
  </p:cSld>
  <p:clrMapOvr>
    <a:masterClrMapping/>
  </p:clrMapOvr>
  <p:transition spd="slow">
    <p:comb/>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67371" y="547548"/>
            <a:ext cx="2337499" cy="800219"/>
          </a:xfrm>
          <a:prstGeom prst="rect">
            <a:avLst/>
          </a:prstGeom>
        </p:spPr>
        <p:txBody>
          <a:bodyPr wrap="none">
            <a:spAutoFit/>
          </a:bodyPr>
          <a:lstStyle/>
          <a:p>
            <a:pPr>
              <a:lnSpc>
                <a:spcPct val="115000"/>
              </a:lnSpc>
              <a:spcAft>
                <a:spcPts val="1000"/>
              </a:spcAft>
            </a:pPr>
            <a:r>
              <a:rPr lang="de-DE"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Vận dụng</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21446" y="1454527"/>
            <a:ext cx="8265354" cy="403187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dirty="0" err="1">
                <a:effectLst/>
                <a:latin typeface="Times New Roman" panose="02020603050405020304" pitchFamily="18" charset="0"/>
                <a:ea typeface="Calibri" panose="020F0502020204030204" pitchFamily="34" charset="0"/>
              </a:rPr>
              <a:t>Pháo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hoa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thành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phần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nhiên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liệu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nổ</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gổm</a:t>
            </a:r>
            <a:r>
              <a:rPr lang="en-US" sz="3200" dirty="0">
                <a:effectLst/>
                <a:latin typeface="Times New Roman" panose="02020603050405020304" pitchFamily="18" charset="0"/>
                <a:ea typeface="Calibri" panose="020F0502020204030204" pitchFamily="34" charset="0"/>
              </a:rPr>
              <a:t> sulfur, than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hợp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chất</a:t>
            </a:r>
            <a:r>
              <a:rPr lang="en-US" sz="3200" dirty="0">
                <a:effectLst/>
                <a:latin typeface="Times New Roman" panose="02020603050405020304" pitchFamily="18" charset="0"/>
                <a:ea typeface="Calibri" panose="020F0502020204030204" pitchFamily="34" charset="0"/>
              </a:rPr>
              <a:t> (Z). </a:t>
            </a:r>
            <a:r>
              <a:rPr lang="en-US" sz="3200" dirty="0" err="1">
                <a:effectLst/>
                <a:latin typeface="Times New Roman" panose="02020603050405020304" pitchFamily="18" charset="0"/>
                <a:ea typeface="Calibri" panose="020F0502020204030204" pitchFamily="34" charset="0"/>
              </a:rPr>
              <a:t>Hợp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chất</a:t>
            </a:r>
            <a:r>
              <a:rPr lang="en-US" sz="3200" dirty="0">
                <a:effectLst/>
                <a:latin typeface="Times New Roman" panose="02020603050405020304" pitchFamily="18" charset="0"/>
                <a:ea typeface="Calibri" panose="020F0502020204030204" pitchFamily="34" charset="0"/>
              </a:rPr>
              <a:t> (Z) </a:t>
            </a:r>
            <a:r>
              <a:rPr lang="en-US" sz="3200" dirty="0" err="1">
                <a:effectLst/>
                <a:latin typeface="Times New Roman" panose="02020603050405020304" pitchFamily="18" charset="0"/>
                <a:ea typeface="Calibri" panose="020F0502020204030204" pitchFamily="34" charset="0"/>
              </a:rPr>
              <a:t>gổm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tó</a:t>
            </a:r>
            <a:r>
              <a:rPr lang="en-US" sz="3200" dirty="0">
                <a:effectLst/>
                <a:latin typeface="Times New Roman" panose="02020603050405020304" pitchFamily="18" charset="0"/>
                <a:ea typeface="Calibri" panose="020F0502020204030204" pitchFamily="34" charset="0"/>
              </a:rPr>
              <a:t> potassium, nitrogen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oxygen </a:t>
            </a:r>
            <a:r>
              <a:rPr lang="en-US" sz="3200" dirty="0" err="1">
                <a:effectLst/>
                <a:latin typeface="Times New Roman" panose="02020603050405020304" pitchFamily="18" charset="0"/>
                <a:ea typeface="Calibri" panose="020F0502020204030204" pitchFamily="34" charset="0"/>
              </a:rPr>
              <a:t>với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các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tỉ</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lệ</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phần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trăm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tương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ứng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 38,61%, 13,86%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47,53%. </a:t>
            </a:r>
            <a:r>
              <a:rPr lang="en-US" sz="3200" dirty="0" err="1">
                <a:effectLst/>
                <a:latin typeface="Times New Roman" panose="02020603050405020304" pitchFamily="18" charset="0"/>
                <a:ea typeface="Calibri" panose="020F0502020204030204" pitchFamily="34" charset="0"/>
              </a:rPr>
              <a:t>Khối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lượng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tử</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hợp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chất</a:t>
            </a:r>
            <a:r>
              <a:rPr lang="en-US" sz="3200" dirty="0">
                <a:effectLst/>
                <a:latin typeface="Times New Roman" panose="02020603050405020304" pitchFamily="18" charset="0"/>
                <a:ea typeface="Calibri" panose="020F0502020204030204" pitchFamily="34" charset="0"/>
              </a:rPr>
              <a:t> (Z)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 101 </a:t>
            </a:r>
            <a:r>
              <a:rPr lang="en-US" sz="3200" dirty="0" err="1">
                <a:effectLst/>
                <a:latin typeface="Times New Roman" panose="02020603050405020304" pitchFamily="18" charset="0"/>
                <a:ea typeface="Calibri" panose="020F0502020204030204" pitchFamily="34" charset="0"/>
              </a:rPr>
              <a:t>amu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Xác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định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công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thức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hoá</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học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(Z).</a:t>
            </a:r>
            <a:r>
              <a:rPr lang="en-US" sz="3200" dirty="0" err="1">
                <a:effectLst/>
                <a:latin typeface="Times New Roman" panose="02020603050405020304" pitchFamily="18" charset="0"/>
                <a:ea typeface="Calibri" panose="020F0502020204030204" pitchFamily="34" charset="0"/>
              </a:rPr>
              <a:t>Tìm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hiểu</a:t>
            </a:r>
            <a:r>
              <a:rPr lang="en-US" sz="3200" dirty="0">
                <a:effectLst/>
                <a:latin typeface="Times New Roman" panose="02020603050405020304" pitchFamily="18" charset="0"/>
                <a:ea typeface="Calibri" panose="020F0502020204030204" pitchFamily="34" charset="0"/>
              </a:rPr>
              <a:t> qua </a:t>
            </a:r>
            <a:r>
              <a:rPr lang="en-US" sz="3200" dirty="0" err="1">
                <a:effectLst/>
                <a:latin typeface="Times New Roman" panose="02020603050405020304" pitchFamily="18" charset="0"/>
                <a:ea typeface="Calibri" panose="020F0502020204030204" pitchFamily="34" charset="0"/>
              </a:rPr>
              <a:t>sách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báo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internet, </a:t>
            </a:r>
            <a:r>
              <a:rPr lang="en-US" sz="3200" dirty="0" err="1">
                <a:effectLst/>
                <a:latin typeface="Times New Roman" panose="02020603050405020304" pitchFamily="18" charset="0"/>
                <a:ea typeface="Calibri" panose="020F0502020204030204" pitchFamily="34" charset="0"/>
              </a:rPr>
              <a:t>em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hãy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biết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một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số</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ứng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dụng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hợp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chất</a:t>
            </a:r>
            <a:r>
              <a:rPr lang="en-US" sz="3200" dirty="0">
                <a:effectLst/>
                <a:latin typeface="Times New Roman" panose="02020603050405020304" pitchFamily="18" charset="0"/>
                <a:ea typeface="Calibri" panose="020F0502020204030204" pitchFamily="34" charset="0"/>
              </a:rPr>
              <a:t> (Z).</a:t>
            </a:r>
            <a:endParaRPr lang="en-US" sz="3200" dirty="0"/>
          </a:p>
        </p:txBody>
      </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24240" y="34290"/>
            <a:ext cx="1402542" cy="1501799"/>
          </a:xfrm>
          <a:prstGeom prst="rect">
            <a:avLst/>
          </a:prstGeom>
        </p:spPr>
      </p:pic>
    </p:spTree>
    <p:extLst>
      <p:ext uri="{BB962C8B-B14F-4D97-AF65-F5344CB8AC3E}">
        <p14:creationId xmlns:p14="http://schemas.microsoft.com/office/powerpoint/2010/main" val="15395613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84320" y="-15824"/>
                <a:ext cx="8885976" cy="6827638"/>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indent="254000" algn="just">
                  <a:lnSpc>
                    <a:spcPct val="115000"/>
                  </a:lnSpc>
                  <a:spcAft>
                    <a:spcPts val="0"/>
                  </a:spcAft>
                  <a:tabLst>
                    <a:tab pos="513080" algn="l"/>
                  </a:tabLst>
                </a:pPr>
                <a:r>
                  <a:rPr lang="en-US" sz="2400" dirty="0">
                    <a:effectLst/>
                    <a:latin typeface="Times New Roman" panose="02020603050405020304" pitchFamily="18" charset="0"/>
                    <a:ea typeface="Segoe UI" panose="020B0502040204020203" pitchFamily="34" charset="0"/>
                  </a:rPr>
                  <a:t>-</a:t>
                </a:r>
                <a:r>
                  <a:rPr lang="en-US" sz="2400" b="1" dirty="0" err="1">
                    <a:solidFill>
                      <a:srgbClr val="C00000"/>
                    </a:solidFill>
                    <a:effectLst/>
                    <a:latin typeface="Times New Roman" panose="02020603050405020304" pitchFamily="18" charset="0"/>
                    <a:ea typeface="Segoe UI" panose="020B0502040204020203" pitchFamily="34" charset="0"/>
                  </a:rPr>
                  <a:t>Hợp</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chất</a:t>
                </a:r>
                <a:r>
                  <a:rPr lang="en-US" sz="2400" b="1" dirty="0">
                    <a:solidFill>
                      <a:srgbClr val="C00000"/>
                    </a:solidFill>
                    <a:effectLst/>
                    <a:latin typeface="Times New Roman" panose="02020603050405020304" pitchFamily="18" charset="0"/>
                    <a:ea typeface="Segoe UI" panose="020B0502040204020203" pitchFamily="34" charset="0"/>
                  </a:rPr>
                  <a:t> (Z) </a:t>
                </a:r>
                <a:r>
                  <a:rPr lang="en-US" sz="2400" b="1" dirty="0" err="1">
                    <a:solidFill>
                      <a:srgbClr val="C00000"/>
                    </a:solidFill>
                    <a:effectLst/>
                    <a:latin typeface="Times New Roman" panose="02020603050405020304" pitchFamily="18" charset="0"/>
                    <a:ea typeface="Segoe UI" panose="020B0502040204020203" pitchFamily="34" charset="0"/>
                  </a:rPr>
                  <a:t>có</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công</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thức</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cẩn</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tìm</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là</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K</a:t>
                </a:r>
                <a:r>
                  <a:rPr lang="en-US" sz="2400" b="1" baseline="-25000" dirty="0" err="1">
                    <a:solidFill>
                      <a:srgbClr val="C00000"/>
                    </a:solidFill>
                    <a:effectLst/>
                    <a:latin typeface="Times New Roman" panose="02020603050405020304" pitchFamily="18" charset="0"/>
                    <a:ea typeface="Segoe UI" panose="020B0502040204020203" pitchFamily="34" charset="0"/>
                  </a:rPr>
                  <a:t>x</a:t>
                </a:r>
                <a:r>
                  <a:rPr lang="en-US" sz="2400" b="1" dirty="0" err="1">
                    <a:solidFill>
                      <a:srgbClr val="C00000"/>
                    </a:solidFill>
                    <a:effectLst/>
                    <a:latin typeface="Times New Roman" panose="02020603050405020304" pitchFamily="18" charset="0"/>
                    <a:ea typeface="Segoe UI" panose="020B0502040204020203" pitchFamily="34" charset="0"/>
                  </a:rPr>
                  <a:t>N</a:t>
                </a:r>
                <a:r>
                  <a:rPr lang="en-US" sz="2400" b="1" baseline="-25000" dirty="0" err="1">
                    <a:solidFill>
                      <a:srgbClr val="C00000"/>
                    </a:solidFill>
                    <a:effectLst/>
                    <a:latin typeface="Times New Roman" panose="02020603050405020304" pitchFamily="18" charset="0"/>
                    <a:ea typeface="Segoe UI" panose="020B0502040204020203" pitchFamily="34" charset="0"/>
                  </a:rPr>
                  <a:t>y</a:t>
                </a:r>
                <a:r>
                  <a:rPr lang="en-US" sz="2400" b="1" dirty="0" err="1">
                    <a:solidFill>
                      <a:srgbClr val="C00000"/>
                    </a:solidFill>
                    <a:effectLst/>
                    <a:latin typeface="Times New Roman" panose="02020603050405020304" pitchFamily="18" charset="0"/>
                    <a:ea typeface="Segoe UI" panose="020B0502040204020203" pitchFamily="34" charset="0"/>
                  </a:rPr>
                  <a:t>O</a:t>
                </a:r>
                <a:r>
                  <a:rPr lang="en-US" sz="2400" b="1" baseline="-25000" dirty="0" err="1">
                    <a:solidFill>
                      <a:srgbClr val="C00000"/>
                    </a:solidFill>
                    <a:effectLst/>
                    <a:latin typeface="Times New Roman" panose="02020603050405020304" pitchFamily="18" charset="0"/>
                    <a:ea typeface="Segoe UI" panose="020B0502040204020203" pitchFamily="34" charset="0"/>
                  </a:rPr>
                  <a:t>z</a:t>
                </a:r>
                <a:endParaRPr lang="en-US" sz="1400" b="1" dirty="0">
                  <a:solidFill>
                    <a:srgbClr val="C00000"/>
                  </a:solidFill>
                  <a:effectLst/>
                  <a:latin typeface="Segoe UI" panose="020B0502040204020203" pitchFamily="34" charset="0"/>
                  <a:ea typeface="Segoe UI" panose="020B0502040204020203" pitchFamily="34" charset="0"/>
                </a:endParaRPr>
              </a:p>
              <a:p>
                <a:pPr indent="254000" algn="just">
                  <a:lnSpc>
                    <a:spcPct val="115000"/>
                  </a:lnSpc>
                  <a:spcAft>
                    <a:spcPts val="0"/>
                  </a:spcAft>
                </a:pPr>
                <a:r>
                  <a:rPr lang="en-US" sz="2400" dirty="0">
                    <a:effectLst/>
                    <a:latin typeface="Times New Roman" panose="02020603050405020304" pitchFamily="18" charset="0"/>
                    <a:ea typeface="Segoe UI" panose="020B0502040204020203" pitchFamily="34" charset="0"/>
                  </a:rPr>
                  <a:t>%Fe = </a:t>
                </a:r>
                <a14:m>
                  <m:oMath xmlns:m="http://schemas.openxmlformats.org/officeDocument/2006/math">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
                          <m:d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𝐹𝑒</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K</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x</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N</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yOz</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 ×100%=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39×</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101</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×100%=38,61% </m:t>
                    </m:r>
                    <m:r>
                      <a:rPr lang="en-US" sz="2400" i="1">
                        <a:effectLst/>
                        <a:latin typeface="Cambria Math" panose="02040503050406030204" pitchFamily="18" charset="0"/>
                        <a:ea typeface="Segoe UI" panose="020B0502040204020203" pitchFamily="34" charset="0"/>
                        <a:cs typeface="Times New Roman" panose="02020603050405020304" pitchFamily="18" charset="0"/>
                        <a:sym typeface="Symbol" panose="05050102010706020507" pitchFamily="18" charset="2"/>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=1</m:t>
                    </m:r>
                  </m:oMath>
                </a14:m>
                <a:endParaRPr lang="en-US" sz="1400" dirty="0">
                  <a:effectLst/>
                  <a:latin typeface="Segoe UI" panose="020B0502040204020203" pitchFamily="34" charset="0"/>
                  <a:ea typeface="Segoe UI" panose="020B0502040204020203" pitchFamily="34" charset="0"/>
                </a:endParaRPr>
              </a:p>
              <a:p>
                <a:pPr indent="254000" algn="just">
                  <a:lnSpc>
                    <a:spcPct val="115000"/>
                  </a:lnSpc>
                  <a:spcAft>
                    <a:spcPts val="0"/>
                  </a:spcAft>
                </a:pPr>
                <a:r>
                  <a:rPr lang="en-US" sz="2400" dirty="0">
                    <a:effectLst/>
                    <a:latin typeface="Times New Roman" panose="02020603050405020304" pitchFamily="18" charset="0"/>
                    <a:ea typeface="Segoe UI" panose="020B0502040204020203" pitchFamily="34" charset="0"/>
                  </a:rPr>
                  <a:t>%N = </a:t>
                </a:r>
                <a14:m>
                  <m:oMath xmlns:m="http://schemas.openxmlformats.org/officeDocument/2006/math">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
                          <m:d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𝑁</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K</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x</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N</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yOz</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 ×100%=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14×</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101</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×100%=13,86% </m:t>
                    </m:r>
                    <m:r>
                      <a:rPr lang="en-US" sz="2400" i="1">
                        <a:effectLst/>
                        <a:latin typeface="Cambria Math" panose="02040503050406030204" pitchFamily="18" charset="0"/>
                        <a:ea typeface="Segoe UI" panose="020B0502040204020203" pitchFamily="34" charset="0"/>
                        <a:cs typeface="Times New Roman" panose="02020603050405020304" pitchFamily="18" charset="0"/>
                        <a:sym typeface="Symbol" panose="05050102010706020507" pitchFamily="18" charset="2"/>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𝑦</m:t>
                    </m:r>
                    <m:r>
                      <a:rPr lang="en-US" sz="2400" i="1">
                        <a:effectLst/>
                        <a:latin typeface="Cambria Math" panose="02040503050406030204" pitchFamily="18" charset="0"/>
                        <a:ea typeface="Segoe UI" panose="020B0502040204020203" pitchFamily="34" charset="0"/>
                        <a:cs typeface="Times New Roman" panose="02020603050405020304" pitchFamily="18" charset="0"/>
                      </a:rPr>
                      <m:t>=1</m:t>
                    </m:r>
                  </m:oMath>
                </a14:m>
                <a:endParaRPr lang="en-US" sz="1400" dirty="0">
                  <a:effectLst/>
                  <a:latin typeface="Segoe UI" panose="020B0502040204020203" pitchFamily="34" charset="0"/>
                  <a:ea typeface="Segoe UI" panose="020B0502040204020203" pitchFamily="34" charset="0"/>
                </a:endParaRPr>
              </a:p>
              <a:p>
                <a:pPr indent="254000" algn="just">
                  <a:lnSpc>
                    <a:spcPct val="115000"/>
                  </a:lnSpc>
                  <a:spcAft>
                    <a:spcPts val="0"/>
                  </a:spcAft>
                </a:pPr>
                <a:r>
                  <a:rPr lang="en-US" sz="2400" dirty="0">
                    <a:effectLst/>
                    <a:latin typeface="Times New Roman" panose="02020603050405020304" pitchFamily="18" charset="0"/>
                    <a:ea typeface="Segoe UI" panose="020B0502040204020203" pitchFamily="34" charset="0"/>
                  </a:rPr>
                  <a:t>%O= </a:t>
                </a:r>
                <a14:m>
                  <m:oMath xmlns:m="http://schemas.openxmlformats.org/officeDocument/2006/math">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
                          <m:d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𝑂</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K</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x</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N</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yOz</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 ×100%=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16×</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101</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×100%=47,53% </m:t>
                    </m:r>
                    <m:r>
                      <a:rPr lang="en-US" sz="2400" i="1">
                        <a:effectLst/>
                        <a:latin typeface="Cambria Math" panose="02040503050406030204" pitchFamily="18" charset="0"/>
                        <a:ea typeface="Segoe UI" panose="020B0502040204020203" pitchFamily="34" charset="0"/>
                        <a:cs typeface="Times New Roman" panose="02020603050405020304" pitchFamily="18" charset="0"/>
                        <a:sym typeface="Symbol" panose="05050102010706020507" pitchFamily="18" charset="2"/>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𝑧</m:t>
                    </m:r>
                    <m:r>
                      <a:rPr lang="en-US" sz="2400" i="1">
                        <a:effectLst/>
                        <a:latin typeface="Cambria Math" panose="02040503050406030204" pitchFamily="18" charset="0"/>
                        <a:ea typeface="Segoe UI" panose="020B0502040204020203" pitchFamily="34" charset="0"/>
                        <a:cs typeface="Times New Roman" panose="02020603050405020304" pitchFamily="18" charset="0"/>
                      </a:rPr>
                      <m:t>=3</m:t>
                    </m:r>
                  </m:oMath>
                </a14:m>
                <a:endParaRPr lang="en-US" sz="1400" dirty="0">
                  <a:effectLst/>
                  <a:latin typeface="Segoe UI" panose="020B0502040204020203" pitchFamily="34" charset="0"/>
                  <a:ea typeface="Segoe UI" panose="020B0502040204020203" pitchFamily="34" charset="0"/>
                </a:endParaRPr>
              </a:p>
              <a:p>
                <a:pPr indent="254000" algn="just">
                  <a:lnSpc>
                    <a:spcPct val="115000"/>
                  </a:lnSpc>
                  <a:spcAft>
                    <a:spcPts val="0"/>
                  </a:spcAft>
                  <a:tabLst>
                    <a:tab pos="500380" algn="l"/>
                  </a:tabLst>
                </a:pP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Công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thức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hoá</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học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của</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hợp</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chất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của</a:t>
                </a:r>
                <a:r>
                  <a:rPr lang="en-US" sz="2400" dirty="0">
                    <a:effectLst/>
                    <a:latin typeface="Times New Roman" panose="02020603050405020304" pitchFamily="18" charset="0"/>
                    <a:ea typeface="Segoe UI" panose="020B0502040204020203" pitchFamily="34" charset="0"/>
                  </a:rPr>
                  <a:t> (Z) </a:t>
                </a:r>
                <a:r>
                  <a:rPr lang="en-US" sz="2400" dirty="0" err="1">
                    <a:effectLst/>
                    <a:latin typeface="Times New Roman" panose="02020603050405020304" pitchFamily="18" charset="0"/>
                    <a:ea typeface="Segoe UI" panose="020B0502040204020203" pitchFamily="34" charset="0"/>
                  </a:rPr>
                  <a:t>là</a:t>
                </a:r>
                <a:r>
                  <a:rPr lang="en-US" sz="2400" dirty="0">
                    <a:effectLst/>
                    <a:latin typeface="Times New Roman" panose="02020603050405020304" pitchFamily="18" charset="0"/>
                    <a:ea typeface="Segoe UI" panose="020B0502040204020203" pitchFamily="34" charset="0"/>
                  </a:rPr>
                  <a:t> KNO</a:t>
                </a:r>
                <a:r>
                  <a:rPr lang="en-US" sz="2400" baseline="-25000" dirty="0">
                    <a:effectLst/>
                    <a:latin typeface="Times New Roman" panose="02020603050405020304" pitchFamily="18" charset="0"/>
                    <a:ea typeface="Segoe UI" panose="020B0502040204020203" pitchFamily="34" charset="0"/>
                  </a:rPr>
                  <a:t>3</a:t>
                </a:r>
                <a:r>
                  <a:rPr lang="en-US" sz="2400" dirty="0">
                    <a:effectLst/>
                    <a:latin typeface="Times New Roman" panose="02020603050405020304" pitchFamily="18" charset="0"/>
                    <a:ea typeface="Segoe UI" panose="020B0502040204020203" pitchFamily="34" charset="0"/>
                  </a:rPr>
                  <a:t>.</a:t>
                </a:r>
                <a:endParaRPr lang="en-US" sz="1400" dirty="0">
                  <a:effectLst/>
                  <a:latin typeface="Segoe UI" panose="020B0502040204020203" pitchFamily="34" charset="0"/>
                  <a:ea typeface="Segoe UI" panose="020B0502040204020203" pitchFamily="34" charset="0"/>
                </a:endParaRPr>
              </a:p>
              <a:p>
                <a:pPr indent="254000" algn="just">
                  <a:lnSpc>
                    <a:spcPct val="115000"/>
                  </a:lnSpc>
                  <a:spcAft>
                    <a:spcPts val="0"/>
                  </a:spcAft>
                  <a:tabLst>
                    <a:tab pos="488950" algn="l"/>
                  </a:tabLst>
                </a:pP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Một</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số</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ứng</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dụng</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của</a:t>
                </a:r>
                <a:r>
                  <a:rPr lang="en-US" sz="2400" b="1" dirty="0">
                    <a:solidFill>
                      <a:srgbClr val="C00000"/>
                    </a:solidFill>
                    <a:effectLst/>
                    <a:latin typeface="Times New Roman" panose="02020603050405020304" pitchFamily="18" charset="0"/>
                    <a:ea typeface="Segoe UI" panose="020B0502040204020203" pitchFamily="34" charset="0"/>
                  </a:rPr>
                  <a:t> KNO</a:t>
                </a:r>
                <a:r>
                  <a:rPr lang="en-US" sz="2400" b="1" baseline="-25000" dirty="0">
                    <a:solidFill>
                      <a:srgbClr val="C00000"/>
                    </a:solidFill>
                    <a:effectLst/>
                    <a:latin typeface="Times New Roman" panose="02020603050405020304" pitchFamily="18" charset="0"/>
                    <a:ea typeface="Segoe UI" panose="020B0502040204020203" pitchFamily="34" charset="0"/>
                  </a:rPr>
                  <a:t>3</a:t>
                </a:r>
                <a:r>
                  <a:rPr lang="en-US" sz="2400" b="1" dirty="0">
                    <a:solidFill>
                      <a:srgbClr val="C00000"/>
                    </a:solidFill>
                    <a:effectLst/>
                    <a:latin typeface="Times New Roman" panose="02020603050405020304" pitchFamily="18" charset="0"/>
                    <a:ea typeface="Segoe UI" panose="020B0502040204020203" pitchFamily="34" charset="0"/>
                  </a:rPr>
                  <a:t>:</a:t>
                </a:r>
                <a:endParaRPr lang="en-US" sz="1400" b="1" dirty="0">
                  <a:solidFill>
                    <a:srgbClr val="C00000"/>
                  </a:solidFill>
                  <a:effectLst/>
                  <a:latin typeface="Segoe UI" panose="020B0502040204020203" pitchFamily="34" charset="0"/>
                  <a:ea typeface="Segoe UI" panose="020B0502040204020203" pitchFamily="34" charset="0"/>
                </a:endParaRPr>
              </a:p>
              <a:p>
                <a:pPr indent="254000" algn="just">
                  <a:lnSpc>
                    <a:spcPct val="115000"/>
                  </a:lnSpc>
                  <a:spcAft>
                    <a:spcPts val="0"/>
                  </a:spcAft>
                  <a:tabLst>
                    <a:tab pos="488950" algn="l"/>
                  </a:tabLst>
                </a:pP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Chế</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tạo</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thuốc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nổ</a:t>
                </a:r>
                <a:r>
                  <a:rPr lang="en-US" sz="2400" dirty="0">
                    <a:effectLst/>
                    <a:latin typeface="Times New Roman" panose="02020603050405020304" pitchFamily="18" charset="0"/>
                    <a:ea typeface="Segoe UI" panose="020B0502040204020203" pitchFamily="34" charset="0"/>
                  </a:rPr>
                  <a:t>.</a:t>
                </a:r>
                <a:endParaRPr lang="en-US" sz="1400" dirty="0">
                  <a:effectLst/>
                  <a:latin typeface="Segoe UI" panose="020B0502040204020203" pitchFamily="34" charset="0"/>
                  <a:ea typeface="Segoe UI" panose="020B0502040204020203" pitchFamily="34" charset="0"/>
                </a:endParaRPr>
              </a:p>
              <a:p>
                <a:pPr indent="254000" algn="just">
                  <a:lnSpc>
                    <a:spcPct val="115000"/>
                  </a:lnSpc>
                  <a:spcAft>
                    <a:spcPts val="0"/>
                  </a:spcAft>
                  <a:tabLst>
                    <a:tab pos="488950" algn="l"/>
                  </a:tabLst>
                </a:pP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Trong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nông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nghiệp</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Sản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xuất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phân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bón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phân</a:t>
                </a:r>
                <a:r>
                  <a:rPr lang="en-US" sz="2400" dirty="0">
                    <a:effectLst/>
                    <a:latin typeface="Times New Roman" panose="02020603050405020304" pitchFamily="18" charset="0"/>
                    <a:ea typeface="Segoe UI" panose="020B0502040204020203" pitchFamily="34" charset="0"/>
                  </a:rPr>
                  <a:t> kali, </a:t>
                </a:r>
                <a:r>
                  <a:rPr lang="en-US" sz="2400" dirty="0" err="1">
                    <a:effectLst/>
                    <a:latin typeface="Times New Roman" panose="02020603050405020304" pitchFamily="18" charset="0"/>
                    <a:ea typeface="Segoe UI" panose="020B0502040204020203" pitchFamily="34" charset="0"/>
                  </a:rPr>
                  <a:t>phân</a:t>
                </a:r>
                <a:r>
                  <a:rPr lang="en-US" sz="2400" dirty="0">
                    <a:effectLst/>
                    <a:latin typeface="Times New Roman" panose="02020603050405020304" pitchFamily="18" charset="0"/>
                    <a:ea typeface="Segoe UI" panose="020B0502040204020203" pitchFamily="34" charset="0"/>
                  </a:rPr>
                  <a:t> NPK,...).</a:t>
                </a:r>
                <a:endParaRPr lang="en-US" sz="1400" dirty="0">
                  <a:effectLst/>
                  <a:latin typeface="Segoe UI" panose="020B0502040204020203" pitchFamily="34" charset="0"/>
                  <a:ea typeface="Segoe UI" panose="020B0502040204020203" pitchFamily="34" charset="0"/>
                </a:endParaRPr>
              </a:p>
              <a:p>
                <a:pPr indent="254000" algn="just">
                  <a:lnSpc>
                    <a:spcPct val="115000"/>
                  </a:lnSpc>
                  <a:spcAft>
                    <a:spcPts val="0"/>
                  </a:spcAft>
                </a:pP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Trong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công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nghiệp</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dược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phẩm</a:t>
                </a:r>
                <a:r>
                  <a:rPr lang="en-US" sz="2400" dirty="0">
                    <a:effectLst/>
                    <a:latin typeface="Times New Roman" panose="02020603050405020304" pitchFamily="18" charset="0"/>
                    <a:ea typeface="Segoe UI" panose="020B0502040204020203" pitchFamily="34" charset="0"/>
                  </a:rPr>
                  <a:t>: KNO</a:t>
                </a:r>
                <a:r>
                  <a:rPr lang="en-US" sz="2400" baseline="-25000" dirty="0">
                    <a:effectLst/>
                    <a:latin typeface="Times New Roman" panose="02020603050405020304" pitchFamily="18" charset="0"/>
                    <a:ea typeface="Segoe UI" panose="020B0502040204020203" pitchFamily="34" charset="0"/>
                  </a:rPr>
                  <a:t>3</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được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dùng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bào</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chế</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kem</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đánh</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răng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dành</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cho</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răng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nhạy</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cảm</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thuốc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làm</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giảm</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các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triệu</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chứng</a:t>
                </a:r>
                <a:r>
                  <a:rPr lang="en-US" sz="2400" dirty="0">
                    <a:effectLst/>
                    <a:latin typeface="Times New Roman" panose="02020603050405020304" pitchFamily="18" charset="0"/>
                    <a:ea typeface="Segoe UI" panose="020B0502040204020203" pitchFamily="34" charset="0"/>
                  </a:rPr>
                  <a:t> hen </a:t>
                </a:r>
                <a:r>
                  <a:rPr lang="en-US" sz="2400" dirty="0" err="1">
                    <a:effectLst/>
                    <a:latin typeface="Times New Roman" panose="02020603050405020304" pitchFamily="18" charset="0"/>
                    <a:ea typeface="Segoe UI" panose="020B0502040204020203" pitchFamily="34" charset="0"/>
                  </a:rPr>
                  <a:t>suyễn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và</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bệnh</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viêm</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khớp</a:t>
                </a:r>
                <a:r>
                  <a:rPr lang="en-US" sz="2400" dirty="0">
                    <a:effectLst/>
                    <a:latin typeface="Times New Roman" panose="02020603050405020304" pitchFamily="18" charset="0"/>
                    <a:ea typeface="Segoe UI" panose="020B0502040204020203" pitchFamily="34" charset="0"/>
                  </a:rPr>
                  <a:t>,...</a:t>
                </a:r>
                <a:endParaRPr lang="en-US" sz="1400" dirty="0">
                  <a:effectLst/>
                  <a:latin typeface="Segoe UI" panose="020B0502040204020203" pitchFamily="34" charset="0"/>
                  <a:ea typeface="Segoe UI" panose="020B0502040204020203" pitchFamily="34" charset="0"/>
                </a:endParaRPr>
              </a:p>
              <a:p>
                <a:pPr indent="254000" algn="just">
                  <a:lnSpc>
                    <a:spcPct val="115000"/>
                  </a:lnSpc>
                  <a:spcAft>
                    <a:spcPts val="0"/>
                  </a:spcAft>
                  <a:tabLst>
                    <a:tab pos="462915" algn="l"/>
                  </a:tabLst>
                </a:pP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Trong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còng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nghiệp</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thực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phẩm</a:t>
                </a:r>
                <a:r>
                  <a:rPr lang="en-US" sz="2400" dirty="0">
                    <a:effectLst/>
                    <a:latin typeface="Times New Roman" panose="02020603050405020304" pitchFamily="18" charset="0"/>
                    <a:ea typeface="Segoe UI" panose="020B0502040204020203" pitchFamily="34" charset="0"/>
                  </a:rPr>
                  <a:t>: KNO</a:t>
                </a:r>
                <a:r>
                  <a:rPr lang="en-US" sz="2400" baseline="-25000" dirty="0">
                    <a:effectLst/>
                    <a:latin typeface="Times New Roman" panose="02020603050405020304" pitchFamily="18" charset="0"/>
                    <a:ea typeface="Segoe UI" panose="020B0502040204020203" pitchFamily="34" charset="0"/>
                  </a:rPr>
                  <a:t>3</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được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sử</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dụng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làm</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chất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phụ</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gia</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thực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phẩm</a:t>
                </a:r>
                <a:r>
                  <a:rPr lang="en-US" sz="2400" dirty="0">
                    <a:effectLst/>
                    <a:latin typeface="Times New Roman" panose="02020603050405020304" pitchFamily="18" charset="0"/>
                    <a:ea typeface="Segoe UI" panose="020B0502040204020203" pitchFamily="34" charset="0"/>
                  </a:rPr>
                  <a:t> (E 252). KNO</a:t>
                </a:r>
                <a:r>
                  <a:rPr lang="en-US" sz="2400" baseline="-25000" dirty="0">
                    <a:effectLst/>
                    <a:latin typeface="Times New Roman" panose="02020603050405020304" pitchFamily="18" charset="0"/>
                    <a:ea typeface="Segoe UI" panose="020B0502040204020203" pitchFamily="34" charset="0"/>
                  </a:rPr>
                  <a:t>3</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được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xem</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là</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một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trong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những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giải</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pháp</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tốt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để</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bảo</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quản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thịt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chống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ôi</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thiu</a:t>
                </a:r>
                <a:r>
                  <a:rPr lang="en-US" sz="2400" dirty="0">
                    <a:effectLst/>
                    <a:latin typeface="Times New Roman" panose="02020603050405020304" pitchFamily="18" charset="0"/>
                    <a:ea typeface="Segoe UI" panose="020B0502040204020203" pitchFamily="34" charset="0"/>
                  </a:rPr>
                  <a:t>,...</a:t>
                </a:r>
                <a:endParaRPr lang="en-US" sz="1400" dirty="0">
                  <a:effectLst/>
                  <a:latin typeface="Segoe UI" panose="020B0502040204020203" pitchFamily="34" charset="0"/>
                  <a:ea typeface="Segoe UI" panose="020B0502040204020203"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4320" y="-15824"/>
                <a:ext cx="8885976" cy="6827638"/>
              </a:xfrm>
              <a:prstGeom prst="rect">
                <a:avLst/>
              </a:prstGeom>
              <a:blipFill rotWithShape="1">
                <a:blip r:embed="rId2"/>
                <a:stretch>
                  <a:fillRect l="-1097" t="-357" r="-1920" b="-62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14254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 calcmode="lin" valueType="num">
                                      <p:cBhvr additive="base">
                                        <p:cTn id="61"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anim calcmode="lin" valueType="num">
                                      <p:cBhvr additive="base">
                                        <p:cTn id="67" dur="500" fill="hold"/>
                                        <p:tgtEl>
                                          <p:spTgt spid="4">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
            <a:extLst>
              <a:ext uri="{FF2B5EF4-FFF2-40B4-BE49-F238E27FC236}">
                <a16:creationId xmlns:a16="http://schemas.microsoft.com/office/drawing/2014/main" xmlns="" id="{E11CF0EF-0861-C33A-FC37-8C931F2700C0}"/>
              </a:ext>
            </a:extLst>
          </p:cNvPr>
          <p:cNvSpPr txBox="1">
            <a:spLocks noChangeArrowheads="1"/>
          </p:cNvSpPr>
          <p:nvPr/>
        </p:nvSpPr>
        <p:spPr bwMode="auto">
          <a:xfrm>
            <a:off x="228600" y="152400"/>
            <a:ext cx="8610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600" b="1" dirty="0">
                <a:solidFill>
                  <a:srgbClr val="7030A0"/>
                </a:solidFill>
                <a:latin typeface="Times New Roman" pitchFamily="18" charset="0"/>
                <a:cs typeface="Times New Roman" pitchFamily="18" charset="0"/>
              </a:rPr>
              <a:t>2. </a:t>
            </a:r>
            <a:r>
              <a:rPr lang="en-US" altLang="en-US" sz="3600" b="1" dirty="0" err="1">
                <a:solidFill>
                  <a:srgbClr val="7030A0"/>
                </a:solidFill>
                <a:latin typeface="Times New Roman" pitchFamily="18" charset="0"/>
                <a:cs typeface="Times New Roman" pitchFamily="18" charset="0"/>
              </a:rPr>
              <a:t>Xác</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định</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công</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thức</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hóa</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học</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dựa</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vào</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quy</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tắc</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hóa</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trị</a:t>
            </a:r>
            <a:r>
              <a:rPr lang="en-US" altLang="en-US" sz="3600" b="1"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33891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57053"/>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Hoạt</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động</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nhóm</a:t>
            </a:r>
            <a:r>
              <a:rPr lang="en-US" sz="3600" b="1" dirty="0">
                <a:solidFill>
                  <a:srgbClr val="FF0000"/>
                </a:solidFill>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3"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1311"/>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69134" y="559677"/>
            <a:ext cx="8046266" cy="264072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tabLst>
                <a:tab pos="636270" algn="l"/>
              </a:tabLst>
            </a:pPr>
            <a:r>
              <a:rPr lang="en-US" sz="2800" b="1" dirty="0">
                <a:solidFill>
                  <a:srgbClr val="C00000"/>
                </a:solidFill>
                <a:effectLst/>
                <a:latin typeface="Times New Roman" panose="02020603050405020304" pitchFamily="18" charset="0"/>
                <a:ea typeface="Segoe UI" panose="020B0502040204020203" pitchFamily="34" charset="0"/>
              </a:rPr>
              <a:t>? 11. </a:t>
            </a:r>
            <a:r>
              <a:rPr lang="en-US" sz="2800" dirty="0" err="1">
                <a:solidFill>
                  <a:srgbClr val="0070C0"/>
                </a:solidFill>
                <a:effectLst/>
                <a:latin typeface="Times New Roman" panose="02020603050405020304" pitchFamily="18" charset="0"/>
                <a:ea typeface="Segoe UI" panose="020B0502040204020203" pitchFamily="34" charset="0"/>
              </a:rPr>
              <a:t>Dựa</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vào</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công</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thức</a:t>
            </a:r>
            <a:r>
              <a:rPr lang="en-US" sz="2800" dirty="0">
                <a:solidFill>
                  <a:srgbClr val="0070C0"/>
                </a:solidFill>
                <a:effectLst/>
                <a:latin typeface="Times New Roman" panose="02020603050405020304" pitchFamily="18" charset="0"/>
                <a:ea typeface="Segoe UI" panose="020B0502040204020203" pitchFamily="34" charset="0"/>
              </a:rPr>
              <a:t> (2), </a:t>
            </a:r>
            <a:r>
              <a:rPr lang="en-US" sz="2800" dirty="0" err="1">
                <a:solidFill>
                  <a:srgbClr val="0070C0"/>
                </a:solidFill>
                <a:effectLst/>
                <a:latin typeface="Times New Roman" panose="02020603050405020304" pitchFamily="18" charset="0"/>
                <a:ea typeface="Segoe UI" panose="020B0502040204020203" pitchFamily="34" charset="0"/>
              </a:rPr>
              <a:t>hãy</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tính</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hoá</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trị</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của</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nguyên</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tố</a:t>
            </a:r>
            <a:endParaRPr lang="en-US" sz="1600" dirty="0">
              <a:solidFill>
                <a:srgbClr val="0070C0"/>
              </a:solidFill>
              <a:effectLst/>
              <a:latin typeface="Segoe UI" panose="020B0502040204020203" pitchFamily="34" charset="0"/>
              <a:ea typeface="Segoe UI" panose="020B0502040204020203" pitchFamily="34" charset="0"/>
            </a:endParaRPr>
          </a:p>
          <a:p>
            <a:pPr indent="254000" algn="just">
              <a:lnSpc>
                <a:spcPct val="115000"/>
              </a:lnSpc>
              <a:spcAft>
                <a:spcPts val="0"/>
              </a:spcAft>
              <a:tabLst>
                <a:tab pos="546100" algn="l"/>
              </a:tabLst>
            </a:pPr>
            <a:r>
              <a:rPr lang="en-US" sz="2800" dirty="0">
                <a:solidFill>
                  <a:srgbClr val="0070C0"/>
                </a:solidFill>
                <a:effectLst/>
                <a:latin typeface="Times New Roman" panose="02020603050405020304" pitchFamily="18" charset="0"/>
                <a:ea typeface="Segoe UI" panose="020B0502040204020203" pitchFamily="34" charset="0"/>
              </a:rPr>
              <a:t>a. N </a:t>
            </a:r>
            <a:r>
              <a:rPr lang="en-US" sz="2800" dirty="0" err="1">
                <a:solidFill>
                  <a:srgbClr val="0070C0"/>
                </a:solidFill>
                <a:effectLst/>
                <a:latin typeface="Times New Roman" panose="02020603050405020304" pitchFamily="18" charset="0"/>
                <a:ea typeface="Segoe UI" panose="020B0502040204020203" pitchFamily="34" charset="0"/>
              </a:rPr>
              <a:t>trong</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phân</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tử</a:t>
            </a:r>
            <a:r>
              <a:rPr lang="en-US" sz="2800" dirty="0">
                <a:solidFill>
                  <a:srgbClr val="0070C0"/>
                </a:solidFill>
                <a:effectLst/>
                <a:latin typeface="Times New Roman" panose="02020603050405020304" pitchFamily="18" charset="0"/>
                <a:ea typeface="Segoe UI" panose="020B0502040204020203" pitchFamily="34" charset="0"/>
              </a:rPr>
              <a:t> NH</a:t>
            </a:r>
            <a:r>
              <a:rPr lang="en-US" sz="2800" baseline="-25000" dirty="0">
                <a:solidFill>
                  <a:srgbClr val="0070C0"/>
                </a:solidFill>
                <a:effectLst/>
                <a:latin typeface="Times New Roman" panose="02020603050405020304" pitchFamily="18" charset="0"/>
                <a:ea typeface="Segoe UI" panose="020B0502040204020203" pitchFamily="34" charset="0"/>
              </a:rPr>
              <a:t>3</a:t>
            </a:r>
            <a:r>
              <a:rPr lang="en-US" sz="2800" dirty="0">
                <a:solidFill>
                  <a:srgbClr val="0070C0"/>
                </a:solidFill>
                <a:effectLst/>
                <a:latin typeface="Times New Roman" panose="02020603050405020304" pitchFamily="18" charset="0"/>
                <a:ea typeface="Segoe UI" panose="020B0502040204020203" pitchFamily="34" charset="0"/>
              </a:rPr>
              <a:t>.     </a:t>
            </a:r>
            <a:endParaRPr lang="en-US" sz="1600" dirty="0">
              <a:solidFill>
                <a:srgbClr val="0070C0"/>
              </a:solidFill>
              <a:effectLst/>
              <a:latin typeface="Segoe UI" panose="020B0502040204020203" pitchFamily="34" charset="0"/>
              <a:ea typeface="Segoe UI" panose="020B0502040204020203" pitchFamily="34" charset="0"/>
            </a:endParaRPr>
          </a:p>
          <a:p>
            <a:pPr indent="254000" algn="just">
              <a:lnSpc>
                <a:spcPct val="115000"/>
              </a:lnSpc>
              <a:spcAft>
                <a:spcPts val="0"/>
              </a:spcAft>
              <a:tabLst>
                <a:tab pos="546100" algn="l"/>
              </a:tabLst>
            </a:pPr>
            <a:r>
              <a:rPr lang="en-US" sz="2800" dirty="0">
                <a:solidFill>
                  <a:srgbClr val="0070C0"/>
                </a:solidFill>
                <a:effectLst/>
                <a:latin typeface="Times New Roman" panose="02020603050405020304" pitchFamily="18" charset="0"/>
                <a:ea typeface="Segoe UI" panose="020B0502040204020203" pitchFamily="34" charset="0"/>
              </a:rPr>
              <a:t>b. S </a:t>
            </a:r>
            <a:r>
              <a:rPr lang="en-US" sz="2800" dirty="0" err="1">
                <a:solidFill>
                  <a:srgbClr val="0070C0"/>
                </a:solidFill>
                <a:effectLst/>
                <a:latin typeface="Times New Roman" panose="02020603050405020304" pitchFamily="18" charset="0"/>
                <a:ea typeface="Segoe UI" panose="020B0502040204020203" pitchFamily="34" charset="0"/>
              </a:rPr>
              <a:t>trong</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phân</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tử</a:t>
            </a:r>
            <a:r>
              <a:rPr lang="en-US" sz="2800" dirty="0">
                <a:solidFill>
                  <a:srgbClr val="0070C0"/>
                </a:solidFill>
                <a:effectLst/>
                <a:latin typeface="Times New Roman" panose="02020603050405020304" pitchFamily="18" charset="0"/>
                <a:ea typeface="Segoe UI" panose="020B0502040204020203" pitchFamily="34" charset="0"/>
              </a:rPr>
              <a:t> SO</a:t>
            </a:r>
            <a:r>
              <a:rPr lang="en-US" sz="2800" baseline="-25000" dirty="0">
                <a:solidFill>
                  <a:srgbClr val="0070C0"/>
                </a:solidFill>
                <a:effectLst/>
                <a:latin typeface="Times New Roman" panose="02020603050405020304" pitchFamily="18" charset="0"/>
                <a:ea typeface="Segoe UI" panose="020B0502040204020203" pitchFamily="34" charset="0"/>
              </a:rPr>
              <a:t>2</a:t>
            </a:r>
            <a:r>
              <a:rPr lang="en-US" sz="2800" dirty="0">
                <a:solidFill>
                  <a:srgbClr val="0070C0"/>
                </a:solidFill>
                <a:effectLst/>
                <a:latin typeface="Times New Roman" panose="02020603050405020304" pitchFamily="18" charset="0"/>
                <a:ea typeface="Segoe UI" panose="020B0502040204020203" pitchFamily="34" charset="0"/>
              </a:rPr>
              <a:t>, SO</a:t>
            </a:r>
            <a:r>
              <a:rPr lang="en-US" sz="2800" baseline="-25000" dirty="0">
                <a:solidFill>
                  <a:srgbClr val="0070C0"/>
                </a:solidFill>
                <a:effectLst/>
                <a:latin typeface="Times New Roman" panose="02020603050405020304" pitchFamily="18" charset="0"/>
                <a:ea typeface="Segoe UI" panose="020B0502040204020203" pitchFamily="34" charset="0"/>
              </a:rPr>
              <a:t>3</a:t>
            </a:r>
            <a:r>
              <a:rPr lang="en-US" sz="2800" dirty="0">
                <a:solidFill>
                  <a:srgbClr val="0070C0"/>
                </a:solidFill>
                <a:effectLst/>
                <a:latin typeface="Times New Roman" panose="02020603050405020304" pitchFamily="18" charset="0"/>
                <a:ea typeface="Segoe UI" panose="020B0502040204020203" pitchFamily="34" charset="0"/>
              </a:rPr>
              <a:t>.      </a:t>
            </a:r>
            <a:endParaRPr lang="en-US" sz="1600" dirty="0">
              <a:solidFill>
                <a:srgbClr val="0070C0"/>
              </a:solidFill>
              <a:effectLst/>
              <a:latin typeface="Segoe UI" panose="020B0502040204020203" pitchFamily="34" charset="0"/>
              <a:ea typeface="Segoe UI" panose="020B0502040204020203" pitchFamily="34" charset="0"/>
            </a:endParaRPr>
          </a:p>
          <a:p>
            <a:pPr indent="254000" algn="just">
              <a:lnSpc>
                <a:spcPct val="115000"/>
              </a:lnSpc>
              <a:spcAft>
                <a:spcPts val="0"/>
              </a:spcAft>
              <a:tabLst>
                <a:tab pos="546100" algn="l"/>
              </a:tabLst>
            </a:pPr>
            <a:r>
              <a:rPr lang="en-US" sz="2800" dirty="0">
                <a:solidFill>
                  <a:srgbClr val="0070C0"/>
                </a:solidFill>
                <a:effectLst/>
                <a:latin typeface="Times New Roman" panose="02020603050405020304" pitchFamily="18" charset="0"/>
                <a:ea typeface="Segoe UI" panose="020B0502040204020203" pitchFamily="34" charset="0"/>
              </a:rPr>
              <a:t>c. P </a:t>
            </a:r>
            <a:r>
              <a:rPr lang="en-US" sz="2800" dirty="0" err="1">
                <a:solidFill>
                  <a:srgbClr val="0070C0"/>
                </a:solidFill>
                <a:effectLst/>
                <a:latin typeface="Times New Roman" panose="02020603050405020304" pitchFamily="18" charset="0"/>
                <a:ea typeface="Segoe UI" panose="020B0502040204020203" pitchFamily="34" charset="0"/>
              </a:rPr>
              <a:t>trong</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phân</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tử</a:t>
            </a:r>
            <a:r>
              <a:rPr lang="en-US" sz="2800" dirty="0">
                <a:solidFill>
                  <a:srgbClr val="0070C0"/>
                </a:solidFill>
                <a:effectLst/>
                <a:latin typeface="Times New Roman" panose="02020603050405020304" pitchFamily="18" charset="0"/>
                <a:ea typeface="Segoe UI" panose="020B0502040204020203" pitchFamily="34" charset="0"/>
              </a:rPr>
              <a:t> P</a:t>
            </a:r>
            <a:r>
              <a:rPr lang="en-US" sz="2800" baseline="-25000" dirty="0">
                <a:solidFill>
                  <a:srgbClr val="0070C0"/>
                </a:solidFill>
                <a:effectLst/>
                <a:latin typeface="Times New Roman" panose="02020603050405020304" pitchFamily="18" charset="0"/>
                <a:ea typeface="Segoe UI" panose="020B0502040204020203" pitchFamily="34" charset="0"/>
              </a:rPr>
              <a:t>2</a:t>
            </a:r>
            <a:r>
              <a:rPr lang="en-US" sz="2800" dirty="0">
                <a:solidFill>
                  <a:srgbClr val="0070C0"/>
                </a:solidFill>
                <a:effectLst/>
                <a:latin typeface="Times New Roman" panose="02020603050405020304" pitchFamily="18" charset="0"/>
                <a:ea typeface="Segoe UI" panose="020B0502040204020203" pitchFamily="34" charset="0"/>
              </a:rPr>
              <a:t>O</a:t>
            </a:r>
            <a:r>
              <a:rPr lang="en-US" sz="2800" baseline="-25000" dirty="0">
                <a:solidFill>
                  <a:srgbClr val="0070C0"/>
                </a:solidFill>
                <a:effectLst/>
                <a:latin typeface="Times New Roman" panose="02020603050405020304" pitchFamily="18" charset="0"/>
                <a:ea typeface="Segoe UI" panose="020B0502040204020203" pitchFamily="34" charset="0"/>
              </a:rPr>
              <a:t>5</a:t>
            </a:r>
            <a:r>
              <a:rPr lang="en-US" sz="2800" dirty="0">
                <a:solidFill>
                  <a:srgbClr val="0070C0"/>
                </a:solidFill>
                <a:effectLst/>
                <a:latin typeface="Times New Roman" panose="02020603050405020304" pitchFamily="18" charset="0"/>
                <a:ea typeface="Segoe UI" panose="020B0502040204020203" pitchFamily="34" charset="0"/>
              </a:rPr>
              <a:t>.</a:t>
            </a:r>
            <a:endParaRPr lang="en-US" sz="1600" dirty="0">
              <a:solidFill>
                <a:srgbClr val="0070C0"/>
              </a:solidFill>
              <a:effectLst/>
              <a:latin typeface="Segoe UI" panose="020B0502040204020203" pitchFamily="34" charset="0"/>
              <a:ea typeface="Segoe UI" panose="020B0502040204020203"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00400"/>
            <a:ext cx="8153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1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28600" y="-76200"/>
            <a:ext cx="9726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dirty="0" err="1">
                <a:ln>
                  <a:noFill/>
                </a:ln>
                <a:solidFill>
                  <a:srgbClr val="FF0000"/>
                </a:solidFill>
                <a:effectLst/>
                <a:latin typeface="Times New Roman" pitchFamily="18" charset="0"/>
                <a:cs typeface="Times New Roman" pitchFamily="18" charset="0"/>
              </a:rPr>
              <a:t>Giải</a:t>
            </a:r>
            <a:r>
              <a:rPr kumimoji="0" lang="en-US" sz="2800" b="1" i="0" u="sng" strike="noStrike" cap="none" normalizeH="0" baseline="0" dirty="0">
                <a:ln>
                  <a:noFill/>
                </a:ln>
                <a:solidFill>
                  <a:srgbClr val="FF0000"/>
                </a:solidFill>
                <a:effectLst/>
                <a:latin typeface="Times New Roman" pitchFamily="18" charset="0"/>
                <a:cs typeface="Times New Roman" pitchFamily="18" charset="0"/>
              </a:rPr>
              <a:t>:</a:t>
            </a:r>
            <a:endParaRPr kumimoji="0" lang="en-US" sz="1400" b="0" i="0" u="sng" strike="noStrike" cap="none" normalizeH="0" baseline="0" dirty="0">
              <a:ln>
                <a:noFill/>
              </a:ln>
              <a:solidFill>
                <a:srgbClr val="FF0000"/>
              </a:solidFill>
              <a:effectLst/>
              <a:latin typeface="Times New Roman" pitchFamily="18" charset="0"/>
              <a:cs typeface="Times New Roman" pitchFamily="18" charset="0"/>
            </a:endParaRPr>
          </a:p>
        </p:txBody>
      </p:sp>
      <p:sp>
        <p:nvSpPr>
          <p:cNvPr id="5" name="Rectangle 1"/>
          <p:cNvSpPr>
            <a:spLocks noChangeArrowheads="1"/>
          </p:cNvSpPr>
          <p:nvPr/>
        </p:nvSpPr>
        <p:spPr bwMode="auto">
          <a:xfrm>
            <a:off x="152400" y="304800"/>
            <a:ext cx="73152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dirty="0">
                <a:solidFill>
                  <a:srgbClr val="333333"/>
                </a:solidFill>
                <a:latin typeface="Times New Roman" pitchFamily="18" charset="0"/>
                <a:cs typeface="Times New Roman" pitchFamily="18" charset="0"/>
              </a:rPr>
              <a:t>a/</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CTHH</a:t>
            </a:r>
            <a:r>
              <a:rPr kumimoji="0" lang="en-US" sz="2800" b="0" i="0" u="none" strike="noStrike" cap="none" normalizeH="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chung</a:t>
            </a:r>
            <a:r>
              <a:rPr lang="en-US" sz="2800" dirty="0">
                <a:solidFill>
                  <a:srgbClr val="333333"/>
                </a:solidFill>
                <a:latin typeface="Times New Roman" pitchFamily="18" charset="0"/>
                <a:cs typeface="Times New Roman" pitchFamily="18" charset="0"/>
              </a:rPr>
              <a:t> </a:t>
            </a:r>
            <a:r>
              <a:rPr lang="en-US" sz="2800" dirty="0" err="1">
                <a:solidFill>
                  <a:srgbClr val="333333"/>
                </a:solidFill>
                <a:latin typeface="Times New Roman" pitchFamily="18" charset="0"/>
                <a:cs typeface="Times New Roman" pitchFamily="18" charset="0"/>
              </a:rPr>
              <a:t>là</a:t>
            </a:r>
            <a:r>
              <a:rPr lang="en-US" sz="2800" dirty="0">
                <a:solidFill>
                  <a:srgbClr val="333333"/>
                </a:solidFill>
                <a:latin typeface="Times New Roman" pitchFamily="18" charset="0"/>
                <a:cs typeface="Times New Roman" pitchFamily="18" charset="0"/>
              </a:rPr>
              <a:t> </a:t>
            </a:r>
            <a:r>
              <a:rPr lang="en-US" sz="3200" dirty="0">
                <a:solidFill>
                  <a:srgbClr val="333333"/>
                </a:solidFill>
                <a:latin typeface="Times New Roman" pitchFamily="18" charset="0"/>
                <a:cs typeface="Times New Roman" pitchFamily="18" charset="0"/>
              </a:rPr>
              <a:t>N</a:t>
            </a:r>
            <a:r>
              <a:rPr lang="en-US" sz="2800" dirty="0">
                <a:solidFill>
                  <a:srgbClr val="333333"/>
                </a:solidFill>
                <a:latin typeface="Times New Roman" pitchFamily="18" charset="0"/>
                <a:cs typeface="Times New Roman" pitchFamily="18" charset="0"/>
              </a:rPr>
              <a:t>H</a:t>
            </a:r>
            <a:r>
              <a:rPr lang="en-US" sz="2800" baseline="-25000" dirty="0">
                <a:solidFill>
                  <a:srgbClr val="333333"/>
                </a:solidFill>
                <a:latin typeface="Times New Roman" pitchFamily="18" charset="0"/>
                <a:cs typeface="Times New Roman" pitchFamily="18" charset="0"/>
              </a:rPr>
              <a:t>3</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Theo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quy</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tắc</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hoá</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trị</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ta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có</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a.1</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I</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.3 </a:t>
            </a:r>
          </a:p>
          <a:p>
            <a:pPr lvl="0" eaLnBrk="0" fontAlgn="base" hangingPunct="0">
              <a:spcBef>
                <a:spcPct val="0"/>
              </a:spcBef>
              <a:spcAft>
                <a:spcPct val="0"/>
              </a:spcAft>
            </a:pPr>
            <a:r>
              <a:rPr lang="en-US" sz="2800" dirty="0">
                <a:effectLst/>
                <a:latin typeface="Times New Roman" panose="02020603050405020304" pitchFamily="18" charset="0"/>
                <a:ea typeface="Segoe UI" panose="020B0502040204020203" pitchFamily="34" charset="0"/>
              </a:rPr>
              <a:t>=&gt;</a:t>
            </a:r>
            <a:r>
              <a:rPr lang="en-US" sz="2800" dirty="0" err="1">
                <a:effectLst/>
                <a:latin typeface="Times New Roman" panose="02020603050405020304" pitchFamily="18" charset="0"/>
                <a:ea typeface="Segoe UI" panose="020B0502040204020203" pitchFamily="34" charset="0"/>
              </a:rPr>
              <a:t>Trong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phân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tử</a:t>
            </a:r>
            <a:r>
              <a:rPr lang="en-US" sz="2800" dirty="0">
                <a:effectLst/>
                <a:latin typeface="Times New Roman" panose="02020603050405020304" pitchFamily="18" charset="0"/>
                <a:ea typeface="Segoe UI" panose="020B0502040204020203" pitchFamily="34" charset="0"/>
              </a:rPr>
              <a:t> NH</a:t>
            </a:r>
            <a:r>
              <a:rPr lang="en-US" sz="2800" baseline="-25000" dirty="0">
                <a:effectLst/>
                <a:latin typeface="Times New Roman" panose="02020603050405020304" pitchFamily="18" charset="0"/>
                <a:ea typeface="Segoe UI" panose="020B0502040204020203" pitchFamily="34" charset="0"/>
              </a:rPr>
              <a:t>3</a:t>
            </a:r>
            <a:r>
              <a:rPr lang="en-US" sz="2800" dirty="0">
                <a:effectLst/>
                <a:latin typeface="Times New Roman" panose="02020603050405020304" pitchFamily="18" charset="0"/>
                <a:ea typeface="Segoe UI" panose="020B0502040204020203" pitchFamily="34" charset="0"/>
              </a:rPr>
              <a:t> N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hoá</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trị</a:t>
            </a:r>
            <a:r>
              <a:rPr lang="en-US" sz="2800" dirty="0">
                <a:effectLst/>
                <a:latin typeface="Times New Roman" panose="02020603050405020304" pitchFamily="18" charset="0"/>
                <a:ea typeface="Segoe UI" panose="020B0502040204020203" pitchFamily="34" charset="0"/>
              </a:rPr>
              <a:t> III</a:t>
            </a:r>
            <a:endParaRPr kumimoji="0" lang="en-US" sz="2800" b="0" i="0" u="none" strike="noStrike" cap="none" normalizeH="0" baseline="0" dirty="0">
              <a:ln>
                <a:noFill/>
              </a:ln>
              <a:solidFill>
                <a:srgbClr val="333333"/>
              </a:solidFill>
              <a:effectLst/>
              <a:latin typeface="Times New Roman" pitchFamily="18" charset="0"/>
              <a:cs typeface="Times New Roman"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248324521"/>
              </p:ext>
            </p:extLst>
          </p:nvPr>
        </p:nvGraphicFramePr>
        <p:xfrm>
          <a:off x="5410200" y="838200"/>
          <a:ext cx="2228850" cy="420688"/>
        </p:xfrm>
        <a:graphic>
          <a:graphicData uri="http://schemas.openxmlformats.org/presentationml/2006/ole">
            <mc:AlternateContent xmlns:mc="http://schemas.openxmlformats.org/markup-compatibility/2006">
              <mc:Choice xmlns:v="urn:schemas-microsoft-com:vml" Requires="v">
                <p:oleObj spid="_x0000_s3178" name="Equation" r:id="rId3" imgW="660240" imgH="177480" progId="Equation.3">
                  <p:embed/>
                </p:oleObj>
              </mc:Choice>
              <mc:Fallback>
                <p:oleObj name="Equation" r:id="rId3" imgW="660240" imgH="177480" progId="Equation.3">
                  <p:embed/>
                  <p:pic>
                    <p:nvPicPr>
                      <p:cNvPr id="0" name=""/>
                      <p:cNvPicPr/>
                      <p:nvPr/>
                    </p:nvPicPr>
                    <p:blipFill>
                      <a:blip r:embed="rId4"/>
                      <a:stretch>
                        <a:fillRect/>
                      </a:stretch>
                    </p:blipFill>
                    <p:spPr>
                      <a:xfrm>
                        <a:off x="5410200" y="838200"/>
                        <a:ext cx="2228850" cy="420688"/>
                      </a:xfrm>
                      <a:prstGeom prst="rect">
                        <a:avLst/>
                      </a:prstGeom>
                    </p:spPr>
                  </p:pic>
                </p:oleObj>
              </mc:Fallback>
            </mc:AlternateContent>
          </a:graphicData>
        </a:graphic>
      </p:graphicFrame>
      <p:sp>
        <p:nvSpPr>
          <p:cNvPr id="7" name="Rectangle 6"/>
          <p:cNvSpPr/>
          <p:nvPr/>
        </p:nvSpPr>
        <p:spPr>
          <a:xfrm>
            <a:off x="3090789" y="-159841"/>
            <a:ext cx="795411" cy="769441"/>
          </a:xfrm>
          <a:prstGeom prst="rect">
            <a:avLst/>
          </a:prstGeom>
        </p:spPr>
        <p:txBody>
          <a:bodyPr wrap="none">
            <a:spAutoFit/>
          </a:bodyPr>
          <a:lstStyle/>
          <a:p>
            <a:r>
              <a:rPr lang="en-US" sz="2400" dirty="0">
                <a:latin typeface="Times New Roman" pitchFamily="18" charset="0"/>
                <a:cs typeface="Times New Roman" pitchFamily="18" charset="0"/>
              </a:rPr>
              <a:t>a   </a:t>
            </a:r>
            <a:r>
              <a:rPr kumimoji="0" lang="en-US" sz="2400" i="0" u="none" strike="noStrike" cap="none" normalizeH="0" baseline="0" dirty="0">
                <a:ln>
                  <a:noFill/>
                </a:ln>
                <a:solidFill>
                  <a:schemeClr val="tx1"/>
                </a:solidFill>
                <a:effectLst/>
                <a:latin typeface="Times New Roman" pitchFamily="18" charset="0"/>
                <a:cs typeface="Times New Roman" pitchFamily="18" charset="0"/>
              </a:rPr>
              <a:t>I</a:t>
            </a:r>
            <a:r>
              <a:rPr kumimoji="0" lang="en-US" sz="4400" i="0" u="none" strike="noStrike" cap="none" normalizeH="0" baseline="0" dirty="0">
                <a:ln>
                  <a:noFill/>
                </a:ln>
                <a:solidFill>
                  <a:schemeClr val="tx1"/>
                </a:solidFill>
                <a:effectLst/>
                <a:latin typeface="Times New Roman" pitchFamily="18" charset="0"/>
                <a:cs typeface="Times New Roman" pitchFamily="18" charset="0"/>
              </a:rPr>
              <a:t> </a:t>
            </a:r>
            <a:endParaRPr lang="en-US" sz="2400" dirty="0"/>
          </a:p>
        </p:txBody>
      </p:sp>
      <p:sp>
        <p:nvSpPr>
          <p:cNvPr id="8" name="Rectangle 1"/>
          <p:cNvSpPr>
            <a:spLocks noChangeArrowheads="1"/>
          </p:cNvSpPr>
          <p:nvPr/>
        </p:nvSpPr>
        <p:spPr bwMode="auto">
          <a:xfrm>
            <a:off x="304800" y="1816894"/>
            <a:ext cx="73152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dirty="0">
                <a:solidFill>
                  <a:srgbClr val="333333"/>
                </a:solidFill>
                <a:latin typeface="Times New Roman" pitchFamily="18" charset="0"/>
                <a:cs typeface="Times New Roman" pitchFamily="18" charset="0"/>
              </a:rPr>
              <a:t>b/</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CTHH</a:t>
            </a:r>
            <a:r>
              <a:rPr kumimoji="0" lang="en-US" sz="2800" b="0" i="0" u="none" strike="noStrike" cap="none" normalizeH="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chung</a:t>
            </a:r>
            <a:r>
              <a:rPr lang="en-US" sz="2800" dirty="0">
                <a:solidFill>
                  <a:srgbClr val="333333"/>
                </a:solidFill>
                <a:latin typeface="Times New Roman" pitchFamily="18" charset="0"/>
                <a:cs typeface="Times New Roman" pitchFamily="18" charset="0"/>
              </a:rPr>
              <a:t> </a:t>
            </a:r>
            <a:r>
              <a:rPr lang="en-US" sz="2800" dirty="0" err="1">
                <a:solidFill>
                  <a:srgbClr val="333333"/>
                </a:solidFill>
                <a:latin typeface="Times New Roman" pitchFamily="18" charset="0"/>
                <a:cs typeface="Times New Roman" pitchFamily="18" charset="0"/>
              </a:rPr>
              <a:t>là</a:t>
            </a:r>
            <a:r>
              <a:rPr lang="en-US" sz="2800" dirty="0">
                <a:solidFill>
                  <a:srgbClr val="333333"/>
                </a:solidFill>
                <a:latin typeface="Times New Roman" pitchFamily="18" charset="0"/>
                <a:cs typeface="Times New Roman" pitchFamily="18" charset="0"/>
              </a:rPr>
              <a:t> </a:t>
            </a:r>
            <a:r>
              <a:rPr lang="en-US" sz="3200" dirty="0">
                <a:solidFill>
                  <a:srgbClr val="333333"/>
                </a:solidFill>
                <a:latin typeface="Times New Roman" pitchFamily="18" charset="0"/>
                <a:cs typeface="Times New Roman" pitchFamily="18" charset="0"/>
              </a:rPr>
              <a:t>SO</a:t>
            </a:r>
            <a:r>
              <a:rPr lang="en-US" sz="2800" baseline="-25000" dirty="0">
                <a:solidFill>
                  <a:srgbClr val="333333"/>
                </a:solidFill>
                <a:latin typeface="Times New Roman" pitchFamily="18" charset="0"/>
                <a:cs typeface="Times New Roman" pitchFamily="18" charset="0"/>
              </a:rPr>
              <a:t>2</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Theo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quy</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tắc</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hoá</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trị</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ta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có</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a.1</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II</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.2</a:t>
            </a:r>
          </a:p>
          <a:p>
            <a:pPr eaLnBrk="0" fontAlgn="base" hangingPunct="0">
              <a:spcBef>
                <a:spcPct val="0"/>
              </a:spcBef>
              <a:spcAft>
                <a:spcPct val="0"/>
              </a:spcAft>
            </a:pPr>
            <a:r>
              <a:rPr lang="en-US" sz="2800" dirty="0" err="1">
                <a:effectLst/>
                <a:latin typeface="Times New Roman" panose="02020603050405020304" pitchFamily="18" charset="0"/>
                <a:ea typeface="Segoe UI" panose="020B0502040204020203" pitchFamily="34" charset="0"/>
              </a:rPr>
              <a:t>Trong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phân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tử</a:t>
            </a:r>
            <a:r>
              <a:rPr lang="en-US" sz="2800" dirty="0">
                <a:effectLst/>
                <a:latin typeface="Times New Roman" panose="02020603050405020304" pitchFamily="18" charset="0"/>
                <a:ea typeface="Segoe UI" panose="020B0502040204020203" pitchFamily="34" charset="0"/>
              </a:rPr>
              <a:t> SO</a:t>
            </a:r>
            <a:r>
              <a:rPr lang="en-US" sz="2800" baseline="-25000" dirty="0">
                <a:effectLst/>
                <a:latin typeface="Times New Roman" panose="02020603050405020304" pitchFamily="18" charset="0"/>
                <a:ea typeface="Segoe UI" panose="020B0502040204020203" pitchFamily="34" charset="0"/>
              </a:rPr>
              <a:t>2</a:t>
            </a:r>
            <a:r>
              <a:rPr lang="en-US" sz="2800" dirty="0">
                <a:effectLst/>
                <a:latin typeface="Times New Roman" panose="02020603050405020304" pitchFamily="18" charset="0"/>
                <a:ea typeface="Segoe UI" panose="020B0502040204020203" pitchFamily="34" charset="0"/>
              </a:rPr>
              <a:t>, S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hoá</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trị</a:t>
            </a:r>
            <a:r>
              <a:rPr lang="en-US" sz="2800" dirty="0">
                <a:effectLst/>
                <a:latin typeface="Times New Roman" panose="02020603050405020304" pitchFamily="18" charset="0"/>
                <a:ea typeface="Segoe UI" panose="020B0502040204020203" pitchFamily="34" charset="0"/>
              </a:rPr>
              <a:t> IV.</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p>
        </p:txBody>
      </p:sp>
      <p:graphicFrame>
        <p:nvGraphicFramePr>
          <p:cNvPr id="9" name="Object 8"/>
          <p:cNvGraphicFramePr>
            <a:graphicFrameLocks noChangeAspect="1"/>
          </p:cNvGraphicFramePr>
          <p:nvPr>
            <p:extLst>
              <p:ext uri="{D42A27DB-BD31-4B8C-83A1-F6EECF244321}">
                <p14:modId xmlns:p14="http://schemas.microsoft.com/office/powerpoint/2010/main" val="3428885358"/>
              </p:ext>
            </p:extLst>
          </p:nvPr>
        </p:nvGraphicFramePr>
        <p:xfrm>
          <a:off x="5715000" y="2540168"/>
          <a:ext cx="2228850" cy="420688"/>
        </p:xfrm>
        <a:graphic>
          <a:graphicData uri="http://schemas.openxmlformats.org/presentationml/2006/ole">
            <mc:AlternateContent xmlns:mc="http://schemas.openxmlformats.org/markup-compatibility/2006">
              <mc:Choice xmlns:v="urn:schemas-microsoft-com:vml" Requires="v">
                <p:oleObj spid="_x0000_s3179" name="Equation" r:id="rId5" imgW="660240" imgH="177480" progId="Equation.3">
                  <p:embed/>
                </p:oleObj>
              </mc:Choice>
              <mc:Fallback>
                <p:oleObj name="Equation" r:id="rId5" imgW="660240" imgH="177480" progId="Equation.3">
                  <p:embed/>
                  <p:pic>
                    <p:nvPicPr>
                      <p:cNvPr id="0" name=""/>
                      <p:cNvPicPr/>
                      <p:nvPr/>
                    </p:nvPicPr>
                    <p:blipFill>
                      <a:blip r:embed="rId6"/>
                      <a:stretch>
                        <a:fillRect/>
                      </a:stretch>
                    </p:blipFill>
                    <p:spPr>
                      <a:xfrm>
                        <a:off x="5715000" y="2540168"/>
                        <a:ext cx="2228850" cy="420688"/>
                      </a:xfrm>
                      <a:prstGeom prst="rect">
                        <a:avLst/>
                      </a:prstGeom>
                    </p:spPr>
                  </p:pic>
                </p:oleObj>
              </mc:Fallback>
            </mc:AlternateContent>
          </a:graphicData>
        </a:graphic>
      </p:graphicFrame>
      <p:sp>
        <p:nvSpPr>
          <p:cNvPr id="10" name="Rectangle 9"/>
          <p:cNvSpPr/>
          <p:nvPr/>
        </p:nvSpPr>
        <p:spPr>
          <a:xfrm>
            <a:off x="3048000" y="1371600"/>
            <a:ext cx="821059" cy="769441"/>
          </a:xfrm>
          <a:prstGeom prst="rect">
            <a:avLst/>
          </a:prstGeom>
        </p:spPr>
        <p:txBody>
          <a:bodyPr wrap="none">
            <a:spAutoFit/>
          </a:bodyPr>
          <a:lstStyle/>
          <a:p>
            <a:r>
              <a:rPr lang="en-US" sz="2400" dirty="0">
                <a:latin typeface="Times New Roman" pitchFamily="18" charset="0"/>
                <a:cs typeface="Times New Roman" pitchFamily="18" charset="0"/>
              </a:rPr>
              <a:t>a  II</a:t>
            </a:r>
            <a:r>
              <a:rPr kumimoji="0" lang="en-US" sz="4400" i="0" u="none" strike="noStrike" cap="none" normalizeH="0" baseline="0" dirty="0">
                <a:ln>
                  <a:noFill/>
                </a:ln>
                <a:solidFill>
                  <a:schemeClr val="tx1"/>
                </a:solidFill>
                <a:effectLst/>
                <a:latin typeface="Times New Roman" pitchFamily="18" charset="0"/>
                <a:cs typeface="Times New Roman" pitchFamily="18" charset="0"/>
              </a:rPr>
              <a:t> </a:t>
            </a:r>
            <a:endParaRPr lang="en-US" sz="2400" dirty="0"/>
          </a:p>
        </p:txBody>
      </p:sp>
      <p:sp>
        <p:nvSpPr>
          <p:cNvPr id="11" name="Rectangle 1"/>
          <p:cNvSpPr>
            <a:spLocks noChangeArrowheads="1"/>
          </p:cNvSpPr>
          <p:nvPr/>
        </p:nvSpPr>
        <p:spPr bwMode="auto">
          <a:xfrm>
            <a:off x="381000" y="3506450"/>
            <a:ext cx="73152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CTHH</a:t>
            </a:r>
            <a:r>
              <a:rPr kumimoji="0" lang="en-US" sz="2800" b="0" i="0" u="none" strike="noStrike" cap="none" normalizeH="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chung</a:t>
            </a:r>
            <a:r>
              <a:rPr lang="en-US" sz="2800" dirty="0">
                <a:solidFill>
                  <a:srgbClr val="333333"/>
                </a:solidFill>
                <a:latin typeface="Times New Roman" pitchFamily="18" charset="0"/>
                <a:cs typeface="Times New Roman" pitchFamily="18" charset="0"/>
              </a:rPr>
              <a:t> </a:t>
            </a:r>
            <a:r>
              <a:rPr lang="en-US" sz="2800" dirty="0" err="1">
                <a:solidFill>
                  <a:srgbClr val="333333"/>
                </a:solidFill>
                <a:latin typeface="Times New Roman" pitchFamily="18" charset="0"/>
                <a:cs typeface="Times New Roman" pitchFamily="18" charset="0"/>
              </a:rPr>
              <a:t>là</a:t>
            </a:r>
            <a:r>
              <a:rPr lang="en-US" sz="2800" dirty="0">
                <a:solidFill>
                  <a:srgbClr val="333333"/>
                </a:solidFill>
                <a:latin typeface="Times New Roman" pitchFamily="18" charset="0"/>
                <a:cs typeface="Times New Roman" pitchFamily="18" charset="0"/>
              </a:rPr>
              <a:t> </a:t>
            </a:r>
            <a:r>
              <a:rPr lang="en-US" sz="3200" dirty="0">
                <a:solidFill>
                  <a:srgbClr val="333333"/>
                </a:solidFill>
                <a:latin typeface="Times New Roman" pitchFamily="18" charset="0"/>
                <a:cs typeface="Times New Roman" pitchFamily="18" charset="0"/>
              </a:rPr>
              <a:t>SO</a:t>
            </a:r>
            <a:r>
              <a:rPr lang="en-US" sz="2800" baseline="-25000" dirty="0">
                <a:solidFill>
                  <a:srgbClr val="333333"/>
                </a:solidFill>
                <a:latin typeface="Times New Roman" pitchFamily="18" charset="0"/>
                <a:cs typeface="Times New Roman" pitchFamily="18" charset="0"/>
              </a:rPr>
              <a:t>3</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Theo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quy</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tắc</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hoá</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trị</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ta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có</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a.1</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II</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.3</a:t>
            </a:r>
          </a:p>
          <a:p>
            <a:pPr eaLnBrk="0" fontAlgn="base" hangingPunct="0">
              <a:spcBef>
                <a:spcPct val="0"/>
              </a:spcBef>
              <a:spcAft>
                <a:spcPct val="0"/>
              </a:spcAft>
            </a:pPr>
            <a:r>
              <a:rPr lang="en-US" sz="2800" dirty="0">
                <a:effectLst/>
                <a:latin typeface="Times New Roman" panose="02020603050405020304" pitchFamily="18" charset="0"/>
                <a:ea typeface="Segoe UI" panose="020B0502040204020203" pitchFamily="34" charset="0"/>
              </a:rPr>
              <a:t>=&gt;</a:t>
            </a:r>
            <a:r>
              <a:rPr lang="en-US" sz="2800" dirty="0" err="1">
                <a:effectLst/>
                <a:latin typeface="Times New Roman" panose="02020603050405020304" pitchFamily="18" charset="0"/>
                <a:ea typeface="Segoe UI" panose="020B0502040204020203" pitchFamily="34" charset="0"/>
              </a:rPr>
              <a:t>Trong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phân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tử</a:t>
            </a:r>
            <a:r>
              <a:rPr lang="en-US" sz="2800" dirty="0">
                <a:effectLst/>
                <a:latin typeface="Times New Roman" panose="02020603050405020304" pitchFamily="18" charset="0"/>
                <a:ea typeface="Segoe UI" panose="020B0502040204020203" pitchFamily="34" charset="0"/>
              </a:rPr>
              <a:t> SO</a:t>
            </a:r>
            <a:r>
              <a:rPr lang="en-US" sz="2800" baseline="-25000" dirty="0">
                <a:effectLst/>
                <a:latin typeface="Times New Roman" panose="02020603050405020304" pitchFamily="18" charset="0"/>
                <a:ea typeface="Segoe UI" panose="020B0502040204020203" pitchFamily="34" charset="0"/>
              </a:rPr>
              <a:t>3</a:t>
            </a:r>
            <a:r>
              <a:rPr lang="en-US" sz="2800" dirty="0">
                <a:effectLst/>
                <a:latin typeface="Times New Roman" panose="02020603050405020304" pitchFamily="18" charset="0"/>
                <a:ea typeface="Segoe UI" panose="020B0502040204020203" pitchFamily="34" charset="0"/>
              </a:rPr>
              <a:t>, s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hoá</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trị</a:t>
            </a:r>
            <a:r>
              <a:rPr lang="en-US" sz="2800" dirty="0">
                <a:effectLst/>
                <a:latin typeface="Times New Roman" panose="02020603050405020304" pitchFamily="18" charset="0"/>
                <a:ea typeface="Segoe UI" panose="020B0502040204020203" pitchFamily="34" charset="0"/>
              </a:rPr>
              <a:t> VI.</a:t>
            </a:r>
            <a:endParaRPr kumimoji="0" lang="en-US" sz="2800" b="0" i="0" u="none" strike="noStrike" cap="none" normalizeH="0" baseline="0" dirty="0">
              <a:ln>
                <a:noFill/>
              </a:ln>
              <a:solidFill>
                <a:srgbClr val="333333"/>
              </a:solidFill>
              <a:effectLst/>
              <a:latin typeface="Times New Roman" pitchFamily="18" charset="0"/>
              <a:cs typeface="Times New Roman" pitchFamily="18"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766291864"/>
              </p:ext>
            </p:extLst>
          </p:nvPr>
        </p:nvGraphicFramePr>
        <p:xfrm>
          <a:off x="5681663" y="3998913"/>
          <a:ext cx="2143125" cy="420687"/>
        </p:xfrm>
        <a:graphic>
          <a:graphicData uri="http://schemas.openxmlformats.org/presentationml/2006/ole">
            <mc:AlternateContent xmlns:mc="http://schemas.openxmlformats.org/markup-compatibility/2006">
              <mc:Choice xmlns:v="urn:schemas-microsoft-com:vml" Requires="v">
                <p:oleObj spid="_x0000_s3180" name="Equation" r:id="rId7" imgW="634680" imgH="177480" progId="Equation.3">
                  <p:embed/>
                </p:oleObj>
              </mc:Choice>
              <mc:Fallback>
                <p:oleObj name="Equation" r:id="rId7" imgW="634680" imgH="177480" progId="Equation.3">
                  <p:embed/>
                  <p:pic>
                    <p:nvPicPr>
                      <p:cNvPr id="0" name=""/>
                      <p:cNvPicPr/>
                      <p:nvPr/>
                    </p:nvPicPr>
                    <p:blipFill>
                      <a:blip r:embed="rId8"/>
                      <a:stretch>
                        <a:fillRect/>
                      </a:stretch>
                    </p:blipFill>
                    <p:spPr>
                      <a:xfrm>
                        <a:off x="5681663" y="3998913"/>
                        <a:ext cx="2143125" cy="420687"/>
                      </a:xfrm>
                      <a:prstGeom prst="rect">
                        <a:avLst/>
                      </a:prstGeom>
                    </p:spPr>
                  </p:pic>
                </p:oleObj>
              </mc:Fallback>
            </mc:AlternateContent>
          </a:graphicData>
        </a:graphic>
      </p:graphicFrame>
      <p:sp>
        <p:nvSpPr>
          <p:cNvPr id="13" name="Rectangle 12"/>
          <p:cNvSpPr/>
          <p:nvPr/>
        </p:nvSpPr>
        <p:spPr>
          <a:xfrm>
            <a:off x="2819400" y="3040559"/>
            <a:ext cx="898003" cy="769441"/>
          </a:xfrm>
          <a:prstGeom prst="rect">
            <a:avLst/>
          </a:prstGeom>
        </p:spPr>
        <p:txBody>
          <a:bodyPr wrap="none">
            <a:spAutoFit/>
          </a:bodyPr>
          <a:lstStyle/>
          <a:p>
            <a:r>
              <a:rPr lang="en-US" sz="2400" dirty="0">
                <a:latin typeface="Times New Roman" pitchFamily="18" charset="0"/>
                <a:cs typeface="Times New Roman" pitchFamily="18" charset="0"/>
              </a:rPr>
              <a:t>a   </a:t>
            </a:r>
            <a:r>
              <a:rPr kumimoji="0" lang="en-US" sz="2400" i="0" u="none" strike="noStrike" cap="none" normalizeH="0" baseline="0" dirty="0">
                <a:ln>
                  <a:noFill/>
                </a:ln>
                <a:solidFill>
                  <a:schemeClr val="tx1"/>
                </a:solidFill>
                <a:effectLst/>
                <a:latin typeface="Times New Roman" pitchFamily="18" charset="0"/>
                <a:cs typeface="Times New Roman" pitchFamily="18" charset="0"/>
              </a:rPr>
              <a:t>II</a:t>
            </a:r>
            <a:r>
              <a:rPr kumimoji="0" lang="en-US" sz="4400" i="0" u="none" strike="noStrike" cap="none" normalizeH="0" baseline="0" dirty="0">
                <a:ln>
                  <a:noFill/>
                </a:ln>
                <a:solidFill>
                  <a:schemeClr val="tx1"/>
                </a:solidFill>
                <a:effectLst/>
                <a:latin typeface="Times New Roman" pitchFamily="18" charset="0"/>
                <a:cs typeface="Times New Roman" pitchFamily="18" charset="0"/>
              </a:rPr>
              <a:t> </a:t>
            </a:r>
            <a:endParaRPr lang="en-US" sz="2400" dirty="0"/>
          </a:p>
        </p:txBody>
      </p:sp>
      <p:sp>
        <p:nvSpPr>
          <p:cNvPr id="14" name="Rectangle 1"/>
          <p:cNvSpPr>
            <a:spLocks noChangeArrowheads="1"/>
          </p:cNvSpPr>
          <p:nvPr/>
        </p:nvSpPr>
        <p:spPr bwMode="auto">
          <a:xfrm>
            <a:off x="228600" y="5042357"/>
            <a:ext cx="73152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dirty="0">
                <a:solidFill>
                  <a:srgbClr val="333333"/>
                </a:solidFill>
                <a:latin typeface="Times New Roman" pitchFamily="18" charset="0"/>
                <a:cs typeface="Times New Roman" pitchFamily="18" charset="0"/>
              </a:rPr>
              <a:t>c/  </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CTHH</a:t>
            </a:r>
            <a:r>
              <a:rPr kumimoji="0" lang="en-US" sz="2800" b="0" i="0" u="none" strike="noStrike" cap="none" normalizeH="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chung</a:t>
            </a:r>
            <a:r>
              <a:rPr lang="en-US" sz="2800" dirty="0">
                <a:solidFill>
                  <a:srgbClr val="333333"/>
                </a:solidFill>
                <a:latin typeface="Times New Roman" pitchFamily="18" charset="0"/>
                <a:cs typeface="Times New Roman" pitchFamily="18" charset="0"/>
              </a:rPr>
              <a:t> </a:t>
            </a:r>
            <a:r>
              <a:rPr lang="en-US" sz="2800" dirty="0" err="1">
                <a:solidFill>
                  <a:srgbClr val="333333"/>
                </a:solidFill>
                <a:latin typeface="Times New Roman" pitchFamily="18" charset="0"/>
                <a:cs typeface="Times New Roman" pitchFamily="18" charset="0"/>
              </a:rPr>
              <a:t>là</a:t>
            </a:r>
            <a:r>
              <a:rPr lang="en-US" sz="2800" dirty="0">
                <a:solidFill>
                  <a:srgbClr val="333333"/>
                </a:solidFill>
                <a:latin typeface="Times New Roman" pitchFamily="18" charset="0"/>
                <a:cs typeface="Times New Roman" pitchFamily="18" charset="0"/>
              </a:rPr>
              <a:t> </a:t>
            </a:r>
            <a:r>
              <a:rPr lang="en-US" sz="3200" dirty="0">
                <a:solidFill>
                  <a:srgbClr val="333333"/>
                </a:solidFill>
                <a:latin typeface="Times New Roman" pitchFamily="18" charset="0"/>
                <a:cs typeface="Times New Roman" pitchFamily="18" charset="0"/>
              </a:rPr>
              <a:t>P</a:t>
            </a:r>
            <a:r>
              <a:rPr lang="en-US" sz="2800" baseline="-25000" dirty="0">
                <a:solidFill>
                  <a:srgbClr val="333333"/>
                </a:solidFill>
                <a:latin typeface="Times New Roman" pitchFamily="18" charset="0"/>
                <a:cs typeface="Times New Roman" pitchFamily="18" charset="0"/>
              </a:rPr>
              <a:t>2</a:t>
            </a:r>
            <a:r>
              <a:rPr lang="en-US" sz="2800" dirty="0">
                <a:solidFill>
                  <a:srgbClr val="333333"/>
                </a:solidFill>
                <a:latin typeface="Times New Roman" pitchFamily="18" charset="0"/>
                <a:cs typeface="Times New Roman" pitchFamily="18" charset="0"/>
              </a:rPr>
              <a:t>O</a:t>
            </a:r>
            <a:r>
              <a:rPr lang="en-US" sz="2800" baseline="-25000" dirty="0">
                <a:solidFill>
                  <a:srgbClr val="333333"/>
                </a:solidFill>
                <a:latin typeface="Times New Roman" pitchFamily="18" charset="0"/>
                <a:cs typeface="Times New Roman" pitchFamily="18" charset="0"/>
              </a:rPr>
              <a:t>5</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Theo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quy</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tắc</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hoá</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trị</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ta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có</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a.2 </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II</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.5 </a:t>
            </a:r>
          </a:p>
          <a:p>
            <a:pPr eaLnBrk="0" fontAlgn="base" hangingPunct="0">
              <a:spcBef>
                <a:spcPct val="0"/>
              </a:spcBef>
              <a:spcAft>
                <a:spcPct val="0"/>
              </a:spcAft>
            </a:pPr>
            <a:r>
              <a:rPr lang="en-US" sz="2800" dirty="0" err="1">
                <a:effectLst/>
                <a:latin typeface="Times New Roman" panose="02020603050405020304" pitchFamily="18" charset="0"/>
                <a:ea typeface="Segoe UI" panose="020B0502040204020203" pitchFamily="34" charset="0"/>
              </a:rPr>
              <a:t>Trong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phân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tử</a:t>
            </a:r>
            <a:r>
              <a:rPr lang="en-US" sz="2800" dirty="0">
                <a:effectLst/>
                <a:latin typeface="Times New Roman" panose="02020603050405020304" pitchFamily="18" charset="0"/>
                <a:ea typeface="Segoe UI" panose="020B0502040204020203" pitchFamily="34" charset="0"/>
              </a:rPr>
              <a:t> P</a:t>
            </a:r>
            <a:r>
              <a:rPr lang="en-US" sz="2800" baseline="-25000" dirty="0">
                <a:effectLst/>
                <a:latin typeface="Times New Roman" panose="02020603050405020304" pitchFamily="18" charset="0"/>
                <a:ea typeface="Segoe UI" panose="020B0502040204020203" pitchFamily="34" charset="0"/>
              </a:rPr>
              <a:t>2</a:t>
            </a:r>
            <a:r>
              <a:rPr lang="en-US" sz="2800" dirty="0">
                <a:effectLst/>
                <a:latin typeface="Times New Roman" panose="02020603050405020304" pitchFamily="18" charset="0"/>
                <a:ea typeface="Segoe UI" panose="020B0502040204020203" pitchFamily="34" charset="0"/>
              </a:rPr>
              <a:t>O</a:t>
            </a:r>
            <a:r>
              <a:rPr lang="en-US" sz="2800" baseline="-25000" dirty="0">
                <a:effectLst/>
                <a:latin typeface="Times New Roman" panose="02020603050405020304" pitchFamily="18" charset="0"/>
                <a:ea typeface="Segoe UI" panose="020B0502040204020203" pitchFamily="34" charset="0"/>
              </a:rPr>
              <a:t>5</a:t>
            </a:r>
            <a:r>
              <a:rPr lang="en-US" sz="2800" dirty="0">
                <a:effectLst/>
                <a:latin typeface="Times New Roman" panose="02020603050405020304" pitchFamily="18" charset="0"/>
                <a:ea typeface="Segoe UI" panose="020B0502040204020203" pitchFamily="34" charset="0"/>
              </a:rPr>
              <a:t>, P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hoá</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trị</a:t>
            </a:r>
            <a:r>
              <a:rPr lang="en-US" sz="2800" dirty="0">
                <a:effectLst/>
                <a:latin typeface="Times New Roman" panose="02020603050405020304" pitchFamily="18" charset="0"/>
                <a:ea typeface="Segoe UI" panose="020B0502040204020203" pitchFamily="34" charset="0"/>
              </a:rPr>
              <a:t> V.</a:t>
            </a:r>
            <a:endParaRPr lang="en-US" sz="1600" dirty="0">
              <a:effectLst/>
              <a:latin typeface="Segoe UI" panose="020B0502040204020203" pitchFamily="34" charset="0"/>
              <a:ea typeface="Segoe UI" panose="020B0502040204020203" pitchFamily="34"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2635688051"/>
              </p:ext>
            </p:extLst>
          </p:nvPr>
        </p:nvGraphicFramePr>
        <p:xfrm>
          <a:off x="5641398" y="5570041"/>
          <a:ext cx="1971675" cy="420687"/>
        </p:xfrm>
        <a:graphic>
          <a:graphicData uri="http://schemas.openxmlformats.org/presentationml/2006/ole">
            <mc:AlternateContent xmlns:mc="http://schemas.openxmlformats.org/markup-compatibility/2006">
              <mc:Choice xmlns:v="urn:schemas-microsoft-com:vml" Requires="v">
                <p:oleObj spid="_x0000_s3181" name="Equation" r:id="rId9" imgW="583920" imgH="177480" progId="Equation.3">
                  <p:embed/>
                </p:oleObj>
              </mc:Choice>
              <mc:Fallback>
                <p:oleObj name="Equation" r:id="rId9" imgW="583920" imgH="177480" progId="Equation.3">
                  <p:embed/>
                  <p:pic>
                    <p:nvPicPr>
                      <p:cNvPr id="0" name=""/>
                      <p:cNvPicPr/>
                      <p:nvPr/>
                    </p:nvPicPr>
                    <p:blipFill>
                      <a:blip r:embed="rId10"/>
                      <a:stretch>
                        <a:fillRect/>
                      </a:stretch>
                    </p:blipFill>
                    <p:spPr>
                      <a:xfrm>
                        <a:off x="5641398" y="5570041"/>
                        <a:ext cx="1971675" cy="420687"/>
                      </a:xfrm>
                      <a:prstGeom prst="rect">
                        <a:avLst/>
                      </a:prstGeom>
                    </p:spPr>
                  </p:pic>
                </p:oleObj>
              </mc:Fallback>
            </mc:AlternateContent>
          </a:graphicData>
        </a:graphic>
      </p:graphicFrame>
      <p:sp>
        <p:nvSpPr>
          <p:cNvPr id="16" name="Rectangle 15"/>
          <p:cNvSpPr/>
          <p:nvPr/>
        </p:nvSpPr>
        <p:spPr>
          <a:xfrm>
            <a:off x="3124200" y="4572000"/>
            <a:ext cx="898003" cy="769441"/>
          </a:xfrm>
          <a:prstGeom prst="rect">
            <a:avLst/>
          </a:prstGeom>
        </p:spPr>
        <p:txBody>
          <a:bodyPr wrap="none">
            <a:spAutoFit/>
          </a:bodyPr>
          <a:lstStyle/>
          <a:p>
            <a:r>
              <a:rPr lang="en-US" sz="2400" dirty="0">
                <a:latin typeface="Times New Roman" pitchFamily="18" charset="0"/>
                <a:cs typeface="Times New Roman" pitchFamily="18" charset="0"/>
              </a:rPr>
              <a:t>a   </a:t>
            </a:r>
            <a:r>
              <a:rPr kumimoji="0" lang="en-US" sz="2400" i="0" u="none" strike="noStrike" cap="none" normalizeH="0" baseline="0" dirty="0">
                <a:ln>
                  <a:noFill/>
                </a:ln>
                <a:solidFill>
                  <a:schemeClr val="tx1"/>
                </a:solidFill>
                <a:effectLst/>
                <a:latin typeface="Times New Roman" pitchFamily="18" charset="0"/>
                <a:cs typeface="Times New Roman" pitchFamily="18" charset="0"/>
              </a:rPr>
              <a:t>II</a:t>
            </a:r>
            <a:r>
              <a:rPr kumimoji="0" lang="en-US" sz="4400" i="0" u="none" strike="noStrike" cap="none" normalizeH="0" baseline="0" dirty="0">
                <a:ln>
                  <a:noFill/>
                </a:ln>
                <a:solidFill>
                  <a:schemeClr val="tx1"/>
                </a:solidFill>
                <a:effectLst/>
                <a:latin typeface="Times New Roman" pitchFamily="18" charset="0"/>
                <a:cs typeface="Times New Roman" pitchFamily="18" charset="0"/>
              </a:rPr>
              <a:t> </a:t>
            </a:r>
            <a:endParaRPr lang="en-US" sz="2400" dirty="0"/>
          </a:p>
        </p:txBody>
      </p:sp>
    </p:spTree>
    <p:extLst>
      <p:ext uri="{BB962C8B-B14F-4D97-AF65-F5344CB8AC3E}">
        <p14:creationId xmlns:p14="http://schemas.microsoft.com/office/powerpoint/2010/main" val="105579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barn(inVertical)">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arn(inVertical)">
                                      <p:cBhvr>
                                        <p:cTn id="24" dur="500"/>
                                        <p:tgtEl>
                                          <p:spTgt spid="8">
                                            <p:txEl>
                                              <p:pRg st="0" end="0"/>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barn(inVertical)">
                                      <p:cBhvr>
                                        <p:cTn id="30" dur="500"/>
                                        <p:tgtEl>
                                          <p:spTgt spid="8">
                                            <p:txEl>
                                              <p:pRg st="1" end="1"/>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nodeType="with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barn(inVertical)">
                                      <p:cBhvr>
                                        <p:cTn id="36" dur="500"/>
                                        <p:tgtEl>
                                          <p:spTgt spid="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barn(inVertical)">
                                      <p:cBhvr>
                                        <p:cTn id="41" dur="500"/>
                                        <p:tgtEl>
                                          <p:spTgt spid="11">
                                            <p:txEl>
                                              <p:pRg st="0" end="0"/>
                                            </p:txEl>
                                          </p:spTgt>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barn(inVertical)">
                                      <p:cBhvr>
                                        <p:cTn id="47" dur="500"/>
                                        <p:tgtEl>
                                          <p:spTgt spid="11">
                                            <p:txEl>
                                              <p:pRg st="1" end="1"/>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par>
                                <p:cTn id="51" presetID="16" presetClass="entr" presetSubtype="21" fill="hold" nodeType="withEffect">
                                  <p:stCondLst>
                                    <p:cond delay="0"/>
                                  </p:stCondLst>
                                  <p:childTnLst>
                                    <p:set>
                                      <p:cBhvr>
                                        <p:cTn id="52" dur="1" fill="hold">
                                          <p:stCondLst>
                                            <p:cond delay="0"/>
                                          </p:stCondLst>
                                        </p:cTn>
                                        <p:tgtEl>
                                          <p:spTgt spid="11">
                                            <p:txEl>
                                              <p:pRg st="2" end="2"/>
                                            </p:txEl>
                                          </p:spTgt>
                                        </p:tgtEl>
                                        <p:attrNameLst>
                                          <p:attrName>style.visibility</p:attrName>
                                        </p:attrNameLst>
                                      </p:cBhvr>
                                      <p:to>
                                        <p:strVal val="visible"/>
                                      </p:to>
                                    </p:set>
                                    <p:animEffect transition="in" filter="barn(inVertical)">
                                      <p:cBhvr>
                                        <p:cTn id="53" dur="500"/>
                                        <p:tgtEl>
                                          <p:spTgt spid="11">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animEffect transition="in" filter="barn(inVertical)">
                                      <p:cBhvr>
                                        <p:cTn id="58" dur="500"/>
                                        <p:tgtEl>
                                          <p:spTgt spid="14">
                                            <p:txEl>
                                              <p:pRg st="0" end="0"/>
                                            </p:txEl>
                                          </p:spTgt>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barn(inVertical)">
                                      <p:cBhvr>
                                        <p:cTn id="61" dur="500"/>
                                        <p:tgtEl>
                                          <p:spTgt spid="16"/>
                                        </p:tgtEl>
                                      </p:cBhvr>
                                    </p:animEffect>
                                  </p:childTnLst>
                                </p:cTn>
                              </p:par>
                              <p:par>
                                <p:cTn id="62" presetID="16" presetClass="entr" presetSubtype="21" fill="hold" nodeType="withEffect">
                                  <p:stCondLst>
                                    <p:cond delay="0"/>
                                  </p:stCondLst>
                                  <p:childTnLst>
                                    <p:set>
                                      <p:cBhvr>
                                        <p:cTn id="63" dur="1" fill="hold">
                                          <p:stCondLst>
                                            <p:cond delay="0"/>
                                          </p:stCondLst>
                                        </p:cTn>
                                        <p:tgtEl>
                                          <p:spTgt spid="14">
                                            <p:txEl>
                                              <p:pRg st="1" end="1"/>
                                            </p:txEl>
                                          </p:spTgt>
                                        </p:tgtEl>
                                        <p:attrNameLst>
                                          <p:attrName>style.visibility</p:attrName>
                                        </p:attrNameLst>
                                      </p:cBhvr>
                                      <p:to>
                                        <p:strVal val="visible"/>
                                      </p:to>
                                    </p:set>
                                    <p:animEffect transition="in" filter="barn(inVertical)">
                                      <p:cBhvr>
                                        <p:cTn id="64" dur="500"/>
                                        <p:tgtEl>
                                          <p:spTgt spid="14">
                                            <p:txEl>
                                              <p:pRg st="1" end="1"/>
                                            </p:txEl>
                                          </p:spTgt>
                                        </p:tgtEl>
                                      </p:cBhvr>
                                    </p:animEffect>
                                  </p:childTnLst>
                                </p:cTn>
                              </p:par>
                              <p:par>
                                <p:cTn id="65" presetID="16" presetClass="entr" presetSubtype="21"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par>
                                <p:cTn id="68" presetID="16" presetClass="entr" presetSubtype="21" fill="hold" nodeType="withEffect">
                                  <p:stCondLst>
                                    <p:cond delay="0"/>
                                  </p:stCondLst>
                                  <p:childTnLst>
                                    <p:set>
                                      <p:cBhvr>
                                        <p:cTn id="69" dur="1" fill="hold">
                                          <p:stCondLst>
                                            <p:cond delay="0"/>
                                          </p:stCondLst>
                                        </p:cTn>
                                        <p:tgtEl>
                                          <p:spTgt spid="14">
                                            <p:txEl>
                                              <p:pRg st="2" end="2"/>
                                            </p:txEl>
                                          </p:spTgt>
                                        </p:tgtEl>
                                        <p:attrNameLst>
                                          <p:attrName>style.visibility</p:attrName>
                                        </p:attrNameLst>
                                      </p:cBhvr>
                                      <p:to>
                                        <p:strVal val="visible"/>
                                      </p:to>
                                    </p:set>
                                    <p:animEffect transition="in" filter="barn(inVertical)">
                                      <p:cBhvr>
                                        <p:cTn id="70"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70" r="100000"/>
                    </a14:imgEffect>
                  </a14:imgLayer>
                </a14:imgProps>
              </a:ext>
              <a:ext uri="{28A0092B-C50C-407E-A947-70E740481C1C}">
                <a14:useLocalDpi xmlns:a14="http://schemas.microsoft.com/office/drawing/2010/main" val="0"/>
              </a:ext>
            </a:extLst>
          </a:blip>
          <a:stretch>
            <a:fillRect/>
          </a:stretch>
        </p:blipFill>
        <p:spPr>
          <a:xfrm>
            <a:off x="62383" y="85514"/>
            <a:ext cx="1070088" cy="836908"/>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74" b="98958" l="0" r="100000">
                        <a14:foregroundMark x1="32667" y1="80729" x2="55000" y2="97049"/>
                      </a14:backgroundRemoval>
                    </a14:imgEffect>
                  </a14:imgLayer>
                </a14:imgProps>
              </a:ext>
              <a:ext uri="{28A0092B-C50C-407E-A947-70E740481C1C}">
                <a14:useLocalDpi xmlns:a14="http://schemas.microsoft.com/office/drawing/2010/main" val="0"/>
              </a:ext>
            </a:extLst>
          </a:blip>
          <a:stretch>
            <a:fillRect/>
          </a:stretch>
        </p:blipFill>
        <p:spPr>
          <a:xfrm>
            <a:off x="144286" y="1157359"/>
            <a:ext cx="660764" cy="1691555"/>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07656" y="2625352"/>
            <a:ext cx="1049629" cy="1123910"/>
          </a:xfrm>
          <a:prstGeom prst="rect">
            <a:avLst/>
          </a:prstGeom>
        </p:spPr>
      </p:pic>
      <p:sp>
        <p:nvSpPr>
          <p:cNvPr id="4" name="Rectangle 3"/>
          <p:cNvSpPr/>
          <p:nvPr/>
        </p:nvSpPr>
        <p:spPr>
          <a:xfrm>
            <a:off x="597427" y="76200"/>
            <a:ext cx="8398033" cy="256993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800" b="1" dirty="0" err="1">
                <a:solidFill>
                  <a:schemeClr val="accent5">
                    <a:lumMod val="75000"/>
                  </a:schemeClr>
                </a:solidFill>
                <a:latin typeface="Times New Roman" panose="02020603050405020304" pitchFamily="18" charset="0"/>
                <a:ea typeface="Segoe UI" panose="020B0502040204020203" pitchFamily="34" charset="0"/>
              </a:rPr>
              <a:t>Dựa</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vào</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ví</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dụ</a:t>
            </a:r>
            <a:r>
              <a:rPr lang="en-US" sz="2800" b="1" dirty="0">
                <a:solidFill>
                  <a:schemeClr val="accent5">
                    <a:lumMod val="75000"/>
                  </a:schemeClr>
                </a:solidFill>
                <a:latin typeface="Times New Roman" panose="02020603050405020304" pitchFamily="18" charset="0"/>
                <a:ea typeface="Segoe UI" panose="020B0502040204020203" pitchFamily="34" charset="0"/>
              </a:rPr>
              <a:t> 8, 9 </a:t>
            </a:r>
            <a:r>
              <a:rPr lang="en-US" sz="2800" b="1" dirty="0" err="1">
                <a:solidFill>
                  <a:schemeClr val="accent5">
                    <a:lumMod val="75000"/>
                  </a:schemeClr>
                </a:solidFill>
                <a:latin typeface="Times New Roman" panose="02020603050405020304" pitchFamily="18" charset="0"/>
                <a:ea typeface="Segoe UI" panose="020B0502040204020203" pitchFamily="34" charset="0"/>
              </a:rPr>
              <a:t>và</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bảng</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hoá</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trị</a:t>
            </a:r>
            <a:r>
              <a:rPr lang="en-US" sz="2800" b="1" dirty="0">
                <a:solidFill>
                  <a:schemeClr val="accent5">
                    <a:lumMod val="75000"/>
                  </a:schemeClr>
                </a:solidFill>
                <a:latin typeface="Times New Roman" panose="02020603050405020304" pitchFamily="18" charset="0"/>
                <a:ea typeface="Segoe UI" panose="020B0502040204020203" pitchFamily="34" charset="0"/>
              </a:rPr>
              <a:t> ở </a:t>
            </a:r>
            <a:r>
              <a:rPr lang="en-US" sz="2800" b="1" dirty="0" err="1">
                <a:solidFill>
                  <a:schemeClr val="accent5">
                    <a:lumMod val="75000"/>
                  </a:schemeClr>
                </a:solidFill>
                <a:latin typeface="Times New Roman" panose="02020603050405020304" pitchFamily="18" charset="0"/>
                <a:ea typeface="Segoe UI" panose="020B0502040204020203" pitchFamily="34" charset="0"/>
              </a:rPr>
              <a:t>Phụ</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lục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trang</a:t>
            </a:r>
            <a:r>
              <a:rPr lang="en-US" sz="2800" b="1" dirty="0">
                <a:solidFill>
                  <a:schemeClr val="accent5">
                    <a:lumMod val="75000"/>
                  </a:schemeClr>
                </a:solidFill>
                <a:latin typeface="Times New Roman" panose="02020603050405020304" pitchFamily="18" charset="0"/>
                <a:ea typeface="Segoe UI" panose="020B0502040204020203" pitchFamily="34" charset="0"/>
              </a:rPr>
              <a:t> 187, </a:t>
            </a:r>
            <a:r>
              <a:rPr lang="en-US" sz="2800" b="1" dirty="0" err="1">
                <a:solidFill>
                  <a:schemeClr val="accent5">
                    <a:lumMod val="75000"/>
                  </a:schemeClr>
                </a:solidFill>
                <a:latin typeface="Times New Roman" panose="02020603050405020304" pitchFamily="18" charset="0"/>
                <a:ea typeface="Segoe UI" panose="020B0502040204020203" pitchFamily="34" charset="0"/>
              </a:rPr>
              <a:t>hãy</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xác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định</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công</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thức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hoá</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học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hợp</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chất</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tạo</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bởi</a:t>
            </a:r>
            <a:r>
              <a:rPr lang="en-US" sz="2800" b="1" dirty="0">
                <a:solidFill>
                  <a:schemeClr val="accent5">
                    <a:lumMod val="75000"/>
                  </a:schemeClr>
                </a:solidFill>
                <a:latin typeface="Times New Roman" panose="02020603050405020304" pitchFamily="18" charset="0"/>
                <a:ea typeface="Segoe UI" panose="020B0502040204020203" pitchFamily="34" charset="0"/>
              </a:rPr>
              <a:t>:</a:t>
            </a:r>
            <a:endParaRPr lang="en-US" sz="1600" b="1" dirty="0">
              <a:solidFill>
                <a:schemeClr val="accent5">
                  <a:lumMod val="75000"/>
                </a:schemeClr>
              </a:solidFill>
              <a:latin typeface="Segoe UI" panose="020B0502040204020203" pitchFamily="34" charset="0"/>
              <a:ea typeface="Segoe UI" panose="020B0502040204020203" pitchFamily="34" charset="0"/>
            </a:endParaRPr>
          </a:p>
          <a:p>
            <a:pPr marL="514350" indent="-514350">
              <a:lnSpc>
                <a:spcPct val="115000"/>
              </a:lnSpc>
              <a:spcAft>
                <a:spcPts val="0"/>
              </a:spcAft>
              <a:buAutoNum type="alphaLcPeriod"/>
              <a:tabLst>
                <a:tab pos="558800" algn="l"/>
              </a:tabLst>
            </a:pPr>
            <a:r>
              <a:rPr lang="en-US" sz="2800" dirty="0">
                <a:latin typeface="Times New Roman" panose="02020603050405020304" pitchFamily="18" charset="0"/>
                <a:ea typeface="Segoe UI" panose="020B0502040204020203" pitchFamily="34" charset="0"/>
              </a:rPr>
              <a:t>potassium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sulfate.      b. </a:t>
            </a:r>
            <a:r>
              <a:rPr lang="en-US" sz="2800" dirty="0" err="1">
                <a:latin typeface="Times New Roman" panose="02020603050405020304" pitchFamily="18" charset="0"/>
                <a:ea typeface="Segoe UI" panose="020B0502040204020203" pitchFamily="34" charset="0"/>
              </a:rPr>
              <a:t>aluminium</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carbonate.</a:t>
            </a:r>
            <a:r>
              <a:rPr lang="en-US" sz="1600" dirty="0">
                <a:latin typeface="Segoe UI" panose="020B0502040204020203" pitchFamily="34" charset="0"/>
                <a:ea typeface="Segoe UI" panose="020B0502040204020203" pitchFamily="34" charset="0"/>
              </a:rPr>
              <a:t> </a:t>
            </a:r>
          </a:p>
          <a:p>
            <a:pPr>
              <a:lnSpc>
                <a:spcPct val="115000"/>
              </a:lnSpc>
              <a:spcAft>
                <a:spcPts val="0"/>
              </a:spcAft>
              <a:tabLst>
                <a:tab pos="558800" algn="l"/>
              </a:tabLst>
            </a:pPr>
            <a:r>
              <a:rPr lang="en-US" sz="2800" dirty="0">
                <a:latin typeface="Times New Roman" panose="02020603050405020304" pitchFamily="18" charset="0"/>
                <a:ea typeface="Segoe UI" panose="020B0502040204020203" pitchFamily="34" charset="0"/>
              </a:rPr>
              <a:t>c. magnesium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nitrate.</a:t>
            </a:r>
            <a:endParaRPr lang="en-US" sz="1600"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424137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endCondLst>
                                    <p:cond evt="onNext" delay="0">
                                      <p:tgtEl>
                                        <p:sldTgt/>
                                      </p:tgtEl>
                                    </p:cond>
                                  </p:endCondLst>
                                  <p:childTnLst>
                                    <p:animEffect transition="out" filter="fade">
                                      <p:cBhvr>
                                        <p:cTn id="6" dur="2000"/>
                                        <p:tgtEl>
                                          <p:spTgt spid="5"/>
                                        </p:tgtEl>
                                      </p:cBhvr>
                                    </p:animEffect>
                                    <p:anim calcmode="lin" valueType="num">
                                      <p:cBhvr>
                                        <p:cTn id="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
                                        </p:tgtEl>
                                        <p:attrNameLst>
                                          <p:attrName>ppt_h</p:attrName>
                                        </p:attrNameLst>
                                      </p:cBhvr>
                                      <p:tavLst>
                                        <p:tav tm="0">
                                          <p:val>
                                            <p:strVal val="ppt_h"/>
                                          </p:val>
                                        </p:tav>
                                        <p:tav tm="100000">
                                          <p:val>
                                            <p:strVal val="ppt_h"/>
                                          </p:val>
                                        </p:tav>
                                      </p:tavLst>
                                    </p:anim>
                                    <p:set>
                                      <p:cBhvr>
                                        <p:cTn id="9" dur="1" fill="hold">
                                          <p:stCondLst>
                                            <p:cond delay="1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79" y="685800"/>
            <a:ext cx="8724021" cy="412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15236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076202"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15236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
            <a:ext cx="8915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8281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70" r="100000"/>
                    </a14:imgEffect>
                  </a14:imgLayer>
                </a14:imgProps>
              </a:ext>
              <a:ext uri="{28A0092B-C50C-407E-A947-70E740481C1C}">
                <a14:useLocalDpi xmlns:a14="http://schemas.microsoft.com/office/drawing/2010/main" val="0"/>
              </a:ext>
            </a:extLst>
          </a:blip>
          <a:stretch>
            <a:fillRect/>
          </a:stretch>
        </p:blipFill>
        <p:spPr>
          <a:xfrm>
            <a:off x="62383" y="85514"/>
            <a:ext cx="1070088" cy="836908"/>
          </a:xfrm>
          <a:prstGeom prst="rect">
            <a:avLst/>
          </a:prstGeom>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300" y="4234099"/>
            <a:ext cx="1049629" cy="1123910"/>
          </a:xfrm>
          <a:prstGeom prst="rect">
            <a:avLst/>
          </a:prstGeom>
        </p:spPr>
      </p:pic>
      <p:sp>
        <p:nvSpPr>
          <p:cNvPr id="4" name="Rectangle 3"/>
          <p:cNvSpPr/>
          <p:nvPr/>
        </p:nvSpPr>
        <p:spPr>
          <a:xfrm>
            <a:off x="597427" y="76200"/>
            <a:ext cx="8398033" cy="256993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800" b="1" dirty="0" err="1">
                <a:solidFill>
                  <a:schemeClr val="accent5">
                    <a:lumMod val="75000"/>
                  </a:schemeClr>
                </a:solidFill>
                <a:latin typeface="Times New Roman" panose="02020603050405020304" pitchFamily="18" charset="0"/>
                <a:ea typeface="Segoe UI" panose="020B0502040204020203" pitchFamily="34" charset="0"/>
              </a:rPr>
              <a:t>Dựa</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vào</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ví</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dụ</a:t>
            </a:r>
            <a:r>
              <a:rPr lang="en-US" sz="2800" b="1" dirty="0">
                <a:solidFill>
                  <a:schemeClr val="accent5">
                    <a:lumMod val="75000"/>
                  </a:schemeClr>
                </a:solidFill>
                <a:latin typeface="Times New Roman" panose="02020603050405020304" pitchFamily="18" charset="0"/>
                <a:ea typeface="Segoe UI" panose="020B0502040204020203" pitchFamily="34" charset="0"/>
              </a:rPr>
              <a:t> 8, 9 </a:t>
            </a:r>
            <a:r>
              <a:rPr lang="en-US" sz="2800" b="1" dirty="0" err="1">
                <a:solidFill>
                  <a:schemeClr val="accent5">
                    <a:lumMod val="75000"/>
                  </a:schemeClr>
                </a:solidFill>
                <a:latin typeface="Times New Roman" panose="02020603050405020304" pitchFamily="18" charset="0"/>
                <a:ea typeface="Segoe UI" panose="020B0502040204020203" pitchFamily="34" charset="0"/>
              </a:rPr>
              <a:t>và</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bảng</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hoá</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trị</a:t>
            </a:r>
            <a:r>
              <a:rPr lang="en-US" sz="2800" b="1" dirty="0">
                <a:solidFill>
                  <a:schemeClr val="accent5">
                    <a:lumMod val="75000"/>
                  </a:schemeClr>
                </a:solidFill>
                <a:latin typeface="Times New Roman" panose="02020603050405020304" pitchFamily="18" charset="0"/>
                <a:ea typeface="Segoe UI" panose="020B0502040204020203" pitchFamily="34" charset="0"/>
              </a:rPr>
              <a:t> ở </a:t>
            </a:r>
            <a:r>
              <a:rPr lang="en-US" sz="2800" b="1" dirty="0" err="1">
                <a:solidFill>
                  <a:schemeClr val="accent5">
                    <a:lumMod val="75000"/>
                  </a:schemeClr>
                </a:solidFill>
                <a:latin typeface="Times New Roman" panose="02020603050405020304" pitchFamily="18" charset="0"/>
                <a:ea typeface="Segoe UI" panose="020B0502040204020203" pitchFamily="34" charset="0"/>
              </a:rPr>
              <a:t>Phụ</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lục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trang</a:t>
            </a:r>
            <a:r>
              <a:rPr lang="en-US" sz="2800" b="1" dirty="0">
                <a:solidFill>
                  <a:schemeClr val="accent5">
                    <a:lumMod val="75000"/>
                  </a:schemeClr>
                </a:solidFill>
                <a:latin typeface="Times New Roman" panose="02020603050405020304" pitchFamily="18" charset="0"/>
                <a:ea typeface="Segoe UI" panose="020B0502040204020203" pitchFamily="34" charset="0"/>
              </a:rPr>
              <a:t> 187, </a:t>
            </a:r>
            <a:r>
              <a:rPr lang="en-US" sz="2800" b="1" dirty="0" err="1">
                <a:solidFill>
                  <a:schemeClr val="accent5">
                    <a:lumMod val="75000"/>
                  </a:schemeClr>
                </a:solidFill>
                <a:latin typeface="Times New Roman" panose="02020603050405020304" pitchFamily="18" charset="0"/>
                <a:ea typeface="Segoe UI" panose="020B0502040204020203" pitchFamily="34" charset="0"/>
              </a:rPr>
              <a:t>hãy</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xác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định</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công</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thức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hoá</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học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hợp</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chất</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tạo</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bởi</a:t>
            </a:r>
            <a:r>
              <a:rPr lang="en-US" sz="2800" b="1" dirty="0">
                <a:solidFill>
                  <a:schemeClr val="accent5">
                    <a:lumMod val="75000"/>
                  </a:schemeClr>
                </a:solidFill>
                <a:latin typeface="Times New Roman" panose="02020603050405020304" pitchFamily="18" charset="0"/>
                <a:ea typeface="Segoe UI" panose="020B0502040204020203" pitchFamily="34" charset="0"/>
              </a:rPr>
              <a:t>:</a:t>
            </a:r>
            <a:endParaRPr lang="en-US" sz="1600" b="1" dirty="0">
              <a:solidFill>
                <a:schemeClr val="accent5">
                  <a:lumMod val="75000"/>
                </a:schemeClr>
              </a:solidFill>
              <a:latin typeface="Segoe UI" panose="020B0502040204020203" pitchFamily="34" charset="0"/>
              <a:ea typeface="Segoe UI" panose="020B0502040204020203" pitchFamily="34" charset="0"/>
            </a:endParaRPr>
          </a:p>
          <a:p>
            <a:pPr marL="514350" indent="-514350">
              <a:lnSpc>
                <a:spcPct val="115000"/>
              </a:lnSpc>
              <a:spcAft>
                <a:spcPts val="0"/>
              </a:spcAft>
              <a:buAutoNum type="alphaLcPeriod"/>
              <a:tabLst>
                <a:tab pos="558800" algn="l"/>
              </a:tabLst>
            </a:pPr>
            <a:r>
              <a:rPr lang="en-US" sz="2800" dirty="0">
                <a:latin typeface="Times New Roman" panose="02020603050405020304" pitchFamily="18" charset="0"/>
                <a:ea typeface="Segoe UI" panose="020B0502040204020203" pitchFamily="34" charset="0"/>
              </a:rPr>
              <a:t>potassium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sulfate.      b. </a:t>
            </a:r>
            <a:r>
              <a:rPr lang="en-US" sz="2800" dirty="0" err="1">
                <a:latin typeface="Times New Roman" panose="02020603050405020304" pitchFamily="18" charset="0"/>
                <a:ea typeface="Segoe UI" panose="020B0502040204020203" pitchFamily="34" charset="0"/>
              </a:rPr>
              <a:t>aluminium</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carbonate.</a:t>
            </a:r>
            <a:r>
              <a:rPr lang="en-US" sz="1600" dirty="0">
                <a:latin typeface="Segoe UI" panose="020B0502040204020203" pitchFamily="34" charset="0"/>
                <a:ea typeface="Segoe UI" panose="020B0502040204020203" pitchFamily="34" charset="0"/>
              </a:rPr>
              <a:t> </a:t>
            </a:r>
          </a:p>
          <a:p>
            <a:pPr>
              <a:lnSpc>
                <a:spcPct val="115000"/>
              </a:lnSpc>
              <a:spcAft>
                <a:spcPts val="0"/>
              </a:spcAft>
              <a:tabLst>
                <a:tab pos="558800" algn="l"/>
              </a:tabLst>
            </a:pPr>
            <a:r>
              <a:rPr lang="en-US" sz="2800" dirty="0">
                <a:latin typeface="Times New Roman" panose="02020603050405020304" pitchFamily="18" charset="0"/>
                <a:ea typeface="Segoe UI" panose="020B0502040204020203" pitchFamily="34" charset="0"/>
              </a:rPr>
              <a:t>c. magnesium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nitrate.</a:t>
            </a:r>
            <a:endParaRPr lang="en-US" sz="1600" dirty="0">
              <a:effectLst/>
              <a:latin typeface="Segoe UI" panose="020B0502040204020203" pitchFamily="34" charset="0"/>
              <a:ea typeface="Segoe UI" panose="020B0502040204020203"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066800" y="3153246"/>
                <a:ext cx="7801414" cy="28665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400" cap="small" dirty="0">
                    <a:solidFill>
                      <a:schemeClr val="tx1"/>
                    </a:solidFill>
                    <a:latin typeface="Times New Roman" panose="02020603050405020304" pitchFamily="18" charset="0"/>
                    <a:ea typeface="Arial" panose="020B0604020202020204" pitchFamily="34" charset="0"/>
                  </a:rPr>
                  <a:t>                                                  I       II</a:t>
                </a:r>
                <a:endParaRPr lang="en-US" sz="1400" cap="small" dirty="0">
                  <a:solidFill>
                    <a:schemeClr val="tx1"/>
                  </a:solidFill>
                  <a:latin typeface="Arial" panose="020B0604020202020204" pitchFamily="34" charset="0"/>
                  <a:ea typeface="Arial" panose="020B0604020202020204" pitchFamily="34" charset="0"/>
                </a:endParaRPr>
              </a:p>
              <a:p>
                <a:pPr lvl="0" algn="just">
                  <a:lnSpc>
                    <a:spcPct val="115000"/>
                  </a:lnSpc>
                  <a:spcAft>
                    <a:spcPts val="0"/>
                  </a:spcAft>
                  <a:buClr>
                    <a:srgbClr val="000000"/>
                  </a:buClr>
                  <a:buSzPts val="1000"/>
                  <a:tabLst>
                    <a:tab pos="539115" algn="l"/>
                  </a:tabLst>
                </a:pP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a)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Công</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thức</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học</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tổng</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quát</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K</a:t>
                </a:r>
                <a:r>
                  <a:rPr lang="en-US" sz="2400" baseline="-250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x</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(SO4 )</a:t>
                </a:r>
                <a:r>
                  <a:rPr lang="en-US" sz="2400" baseline="-250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y</a:t>
                </a:r>
                <a:endParaRPr lang="en-US" sz="14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indent="254000" algn="just">
                  <a:lnSpc>
                    <a:spcPct val="115000"/>
                  </a:lnSpc>
                  <a:spcAft>
                    <a:spcPts val="0"/>
                  </a:spcAft>
                </a:pPr>
                <a:r>
                  <a:rPr lang="en-US" sz="2400" dirty="0">
                    <a:solidFill>
                      <a:schemeClr val="tx1"/>
                    </a:solidFill>
                    <a:latin typeface="Times New Roman" panose="02020603050405020304" pitchFamily="18" charset="0"/>
                    <a:ea typeface="Segoe UI" panose="020B0502040204020203" pitchFamily="34" charset="0"/>
                  </a:rPr>
                  <a:t>Theo </a:t>
                </a:r>
                <a:r>
                  <a:rPr lang="en-US" sz="2400" dirty="0" err="1">
                    <a:solidFill>
                      <a:schemeClr val="tx1"/>
                    </a:solidFill>
                    <a:latin typeface="Times New Roman" panose="02020603050405020304" pitchFamily="18" charset="0"/>
                    <a:ea typeface="Segoe UI" panose="020B0502040204020203" pitchFamily="34" charset="0"/>
                  </a:rPr>
                  <a:t>quy</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tắc</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trị</a:t>
                </a:r>
                <a:r>
                  <a:rPr lang="en-US" sz="2400" dirty="0">
                    <a:solidFill>
                      <a:schemeClr val="tx1"/>
                    </a:solidFill>
                    <a:latin typeface="Times New Roman" panose="02020603050405020304" pitchFamily="18" charset="0"/>
                    <a:ea typeface="Segoe UI" panose="020B0502040204020203" pitchFamily="34" charset="0"/>
                  </a:rPr>
                  <a:t>, ta </a:t>
                </a:r>
                <a:r>
                  <a:rPr lang="en-US" sz="2400" dirty="0" err="1">
                    <a:solidFill>
                      <a:schemeClr val="tx1"/>
                    </a:solidFill>
                    <a:latin typeface="Times New Roman" panose="02020603050405020304" pitchFamily="18" charset="0"/>
                    <a:ea typeface="Segoe UI" panose="020B0502040204020203" pitchFamily="34" charset="0"/>
                  </a:rPr>
                  <a:t>có</a:t>
                </a:r>
                <a:r>
                  <a:rPr lang="en-US" sz="2400" dirty="0">
                    <a:solidFill>
                      <a:schemeClr val="tx1"/>
                    </a:solidFill>
                    <a:latin typeface="Times New Roman" panose="02020603050405020304" pitchFamily="18" charset="0"/>
                    <a:ea typeface="Segoe UI" panose="020B0502040204020203" pitchFamily="34" charset="0"/>
                  </a:rPr>
                  <a:t>: x</a:t>
                </a:r>
                <a14:m>
                  <m:oMath xmlns:m="http://schemas.openxmlformats.org/officeDocument/2006/math">
                    <m:r>
                      <a:rPr lang="en-US" sz="2400" i="1">
                        <a:solidFill>
                          <a:schemeClr val="tx1"/>
                        </a:solidFill>
                        <a:latin typeface="Cambria Math"/>
                        <a:ea typeface="Segoe UI" panose="020B0502040204020203" pitchFamily="34" charset="0"/>
                      </a:rPr>
                      <m:t> </m:t>
                    </m:r>
                    <m:r>
                      <a:rPr lang="en-US" sz="2400" b="0" i="1" smtClean="0">
                        <a:solidFill>
                          <a:schemeClr val="tx1"/>
                        </a:solidFill>
                        <a:latin typeface="Cambria Math"/>
                        <a:ea typeface="Segoe UI" panose="020B0502040204020203" pitchFamily="34" charset="0"/>
                      </a:rPr>
                      <m:t>. </m:t>
                    </m:r>
                  </m:oMath>
                </a14:m>
                <a:r>
                  <a:rPr lang="en-US" sz="2400" dirty="0">
                    <a:solidFill>
                      <a:schemeClr val="tx1"/>
                    </a:solidFill>
                    <a:latin typeface="Times New Roman" panose="02020603050405020304" pitchFamily="18" charset="0"/>
                    <a:ea typeface="Segoe UI" panose="020B0502040204020203" pitchFamily="34" charset="0"/>
                  </a:rPr>
                  <a:t>I = y</a:t>
                </a:r>
                <a14:m>
                  <m:oMath xmlns:m="http://schemas.openxmlformats.org/officeDocument/2006/math">
                    <m:r>
                      <a:rPr lang="en-US" sz="2400" b="0" i="0" smtClean="0">
                        <a:solidFill>
                          <a:schemeClr val="tx1"/>
                        </a:solidFill>
                        <a:latin typeface="Cambria Math"/>
                        <a:ea typeface="Segoe UI" panose="020B0502040204020203" pitchFamily="34" charset="0"/>
                        <a:cs typeface="Times New Roman" panose="02020603050405020304" pitchFamily="18" charset="0"/>
                      </a:rPr>
                      <m:t>.</m:t>
                    </m:r>
                  </m:oMath>
                </a14:m>
                <a:r>
                  <a:rPr lang="en-US" sz="2400" dirty="0">
                    <a:solidFill>
                      <a:schemeClr val="tx1"/>
                    </a:solidFill>
                    <a:latin typeface="Times New Roman" panose="02020603050405020304" pitchFamily="18" charset="0"/>
                    <a:ea typeface="Segoe UI" panose="020B0502040204020203" pitchFamily="34" charset="0"/>
                  </a:rPr>
                  <a:t>II</a:t>
                </a:r>
                <a:endParaRPr lang="en-US" sz="1400" dirty="0">
                  <a:solidFill>
                    <a:schemeClr val="tx1"/>
                  </a:solidFill>
                  <a:latin typeface="Segoe UI" panose="020B0502040204020203" pitchFamily="34" charset="0"/>
                  <a:ea typeface="Segoe UI" panose="020B0502040204020203" pitchFamily="34" charset="0"/>
                </a:endParaRPr>
              </a:p>
              <a:p>
                <a:pPr marR="2860040" indent="254000" algn="just">
                  <a:lnSpc>
                    <a:spcPct val="115000"/>
                  </a:lnSpc>
                  <a:spcAft>
                    <a:spcPts val="0"/>
                  </a:spcAft>
                </a:pPr>
                <a:r>
                  <a:rPr lang="en-US" sz="2400" dirty="0">
                    <a:solidFill>
                      <a:schemeClr val="tx1"/>
                    </a:solidFill>
                    <a:latin typeface="Times New Roman" panose="02020603050405020304" pitchFamily="18" charset="0"/>
                    <a:ea typeface="Segoe UI" panose="020B0502040204020203" pitchFamily="34" charset="0"/>
                  </a:rPr>
                  <a:t>                                    ⇒</a:t>
                </a:r>
                <a14:m>
                  <m:oMath xmlns:m="http://schemas.openxmlformats.org/officeDocument/2006/math">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𝑥</m:t>
                        </m:r>
                      </m:num>
                      <m:den>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𝑦</m:t>
                        </m:r>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den>
                    </m:f>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𝐼</m:t>
                        </m:r>
                        <m:r>
                          <a:rPr lang="en-US" sz="2400" b="0" i="1" smtClean="0">
                            <a:solidFill>
                              <a:schemeClr val="tx1"/>
                            </a:solidFill>
                            <a:latin typeface="Cambria Math"/>
                            <a:ea typeface="Segoe UI" panose="020B0502040204020203" pitchFamily="34" charset="0"/>
                            <a:cs typeface="Times New Roman" panose="02020603050405020304" pitchFamily="18" charset="0"/>
                          </a:rPr>
                          <m:t>𝐼</m:t>
                        </m:r>
                      </m:num>
                      <m:den>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𝐼</m:t>
                        </m:r>
                      </m:den>
                    </m:f>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b="0" i="1" smtClean="0">
                            <a:solidFill>
                              <a:schemeClr val="tx1"/>
                            </a:solidFill>
                            <a:latin typeface="Cambria Math"/>
                            <a:ea typeface="Segoe UI" panose="020B0502040204020203" pitchFamily="34" charset="0"/>
                            <a:cs typeface="Times New Roman" panose="02020603050405020304" pitchFamily="18" charset="0"/>
                          </a:rPr>
                          <m:t>2</m:t>
                        </m:r>
                      </m:num>
                      <m:den>
                        <m:r>
                          <a:rPr lang="en-US" sz="2400" b="0" i="1" smtClean="0">
                            <a:solidFill>
                              <a:schemeClr val="tx1"/>
                            </a:solidFill>
                            <a:latin typeface="Cambria Math"/>
                            <a:ea typeface="Segoe UI" panose="020B0502040204020203" pitchFamily="34" charset="0"/>
                            <a:cs typeface="Times New Roman" panose="02020603050405020304" pitchFamily="18" charset="0"/>
                          </a:rPr>
                          <m:t>1</m:t>
                        </m:r>
                      </m:den>
                    </m:f>
                  </m:oMath>
                </a14:m>
                <a:endParaRPr lang="en-US" sz="1400" dirty="0">
                  <a:solidFill>
                    <a:schemeClr val="tx1"/>
                  </a:solidFill>
                  <a:latin typeface="Segoe UI" panose="020B0502040204020203" pitchFamily="34" charset="0"/>
                  <a:ea typeface="Segoe UI" panose="020B0502040204020203" pitchFamily="34" charset="0"/>
                </a:endParaRPr>
              </a:p>
              <a:p>
                <a:pPr indent="254000" algn="just">
                  <a:lnSpc>
                    <a:spcPct val="115000"/>
                  </a:lnSpc>
                  <a:spcAft>
                    <a:spcPts val="0"/>
                  </a:spcAft>
                </a:pPr>
                <a:r>
                  <a:rPr lang="en-US" sz="2400" dirty="0" err="1">
                    <a:solidFill>
                      <a:schemeClr val="tx1"/>
                    </a:solidFill>
                    <a:latin typeface="Times New Roman" panose="02020603050405020304" pitchFamily="18" charset="0"/>
                    <a:ea typeface="Segoe UI" panose="020B0502040204020203" pitchFamily="34" charset="0"/>
                  </a:rPr>
                  <a:t>Chọn</a:t>
                </a:r>
                <a:r>
                  <a:rPr lang="en-US" sz="2400" dirty="0">
                    <a:solidFill>
                      <a:schemeClr val="tx1"/>
                    </a:solidFill>
                    <a:latin typeface="Times New Roman" panose="02020603050405020304" pitchFamily="18" charset="0"/>
                    <a:ea typeface="Segoe UI" panose="020B0502040204020203" pitchFamily="34" charset="0"/>
                  </a:rPr>
                  <a:t> x = 2, y = 1. </a:t>
                </a:r>
              </a:p>
              <a:p>
                <a:pPr indent="254000" algn="just">
                  <a:lnSpc>
                    <a:spcPct val="115000"/>
                  </a:lnSpc>
                  <a:spcAft>
                    <a:spcPts val="0"/>
                  </a:spcAft>
                </a:pPr>
                <a:r>
                  <a:rPr lang="en-US" sz="2400" dirty="0" err="1">
                    <a:solidFill>
                      <a:schemeClr val="tx1"/>
                    </a:solidFill>
                    <a:latin typeface="Times New Roman" panose="02020603050405020304" pitchFamily="18" charset="0"/>
                    <a:ea typeface="Segoe UI" panose="020B0502040204020203" pitchFamily="34" charset="0"/>
                  </a:rPr>
                  <a:t>Công</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thức</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học</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của</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hợp</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chất</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này</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là</a:t>
                </a:r>
                <a:r>
                  <a:rPr lang="en-US" sz="2400" dirty="0">
                    <a:solidFill>
                      <a:schemeClr val="tx1"/>
                    </a:solidFill>
                    <a:latin typeface="Times New Roman" panose="02020603050405020304" pitchFamily="18" charset="0"/>
                    <a:ea typeface="Segoe UI" panose="020B0502040204020203" pitchFamily="34" charset="0"/>
                  </a:rPr>
                  <a:t> K</a:t>
                </a:r>
                <a:r>
                  <a:rPr lang="en-US" sz="2400" baseline="-25000" dirty="0">
                    <a:solidFill>
                      <a:schemeClr val="tx1"/>
                    </a:solidFill>
                    <a:latin typeface="Times New Roman" panose="02020603050405020304" pitchFamily="18" charset="0"/>
                    <a:ea typeface="Segoe UI" panose="020B0502040204020203" pitchFamily="34" charset="0"/>
                  </a:rPr>
                  <a:t>2</a:t>
                </a:r>
                <a:r>
                  <a:rPr lang="en-US" sz="2400" dirty="0">
                    <a:solidFill>
                      <a:schemeClr val="tx1"/>
                    </a:solidFill>
                    <a:latin typeface="Times New Roman" panose="02020603050405020304" pitchFamily="18" charset="0"/>
                    <a:ea typeface="Segoe UI" panose="020B0502040204020203" pitchFamily="34" charset="0"/>
                  </a:rPr>
                  <a:t>SO</a:t>
                </a:r>
                <a:r>
                  <a:rPr lang="en-US" sz="2400" baseline="-25000" dirty="0">
                    <a:solidFill>
                      <a:schemeClr val="tx1"/>
                    </a:solidFill>
                    <a:latin typeface="Times New Roman" panose="02020603050405020304" pitchFamily="18" charset="0"/>
                    <a:ea typeface="Segoe UI" panose="020B0502040204020203" pitchFamily="34" charset="0"/>
                  </a:rPr>
                  <a:t>4</a:t>
                </a:r>
                <a:r>
                  <a:rPr lang="en-US" sz="2400" dirty="0">
                    <a:solidFill>
                      <a:schemeClr val="tx1"/>
                    </a:solidFill>
                    <a:latin typeface="Times New Roman" panose="02020603050405020304" pitchFamily="18" charset="0"/>
                    <a:ea typeface="Segoe UI" panose="020B0502040204020203" pitchFamily="34" charset="0"/>
                  </a:rPr>
                  <a:t>.</a:t>
                </a:r>
                <a:endParaRPr lang="en-US" sz="1400" dirty="0">
                  <a:solidFill>
                    <a:schemeClr val="tx1"/>
                  </a:solidFill>
                  <a:latin typeface="Segoe UI" panose="020B0502040204020203" pitchFamily="34" charset="0"/>
                  <a:ea typeface="Segoe UI" panose="020B0502040204020203"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66800" y="3153246"/>
                <a:ext cx="7801414" cy="2866554"/>
              </a:xfrm>
              <a:prstGeom prst="rect">
                <a:avLst/>
              </a:prstGeom>
              <a:blipFill rotWithShape="1">
                <a:blip r:embed="rId6"/>
                <a:stretch>
                  <a:fillRect l="-1172" t="-849" b="-2548"/>
                </a:stretch>
              </a:blipFill>
              <a:ln>
                <a:noFill/>
              </a:ln>
            </p:spPr>
            <p:txBody>
              <a:bodyPr/>
              <a:lstStyle/>
              <a:p>
                <a:r>
                  <a:rPr lang="en-US">
                    <a:noFill/>
                  </a:rPr>
                  <a:t> </a:t>
                </a:r>
              </a:p>
            </p:txBody>
          </p:sp>
        </mc:Fallback>
      </mc:AlternateContent>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backgroundRemoval t="174" b="98958" l="0" r="100000">
                        <a14:foregroundMark x1="32667" y1="80729" x2="55000" y2="97049"/>
                      </a14:backgroundRemoval>
                    </a14:imgEffect>
                  </a14:imgLayer>
                </a14:imgProps>
              </a:ext>
              <a:ext uri="{28A0092B-C50C-407E-A947-70E740481C1C}">
                <a14:useLocalDpi xmlns:a14="http://schemas.microsoft.com/office/drawing/2010/main" val="0"/>
              </a:ext>
            </a:extLst>
          </a:blip>
          <a:stretch>
            <a:fillRect/>
          </a:stretch>
        </p:blipFill>
        <p:spPr>
          <a:xfrm>
            <a:off x="76200" y="1157359"/>
            <a:ext cx="660764" cy="1691555"/>
          </a:xfrm>
          <a:prstGeom prst="rect">
            <a:avLst/>
          </a:prstGeom>
        </p:spPr>
      </p:pic>
    </p:spTree>
    <p:extLst>
      <p:ext uri="{BB962C8B-B14F-4D97-AF65-F5344CB8AC3E}">
        <p14:creationId xmlns:p14="http://schemas.microsoft.com/office/powerpoint/2010/main" val="347056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250" fill="hold"/>
                                        <p:tgtEl>
                                          <p:spTgt spid="6"/>
                                        </p:tgtEl>
                                        <p:attrNameLst>
                                          <p:attrName>ppt_w</p:attrName>
                                        </p:attrNameLst>
                                      </p:cBhvr>
                                      <p:tavLst>
                                        <p:tav tm="0">
                                          <p:val>
                                            <p:fltVal val="0"/>
                                          </p:val>
                                        </p:tav>
                                        <p:tav tm="100000">
                                          <p:val>
                                            <p:strVal val="#ppt_w"/>
                                          </p:val>
                                        </p:tav>
                                      </p:tavLst>
                                    </p:anim>
                                    <p:anim calcmode="lin" valueType="num">
                                      <p:cBhvr>
                                        <p:cTn id="12" dur="1250" fill="hold"/>
                                        <p:tgtEl>
                                          <p:spTgt spid="6"/>
                                        </p:tgtEl>
                                        <p:attrNameLst>
                                          <p:attrName>ppt_h</p:attrName>
                                        </p:attrNameLst>
                                      </p:cBhvr>
                                      <p:tavLst>
                                        <p:tav tm="0">
                                          <p:val>
                                            <p:fltVal val="0"/>
                                          </p:val>
                                        </p:tav>
                                        <p:tav tm="100000">
                                          <p:val>
                                            <p:strVal val="#ppt_h"/>
                                          </p:val>
                                        </p:tav>
                                      </p:tavLst>
                                    </p:anim>
                                    <p:animEffect transition="in" filter="fade">
                                      <p:cBhvr>
                                        <p:cTn id="13"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117310"/>
            <a:ext cx="2550698" cy="707886"/>
          </a:xfrm>
          <a:prstGeom prst="rect">
            <a:avLst/>
          </a:prstGeom>
        </p:spPr>
        <p:txBody>
          <a:bodyPr wrap="none">
            <a:spAutoFit/>
          </a:bodyPr>
          <a:lstStyle/>
          <a:p>
            <a:r>
              <a:rPr lang="en-US" sz="4000" b="1" dirty="0">
                <a:solidFill>
                  <a:srgbClr val="FF0000"/>
                </a:solidFill>
                <a:effectLst/>
                <a:latin typeface="Times New Roman" panose="02020603050405020304" pitchFamily="18" charset="0"/>
                <a:ea typeface="Times New Roman" panose="02020603050405020304" pitchFamily="18" charset="0"/>
              </a:rPr>
              <a:t>L</a:t>
            </a:r>
            <a:r>
              <a:rPr lang="vi-VN" sz="4000" b="1" dirty="0">
                <a:solidFill>
                  <a:srgbClr val="FF0000"/>
                </a:solidFill>
                <a:effectLst/>
                <a:latin typeface="Times New Roman" panose="02020603050405020304" pitchFamily="18" charset="0"/>
                <a:ea typeface="Times New Roman" panose="02020603050405020304" pitchFamily="18" charset="0"/>
              </a:rPr>
              <a:t>uyện tập </a:t>
            </a:r>
            <a:endParaRPr lang="en-US" sz="4000"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70" r="100000"/>
                    </a14:imgEffect>
                  </a14:imgLayer>
                </a14:imgProps>
              </a:ext>
              <a:ext uri="{28A0092B-C50C-407E-A947-70E740481C1C}">
                <a14:useLocalDpi xmlns:a14="http://schemas.microsoft.com/office/drawing/2010/main" val="0"/>
              </a:ext>
            </a:extLst>
          </a:blip>
          <a:stretch>
            <a:fillRect/>
          </a:stretch>
        </p:blipFill>
        <p:spPr>
          <a:xfrm>
            <a:off x="734812" y="40537"/>
            <a:ext cx="1101445" cy="861432"/>
          </a:xfrm>
          <a:prstGeom prst="rect">
            <a:avLst/>
          </a:prstGeom>
        </p:spPr>
      </p:pic>
      <p:sp>
        <p:nvSpPr>
          <p:cNvPr id="4" name="Rectangle 3"/>
          <p:cNvSpPr/>
          <p:nvPr/>
        </p:nvSpPr>
        <p:spPr>
          <a:xfrm>
            <a:off x="1556447" y="914400"/>
            <a:ext cx="7130353" cy="2074414"/>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800" b="1" dirty="0" err="1">
                <a:effectLst/>
                <a:latin typeface="Times New Roman" panose="02020603050405020304" pitchFamily="18" charset="0"/>
                <a:ea typeface="Segoe UI" panose="020B0502040204020203" pitchFamily="34" charset="0"/>
              </a:rPr>
              <a:t>Trong</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một</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hợp</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chất</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cộng</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hoá</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trị</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nguyên</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tố</a:t>
            </a:r>
            <a:r>
              <a:rPr lang="en-US" sz="2800" b="1" dirty="0">
                <a:effectLst/>
                <a:latin typeface="Times New Roman" panose="02020603050405020304" pitchFamily="18" charset="0"/>
                <a:ea typeface="Segoe UI" panose="020B0502040204020203" pitchFamily="34" charset="0"/>
              </a:rPr>
              <a:t> X </a:t>
            </a:r>
            <a:r>
              <a:rPr lang="en-US" sz="2800" b="1" dirty="0" err="1">
                <a:effectLst/>
                <a:latin typeface="Times New Roman" panose="02020603050405020304" pitchFamily="18" charset="0"/>
                <a:ea typeface="Segoe UI" panose="020B0502040204020203" pitchFamily="34" charset="0"/>
              </a:rPr>
              <a:t>có</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hoá</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trị</a:t>
            </a:r>
            <a:r>
              <a:rPr lang="en-US" sz="2800" b="1" dirty="0">
                <a:effectLst/>
                <a:latin typeface="Times New Roman" panose="02020603050405020304" pitchFamily="18" charset="0"/>
                <a:ea typeface="Segoe UI" panose="020B0502040204020203" pitchFamily="34" charset="0"/>
              </a:rPr>
              <a:t> IV. Theo </a:t>
            </a:r>
            <a:r>
              <a:rPr lang="en-US" sz="2800" b="1" dirty="0" err="1">
                <a:effectLst/>
                <a:latin typeface="Times New Roman" panose="02020603050405020304" pitchFamily="18" charset="0"/>
                <a:ea typeface="Segoe UI" panose="020B0502040204020203" pitchFamily="34" charset="0"/>
              </a:rPr>
              <a:t>em</a:t>
            </a:r>
            <a:r>
              <a:rPr lang="en-US" sz="2800" b="1" dirty="0">
                <a:effectLst/>
                <a:latin typeface="Times New Roman" panose="02020603050405020304" pitchFamily="18" charset="0"/>
                <a:ea typeface="Segoe UI" panose="020B0502040204020203" pitchFamily="34" charset="0"/>
              </a:rPr>
              <a:t>, 1 </a:t>
            </a:r>
            <a:r>
              <a:rPr lang="en-US" sz="2800" b="1" dirty="0" err="1">
                <a:effectLst/>
                <a:latin typeface="Times New Roman" panose="02020603050405020304" pitchFamily="18" charset="0"/>
                <a:ea typeface="Segoe UI" panose="020B0502040204020203" pitchFamily="34" charset="0"/>
              </a:rPr>
              <a:t>nguyên</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tử</a:t>
            </a:r>
            <a:r>
              <a:rPr lang="en-US" sz="2800" b="1" dirty="0">
                <a:effectLst/>
                <a:latin typeface="Times New Roman" panose="02020603050405020304" pitchFamily="18" charset="0"/>
                <a:ea typeface="Segoe UI" panose="020B0502040204020203" pitchFamily="34" charset="0"/>
              </a:rPr>
              <a:t> X </a:t>
            </a:r>
            <a:r>
              <a:rPr lang="en-US" sz="2800" b="1" dirty="0" err="1">
                <a:effectLst/>
                <a:latin typeface="Times New Roman" panose="02020603050405020304" pitchFamily="18" charset="0"/>
                <a:ea typeface="Segoe UI" panose="020B0502040204020203" pitchFamily="34" charset="0"/>
              </a:rPr>
              <a:t>có</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khả</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năng</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liên</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kết</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với</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bao</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nhiêu</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nguyên</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tử</a:t>
            </a:r>
            <a:r>
              <a:rPr lang="en-US" sz="2800" b="1" dirty="0">
                <a:effectLst/>
                <a:latin typeface="Times New Roman" panose="02020603050405020304" pitchFamily="18" charset="0"/>
                <a:ea typeface="Segoe UI" panose="020B0502040204020203" pitchFamily="34" charset="0"/>
              </a:rPr>
              <a:t> O </a:t>
            </a:r>
            <a:r>
              <a:rPr lang="en-US" sz="2800" b="1" dirty="0" err="1">
                <a:effectLst/>
                <a:latin typeface="Times New Roman" panose="02020603050405020304" pitchFamily="18" charset="0"/>
                <a:ea typeface="Segoe UI" panose="020B0502040204020203" pitchFamily="34" charset="0"/>
              </a:rPr>
              <a:t>hoặc</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bao</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nhiêu</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nguyên</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tử</a:t>
            </a:r>
            <a:r>
              <a:rPr lang="en-US" sz="2800" b="1" dirty="0">
                <a:effectLst/>
                <a:latin typeface="Times New Roman" panose="02020603050405020304" pitchFamily="18" charset="0"/>
                <a:ea typeface="Segoe UI" panose="020B0502040204020203" pitchFamily="34" charset="0"/>
              </a:rPr>
              <a:t> H?</a:t>
            </a:r>
            <a:endParaRPr lang="en-US" sz="1600" b="1" dirty="0">
              <a:effectLst/>
              <a:latin typeface="Segoe UI" panose="020B0502040204020203" pitchFamily="34" charset="0"/>
              <a:ea typeface="Segoe UI" panose="020B0502040204020203" pitchFamily="34"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74" b="98958" l="0" r="100000">
                        <a14:foregroundMark x1="32667" y1="80729" x2="55000" y2="97049"/>
                      </a14:backgroundRemoval>
                    </a14:imgEffect>
                  </a14:imgLayer>
                </a14:imgProps>
              </a:ext>
              <a:ext uri="{28A0092B-C50C-407E-A947-70E740481C1C}">
                <a14:useLocalDpi xmlns:a14="http://schemas.microsoft.com/office/drawing/2010/main" val="0"/>
              </a:ext>
            </a:extLst>
          </a:blip>
          <a:stretch>
            <a:fillRect/>
          </a:stretch>
        </p:blipFill>
        <p:spPr>
          <a:xfrm>
            <a:off x="457200" y="901969"/>
            <a:ext cx="1099247" cy="2222231"/>
          </a:xfrm>
          <a:prstGeom prst="rect">
            <a:avLst/>
          </a:prstGeom>
        </p:spPr>
      </p:pic>
      <p:sp>
        <p:nvSpPr>
          <p:cNvPr id="6" name="Rectangle 5"/>
          <p:cNvSpPr/>
          <p:nvPr/>
        </p:nvSpPr>
        <p:spPr>
          <a:xfrm>
            <a:off x="1855176" y="3787676"/>
            <a:ext cx="6603023" cy="230832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600" dirty="0">
                <a:effectLst/>
                <a:latin typeface="Times New Roman" panose="02020603050405020304" pitchFamily="18" charset="0"/>
                <a:ea typeface="Calibri" panose="020F0502020204030204" pitchFamily="34" charset="0"/>
              </a:rPr>
              <a:t>Theo </a:t>
            </a:r>
            <a:r>
              <a:rPr lang="en-US" sz="3600" dirty="0" err="1">
                <a:effectLst/>
                <a:latin typeface="Times New Roman" panose="02020603050405020304" pitchFamily="18" charset="0"/>
                <a:ea typeface="Calibri" panose="020F0502020204030204" pitchFamily="34" charset="0"/>
              </a:rPr>
              <a:t>cách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xác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định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hoá</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trị</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của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nguyên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tố</a:t>
            </a:r>
            <a:r>
              <a:rPr lang="en-US" sz="3600" dirty="0">
                <a:effectLst/>
                <a:latin typeface="Times New Roman" panose="02020603050405020304" pitchFamily="18" charset="0"/>
                <a:ea typeface="Calibri" panose="020F0502020204030204" pitchFamily="34" charset="0"/>
              </a:rPr>
              <a:t>, 1 </a:t>
            </a:r>
            <a:r>
              <a:rPr lang="en-US" sz="3600" dirty="0" err="1">
                <a:effectLst/>
                <a:latin typeface="Times New Roman" panose="02020603050405020304" pitchFamily="18" charset="0"/>
                <a:ea typeface="Calibri" panose="020F0502020204030204" pitchFamily="34" charset="0"/>
              </a:rPr>
              <a:t>nguyên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tử</a:t>
            </a:r>
            <a:r>
              <a:rPr lang="en-US" sz="3600" dirty="0">
                <a:effectLst/>
                <a:latin typeface="Times New Roman" panose="02020603050405020304" pitchFamily="18" charset="0"/>
                <a:ea typeface="Calibri" panose="020F0502020204030204" pitchFamily="34" charset="0"/>
              </a:rPr>
              <a:t> X </a:t>
            </a:r>
            <a:r>
              <a:rPr lang="en-US" sz="3600" dirty="0" err="1">
                <a:effectLst/>
                <a:latin typeface="Times New Roman" panose="02020603050405020304" pitchFamily="18" charset="0"/>
                <a:ea typeface="Calibri" panose="020F0502020204030204" pitchFamily="34" charset="0"/>
              </a:rPr>
              <a:t>hoá</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trị</a:t>
            </a:r>
            <a:r>
              <a:rPr lang="en-US" sz="3600" dirty="0">
                <a:effectLst/>
                <a:latin typeface="Times New Roman" panose="02020603050405020304" pitchFamily="18" charset="0"/>
                <a:ea typeface="Calibri" panose="020F0502020204030204" pitchFamily="34" charset="0"/>
              </a:rPr>
              <a:t> IV </a:t>
            </a:r>
            <a:r>
              <a:rPr lang="en-US" sz="3600" dirty="0" err="1">
                <a:effectLst/>
                <a:latin typeface="Times New Roman" panose="02020603050405020304" pitchFamily="18" charset="0"/>
                <a:ea typeface="Calibri" panose="020F0502020204030204" pitchFamily="34" charset="0"/>
              </a:rPr>
              <a:t>có</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khả</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năng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liên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kết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với</a:t>
            </a:r>
            <a:r>
              <a:rPr lang="en-US" sz="3600" dirty="0">
                <a:effectLst/>
                <a:latin typeface="Times New Roman" panose="02020603050405020304" pitchFamily="18" charset="0"/>
                <a:ea typeface="Calibri" panose="020F0502020204030204" pitchFamily="34" charset="0"/>
              </a:rPr>
              <a:t> 2 </a:t>
            </a:r>
            <a:r>
              <a:rPr lang="en-US" sz="3600" dirty="0" err="1">
                <a:effectLst/>
                <a:latin typeface="Times New Roman" panose="02020603050405020304" pitchFamily="18" charset="0"/>
                <a:ea typeface="Calibri" panose="020F0502020204030204" pitchFamily="34" charset="0"/>
              </a:rPr>
              <a:t>nguyên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tử</a:t>
            </a:r>
            <a:r>
              <a:rPr lang="en-US" sz="3600" dirty="0">
                <a:effectLst/>
                <a:latin typeface="Times New Roman" panose="02020603050405020304" pitchFamily="18" charset="0"/>
                <a:ea typeface="Calibri" panose="020F0502020204030204" pitchFamily="34" charset="0"/>
              </a:rPr>
              <a:t> O </a:t>
            </a:r>
            <a:r>
              <a:rPr lang="en-US" sz="3600" dirty="0" err="1">
                <a:effectLst/>
                <a:latin typeface="Times New Roman" panose="02020603050405020304" pitchFamily="18" charset="0"/>
                <a:ea typeface="Calibri" panose="020F0502020204030204" pitchFamily="34" charset="0"/>
              </a:rPr>
              <a:t>hoặc</a:t>
            </a:r>
            <a:r>
              <a:rPr lang="en-US" sz="3600" dirty="0">
                <a:effectLst/>
                <a:latin typeface="Times New Roman" panose="02020603050405020304" pitchFamily="18" charset="0"/>
                <a:ea typeface="Calibri" panose="020F0502020204030204" pitchFamily="34" charset="0"/>
              </a:rPr>
              <a:t> 4 </a:t>
            </a:r>
            <a:r>
              <a:rPr lang="en-US" sz="3600" dirty="0" err="1">
                <a:effectLst/>
                <a:latin typeface="Times New Roman" panose="02020603050405020304" pitchFamily="18" charset="0"/>
                <a:ea typeface="Calibri" panose="020F0502020204030204" pitchFamily="34" charset="0"/>
              </a:rPr>
              <a:t>nguyên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tử</a:t>
            </a:r>
            <a:r>
              <a:rPr lang="en-US" sz="3600" dirty="0">
                <a:effectLst/>
                <a:latin typeface="Times New Roman" panose="02020603050405020304" pitchFamily="18" charset="0"/>
                <a:ea typeface="Calibri" panose="020F0502020204030204" pitchFamily="34" charset="0"/>
              </a:rPr>
              <a:t> H.</a:t>
            </a:r>
            <a:endParaRPr lang="en-US" sz="3600" dirty="0"/>
          </a:p>
        </p:txBody>
      </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360" b="99281" l="0" r="96610"/>
                    </a14:imgEffect>
                  </a14:imgLayer>
                </a14:imgProps>
              </a:ext>
              <a:ext uri="{28A0092B-C50C-407E-A947-70E740481C1C}">
                <a14:useLocalDpi xmlns:a14="http://schemas.microsoft.com/office/drawing/2010/main" val="0"/>
              </a:ext>
            </a:extLst>
          </a:blip>
          <a:stretch>
            <a:fillRect/>
          </a:stretch>
        </p:blipFill>
        <p:spPr>
          <a:xfrm>
            <a:off x="576776" y="3605659"/>
            <a:ext cx="1348740" cy="2118360"/>
          </a:xfrm>
          <a:prstGeom prst="rect">
            <a:avLst/>
          </a:prstGeom>
        </p:spPr>
      </p:pic>
    </p:spTree>
    <p:extLst>
      <p:ext uri="{BB962C8B-B14F-4D97-AF65-F5344CB8AC3E}">
        <p14:creationId xmlns:p14="http://schemas.microsoft.com/office/powerpoint/2010/main" val="375802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endCondLst>
                                    <p:cond evt="onNext" delay="0">
                                      <p:tgtEl>
                                        <p:sldTgt/>
                                      </p:tgtEl>
                                    </p:cond>
                                  </p:endCondLst>
                                  <p:childTnLst>
                                    <p:animEffect transition="out" filter="fade">
                                      <p:cBhvr>
                                        <p:cTn id="6" dur="2000"/>
                                        <p:tgtEl>
                                          <p:spTgt spid="5"/>
                                        </p:tgtEl>
                                      </p:cBhvr>
                                    </p:animEffect>
                                    <p:anim calcmode="lin" valueType="num">
                                      <p:cBhvr>
                                        <p:cTn id="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
                                        </p:tgtEl>
                                        <p:attrNameLst>
                                          <p:attrName>ppt_h</p:attrName>
                                        </p:attrNameLst>
                                      </p:cBhvr>
                                      <p:tavLst>
                                        <p:tav tm="0">
                                          <p:val>
                                            <p:strVal val="ppt_h"/>
                                          </p:val>
                                        </p:tav>
                                        <p:tav tm="100000">
                                          <p:val>
                                            <p:strVal val="ppt_h"/>
                                          </p:val>
                                        </p:tav>
                                      </p:tavLst>
                                    </p:anim>
                                    <p:set>
                                      <p:cBhvr>
                                        <p:cTn id="9" dur="1" fill="hold">
                                          <p:stCondLst>
                                            <p:cond delay="1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77936" y="129022"/>
            <a:ext cx="2550698" cy="707886"/>
          </a:xfrm>
          <a:prstGeom prst="rect">
            <a:avLst/>
          </a:prstGeom>
        </p:spPr>
        <p:txBody>
          <a:bodyPr wrap="none">
            <a:spAutoFit/>
          </a:bodyPr>
          <a:lstStyle/>
          <a:p>
            <a:r>
              <a:rPr lang="en-US" sz="4000" b="1" dirty="0">
                <a:solidFill>
                  <a:srgbClr val="FF0000"/>
                </a:solidFill>
                <a:latin typeface="Times New Roman" panose="02020603050405020304" pitchFamily="18" charset="0"/>
                <a:ea typeface="Times New Roman" panose="02020603050405020304" pitchFamily="18" charset="0"/>
              </a:rPr>
              <a:t>L</a:t>
            </a:r>
            <a:r>
              <a:rPr lang="vi-VN" sz="4000" b="1" dirty="0">
                <a:solidFill>
                  <a:srgbClr val="FF0000"/>
                </a:solidFill>
                <a:latin typeface="Times New Roman" panose="02020603050405020304" pitchFamily="18" charset="0"/>
                <a:ea typeface="Times New Roman" panose="02020603050405020304" pitchFamily="18" charset="0"/>
              </a:rPr>
              <a:t>uyện tập </a:t>
            </a:r>
            <a:endParaRPr lang="en-US" sz="4000" dirty="0">
              <a:solidFill>
                <a:prstClr val="black"/>
              </a:solidFill>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70" r="100000"/>
                    </a14:imgEffect>
                  </a14:imgLayer>
                </a14:imgProps>
              </a:ext>
              <a:ext uri="{28A0092B-C50C-407E-A947-70E740481C1C}">
                <a14:useLocalDpi xmlns:a14="http://schemas.microsoft.com/office/drawing/2010/main" val="0"/>
              </a:ext>
            </a:extLst>
          </a:blip>
          <a:stretch>
            <a:fillRect/>
          </a:stretch>
        </p:blipFill>
        <p:spPr>
          <a:xfrm>
            <a:off x="2907848" y="0"/>
            <a:ext cx="1070088" cy="836908"/>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74" b="98958" l="0" r="100000">
                        <a14:foregroundMark x1="32667" y1="80729" x2="55000" y2="97049"/>
                      </a14:backgroundRemoval>
                    </a14:imgEffect>
                  </a14:imgLayer>
                </a14:imgProps>
              </a:ext>
              <a:ext uri="{28A0092B-C50C-407E-A947-70E740481C1C}">
                <a14:useLocalDpi xmlns:a14="http://schemas.microsoft.com/office/drawing/2010/main" val="0"/>
              </a:ext>
            </a:extLst>
          </a:blip>
          <a:stretch>
            <a:fillRect/>
          </a:stretch>
        </p:blipFill>
        <p:spPr>
          <a:xfrm>
            <a:off x="144286" y="1157359"/>
            <a:ext cx="660764" cy="1691555"/>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300" y="4234099"/>
            <a:ext cx="1049629" cy="112391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98036" y="2716446"/>
                <a:ext cx="7796814" cy="29404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400" cap="small" dirty="0">
                    <a:solidFill>
                      <a:schemeClr val="tx1"/>
                    </a:solidFill>
                    <a:latin typeface="Times New Roman" panose="02020603050405020304" pitchFamily="18" charset="0"/>
                    <a:ea typeface="Arial" panose="020B0604020202020204" pitchFamily="34" charset="0"/>
                  </a:rPr>
                  <a:t>                                                  III      II</a:t>
                </a:r>
                <a:endPar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endParaRPr>
              </a:p>
              <a:p>
                <a:pPr lvl="0" algn="just">
                  <a:lnSpc>
                    <a:spcPct val="115000"/>
                  </a:lnSpc>
                  <a:spcAft>
                    <a:spcPts val="0"/>
                  </a:spcAft>
                  <a:buClr>
                    <a:srgbClr val="000000"/>
                  </a:buClr>
                  <a:buSzPts val="1000"/>
                  <a:tabLst>
                    <a:tab pos="546100" algn="l"/>
                  </a:tabLst>
                </a:pP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b)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Công</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thức</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học</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tổng</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quát</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Al</a:t>
                </a:r>
                <a:r>
                  <a:rPr lang="en-US" sz="2400" baseline="-250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x</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(CO3 )</a:t>
                </a:r>
                <a:r>
                  <a:rPr lang="en-US" sz="2400" baseline="-250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y</a:t>
                </a:r>
                <a:endParaRPr lang="en-US" sz="14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indent="254000" algn="just">
                  <a:lnSpc>
                    <a:spcPct val="115000"/>
                  </a:lnSpc>
                  <a:spcAft>
                    <a:spcPts val="0"/>
                  </a:spcAft>
                </a:pPr>
                <a:r>
                  <a:rPr lang="en-US" sz="2400" dirty="0">
                    <a:solidFill>
                      <a:schemeClr val="tx1"/>
                    </a:solidFill>
                    <a:latin typeface="Times New Roman" panose="02020603050405020304" pitchFamily="18" charset="0"/>
                    <a:ea typeface="Segoe UI" panose="020B0502040204020203" pitchFamily="34" charset="0"/>
                  </a:rPr>
                  <a:t>Theo </a:t>
                </a:r>
                <a:r>
                  <a:rPr lang="en-US" sz="2400" dirty="0" err="1">
                    <a:solidFill>
                      <a:schemeClr val="tx1"/>
                    </a:solidFill>
                    <a:latin typeface="Times New Roman" panose="02020603050405020304" pitchFamily="18" charset="0"/>
                    <a:ea typeface="Segoe UI" panose="020B0502040204020203" pitchFamily="34" charset="0"/>
                  </a:rPr>
                  <a:t>quy</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tắc</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trị</a:t>
                </a:r>
                <a:r>
                  <a:rPr lang="en-US" sz="2400" dirty="0">
                    <a:solidFill>
                      <a:schemeClr val="tx1"/>
                    </a:solidFill>
                    <a:latin typeface="Times New Roman" panose="02020603050405020304" pitchFamily="18" charset="0"/>
                    <a:ea typeface="Segoe UI" panose="020B0502040204020203" pitchFamily="34" charset="0"/>
                  </a:rPr>
                  <a:t>, ta </a:t>
                </a:r>
                <a:r>
                  <a:rPr lang="en-US" sz="2400" dirty="0" err="1">
                    <a:solidFill>
                      <a:schemeClr val="tx1"/>
                    </a:solidFill>
                    <a:latin typeface="Times New Roman" panose="02020603050405020304" pitchFamily="18" charset="0"/>
                    <a:ea typeface="Segoe UI" panose="020B0502040204020203" pitchFamily="34" charset="0"/>
                  </a:rPr>
                  <a:t>có</a:t>
                </a:r>
                <a:r>
                  <a:rPr lang="en-US" sz="2400" dirty="0">
                    <a:solidFill>
                      <a:schemeClr val="tx1"/>
                    </a:solidFill>
                    <a:latin typeface="Times New Roman" panose="02020603050405020304" pitchFamily="18" charset="0"/>
                    <a:ea typeface="Segoe UI" panose="020B0502040204020203" pitchFamily="34" charset="0"/>
                  </a:rPr>
                  <a:t>: x</a:t>
                </a:r>
                <a14:m>
                  <m:oMath xmlns:m="http://schemas.openxmlformats.org/officeDocument/2006/math">
                    <m:r>
                      <a:rPr lang="en-US" sz="2400" b="0" i="1" smtClean="0">
                        <a:solidFill>
                          <a:schemeClr val="tx1"/>
                        </a:solidFill>
                        <a:latin typeface="Cambria Math"/>
                        <a:ea typeface="Segoe UI" panose="020B0502040204020203" pitchFamily="34" charset="0"/>
                      </a:rPr>
                      <m:t>. </m:t>
                    </m:r>
                  </m:oMath>
                </a14:m>
                <a:r>
                  <a:rPr lang="en-US" sz="2400" dirty="0">
                    <a:solidFill>
                      <a:schemeClr val="tx1"/>
                    </a:solidFill>
                    <a:latin typeface="Times New Roman" panose="02020603050405020304" pitchFamily="18" charset="0"/>
                    <a:ea typeface="Segoe UI" panose="020B0502040204020203" pitchFamily="34" charset="0"/>
                  </a:rPr>
                  <a:t>III = y </a:t>
                </a:r>
                <a14:m>
                  <m:oMath xmlns:m="http://schemas.openxmlformats.org/officeDocument/2006/math">
                    <m:r>
                      <a:rPr lang="en-US" sz="2400" b="0" i="1" smtClean="0">
                        <a:solidFill>
                          <a:schemeClr val="tx1"/>
                        </a:solidFill>
                        <a:latin typeface="Cambria Math"/>
                        <a:ea typeface="Segoe UI" panose="020B0502040204020203" pitchFamily="34" charset="0"/>
                      </a:rPr>
                      <m:t>. </m:t>
                    </m:r>
                  </m:oMath>
                </a14:m>
                <a:r>
                  <a:rPr lang="en-US" sz="2400" dirty="0">
                    <a:solidFill>
                      <a:schemeClr val="tx1"/>
                    </a:solidFill>
                    <a:latin typeface="Times New Roman" panose="02020603050405020304" pitchFamily="18" charset="0"/>
                    <a:ea typeface="Segoe UI" panose="020B0502040204020203" pitchFamily="34" charset="0"/>
                  </a:rPr>
                  <a:t> II</a:t>
                </a:r>
                <a:r>
                  <a:rPr lang="en-US" sz="2400" b="1" dirty="0">
                    <a:solidFill>
                      <a:schemeClr val="tx1"/>
                    </a:solidFill>
                    <a:latin typeface="Times New Roman" panose="02020603050405020304" pitchFamily="18" charset="0"/>
                    <a:ea typeface="Arial" panose="020B0604020202020204" pitchFamily="34" charset="0"/>
                  </a:rPr>
                  <a:t>	</a:t>
                </a:r>
                <a:endParaRPr lang="en-US" sz="1400" dirty="0">
                  <a:solidFill>
                    <a:schemeClr val="tx1"/>
                  </a:solidFill>
                  <a:latin typeface="Segoe UI" panose="020B0502040204020203" pitchFamily="34" charset="0"/>
                  <a:ea typeface="Segoe UI" panose="020B0502040204020203" pitchFamily="34" charset="0"/>
                </a:endParaRPr>
              </a:p>
              <a:p>
                <a:pPr marR="2860040" indent="254000" algn="just">
                  <a:lnSpc>
                    <a:spcPct val="115000"/>
                  </a:lnSpc>
                  <a:spcAft>
                    <a:spcPts val="0"/>
                  </a:spcAft>
                </a:pPr>
                <a:r>
                  <a:rPr lang="en-US" sz="2400" dirty="0" err="1">
                    <a:solidFill>
                      <a:schemeClr val="tx1"/>
                    </a:solidFill>
                    <a:latin typeface="Times New Roman" panose="02020603050405020304" pitchFamily="18" charset="0"/>
                    <a:ea typeface="Segoe UI" panose="020B0502040204020203" pitchFamily="34" charset="0"/>
                  </a:rPr>
                  <a:t>Chuyển</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thành</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tỉ</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lệ</a:t>
                </a:r>
                <a:r>
                  <a:rPr lang="en-US" sz="2400" dirty="0">
                    <a:solidFill>
                      <a:schemeClr val="tx1"/>
                    </a:solidFill>
                    <a:latin typeface="Times New Roman" panose="02020603050405020304" pitchFamily="18" charset="0"/>
                    <a:ea typeface="Segoe UI" panose="020B0502040204020203" pitchFamily="34" charset="0"/>
                  </a:rPr>
                  <a:t>:</a:t>
                </a:r>
                <a14:m>
                  <m:oMath xmlns:m="http://schemas.openxmlformats.org/officeDocument/2006/math">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𝑥</m:t>
                        </m:r>
                      </m:num>
                      <m:den>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𝑦</m:t>
                        </m:r>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den>
                    </m:f>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𝐼</m:t>
                        </m:r>
                        <m:r>
                          <a:rPr lang="en-US" sz="2400" b="0" i="1" smtClean="0">
                            <a:solidFill>
                              <a:schemeClr val="tx1"/>
                            </a:solidFill>
                            <a:latin typeface="Cambria Math"/>
                            <a:ea typeface="Segoe UI" panose="020B0502040204020203" pitchFamily="34" charset="0"/>
                            <a:cs typeface="Times New Roman" panose="02020603050405020304" pitchFamily="18" charset="0"/>
                          </a:rPr>
                          <m:t>𝐼</m:t>
                        </m:r>
                      </m:num>
                      <m:den>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𝐼𝐼</m:t>
                        </m:r>
                        <m:r>
                          <a:rPr lang="en-US" sz="2400" b="0" i="1" smtClean="0">
                            <a:solidFill>
                              <a:schemeClr val="tx1"/>
                            </a:solidFill>
                            <a:latin typeface="Cambria Math"/>
                            <a:ea typeface="Segoe UI" panose="020B0502040204020203" pitchFamily="34" charset="0"/>
                            <a:cs typeface="Times New Roman" panose="02020603050405020304" pitchFamily="18" charset="0"/>
                          </a:rPr>
                          <m:t>𝐼</m:t>
                        </m:r>
                      </m:den>
                    </m:f>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b="0" i="1" smtClean="0">
                            <a:solidFill>
                              <a:schemeClr val="tx1"/>
                            </a:solidFill>
                            <a:latin typeface="Cambria Math"/>
                            <a:ea typeface="Segoe UI" panose="020B0502040204020203" pitchFamily="34" charset="0"/>
                            <a:cs typeface="Times New Roman" panose="02020603050405020304" pitchFamily="18" charset="0"/>
                          </a:rPr>
                          <m:t>2</m:t>
                        </m:r>
                      </m:num>
                      <m:den>
                        <m:r>
                          <a:rPr lang="en-US" sz="2400" b="0" i="1" smtClean="0">
                            <a:solidFill>
                              <a:schemeClr val="tx1"/>
                            </a:solidFill>
                            <a:latin typeface="Cambria Math"/>
                            <a:ea typeface="Segoe UI" panose="020B0502040204020203" pitchFamily="34" charset="0"/>
                            <a:cs typeface="Times New Roman" panose="02020603050405020304" pitchFamily="18" charset="0"/>
                          </a:rPr>
                          <m:t>3</m:t>
                        </m:r>
                      </m:den>
                    </m:f>
                  </m:oMath>
                </a14:m>
                <a:endParaRPr lang="en-US" sz="1400" dirty="0">
                  <a:solidFill>
                    <a:schemeClr val="tx1"/>
                  </a:solidFill>
                  <a:latin typeface="Segoe UI" panose="020B0502040204020203" pitchFamily="34" charset="0"/>
                  <a:ea typeface="Segoe UI" panose="020B0502040204020203" pitchFamily="34" charset="0"/>
                </a:endParaRPr>
              </a:p>
              <a:p>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Chọn</a:t>
                </a:r>
                <a:r>
                  <a:rPr lang="en-US" sz="2400" dirty="0">
                    <a:solidFill>
                      <a:schemeClr val="tx1"/>
                    </a:solidFill>
                    <a:latin typeface="Times New Roman" panose="02020603050405020304" pitchFamily="18" charset="0"/>
                    <a:ea typeface="Calibri" panose="020F0502020204030204" pitchFamily="34" charset="0"/>
                  </a:rPr>
                  <a:t> x = 2, y = 3.</a:t>
                </a:r>
              </a:p>
              <a:p>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Công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thức</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hoá</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học</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của</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hợp</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chất</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này</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là</a:t>
                </a:r>
                <a:r>
                  <a:rPr lang="en-US" sz="2400" dirty="0">
                    <a:solidFill>
                      <a:schemeClr val="tx1"/>
                    </a:solidFill>
                    <a:latin typeface="Times New Roman" panose="02020603050405020304" pitchFamily="18" charset="0"/>
                    <a:ea typeface="Calibri" panose="020F0502020204030204" pitchFamily="34" charset="0"/>
                  </a:rPr>
                  <a:t> Al</a:t>
                </a:r>
                <a:r>
                  <a:rPr lang="en-US" sz="2400" baseline="-25000" dirty="0">
                    <a:solidFill>
                      <a:schemeClr val="tx1"/>
                    </a:solidFill>
                    <a:latin typeface="Times New Roman" panose="02020603050405020304" pitchFamily="18" charset="0"/>
                    <a:ea typeface="Calibri" panose="020F0502020204030204" pitchFamily="34" charset="0"/>
                  </a:rPr>
                  <a:t>2</a:t>
                </a:r>
                <a:r>
                  <a:rPr lang="en-US" sz="2400" dirty="0">
                    <a:solidFill>
                      <a:schemeClr val="tx1"/>
                    </a:solidFill>
                    <a:latin typeface="Times New Roman" panose="02020603050405020304" pitchFamily="18" charset="0"/>
                    <a:ea typeface="Calibri" panose="020F0502020204030204" pitchFamily="34" charset="0"/>
                  </a:rPr>
                  <a:t>(CO</a:t>
                </a:r>
                <a:r>
                  <a:rPr lang="en-US" sz="2400" baseline="-25000" dirty="0">
                    <a:solidFill>
                      <a:schemeClr val="tx1"/>
                    </a:solidFill>
                    <a:latin typeface="Times New Roman" panose="02020603050405020304" pitchFamily="18" charset="0"/>
                    <a:ea typeface="Calibri" panose="020F0502020204030204" pitchFamily="34" charset="0"/>
                  </a:rPr>
                  <a:t>3</a:t>
                </a:r>
                <a:r>
                  <a:rPr lang="en-US" sz="2400" dirty="0">
                    <a:solidFill>
                      <a:schemeClr val="tx1"/>
                    </a:solidFill>
                    <a:latin typeface="Times New Roman" panose="02020603050405020304" pitchFamily="18" charset="0"/>
                    <a:ea typeface="Calibri" panose="020F0502020204030204" pitchFamily="34" charset="0"/>
                  </a:rPr>
                  <a:t>)</a:t>
                </a:r>
                <a:r>
                  <a:rPr lang="en-US" sz="2400" baseline="-25000" dirty="0">
                    <a:solidFill>
                      <a:schemeClr val="tx1"/>
                    </a:solidFill>
                    <a:latin typeface="Times New Roman" panose="02020603050405020304" pitchFamily="18" charset="0"/>
                    <a:ea typeface="Calibri" panose="020F0502020204030204" pitchFamily="34" charset="0"/>
                  </a:rPr>
                  <a:t>3</a:t>
                </a:r>
                <a:r>
                  <a:rPr lang="en-US" sz="3600" cap="small" dirty="0">
                    <a:solidFill>
                      <a:schemeClr val="tx1"/>
                    </a:solidFill>
                    <a:latin typeface="Times New Roman" panose="02020603050405020304" pitchFamily="18" charset="0"/>
                    <a:ea typeface="Arial" panose="020B0604020202020204" pitchFamily="34" charset="0"/>
                  </a:rPr>
                  <a:t>                       </a:t>
                </a:r>
                <a:endParaRPr lang="en-US" sz="2400" cap="small" dirty="0">
                  <a:solidFill>
                    <a:schemeClr val="tx1"/>
                  </a:solidFill>
                  <a:latin typeface="Arial" panose="020B0604020202020204" pitchFamily="34" charset="0"/>
                  <a:ea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98036" y="2716446"/>
                <a:ext cx="7796814" cy="2940420"/>
              </a:xfrm>
              <a:prstGeom prst="rect">
                <a:avLst/>
              </a:prstGeom>
              <a:blipFill rotWithShape="1">
                <a:blip r:embed="rId8"/>
                <a:stretch>
                  <a:fillRect l="-1173" t="-830" r="-18530" b="-6846"/>
                </a:stretch>
              </a:blipFill>
              <a:ln>
                <a:noFill/>
              </a:ln>
            </p:spPr>
            <p:txBody>
              <a:bodyPr/>
              <a:lstStyle/>
              <a:p>
                <a:r>
                  <a:rPr lang="en-US">
                    <a:noFill/>
                  </a:rPr>
                  <a:t> </a:t>
                </a:r>
              </a:p>
            </p:txBody>
          </p:sp>
        </mc:Fallback>
      </mc:AlternateContent>
      <p:sp>
        <p:nvSpPr>
          <p:cNvPr id="8" name="Rectangle 7"/>
          <p:cNvSpPr/>
          <p:nvPr/>
        </p:nvSpPr>
        <p:spPr>
          <a:xfrm>
            <a:off x="597427" y="76200"/>
            <a:ext cx="8398033" cy="256993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800" b="1" dirty="0" err="1">
                <a:solidFill>
                  <a:schemeClr val="accent5">
                    <a:lumMod val="75000"/>
                  </a:schemeClr>
                </a:solidFill>
                <a:latin typeface="Times New Roman" panose="02020603050405020304" pitchFamily="18" charset="0"/>
                <a:ea typeface="Segoe UI" panose="020B0502040204020203" pitchFamily="34" charset="0"/>
              </a:rPr>
              <a:t>Dựa</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vào</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ví</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dụ</a:t>
            </a:r>
            <a:r>
              <a:rPr lang="en-US" sz="2800" b="1" dirty="0">
                <a:solidFill>
                  <a:schemeClr val="accent5">
                    <a:lumMod val="75000"/>
                  </a:schemeClr>
                </a:solidFill>
                <a:latin typeface="Times New Roman" panose="02020603050405020304" pitchFamily="18" charset="0"/>
                <a:ea typeface="Segoe UI" panose="020B0502040204020203" pitchFamily="34" charset="0"/>
              </a:rPr>
              <a:t> 8, 9 </a:t>
            </a:r>
            <a:r>
              <a:rPr lang="en-US" sz="2800" b="1" dirty="0" err="1">
                <a:solidFill>
                  <a:schemeClr val="accent5">
                    <a:lumMod val="75000"/>
                  </a:schemeClr>
                </a:solidFill>
                <a:latin typeface="Times New Roman" panose="02020603050405020304" pitchFamily="18" charset="0"/>
                <a:ea typeface="Segoe UI" panose="020B0502040204020203" pitchFamily="34" charset="0"/>
              </a:rPr>
              <a:t>và</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bảng</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hoá</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trị</a:t>
            </a:r>
            <a:r>
              <a:rPr lang="en-US" sz="2800" b="1" dirty="0">
                <a:solidFill>
                  <a:schemeClr val="accent5">
                    <a:lumMod val="75000"/>
                  </a:schemeClr>
                </a:solidFill>
                <a:latin typeface="Times New Roman" panose="02020603050405020304" pitchFamily="18" charset="0"/>
                <a:ea typeface="Segoe UI" panose="020B0502040204020203" pitchFamily="34" charset="0"/>
              </a:rPr>
              <a:t> ở </a:t>
            </a:r>
            <a:r>
              <a:rPr lang="en-US" sz="2800" b="1" dirty="0" err="1">
                <a:solidFill>
                  <a:schemeClr val="accent5">
                    <a:lumMod val="75000"/>
                  </a:schemeClr>
                </a:solidFill>
                <a:latin typeface="Times New Roman" panose="02020603050405020304" pitchFamily="18" charset="0"/>
                <a:ea typeface="Segoe UI" panose="020B0502040204020203" pitchFamily="34" charset="0"/>
              </a:rPr>
              <a:t>Phụ</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lục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trang</a:t>
            </a:r>
            <a:r>
              <a:rPr lang="en-US" sz="2800" b="1" dirty="0">
                <a:solidFill>
                  <a:schemeClr val="accent5">
                    <a:lumMod val="75000"/>
                  </a:schemeClr>
                </a:solidFill>
                <a:latin typeface="Times New Roman" panose="02020603050405020304" pitchFamily="18" charset="0"/>
                <a:ea typeface="Segoe UI" panose="020B0502040204020203" pitchFamily="34" charset="0"/>
              </a:rPr>
              <a:t> 187, </a:t>
            </a:r>
            <a:r>
              <a:rPr lang="en-US" sz="2800" b="1" dirty="0" err="1">
                <a:solidFill>
                  <a:schemeClr val="accent5">
                    <a:lumMod val="75000"/>
                  </a:schemeClr>
                </a:solidFill>
                <a:latin typeface="Times New Roman" panose="02020603050405020304" pitchFamily="18" charset="0"/>
                <a:ea typeface="Segoe UI" panose="020B0502040204020203" pitchFamily="34" charset="0"/>
              </a:rPr>
              <a:t>hãy</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xác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định</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công</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thức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hoá</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học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hợp</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chất</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tạo</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bởi</a:t>
            </a:r>
            <a:r>
              <a:rPr lang="en-US" sz="2800" b="1" dirty="0">
                <a:solidFill>
                  <a:schemeClr val="accent5">
                    <a:lumMod val="75000"/>
                  </a:schemeClr>
                </a:solidFill>
                <a:latin typeface="Times New Roman" panose="02020603050405020304" pitchFamily="18" charset="0"/>
                <a:ea typeface="Segoe UI" panose="020B0502040204020203" pitchFamily="34" charset="0"/>
              </a:rPr>
              <a:t>:</a:t>
            </a:r>
            <a:endParaRPr lang="en-US" sz="1600" b="1" dirty="0">
              <a:solidFill>
                <a:schemeClr val="accent5">
                  <a:lumMod val="75000"/>
                </a:schemeClr>
              </a:solidFill>
              <a:latin typeface="Segoe UI" panose="020B0502040204020203" pitchFamily="34" charset="0"/>
              <a:ea typeface="Segoe UI" panose="020B0502040204020203" pitchFamily="34" charset="0"/>
            </a:endParaRPr>
          </a:p>
          <a:p>
            <a:pPr marL="514350" indent="-514350">
              <a:lnSpc>
                <a:spcPct val="115000"/>
              </a:lnSpc>
              <a:spcAft>
                <a:spcPts val="0"/>
              </a:spcAft>
              <a:buAutoNum type="alphaLcPeriod"/>
              <a:tabLst>
                <a:tab pos="558800" algn="l"/>
              </a:tabLst>
            </a:pPr>
            <a:r>
              <a:rPr lang="en-US" sz="2800" dirty="0">
                <a:latin typeface="Times New Roman" panose="02020603050405020304" pitchFamily="18" charset="0"/>
                <a:ea typeface="Segoe UI" panose="020B0502040204020203" pitchFamily="34" charset="0"/>
              </a:rPr>
              <a:t>potassium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sulfate.      b. </a:t>
            </a:r>
            <a:r>
              <a:rPr lang="en-US" sz="2800" dirty="0" err="1">
                <a:latin typeface="Times New Roman" panose="02020603050405020304" pitchFamily="18" charset="0"/>
                <a:ea typeface="Segoe UI" panose="020B0502040204020203" pitchFamily="34" charset="0"/>
              </a:rPr>
              <a:t>aluminium</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carbonate.</a:t>
            </a:r>
            <a:r>
              <a:rPr lang="en-US" sz="1600" dirty="0">
                <a:latin typeface="Segoe UI" panose="020B0502040204020203" pitchFamily="34" charset="0"/>
                <a:ea typeface="Segoe UI" panose="020B0502040204020203" pitchFamily="34" charset="0"/>
              </a:rPr>
              <a:t> </a:t>
            </a:r>
          </a:p>
          <a:p>
            <a:pPr>
              <a:lnSpc>
                <a:spcPct val="115000"/>
              </a:lnSpc>
              <a:spcAft>
                <a:spcPts val="0"/>
              </a:spcAft>
              <a:tabLst>
                <a:tab pos="558800" algn="l"/>
              </a:tabLst>
            </a:pPr>
            <a:r>
              <a:rPr lang="en-US" sz="2800" dirty="0">
                <a:latin typeface="Times New Roman" panose="02020603050405020304" pitchFamily="18" charset="0"/>
                <a:ea typeface="Segoe UI" panose="020B0502040204020203" pitchFamily="34" charset="0"/>
              </a:rPr>
              <a:t>c. magnesium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nitrate.</a:t>
            </a:r>
            <a:endParaRPr lang="en-US" sz="1600"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19371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endCondLst>
                                    <p:cond evt="onNext" delay="0">
                                      <p:tgtEl>
                                        <p:sldTgt/>
                                      </p:tgtEl>
                                    </p:cond>
                                  </p:endCondLst>
                                  <p:childTnLst>
                                    <p:animEffect transition="out" filter="fade">
                                      <p:cBhvr>
                                        <p:cTn id="6" dur="2000"/>
                                        <p:tgtEl>
                                          <p:spTgt spid="5"/>
                                        </p:tgtEl>
                                      </p:cBhvr>
                                    </p:animEffect>
                                    <p:anim calcmode="lin" valueType="num">
                                      <p:cBhvr>
                                        <p:cTn id="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
                                        </p:tgtEl>
                                        <p:attrNameLst>
                                          <p:attrName>ppt_h</p:attrName>
                                        </p:attrNameLst>
                                      </p:cBhvr>
                                      <p:tavLst>
                                        <p:tav tm="0">
                                          <p:val>
                                            <p:strVal val="ppt_h"/>
                                          </p:val>
                                        </p:tav>
                                        <p:tav tm="100000">
                                          <p:val>
                                            <p:strVal val="ppt_h"/>
                                          </p:val>
                                        </p:tav>
                                      </p:tavLst>
                                    </p:anim>
                                    <p:set>
                                      <p:cBhvr>
                                        <p:cTn id="9" dur="1" fill="hold">
                                          <p:stCondLst>
                                            <p:cond delay="1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250" fill="hold"/>
                                        <p:tgtEl>
                                          <p:spTgt spid="6"/>
                                        </p:tgtEl>
                                        <p:attrNameLst>
                                          <p:attrName>ppt_w</p:attrName>
                                        </p:attrNameLst>
                                      </p:cBhvr>
                                      <p:tavLst>
                                        <p:tav tm="0">
                                          <p:val>
                                            <p:fltVal val="0"/>
                                          </p:val>
                                        </p:tav>
                                        <p:tav tm="100000">
                                          <p:val>
                                            <p:strVal val="#ppt_w"/>
                                          </p:val>
                                        </p:tav>
                                      </p:tavLst>
                                    </p:anim>
                                    <p:anim calcmode="lin" valueType="num">
                                      <p:cBhvr>
                                        <p:cTn id="19" dur="1250" fill="hold"/>
                                        <p:tgtEl>
                                          <p:spTgt spid="6"/>
                                        </p:tgtEl>
                                        <p:attrNameLst>
                                          <p:attrName>ppt_h</p:attrName>
                                        </p:attrNameLst>
                                      </p:cBhvr>
                                      <p:tavLst>
                                        <p:tav tm="0">
                                          <p:val>
                                            <p:fltVal val="0"/>
                                          </p:val>
                                        </p:tav>
                                        <p:tav tm="100000">
                                          <p:val>
                                            <p:strVal val="#ppt_h"/>
                                          </p:val>
                                        </p:tav>
                                      </p:tavLst>
                                    </p:anim>
                                    <p:animEffect transition="in" filter="fade">
                                      <p:cBhvr>
                                        <p:cTn id="20"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77936" y="129022"/>
            <a:ext cx="2550698" cy="707886"/>
          </a:xfrm>
          <a:prstGeom prst="rect">
            <a:avLst/>
          </a:prstGeom>
        </p:spPr>
        <p:txBody>
          <a:bodyPr wrap="none">
            <a:spAutoFit/>
          </a:bodyPr>
          <a:lstStyle/>
          <a:p>
            <a:r>
              <a:rPr lang="en-US" sz="4000" b="1" dirty="0">
                <a:solidFill>
                  <a:srgbClr val="FF0000"/>
                </a:solidFill>
                <a:latin typeface="Times New Roman" panose="02020603050405020304" pitchFamily="18" charset="0"/>
                <a:ea typeface="Times New Roman" panose="02020603050405020304" pitchFamily="18" charset="0"/>
              </a:rPr>
              <a:t>L</a:t>
            </a:r>
            <a:r>
              <a:rPr lang="vi-VN" sz="4000" b="1" dirty="0">
                <a:solidFill>
                  <a:srgbClr val="FF0000"/>
                </a:solidFill>
                <a:latin typeface="Times New Roman" panose="02020603050405020304" pitchFamily="18" charset="0"/>
                <a:ea typeface="Times New Roman" panose="02020603050405020304" pitchFamily="18" charset="0"/>
              </a:rPr>
              <a:t>uyện tập </a:t>
            </a:r>
            <a:endParaRPr lang="en-US" sz="4000" dirty="0">
              <a:solidFill>
                <a:prstClr val="black"/>
              </a:solidFill>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70" r="100000"/>
                    </a14:imgEffect>
                  </a14:imgLayer>
                </a14:imgProps>
              </a:ext>
              <a:ext uri="{28A0092B-C50C-407E-A947-70E740481C1C}">
                <a14:useLocalDpi xmlns:a14="http://schemas.microsoft.com/office/drawing/2010/main" val="0"/>
              </a:ext>
            </a:extLst>
          </a:blip>
          <a:stretch>
            <a:fillRect/>
          </a:stretch>
        </p:blipFill>
        <p:spPr>
          <a:xfrm>
            <a:off x="2907848" y="0"/>
            <a:ext cx="1070088" cy="836908"/>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74" b="98958" l="0" r="100000">
                        <a14:foregroundMark x1="32667" y1="80729" x2="55000" y2="97049"/>
                      </a14:backgroundRemoval>
                    </a14:imgEffect>
                  </a14:imgLayer>
                </a14:imgProps>
              </a:ext>
              <a:ext uri="{28A0092B-C50C-407E-A947-70E740481C1C}">
                <a14:useLocalDpi xmlns:a14="http://schemas.microsoft.com/office/drawing/2010/main" val="0"/>
              </a:ext>
            </a:extLst>
          </a:blip>
          <a:stretch>
            <a:fillRect/>
          </a:stretch>
        </p:blipFill>
        <p:spPr>
          <a:xfrm>
            <a:off x="144286" y="1157359"/>
            <a:ext cx="660764" cy="1691555"/>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300" y="4234099"/>
            <a:ext cx="1049629" cy="112391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98036" y="2716446"/>
                <a:ext cx="7796814" cy="29404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400" cap="small" dirty="0">
                    <a:solidFill>
                      <a:schemeClr val="tx1"/>
                    </a:solidFill>
                    <a:latin typeface="Times New Roman" panose="02020603050405020304" pitchFamily="18" charset="0"/>
                    <a:ea typeface="Arial" panose="020B0604020202020204" pitchFamily="34" charset="0"/>
                  </a:rPr>
                  <a:t>                                                     II      I</a:t>
                </a:r>
                <a:endPar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endParaRPr>
              </a:p>
              <a:p>
                <a:pPr lvl="0" algn="just">
                  <a:lnSpc>
                    <a:spcPct val="115000"/>
                  </a:lnSpc>
                  <a:spcAft>
                    <a:spcPts val="0"/>
                  </a:spcAft>
                  <a:buClr>
                    <a:srgbClr val="000000"/>
                  </a:buClr>
                  <a:buSzPts val="1000"/>
                  <a:tabLst>
                    <a:tab pos="546100" algn="l"/>
                  </a:tabLst>
                </a:pP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c)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Công</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thức</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học</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tổng</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quát</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Mg</a:t>
                </a:r>
                <a:r>
                  <a:rPr lang="en-US" sz="2400" baseline="-250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x</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(NO3 )</a:t>
                </a:r>
                <a:r>
                  <a:rPr lang="en-US" sz="2400" baseline="-250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y</a:t>
                </a:r>
                <a:endParaRPr lang="en-US" sz="14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indent="254000" algn="just">
                  <a:lnSpc>
                    <a:spcPct val="115000"/>
                  </a:lnSpc>
                  <a:spcAft>
                    <a:spcPts val="0"/>
                  </a:spcAft>
                </a:pPr>
                <a:r>
                  <a:rPr lang="en-US" sz="2400" dirty="0">
                    <a:solidFill>
                      <a:schemeClr val="tx1"/>
                    </a:solidFill>
                    <a:latin typeface="Times New Roman" panose="02020603050405020304" pitchFamily="18" charset="0"/>
                    <a:ea typeface="Segoe UI" panose="020B0502040204020203" pitchFamily="34" charset="0"/>
                  </a:rPr>
                  <a:t>Theo </a:t>
                </a:r>
                <a:r>
                  <a:rPr lang="en-US" sz="2400" dirty="0" err="1">
                    <a:solidFill>
                      <a:schemeClr val="tx1"/>
                    </a:solidFill>
                    <a:latin typeface="Times New Roman" panose="02020603050405020304" pitchFamily="18" charset="0"/>
                    <a:ea typeface="Segoe UI" panose="020B0502040204020203" pitchFamily="34" charset="0"/>
                  </a:rPr>
                  <a:t>quy</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tắc</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trị</a:t>
                </a:r>
                <a:r>
                  <a:rPr lang="en-US" sz="2400" dirty="0">
                    <a:solidFill>
                      <a:schemeClr val="tx1"/>
                    </a:solidFill>
                    <a:latin typeface="Times New Roman" panose="02020603050405020304" pitchFamily="18" charset="0"/>
                    <a:ea typeface="Segoe UI" panose="020B0502040204020203" pitchFamily="34" charset="0"/>
                  </a:rPr>
                  <a:t>, ta </a:t>
                </a:r>
                <a:r>
                  <a:rPr lang="en-US" sz="2400" dirty="0" err="1">
                    <a:solidFill>
                      <a:schemeClr val="tx1"/>
                    </a:solidFill>
                    <a:latin typeface="Times New Roman" panose="02020603050405020304" pitchFamily="18" charset="0"/>
                    <a:ea typeface="Segoe UI" panose="020B0502040204020203" pitchFamily="34" charset="0"/>
                  </a:rPr>
                  <a:t>có</a:t>
                </a:r>
                <a:r>
                  <a:rPr lang="en-US" sz="2400" dirty="0">
                    <a:solidFill>
                      <a:schemeClr val="tx1"/>
                    </a:solidFill>
                    <a:latin typeface="Times New Roman" panose="02020603050405020304" pitchFamily="18" charset="0"/>
                    <a:ea typeface="Segoe UI" panose="020B0502040204020203" pitchFamily="34" charset="0"/>
                  </a:rPr>
                  <a:t>: x</a:t>
                </a:r>
                <a14:m>
                  <m:oMath xmlns:m="http://schemas.openxmlformats.org/officeDocument/2006/math">
                    <m:r>
                      <a:rPr lang="en-US" sz="2400" b="0" i="1" smtClean="0">
                        <a:solidFill>
                          <a:schemeClr val="tx1"/>
                        </a:solidFill>
                        <a:latin typeface="Cambria Math"/>
                        <a:ea typeface="Segoe UI" panose="020B0502040204020203" pitchFamily="34" charset="0"/>
                      </a:rPr>
                      <m:t>. </m:t>
                    </m:r>
                  </m:oMath>
                </a14:m>
                <a:r>
                  <a:rPr lang="en-US" sz="2400" dirty="0">
                    <a:solidFill>
                      <a:schemeClr val="tx1"/>
                    </a:solidFill>
                    <a:latin typeface="Times New Roman" panose="02020603050405020304" pitchFamily="18" charset="0"/>
                    <a:ea typeface="Segoe UI" panose="020B0502040204020203" pitchFamily="34" charset="0"/>
                  </a:rPr>
                  <a:t>II = y </a:t>
                </a:r>
                <a14:m>
                  <m:oMath xmlns:m="http://schemas.openxmlformats.org/officeDocument/2006/math">
                    <m:r>
                      <a:rPr lang="en-US" sz="2400" b="0" i="0" smtClean="0">
                        <a:solidFill>
                          <a:schemeClr val="tx1"/>
                        </a:solidFill>
                        <a:latin typeface="Cambria Math"/>
                        <a:ea typeface="Segoe UI" panose="020B0502040204020203" pitchFamily="34" charset="0"/>
                        <a:cs typeface="Times New Roman" panose="02020603050405020304" pitchFamily="18" charset="0"/>
                      </a:rPr>
                      <m:t>.</m:t>
                    </m:r>
                  </m:oMath>
                </a14:m>
                <a:r>
                  <a:rPr lang="en-US" sz="2400" dirty="0">
                    <a:solidFill>
                      <a:schemeClr val="tx1"/>
                    </a:solidFill>
                    <a:latin typeface="Times New Roman" panose="02020603050405020304" pitchFamily="18" charset="0"/>
                    <a:ea typeface="Segoe UI" panose="020B0502040204020203" pitchFamily="34" charset="0"/>
                  </a:rPr>
                  <a:t> I</a:t>
                </a:r>
                <a:r>
                  <a:rPr lang="en-US" sz="2400" b="1" dirty="0">
                    <a:solidFill>
                      <a:schemeClr val="tx1"/>
                    </a:solidFill>
                    <a:latin typeface="Times New Roman" panose="02020603050405020304" pitchFamily="18" charset="0"/>
                    <a:ea typeface="Arial" panose="020B0604020202020204" pitchFamily="34" charset="0"/>
                  </a:rPr>
                  <a:t>	</a:t>
                </a:r>
                <a:endParaRPr lang="en-US" sz="1400" dirty="0">
                  <a:solidFill>
                    <a:schemeClr val="tx1"/>
                  </a:solidFill>
                  <a:latin typeface="Segoe UI" panose="020B0502040204020203" pitchFamily="34" charset="0"/>
                  <a:ea typeface="Segoe UI" panose="020B0502040204020203" pitchFamily="34" charset="0"/>
                </a:endParaRPr>
              </a:p>
              <a:p>
                <a:pPr marR="2860040" indent="254000" algn="just">
                  <a:lnSpc>
                    <a:spcPct val="115000"/>
                  </a:lnSpc>
                  <a:spcAft>
                    <a:spcPts val="0"/>
                  </a:spcAft>
                </a:pPr>
                <a:r>
                  <a:rPr lang="en-US" sz="2400" dirty="0" err="1">
                    <a:solidFill>
                      <a:schemeClr val="tx1"/>
                    </a:solidFill>
                    <a:latin typeface="Times New Roman" panose="02020603050405020304" pitchFamily="18" charset="0"/>
                    <a:ea typeface="Segoe UI" panose="020B0502040204020203" pitchFamily="34" charset="0"/>
                  </a:rPr>
                  <a:t>Chuyển</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thành</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tỉ</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lệ</a:t>
                </a:r>
                <a:r>
                  <a:rPr lang="en-US" sz="2400" dirty="0">
                    <a:solidFill>
                      <a:schemeClr val="tx1"/>
                    </a:solidFill>
                    <a:latin typeface="Times New Roman" panose="02020603050405020304" pitchFamily="18" charset="0"/>
                    <a:ea typeface="Segoe UI" panose="020B0502040204020203" pitchFamily="34" charset="0"/>
                  </a:rPr>
                  <a:t>:</a:t>
                </a:r>
                <a14:m>
                  <m:oMath xmlns:m="http://schemas.openxmlformats.org/officeDocument/2006/math">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𝑥</m:t>
                        </m:r>
                      </m:num>
                      <m:den>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𝑦</m:t>
                        </m:r>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den>
                    </m:f>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𝐼</m:t>
                        </m:r>
                      </m:num>
                      <m:den>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𝐼𝐼</m:t>
                        </m:r>
                      </m:den>
                    </m:f>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1</m:t>
                        </m:r>
                      </m:num>
                      <m:den>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2</m:t>
                        </m:r>
                      </m:den>
                    </m:f>
                  </m:oMath>
                </a14:m>
                <a:endParaRPr lang="en-US" sz="1400" dirty="0">
                  <a:solidFill>
                    <a:schemeClr val="tx1"/>
                  </a:solidFill>
                  <a:latin typeface="Segoe UI" panose="020B0502040204020203" pitchFamily="34" charset="0"/>
                  <a:ea typeface="Segoe UI" panose="020B0502040204020203" pitchFamily="34" charset="0"/>
                </a:endParaRPr>
              </a:p>
              <a:p>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Chọn</a:t>
                </a:r>
                <a:r>
                  <a:rPr lang="en-US" sz="2400" dirty="0">
                    <a:solidFill>
                      <a:schemeClr val="tx1"/>
                    </a:solidFill>
                    <a:latin typeface="Times New Roman" panose="02020603050405020304" pitchFamily="18" charset="0"/>
                    <a:ea typeface="Calibri" panose="020F0502020204030204" pitchFamily="34" charset="0"/>
                  </a:rPr>
                  <a:t> x = 1, y = 2.</a:t>
                </a:r>
              </a:p>
              <a:p>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Công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thức</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hoá</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học</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của</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hợp</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chất</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này</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là</a:t>
                </a:r>
                <a:r>
                  <a:rPr lang="en-US" sz="2400" dirty="0">
                    <a:solidFill>
                      <a:schemeClr val="tx1"/>
                    </a:solidFill>
                    <a:latin typeface="Times New Roman" panose="02020603050405020304" pitchFamily="18" charset="0"/>
                    <a:ea typeface="Calibri" panose="020F0502020204030204" pitchFamily="34" charset="0"/>
                  </a:rPr>
                  <a:t> Mg(NO</a:t>
                </a:r>
                <a:r>
                  <a:rPr lang="en-US" sz="2400" baseline="-25000" dirty="0">
                    <a:solidFill>
                      <a:schemeClr val="tx1"/>
                    </a:solidFill>
                    <a:latin typeface="Times New Roman" panose="02020603050405020304" pitchFamily="18" charset="0"/>
                    <a:ea typeface="Calibri" panose="020F0502020204030204" pitchFamily="34" charset="0"/>
                  </a:rPr>
                  <a:t>3</a:t>
                </a:r>
                <a:r>
                  <a:rPr lang="en-US" sz="2400" dirty="0">
                    <a:solidFill>
                      <a:schemeClr val="tx1"/>
                    </a:solidFill>
                    <a:latin typeface="Times New Roman" panose="02020603050405020304" pitchFamily="18" charset="0"/>
                    <a:ea typeface="Calibri" panose="020F0502020204030204" pitchFamily="34" charset="0"/>
                  </a:rPr>
                  <a:t>)</a:t>
                </a:r>
                <a:r>
                  <a:rPr lang="en-US" sz="2400" baseline="-25000" dirty="0">
                    <a:solidFill>
                      <a:schemeClr val="tx1"/>
                    </a:solidFill>
                    <a:latin typeface="Times New Roman" panose="02020603050405020304" pitchFamily="18" charset="0"/>
                    <a:ea typeface="Calibri" panose="020F0502020204030204" pitchFamily="34" charset="0"/>
                  </a:rPr>
                  <a:t>2</a:t>
                </a:r>
                <a:r>
                  <a:rPr lang="en-US" sz="3600" cap="small" dirty="0">
                    <a:solidFill>
                      <a:schemeClr val="tx1"/>
                    </a:solidFill>
                    <a:latin typeface="Times New Roman" panose="02020603050405020304" pitchFamily="18" charset="0"/>
                    <a:ea typeface="Arial" panose="020B0604020202020204" pitchFamily="34" charset="0"/>
                  </a:rPr>
                  <a:t>                       </a:t>
                </a:r>
                <a:endParaRPr lang="en-US" sz="2400" cap="small" dirty="0">
                  <a:solidFill>
                    <a:schemeClr val="tx1"/>
                  </a:solidFill>
                  <a:latin typeface="Arial" panose="020B0604020202020204" pitchFamily="34" charset="0"/>
                  <a:ea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98036" y="2716446"/>
                <a:ext cx="7796814" cy="2940420"/>
              </a:xfrm>
              <a:prstGeom prst="rect">
                <a:avLst/>
              </a:prstGeom>
              <a:blipFill rotWithShape="1">
                <a:blip r:embed="rId8"/>
                <a:stretch>
                  <a:fillRect l="-1173" t="-830" r="-19156" b="-6846"/>
                </a:stretch>
              </a:blipFill>
              <a:ln>
                <a:noFill/>
              </a:ln>
            </p:spPr>
            <p:txBody>
              <a:bodyPr/>
              <a:lstStyle/>
              <a:p>
                <a:r>
                  <a:rPr lang="en-US">
                    <a:noFill/>
                  </a:rPr>
                  <a:t> </a:t>
                </a:r>
              </a:p>
            </p:txBody>
          </p:sp>
        </mc:Fallback>
      </mc:AlternateContent>
      <p:sp>
        <p:nvSpPr>
          <p:cNvPr id="8" name="Rectangle 7"/>
          <p:cNvSpPr/>
          <p:nvPr/>
        </p:nvSpPr>
        <p:spPr>
          <a:xfrm>
            <a:off x="597427" y="76200"/>
            <a:ext cx="8398033" cy="256993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800" b="1" dirty="0" err="1">
                <a:solidFill>
                  <a:schemeClr val="accent5">
                    <a:lumMod val="75000"/>
                  </a:schemeClr>
                </a:solidFill>
                <a:latin typeface="Times New Roman" panose="02020603050405020304" pitchFamily="18" charset="0"/>
                <a:ea typeface="Segoe UI" panose="020B0502040204020203" pitchFamily="34" charset="0"/>
              </a:rPr>
              <a:t>Dựa</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vào</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ví</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dụ</a:t>
            </a:r>
            <a:r>
              <a:rPr lang="en-US" sz="2800" b="1" dirty="0">
                <a:solidFill>
                  <a:schemeClr val="accent5">
                    <a:lumMod val="75000"/>
                  </a:schemeClr>
                </a:solidFill>
                <a:latin typeface="Times New Roman" panose="02020603050405020304" pitchFamily="18" charset="0"/>
                <a:ea typeface="Segoe UI" panose="020B0502040204020203" pitchFamily="34" charset="0"/>
              </a:rPr>
              <a:t> 8, 9 </a:t>
            </a:r>
            <a:r>
              <a:rPr lang="en-US" sz="2800" b="1" dirty="0" err="1">
                <a:solidFill>
                  <a:schemeClr val="accent5">
                    <a:lumMod val="75000"/>
                  </a:schemeClr>
                </a:solidFill>
                <a:latin typeface="Times New Roman" panose="02020603050405020304" pitchFamily="18" charset="0"/>
                <a:ea typeface="Segoe UI" panose="020B0502040204020203" pitchFamily="34" charset="0"/>
              </a:rPr>
              <a:t>và</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bảng</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hoá</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trị</a:t>
            </a:r>
            <a:r>
              <a:rPr lang="en-US" sz="2800" b="1" dirty="0">
                <a:solidFill>
                  <a:schemeClr val="accent5">
                    <a:lumMod val="75000"/>
                  </a:schemeClr>
                </a:solidFill>
                <a:latin typeface="Times New Roman" panose="02020603050405020304" pitchFamily="18" charset="0"/>
                <a:ea typeface="Segoe UI" panose="020B0502040204020203" pitchFamily="34" charset="0"/>
              </a:rPr>
              <a:t> ở </a:t>
            </a:r>
            <a:r>
              <a:rPr lang="en-US" sz="2800" b="1" dirty="0" err="1">
                <a:solidFill>
                  <a:schemeClr val="accent5">
                    <a:lumMod val="75000"/>
                  </a:schemeClr>
                </a:solidFill>
                <a:latin typeface="Times New Roman" panose="02020603050405020304" pitchFamily="18" charset="0"/>
                <a:ea typeface="Segoe UI" panose="020B0502040204020203" pitchFamily="34" charset="0"/>
              </a:rPr>
              <a:t>Phụ</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lục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trang</a:t>
            </a:r>
            <a:r>
              <a:rPr lang="en-US" sz="2800" b="1" dirty="0">
                <a:solidFill>
                  <a:schemeClr val="accent5">
                    <a:lumMod val="75000"/>
                  </a:schemeClr>
                </a:solidFill>
                <a:latin typeface="Times New Roman" panose="02020603050405020304" pitchFamily="18" charset="0"/>
                <a:ea typeface="Segoe UI" panose="020B0502040204020203" pitchFamily="34" charset="0"/>
              </a:rPr>
              <a:t> 187, </a:t>
            </a:r>
            <a:r>
              <a:rPr lang="en-US" sz="2800" b="1" dirty="0" err="1">
                <a:solidFill>
                  <a:schemeClr val="accent5">
                    <a:lumMod val="75000"/>
                  </a:schemeClr>
                </a:solidFill>
                <a:latin typeface="Times New Roman" panose="02020603050405020304" pitchFamily="18" charset="0"/>
                <a:ea typeface="Segoe UI" panose="020B0502040204020203" pitchFamily="34" charset="0"/>
              </a:rPr>
              <a:t>hãy</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xác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định</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công</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thức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hoá</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học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hợp</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chất</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tạo</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bởi</a:t>
            </a:r>
            <a:r>
              <a:rPr lang="en-US" sz="2800" b="1" dirty="0">
                <a:solidFill>
                  <a:schemeClr val="accent5">
                    <a:lumMod val="75000"/>
                  </a:schemeClr>
                </a:solidFill>
                <a:latin typeface="Times New Roman" panose="02020603050405020304" pitchFamily="18" charset="0"/>
                <a:ea typeface="Segoe UI" panose="020B0502040204020203" pitchFamily="34" charset="0"/>
              </a:rPr>
              <a:t>:</a:t>
            </a:r>
            <a:endParaRPr lang="en-US" sz="1600" b="1" dirty="0">
              <a:solidFill>
                <a:schemeClr val="accent5">
                  <a:lumMod val="75000"/>
                </a:schemeClr>
              </a:solidFill>
              <a:latin typeface="Segoe UI" panose="020B0502040204020203" pitchFamily="34" charset="0"/>
              <a:ea typeface="Segoe UI" panose="020B0502040204020203" pitchFamily="34" charset="0"/>
            </a:endParaRPr>
          </a:p>
          <a:p>
            <a:pPr marL="514350" indent="-514350">
              <a:lnSpc>
                <a:spcPct val="115000"/>
              </a:lnSpc>
              <a:spcAft>
                <a:spcPts val="0"/>
              </a:spcAft>
              <a:buAutoNum type="alphaLcPeriod"/>
              <a:tabLst>
                <a:tab pos="558800" algn="l"/>
              </a:tabLst>
            </a:pPr>
            <a:r>
              <a:rPr lang="en-US" sz="2800" dirty="0">
                <a:latin typeface="Times New Roman" panose="02020603050405020304" pitchFamily="18" charset="0"/>
                <a:ea typeface="Segoe UI" panose="020B0502040204020203" pitchFamily="34" charset="0"/>
              </a:rPr>
              <a:t>potassium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sulfate.      b. </a:t>
            </a:r>
            <a:r>
              <a:rPr lang="en-US" sz="2800" dirty="0" err="1">
                <a:latin typeface="Times New Roman" panose="02020603050405020304" pitchFamily="18" charset="0"/>
                <a:ea typeface="Segoe UI" panose="020B0502040204020203" pitchFamily="34" charset="0"/>
              </a:rPr>
              <a:t>aluminium</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carbonate.</a:t>
            </a:r>
            <a:r>
              <a:rPr lang="en-US" sz="1600" dirty="0">
                <a:latin typeface="Segoe UI" panose="020B0502040204020203" pitchFamily="34" charset="0"/>
                <a:ea typeface="Segoe UI" panose="020B0502040204020203" pitchFamily="34" charset="0"/>
              </a:rPr>
              <a:t> </a:t>
            </a:r>
          </a:p>
          <a:p>
            <a:pPr>
              <a:lnSpc>
                <a:spcPct val="115000"/>
              </a:lnSpc>
              <a:spcAft>
                <a:spcPts val="0"/>
              </a:spcAft>
              <a:tabLst>
                <a:tab pos="558800" algn="l"/>
              </a:tabLst>
            </a:pPr>
            <a:r>
              <a:rPr lang="en-US" sz="2800" dirty="0">
                <a:latin typeface="Times New Roman" panose="02020603050405020304" pitchFamily="18" charset="0"/>
                <a:ea typeface="Segoe UI" panose="020B0502040204020203" pitchFamily="34" charset="0"/>
              </a:rPr>
              <a:t>c. magnesium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nitrate.</a:t>
            </a:r>
            <a:endParaRPr lang="en-US" sz="1600"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108948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endCondLst>
                                    <p:cond evt="onNext" delay="0">
                                      <p:tgtEl>
                                        <p:sldTgt/>
                                      </p:tgtEl>
                                    </p:cond>
                                  </p:endCondLst>
                                  <p:childTnLst>
                                    <p:animEffect transition="out" filter="fade">
                                      <p:cBhvr>
                                        <p:cTn id="6" dur="2000"/>
                                        <p:tgtEl>
                                          <p:spTgt spid="5"/>
                                        </p:tgtEl>
                                      </p:cBhvr>
                                    </p:animEffect>
                                    <p:anim calcmode="lin" valueType="num">
                                      <p:cBhvr>
                                        <p:cTn id="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
                                        </p:tgtEl>
                                        <p:attrNameLst>
                                          <p:attrName>ppt_h</p:attrName>
                                        </p:attrNameLst>
                                      </p:cBhvr>
                                      <p:tavLst>
                                        <p:tav tm="0">
                                          <p:val>
                                            <p:strVal val="ppt_h"/>
                                          </p:val>
                                        </p:tav>
                                        <p:tav tm="100000">
                                          <p:val>
                                            <p:strVal val="ppt_h"/>
                                          </p:val>
                                        </p:tav>
                                      </p:tavLst>
                                    </p:anim>
                                    <p:set>
                                      <p:cBhvr>
                                        <p:cTn id="9" dur="1" fill="hold">
                                          <p:stCondLst>
                                            <p:cond delay="1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250" fill="hold"/>
                                        <p:tgtEl>
                                          <p:spTgt spid="6"/>
                                        </p:tgtEl>
                                        <p:attrNameLst>
                                          <p:attrName>ppt_w</p:attrName>
                                        </p:attrNameLst>
                                      </p:cBhvr>
                                      <p:tavLst>
                                        <p:tav tm="0">
                                          <p:val>
                                            <p:fltVal val="0"/>
                                          </p:val>
                                        </p:tav>
                                        <p:tav tm="100000">
                                          <p:val>
                                            <p:strVal val="#ppt_w"/>
                                          </p:val>
                                        </p:tav>
                                      </p:tavLst>
                                    </p:anim>
                                    <p:anim calcmode="lin" valueType="num">
                                      <p:cBhvr>
                                        <p:cTn id="19" dur="1250" fill="hold"/>
                                        <p:tgtEl>
                                          <p:spTgt spid="6"/>
                                        </p:tgtEl>
                                        <p:attrNameLst>
                                          <p:attrName>ppt_h</p:attrName>
                                        </p:attrNameLst>
                                      </p:cBhvr>
                                      <p:tavLst>
                                        <p:tav tm="0">
                                          <p:val>
                                            <p:fltVal val="0"/>
                                          </p:val>
                                        </p:tav>
                                        <p:tav tm="100000">
                                          <p:val>
                                            <p:strVal val="#ppt_h"/>
                                          </p:val>
                                        </p:tav>
                                      </p:tavLst>
                                    </p:anim>
                                    <p:animEffect transition="in" filter="fade">
                                      <p:cBhvr>
                                        <p:cTn id="20"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4" name="Text Box 20"/>
          <p:cNvSpPr txBox="1">
            <a:spLocks noChangeArrowheads="1"/>
          </p:cNvSpPr>
          <p:nvPr/>
        </p:nvSpPr>
        <p:spPr bwMode="auto">
          <a:xfrm>
            <a:off x="457200" y="0"/>
            <a:ext cx="7620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sz="2800" b="1" dirty="0">
                <a:solidFill>
                  <a:srgbClr val="FF0000"/>
                </a:solidFill>
                <a:latin typeface="Times New Roman" pitchFamily="18" charset="0"/>
                <a:cs typeface="Times New Roman" pitchFamily="18" charset="0"/>
              </a:rPr>
              <a:t>BÀI 7. HÓA TRỊ VÀ CÔNG THỨC HÓA HỌC</a:t>
            </a:r>
          </a:p>
        </p:txBody>
      </p:sp>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73404"/>
            <a:ext cx="990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p:cNvSpPr txBox="1">
            <a:spLocks noChangeArrowheads="1"/>
          </p:cNvSpPr>
          <p:nvPr/>
        </p:nvSpPr>
        <p:spPr bwMode="auto">
          <a:xfrm>
            <a:off x="76200" y="304800"/>
            <a:ext cx="18351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a:solidFill>
                  <a:srgbClr val="3333FF"/>
                </a:solidFill>
                <a:latin typeface="Times New Roman" pitchFamily="18" charset="0"/>
                <a:cs typeface="Times New Roman" pitchFamily="18" charset="0"/>
              </a:rPr>
              <a:t>I. </a:t>
            </a:r>
            <a:r>
              <a:rPr lang="en-US" altLang="en-US" sz="2800" b="1" u="sng" dirty="0" err="1">
                <a:solidFill>
                  <a:srgbClr val="3333FF"/>
                </a:solidFill>
                <a:latin typeface="Times New Roman" pitchFamily="18" charset="0"/>
                <a:cs typeface="Times New Roman" pitchFamily="18" charset="0"/>
              </a:rPr>
              <a:t>Hóa</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trị</a:t>
            </a:r>
            <a:r>
              <a:rPr lang="en-US" altLang="en-US" sz="2800" b="1" u="sng" dirty="0">
                <a:solidFill>
                  <a:srgbClr val="3333FF"/>
                </a:solidFill>
                <a:latin typeface="Times New Roman" pitchFamily="18" charset="0"/>
                <a:cs typeface="Times New Roman" pitchFamily="18" charset="0"/>
              </a:rPr>
              <a:t>:</a:t>
            </a:r>
          </a:p>
        </p:txBody>
      </p:sp>
      <p:sp>
        <p:nvSpPr>
          <p:cNvPr id="9" name="Text Box 20"/>
          <p:cNvSpPr txBox="1">
            <a:spLocks noChangeArrowheads="1"/>
          </p:cNvSpPr>
          <p:nvPr/>
        </p:nvSpPr>
        <p:spPr bwMode="auto">
          <a:xfrm>
            <a:off x="0" y="675620"/>
            <a:ext cx="3810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a:solidFill>
                  <a:srgbClr val="3333FF"/>
                </a:solidFill>
                <a:latin typeface="Times New Roman" pitchFamily="18" charset="0"/>
                <a:cs typeface="Times New Roman" pitchFamily="18" charset="0"/>
              </a:rPr>
              <a:t>II. </a:t>
            </a:r>
            <a:r>
              <a:rPr lang="en-US" altLang="en-US" sz="2800" b="1" u="sng" dirty="0" err="1">
                <a:solidFill>
                  <a:srgbClr val="3333FF"/>
                </a:solidFill>
                <a:latin typeface="Times New Roman" pitchFamily="18" charset="0"/>
                <a:cs typeface="Times New Roman" pitchFamily="18" charset="0"/>
              </a:rPr>
              <a:t>Quy</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tắc</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hóa</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trị</a:t>
            </a:r>
            <a:r>
              <a:rPr lang="en-US" altLang="en-US" sz="2800" b="1" u="sng" dirty="0">
                <a:solidFill>
                  <a:srgbClr val="3333FF"/>
                </a:solidFill>
                <a:latin typeface="Times New Roman" pitchFamily="18" charset="0"/>
                <a:cs typeface="Times New Roman" pitchFamily="18" charset="0"/>
              </a:rPr>
              <a:t>:</a:t>
            </a:r>
          </a:p>
        </p:txBody>
      </p:sp>
      <p:sp>
        <p:nvSpPr>
          <p:cNvPr id="11" name="Text Box 20"/>
          <p:cNvSpPr txBox="1">
            <a:spLocks noChangeArrowheads="1"/>
          </p:cNvSpPr>
          <p:nvPr/>
        </p:nvSpPr>
        <p:spPr bwMode="auto">
          <a:xfrm>
            <a:off x="0" y="1056620"/>
            <a:ext cx="3810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a:solidFill>
                  <a:srgbClr val="3333FF"/>
                </a:solidFill>
                <a:latin typeface="Times New Roman" pitchFamily="18" charset="0"/>
                <a:cs typeface="Times New Roman" pitchFamily="18" charset="0"/>
              </a:rPr>
              <a:t>III. </a:t>
            </a:r>
            <a:r>
              <a:rPr lang="en-US" altLang="en-US" sz="2800" b="1" u="sng" dirty="0" err="1">
                <a:solidFill>
                  <a:srgbClr val="3333FF"/>
                </a:solidFill>
                <a:latin typeface="Times New Roman" pitchFamily="18" charset="0"/>
                <a:cs typeface="Times New Roman" pitchFamily="18" charset="0"/>
              </a:rPr>
              <a:t>Công</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thức</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hóa</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học</a:t>
            </a:r>
            <a:r>
              <a:rPr lang="en-US" altLang="en-US" sz="2800" b="1" u="sng" dirty="0">
                <a:solidFill>
                  <a:srgbClr val="3333FF"/>
                </a:solidFill>
                <a:latin typeface="Times New Roman" pitchFamily="18" charset="0"/>
                <a:cs typeface="Times New Roman" pitchFamily="18" charset="0"/>
              </a:rPr>
              <a:t>:</a:t>
            </a:r>
          </a:p>
        </p:txBody>
      </p:sp>
      <p:sp>
        <p:nvSpPr>
          <p:cNvPr id="14" name="Text Box 20"/>
          <p:cNvSpPr txBox="1">
            <a:spLocks noChangeArrowheads="1"/>
          </p:cNvSpPr>
          <p:nvPr/>
        </p:nvSpPr>
        <p:spPr bwMode="auto">
          <a:xfrm>
            <a:off x="0" y="1451475"/>
            <a:ext cx="7848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a:solidFill>
                  <a:srgbClr val="3333FF"/>
                </a:solidFill>
                <a:latin typeface="Times New Roman" pitchFamily="18" charset="0"/>
                <a:cs typeface="Times New Roman" pitchFamily="18" charset="0"/>
              </a:rPr>
              <a:t>IV. </a:t>
            </a:r>
            <a:r>
              <a:rPr lang="en-US" altLang="en-US" sz="2800" b="1" u="sng" dirty="0" err="1">
                <a:solidFill>
                  <a:srgbClr val="3333FF"/>
                </a:solidFill>
                <a:latin typeface="Times New Roman" pitchFamily="18" charset="0"/>
                <a:cs typeface="Times New Roman" pitchFamily="18" charset="0"/>
              </a:rPr>
              <a:t>Tính</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phần</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trăm</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nguyên</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tố</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trong</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hợp</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chất</a:t>
            </a:r>
            <a:r>
              <a:rPr lang="en-US" altLang="en-US" sz="2800" b="1" u="sng" dirty="0">
                <a:solidFill>
                  <a:srgbClr val="3333FF"/>
                </a:solidFill>
                <a:latin typeface="Times New Roman" pitchFamily="18" charset="0"/>
                <a:cs typeface="Times New Roman" pitchFamily="18" charset="0"/>
              </a:rPr>
              <a:t>:</a:t>
            </a:r>
          </a:p>
        </p:txBody>
      </p:sp>
      <p:sp>
        <p:nvSpPr>
          <p:cNvPr id="19" name="Text Box 20"/>
          <p:cNvSpPr txBox="1">
            <a:spLocks noChangeArrowheads="1"/>
          </p:cNvSpPr>
          <p:nvPr/>
        </p:nvSpPr>
        <p:spPr bwMode="auto">
          <a:xfrm>
            <a:off x="76200" y="1828800"/>
            <a:ext cx="7848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a:solidFill>
                  <a:srgbClr val="3333FF"/>
                </a:solidFill>
                <a:latin typeface="Times New Roman" pitchFamily="18" charset="0"/>
                <a:cs typeface="Times New Roman" pitchFamily="18" charset="0"/>
              </a:rPr>
              <a:t>V. </a:t>
            </a:r>
            <a:r>
              <a:rPr lang="en-US" altLang="en-US" sz="2800" b="1" u="sng" dirty="0" err="1">
                <a:solidFill>
                  <a:srgbClr val="3333FF"/>
                </a:solidFill>
                <a:latin typeface="Times New Roman" pitchFamily="18" charset="0"/>
                <a:cs typeface="Times New Roman" pitchFamily="18" charset="0"/>
              </a:rPr>
              <a:t>Xác</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định</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công</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thức</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hóa</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học</a:t>
            </a:r>
            <a:r>
              <a:rPr lang="en-US" altLang="en-US" sz="2800" b="1" u="sng" dirty="0">
                <a:solidFill>
                  <a:srgbClr val="3333FF"/>
                </a:solidFill>
                <a:latin typeface="Times New Roman" pitchFamily="18" charset="0"/>
                <a:cs typeface="Times New Roman" pitchFamily="18" charset="0"/>
              </a:rPr>
              <a:t>:</a:t>
            </a:r>
          </a:p>
        </p:txBody>
      </p:sp>
      <p:sp>
        <p:nvSpPr>
          <p:cNvPr id="20" name="Text Box 20"/>
          <p:cNvSpPr txBox="1">
            <a:spLocks noChangeArrowheads="1"/>
          </p:cNvSpPr>
          <p:nvPr/>
        </p:nvSpPr>
        <p:spPr bwMode="auto">
          <a:xfrm>
            <a:off x="0" y="2209800"/>
            <a:ext cx="9220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a:solidFill>
                  <a:srgbClr val="7030A0"/>
                </a:solidFill>
                <a:latin typeface="Times New Roman" pitchFamily="18" charset="0"/>
                <a:cs typeface="Times New Roman" pitchFamily="18" charset="0"/>
              </a:rPr>
              <a:t>1. </a:t>
            </a:r>
            <a:r>
              <a:rPr lang="en-US" altLang="en-US" sz="2800" dirty="0" err="1">
                <a:solidFill>
                  <a:srgbClr val="7030A0"/>
                </a:solidFill>
                <a:latin typeface="Times New Roman" pitchFamily="18" charset="0"/>
                <a:cs typeface="Times New Roman" pitchFamily="18" charset="0"/>
              </a:rPr>
              <a:t>Xác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định</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công</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thức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hóa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học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dựa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vào</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phần</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trăm</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nguyên</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tố</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và</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khối</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lượng</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phân</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tử</a:t>
            </a:r>
            <a:endParaRPr lang="en-US" altLang="en-US" sz="2800" dirty="0">
              <a:solidFill>
                <a:srgbClr val="7030A0"/>
              </a:solidFill>
              <a:latin typeface="Times New Roman" pitchFamily="18" charset="0"/>
              <a:cs typeface="Times New Roman" pitchFamily="18" charset="0"/>
            </a:endParaRPr>
          </a:p>
        </p:txBody>
      </p:sp>
      <p:sp>
        <p:nvSpPr>
          <p:cNvPr id="12" name="Text Box 20"/>
          <p:cNvSpPr txBox="1">
            <a:spLocks noChangeArrowheads="1"/>
          </p:cNvSpPr>
          <p:nvPr/>
        </p:nvSpPr>
        <p:spPr bwMode="auto">
          <a:xfrm>
            <a:off x="0" y="3048000"/>
            <a:ext cx="807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a:solidFill>
                  <a:srgbClr val="7030A0"/>
                </a:solidFill>
                <a:latin typeface="Times New Roman" pitchFamily="18" charset="0"/>
                <a:cs typeface="Times New Roman" pitchFamily="18" charset="0"/>
              </a:rPr>
              <a:t>2. </a:t>
            </a:r>
            <a:r>
              <a:rPr lang="en-US" altLang="en-US" sz="2800" dirty="0" err="1">
                <a:solidFill>
                  <a:srgbClr val="7030A0"/>
                </a:solidFill>
                <a:latin typeface="Times New Roman" pitchFamily="18" charset="0"/>
                <a:cs typeface="Times New Roman" pitchFamily="18" charset="0"/>
              </a:rPr>
              <a:t>Xác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định</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công</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thức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hóa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học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dựa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vào</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quy</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tắc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hóa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trị</a:t>
            </a:r>
            <a:endParaRPr lang="en-US" altLang="en-US" sz="2800" dirty="0">
              <a:solidFill>
                <a:srgbClr val="7030A0"/>
              </a:solidFill>
              <a:latin typeface="Times New Roman" pitchFamily="18" charset="0"/>
              <a:cs typeface="Times New Roman" pitchFamily="18" charset="0"/>
            </a:endParaRPr>
          </a:p>
        </p:txBody>
      </p:sp>
      <p:sp>
        <p:nvSpPr>
          <p:cNvPr id="13" name="Rectangle 12"/>
          <p:cNvSpPr/>
          <p:nvPr/>
        </p:nvSpPr>
        <p:spPr>
          <a:xfrm>
            <a:off x="0" y="3502932"/>
            <a:ext cx="8531407" cy="2440668"/>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254000" algn="just">
              <a:lnSpc>
                <a:spcPct val="115000"/>
              </a:lnSpc>
              <a:spcAft>
                <a:spcPts val="0"/>
              </a:spcAft>
            </a:pPr>
            <a:r>
              <a:rPr lang="en-US" sz="2800" b="1" dirty="0" err="1">
                <a:solidFill>
                  <a:srgbClr val="FF0000"/>
                </a:solidFill>
                <a:effectLst/>
                <a:latin typeface="Times New Roman" panose="02020603050405020304" pitchFamily="18" charset="0"/>
                <a:ea typeface="Segoe UI" panose="020B0502040204020203" pitchFamily="34" charset="0"/>
              </a:rPr>
              <a:t>Bước</a:t>
            </a:r>
            <a:r>
              <a:rPr lang="en-US" sz="2800" b="1" dirty="0">
                <a:solidFill>
                  <a:srgbClr val="FF0000"/>
                </a:solidFill>
                <a:effectLst/>
                <a:latin typeface="Times New Roman" panose="02020603050405020304" pitchFamily="18" charset="0"/>
                <a:ea typeface="Segoe UI" panose="020B0502040204020203" pitchFamily="34" charset="0"/>
              </a:rPr>
              <a:t> 1: </a:t>
            </a:r>
            <a:r>
              <a:rPr lang="en-US" sz="2800" dirty="0" err="1">
                <a:effectLst/>
                <a:latin typeface="Times New Roman" panose="02020603050405020304" pitchFamily="18" charset="0"/>
                <a:ea typeface="Segoe UI" panose="020B0502040204020203" pitchFamily="34" charset="0"/>
              </a:rPr>
              <a:t>Đặt</a:t>
            </a:r>
            <a:r>
              <a:rPr lang="en-US" sz="2800" dirty="0">
                <a:effectLst/>
                <a:latin typeface="Times New Roman" panose="02020603050405020304" pitchFamily="18" charset="0"/>
                <a:ea typeface="Segoe UI" panose="020B0502040204020203" pitchFamily="34" charset="0"/>
              </a:rPr>
              <a:t> CTHH </a:t>
            </a:r>
            <a:r>
              <a:rPr lang="en-US" sz="2800" dirty="0" err="1">
                <a:effectLst/>
                <a:latin typeface="Times New Roman" panose="02020603050405020304" pitchFamily="18" charset="0"/>
                <a:ea typeface="Segoe UI" panose="020B0502040204020203" pitchFamily="34" charset="0"/>
              </a:rPr>
              <a:t>cần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tìm</a:t>
            </a:r>
            <a:r>
              <a:rPr lang="en-US" sz="2800" dirty="0">
                <a:effectLst/>
                <a:latin typeface="Times New Roman" panose="02020603050405020304" pitchFamily="18" charset="0"/>
                <a:ea typeface="Segoe UI" panose="020B0502040204020203" pitchFamily="34" charset="0"/>
              </a:rPr>
              <a:t> (CTTQ).</a:t>
            </a:r>
            <a:endParaRPr lang="en-US" sz="1600" dirty="0">
              <a:latin typeface="Segoe UI" panose="020B0502040204020203" pitchFamily="34" charset="0"/>
              <a:ea typeface="Segoe UI" panose="020B0502040204020203" pitchFamily="34" charset="0"/>
            </a:endParaRPr>
          </a:p>
          <a:p>
            <a:pPr indent="254000" algn="just">
              <a:lnSpc>
                <a:spcPct val="115000"/>
              </a:lnSpc>
              <a:spcAft>
                <a:spcPts val="0"/>
              </a:spcAft>
            </a:pPr>
            <a:r>
              <a:rPr lang="en-US" sz="2800" b="1" dirty="0" err="1">
                <a:solidFill>
                  <a:srgbClr val="FF0000"/>
                </a:solidFill>
                <a:effectLst/>
                <a:latin typeface="Times New Roman" panose="02020603050405020304" pitchFamily="18" charset="0"/>
                <a:ea typeface="Segoe UI" panose="020B0502040204020203" pitchFamily="34" charset="0"/>
              </a:rPr>
              <a:t>Bước</a:t>
            </a:r>
            <a:r>
              <a:rPr lang="en-US" sz="2800" b="1" dirty="0">
                <a:solidFill>
                  <a:srgbClr val="FF0000"/>
                </a:solidFill>
                <a:effectLst/>
                <a:latin typeface="Times New Roman" panose="02020603050405020304" pitchFamily="18" charset="0"/>
                <a:ea typeface="Segoe UI" panose="020B0502040204020203" pitchFamily="34" charset="0"/>
              </a:rPr>
              <a:t> 2: </a:t>
            </a:r>
            <a:r>
              <a:rPr lang="en-US" sz="2800" dirty="0" err="1">
                <a:effectLst/>
                <a:latin typeface="Times New Roman" panose="02020603050405020304" pitchFamily="18" charset="0"/>
                <a:ea typeface="Segoe UI" panose="020B0502040204020203" pitchFamily="34" charset="0"/>
              </a:rPr>
              <a:t>Lập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biểu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thức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dựa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vào</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quy</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tắc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hóa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trị</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chuyển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đổi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thành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tỉ</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lệ</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số</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nguyên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tử</a:t>
            </a:r>
            <a:r>
              <a:rPr lang="en-US" sz="2800" dirty="0">
                <a:effectLst/>
                <a:latin typeface="Times New Roman" panose="02020603050405020304" pitchFamily="18" charset="0"/>
                <a:ea typeface="Segoe UI" panose="020B0502040204020203" pitchFamily="34" charset="0"/>
              </a:rPr>
              <a:t>.</a:t>
            </a:r>
            <a:endParaRPr lang="en-US" sz="1600" dirty="0">
              <a:effectLst/>
              <a:latin typeface="Segoe UI" panose="020B0502040204020203" pitchFamily="34" charset="0"/>
              <a:ea typeface="Segoe UI" panose="020B0502040204020203" pitchFamily="34" charset="0"/>
            </a:endParaRPr>
          </a:p>
          <a:p>
            <a:r>
              <a:rPr lang="en-US" sz="2800" dirty="0">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Bước</a:t>
            </a:r>
            <a:r>
              <a:rPr lang="en-US" sz="2800" b="1" dirty="0">
                <a:solidFill>
                  <a:srgbClr val="FF0000"/>
                </a:solidFill>
                <a:effectLst/>
                <a:latin typeface="Times New Roman" panose="02020603050405020304" pitchFamily="18" charset="0"/>
                <a:ea typeface="Calibri" panose="020F0502020204030204" pitchFamily="34" charset="0"/>
              </a:rPr>
              <a:t> 3: </a:t>
            </a:r>
            <a:r>
              <a:rPr lang="en-US" sz="2800" dirty="0" err="1">
                <a:effectLst/>
                <a:latin typeface="Times New Roman" panose="02020603050405020304" pitchFamily="18" charset="0"/>
                <a:ea typeface="Calibri" panose="020F0502020204030204" pitchFamily="34" charset="0"/>
              </a:rPr>
              <a:t>Xác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định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nguyên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nguyên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tỉ</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lệ</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tối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viết</a:t>
            </a:r>
            <a:r>
              <a:rPr lang="en-US" sz="2800" dirty="0">
                <a:effectLst/>
                <a:latin typeface="Times New Roman" panose="02020603050405020304" pitchFamily="18" charset="0"/>
                <a:ea typeface="Calibri" panose="020F0502020204030204" pitchFamily="34" charset="0"/>
              </a:rPr>
              <a:t> CTHH </a:t>
            </a:r>
            <a:r>
              <a:rPr lang="en-US" sz="2800" dirty="0" err="1">
                <a:effectLst/>
                <a:latin typeface="Times New Roman" panose="02020603050405020304" pitchFamily="18" charset="0"/>
                <a:ea typeface="Calibri" panose="020F0502020204030204" pitchFamily="34" charset="0"/>
              </a:rPr>
              <a:t>cần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tìm</a:t>
            </a:r>
            <a:r>
              <a:rPr lang="en-US" sz="2800" dirty="0">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1413452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610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23721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877483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133600"/>
            <a:ext cx="4876800" cy="388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46430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300" y="1719499"/>
            <a:ext cx="1049629" cy="112391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590800" y="638646"/>
                <a:ext cx="6553200" cy="28665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400" cap="small" dirty="0">
                    <a:solidFill>
                      <a:srgbClr val="33407F"/>
                    </a:solidFill>
                    <a:latin typeface="Times New Roman" panose="02020603050405020304" pitchFamily="18" charset="0"/>
                    <a:ea typeface="Arial" panose="020B0604020202020204" pitchFamily="34" charset="0"/>
                  </a:rPr>
                  <a:t>                                             I   II</a:t>
                </a:r>
                <a:endParaRPr lang="en-US" sz="1400" cap="small" dirty="0">
                  <a:latin typeface="Arial" panose="020B0604020202020204" pitchFamily="34" charset="0"/>
                  <a:ea typeface="Arial" panose="020B0604020202020204" pitchFamily="34" charset="0"/>
                </a:endParaRPr>
              </a:p>
              <a:p>
                <a:pPr lvl="0" algn="just">
                  <a:lnSpc>
                    <a:spcPct val="115000"/>
                  </a:lnSpc>
                  <a:spcAft>
                    <a:spcPts val="0"/>
                  </a:spcAft>
                  <a:buClr>
                    <a:srgbClr val="000000"/>
                  </a:buClr>
                  <a:buSzPts val="1000"/>
                  <a:tabLst>
                    <a:tab pos="539115" algn="l"/>
                  </a:tabLst>
                </a:pPr>
                <a:r>
                  <a:rPr lang="en-US" sz="2400" dirty="0">
                    <a:latin typeface="Times New Roman" panose="02020603050405020304" pitchFamily="18" charset="0"/>
                    <a:ea typeface="Segoe UI" panose="020B0502040204020203" pitchFamily="34" charset="0"/>
                    <a:cs typeface="Segoe UI" panose="020B0502040204020203" pitchFamily="34" charset="0"/>
                  </a:rPr>
                  <a:t>a) </a:t>
                </a:r>
                <a:r>
                  <a:rPr lang="en-US" sz="2400" dirty="0" err="1">
                    <a:latin typeface="Times New Roman" panose="02020603050405020304" pitchFamily="18" charset="0"/>
                    <a:ea typeface="Segoe UI" panose="020B0502040204020203" pitchFamily="34" charset="0"/>
                    <a:cs typeface="Segoe UI" panose="020B0502040204020203" pitchFamily="34" charset="0"/>
                  </a:rPr>
                  <a:t>Công</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thức</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hoá</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học</a:t>
                </a:r>
                <a:r>
                  <a:rPr lang="en-US" sz="2400" dirty="0">
                    <a:latin typeface="Times New Roman" panose="02020603050405020304" pitchFamily="18" charset="0"/>
                    <a:ea typeface="Segoe UI" panose="020B0502040204020203" pitchFamily="34" charset="0"/>
                    <a:cs typeface="Segoe UI" panose="020B0502040204020203" pitchFamily="34" charset="0"/>
                  </a:rPr>
                  <a:t>  TQ    : </a:t>
                </a:r>
                <a:r>
                  <a:rPr lang="en-US" sz="2400" dirty="0" err="1">
                    <a:latin typeface="Times New Roman" panose="02020603050405020304" pitchFamily="18" charset="0"/>
                    <a:ea typeface="Segoe UI" panose="020B0502040204020203" pitchFamily="34" charset="0"/>
                    <a:cs typeface="Segoe UI" panose="020B0502040204020203" pitchFamily="34" charset="0"/>
                  </a:rPr>
                  <a:t>K</a:t>
                </a:r>
                <a:r>
                  <a:rPr lang="en-US" sz="2400" baseline="-25000" dirty="0" err="1">
                    <a:latin typeface="Times New Roman" panose="02020603050405020304" pitchFamily="18" charset="0"/>
                    <a:ea typeface="Segoe UI" panose="020B0502040204020203" pitchFamily="34" charset="0"/>
                    <a:cs typeface="Segoe UI" panose="020B0502040204020203" pitchFamily="34" charset="0"/>
                  </a:rPr>
                  <a:t>x</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O</a:t>
                </a:r>
                <a:r>
                  <a:rPr lang="en-US" sz="2400" baseline="-25000" dirty="0" err="1">
                    <a:latin typeface="Times New Roman" panose="02020603050405020304" pitchFamily="18" charset="0"/>
                    <a:ea typeface="Segoe UI" panose="020B0502040204020203" pitchFamily="34" charset="0"/>
                    <a:cs typeface="Segoe UI" panose="020B0502040204020203" pitchFamily="34" charset="0"/>
                  </a:rPr>
                  <a:t>y</a:t>
                </a:r>
                <a:endParaRPr lang="en-US" sz="1400" dirty="0">
                  <a:latin typeface="Segoe UI" panose="020B0502040204020203" pitchFamily="34" charset="0"/>
                  <a:ea typeface="Segoe UI" panose="020B0502040204020203" pitchFamily="34" charset="0"/>
                  <a:cs typeface="Segoe UI" panose="020B0502040204020203" pitchFamily="34" charset="0"/>
                </a:endParaRPr>
              </a:p>
              <a:p>
                <a:pPr indent="254000" algn="just">
                  <a:lnSpc>
                    <a:spcPct val="115000"/>
                  </a:lnSpc>
                  <a:spcAft>
                    <a:spcPts val="0"/>
                  </a:spcAft>
                </a:pPr>
                <a:r>
                  <a:rPr lang="en-US" sz="2400" dirty="0">
                    <a:latin typeface="Times New Roman" panose="02020603050405020304" pitchFamily="18" charset="0"/>
                    <a:ea typeface="Segoe UI" panose="020B0502040204020203" pitchFamily="34" charset="0"/>
                  </a:rPr>
                  <a:t>Theo </a:t>
                </a:r>
                <a:r>
                  <a:rPr lang="en-US" sz="2400" dirty="0" err="1">
                    <a:latin typeface="Times New Roman" panose="02020603050405020304" pitchFamily="18" charset="0"/>
                    <a:ea typeface="Segoe UI" panose="020B0502040204020203" pitchFamily="34" charset="0"/>
                  </a:rPr>
                  <a:t>quy</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tắc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hoá</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trị</a:t>
                </a:r>
                <a:r>
                  <a:rPr lang="en-US" sz="2400" dirty="0">
                    <a:latin typeface="Times New Roman" panose="02020603050405020304" pitchFamily="18" charset="0"/>
                    <a:ea typeface="Segoe UI" panose="020B0502040204020203" pitchFamily="34" charset="0"/>
                  </a:rPr>
                  <a:t>, ta </a:t>
                </a:r>
                <a:r>
                  <a:rPr lang="en-US" sz="2400" dirty="0" err="1">
                    <a:latin typeface="Times New Roman" panose="02020603050405020304" pitchFamily="18" charset="0"/>
                    <a:ea typeface="Segoe UI" panose="020B0502040204020203" pitchFamily="34" charset="0"/>
                  </a:rPr>
                  <a:t>có</a:t>
                </a:r>
                <a:r>
                  <a:rPr lang="en-US" sz="2400" dirty="0">
                    <a:latin typeface="Times New Roman" panose="02020603050405020304" pitchFamily="18" charset="0"/>
                    <a:ea typeface="Segoe UI" panose="020B0502040204020203" pitchFamily="34" charset="0"/>
                  </a:rPr>
                  <a:t>: </a:t>
                </a:r>
                <a:r>
                  <a:rPr lang="en-US" sz="2400" dirty="0">
                    <a:solidFill>
                      <a:srgbClr val="C5584A"/>
                    </a:solidFill>
                    <a:latin typeface="Times New Roman" panose="02020603050405020304" pitchFamily="18" charset="0"/>
                    <a:ea typeface="Segoe UI" panose="020B0502040204020203" pitchFamily="34" charset="0"/>
                  </a:rPr>
                  <a:t>x</a:t>
                </a:r>
                <a14:m>
                  <m:oMath xmlns:m="http://schemas.openxmlformats.org/officeDocument/2006/math">
                    <m:r>
                      <a:rPr lang="en-US" sz="2400" i="1">
                        <a:solidFill>
                          <a:srgbClr val="C5584A"/>
                        </a:solidFill>
                        <a:latin typeface="Cambria Math"/>
                        <a:ea typeface="Segoe UI" panose="020B0502040204020203" pitchFamily="34" charset="0"/>
                      </a:rPr>
                      <m:t> </m:t>
                    </m:r>
                    <m:r>
                      <a:rPr lang="en-US" sz="2400" b="0" i="1" smtClean="0">
                        <a:solidFill>
                          <a:srgbClr val="C5584A"/>
                        </a:solidFill>
                        <a:latin typeface="Cambria Math"/>
                        <a:ea typeface="Segoe UI" panose="020B0502040204020203" pitchFamily="34" charset="0"/>
                      </a:rPr>
                      <m:t>. </m:t>
                    </m:r>
                  </m:oMath>
                </a14:m>
                <a:r>
                  <a:rPr lang="en-US" sz="2400" dirty="0">
                    <a:latin typeface="Times New Roman" panose="02020603050405020304" pitchFamily="18" charset="0"/>
                    <a:ea typeface="Segoe UI" panose="020B0502040204020203" pitchFamily="34" charset="0"/>
                  </a:rPr>
                  <a:t>I </a:t>
                </a:r>
                <a:r>
                  <a:rPr lang="en-US" sz="2400" dirty="0">
                    <a:solidFill>
                      <a:srgbClr val="344E55"/>
                    </a:solidFill>
                    <a:latin typeface="Times New Roman" panose="02020603050405020304" pitchFamily="18" charset="0"/>
                    <a:ea typeface="Segoe UI" panose="020B0502040204020203" pitchFamily="34" charset="0"/>
                  </a:rPr>
                  <a:t>= </a:t>
                </a:r>
                <a:r>
                  <a:rPr lang="en-US" sz="2400" dirty="0">
                    <a:solidFill>
                      <a:srgbClr val="C5584A"/>
                    </a:solidFill>
                    <a:latin typeface="Times New Roman" panose="02020603050405020304" pitchFamily="18" charset="0"/>
                    <a:ea typeface="Segoe UI" panose="020B0502040204020203" pitchFamily="34" charset="0"/>
                  </a:rPr>
                  <a:t>y</a:t>
                </a:r>
                <a14:m>
                  <m:oMath xmlns:m="http://schemas.openxmlformats.org/officeDocument/2006/math">
                    <m:r>
                      <a:rPr lang="en-US" sz="2400" b="0" i="0" smtClean="0">
                        <a:latin typeface="Cambria Math"/>
                        <a:ea typeface="Segoe UI" panose="020B0502040204020203" pitchFamily="34" charset="0"/>
                        <a:cs typeface="Times New Roman" panose="02020603050405020304" pitchFamily="18" charset="0"/>
                      </a:rPr>
                      <m:t>.</m:t>
                    </m:r>
                  </m:oMath>
                </a14:m>
                <a:r>
                  <a:rPr lang="en-US" sz="2400" dirty="0">
                    <a:latin typeface="Times New Roman" panose="02020603050405020304" pitchFamily="18" charset="0"/>
                    <a:ea typeface="Segoe UI" panose="020B0502040204020203" pitchFamily="34" charset="0"/>
                  </a:rPr>
                  <a:t>II</a:t>
                </a:r>
                <a:endParaRPr lang="en-US" sz="1400" dirty="0">
                  <a:latin typeface="Segoe UI" panose="020B0502040204020203" pitchFamily="34" charset="0"/>
                  <a:ea typeface="Segoe UI" panose="020B0502040204020203" pitchFamily="34" charset="0"/>
                </a:endParaRPr>
              </a:p>
              <a:p>
                <a:pPr marR="2860040" indent="254000" algn="just">
                  <a:lnSpc>
                    <a:spcPct val="115000"/>
                  </a:lnSpc>
                  <a:spcAft>
                    <a:spcPts val="0"/>
                  </a:spcAft>
                </a:pPr>
                <a:r>
                  <a:rPr lang="en-US" sz="2400" dirty="0">
                    <a:latin typeface="Times New Roman" panose="02020603050405020304" pitchFamily="18" charset="0"/>
                    <a:ea typeface="Segoe UI" panose="020B0502040204020203" pitchFamily="34" charset="0"/>
                  </a:rPr>
                  <a:t>                ⇒</a:t>
                </a:r>
                <a14:m>
                  <m:oMath xmlns:m="http://schemas.openxmlformats.org/officeDocument/2006/math">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i="1">
                            <a:latin typeface="Cambria Math" panose="02040503050406030204" pitchFamily="18" charset="0"/>
                            <a:ea typeface="Segoe UI" panose="020B0502040204020203" pitchFamily="34" charset="0"/>
                            <a:cs typeface="Times New Roman" panose="02020603050405020304" pitchFamily="18" charset="0"/>
                          </a:rPr>
                          <m:t>𝑥</m:t>
                        </m:r>
                      </m:num>
                      <m:den>
                        <m:r>
                          <a:rPr lang="en-US" sz="2400" i="1">
                            <a:latin typeface="Cambria Math" panose="02040503050406030204" pitchFamily="18" charset="0"/>
                            <a:ea typeface="Segoe UI" panose="020B0502040204020203" pitchFamily="34" charset="0"/>
                            <a:cs typeface="Times New Roman" panose="02020603050405020304" pitchFamily="18" charset="0"/>
                          </a:rPr>
                          <m:t>𝑦</m:t>
                        </m:r>
                        <m:r>
                          <a:rPr lang="en-US" sz="2400" i="1">
                            <a:latin typeface="Cambria Math" panose="02040503050406030204" pitchFamily="18" charset="0"/>
                            <a:ea typeface="Segoe UI" panose="020B0502040204020203" pitchFamily="34" charset="0"/>
                            <a:cs typeface="Times New Roman" panose="02020603050405020304" pitchFamily="18" charset="0"/>
                          </a:rPr>
                          <m:t> </m:t>
                        </m:r>
                      </m:den>
                    </m:f>
                    <m:r>
                      <a:rPr lang="en-US" sz="2400" i="1">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i="1">
                            <a:latin typeface="Cambria Math" panose="02040503050406030204" pitchFamily="18" charset="0"/>
                            <a:ea typeface="Segoe UI" panose="020B0502040204020203" pitchFamily="34" charset="0"/>
                            <a:cs typeface="Times New Roman" panose="02020603050405020304" pitchFamily="18" charset="0"/>
                          </a:rPr>
                          <m:t>𝐼</m:t>
                        </m:r>
                        <m:r>
                          <a:rPr lang="en-US" sz="2400" b="0" i="1" smtClean="0">
                            <a:latin typeface="Cambria Math"/>
                            <a:ea typeface="Segoe UI" panose="020B0502040204020203" pitchFamily="34" charset="0"/>
                            <a:cs typeface="Times New Roman" panose="02020603050405020304" pitchFamily="18" charset="0"/>
                          </a:rPr>
                          <m:t>𝐼</m:t>
                        </m:r>
                      </m:num>
                      <m:den>
                        <m:r>
                          <a:rPr lang="en-US" sz="2400" i="1">
                            <a:latin typeface="Cambria Math" panose="02040503050406030204" pitchFamily="18" charset="0"/>
                            <a:ea typeface="Segoe UI" panose="020B0502040204020203" pitchFamily="34" charset="0"/>
                            <a:cs typeface="Times New Roman" panose="02020603050405020304" pitchFamily="18" charset="0"/>
                          </a:rPr>
                          <m:t>𝐼</m:t>
                        </m:r>
                      </m:den>
                    </m:f>
                    <m:r>
                      <a:rPr lang="en-US" sz="2400" i="1">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b="0" i="1" smtClean="0">
                            <a:latin typeface="Cambria Math"/>
                            <a:ea typeface="Segoe UI" panose="020B0502040204020203" pitchFamily="34" charset="0"/>
                            <a:cs typeface="Times New Roman" panose="02020603050405020304" pitchFamily="18" charset="0"/>
                          </a:rPr>
                          <m:t>2</m:t>
                        </m:r>
                      </m:num>
                      <m:den>
                        <m:r>
                          <a:rPr lang="en-US" sz="2400" b="0" i="1" smtClean="0">
                            <a:latin typeface="Cambria Math"/>
                            <a:ea typeface="Segoe UI" panose="020B0502040204020203" pitchFamily="34" charset="0"/>
                            <a:cs typeface="Times New Roman" panose="02020603050405020304" pitchFamily="18" charset="0"/>
                          </a:rPr>
                          <m:t>1</m:t>
                        </m:r>
                      </m:den>
                    </m:f>
                  </m:oMath>
                </a14:m>
                <a:endParaRPr lang="en-US" sz="1400" dirty="0">
                  <a:latin typeface="Segoe UI" panose="020B0502040204020203" pitchFamily="34" charset="0"/>
                  <a:ea typeface="Segoe UI" panose="020B0502040204020203" pitchFamily="34" charset="0"/>
                </a:endParaRPr>
              </a:p>
              <a:p>
                <a:pPr indent="254000" algn="just">
                  <a:lnSpc>
                    <a:spcPct val="115000"/>
                  </a:lnSpc>
                  <a:spcAft>
                    <a:spcPts val="0"/>
                  </a:spcAft>
                </a:pPr>
                <a:r>
                  <a:rPr lang="en-US" sz="2400" dirty="0" err="1">
                    <a:latin typeface="Times New Roman" panose="02020603050405020304" pitchFamily="18" charset="0"/>
                    <a:ea typeface="Segoe UI" panose="020B0502040204020203" pitchFamily="34" charset="0"/>
                  </a:rPr>
                  <a:t>Chọn</a:t>
                </a:r>
                <a:r>
                  <a:rPr lang="en-US" sz="2400" dirty="0">
                    <a:latin typeface="Times New Roman" panose="02020603050405020304" pitchFamily="18" charset="0"/>
                    <a:ea typeface="Segoe UI" panose="020B0502040204020203" pitchFamily="34" charset="0"/>
                  </a:rPr>
                  <a:t> </a:t>
                </a:r>
                <a:r>
                  <a:rPr lang="en-US" sz="2400" dirty="0">
                    <a:solidFill>
                      <a:srgbClr val="C5584A"/>
                    </a:solidFill>
                    <a:latin typeface="Times New Roman" panose="02020603050405020304" pitchFamily="18" charset="0"/>
                    <a:ea typeface="Segoe UI" panose="020B0502040204020203" pitchFamily="34" charset="0"/>
                  </a:rPr>
                  <a:t>x </a:t>
                </a:r>
                <a:r>
                  <a:rPr lang="en-US" sz="2400" dirty="0">
                    <a:solidFill>
                      <a:srgbClr val="344E55"/>
                    </a:solidFill>
                    <a:latin typeface="Times New Roman" panose="02020603050405020304" pitchFamily="18" charset="0"/>
                    <a:ea typeface="Segoe UI" panose="020B0502040204020203" pitchFamily="34" charset="0"/>
                  </a:rPr>
                  <a:t>= </a:t>
                </a:r>
                <a:r>
                  <a:rPr lang="en-US" sz="2400" dirty="0">
                    <a:latin typeface="Times New Roman" panose="02020603050405020304" pitchFamily="18" charset="0"/>
                    <a:ea typeface="Segoe UI" panose="020B0502040204020203" pitchFamily="34" charset="0"/>
                  </a:rPr>
                  <a:t>2, </a:t>
                </a:r>
                <a:r>
                  <a:rPr lang="en-US" sz="2400" dirty="0">
                    <a:solidFill>
                      <a:srgbClr val="C5584A"/>
                    </a:solidFill>
                    <a:latin typeface="Times New Roman" panose="02020603050405020304" pitchFamily="18" charset="0"/>
                    <a:ea typeface="Segoe UI" panose="020B0502040204020203" pitchFamily="34" charset="0"/>
                  </a:rPr>
                  <a:t>y </a:t>
                </a:r>
                <a:r>
                  <a:rPr lang="en-US" sz="2400" dirty="0">
                    <a:solidFill>
                      <a:srgbClr val="344E55"/>
                    </a:solidFill>
                    <a:latin typeface="Times New Roman" panose="02020603050405020304" pitchFamily="18" charset="0"/>
                    <a:ea typeface="Segoe UI" panose="020B0502040204020203" pitchFamily="34" charset="0"/>
                  </a:rPr>
                  <a:t>= </a:t>
                </a:r>
                <a:r>
                  <a:rPr lang="en-US" sz="2400" dirty="0">
                    <a:latin typeface="Times New Roman" panose="02020603050405020304" pitchFamily="18" charset="0"/>
                    <a:ea typeface="Segoe UI" panose="020B0502040204020203" pitchFamily="34" charset="0"/>
                  </a:rPr>
                  <a:t>1. </a:t>
                </a:r>
              </a:p>
              <a:p>
                <a:pPr indent="254000" algn="just">
                  <a:lnSpc>
                    <a:spcPct val="115000"/>
                  </a:lnSpc>
                  <a:spcAft>
                    <a:spcPts val="0"/>
                  </a:spcAft>
                </a:pPr>
                <a:r>
                  <a:rPr lang="en-US" sz="2400" dirty="0" err="1">
                    <a:latin typeface="Times New Roman" panose="02020603050405020304" pitchFamily="18" charset="0"/>
                    <a:ea typeface="Segoe UI" panose="020B0502040204020203" pitchFamily="34" charset="0"/>
                  </a:rPr>
                  <a:t>Công</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thức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hoá</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học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của</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hợp</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chất</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này</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là</a:t>
                </a:r>
                <a:r>
                  <a:rPr lang="en-US" sz="2400" dirty="0">
                    <a:latin typeface="Times New Roman" panose="02020603050405020304" pitchFamily="18" charset="0"/>
                    <a:ea typeface="Segoe UI" panose="020B0502040204020203" pitchFamily="34" charset="0"/>
                  </a:rPr>
                  <a:t> K</a:t>
                </a:r>
                <a:r>
                  <a:rPr lang="en-US" sz="2400" baseline="-25000" dirty="0">
                    <a:latin typeface="Times New Roman" panose="02020603050405020304" pitchFamily="18" charset="0"/>
                    <a:ea typeface="Segoe UI" panose="020B0502040204020203" pitchFamily="34" charset="0"/>
                  </a:rPr>
                  <a:t>2</a:t>
                </a:r>
                <a:r>
                  <a:rPr lang="en-US" sz="2400" dirty="0">
                    <a:latin typeface="Times New Roman" panose="02020603050405020304" pitchFamily="18" charset="0"/>
                    <a:ea typeface="Segoe UI" panose="020B0502040204020203" pitchFamily="34" charset="0"/>
                  </a:rPr>
                  <a:t>O.</a:t>
                </a:r>
                <a:endParaRPr lang="en-US" sz="1400" dirty="0">
                  <a:latin typeface="Segoe UI" panose="020B0502040204020203" pitchFamily="34" charset="0"/>
                  <a:ea typeface="Segoe UI" panose="020B0502040204020203"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590800" y="638646"/>
                <a:ext cx="6553200" cy="2866554"/>
              </a:xfrm>
              <a:prstGeom prst="rect">
                <a:avLst/>
              </a:prstGeom>
              <a:blipFill rotWithShape="1">
                <a:blip r:embed="rId4"/>
                <a:stretch>
                  <a:fillRect l="-1395" t="-851" b="-2766"/>
                </a:stretch>
              </a:blipFill>
              <a:ln>
                <a:noFill/>
              </a:ln>
            </p:spPr>
            <p:txBody>
              <a:bodyPr/>
              <a:lstStyle/>
              <a:p>
                <a:r>
                  <a:rPr lang="en-US">
                    <a:noFill/>
                  </a:rPr>
                  <a:t> </a:t>
                </a:r>
              </a:p>
            </p:txBody>
          </p:sp>
        </mc:Fallback>
      </mc:AlternateContent>
      <p:sp>
        <p:nvSpPr>
          <p:cNvPr id="2" name="Rectangle 1"/>
          <p:cNvSpPr/>
          <p:nvPr/>
        </p:nvSpPr>
        <p:spPr>
          <a:xfrm>
            <a:off x="76200" y="543580"/>
            <a:ext cx="5303055" cy="523220"/>
          </a:xfrm>
          <a:prstGeom prst="rect">
            <a:avLst/>
          </a:prstGeom>
        </p:spPr>
        <p:txBody>
          <a:bodyPr wrap="none">
            <a:spAutoFit/>
          </a:bodyPr>
          <a:lstStyle/>
          <a:p>
            <a:r>
              <a:rPr lang="en-US" sz="2800" dirty="0" err="1">
                <a:solidFill>
                  <a:srgbClr val="FF0000"/>
                </a:solidFill>
                <a:latin typeface="Times New Roman" pitchFamily="18" charset="0"/>
                <a:cs typeface="Times New Roman" pitchFamily="18" charset="0"/>
              </a:rPr>
              <a:t>Hợp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oxygen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potassium:</a:t>
            </a:r>
          </a:p>
        </p:txBody>
      </p:sp>
      <mc:AlternateContent xmlns:mc="http://schemas.openxmlformats.org/markup-compatibility/2006" xmlns:a14="http://schemas.microsoft.com/office/drawing/2010/main">
        <mc:Choice Requires="a14">
          <p:sp>
            <p:nvSpPr>
              <p:cNvPr id="9" name="Rectangle 8"/>
              <p:cNvSpPr/>
              <p:nvPr/>
            </p:nvSpPr>
            <p:spPr>
              <a:xfrm>
                <a:off x="898036" y="3772111"/>
                <a:ext cx="7796814" cy="29404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400" cap="small" dirty="0">
                    <a:latin typeface="Times New Roman" panose="02020603050405020304" pitchFamily="18" charset="0"/>
                    <a:ea typeface="Arial" panose="020B0604020202020204" pitchFamily="34" charset="0"/>
                  </a:rPr>
                  <a:t>                                               III    I</a:t>
                </a:r>
                <a:r>
                  <a:rPr lang="en-US" sz="2400" cap="small" dirty="0">
                    <a:solidFill>
                      <a:srgbClr val="344E55"/>
                    </a:solidFill>
                    <a:latin typeface="Times New Roman" panose="02020603050405020304" pitchFamily="18" charset="0"/>
                    <a:ea typeface="Arial" panose="020B0604020202020204" pitchFamily="34" charset="0"/>
                  </a:rPr>
                  <a:t>I</a:t>
                </a:r>
                <a:endParaRPr lang="en-US" sz="2400" dirty="0">
                  <a:latin typeface="Times New Roman" panose="02020603050405020304" pitchFamily="18" charset="0"/>
                  <a:ea typeface="Segoe UI" panose="020B0502040204020203" pitchFamily="34" charset="0"/>
                  <a:cs typeface="Segoe UI" panose="020B0502040204020203" pitchFamily="34" charset="0"/>
                </a:endParaRPr>
              </a:p>
              <a:p>
                <a:pPr lvl="0" algn="just">
                  <a:lnSpc>
                    <a:spcPct val="115000"/>
                  </a:lnSpc>
                  <a:spcAft>
                    <a:spcPts val="0"/>
                  </a:spcAft>
                  <a:buClr>
                    <a:srgbClr val="000000"/>
                  </a:buClr>
                  <a:buSzPts val="1000"/>
                  <a:tabLst>
                    <a:tab pos="546100" algn="l"/>
                  </a:tabLst>
                </a:pP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Công</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thức</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hoá</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học</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tổng</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quát</a:t>
                </a:r>
                <a:r>
                  <a:rPr lang="en-US" sz="2400" dirty="0">
                    <a:latin typeface="Times New Roman" panose="02020603050405020304" pitchFamily="18" charset="0"/>
                    <a:ea typeface="Segoe UI" panose="020B0502040204020203" pitchFamily="34" charset="0"/>
                    <a:cs typeface="Segoe UI" panose="020B0502040204020203" pitchFamily="34" charset="0"/>
                  </a:rPr>
                  <a:t> : </a:t>
                </a:r>
                <a:r>
                  <a:rPr lang="en-US" sz="2400" dirty="0" err="1">
                    <a:latin typeface="Times New Roman" panose="02020603050405020304" pitchFamily="18" charset="0"/>
                    <a:ea typeface="Segoe UI" panose="020B0502040204020203" pitchFamily="34" charset="0"/>
                    <a:cs typeface="Segoe UI" panose="020B0502040204020203" pitchFamily="34" charset="0"/>
                  </a:rPr>
                  <a:t>Al</a:t>
                </a:r>
                <a:r>
                  <a:rPr lang="en-US" sz="2400" baseline="-25000" dirty="0" err="1">
                    <a:latin typeface="Times New Roman" panose="02020603050405020304" pitchFamily="18" charset="0"/>
                    <a:ea typeface="Segoe UI" panose="020B0502040204020203" pitchFamily="34" charset="0"/>
                    <a:cs typeface="Segoe UI" panose="020B0502040204020203" pitchFamily="34" charset="0"/>
                  </a:rPr>
                  <a:t>x</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O</a:t>
                </a:r>
                <a:r>
                  <a:rPr lang="en-US" sz="2400" baseline="-25000" dirty="0" err="1">
                    <a:latin typeface="Times New Roman" panose="02020603050405020304" pitchFamily="18" charset="0"/>
                    <a:ea typeface="Segoe UI" panose="020B0502040204020203" pitchFamily="34" charset="0"/>
                    <a:cs typeface="Segoe UI" panose="020B0502040204020203" pitchFamily="34" charset="0"/>
                  </a:rPr>
                  <a:t>y</a:t>
                </a:r>
                <a:endParaRPr lang="en-US" sz="1400" dirty="0">
                  <a:latin typeface="Segoe UI" panose="020B0502040204020203" pitchFamily="34" charset="0"/>
                  <a:ea typeface="Segoe UI" panose="020B0502040204020203" pitchFamily="34" charset="0"/>
                  <a:cs typeface="Segoe UI" panose="020B0502040204020203" pitchFamily="34" charset="0"/>
                </a:endParaRPr>
              </a:p>
              <a:p>
                <a:pPr indent="254000" algn="just">
                  <a:lnSpc>
                    <a:spcPct val="115000"/>
                  </a:lnSpc>
                  <a:spcAft>
                    <a:spcPts val="0"/>
                  </a:spcAft>
                </a:pPr>
                <a:r>
                  <a:rPr lang="en-US" sz="2400" dirty="0">
                    <a:latin typeface="Times New Roman" panose="02020603050405020304" pitchFamily="18" charset="0"/>
                    <a:ea typeface="Segoe UI" panose="020B0502040204020203" pitchFamily="34" charset="0"/>
                  </a:rPr>
                  <a:t>Theo </a:t>
                </a:r>
                <a:r>
                  <a:rPr lang="en-US" sz="2400" dirty="0" err="1">
                    <a:latin typeface="Times New Roman" panose="02020603050405020304" pitchFamily="18" charset="0"/>
                    <a:ea typeface="Segoe UI" panose="020B0502040204020203" pitchFamily="34" charset="0"/>
                  </a:rPr>
                  <a:t>quy</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tắc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hoá</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trị</a:t>
                </a:r>
                <a:r>
                  <a:rPr lang="en-US" sz="2400" dirty="0">
                    <a:latin typeface="Times New Roman" panose="02020603050405020304" pitchFamily="18" charset="0"/>
                    <a:ea typeface="Segoe UI" panose="020B0502040204020203" pitchFamily="34" charset="0"/>
                  </a:rPr>
                  <a:t>, ta </a:t>
                </a:r>
                <a:r>
                  <a:rPr lang="en-US" sz="2400" dirty="0" err="1">
                    <a:latin typeface="Times New Roman" panose="02020603050405020304" pitchFamily="18" charset="0"/>
                    <a:ea typeface="Segoe UI" panose="020B0502040204020203" pitchFamily="34" charset="0"/>
                  </a:rPr>
                  <a:t>có</a:t>
                </a:r>
                <a:r>
                  <a:rPr lang="en-US" sz="2400" dirty="0">
                    <a:latin typeface="Times New Roman" panose="02020603050405020304" pitchFamily="18" charset="0"/>
                    <a:ea typeface="Segoe UI" panose="020B0502040204020203" pitchFamily="34" charset="0"/>
                  </a:rPr>
                  <a:t>: </a:t>
                </a:r>
                <a:r>
                  <a:rPr lang="en-US" sz="2400" dirty="0">
                    <a:solidFill>
                      <a:srgbClr val="C5584A"/>
                    </a:solidFill>
                    <a:latin typeface="Times New Roman" panose="02020603050405020304" pitchFamily="18" charset="0"/>
                    <a:ea typeface="Segoe UI" panose="020B0502040204020203" pitchFamily="34" charset="0"/>
                  </a:rPr>
                  <a:t>x</a:t>
                </a:r>
                <a14:m>
                  <m:oMath xmlns:m="http://schemas.openxmlformats.org/officeDocument/2006/math">
                    <m:r>
                      <a:rPr lang="en-US" sz="2400" b="0" i="0" smtClean="0">
                        <a:solidFill>
                          <a:srgbClr val="C5584A"/>
                        </a:solidFill>
                        <a:latin typeface="Cambria Math"/>
                        <a:ea typeface="Segoe UI" panose="020B0502040204020203" pitchFamily="34" charset="0"/>
                      </a:rPr>
                      <m:t> </m:t>
                    </m:r>
                    <m:r>
                      <a:rPr lang="en-US" sz="2400" b="0" i="1" smtClean="0">
                        <a:solidFill>
                          <a:srgbClr val="C5584A"/>
                        </a:solidFill>
                        <a:latin typeface="Cambria Math"/>
                        <a:ea typeface="Segoe UI" panose="020B0502040204020203" pitchFamily="34" charset="0"/>
                      </a:rPr>
                      <m:t>.</m:t>
                    </m:r>
                  </m:oMath>
                </a14:m>
                <a:r>
                  <a:rPr lang="en-US" sz="2400" dirty="0">
                    <a:latin typeface="Times New Roman" panose="02020603050405020304" pitchFamily="18" charset="0"/>
                    <a:ea typeface="Segoe UI" panose="020B0502040204020203" pitchFamily="34" charset="0"/>
                  </a:rPr>
                  <a:t>III = </a:t>
                </a:r>
                <a:r>
                  <a:rPr lang="en-US" sz="2400" dirty="0">
                    <a:solidFill>
                      <a:srgbClr val="C5584A"/>
                    </a:solidFill>
                    <a:latin typeface="Times New Roman" panose="02020603050405020304" pitchFamily="18" charset="0"/>
                    <a:ea typeface="Segoe UI" panose="020B0502040204020203" pitchFamily="34" charset="0"/>
                  </a:rPr>
                  <a:t>y </a:t>
                </a:r>
                <a14:m>
                  <m:oMath xmlns:m="http://schemas.openxmlformats.org/officeDocument/2006/math">
                    <m:r>
                      <a:rPr lang="en-US" sz="2400" b="0" i="1" smtClean="0">
                        <a:solidFill>
                          <a:srgbClr val="C5584A"/>
                        </a:solidFill>
                        <a:latin typeface="Cambria Math"/>
                        <a:ea typeface="Segoe UI" panose="020B0502040204020203" pitchFamily="34" charset="0"/>
                      </a:rPr>
                      <m:t>.</m:t>
                    </m:r>
                  </m:oMath>
                </a14:m>
                <a:r>
                  <a:rPr lang="en-US" sz="2400" dirty="0">
                    <a:latin typeface="Times New Roman" panose="02020603050405020304" pitchFamily="18" charset="0"/>
                    <a:ea typeface="Segoe UI" panose="020B0502040204020203" pitchFamily="34" charset="0"/>
                  </a:rPr>
                  <a:t> II</a:t>
                </a:r>
                <a:r>
                  <a:rPr lang="en-US" sz="2400" b="1" dirty="0">
                    <a:latin typeface="Times New Roman" panose="02020603050405020304" pitchFamily="18" charset="0"/>
                    <a:ea typeface="Arial" panose="020B0604020202020204" pitchFamily="34" charset="0"/>
                  </a:rPr>
                  <a:t>	</a:t>
                </a:r>
                <a:endParaRPr lang="en-US" sz="1400" dirty="0">
                  <a:latin typeface="Segoe UI" panose="020B0502040204020203" pitchFamily="34" charset="0"/>
                  <a:ea typeface="Segoe UI" panose="020B0502040204020203" pitchFamily="34" charset="0"/>
                </a:endParaRPr>
              </a:p>
              <a:p>
                <a:pPr marR="2860040" indent="254000" algn="just">
                  <a:lnSpc>
                    <a:spcPct val="115000"/>
                  </a:lnSpc>
                  <a:spcAft>
                    <a:spcPts val="0"/>
                  </a:spcAft>
                </a:pPr>
                <a:r>
                  <a:rPr lang="en-US" sz="2400" dirty="0">
                    <a:latin typeface="Times New Roman" panose="02020603050405020304" pitchFamily="18" charset="0"/>
                    <a:ea typeface="Segoe UI" panose="020B0502040204020203" pitchFamily="34" charset="0"/>
                  </a:rPr>
                  <a:t>                              =&gt;:</a:t>
                </a:r>
                <a14:m>
                  <m:oMath xmlns:m="http://schemas.openxmlformats.org/officeDocument/2006/math">
                    <m:r>
                      <a:rPr lang="en-US" sz="2400" i="1">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i="1">
                            <a:latin typeface="Cambria Math" panose="02040503050406030204" pitchFamily="18" charset="0"/>
                            <a:ea typeface="Segoe UI" panose="020B0502040204020203" pitchFamily="34" charset="0"/>
                            <a:cs typeface="Times New Roman" panose="02020603050405020304" pitchFamily="18" charset="0"/>
                          </a:rPr>
                          <m:t>𝑥</m:t>
                        </m:r>
                      </m:num>
                      <m:den>
                        <m:r>
                          <a:rPr lang="en-US" sz="2400" i="1">
                            <a:latin typeface="Cambria Math" panose="02040503050406030204" pitchFamily="18" charset="0"/>
                            <a:ea typeface="Segoe UI" panose="020B0502040204020203" pitchFamily="34" charset="0"/>
                            <a:cs typeface="Times New Roman" panose="02020603050405020304" pitchFamily="18" charset="0"/>
                          </a:rPr>
                          <m:t>𝑦</m:t>
                        </m:r>
                        <m:r>
                          <a:rPr lang="en-US" sz="2400" i="1">
                            <a:latin typeface="Cambria Math" panose="02040503050406030204" pitchFamily="18" charset="0"/>
                            <a:ea typeface="Segoe UI" panose="020B0502040204020203" pitchFamily="34" charset="0"/>
                            <a:cs typeface="Times New Roman" panose="02020603050405020304" pitchFamily="18" charset="0"/>
                          </a:rPr>
                          <m:t> </m:t>
                        </m:r>
                      </m:den>
                    </m:f>
                    <m:r>
                      <a:rPr lang="en-US" sz="2400" i="1">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i="1">
                            <a:latin typeface="Cambria Math" panose="02040503050406030204" pitchFamily="18" charset="0"/>
                            <a:ea typeface="Segoe UI" panose="020B0502040204020203" pitchFamily="34" charset="0"/>
                            <a:cs typeface="Times New Roman" panose="02020603050405020304" pitchFamily="18" charset="0"/>
                          </a:rPr>
                          <m:t>𝐼</m:t>
                        </m:r>
                        <m:r>
                          <a:rPr lang="en-US" sz="2400" b="0" i="1" smtClean="0">
                            <a:latin typeface="Cambria Math"/>
                            <a:ea typeface="Segoe UI" panose="020B0502040204020203" pitchFamily="34" charset="0"/>
                            <a:cs typeface="Times New Roman" panose="02020603050405020304" pitchFamily="18" charset="0"/>
                          </a:rPr>
                          <m:t>𝐼</m:t>
                        </m:r>
                      </m:num>
                      <m:den>
                        <m:r>
                          <a:rPr lang="en-US" sz="2400" i="1">
                            <a:latin typeface="Cambria Math" panose="02040503050406030204" pitchFamily="18" charset="0"/>
                            <a:ea typeface="Segoe UI" panose="020B0502040204020203" pitchFamily="34" charset="0"/>
                            <a:cs typeface="Times New Roman" panose="02020603050405020304" pitchFamily="18" charset="0"/>
                          </a:rPr>
                          <m:t>𝐼</m:t>
                        </m:r>
                        <m:r>
                          <a:rPr lang="en-US" sz="2400" b="0" i="1" smtClean="0">
                            <a:latin typeface="Cambria Math"/>
                            <a:ea typeface="Segoe UI" panose="020B0502040204020203" pitchFamily="34" charset="0"/>
                            <a:cs typeface="Times New Roman" panose="02020603050405020304" pitchFamily="18" charset="0"/>
                          </a:rPr>
                          <m:t>𝐼𝐼</m:t>
                        </m:r>
                      </m:den>
                    </m:f>
                    <m:r>
                      <a:rPr lang="en-US" sz="2400" i="1">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b="0" i="1" smtClean="0">
                            <a:latin typeface="Cambria Math"/>
                            <a:ea typeface="Segoe UI" panose="020B0502040204020203" pitchFamily="34" charset="0"/>
                            <a:cs typeface="Times New Roman" panose="02020603050405020304" pitchFamily="18" charset="0"/>
                          </a:rPr>
                          <m:t>2</m:t>
                        </m:r>
                      </m:num>
                      <m:den>
                        <m:r>
                          <a:rPr lang="en-US" sz="2400" b="0" i="1" smtClean="0">
                            <a:latin typeface="Cambria Math"/>
                            <a:ea typeface="Segoe UI" panose="020B0502040204020203" pitchFamily="34" charset="0"/>
                            <a:cs typeface="Times New Roman" panose="02020603050405020304" pitchFamily="18" charset="0"/>
                          </a:rPr>
                          <m:t>3</m:t>
                        </m:r>
                      </m:den>
                    </m:f>
                  </m:oMath>
                </a14:m>
                <a:endParaRPr lang="en-US" sz="1400" dirty="0">
                  <a:latin typeface="Segoe UI" panose="020B0502040204020203" pitchFamily="34" charset="0"/>
                  <a:ea typeface="Segoe UI" panose="020B0502040204020203" pitchFamily="34" charset="0"/>
                </a:endParaRPr>
              </a:p>
              <a:p>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Chọn</a:t>
                </a:r>
                <a:r>
                  <a:rPr lang="en-US" sz="2400" dirty="0">
                    <a:latin typeface="Times New Roman" panose="02020603050405020304" pitchFamily="18" charset="0"/>
                    <a:ea typeface="Calibri" panose="020F0502020204030204" pitchFamily="34" charset="0"/>
                  </a:rPr>
                  <a:t> </a:t>
                </a:r>
                <a:r>
                  <a:rPr lang="en-US" sz="2400" dirty="0">
                    <a:solidFill>
                      <a:srgbClr val="C5584A"/>
                    </a:solidFill>
                    <a:latin typeface="Times New Roman" panose="02020603050405020304" pitchFamily="18" charset="0"/>
                    <a:ea typeface="Calibri" panose="020F0502020204030204" pitchFamily="34" charset="0"/>
                  </a:rPr>
                  <a:t>x </a:t>
                </a:r>
                <a:r>
                  <a:rPr lang="en-US" sz="2400" dirty="0">
                    <a:latin typeface="Times New Roman" panose="02020603050405020304" pitchFamily="18" charset="0"/>
                    <a:ea typeface="Calibri" panose="020F0502020204030204" pitchFamily="34" charset="0"/>
                  </a:rPr>
                  <a:t>= 2, </a:t>
                </a:r>
                <a:r>
                  <a:rPr lang="en-US" sz="2400" dirty="0">
                    <a:solidFill>
                      <a:srgbClr val="C5584A"/>
                    </a:solidFill>
                    <a:latin typeface="Times New Roman" panose="02020603050405020304" pitchFamily="18" charset="0"/>
                    <a:ea typeface="Calibri" panose="020F0502020204030204" pitchFamily="34" charset="0"/>
                  </a:rPr>
                  <a:t>y </a:t>
                </a:r>
                <a:r>
                  <a:rPr lang="en-US" sz="2400" dirty="0">
                    <a:latin typeface="Times New Roman" panose="02020603050405020304" pitchFamily="18" charset="0"/>
                    <a:ea typeface="Calibri" panose="020F0502020204030204" pitchFamily="34" charset="0"/>
                  </a:rPr>
                  <a:t>= 3.</a:t>
                </a:r>
              </a:p>
              <a:p>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Công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thức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hoá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học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hợp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chất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này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Al</a:t>
                </a:r>
                <a:r>
                  <a:rPr lang="en-US" sz="2400" baseline="-25000" dirty="0">
                    <a:latin typeface="Times New Roman" panose="02020603050405020304" pitchFamily="18" charset="0"/>
                    <a:ea typeface="Calibri" panose="020F0502020204030204" pitchFamily="34" charset="0"/>
                  </a:rPr>
                  <a:t>2</a:t>
                </a:r>
                <a:r>
                  <a:rPr lang="en-US" sz="2400" dirty="0">
                    <a:latin typeface="Times New Roman" panose="02020603050405020304" pitchFamily="18" charset="0"/>
                    <a:ea typeface="Calibri" panose="020F0502020204030204" pitchFamily="34" charset="0"/>
                  </a:rPr>
                  <a:t>O</a:t>
                </a:r>
                <a:r>
                  <a:rPr lang="en-US" sz="2400" baseline="-25000" dirty="0">
                    <a:latin typeface="Times New Roman" panose="02020603050405020304" pitchFamily="18" charset="0"/>
                    <a:ea typeface="Calibri" panose="020F0502020204030204" pitchFamily="34" charset="0"/>
                  </a:rPr>
                  <a:t>3</a:t>
                </a:r>
                <a:r>
                  <a:rPr lang="en-US" sz="3600" cap="small" dirty="0">
                    <a:solidFill>
                      <a:srgbClr val="33407F"/>
                    </a:solidFill>
                    <a:latin typeface="Times New Roman" panose="02020603050405020304" pitchFamily="18" charset="0"/>
                    <a:ea typeface="Arial" panose="020B0604020202020204" pitchFamily="34" charset="0"/>
                  </a:rPr>
                  <a:t>                       </a:t>
                </a:r>
                <a:endParaRPr lang="en-US" sz="2400" cap="small" dirty="0">
                  <a:latin typeface="Arial" panose="020B0604020202020204" pitchFamily="34" charset="0"/>
                  <a:ea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98036" y="3772111"/>
                <a:ext cx="7796814" cy="2940420"/>
              </a:xfrm>
              <a:prstGeom prst="rect">
                <a:avLst/>
              </a:prstGeom>
              <a:blipFill rotWithShape="1">
                <a:blip r:embed="rId5"/>
                <a:stretch>
                  <a:fillRect l="-1173" t="-830" r="-12041" b="-6846"/>
                </a:stretch>
              </a:blipFill>
              <a:ln>
                <a:noFill/>
              </a:ln>
            </p:spPr>
            <p:txBody>
              <a:bodyPr/>
              <a:lstStyle/>
              <a:p>
                <a:r>
                  <a:rPr lang="en-US">
                    <a:noFill/>
                  </a:rPr>
                  <a:t> </a:t>
                </a:r>
              </a:p>
            </p:txBody>
          </p:sp>
        </mc:Fallback>
      </mc:AlternateContent>
      <p:sp>
        <p:nvSpPr>
          <p:cNvPr id="11" name="Rectangle 10"/>
          <p:cNvSpPr/>
          <p:nvPr/>
        </p:nvSpPr>
        <p:spPr>
          <a:xfrm>
            <a:off x="62300" y="3429000"/>
            <a:ext cx="5573385" cy="523220"/>
          </a:xfrm>
          <a:prstGeom prst="rect">
            <a:avLst/>
          </a:prstGeom>
        </p:spPr>
        <p:txBody>
          <a:bodyPr wrap="none">
            <a:spAutoFit/>
          </a:bodyPr>
          <a:lstStyle/>
          <a:p>
            <a:r>
              <a:rPr lang="en-US" sz="2800" dirty="0" err="1">
                <a:solidFill>
                  <a:srgbClr val="FF0000"/>
                </a:solidFill>
                <a:latin typeface="Times New Roman" pitchFamily="18" charset="0"/>
                <a:cs typeface="Times New Roman" pitchFamily="18" charset="0"/>
              </a:rPr>
              <a:t>Hợp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oxygen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Aluminium</a:t>
            </a:r>
            <a:r>
              <a:rPr lang="en-US" sz="2800" dirty="0">
                <a:solidFill>
                  <a:srgbClr val="FF0000"/>
                </a:solidFill>
                <a:latin typeface="Times New Roman" pitchFamily="18" charset="0"/>
                <a:cs typeface="Times New Roman" pitchFamily="18" charset="0"/>
              </a:rPr>
              <a:t>:</a:t>
            </a:r>
          </a:p>
        </p:txBody>
      </p:sp>
      <p:sp>
        <p:nvSpPr>
          <p:cNvPr id="12" name="Rectangle 11"/>
          <p:cNvSpPr/>
          <p:nvPr/>
        </p:nvSpPr>
        <p:spPr>
          <a:xfrm>
            <a:off x="238304" y="0"/>
            <a:ext cx="3724096" cy="587853"/>
          </a:xfrm>
          <a:prstGeom prst="rect">
            <a:avLst/>
          </a:prstGeom>
        </p:spPr>
        <p:txBody>
          <a:bodyPr wrap="none">
            <a:spAutoFit/>
          </a:bodyPr>
          <a:lstStyle/>
          <a:p>
            <a:pPr>
              <a:lnSpc>
                <a:spcPct val="115000"/>
              </a:lnSpc>
              <a:spcAft>
                <a:spcPts val="1000"/>
              </a:spcAft>
            </a:pPr>
            <a:r>
              <a:rPr lang="de-DE" sz="2800" b="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 1: Gọi 4 hs lên giải </a:t>
            </a:r>
            <a:endParaRPr lang="en-US" sz="28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596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250" fill="hold"/>
                                        <p:tgtEl>
                                          <p:spTgt spid="6"/>
                                        </p:tgtEl>
                                        <p:attrNameLst>
                                          <p:attrName>ppt_w</p:attrName>
                                        </p:attrNameLst>
                                      </p:cBhvr>
                                      <p:tavLst>
                                        <p:tav tm="0">
                                          <p:val>
                                            <p:fltVal val="0"/>
                                          </p:val>
                                        </p:tav>
                                        <p:tav tm="100000">
                                          <p:val>
                                            <p:strVal val="#ppt_w"/>
                                          </p:val>
                                        </p:tav>
                                      </p:tavLst>
                                    </p:anim>
                                    <p:anim calcmode="lin" valueType="num">
                                      <p:cBhvr>
                                        <p:cTn id="12" dur="1250" fill="hold"/>
                                        <p:tgtEl>
                                          <p:spTgt spid="6"/>
                                        </p:tgtEl>
                                        <p:attrNameLst>
                                          <p:attrName>ppt_h</p:attrName>
                                        </p:attrNameLst>
                                      </p:cBhvr>
                                      <p:tavLst>
                                        <p:tav tm="0">
                                          <p:val>
                                            <p:fltVal val="0"/>
                                          </p:val>
                                        </p:tav>
                                        <p:tav tm="100000">
                                          <p:val>
                                            <p:strVal val="#ppt_h"/>
                                          </p:val>
                                        </p:tav>
                                      </p:tavLst>
                                    </p:anim>
                                    <p:animEffect transition="in" filter="fade">
                                      <p:cBhvr>
                                        <p:cTn id="13" dur="1250"/>
                                        <p:tgtEl>
                                          <p:spTgt spid="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250" fill="hold"/>
                                        <p:tgtEl>
                                          <p:spTgt spid="9"/>
                                        </p:tgtEl>
                                        <p:attrNameLst>
                                          <p:attrName>ppt_w</p:attrName>
                                        </p:attrNameLst>
                                      </p:cBhvr>
                                      <p:tavLst>
                                        <p:tav tm="0">
                                          <p:val>
                                            <p:fltVal val="0"/>
                                          </p:val>
                                        </p:tav>
                                        <p:tav tm="100000">
                                          <p:val>
                                            <p:strVal val="#ppt_w"/>
                                          </p:val>
                                        </p:tav>
                                      </p:tavLst>
                                    </p:anim>
                                    <p:anim calcmode="lin" valueType="num">
                                      <p:cBhvr>
                                        <p:cTn id="17" dur="1250" fill="hold"/>
                                        <p:tgtEl>
                                          <p:spTgt spid="9"/>
                                        </p:tgtEl>
                                        <p:attrNameLst>
                                          <p:attrName>ppt_h</p:attrName>
                                        </p:attrNameLst>
                                      </p:cBhvr>
                                      <p:tavLst>
                                        <p:tav tm="0">
                                          <p:val>
                                            <p:fltVal val="0"/>
                                          </p:val>
                                        </p:tav>
                                        <p:tav tm="100000">
                                          <p:val>
                                            <p:strVal val="#ppt_h"/>
                                          </p:val>
                                        </p:tav>
                                      </p:tavLst>
                                    </p:anim>
                                    <p:animEffect transition="in" filter="fade">
                                      <p:cBhvr>
                                        <p:cTn id="18"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300" y="1698184"/>
            <a:ext cx="1049629" cy="112391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185386" y="180531"/>
                <a:ext cx="7034814" cy="29404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400" cap="small" dirty="0">
                    <a:solidFill>
                      <a:schemeClr val="tx1"/>
                    </a:solidFill>
                    <a:latin typeface="Times New Roman" panose="02020603050405020304" pitchFamily="18" charset="0"/>
                    <a:ea typeface="Arial" panose="020B0604020202020204" pitchFamily="34" charset="0"/>
                  </a:rPr>
                  <a:t>                                               V    II</a:t>
                </a:r>
                <a:endPar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endParaRPr>
              </a:p>
              <a:p>
                <a:pPr lvl="0" algn="just">
                  <a:lnSpc>
                    <a:spcPct val="115000"/>
                  </a:lnSpc>
                  <a:spcAft>
                    <a:spcPts val="0"/>
                  </a:spcAft>
                  <a:buClr>
                    <a:srgbClr val="000000"/>
                  </a:buClr>
                  <a:buSzPts val="1000"/>
                  <a:tabLst>
                    <a:tab pos="546100" algn="l"/>
                  </a:tabLst>
                </a:pP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Công</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thức</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học</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tổng</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quát</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P</a:t>
                </a:r>
                <a:r>
                  <a:rPr lang="en-US" sz="2400" baseline="-250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x</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O</a:t>
                </a:r>
                <a:r>
                  <a:rPr lang="en-US" sz="2400" baseline="-250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y</a:t>
                </a:r>
                <a:endParaRPr lang="en-US" sz="14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indent="254000" algn="just">
                  <a:lnSpc>
                    <a:spcPct val="115000"/>
                  </a:lnSpc>
                  <a:spcAft>
                    <a:spcPts val="0"/>
                  </a:spcAft>
                </a:pPr>
                <a:r>
                  <a:rPr lang="en-US" sz="2400" dirty="0">
                    <a:solidFill>
                      <a:schemeClr val="tx1"/>
                    </a:solidFill>
                    <a:latin typeface="Times New Roman" panose="02020603050405020304" pitchFamily="18" charset="0"/>
                    <a:ea typeface="Segoe UI" panose="020B0502040204020203" pitchFamily="34" charset="0"/>
                  </a:rPr>
                  <a:t>Theo </a:t>
                </a:r>
                <a:r>
                  <a:rPr lang="en-US" sz="2400" dirty="0" err="1">
                    <a:solidFill>
                      <a:schemeClr val="tx1"/>
                    </a:solidFill>
                    <a:latin typeface="Times New Roman" panose="02020603050405020304" pitchFamily="18" charset="0"/>
                    <a:ea typeface="Segoe UI" panose="020B0502040204020203" pitchFamily="34" charset="0"/>
                  </a:rPr>
                  <a:t>quy</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tắc</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trị</a:t>
                </a:r>
                <a:r>
                  <a:rPr lang="en-US" sz="2400" dirty="0">
                    <a:solidFill>
                      <a:schemeClr val="tx1"/>
                    </a:solidFill>
                    <a:latin typeface="Times New Roman" panose="02020603050405020304" pitchFamily="18" charset="0"/>
                    <a:ea typeface="Segoe UI" panose="020B0502040204020203" pitchFamily="34" charset="0"/>
                  </a:rPr>
                  <a:t>, ta </a:t>
                </a:r>
                <a:r>
                  <a:rPr lang="en-US" sz="2400" dirty="0" err="1">
                    <a:solidFill>
                      <a:schemeClr val="tx1"/>
                    </a:solidFill>
                    <a:latin typeface="Times New Roman" panose="02020603050405020304" pitchFamily="18" charset="0"/>
                    <a:ea typeface="Segoe UI" panose="020B0502040204020203" pitchFamily="34" charset="0"/>
                  </a:rPr>
                  <a:t>có</a:t>
                </a:r>
                <a:r>
                  <a:rPr lang="en-US" sz="2400" dirty="0">
                    <a:solidFill>
                      <a:schemeClr val="tx1"/>
                    </a:solidFill>
                    <a:latin typeface="Times New Roman" panose="02020603050405020304" pitchFamily="18" charset="0"/>
                    <a:ea typeface="Segoe UI" panose="020B0502040204020203" pitchFamily="34" charset="0"/>
                  </a:rPr>
                  <a:t>: x</a:t>
                </a:r>
                <a14:m>
                  <m:oMath xmlns:m="http://schemas.openxmlformats.org/officeDocument/2006/math">
                    <m:r>
                      <a:rPr lang="en-US" sz="2400" b="0" i="0" smtClean="0">
                        <a:solidFill>
                          <a:schemeClr val="tx1"/>
                        </a:solidFill>
                        <a:latin typeface="Cambria Math"/>
                        <a:ea typeface="Segoe UI" panose="020B0502040204020203" pitchFamily="34" charset="0"/>
                      </a:rPr>
                      <m:t> </m:t>
                    </m:r>
                    <m:r>
                      <a:rPr lang="en-US" sz="2400" b="0" i="1" smtClean="0">
                        <a:solidFill>
                          <a:schemeClr val="tx1"/>
                        </a:solidFill>
                        <a:latin typeface="Cambria Math"/>
                        <a:ea typeface="Segoe UI" panose="020B0502040204020203" pitchFamily="34" charset="0"/>
                      </a:rPr>
                      <m:t>.</m:t>
                    </m:r>
                    <m:r>
                      <m:rPr>
                        <m:sty m:val="p"/>
                      </m:rPr>
                      <a:rPr lang="en-US" sz="2400" b="0" i="0" smtClean="0">
                        <a:solidFill>
                          <a:schemeClr val="tx1"/>
                        </a:solidFill>
                        <a:latin typeface="Cambria Math"/>
                        <a:ea typeface="Segoe UI" panose="020B0502040204020203" pitchFamily="34" charset="0"/>
                      </a:rPr>
                      <m:t>V</m:t>
                    </m:r>
                  </m:oMath>
                </a14:m>
                <a:r>
                  <a:rPr lang="en-US" sz="2400" dirty="0">
                    <a:solidFill>
                      <a:schemeClr val="tx1"/>
                    </a:solidFill>
                    <a:latin typeface="Times New Roman" panose="02020603050405020304" pitchFamily="18" charset="0"/>
                    <a:ea typeface="Segoe UI" panose="020B0502040204020203" pitchFamily="34" charset="0"/>
                  </a:rPr>
                  <a:t> = y </a:t>
                </a:r>
                <a14:m>
                  <m:oMath xmlns:m="http://schemas.openxmlformats.org/officeDocument/2006/math">
                    <m:r>
                      <a:rPr lang="en-US" sz="2400" b="0" i="1" smtClean="0">
                        <a:solidFill>
                          <a:schemeClr val="tx1"/>
                        </a:solidFill>
                        <a:latin typeface="Cambria Math"/>
                        <a:ea typeface="Segoe UI" panose="020B0502040204020203" pitchFamily="34" charset="0"/>
                      </a:rPr>
                      <m:t>.</m:t>
                    </m:r>
                  </m:oMath>
                </a14:m>
                <a:r>
                  <a:rPr lang="en-US" sz="2400" dirty="0">
                    <a:solidFill>
                      <a:schemeClr val="tx1"/>
                    </a:solidFill>
                    <a:latin typeface="Times New Roman" panose="02020603050405020304" pitchFamily="18" charset="0"/>
                    <a:ea typeface="Segoe UI" panose="020B0502040204020203" pitchFamily="34" charset="0"/>
                  </a:rPr>
                  <a:t> II</a:t>
                </a:r>
                <a:r>
                  <a:rPr lang="en-US" sz="2400" b="1" dirty="0">
                    <a:solidFill>
                      <a:schemeClr val="tx1"/>
                    </a:solidFill>
                    <a:latin typeface="Times New Roman" panose="02020603050405020304" pitchFamily="18" charset="0"/>
                    <a:ea typeface="Arial" panose="020B0604020202020204" pitchFamily="34" charset="0"/>
                  </a:rPr>
                  <a:t>	</a:t>
                </a:r>
                <a:endParaRPr lang="en-US" sz="1400" dirty="0">
                  <a:solidFill>
                    <a:schemeClr val="tx1"/>
                  </a:solidFill>
                  <a:latin typeface="Segoe UI" panose="020B0502040204020203" pitchFamily="34" charset="0"/>
                  <a:ea typeface="Segoe UI" panose="020B0502040204020203" pitchFamily="34" charset="0"/>
                </a:endParaRPr>
              </a:p>
              <a:p>
                <a:pPr marR="2860040" indent="254000" algn="just">
                  <a:lnSpc>
                    <a:spcPct val="115000"/>
                  </a:lnSpc>
                  <a:spcAft>
                    <a:spcPts val="0"/>
                  </a:spcAft>
                </a:pPr>
                <a:r>
                  <a:rPr lang="en-US" sz="2400" dirty="0">
                    <a:solidFill>
                      <a:schemeClr val="tx1"/>
                    </a:solidFill>
                    <a:latin typeface="Times New Roman" panose="02020603050405020304" pitchFamily="18" charset="0"/>
                    <a:ea typeface="Segoe UI" panose="020B0502040204020203" pitchFamily="34" charset="0"/>
                  </a:rPr>
                  <a:t>                     =&gt;:</a:t>
                </a:r>
                <a14:m>
                  <m:oMath xmlns:m="http://schemas.openxmlformats.org/officeDocument/2006/math">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𝑥</m:t>
                        </m:r>
                      </m:num>
                      <m:den>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𝑦</m:t>
                        </m:r>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den>
                    </m:f>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𝐼</m:t>
                        </m:r>
                        <m:r>
                          <a:rPr lang="en-US" sz="2400" b="0" i="1" smtClean="0">
                            <a:solidFill>
                              <a:schemeClr val="tx1"/>
                            </a:solidFill>
                            <a:latin typeface="Cambria Math"/>
                            <a:ea typeface="Segoe UI" panose="020B0502040204020203" pitchFamily="34" charset="0"/>
                            <a:cs typeface="Times New Roman" panose="02020603050405020304" pitchFamily="18" charset="0"/>
                          </a:rPr>
                          <m:t>𝐼</m:t>
                        </m:r>
                      </m:num>
                      <m:den>
                        <m:r>
                          <a:rPr lang="en-US" sz="2400" b="0" i="1" smtClean="0">
                            <a:solidFill>
                              <a:schemeClr val="tx1"/>
                            </a:solidFill>
                            <a:latin typeface="Cambria Math"/>
                            <a:ea typeface="Segoe UI" panose="020B0502040204020203" pitchFamily="34" charset="0"/>
                            <a:cs typeface="Times New Roman" panose="02020603050405020304" pitchFamily="18" charset="0"/>
                          </a:rPr>
                          <m:t>𝑉</m:t>
                        </m:r>
                      </m:den>
                    </m:f>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b="0" i="1" smtClean="0">
                            <a:solidFill>
                              <a:schemeClr val="tx1"/>
                            </a:solidFill>
                            <a:latin typeface="Cambria Math"/>
                            <a:ea typeface="Segoe UI" panose="020B0502040204020203" pitchFamily="34" charset="0"/>
                            <a:cs typeface="Times New Roman" panose="02020603050405020304" pitchFamily="18" charset="0"/>
                          </a:rPr>
                          <m:t>2</m:t>
                        </m:r>
                      </m:num>
                      <m:den>
                        <m:r>
                          <a:rPr lang="en-US" sz="2400" b="0" i="1" smtClean="0">
                            <a:solidFill>
                              <a:schemeClr val="tx1"/>
                            </a:solidFill>
                            <a:latin typeface="Cambria Math"/>
                            <a:ea typeface="Segoe UI" panose="020B0502040204020203" pitchFamily="34" charset="0"/>
                            <a:cs typeface="Times New Roman" panose="02020603050405020304" pitchFamily="18" charset="0"/>
                          </a:rPr>
                          <m:t>5</m:t>
                        </m:r>
                      </m:den>
                    </m:f>
                  </m:oMath>
                </a14:m>
                <a:endParaRPr lang="en-US" sz="1400" dirty="0">
                  <a:solidFill>
                    <a:schemeClr val="tx1"/>
                  </a:solidFill>
                  <a:latin typeface="Segoe UI" panose="020B0502040204020203" pitchFamily="34" charset="0"/>
                  <a:ea typeface="Segoe UI" panose="020B0502040204020203" pitchFamily="34" charset="0"/>
                </a:endParaRPr>
              </a:p>
              <a:p>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Chọn</a:t>
                </a:r>
                <a:r>
                  <a:rPr lang="en-US" sz="2400" dirty="0">
                    <a:solidFill>
                      <a:schemeClr val="tx1"/>
                    </a:solidFill>
                    <a:latin typeface="Times New Roman" panose="02020603050405020304" pitchFamily="18" charset="0"/>
                    <a:ea typeface="Calibri" panose="020F0502020204030204" pitchFamily="34" charset="0"/>
                  </a:rPr>
                  <a:t> x = 2, y = 5.</a:t>
                </a:r>
              </a:p>
              <a:p>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Công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thức</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hoá</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học</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của</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hợp</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chất</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này</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là</a:t>
                </a:r>
                <a:r>
                  <a:rPr lang="en-US" sz="2400" dirty="0">
                    <a:solidFill>
                      <a:schemeClr val="tx1"/>
                    </a:solidFill>
                    <a:latin typeface="Times New Roman" panose="02020603050405020304" pitchFamily="18" charset="0"/>
                    <a:ea typeface="Calibri" panose="020F0502020204030204" pitchFamily="34" charset="0"/>
                  </a:rPr>
                  <a:t> P</a:t>
                </a:r>
                <a:r>
                  <a:rPr lang="en-US" sz="2400" baseline="-25000" dirty="0">
                    <a:solidFill>
                      <a:schemeClr val="tx1"/>
                    </a:solidFill>
                    <a:latin typeface="Times New Roman" panose="02020603050405020304" pitchFamily="18" charset="0"/>
                    <a:ea typeface="Calibri" panose="020F0502020204030204" pitchFamily="34" charset="0"/>
                  </a:rPr>
                  <a:t>2</a:t>
                </a:r>
                <a:r>
                  <a:rPr lang="en-US" sz="2400" dirty="0">
                    <a:solidFill>
                      <a:schemeClr val="tx1"/>
                    </a:solidFill>
                    <a:latin typeface="Times New Roman" panose="02020603050405020304" pitchFamily="18" charset="0"/>
                    <a:ea typeface="Calibri" panose="020F0502020204030204" pitchFamily="34" charset="0"/>
                  </a:rPr>
                  <a:t>O</a:t>
                </a:r>
                <a:r>
                  <a:rPr lang="en-US" sz="2400" baseline="-25000" dirty="0">
                    <a:solidFill>
                      <a:schemeClr val="tx1"/>
                    </a:solidFill>
                    <a:latin typeface="Times New Roman" panose="02020603050405020304" pitchFamily="18" charset="0"/>
                    <a:ea typeface="Calibri" panose="020F0502020204030204" pitchFamily="34" charset="0"/>
                  </a:rPr>
                  <a:t>5</a:t>
                </a:r>
                <a:r>
                  <a:rPr lang="en-US" sz="3600" cap="small" dirty="0">
                    <a:solidFill>
                      <a:schemeClr val="tx1"/>
                    </a:solidFill>
                    <a:latin typeface="Times New Roman" panose="02020603050405020304" pitchFamily="18" charset="0"/>
                    <a:ea typeface="Arial" panose="020B0604020202020204" pitchFamily="34" charset="0"/>
                  </a:rPr>
                  <a:t>                       </a:t>
                </a:r>
                <a:endParaRPr lang="en-US" sz="2400" cap="small" dirty="0">
                  <a:solidFill>
                    <a:schemeClr val="tx1"/>
                  </a:solidFill>
                  <a:latin typeface="Arial" panose="020B0604020202020204" pitchFamily="34" charset="0"/>
                  <a:ea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185386" y="180531"/>
                <a:ext cx="7034814" cy="2940420"/>
              </a:xfrm>
              <a:prstGeom prst="rect">
                <a:avLst/>
              </a:prstGeom>
              <a:blipFill rotWithShape="1">
                <a:blip r:embed="rId4"/>
                <a:stretch>
                  <a:fillRect l="-1299" t="-830" r="-22338" b="-6846"/>
                </a:stretch>
              </a:blipFill>
              <a:ln>
                <a:noFill/>
              </a:ln>
            </p:spPr>
            <p:txBody>
              <a:bodyPr/>
              <a:lstStyle/>
              <a:p>
                <a:r>
                  <a:rPr lang="en-US">
                    <a:noFill/>
                  </a:rPr>
                  <a:t> </a:t>
                </a:r>
              </a:p>
            </p:txBody>
          </p:sp>
        </mc:Fallback>
      </mc:AlternateContent>
      <p:sp>
        <p:nvSpPr>
          <p:cNvPr id="9" name="Rectangle 8"/>
          <p:cNvSpPr/>
          <p:nvPr/>
        </p:nvSpPr>
        <p:spPr>
          <a:xfrm>
            <a:off x="304800" y="-76200"/>
            <a:ext cx="5495415" cy="523220"/>
          </a:xfrm>
          <a:prstGeom prst="rect">
            <a:avLst/>
          </a:prstGeom>
        </p:spPr>
        <p:txBody>
          <a:bodyPr wrap="none">
            <a:spAutoFit/>
          </a:bodyPr>
          <a:lstStyle/>
          <a:p>
            <a:r>
              <a:rPr lang="en-US" sz="2800" dirty="0" err="1">
                <a:solidFill>
                  <a:srgbClr val="FF0000"/>
                </a:solidFill>
                <a:latin typeface="Times New Roman" pitchFamily="18" charset="0"/>
                <a:cs typeface="Times New Roman" pitchFamily="18" charset="0"/>
              </a:rPr>
              <a:t>Hợp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oxygen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phosphorus</a:t>
            </a:r>
          </a:p>
        </p:txBody>
      </p:sp>
      <mc:AlternateContent xmlns:mc="http://schemas.openxmlformats.org/markup-compatibility/2006" xmlns:a14="http://schemas.microsoft.com/office/drawing/2010/main">
        <mc:Choice Requires="a14">
          <p:sp>
            <p:nvSpPr>
              <p:cNvPr id="5" name="Rectangle 4"/>
              <p:cNvSpPr/>
              <p:nvPr/>
            </p:nvSpPr>
            <p:spPr>
              <a:xfrm>
                <a:off x="3200400" y="3385810"/>
                <a:ext cx="5731364" cy="29404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400" cap="small" dirty="0">
                    <a:latin typeface="Times New Roman" panose="02020603050405020304" pitchFamily="18" charset="0"/>
                    <a:ea typeface="Arial" panose="020B0604020202020204" pitchFamily="34" charset="0"/>
                  </a:rPr>
                  <a:t>                                                      II    I</a:t>
                </a:r>
                <a:r>
                  <a:rPr lang="en-US" sz="2400" cap="small" dirty="0">
                    <a:solidFill>
                      <a:srgbClr val="344E55"/>
                    </a:solidFill>
                    <a:latin typeface="Times New Roman" panose="02020603050405020304" pitchFamily="18" charset="0"/>
                    <a:ea typeface="Arial" panose="020B0604020202020204" pitchFamily="34" charset="0"/>
                  </a:rPr>
                  <a:t>I</a:t>
                </a:r>
                <a:endParaRPr lang="en-US" sz="2400" dirty="0">
                  <a:latin typeface="Times New Roman" panose="02020603050405020304" pitchFamily="18" charset="0"/>
                  <a:ea typeface="Segoe UI" panose="020B0502040204020203" pitchFamily="34" charset="0"/>
                  <a:cs typeface="Segoe UI" panose="020B0502040204020203" pitchFamily="34" charset="0"/>
                </a:endParaRPr>
              </a:p>
              <a:p>
                <a:pPr lvl="0" algn="just">
                  <a:lnSpc>
                    <a:spcPct val="115000"/>
                  </a:lnSpc>
                  <a:spcAft>
                    <a:spcPts val="0"/>
                  </a:spcAft>
                  <a:buClr>
                    <a:srgbClr val="000000"/>
                  </a:buClr>
                  <a:buSzPts val="1000"/>
                  <a:tabLst>
                    <a:tab pos="546100" algn="l"/>
                  </a:tabLst>
                </a:pP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Công</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thức</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hoá</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học</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tổng</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quát</a:t>
                </a:r>
                <a:r>
                  <a:rPr lang="en-US" sz="2400" dirty="0">
                    <a:latin typeface="Times New Roman" panose="02020603050405020304" pitchFamily="18" charset="0"/>
                    <a:ea typeface="Segoe UI" panose="020B0502040204020203" pitchFamily="34" charset="0"/>
                    <a:cs typeface="Segoe UI" panose="020B0502040204020203" pitchFamily="34" charset="0"/>
                  </a:rPr>
                  <a:t> : </a:t>
                </a:r>
                <a:r>
                  <a:rPr lang="en-US" sz="2400" dirty="0" err="1">
                    <a:latin typeface="Times New Roman" panose="02020603050405020304" pitchFamily="18" charset="0"/>
                    <a:ea typeface="Segoe UI" panose="020B0502040204020203" pitchFamily="34" charset="0"/>
                    <a:cs typeface="Segoe UI" panose="020B0502040204020203" pitchFamily="34" charset="0"/>
                  </a:rPr>
                  <a:t>Mg</a:t>
                </a:r>
                <a:r>
                  <a:rPr lang="en-US" sz="2400" baseline="-25000" dirty="0" err="1">
                    <a:latin typeface="Times New Roman" panose="02020603050405020304" pitchFamily="18" charset="0"/>
                    <a:ea typeface="Segoe UI" panose="020B0502040204020203" pitchFamily="34" charset="0"/>
                    <a:cs typeface="Segoe UI" panose="020B0502040204020203" pitchFamily="34" charset="0"/>
                  </a:rPr>
                  <a:t>x</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O</a:t>
                </a:r>
                <a:r>
                  <a:rPr lang="en-US" sz="2400" baseline="-25000" dirty="0" err="1">
                    <a:latin typeface="Times New Roman" panose="02020603050405020304" pitchFamily="18" charset="0"/>
                    <a:ea typeface="Segoe UI" panose="020B0502040204020203" pitchFamily="34" charset="0"/>
                    <a:cs typeface="Segoe UI" panose="020B0502040204020203" pitchFamily="34" charset="0"/>
                  </a:rPr>
                  <a:t>y</a:t>
                </a:r>
                <a:endParaRPr lang="en-US" sz="1400" dirty="0">
                  <a:latin typeface="Segoe UI" panose="020B0502040204020203" pitchFamily="34" charset="0"/>
                  <a:ea typeface="Segoe UI" panose="020B0502040204020203" pitchFamily="34" charset="0"/>
                  <a:cs typeface="Segoe UI" panose="020B0502040204020203" pitchFamily="34" charset="0"/>
                </a:endParaRPr>
              </a:p>
              <a:p>
                <a:pPr indent="254000" algn="just">
                  <a:lnSpc>
                    <a:spcPct val="115000"/>
                  </a:lnSpc>
                  <a:spcAft>
                    <a:spcPts val="0"/>
                  </a:spcAft>
                </a:pPr>
                <a:r>
                  <a:rPr lang="en-US" sz="2400" dirty="0">
                    <a:latin typeface="Times New Roman" panose="02020603050405020304" pitchFamily="18" charset="0"/>
                    <a:ea typeface="Segoe UI" panose="020B0502040204020203" pitchFamily="34" charset="0"/>
                  </a:rPr>
                  <a:t>Theo </a:t>
                </a:r>
                <a:r>
                  <a:rPr lang="en-US" sz="2400" dirty="0" err="1">
                    <a:latin typeface="Times New Roman" panose="02020603050405020304" pitchFamily="18" charset="0"/>
                    <a:ea typeface="Segoe UI" panose="020B0502040204020203" pitchFamily="34" charset="0"/>
                  </a:rPr>
                  <a:t>quy</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tắc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hoá</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trị</a:t>
                </a:r>
                <a:r>
                  <a:rPr lang="en-US" sz="2400" dirty="0">
                    <a:latin typeface="Times New Roman" panose="02020603050405020304" pitchFamily="18" charset="0"/>
                    <a:ea typeface="Segoe UI" panose="020B0502040204020203" pitchFamily="34" charset="0"/>
                  </a:rPr>
                  <a:t>, ta </a:t>
                </a:r>
                <a:r>
                  <a:rPr lang="en-US" sz="2400" dirty="0" err="1">
                    <a:latin typeface="Times New Roman" panose="02020603050405020304" pitchFamily="18" charset="0"/>
                    <a:ea typeface="Segoe UI" panose="020B0502040204020203" pitchFamily="34" charset="0"/>
                  </a:rPr>
                  <a:t>có</a:t>
                </a:r>
                <a:r>
                  <a:rPr lang="en-US" sz="2400" dirty="0">
                    <a:latin typeface="Times New Roman" panose="02020603050405020304" pitchFamily="18" charset="0"/>
                    <a:ea typeface="Segoe UI" panose="020B0502040204020203" pitchFamily="34" charset="0"/>
                  </a:rPr>
                  <a:t>: </a:t>
                </a:r>
                <a:r>
                  <a:rPr lang="en-US" sz="2400" dirty="0">
                    <a:solidFill>
                      <a:srgbClr val="C5584A"/>
                    </a:solidFill>
                    <a:latin typeface="Times New Roman" panose="02020603050405020304" pitchFamily="18" charset="0"/>
                    <a:ea typeface="Segoe UI" panose="020B0502040204020203" pitchFamily="34" charset="0"/>
                  </a:rPr>
                  <a:t>x</a:t>
                </a:r>
                <a14:m>
                  <m:oMath xmlns:m="http://schemas.openxmlformats.org/officeDocument/2006/math">
                    <m:r>
                      <a:rPr lang="en-US" sz="2400" b="0" i="0" smtClean="0">
                        <a:solidFill>
                          <a:srgbClr val="C5584A"/>
                        </a:solidFill>
                        <a:latin typeface="Cambria Math"/>
                        <a:ea typeface="Segoe UI" panose="020B0502040204020203" pitchFamily="34" charset="0"/>
                      </a:rPr>
                      <m:t> </m:t>
                    </m:r>
                    <m:r>
                      <a:rPr lang="en-US" sz="2400" b="0" i="1" smtClean="0">
                        <a:solidFill>
                          <a:srgbClr val="C5584A"/>
                        </a:solidFill>
                        <a:latin typeface="Cambria Math"/>
                        <a:ea typeface="Segoe UI" panose="020B0502040204020203" pitchFamily="34" charset="0"/>
                      </a:rPr>
                      <m:t>.</m:t>
                    </m:r>
                  </m:oMath>
                </a14:m>
                <a:r>
                  <a:rPr lang="en-US" sz="2400" dirty="0">
                    <a:latin typeface="Times New Roman" panose="02020603050405020304" pitchFamily="18" charset="0"/>
                    <a:ea typeface="Segoe UI" panose="020B0502040204020203" pitchFamily="34" charset="0"/>
                  </a:rPr>
                  <a:t>II = </a:t>
                </a:r>
                <a:r>
                  <a:rPr lang="en-US" sz="2400" dirty="0">
                    <a:solidFill>
                      <a:srgbClr val="C5584A"/>
                    </a:solidFill>
                    <a:latin typeface="Times New Roman" panose="02020603050405020304" pitchFamily="18" charset="0"/>
                    <a:ea typeface="Segoe UI" panose="020B0502040204020203" pitchFamily="34" charset="0"/>
                  </a:rPr>
                  <a:t>y </a:t>
                </a:r>
                <a14:m>
                  <m:oMath xmlns:m="http://schemas.openxmlformats.org/officeDocument/2006/math">
                    <m:r>
                      <a:rPr lang="en-US" sz="2400" b="0" i="1" smtClean="0">
                        <a:solidFill>
                          <a:srgbClr val="C5584A"/>
                        </a:solidFill>
                        <a:latin typeface="Cambria Math"/>
                        <a:ea typeface="Segoe UI" panose="020B0502040204020203" pitchFamily="34" charset="0"/>
                      </a:rPr>
                      <m:t>.</m:t>
                    </m:r>
                  </m:oMath>
                </a14:m>
                <a:r>
                  <a:rPr lang="en-US" sz="2400" dirty="0">
                    <a:latin typeface="Times New Roman" panose="02020603050405020304" pitchFamily="18" charset="0"/>
                    <a:ea typeface="Segoe UI" panose="020B0502040204020203" pitchFamily="34" charset="0"/>
                  </a:rPr>
                  <a:t> II</a:t>
                </a:r>
                <a:r>
                  <a:rPr lang="en-US" sz="2400" b="1" dirty="0">
                    <a:latin typeface="Times New Roman" panose="02020603050405020304" pitchFamily="18" charset="0"/>
                    <a:ea typeface="Arial" panose="020B0604020202020204" pitchFamily="34" charset="0"/>
                  </a:rPr>
                  <a:t>	</a:t>
                </a:r>
                <a:endParaRPr lang="en-US" sz="1400" dirty="0">
                  <a:latin typeface="Segoe UI" panose="020B0502040204020203" pitchFamily="34" charset="0"/>
                  <a:ea typeface="Segoe UI" panose="020B0502040204020203" pitchFamily="34" charset="0"/>
                </a:endParaRPr>
              </a:p>
              <a:p>
                <a:pPr marR="2860040" indent="254000" algn="just">
                  <a:lnSpc>
                    <a:spcPct val="115000"/>
                  </a:lnSpc>
                  <a:spcAft>
                    <a:spcPts val="0"/>
                  </a:spcAft>
                </a:pPr>
                <a:r>
                  <a:rPr lang="en-US" sz="2400" dirty="0">
                    <a:latin typeface="Times New Roman" panose="02020603050405020304" pitchFamily="18" charset="0"/>
                    <a:ea typeface="Segoe UI" panose="020B0502040204020203" pitchFamily="34" charset="0"/>
                  </a:rPr>
                  <a:t>      =&gt;:</a:t>
                </a:r>
                <a14:m>
                  <m:oMath xmlns:m="http://schemas.openxmlformats.org/officeDocument/2006/math">
                    <m:r>
                      <a:rPr lang="en-US" sz="2400" i="1">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i="1">
                            <a:latin typeface="Cambria Math" panose="02040503050406030204" pitchFamily="18" charset="0"/>
                            <a:ea typeface="Segoe UI" panose="020B0502040204020203" pitchFamily="34" charset="0"/>
                            <a:cs typeface="Times New Roman" panose="02020603050405020304" pitchFamily="18" charset="0"/>
                          </a:rPr>
                          <m:t>𝑥</m:t>
                        </m:r>
                      </m:num>
                      <m:den>
                        <m:r>
                          <a:rPr lang="en-US" sz="2400" i="1">
                            <a:latin typeface="Cambria Math" panose="02040503050406030204" pitchFamily="18" charset="0"/>
                            <a:ea typeface="Segoe UI" panose="020B0502040204020203" pitchFamily="34" charset="0"/>
                            <a:cs typeface="Times New Roman" panose="02020603050405020304" pitchFamily="18" charset="0"/>
                          </a:rPr>
                          <m:t>𝑦</m:t>
                        </m:r>
                        <m:r>
                          <a:rPr lang="en-US" sz="2400" i="1">
                            <a:latin typeface="Cambria Math" panose="02040503050406030204" pitchFamily="18" charset="0"/>
                            <a:ea typeface="Segoe UI" panose="020B0502040204020203" pitchFamily="34" charset="0"/>
                            <a:cs typeface="Times New Roman" panose="02020603050405020304" pitchFamily="18" charset="0"/>
                          </a:rPr>
                          <m:t> </m:t>
                        </m:r>
                      </m:den>
                    </m:f>
                    <m:r>
                      <a:rPr lang="en-US" sz="2400" i="1">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i="1">
                            <a:latin typeface="Cambria Math" panose="02040503050406030204" pitchFamily="18" charset="0"/>
                            <a:ea typeface="Segoe UI" panose="020B0502040204020203" pitchFamily="34" charset="0"/>
                            <a:cs typeface="Times New Roman" panose="02020603050405020304" pitchFamily="18" charset="0"/>
                          </a:rPr>
                          <m:t>𝐼</m:t>
                        </m:r>
                        <m:r>
                          <a:rPr lang="en-US" sz="2400" b="0" i="1" smtClean="0">
                            <a:latin typeface="Cambria Math"/>
                            <a:ea typeface="Segoe UI" panose="020B0502040204020203" pitchFamily="34" charset="0"/>
                            <a:cs typeface="Times New Roman" panose="02020603050405020304" pitchFamily="18" charset="0"/>
                          </a:rPr>
                          <m:t>𝐼</m:t>
                        </m:r>
                      </m:num>
                      <m:den>
                        <m:r>
                          <a:rPr lang="en-US" sz="2400" i="1">
                            <a:latin typeface="Cambria Math" panose="02040503050406030204" pitchFamily="18" charset="0"/>
                            <a:ea typeface="Segoe UI" panose="020B0502040204020203" pitchFamily="34" charset="0"/>
                            <a:cs typeface="Times New Roman" panose="02020603050405020304" pitchFamily="18" charset="0"/>
                          </a:rPr>
                          <m:t>𝐼</m:t>
                        </m:r>
                        <m:r>
                          <a:rPr lang="en-US" sz="2400" b="0" i="1" smtClean="0">
                            <a:latin typeface="Cambria Math"/>
                            <a:ea typeface="Segoe UI" panose="020B0502040204020203" pitchFamily="34" charset="0"/>
                            <a:cs typeface="Times New Roman" panose="02020603050405020304" pitchFamily="18" charset="0"/>
                          </a:rPr>
                          <m:t>𝐼</m:t>
                        </m:r>
                      </m:den>
                    </m:f>
                    <m:r>
                      <a:rPr lang="en-US" sz="2400" i="1">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b="0" i="1" smtClean="0">
                            <a:latin typeface="Cambria Math"/>
                            <a:ea typeface="Segoe UI" panose="020B0502040204020203" pitchFamily="34" charset="0"/>
                            <a:cs typeface="Times New Roman" panose="02020603050405020304" pitchFamily="18" charset="0"/>
                          </a:rPr>
                          <m:t>1</m:t>
                        </m:r>
                      </m:num>
                      <m:den>
                        <m:r>
                          <a:rPr lang="en-US" sz="2400" b="0" i="1" smtClean="0">
                            <a:latin typeface="Cambria Math"/>
                            <a:ea typeface="Segoe UI" panose="020B0502040204020203" pitchFamily="34" charset="0"/>
                            <a:cs typeface="Times New Roman" panose="02020603050405020304" pitchFamily="18" charset="0"/>
                          </a:rPr>
                          <m:t>1</m:t>
                        </m:r>
                      </m:den>
                    </m:f>
                  </m:oMath>
                </a14:m>
                <a:endParaRPr lang="en-US" sz="1400" dirty="0">
                  <a:latin typeface="Segoe UI" panose="020B0502040204020203" pitchFamily="34" charset="0"/>
                  <a:ea typeface="Segoe UI" panose="020B0502040204020203" pitchFamily="34" charset="0"/>
                </a:endParaRPr>
              </a:p>
              <a:p>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Chọn</a:t>
                </a:r>
                <a:r>
                  <a:rPr lang="en-US" sz="2400" dirty="0">
                    <a:latin typeface="Times New Roman" panose="02020603050405020304" pitchFamily="18" charset="0"/>
                    <a:ea typeface="Calibri" panose="020F0502020204030204" pitchFamily="34" charset="0"/>
                  </a:rPr>
                  <a:t> </a:t>
                </a:r>
                <a:r>
                  <a:rPr lang="en-US" sz="2400" dirty="0">
                    <a:solidFill>
                      <a:srgbClr val="C5584A"/>
                    </a:solidFill>
                    <a:latin typeface="Times New Roman" panose="02020603050405020304" pitchFamily="18" charset="0"/>
                    <a:ea typeface="Calibri" panose="020F0502020204030204" pitchFamily="34" charset="0"/>
                  </a:rPr>
                  <a:t>x </a:t>
                </a:r>
                <a:r>
                  <a:rPr lang="en-US" sz="2400" dirty="0">
                    <a:latin typeface="Times New Roman" panose="02020603050405020304" pitchFamily="18" charset="0"/>
                    <a:ea typeface="Calibri" panose="020F0502020204030204" pitchFamily="34" charset="0"/>
                  </a:rPr>
                  <a:t>= 1, </a:t>
                </a:r>
                <a:r>
                  <a:rPr lang="en-US" sz="2400" dirty="0">
                    <a:solidFill>
                      <a:srgbClr val="C5584A"/>
                    </a:solidFill>
                    <a:latin typeface="Times New Roman" panose="02020603050405020304" pitchFamily="18" charset="0"/>
                    <a:ea typeface="Calibri" panose="020F0502020204030204" pitchFamily="34" charset="0"/>
                  </a:rPr>
                  <a:t>y </a:t>
                </a:r>
                <a:r>
                  <a:rPr lang="en-US" sz="2400" dirty="0">
                    <a:latin typeface="Times New Roman" panose="02020603050405020304" pitchFamily="18" charset="0"/>
                    <a:ea typeface="Calibri" panose="020F0502020204030204" pitchFamily="34" charset="0"/>
                  </a:rPr>
                  <a:t>= 1.</a:t>
                </a:r>
              </a:p>
              <a:p>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Công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thức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hoá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học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hợp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chất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này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MgO</a:t>
                </a:r>
                <a:r>
                  <a:rPr lang="en-US" sz="3600" cap="small" dirty="0">
                    <a:solidFill>
                      <a:srgbClr val="33407F"/>
                    </a:solidFill>
                    <a:latin typeface="Times New Roman" panose="02020603050405020304" pitchFamily="18" charset="0"/>
                    <a:ea typeface="Arial" panose="020B0604020202020204" pitchFamily="34" charset="0"/>
                  </a:rPr>
                  <a:t>                       </a:t>
                </a:r>
                <a:endParaRPr lang="en-US" sz="2400" cap="small" dirty="0">
                  <a:latin typeface="Arial" panose="020B0604020202020204" pitchFamily="34" charset="0"/>
                  <a:ea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200400" y="3385810"/>
                <a:ext cx="5731364" cy="2940420"/>
              </a:xfrm>
              <a:prstGeom prst="rect">
                <a:avLst/>
              </a:prstGeom>
              <a:blipFill rotWithShape="1">
                <a:blip r:embed="rId5"/>
                <a:stretch>
                  <a:fillRect l="-1596" t="-828" r="-51170" b="-6625"/>
                </a:stretch>
              </a:blipFill>
              <a:ln>
                <a:noFill/>
              </a:ln>
            </p:spPr>
            <p:txBody>
              <a:bodyPr/>
              <a:lstStyle/>
              <a:p>
                <a:r>
                  <a:rPr lang="en-US">
                    <a:noFill/>
                  </a:rPr>
                  <a:t> </a:t>
                </a:r>
              </a:p>
            </p:txBody>
          </p:sp>
        </mc:Fallback>
      </mc:AlternateContent>
      <p:sp>
        <p:nvSpPr>
          <p:cNvPr id="7" name="Rectangle 6"/>
          <p:cNvSpPr/>
          <p:nvPr/>
        </p:nvSpPr>
        <p:spPr>
          <a:xfrm>
            <a:off x="177681" y="3124200"/>
            <a:ext cx="5504392" cy="523220"/>
          </a:xfrm>
          <a:prstGeom prst="rect">
            <a:avLst/>
          </a:prstGeom>
        </p:spPr>
        <p:txBody>
          <a:bodyPr wrap="none">
            <a:spAutoFit/>
          </a:bodyPr>
          <a:lstStyle/>
          <a:p>
            <a:r>
              <a:rPr lang="en-US" sz="2800" dirty="0" err="1">
                <a:solidFill>
                  <a:srgbClr val="FF0000"/>
                </a:solidFill>
                <a:latin typeface="Times New Roman" pitchFamily="18" charset="0"/>
                <a:cs typeface="Times New Roman" pitchFamily="18" charset="0"/>
              </a:rPr>
              <a:t>Họp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oxygen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Magnesium:</a:t>
            </a:r>
          </a:p>
        </p:txBody>
      </p:sp>
    </p:spTree>
    <p:extLst>
      <p:ext uri="{BB962C8B-B14F-4D97-AF65-F5344CB8AC3E}">
        <p14:creationId xmlns:p14="http://schemas.microsoft.com/office/powerpoint/2010/main" val="181640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250" fill="hold"/>
                                        <p:tgtEl>
                                          <p:spTgt spid="6"/>
                                        </p:tgtEl>
                                        <p:attrNameLst>
                                          <p:attrName>ppt_w</p:attrName>
                                        </p:attrNameLst>
                                      </p:cBhvr>
                                      <p:tavLst>
                                        <p:tav tm="0">
                                          <p:val>
                                            <p:fltVal val="0"/>
                                          </p:val>
                                        </p:tav>
                                        <p:tav tm="100000">
                                          <p:val>
                                            <p:strVal val="#ppt_w"/>
                                          </p:val>
                                        </p:tav>
                                      </p:tavLst>
                                    </p:anim>
                                    <p:anim calcmode="lin" valueType="num">
                                      <p:cBhvr>
                                        <p:cTn id="12" dur="1250" fill="hold"/>
                                        <p:tgtEl>
                                          <p:spTgt spid="6"/>
                                        </p:tgtEl>
                                        <p:attrNameLst>
                                          <p:attrName>ppt_h</p:attrName>
                                        </p:attrNameLst>
                                      </p:cBhvr>
                                      <p:tavLst>
                                        <p:tav tm="0">
                                          <p:val>
                                            <p:fltVal val="0"/>
                                          </p:val>
                                        </p:tav>
                                        <p:tav tm="100000">
                                          <p:val>
                                            <p:strVal val="#ppt_h"/>
                                          </p:val>
                                        </p:tav>
                                      </p:tavLst>
                                    </p:anim>
                                    <p:animEffect transition="in" filter="fade">
                                      <p:cBhvr>
                                        <p:cTn id="13" dur="1250"/>
                                        <p:tgtEl>
                                          <p:spTgt spid="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250" fill="hold"/>
                                        <p:tgtEl>
                                          <p:spTgt spid="5"/>
                                        </p:tgtEl>
                                        <p:attrNameLst>
                                          <p:attrName>ppt_w</p:attrName>
                                        </p:attrNameLst>
                                      </p:cBhvr>
                                      <p:tavLst>
                                        <p:tav tm="0">
                                          <p:val>
                                            <p:fltVal val="0"/>
                                          </p:val>
                                        </p:tav>
                                        <p:tav tm="100000">
                                          <p:val>
                                            <p:strVal val="#ppt_w"/>
                                          </p:val>
                                        </p:tav>
                                      </p:tavLst>
                                    </p:anim>
                                    <p:anim calcmode="lin" valueType="num">
                                      <p:cBhvr>
                                        <p:cTn id="17" dur="1250" fill="hold"/>
                                        <p:tgtEl>
                                          <p:spTgt spid="5"/>
                                        </p:tgtEl>
                                        <p:attrNameLst>
                                          <p:attrName>ppt_h</p:attrName>
                                        </p:attrNameLst>
                                      </p:cBhvr>
                                      <p:tavLst>
                                        <p:tav tm="0">
                                          <p:val>
                                            <p:fltVal val="0"/>
                                          </p:val>
                                        </p:tav>
                                        <p:tav tm="100000">
                                          <p:val>
                                            <p:strVal val="#ppt_h"/>
                                          </p:val>
                                        </p:tav>
                                      </p:tavLst>
                                    </p:anim>
                                    <p:animEffect transition="in" filter="fade">
                                      <p:cBhvr>
                                        <p:cTn id="18"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0327" y="152400"/>
            <a:ext cx="1297150" cy="800219"/>
          </a:xfrm>
          <a:prstGeom prst="rect">
            <a:avLst/>
          </a:prstGeom>
        </p:spPr>
        <p:txBody>
          <a:bodyPr wrap="none">
            <a:spAutoFit/>
          </a:bodyPr>
          <a:lstStyle/>
          <a:p>
            <a:pPr>
              <a:lnSpc>
                <a:spcPct val="115000"/>
              </a:lnSpc>
              <a:spcAft>
                <a:spcPts val="1000"/>
              </a:spcAft>
            </a:pPr>
            <a:r>
              <a:rPr lang="de-DE" sz="40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a:t>
            </a:r>
            <a:endParaRPr lang="en-US" sz="4000"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9704" y="258584"/>
            <a:ext cx="3724096" cy="587853"/>
          </a:xfrm>
          <a:prstGeom prst="rect">
            <a:avLst/>
          </a:prstGeom>
        </p:spPr>
        <p:txBody>
          <a:bodyPr wrap="none">
            <a:spAutoFit/>
          </a:bodyPr>
          <a:lstStyle/>
          <a:p>
            <a:pPr>
              <a:lnSpc>
                <a:spcPct val="115000"/>
              </a:lnSpc>
              <a:spcAft>
                <a:spcPts val="1000"/>
              </a:spcAft>
            </a:pPr>
            <a:r>
              <a:rPr lang="de-DE" sz="2800" b="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 2: Gọi 4 hs lên giải </a:t>
            </a:r>
            <a:endParaRPr lang="en-US" sz="28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35329"/>
            <a:ext cx="3319552" cy="3519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235330"/>
            <a:ext cx="2514600" cy="3519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191991"/>
            <a:ext cx="2430638" cy="359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a:off x="8666020" y="1276894"/>
            <a:ext cx="0" cy="3442854"/>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248400" y="1263040"/>
            <a:ext cx="0" cy="344285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5464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4340"/>
                                        </p:tgtEl>
                                        <p:attrNameLst>
                                          <p:attrName>style.visibility</p:attrName>
                                        </p:attrNameLst>
                                      </p:cBhvr>
                                      <p:to>
                                        <p:strVal val="visible"/>
                                      </p:to>
                                    </p:set>
                                    <p:animEffect transition="in" filter="barn(inVertical)">
                                      <p:cBhvr>
                                        <p:cTn id="15"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62400" y="0"/>
            <a:ext cx="1297150" cy="800219"/>
          </a:xfrm>
          <a:prstGeom prst="rect">
            <a:avLst/>
          </a:prstGeom>
        </p:spPr>
        <p:txBody>
          <a:bodyPr wrap="none">
            <a:spAutoFit/>
          </a:bodyPr>
          <a:lstStyle/>
          <a:p>
            <a:pPr>
              <a:lnSpc>
                <a:spcPct val="115000"/>
              </a:lnSpc>
              <a:spcAft>
                <a:spcPts val="1000"/>
              </a:spcAft>
            </a:pPr>
            <a:r>
              <a:rPr lang="de-DE" sz="40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a:t>
            </a:r>
            <a:endParaRPr lang="en-US" sz="4000"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9704" y="106184"/>
            <a:ext cx="1091966" cy="548099"/>
          </a:xfrm>
          <a:prstGeom prst="rect">
            <a:avLst/>
          </a:prstGeom>
        </p:spPr>
        <p:txBody>
          <a:bodyPr wrap="none">
            <a:spAutoFit/>
          </a:bodyPr>
          <a:lstStyle/>
          <a:p>
            <a:pPr>
              <a:lnSpc>
                <a:spcPct val="115000"/>
              </a:lnSpc>
              <a:spcAft>
                <a:spcPts val="1000"/>
              </a:spcAft>
            </a:pPr>
            <a:r>
              <a:rPr lang="de-DE" sz="2800" b="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 3:</a:t>
            </a:r>
            <a:endParaRPr lang="en-US" sz="28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362" name="Picture 2" descr="https://lh5.googleusercontent.com/5_P2GXqIA_EH1Twb0jYdt9hJBFI6uNpK1mKFYBW8jsmdkxNMe4VHKL0i9Ru4gbcmZjo4ret5rNrkDcD167SLJQg_pWbj64cH720tL4NAosWSqM5Kwx3zran5sF2H7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7724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59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581620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3"/>
          <p:cNvPicPr>
            <a:picLocks noChangeAspect="1"/>
          </p:cNvPicPr>
          <p:nvPr/>
        </p:nvPicPr>
        <p:blipFill>
          <a:blip r:embed="rId3"/>
          <a:stretch>
            <a:fillRect/>
          </a:stretch>
        </p:blipFill>
        <p:spPr>
          <a:xfrm>
            <a:off x="5972175" y="68263"/>
            <a:ext cx="2797969" cy="969962"/>
          </a:xfrm>
          <a:prstGeom prst="rect">
            <a:avLst/>
          </a:prstGeom>
          <a:effectLst>
            <a:outerShdw blurRad="50800" dist="38100" dir="10800000" algn="r" rotWithShape="0">
              <a:prstClr val="black">
                <a:alpha val="40000"/>
              </a:prstClr>
            </a:outerShdw>
          </a:effectLst>
        </p:spPr>
      </p:pic>
      <p:sp>
        <p:nvSpPr>
          <p:cNvPr id="33796" name="TextBox 5"/>
          <p:cNvSpPr txBox="1">
            <a:spLocks noChangeArrowheads="1"/>
          </p:cNvSpPr>
          <p:nvPr/>
        </p:nvSpPr>
        <p:spPr bwMode="auto">
          <a:xfrm>
            <a:off x="914400" y="1745159"/>
            <a:ext cx="7239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sz="4400" dirty="0">
                <a:solidFill>
                  <a:srgbClr val="FF0000"/>
                </a:solidFill>
                <a:latin typeface="Times New Roman" pitchFamily="18" charset="0"/>
                <a:cs typeface="Times New Roman" pitchFamily="18" charset="0"/>
              </a:rPr>
              <a:t>HƯỚNG DẪN VỀ NHÀ</a:t>
            </a:r>
          </a:p>
        </p:txBody>
      </p:sp>
      <p:sp>
        <p:nvSpPr>
          <p:cNvPr id="3" name="Rectangle 2"/>
          <p:cNvSpPr>
            <a:spLocks noChangeArrowheads="1"/>
          </p:cNvSpPr>
          <p:nvPr/>
        </p:nvSpPr>
        <p:spPr bwMode="auto">
          <a:xfrm>
            <a:off x="797719" y="2895600"/>
            <a:ext cx="817006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FontTx/>
              <a:buChar char="-"/>
            </a:pP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p>
          <a:p>
            <a:pPr marL="457200" indent="-457200">
              <a:buFontTx/>
              <a:buChar char="-"/>
            </a:pP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tập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tập</a:t>
            </a:r>
            <a:r>
              <a:rPr lang="en-US" sz="3200" b="1" dirty="0">
                <a:latin typeface="Times New Roman" pitchFamily="18" charset="0"/>
                <a:cs typeface="Times New Roman" pitchFamily="18" charset="0"/>
              </a:rPr>
              <a:t>.</a:t>
            </a:r>
          </a:p>
          <a:p>
            <a:pPr marL="457200" indent="-457200">
              <a:buFontTx/>
              <a:buChar char="-"/>
            </a:pPr>
            <a:r>
              <a:rPr lang="en-US" sz="3200" b="1" dirty="0" err="1">
                <a:latin typeface="Times New Roman" pitchFamily="18" charset="0"/>
                <a:cs typeface="Times New Roman" pitchFamily="18" charset="0"/>
              </a:rPr>
              <a:t>Xem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toàn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1-7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Ôn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tập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Kiểm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giữa</a:t>
            </a:r>
            <a:r>
              <a:rPr lang="en-US" sz="3200" b="1" dirty="0">
                <a:latin typeface="Times New Roman" pitchFamily="18" charset="0"/>
                <a:cs typeface="Times New Roman" pitchFamily="18" charset="0"/>
              </a:rPr>
              <a:t> </a:t>
            </a:r>
            <a:r>
              <a:rPr lang="en-US" sz="3200" b="1">
                <a:latin typeface="Times New Roman" pitchFamily="18" charset="0"/>
                <a:cs typeface="Times New Roman" pitchFamily="18" charset="0"/>
              </a:rPr>
              <a:t>HKI.</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841003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29717" y="348372"/>
            <a:ext cx="2337499" cy="800219"/>
          </a:xfrm>
          <a:prstGeom prst="rect">
            <a:avLst/>
          </a:prstGeom>
        </p:spPr>
        <p:txBody>
          <a:bodyPr wrap="none">
            <a:spAutoFit/>
          </a:bodyPr>
          <a:lstStyle/>
          <a:p>
            <a:pPr>
              <a:lnSpc>
                <a:spcPct val="115000"/>
              </a:lnSpc>
              <a:spcAft>
                <a:spcPts val="1000"/>
              </a:spcAft>
            </a:pPr>
            <a:r>
              <a:rPr lang="de-DE"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Vận dụng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0" y="1148592"/>
            <a:ext cx="8991600" cy="4789880"/>
          </a:xfrm>
          <a:prstGeom prst="rect">
            <a:avLst/>
          </a:prstGeom>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601363" y="0"/>
            <a:ext cx="1195408" cy="1280006"/>
          </a:xfrm>
          <a:prstGeom prst="rect">
            <a:avLst/>
          </a:prstGeom>
        </p:spPr>
      </p:pic>
    </p:spTree>
    <p:extLst>
      <p:ext uri="{BB962C8B-B14F-4D97-AF65-F5344CB8AC3E}">
        <p14:creationId xmlns:p14="http://schemas.microsoft.com/office/powerpoint/2010/main" val="161376044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86967" y="725101"/>
            <a:ext cx="1851789" cy="800219"/>
          </a:xfrm>
          <a:prstGeom prst="rect">
            <a:avLst/>
          </a:prstGeom>
        </p:spPr>
        <p:txBody>
          <a:bodyPr wrap="none">
            <a:spAutoFit/>
          </a:bodyPr>
          <a:lstStyle/>
          <a:p>
            <a:pPr>
              <a:lnSpc>
                <a:spcPct val="115000"/>
              </a:lnSpc>
              <a:spcAft>
                <a:spcPts val="1000"/>
              </a:spcAft>
            </a:pPr>
            <a:r>
              <a:rPr lang="de-DE"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Dặn Dò</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231793" y="-144911"/>
            <a:ext cx="1959338" cy="2097999"/>
          </a:xfrm>
          <a:prstGeom prst="rect">
            <a:avLst/>
          </a:prstGeom>
        </p:spPr>
      </p:pic>
      <p:sp>
        <p:nvSpPr>
          <p:cNvPr id="3" name="Rectangle 2"/>
          <p:cNvSpPr/>
          <p:nvPr/>
        </p:nvSpPr>
        <p:spPr>
          <a:xfrm>
            <a:off x="1706731" y="2139836"/>
            <a:ext cx="6982289" cy="2003625"/>
          </a:xfrm>
          <a:prstGeom prst="rect">
            <a:avLst/>
          </a:prstGeom>
        </p:spPr>
        <p:txBody>
          <a:bodyPr wrap="square">
            <a:spAutoFit/>
          </a:bodyPr>
          <a:lstStyle/>
          <a:p>
            <a:pPr marL="571500" indent="-571500" algn="just">
              <a:lnSpc>
                <a:spcPct val="115000"/>
              </a:lnSpc>
              <a:spcAft>
                <a:spcPts val="0"/>
              </a:spcAft>
              <a:buFontTx/>
              <a:buChar char="-"/>
            </a:pP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HS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cũ</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0"/>
              </a:spcAft>
            </a:pP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theo</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540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1830</TotalTime>
  <Words>2498</Words>
  <Application>Microsoft Office PowerPoint</Application>
  <PresentationFormat>On-screen Show (4:3)</PresentationFormat>
  <Paragraphs>308</Paragraphs>
  <Slides>90</Slides>
  <Notes>2</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90</vt:i4>
      </vt:variant>
    </vt:vector>
  </HeadingPairs>
  <TitlesOfParts>
    <vt:vector size="101" baseType="lpstr">
      <vt:lpstr>Arial</vt:lpstr>
      <vt:lpstr>Calibri</vt:lpstr>
      <vt:lpstr>Cambria Math</vt:lpstr>
      <vt:lpstr>Comic Sans MS</vt:lpstr>
      <vt:lpstr>Segoe UI</vt:lpstr>
      <vt:lpstr>Symbol</vt:lpstr>
      <vt:lpstr>Times New Roman</vt:lpstr>
      <vt:lpstr>Office Theme</vt:lpstr>
      <vt:lpstr>Equation.DSMT4</vt:lpstr>
      <vt:lpstr>Equation</vt:lpstr>
      <vt:lpstr>Microsoft Equation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công thức hóa học của đơn chất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100</cp:revision>
  <dcterms:created xsi:type="dcterms:W3CDTF">2022-08-08T08:21:21Z</dcterms:created>
  <dcterms:modified xsi:type="dcterms:W3CDTF">2025-05-05T04:37:49Z</dcterms:modified>
</cp:coreProperties>
</file>