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93" r:id="rId2"/>
  </p:sldMasterIdLst>
  <p:notesMasterIdLst>
    <p:notesMasterId r:id="rId37"/>
  </p:notesMasterIdLst>
  <p:sldIdLst>
    <p:sldId id="406" r:id="rId3"/>
    <p:sldId id="356" r:id="rId4"/>
    <p:sldId id="317" r:id="rId5"/>
    <p:sldId id="411" r:id="rId6"/>
    <p:sldId id="402" r:id="rId7"/>
    <p:sldId id="321" r:id="rId8"/>
    <p:sldId id="368" r:id="rId9"/>
    <p:sldId id="331" r:id="rId10"/>
    <p:sldId id="336" r:id="rId11"/>
    <p:sldId id="366" r:id="rId12"/>
    <p:sldId id="460" r:id="rId13"/>
    <p:sldId id="408" r:id="rId14"/>
    <p:sldId id="277" r:id="rId15"/>
    <p:sldId id="410" r:id="rId16"/>
    <p:sldId id="273" r:id="rId17"/>
    <p:sldId id="462" r:id="rId18"/>
    <p:sldId id="274" r:id="rId19"/>
    <p:sldId id="285" r:id="rId20"/>
    <p:sldId id="464" r:id="rId21"/>
    <p:sldId id="463" r:id="rId22"/>
    <p:sldId id="318" r:id="rId23"/>
    <p:sldId id="291" r:id="rId24"/>
    <p:sldId id="373" r:id="rId25"/>
    <p:sldId id="465" r:id="rId26"/>
    <p:sldId id="407" r:id="rId27"/>
    <p:sldId id="354" r:id="rId28"/>
    <p:sldId id="458" r:id="rId29"/>
    <p:sldId id="457" r:id="rId30"/>
    <p:sldId id="459" r:id="rId31"/>
    <p:sldId id="378" r:id="rId32"/>
    <p:sldId id="375" r:id="rId33"/>
    <p:sldId id="326" r:id="rId34"/>
    <p:sldId id="360" r:id="rId35"/>
    <p:sldId id="38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0" autoAdjust="0"/>
  </p:normalViewPr>
  <p:slideViewPr>
    <p:cSldViewPr snapToGrid="0">
      <p:cViewPr varScale="1">
        <p:scale>
          <a:sx n="69" d="100"/>
          <a:sy n="69" d="100"/>
        </p:scale>
        <p:origin x="564" y="44"/>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8/16/2024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97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49016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64381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24661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415189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8/16/2024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8/16/2024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8/16/2024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8/16/2024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8/16/2024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8/16/2024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8/16/2024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8/16/2024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8/16/2024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8/16/2024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86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8/16/2024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2.png"/><Relationship Id="rId1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audio" Target="../media/audio3.wav"/><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slide" Target="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2.png"/><Relationship Id="rId14" Type="http://schemas.openxmlformats.org/officeDocument/2006/relationships/slide" Target="sl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694A38-6B9C-455B-9530-C0B4DB4373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225287"/>
            <a:ext cx="11343861" cy="6308035"/>
          </a:xfrm>
          <a:prstGeom prst="rect">
            <a:avLst/>
          </a:prstGeom>
        </p:spPr>
      </p:pic>
      <p:sp>
        <p:nvSpPr>
          <p:cNvPr id="7" name="Rectangle: Rounded Corners 6">
            <a:extLst>
              <a:ext uri="{FF2B5EF4-FFF2-40B4-BE49-F238E27FC236}">
                <a16:creationId xmlns:a16="http://schemas.microsoft.com/office/drawing/2014/main" id="{1F1473FA-45FC-4BC7-8BD0-E958366A621F}"/>
              </a:ext>
            </a:extLst>
          </p:cNvPr>
          <p:cNvSpPr/>
          <p:nvPr/>
        </p:nvSpPr>
        <p:spPr>
          <a:xfrm>
            <a:off x="748918" y="3227598"/>
            <a:ext cx="10111068" cy="725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 7: ỨNG PHÓ VỚI TÌNH HUỐNG NGUY HIỂM</a:t>
            </a:r>
            <a:endParaRPr lang="en-US" sz="32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395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46844" y="171675"/>
            <a:ext cx="7969290" cy="1451359"/>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2</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 ứng phó trước những tình huống nguy </a:t>
            </a:r>
            <a:r>
              <a:rPr lang="en-US" sz="4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hiể</a:t>
            </a:r>
            <a:r>
              <a:rPr lang="vi-VN"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25383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9BDC3F-F9D6-D295-8E63-46EE2C25EBDC}"/>
              </a:ext>
            </a:extLst>
          </p:cNvPr>
          <p:cNvSpPr txBox="1"/>
          <p:nvPr/>
        </p:nvSpPr>
        <p:spPr>
          <a:xfrm>
            <a:off x="666092" y="145307"/>
            <a:ext cx="10968860" cy="1384995"/>
          </a:xfrm>
          <a:prstGeom prst="rect">
            <a:avLst/>
          </a:prstGeom>
          <a:noFill/>
        </p:spPr>
        <p:txBody>
          <a:bodyPr wrap="square">
            <a:spAutoFit/>
          </a:bodyPr>
          <a:lstStyle/>
          <a:p>
            <a:pPr marR="45720"/>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nay</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muộn</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vắng</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em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kẻ</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lạ</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ngờ</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lôi</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xe</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b="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12C2F2D-3C32-BC6B-8C3A-9422EC0CE855}"/>
              </a:ext>
            </a:extLst>
          </p:cNvPr>
          <p:cNvSpPr/>
          <p:nvPr/>
        </p:nvSpPr>
        <p:spPr>
          <a:xfrm>
            <a:off x="688428" y="2490952"/>
            <a:ext cx="10815144" cy="24278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Nếu</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là</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hoa</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trong</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trường</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hợp</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trên</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em</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sẽ</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lựa</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chọn</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cách</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nào</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dưới</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đây</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để</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thoát</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khỏi</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nguy</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hiểm</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Vì</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sao</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a:t>
            </a:r>
          </a:p>
          <a:p>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Gào</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khóc</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thật</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to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để</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người</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khác</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nghe</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thấy</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a:t>
            </a:r>
          </a:p>
          <a:p>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Nói</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thật</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to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và</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rõ</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Dừng</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lại</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ngay</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hoặc</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Cứu</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tôi</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với</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để</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người</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xung</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quanh</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phát</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hiện</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ra</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tới</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cứu</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giúp</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a:t>
            </a:r>
          </a:p>
          <a:p>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Bỏ</a:t>
            </a:r>
            <a:r>
              <a:rPr lang="en-US" sz="2800" dirty="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schemeClr val="tx1"/>
                </a:solidFill>
                <a:latin typeface="Times New Roman" panose="02020603050405020304" pitchFamily="18" charset="0"/>
                <a:cs typeface="Times New Roman" panose="02020603050405020304" pitchFamily="18" charset="0"/>
              </a:rPr>
              <a:t>chạy</a:t>
            </a:r>
            <a:endParaRPr lang="en-US" sz="2800"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935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E71599-5FD6-4B54-B558-5B86C7CF8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5314122" cy="6400800"/>
          </a:xfrm>
          <a:prstGeom prst="rect">
            <a:avLst/>
          </a:prstGeom>
        </p:spPr>
      </p:pic>
      <p:pic>
        <p:nvPicPr>
          <p:cNvPr id="8" name="Picture 7">
            <a:extLst>
              <a:ext uri="{FF2B5EF4-FFF2-40B4-BE49-F238E27FC236}">
                <a16:creationId xmlns:a16="http://schemas.microsoft.com/office/drawing/2014/main" id="{26C89054-3BFE-4554-9021-0E88B59DC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332" y="228600"/>
            <a:ext cx="6191250" cy="6400800"/>
          </a:xfrm>
          <a:prstGeom prst="rect">
            <a:avLst/>
          </a:prstGeom>
        </p:spPr>
      </p:pic>
    </p:spTree>
    <p:extLst>
      <p:ext uri="{BB962C8B-B14F-4D97-AF65-F5344CB8AC3E}">
        <p14:creationId xmlns:p14="http://schemas.microsoft.com/office/powerpoint/2010/main" val="387184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35467" y="199869"/>
            <a:ext cx="11785600" cy="191679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C00000"/>
                </a:solidFill>
                <a:latin typeface="Arial" panose="020B0604020202020204" pitchFamily="34" charset="0"/>
              </a:rPr>
              <a:t>Câu</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hỏi</a:t>
            </a:r>
            <a:r>
              <a:rPr lang="en-US" sz="4000" b="1" dirty="0">
                <a:solidFill>
                  <a:srgbClr val="C00000"/>
                </a:solidFill>
                <a:latin typeface="Arial" panose="020B0604020202020204" pitchFamily="34" charset="0"/>
              </a:rPr>
              <a:t> : </a:t>
            </a:r>
            <a:r>
              <a:rPr lang="en-US" sz="4000" b="1" dirty="0" err="1">
                <a:solidFill>
                  <a:srgbClr val="C00000"/>
                </a:solidFill>
                <a:latin typeface="Arial" panose="020B0604020202020204" pitchFamily="34" charset="0"/>
              </a:rPr>
              <a:t>Trên</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đường</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đi</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học</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về</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gặp</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một</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người</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lạ</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xưng</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là</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bạn</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của</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mẹ</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đề</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nghị</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đưa</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em</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về</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nhà</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em</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sẽ</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làm</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gì</a:t>
            </a:r>
            <a:r>
              <a:rPr lang="en-US" sz="4000" b="1" dirty="0">
                <a:solidFill>
                  <a:srgbClr val="C00000"/>
                </a:solidFill>
                <a:latin typeface="Arial" panose="020B0604020202020204" pitchFamily="34" charset="0"/>
              </a:rPr>
              <a:t>?</a:t>
            </a:r>
            <a:endParaRPr kumimoji="0" lang="vi-VN" sz="4000" b="1" i="0" u="none" strike="noStrike" kern="1200" cap="none" spc="0" normalizeH="0" baseline="0" noProof="0" dirty="0">
              <a:ln>
                <a:noFill/>
              </a:ln>
              <a:solidFill>
                <a:srgbClr val="C00000"/>
              </a:solidFill>
              <a:effectLst/>
              <a:uLnTx/>
              <a:uFillTx/>
              <a:latin typeface="Arial" panose="020B0604020202020204" pitchFamily="34" charset="0"/>
            </a:endParaRPr>
          </a:p>
        </p:txBody>
      </p:sp>
      <p:sp>
        <p:nvSpPr>
          <p:cNvPr id="26" name="Rectangle 25"/>
          <p:cNvSpPr/>
          <p:nvPr/>
        </p:nvSpPr>
        <p:spPr>
          <a:xfrm>
            <a:off x="499533" y="2304960"/>
            <a:ext cx="55174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Vui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vẻ</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đi</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với</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người</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đó</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273581"/>
            <a:ext cx="590051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Dứt</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khoát</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từ</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chối</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499533" y="3151797"/>
            <a:ext cx="55174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rPr>
              <a:t>C. </a:t>
            </a:r>
            <a:r>
              <a:rPr lang="en-US" sz="3200" b="1" dirty="0" err="1">
                <a:solidFill>
                  <a:prstClr val="black"/>
                </a:solidFill>
                <a:latin typeface="Arial" panose="020B0604020202020204" pitchFamily="34" charset="0"/>
              </a:rPr>
              <a:t>Im</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lặng</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không</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trả</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lời</a:t>
            </a:r>
            <a:r>
              <a:rPr lang="en-US" sz="3200" b="1" dirty="0">
                <a:solidFill>
                  <a:prstClr val="black"/>
                </a:solidFill>
                <a:latin typeface="Arial" panose="020B0604020202020204" pitchFamily="34" charset="0"/>
              </a:rPr>
              <a:t>.</a:t>
            </a:r>
            <a:r>
              <a:rPr kumimoji="0" lang="en-US" sz="3200" b="1" i="0" u="none" strike="noStrike" kern="1200" cap="none" spc="0" normalizeH="0" noProof="0" dirty="0">
                <a:ln>
                  <a:noFill/>
                </a:ln>
                <a:solidFill>
                  <a:prstClr val="black"/>
                </a:solidFill>
                <a:effectLst/>
                <a:uLnTx/>
                <a:uFillTx/>
                <a:latin typeface="Arial" panose="020B0604020202020204" pitchFamily="34" charset="0"/>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4" name="Rectangle 43"/>
          <p:cNvSpPr/>
          <p:nvPr/>
        </p:nvSpPr>
        <p:spPr>
          <a:xfrm>
            <a:off x="6130615" y="3168730"/>
            <a:ext cx="5900518" cy="7538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Suy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nghĩ</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kĩ</a:t>
            </a:r>
            <a:r>
              <a:rPr lang="en-US" sz="3200" b="1" dirty="0">
                <a:solidFill>
                  <a:prstClr val="black"/>
                </a:solidFill>
                <a:latin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rồi</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nhận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lời</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0235" y="2336338"/>
            <a:ext cx="805722" cy="708059"/>
          </a:xfrm>
          <a:prstGeom prst="rect">
            <a:avLst/>
          </a:prstGeom>
        </p:spPr>
        <p:style>
          <a:lnRef idx="1">
            <a:schemeClr val="accent6"/>
          </a:lnRef>
          <a:fillRef idx="2">
            <a:schemeClr val="accent6"/>
          </a:fillRef>
          <a:effectRef idx="1">
            <a:schemeClr val="accent6"/>
          </a:effectRef>
          <a:fontRef idx="minor">
            <a:schemeClr val="dk1"/>
          </a:fontRef>
        </p:style>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193628"/>
            <a:ext cx="804536" cy="704088"/>
          </a:xfrm>
          <a:prstGeom prst="rect">
            <a:avLst/>
          </a:prstGeom>
        </p:spPr>
        <p:style>
          <a:lnRef idx="1">
            <a:schemeClr val="accent6"/>
          </a:lnRef>
          <a:fillRef idx="2">
            <a:schemeClr val="accent6"/>
          </a:fillRef>
          <a:effectRef idx="1">
            <a:schemeClr val="accent6"/>
          </a:effectRef>
          <a:fontRef idx="minor">
            <a:schemeClr val="dk1"/>
          </a:fontRef>
        </p:style>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78292" y="3415532"/>
            <a:ext cx="804742" cy="707197"/>
          </a:xfrm>
          <a:prstGeom prst="rect">
            <a:avLst/>
          </a:prstGeom>
        </p:spPr>
        <p:style>
          <a:lnRef idx="1">
            <a:schemeClr val="accent6"/>
          </a:lnRef>
          <a:fillRef idx="2">
            <a:schemeClr val="accent6"/>
          </a:fillRef>
          <a:effectRef idx="1">
            <a:schemeClr val="accent6"/>
          </a:effectRef>
          <a:fontRef idx="minor">
            <a:schemeClr val="dk1"/>
          </a:fontRef>
        </p:style>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78292" y="2337092"/>
            <a:ext cx="804742" cy="643793"/>
          </a:xfrm>
          <a:prstGeom prst="rect">
            <a:avLst/>
          </a:prstGeom>
        </p:spPr>
        <p:style>
          <a:lnRef idx="3">
            <a:schemeClr val="lt1"/>
          </a:lnRef>
          <a:fillRef idx="1">
            <a:schemeClr val="accent6"/>
          </a:fillRef>
          <a:effectRef idx="1">
            <a:schemeClr val="accent6"/>
          </a:effectRef>
          <a:fontRef idx="minor">
            <a:schemeClr val="lt1"/>
          </a:fontRef>
        </p:style>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578AB-A2BF-4AE7-9B7E-BB6ED4A2A1F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C7CF564-395D-4DB8-9D94-738049D4325B}"/>
              </a:ext>
            </a:extLst>
          </p:cNvPr>
          <p:cNvSpPr>
            <a:spLocks noGrp="1"/>
          </p:cNvSpPr>
          <p:nvPr>
            <p:ph type="subTitle" idx="1"/>
          </p:nvPr>
        </p:nvSpPr>
        <p:spPr/>
        <p:txBody>
          <a:bodyPr/>
          <a:lstStyle/>
          <a:p>
            <a:endParaRPr lang="en-US"/>
          </a:p>
        </p:txBody>
      </p:sp>
      <p:pic>
        <p:nvPicPr>
          <p:cNvPr id="4" name="y2meta.com-Xử lý tình huống khi có hỏa hoạn _ An toàn PCCC-(480p)">
            <a:hlinkClick r:id="" action="ppaction://media"/>
            <a:extLst>
              <a:ext uri="{FF2B5EF4-FFF2-40B4-BE49-F238E27FC236}">
                <a16:creationId xmlns:a16="http://schemas.microsoft.com/office/drawing/2014/main" id="{9F93EEE8-9D48-4271-AF9B-E60833F80E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35559"/>
            <a:ext cx="12192000" cy="6858000"/>
          </a:xfrm>
          <a:prstGeom prst="rect">
            <a:avLst/>
          </a:prstGeom>
        </p:spPr>
      </p:pic>
    </p:spTree>
    <p:extLst>
      <p:ext uri="{BB962C8B-B14F-4D97-AF65-F5344CB8AC3E}">
        <p14:creationId xmlns:p14="http://schemas.microsoft.com/office/powerpoint/2010/main" val="65182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0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1818">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C00000"/>
                </a:solidFill>
                <a:latin typeface="Arial" panose="020B0604020202020204" pitchFamily="34" charset="0"/>
              </a:rPr>
              <a:t>Câu</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hỏi</a:t>
            </a:r>
            <a:r>
              <a:rPr lang="en-US" sz="4000" b="1" dirty="0">
                <a:solidFill>
                  <a:srgbClr val="C00000"/>
                </a:solidFill>
                <a:latin typeface="Arial" panose="020B0604020202020204" pitchFamily="34" charset="0"/>
              </a:rPr>
              <a:t> : Khi </a:t>
            </a:r>
            <a:r>
              <a:rPr lang="en-US" sz="4000" b="1" dirty="0" err="1">
                <a:solidFill>
                  <a:srgbClr val="C00000"/>
                </a:solidFill>
                <a:latin typeface="Arial" panose="020B0604020202020204" pitchFamily="34" charset="0"/>
              </a:rPr>
              <a:t>bị</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kẹt</a:t>
            </a:r>
            <a:r>
              <a:rPr lang="en-US" sz="4000" b="1" dirty="0">
                <a:solidFill>
                  <a:srgbClr val="C00000"/>
                </a:solidFill>
                <a:latin typeface="Arial" panose="020B0604020202020204" pitchFamily="34" charset="0"/>
              </a:rPr>
              <a:t> ở </a:t>
            </a:r>
            <a:r>
              <a:rPr lang="en-US" sz="4000" b="1" dirty="0" err="1">
                <a:solidFill>
                  <a:srgbClr val="C00000"/>
                </a:solidFill>
                <a:latin typeface="Arial" panose="020B0604020202020204" pitchFamily="34" charset="0"/>
              </a:rPr>
              <a:t>đám</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cháy</a:t>
            </a:r>
            <a:r>
              <a:rPr lang="en-US" sz="4000" b="1" dirty="0">
                <a:solidFill>
                  <a:srgbClr val="C00000"/>
                </a:solidFill>
                <a:latin typeface="Arial" panose="020B0604020202020204" pitchFamily="34" charset="0"/>
              </a:rPr>
              <a:t>, </a:t>
            </a:r>
          </a:p>
          <a:p>
            <a:pPr lvl="0" algn="ctr">
              <a:defRPr/>
            </a:pPr>
            <a:r>
              <a:rPr lang="en-US" sz="4000" b="1" dirty="0" err="1">
                <a:solidFill>
                  <a:srgbClr val="C00000"/>
                </a:solidFill>
                <a:latin typeface="Arial" panose="020B0604020202020204" pitchFamily="34" charset="0"/>
              </a:rPr>
              <a:t>chúng</a:t>
            </a:r>
            <a:r>
              <a:rPr lang="en-US" sz="4000" b="1" dirty="0">
                <a:solidFill>
                  <a:srgbClr val="C00000"/>
                </a:solidFill>
                <a:latin typeface="Arial" panose="020B0604020202020204" pitchFamily="34" charset="0"/>
              </a:rPr>
              <a:t> ta </a:t>
            </a:r>
            <a:r>
              <a:rPr lang="en-US" sz="4000" b="1" dirty="0" err="1">
                <a:solidFill>
                  <a:schemeClr val="tx1"/>
                </a:solidFill>
                <a:latin typeface="Arial" panose="020B0604020202020204" pitchFamily="34" charset="0"/>
              </a:rPr>
              <a:t>không</a:t>
            </a:r>
            <a:r>
              <a:rPr lang="en-US" sz="4000" b="1" dirty="0">
                <a:solidFill>
                  <a:schemeClr val="tx1"/>
                </a:solidFill>
                <a:latin typeface="Arial" panose="020B0604020202020204" pitchFamily="34" charset="0"/>
              </a:rPr>
              <a:t> </a:t>
            </a:r>
            <a:r>
              <a:rPr lang="en-US" sz="4000" b="1" dirty="0" err="1">
                <a:solidFill>
                  <a:schemeClr val="tx1"/>
                </a:solidFill>
                <a:latin typeface="Arial" panose="020B0604020202020204" pitchFamily="34" charset="0"/>
              </a:rPr>
              <a:t>nên</a:t>
            </a:r>
            <a:r>
              <a:rPr lang="en-US" sz="4000" b="1" dirty="0">
                <a:solidFill>
                  <a:schemeClr val="tx1"/>
                </a:solidFill>
                <a:latin typeface="Arial" panose="020B0604020202020204" pitchFamily="34" charset="0"/>
              </a:rPr>
              <a:t> </a:t>
            </a:r>
            <a:r>
              <a:rPr lang="en-US" sz="4000" b="1" dirty="0" err="1">
                <a:solidFill>
                  <a:srgbClr val="C00000"/>
                </a:solidFill>
                <a:latin typeface="Arial" panose="020B0604020202020204" pitchFamily="34" charset="0"/>
              </a:rPr>
              <a:t>làm</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gì</a:t>
            </a:r>
            <a:r>
              <a:rPr lang="en-US" sz="4000" b="1" dirty="0">
                <a:solidFill>
                  <a:srgbClr val="C00000"/>
                </a:solidFill>
                <a:latin typeface="Arial" panose="020B0604020202020204" pitchFamily="34" charset="0"/>
              </a:rPr>
              <a:t>?</a:t>
            </a:r>
            <a:endParaRPr lang="vi-VN" sz="4000" b="1" dirty="0">
              <a:solidFill>
                <a:srgbClr val="C00000"/>
              </a:solidFill>
              <a:latin typeface="Arial" panose="020B0604020202020204" pitchFamily="34" charset="0"/>
            </a:endParaRPr>
          </a:p>
        </p:txBody>
      </p:sp>
      <p:sp>
        <p:nvSpPr>
          <p:cNvPr id="26" name="Rectangle 25"/>
          <p:cNvSpPr/>
          <p:nvPr/>
        </p:nvSpPr>
        <p:spPr>
          <a:xfrm>
            <a:off x="541867" y="1949346"/>
            <a:ext cx="5475151" cy="12425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Nhảy</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 qua </a:t>
            </a:r>
            <a:r>
              <a:rPr kumimoji="0" lang="en-US" sz="28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cửa</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sổ</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xuống</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đất</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khi</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không</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có</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sự</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hỗ</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trợ</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917453" cy="12384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rPr>
              <a:t>B. </a:t>
            </a:r>
            <a:r>
              <a:rPr lang="en-US" sz="2800" b="1" dirty="0" err="1">
                <a:solidFill>
                  <a:prstClr val="black"/>
                </a:solidFill>
                <a:latin typeface="Arial" panose="020B0604020202020204" pitchFamily="34" charset="0"/>
              </a:rPr>
              <a:t>Dùng</a:t>
            </a:r>
            <a:r>
              <a:rPr lang="en-US" sz="2800" b="1" dirty="0">
                <a:solidFill>
                  <a:prstClr val="black"/>
                </a:solidFill>
                <a:latin typeface="Arial" panose="020B0604020202020204" pitchFamily="34" charset="0"/>
              </a:rPr>
              <a:t> </a:t>
            </a:r>
            <a:r>
              <a:rPr lang="en-US" sz="2800" b="1" dirty="0" err="1">
                <a:solidFill>
                  <a:prstClr val="black"/>
                </a:solidFill>
                <a:latin typeface="Arial" panose="020B0604020202020204" pitchFamily="34" charset="0"/>
              </a:rPr>
              <a:t>khăn</a:t>
            </a:r>
            <a:r>
              <a:rPr lang="en-US" sz="2800" b="1" dirty="0">
                <a:solidFill>
                  <a:prstClr val="black"/>
                </a:solidFill>
                <a:latin typeface="Arial" panose="020B0604020202020204" pitchFamily="34" charset="0"/>
              </a:rPr>
              <a:t> </a:t>
            </a:r>
            <a:r>
              <a:rPr lang="en-US" sz="2800" b="1" dirty="0" err="1">
                <a:solidFill>
                  <a:prstClr val="black"/>
                </a:solidFill>
                <a:latin typeface="Arial" panose="020B0604020202020204" pitchFamily="34" charset="0"/>
              </a:rPr>
              <a:t>thấm</a:t>
            </a:r>
            <a:r>
              <a:rPr lang="en-US" sz="2800" b="1" dirty="0">
                <a:solidFill>
                  <a:prstClr val="black"/>
                </a:solidFill>
                <a:latin typeface="Arial" panose="020B0604020202020204" pitchFamily="34" charset="0"/>
              </a:rPr>
              <a:t> </a:t>
            </a:r>
            <a:r>
              <a:rPr lang="en-US" sz="2800" b="1" dirty="0" err="1">
                <a:solidFill>
                  <a:prstClr val="black"/>
                </a:solidFill>
                <a:latin typeface="Arial" panose="020B0604020202020204" pitchFamily="34" charset="0"/>
              </a:rPr>
              <a:t>nước</a:t>
            </a:r>
            <a:endParaRPr lang="en-US" sz="2800" b="1" dirty="0">
              <a:solidFill>
                <a:prstClr val="black"/>
              </a:solidFill>
              <a:latin typeface="Arial" panose="020B0604020202020204" pitchFamily="34" charset="0"/>
            </a:endParaRPr>
          </a:p>
          <a:p>
            <a:pPr lvl="0">
              <a:defRPr/>
            </a:pPr>
            <a:r>
              <a:rPr lang="en-US" sz="2800" b="1" dirty="0" err="1">
                <a:solidFill>
                  <a:prstClr val="black"/>
                </a:solidFill>
                <a:latin typeface="Arial" panose="020B0604020202020204" pitchFamily="34" charset="0"/>
              </a:rPr>
              <a:t>che</a:t>
            </a:r>
            <a:r>
              <a:rPr lang="en-US" sz="2800" b="1" dirty="0">
                <a:solidFill>
                  <a:prstClr val="black"/>
                </a:solidFill>
                <a:latin typeface="Arial" panose="020B0604020202020204" pitchFamily="34" charset="0"/>
              </a:rPr>
              <a:t> </a:t>
            </a:r>
            <a:r>
              <a:rPr lang="en-US" sz="2800" b="1" dirty="0" err="1">
                <a:solidFill>
                  <a:prstClr val="black"/>
                </a:solidFill>
                <a:latin typeface="Arial" panose="020B0604020202020204" pitchFamily="34" charset="0"/>
              </a:rPr>
              <a:t>mặt</a:t>
            </a:r>
            <a:r>
              <a:rPr lang="en-US" sz="2800" b="1" dirty="0">
                <a:solidFill>
                  <a:prstClr val="black"/>
                </a:solidFill>
                <a:latin typeface="Arial" panose="020B0604020202020204" pitchFamily="34" charset="0"/>
              </a:rPr>
              <a:t> </a:t>
            </a:r>
            <a:r>
              <a:rPr lang="en-US" sz="2800" b="1" dirty="0" err="1">
                <a:solidFill>
                  <a:prstClr val="black"/>
                </a:solidFill>
                <a:latin typeface="Arial" panose="020B0604020202020204" pitchFamily="34" charset="0"/>
              </a:rPr>
              <a:t>và</a:t>
            </a:r>
            <a:r>
              <a:rPr lang="en-US" sz="2800" b="1" dirty="0">
                <a:solidFill>
                  <a:prstClr val="black"/>
                </a:solidFill>
                <a:latin typeface="Arial" panose="020B0604020202020204" pitchFamily="34" charset="0"/>
              </a:rPr>
              <a:t> </a:t>
            </a:r>
            <a:r>
              <a:rPr lang="en-US" sz="2800" b="1" dirty="0" err="1">
                <a:solidFill>
                  <a:prstClr val="black"/>
                </a:solidFill>
                <a:latin typeface="Arial" panose="020B0604020202020204" pitchFamily="34" charset="0"/>
              </a:rPr>
              <a:t>quấn</a:t>
            </a:r>
            <a:r>
              <a:rPr lang="en-US" sz="2800" b="1" dirty="0">
                <a:solidFill>
                  <a:prstClr val="black"/>
                </a:solidFill>
                <a:latin typeface="Arial" panose="020B0604020202020204" pitchFamily="34" charset="0"/>
              </a:rPr>
              <a:t> </a:t>
            </a:r>
            <a:r>
              <a:rPr lang="en-US" sz="2800" b="1" dirty="0" err="1">
                <a:solidFill>
                  <a:prstClr val="black"/>
                </a:solidFill>
                <a:latin typeface="Arial" panose="020B0604020202020204" pitchFamily="34" charset="0"/>
              </a:rPr>
              <a:t>quanh</a:t>
            </a:r>
            <a:r>
              <a:rPr lang="en-US" sz="2800" b="1" dirty="0">
                <a:solidFill>
                  <a:prstClr val="black"/>
                </a:solidFill>
                <a:latin typeface="Arial" panose="020B0604020202020204" pitchFamily="34" charset="0"/>
              </a:rPr>
              <a:t> </a:t>
            </a:r>
            <a:r>
              <a:rPr lang="en-US" sz="2800" b="1" dirty="0" err="1">
                <a:solidFill>
                  <a:prstClr val="black"/>
                </a:solidFill>
                <a:latin typeface="Arial" panose="020B0604020202020204" pitchFamily="34" charset="0"/>
              </a:rPr>
              <a:t>người</a:t>
            </a:r>
            <a:r>
              <a:rPr lang="en-US" sz="2800" b="1" dirty="0">
                <a:solidFill>
                  <a:prstClr val="black"/>
                </a:solidFill>
                <a:latin typeface="Arial" panose="020B0604020202020204" pitchFamily="34" charset="0"/>
              </a:rPr>
              <a:t>.</a:t>
            </a:r>
            <a:endParaRPr lang="vi-VN" sz="2800" b="1" dirty="0">
              <a:solidFill>
                <a:prstClr val="black"/>
              </a:solidFill>
              <a:latin typeface="Arial" panose="020B0604020202020204" pitchFamily="34" charset="0"/>
            </a:endParaRPr>
          </a:p>
        </p:txBody>
      </p:sp>
      <p:sp>
        <p:nvSpPr>
          <p:cNvPr id="43" name="Rectangle 42"/>
          <p:cNvSpPr/>
          <p:nvPr/>
        </p:nvSpPr>
        <p:spPr>
          <a:xfrm>
            <a:off x="541867" y="3592081"/>
            <a:ext cx="5508170" cy="11104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rPr>
              <a:t>C. </a:t>
            </a:r>
            <a:r>
              <a:rPr lang="en-US" sz="2800" b="1" dirty="0" err="1">
                <a:solidFill>
                  <a:prstClr val="black"/>
                </a:solidFill>
                <a:latin typeface="Arial" panose="020B0604020202020204" pitchFamily="34" charset="0"/>
              </a:rPr>
              <a:t>Đóng</a:t>
            </a:r>
            <a:r>
              <a:rPr lang="en-US" sz="2800" b="1" dirty="0">
                <a:solidFill>
                  <a:prstClr val="black"/>
                </a:solidFill>
                <a:latin typeface="Arial" panose="020B0604020202020204" pitchFamily="34" charset="0"/>
              </a:rPr>
              <a:t> </a:t>
            </a:r>
            <a:r>
              <a:rPr lang="en-US" sz="2800" b="1" dirty="0" err="1">
                <a:solidFill>
                  <a:prstClr val="black"/>
                </a:solidFill>
                <a:latin typeface="Arial" panose="020B0604020202020204" pitchFamily="34" charset="0"/>
              </a:rPr>
              <a:t>cửa</a:t>
            </a:r>
            <a:r>
              <a:rPr lang="en-US" sz="2800" b="1" dirty="0">
                <a:solidFill>
                  <a:prstClr val="black"/>
                </a:solidFill>
                <a:latin typeface="Arial" panose="020B0604020202020204" pitchFamily="34" charset="0"/>
              </a:rPr>
              <a:t> </a:t>
            </a:r>
            <a:r>
              <a:rPr lang="en-US" sz="2800" b="1" dirty="0" err="1">
                <a:solidFill>
                  <a:prstClr val="black"/>
                </a:solidFill>
                <a:latin typeface="Arial" panose="020B0604020202020204" pitchFamily="34" charset="0"/>
              </a:rPr>
              <a:t>chính</a:t>
            </a:r>
            <a:r>
              <a:rPr lang="en-US" sz="2800" b="1" dirty="0">
                <a:solidFill>
                  <a:prstClr val="black"/>
                </a:solidFill>
                <a:latin typeface="Arial" panose="020B0604020202020204" pitchFamily="34" charset="0"/>
              </a:rPr>
              <a:t>, </a:t>
            </a:r>
            <a:r>
              <a:rPr lang="en-US" sz="2800" b="1" dirty="0" err="1">
                <a:solidFill>
                  <a:prstClr val="black"/>
                </a:solidFill>
                <a:latin typeface="Arial" panose="020B0604020202020204" pitchFamily="34" charset="0"/>
              </a:rPr>
              <a:t>cửa</a:t>
            </a:r>
            <a:r>
              <a:rPr lang="en-US" sz="2800" b="1" dirty="0">
                <a:solidFill>
                  <a:prstClr val="black"/>
                </a:solidFill>
                <a:latin typeface="Arial" panose="020B0604020202020204" pitchFamily="34" charset="0"/>
              </a:rPr>
              <a:t> </a:t>
            </a:r>
            <a:r>
              <a:rPr lang="en-US" sz="2800" b="1" dirty="0" err="1">
                <a:solidFill>
                  <a:prstClr val="black"/>
                </a:solidFill>
                <a:latin typeface="Arial" panose="020B0604020202020204" pitchFamily="34" charset="0"/>
              </a:rPr>
              <a:t>sổ</a:t>
            </a:r>
            <a:r>
              <a:rPr lang="en-US" sz="2800" b="1" dirty="0">
                <a:solidFill>
                  <a:prstClr val="black"/>
                </a:solidFill>
                <a:latin typeface="Arial" panose="020B0604020202020204" pitchFamily="34" charset="0"/>
              </a:rPr>
              <a:t> </a:t>
            </a:r>
            <a:r>
              <a:rPr lang="en-US" sz="2800" b="1" dirty="0" err="1">
                <a:solidFill>
                  <a:prstClr val="black"/>
                </a:solidFill>
                <a:latin typeface="Arial" panose="020B0604020202020204" pitchFamily="34" charset="0"/>
              </a:rPr>
              <a:t>để</a:t>
            </a:r>
            <a:r>
              <a:rPr lang="en-US" sz="2800" b="1" dirty="0">
                <a:solidFill>
                  <a:prstClr val="black"/>
                </a:solidFill>
                <a:latin typeface="Arial" panose="020B0604020202020204" pitchFamily="34" charset="0"/>
              </a:rPr>
              <a:t> </a:t>
            </a:r>
            <a:r>
              <a:rPr lang="en-US" sz="2800" b="1" dirty="0" err="1">
                <a:solidFill>
                  <a:prstClr val="black"/>
                </a:solidFill>
                <a:latin typeface="Arial" panose="020B0604020202020204" pitchFamily="34" charset="0"/>
              </a:rPr>
              <a:t>cô</a:t>
            </a:r>
            <a:r>
              <a:rPr lang="en-US" sz="2800" b="1" dirty="0">
                <a:solidFill>
                  <a:prstClr val="black"/>
                </a:solidFill>
                <a:latin typeface="Arial" panose="020B0604020202020204" pitchFamily="34" charset="0"/>
              </a:rPr>
              <a:t> </a:t>
            </a:r>
            <a:r>
              <a:rPr lang="en-US" sz="2800" b="1" dirty="0" err="1">
                <a:solidFill>
                  <a:prstClr val="black"/>
                </a:solidFill>
                <a:latin typeface="Arial" panose="020B0604020202020204" pitchFamily="34" charset="0"/>
              </a:rPr>
              <a:t>lập</a:t>
            </a:r>
            <a:r>
              <a:rPr lang="en-US" sz="2800" b="1" dirty="0">
                <a:solidFill>
                  <a:prstClr val="black"/>
                </a:solidFill>
                <a:latin typeface="Arial" panose="020B0604020202020204" pitchFamily="34" charset="0"/>
              </a:rPr>
              <a:t> </a:t>
            </a:r>
            <a:r>
              <a:rPr lang="en-US" sz="2800" b="1" dirty="0" err="1">
                <a:solidFill>
                  <a:prstClr val="black"/>
                </a:solidFill>
                <a:latin typeface="Arial" panose="020B0604020202020204" pitchFamily="34" charset="0"/>
              </a:rPr>
              <a:t>đám</a:t>
            </a:r>
            <a:r>
              <a:rPr lang="en-US" sz="2800" b="1" dirty="0">
                <a:solidFill>
                  <a:prstClr val="black"/>
                </a:solidFill>
                <a:latin typeface="Arial" panose="020B0604020202020204" pitchFamily="34" charset="0"/>
              </a:rPr>
              <a:t> </a:t>
            </a:r>
            <a:r>
              <a:rPr lang="en-US" sz="2800" b="1" dirty="0" err="1">
                <a:solidFill>
                  <a:prstClr val="black"/>
                </a:solidFill>
                <a:latin typeface="Arial" panose="020B0604020202020204" pitchFamily="34" charset="0"/>
              </a:rPr>
              <a:t>cháy</a:t>
            </a:r>
            <a:r>
              <a:rPr kumimoji="0" lang="en-US" sz="2800" b="1" i="0" u="none" strike="noStrike" kern="1200" cap="none" spc="0" normalizeH="0" noProof="0" dirty="0">
                <a:ln>
                  <a:noFill/>
                </a:ln>
                <a:solidFill>
                  <a:prstClr val="black"/>
                </a:solidFill>
                <a:effectLst/>
                <a:uLnTx/>
                <a:uFillTx/>
                <a:latin typeface="Arial" panose="020B0604020202020204" pitchFamily="34" charset="0"/>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4" name="Rectangle 43"/>
          <p:cNvSpPr/>
          <p:nvPr/>
        </p:nvSpPr>
        <p:spPr>
          <a:xfrm>
            <a:off x="6130614" y="3593392"/>
            <a:ext cx="5917453" cy="11091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Kêu</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gọi</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sự</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giúp</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đỡ</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từ</a:t>
            </a:r>
            <a:endPar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bên</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ngoài</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0" y="2216610"/>
            <a:ext cx="885137" cy="708059"/>
          </a:xfrm>
          <a:prstGeom prst="rect">
            <a:avLst/>
          </a:prstGeom>
        </p:spPr>
        <p:style>
          <a:lnRef idx="3">
            <a:schemeClr val="lt1"/>
          </a:lnRef>
          <a:fillRef idx="1">
            <a:schemeClr val="accent6"/>
          </a:fillRef>
          <a:effectRef idx="1">
            <a:schemeClr val="accent6"/>
          </a:effectRef>
          <a:fontRef idx="minor">
            <a:schemeClr val="lt1"/>
          </a:fontRef>
        </p:style>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811766"/>
            <a:ext cx="804536" cy="704088"/>
          </a:xfrm>
          <a:prstGeom prst="rect">
            <a:avLst/>
          </a:prstGeom>
        </p:spPr>
        <p:style>
          <a:lnRef idx="1">
            <a:schemeClr val="accent6"/>
          </a:lnRef>
          <a:fillRef idx="2">
            <a:schemeClr val="accent6"/>
          </a:fillRef>
          <a:effectRef idx="1">
            <a:schemeClr val="accent6"/>
          </a:effectRef>
          <a:fontRef idx="minor">
            <a:schemeClr val="dk1"/>
          </a:fontRef>
        </p:style>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78292" y="3813002"/>
            <a:ext cx="804742" cy="707197"/>
          </a:xfrm>
          <a:prstGeom prst="rect">
            <a:avLst/>
          </a:prstGeom>
        </p:spPr>
        <p:style>
          <a:lnRef idx="1">
            <a:schemeClr val="accent6"/>
          </a:lnRef>
          <a:fillRef idx="2">
            <a:schemeClr val="accent6"/>
          </a:fillRef>
          <a:effectRef idx="1">
            <a:schemeClr val="accent6"/>
          </a:effectRef>
          <a:fontRef idx="minor">
            <a:schemeClr val="dk1"/>
          </a:fontRef>
        </p:style>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78292" y="2198545"/>
            <a:ext cx="804742" cy="707197"/>
          </a:xfrm>
          <a:prstGeom prst="rect">
            <a:avLst/>
          </a:prstGeom>
        </p:spPr>
        <p:style>
          <a:lnRef idx="1">
            <a:schemeClr val="accent6"/>
          </a:lnRef>
          <a:fillRef idx="2">
            <a:schemeClr val="accent6"/>
          </a:fillRef>
          <a:effectRef idx="1">
            <a:schemeClr val="accent6"/>
          </a:effectRef>
          <a:fontRef idx="minor">
            <a:schemeClr val="dk1"/>
          </a:fontRef>
        </p:style>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25695D-E740-8295-5AB4-47958DED2CE9}"/>
              </a:ext>
            </a:extLst>
          </p:cNvPr>
          <p:cNvSpPr>
            <a:spLocks noGrp="1"/>
          </p:cNvSpPr>
          <p:nvPr>
            <p:ph idx="1"/>
          </p:nvPr>
        </p:nvSpPr>
        <p:spPr>
          <a:xfrm>
            <a:off x="838200" y="738188"/>
            <a:ext cx="10515600" cy="4351337"/>
          </a:xfrm>
        </p:spPr>
        <p:txBody>
          <a:bodyPr>
            <a:normAutofit fontScale="85000" lnSpcReduction="20000"/>
          </a:bodyPr>
          <a:lstStyle/>
          <a:p>
            <a:pPr>
              <a:lnSpc>
                <a:spcPct val="115000"/>
              </a:lnSpc>
              <a:spcAft>
                <a:spcPts val="500"/>
              </a:spcAft>
            </a:pPr>
            <a:r>
              <a:rPr lang="es-ES" sz="2800" dirty="0">
                <a:effectLst/>
                <a:latin typeface="Times New Roman" panose="02020603050405020304" pitchFamily="18" charset="0"/>
                <a:ea typeface="Calibri" panose="020F0502020204030204" pitchFamily="34" charset="0"/>
              </a:rPr>
              <a:t>* </a:t>
            </a:r>
            <a:r>
              <a:rPr lang="es-ES" sz="2800" dirty="0" err="1">
                <a:effectLst/>
                <a:latin typeface="Times New Roman" panose="02020603050405020304" pitchFamily="18" charset="0"/>
                <a:ea typeface="Calibri" panose="020F0502020204030204" pitchFamily="34" charset="0"/>
              </a:rPr>
              <a:t>Tình</a:t>
            </a:r>
            <a:r>
              <a:rPr lang="es-ES" sz="2800" dirty="0">
                <a:effectLst/>
                <a:latin typeface="Times New Roman" panose="02020603050405020304" pitchFamily="18" charset="0"/>
                <a:ea typeface="Calibri" panose="020F0502020204030204" pitchFamily="34" charset="0"/>
              </a:rPr>
              <a:t> </a:t>
            </a:r>
            <a:r>
              <a:rPr lang="es-ES" sz="2800" dirty="0" err="1">
                <a:effectLst/>
                <a:latin typeface="Times New Roman" panose="02020603050405020304" pitchFamily="18" charset="0"/>
                <a:ea typeface="Calibri" panose="020F0502020204030204" pitchFamily="34" charset="0"/>
              </a:rPr>
              <a:t>huống</a:t>
            </a:r>
            <a:r>
              <a:rPr lang="es-ES" sz="2800" dirty="0">
                <a:effectLst/>
                <a:latin typeface="Times New Roman" panose="02020603050405020304" pitchFamily="18" charset="0"/>
                <a:ea typeface="Calibri" panose="020F0502020204030204" pitchFamily="34" charset="0"/>
              </a:rPr>
              <a:t> 3:</a:t>
            </a:r>
            <a:r>
              <a:rPr lang="es-E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Hè</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này</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Hân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được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tham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gia</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lớp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học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bơi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Thầy</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giáo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đặc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biệt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lưu</a:t>
            </a:r>
            <a:r>
              <a:rPr lang="en-US" sz="2800" dirty="0">
                <a:solidFill>
                  <a:srgbClr val="000000"/>
                </a:solidFill>
                <a:effectLst/>
                <a:latin typeface="Times New Roman" panose="02020603050405020304" pitchFamily="18" charset="0"/>
                <a:ea typeface="Arial" panose="020B0604020202020204" pitchFamily="34" charset="0"/>
              </a:rPr>
              <a:t> ý </a:t>
            </a:r>
            <a:r>
              <a:rPr lang="en-US" sz="2800" dirty="0" err="1">
                <a:solidFill>
                  <a:srgbClr val="000000"/>
                </a:solidFill>
                <a:effectLst/>
                <a:latin typeface="Times New Roman" panose="02020603050405020304" pitchFamily="18" charset="0"/>
                <a:ea typeface="Arial" panose="020B0604020202020204" pitchFamily="34" charset="0"/>
              </a:rPr>
              <a:t>cách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ứng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phó</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cứu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người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khi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bị</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đuối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nước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đó</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là</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marL="355600" indent="-177800">
              <a:lnSpc>
                <a:spcPct val="115000"/>
              </a:lnSpc>
              <a:spcAft>
                <a:spcPts val="500"/>
              </a:spcAft>
            </a:pPr>
            <a:r>
              <a:rPr lang="vi-VN" sz="2800" dirty="0">
                <a:solidFill>
                  <a:srgbClr val="000000"/>
                </a:solidFill>
                <a:effectLst/>
                <a:latin typeface="+mj-lt"/>
                <a:ea typeface="Arial" panose="020B0604020202020204" pitchFamily="34" charset="0"/>
              </a:rPr>
              <a:t>- Bình tĩnh, hít thật nhiều hơi vào phổi, cố gắng nín thở càng lâu càng tốt, thả lỏng người để nước đẩy sát lên mặt nước.</a:t>
            </a:r>
            <a:endParaRPr lang="en-US" sz="2800" dirty="0">
              <a:effectLst/>
              <a:latin typeface="+mj-lt"/>
              <a:ea typeface="Arial" panose="020B0604020202020204" pitchFamily="34" charset="0"/>
            </a:endParaRPr>
          </a:p>
          <a:p>
            <a:pPr marL="355600" indent="-177800">
              <a:lnSpc>
                <a:spcPct val="115000"/>
              </a:lnSpc>
              <a:spcAft>
                <a:spcPts val="500"/>
              </a:spcAft>
            </a:pPr>
            <a:r>
              <a:rPr lang="vi-VN" sz="2800" dirty="0">
                <a:solidFill>
                  <a:srgbClr val="000000"/>
                </a:solidFill>
                <a:effectLst/>
                <a:latin typeface="+mj-lt"/>
                <a:ea typeface="Arial" panose="020B0604020202020204" pitchFamily="34" charset="0"/>
              </a:rPr>
              <a:t>- Dùng tay hoặc chân làm mái chèo, quạt nước đẩy đầu nhô khỏi mặt nước hoặc cũng có thể quạt nước xiên, đẩy người trôi đi dễ dàng bởi vì trong nước người trở nên nhẹ hơn so với trên cạn.</a:t>
            </a:r>
            <a:endParaRPr lang="en-US" sz="2800" dirty="0">
              <a:effectLst/>
              <a:latin typeface="+mj-lt"/>
              <a:ea typeface="Arial" panose="020B0604020202020204" pitchFamily="34" charset="0"/>
            </a:endParaRPr>
          </a:p>
          <a:p>
            <a:pPr marL="463550" indent="-285750">
              <a:lnSpc>
                <a:spcPct val="115000"/>
              </a:lnSpc>
              <a:spcAft>
                <a:spcPts val="500"/>
              </a:spcAft>
              <a:buFontTx/>
              <a:buChar char="-"/>
            </a:pPr>
            <a:r>
              <a:rPr lang="vi-VN" sz="2800" dirty="0">
                <a:solidFill>
                  <a:srgbClr val="000000"/>
                </a:solidFill>
                <a:effectLst/>
                <a:latin typeface="+mj-lt"/>
                <a:ea typeface="Arial" panose="020B0604020202020204" pitchFamily="34" charset="0"/>
              </a:rPr>
              <a:t>Khi chuyển động lên xuống, há miệng to hít vào nhanh và sâu khi ở trên mặt nước, ngậm miệng, thở ra từ từ bằng mũi hoặc bằng miệng khi ở dưới mặt nước…</a:t>
            </a:r>
            <a:r>
              <a:rPr lang="en-US" sz="2800" dirty="0">
                <a:solidFill>
                  <a:srgbClr val="000000"/>
                </a:solidFill>
                <a:effectLst/>
                <a:latin typeface="+mj-lt"/>
                <a:ea typeface="Arial" panose="020B0604020202020204" pitchFamily="34" charset="0"/>
              </a:rPr>
              <a:t>….</a:t>
            </a:r>
          </a:p>
          <a:p>
            <a:pPr marL="463550" indent="-285750">
              <a:lnSpc>
                <a:spcPct val="115000"/>
              </a:lnSpc>
              <a:spcAft>
                <a:spcPts val="500"/>
              </a:spcAft>
              <a:buFontTx/>
              <a:buChar char="-"/>
            </a:pPr>
            <a:endParaRPr lang="en-US" sz="2800" dirty="0">
              <a:effectLst/>
              <a:latin typeface="+mj-lt"/>
              <a:ea typeface="Arial" panose="020B0604020202020204" pitchFamily="34" charset="0"/>
            </a:endParaRPr>
          </a:p>
          <a:p>
            <a:endParaRPr lang="en-US" dirty="0"/>
          </a:p>
        </p:txBody>
      </p:sp>
    </p:spTree>
    <p:extLst>
      <p:ext uri="{BB962C8B-B14F-4D97-AF65-F5344CB8AC3E}">
        <p14:creationId xmlns:p14="http://schemas.microsoft.com/office/powerpoint/2010/main" val="3665049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C00000"/>
                </a:solidFill>
                <a:latin typeface="Arial" panose="020B0604020202020204" pitchFamily="34" charset="0"/>
              </a:rPr>
              <a:t>Câu</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hỏi</a:t>
            </a:r>
            <a:r>
              <a:rPr lang="en-US" sz="4000" b="1" dirty="0">
                <a:solidFill>
                  <a:srgbClr val="C00000"/>
                </a:solidFill>
                <a:latin typeface="Arial" panose="020B0604020202020204" pitchFamily="34" charset="0"/>
              </a:rPr>
              <a:t> : </a:t>
            </a:r>
            <a:r>
              <a:rPr lang="en-US" sz="4000" b="1" dirty="0" err="1">
                <a:solidFill>
                  <a:srgbClr val="C00000"/>
                </a:solidFill>
                <a:latin typeface="Arial" panose="020B0604020202020204" pitchFamily="34" charset="0"/>
              </a:rPr>
              <a:t>Việc</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làm</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nào</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dưới</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đây</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sẽ</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gây</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nguy</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hiểm</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cho</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bản</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thân</a:t>
            </a:r>
            <a:r>
              <a:rPr lang="en-US" sz="4000" b="1" dirty="0">
                <a:solidFill>
                  <a:srgbClr val="C00000"/>
                </a:solidFill>
                <a:latin typeface="Arial" panose="020B0604020202020204" pitchFamily="34" charset="0"/>
              </a:rPr>
              <a:t> </a:t>
            </a:r>
            <a:r>
              <a:rPr lang="en-US" sz="4000" b="1" dirty="0" err="1">
                <a:solidFill>
                  <a:srgbClr val="C00000"/>
                </a:solidFill>
                <a:latin typeface="Arial" panose="020B0604020202020204" pitchFamily="34" charset="0"/>
              </a:rPr>
              <a:t>em</a:t>
            </a:r>
            <a:r>
              <a:rPr lang="en-US" sz="4000" b="1" dirty="0">
                <a:solidFill>
                  <a:srgbClr val="C00000"/>
                </a:solidFill>
                <a:latin typeface="Arial" panose="020B0604020202020204" pitchFamily="34" charset="0"/>
              </a:rPr>
              <a:t>?</a:t>
            </a:r>
            <a:endParaRPr lang="vi-VN" sz="4000" b="1" dirty="0">
              <a:solidFill>
                <a:srgbClr val="C00000"/>
              </a:solidFill>
              <a:latin typeface="Arial" panose="020B0604020202020204" pitchFamily="34" charset="0"/>
            </a:endParaRPr>
          </a:p>
        </p:txBody>
      </p:sp>
      <p:sp>
        <p:nvSpPr>
          <p:cNvPr id="26" name="Rectangle 25"/>
          <p:cNvSpPr/>
          <p:nvPr/>
        </p:nvSpPr>
        <p:spPr>
          <a:xfrm>
            <a:off x="203200" y="1949346"/>
            <a:ext cx="581381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A. </a:t>
            </a:r>
            <a:r>
              <a:rPr kumimoji="0" lang="en-US" sz="3200" b="1" i="0" u="none" strike="noStrike" kern="1200" cap="none" spc="0" normalizeH="0" baseline="0" noProof="0" dirty="0" err="1">
                <a:ln>
                  <a:noFill/>
                </a:ln>
                <a:solidFill>
                  <a:srgbClr val="0000FF"/>
                </a:solidFill>
                <a:effectLst/>
                <a:uLnTx/>
                <a:uFillTx/>
                <a:latin typeface="Arial" panose="020B0604020202020204" pitchFamily="34" charset="0"/>
                <a:ea typeface="+mn-ea"/>
                <a:cs typeface="+mn-cs"/>
              </a:rPr>
              <a:t>Giúp</a:t>
            </a:r>
            <a:r>
              <a:rPr kumimoji="0" lang="en-US" sz="3200" b="1" i="0" u="none" strike="noStrike" kern="1200" cap="none" spc="0" normalizeH="0" noProof="0" dirty="0">
                <a:ln>
                  <a:noFill/>
                </a:ln>
                <a:solidFill>
                  <a:srgbClr val="0000FF"/>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0000FF"/>
                </a:solidFill>
                <a:effectLst/>
                <a:uLnTx/>
                <a:uFillTx/>
                <a:latin typeface="Arial" panose="020B0604020202020204" pitchFamily="34" charset="0"/>
                <a:ea typeface="+mn-ea"/>
                <a:cs typeface="+mn-cs"/>
              </a:rPr>
              <a:t>em</a:t>
            </a:r>
            <a:r>
              <a:rPr kumimoji="0" lang="en-US" sz="3200" b="1" i="0" u="none" strike="noStrike" kern="1200" cap="none" spc="0" normalizeH="0" noProof="0" dirty="0">
                <a:ln>
                  <a:noFill/>
                </a:ln>
                <a:solidFill>
                  <a:srgbClr val="0000FF"/>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0000FF"/>
                </a:solidFill>
                <a:effectLst/>
                <a:uLnTx/>
                <a:uFillTx/>
                <a:latin typeface="Arial" panose="020B0604020202020204" pitchFamily="34" charset="0"/>
                <a:ea typeface="+mn-ea"/>
                <a:cs typeface="+mn-cs"/>
              </a:rPr>
              <a:t>nhỏ</a:t>
            </a:r>
            <a:r>
              <a:rPr kumimoji="0" lang="en-US" sz="3200" b="1" i="0" u="none" strike="noStrike" kern="1200" cap="none" spc="0" normalizeH="0" noProof="0" dirty="0">
                <a:ln>
                  <a:noFill/>
                </a:ln>
                <a:solidFill>
                  <a:srgbClr val="0000FF"/>
                </a:solidFill>
                <a:effectLst/>
                <a:uLnTx/>
                <a:uFillTx/>
                <a:latin typeface="Arial" panose="020B0604020202020204" pitchFamily="34" charset="0"/>
                <a:ea typeface="+mn-ea"/>
                <a:cs typeface="+mn-cs"/>
              </a:rPr>
              <a:t> qua </a:t>
            </a:r>
            <a:r>
              <a:rPr kumimoji="0" lang="en-US" sz="3200" b="1" i="0" u="none" strike="noStrike" kern="1200" cap="none" spc="0" normalizeH="0" noProof="0" dirty="0" err="1">
                <a:ln>
                  <a:noFill/>
                </a:ln>
                <a:solidFill>
                  <a:srgbClr val="0000FF"/>
                </a:solidFill>
                <a:effectLst/>
                <a:uLnTx/>
                <a:uFillTx/>
                <a:latin typeface="Arial" panose="020B0604020202020204" pitchFamily="34" charset="0"/>
                <a:ea typeface="+mn-ea"/>
                <a:cs typeface="+mn-cs"/>
              </a:rPr>
              <a:t>đường</a:t>
            </a:r>
            <a:r>
              <a:rPr kumimoji="0" lang="en-US" sz="3200" b="1" i="0" u="none" strike="noStrike" kern="1200" cap="none" spc="0" normalizeH="0" noProof="0" dirty="0">
                <a:ln>
                  <a:noFill/>
                </a:ln>
                <a:solidFill>
                  <a:srgbClr val="0000FF"/>
                </a:solidFill>
                <a:effectLst/>
                <a:uLnTx/>
                <a:uFillTx/>
                <a:latin typeface="Arial" panose="020B0604020202020204" pitchFamily="34" charset="0"/>
                <a:ea typeface="+mn-ea"/>
                <a:cs typeface="+mn-cs"/>
              </a:rPr>
              <a:t>.</a:t>
            </a:r>
            <a:endParaRPr kumimoji="0" lang="vi-VN" sz="3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595131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B. </a:t>
            </a:r>
            <a:r>
              <a:rPr kumimoji="0" lang="en-US" sz="3200" b="1" i="0" u="none" strike="noStrike" kern="1200" cap="none" spc="0" normalizeH="0" baseline="0" noProof="0" dirty="0" err="1">
                <a:ln>
                  <a:noFill/>
                </a:ln>
                <a:solidFill>
                  <a:srgbClr val="0000FF"/>
                </a:solidFill>
                <a:effectLst/>
                <a:uLnTx/>
                <a:uFillTx/>
                <a:latin typeface="Arial" panose="020B0604020202020204" pitchFamily="34" charset="0"/>
                <a:ea typeface="+mn-ea"/>
                <a:cs typeface="+mn-cs"/>
              </a:rPr>
              <a:t>Tắm</a:t>
            </a:r>
            <a:r>
              <a:rPr kumimoji="0" lang="en-US" sz="3200" b="1" i="0" u="none" strike="noStrike" kern="1200" cap="none" spc="0" normalizeH="0" noProof="0" dirty="0">
                <a:ln>
                  <a:noFill/>
                </a:ln>
                <a:solidFill>
                  <a:srgbClr val="0000FF"/>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0000FF"/>
                </a:solidFill>
                <a:effectLst/>
                <a:uLnTx/>
                <a:uFillTx/>
                <a:latin typeface="Arial" panose="020B0604020202020204" pitchFamily="34" charset="0"/>
                <a:ea typeface="+mn-ea"/>
                <a:cs typeface="+mn-cs"/>
              </a:rPr>
              <a:t>sông</a:t>
            </a:r>
            <a:r>
              <a:rPr kumimoji="0" lang="en-US" sz="3200" b="1" i="0" u="none" strike="noStrike" kern="1200" cap="none" spc="0" normalizeH="0" noProof="0" dirty="0">
                <a:ln>
                  <a:noFill/>
                </a:ln>
                <a:solidFill>
                  <a:srgbClr val="0000FF"/>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0000FF"/>
                </a:solidFill>
                <a:effectLst/>
                <a:uLnTx/>
                <a:uFillTx/>
                <a:latin typeface="Arial" panose="020B0604020202020204" pitchFamily="34" charset="0"/>
                <a:ea typeface="+mn-ea"/>
                <a:cs typeface="+mn-cs"/>
              </a:rPr>
              <a:t>một</a:t>
            </a:r>
            <a:r>
              <a:rPr kumimoji="0" lang="en-US" sz="3200" b="1" i="0" u="none" strike="noStrike" kern="1200" cap="none" spc="0" normalizeH="0" noProof="0" dirty="0">
                <a:ln>
                  <a:noFill/>
                </a:ln>
                <a:solidFill>
                  <a:srgbClr val="0000FF"/>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0000FF"/>
                </a:solidFill>
                <a:effectLst/>
                <a:uLnTx/>
                <a:uFillTx/>
                <a:latin typeface="Arial" panose="020B0604020202020204" pitchFamily="34" charset="0"/>
                <a:ea typeface="+mn-ea"/>
                <a:cs typeface="+mn-cs"/>
              </a:rPr>
              <a:t>mình</a:t>
            </a:r>
            <a:r>
              <a:rPr kumimoji="0" lang="en-US" sz="3200" b="1" i="0" u="none" strike="noStrike" kern="1200" cap="none" spc="0" normalizeH="0" noProof="0" dirty="0">
                <a:ln>
                  <a:noFill/>
                </a:ln>
                <a:solidFill>
                  <a:srgbClr val="0000FF"/>
                </a:solidFill>
                <a:effectLst/>
                <a:uLnTx/>
                <a:uFillTx/>
                <a:latin typeface="Arial" panose="020B0604020202020204" pitchFamily="34" charset="0"/>
                <a:ea typeface="+mn-ea"/>
                <a:cs typeface="+mn-cs"/>
              </a:rPr>
              <a:t>.</a:t>
            </a:r>
            <a:endParaRPr kumimoji="0" lang="vi-VN" sz="3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43" name="Rectangle 42"/>
          <p:cNvSpPr/>
          <p:nvPr/>
        </p:nvSpPr>
        <p:spPr>
          <a:xfrm>
            <a:off x="203200" y="2838518"/>
            <a:ext cx="581381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C. </a:t>
            </a:r>
            <a:r>
              <a:rPr kumimoji="0" lang="en-US" sz="3200" b="1" i="0" u="none" strike="noStrike" kern="1200" cap="none" spc="0" normalizeH="0" baseline="0" noProof="0" dirty="0" err="1">
                <a:ln>
                  <a:noFill/>
                </a:ln>
                <a:solidFill>
                  <a:srgbClr val="0000FF"/>
                </a:solidFill>
                <a:effectLst/>
                <a:uLnTx/>
                <a:uFillTx/>
                <a:latin typeface="Arial" panose="020B0604020202020204" pitchFamily="34" charset="0"/>
                <a:ea typeface="+mn-ea"/>
                <a:cs typeface="+mn-cs"/>
              </a:rPr>
              <a:t>Xem</a:t>
            </a:r>
            <a:r>
              <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en-US" sz="3200" b="1" i="0" u="none" strike="noStrike" kern="1200" cap="none" spc="0" normalizeH="0" baseline="0" noProof="0" dirty="0" err="1">
                <a:ln>
                  <a:noFill/>
                </a:ln>
                <a:solidFill>
                  <a:srgbClr val="0000FF"/>
                </a:solidFill>
                <a:effectLst/>
                <a:uLnTx/>
                <a:uFillTx/>
                <a:latin typeface="Arial" panose="020B0604020202020204" pitchFamily="34" charset="0"/>
                <a:ea typeface="+mn-ea"/>
                <a:cs typeface="+mn-cs"/>
              </a:rPr>
              <a:t>dự</a:t>
            </a:r>
            <a:r>
              <a:rPr kumimoji="0" lang="en-US" sz="3200" b="1" i="0" u="none" strike="noStrike" kern="1200" cap="none" spc="0" normalizeH="0" noProof="0" dirty="0">
                <a:ln>
                  <a:noFill/>
                </a:ln>
                <a:solidFill>
                  <a:srgbClr val="0000FF"/>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0000FF"/>
                </a:solidFill>
                <a:effectLst/>
                <a:uLnTx/>
                <a:uFillTx/>
                <a:latin typeface="Arial" panose="020B0604020202020204" pitchFamily="34" charset="0"/>
                <a:ea typeface="+mn-ea"/>
                <a:cs typeface="+mn-cs"/>
              </a:rPr>
              <a:t>báo</a:t>
            </a:r>
            <a:r>
              <a:rPr kumimoji="0" lang="en-US" sz="3200" b="1" i="0" u="none" strike="noStrike" kern="1200" cap="none" spc="0" normalizeH="0" noProof="0" dirty="0">
                <a:ln>
                  <a:noFill/>
                </a:ln>
                <a:solidFill>
                  <a:srgbClr val="0000FF"/>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0000FF"/>
                </a:solidFill>
                <a:effectLst/>
                <a:uLnTx/>
                <a:uFillTx/>
                <a:latin typeface="Arial" panose="020B0604020202020204" pitchFamily="34" charset="0"/>
                <a:ea typeface="+mn-ea"/>
                <a:cs typeface="+mn-cs"/>
              </a:rPr>
              <a:t>thời</a:t>
            </a:r>
            <a:r>
              <a:rPr kumimoji="0" lang="en-US" sz="3200" b="1" i="0" u="none" strike="noStrike" kern="1200" cap="none" spc="0" normalizeH="0" noProof="0" dirty="0">
                <a:ln>
                  <a:noFill/>
                </a:ln>
                <a:solidFill>
                  <a:srgbClr val="0000FF"/>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0000FF"/>
                </a:solidFill>
                <a:effectLst/>
                <a:uLnTx/>
                <a:uFillTx/>
                <a:latin typeface="Arial" panose="020B0604020202020204" pitchFamily="34" charset="0"/>
                <a:ea typeface="+mn-ea"/>
                <a:cs typeface="+mn-cs"/>
              </a:rPr>
              <a:t>tiết</a:t>
            </a:r>
            <a:r>
              <a:rPr kumimoji="0" lang="en-US" sz="3200" b="1" i="0" u="none" strike="noStrike" kern="1200" cap="none" spc="0" normalizeH="0" noProof="0" dirty="0">
                <a:ln>
                  <a:noFill/>
                </a:ln>
                <a:solidFill>
                  <a:srgbClr val="0000FF"/>
                </a:solidFill>
                <a:effectLst/>
                <a:uLnTx/>
                <a:uFillTx/>
                <a:latin typeface="Arial" panose="020B0604020202020204" pitchFamily="34" charset="0"/>
                <a:ea typeface="+mn-ea"/>
                <a:cs typeface="+mn-cs"/>
              </a:rPr>
              <a:t>.</a:t>
            </a:r>
            <a:endParaRPr kumimoji="0" lang="vi-VN" sz="3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44" name="Rectangle 43"/>
          <p:cNvSpPr/>
          <p:nvPr/>
        </p:nvSpPr>
        <p:spPr>
          <a:xfrm>
            <a:off x="6130615" y="2842707"/>
            <a:ext cx="5951318" cy="9264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Arial" panose="020B0604020202020204" pitchFamily="34" charset="0"/>
              </a:rPr>
              <a:t>D. </a:t>
            </a:r>
            <a:r>
              <a:rPr lang="en-US" sz="3200" b="1" dirty="0" err="1">
                <a:solidFill>
                  <a:srgbClr val="0000FF"/>
                </a:solidFill>
                <a:latin typeface="Arial" panose="020B0604020202020204" pitchFamily="34" charset="0"/>
              </a:rPr>
              <a:t>Không</a:t>
            </a:r>
            <a:r>
              <a:rPr lang="en-US" sz="3200" b="1" dirty="0">
                <a:solidFill>
                  <a:srgbClr val="0000FF"/>
                </a:solidFill>
                <a:latin typeface="Arial" panose="020B0604020202020204" pitchFamily="34" charset="0"/>
              </a:rPr>
              <a:t> </a:t>
            </a:r>
            <a:r>
              <a:rPr lang="en-US" sz="3200" b="1" dirty="0" err="1">
                <a:solidFill>
                  <a:srgbClr val="0000FF"/>
                </a:solidFill>
                <a:latin typeface="Arial" panose="020B0604020202020204" pitchFamily="34" charset="0"/>
              </a:rPr>
              <a:t>ra</a:t>
            </a:r>
            <a:r>
              <a:rPr lang="en-US" sz="3200" b="1" dirty="0">
                <a:solidFill>
                  <a:srgbClr val="0000FF"/>
                </a:solidFill>
                <a:latin typeface="Arial" panose="020B0604020202020204" pitchFamily="34" charset="0"/>
              </a:rPr>
              <a:t> </a:t>
            </a:r>
            <a:r>
              <a:rPr lang="en-US" sz="3200" b="1" dirty="0" err="1">
                <a:solidFill>
                  <a:srgbClr val="0000FF"/>
                </a:solidFill>
                <a:latin typeface="Arial" panose="020B0604020202020204" pitchFamily="34" charset="0"/>
              </a:rPr>
              <a:t>khỏi</a:t>
            </a:r>
            <a:r>
              <a:rPr lang="en-US" sz="3200" b="1" dirty="0">
                <a:solidFill>
                  <a:srgbClr val="0000FF"/>
                </a:solidFill>
                <a:latin typeface="Arial" panose="020B0604020202020204" pitchFamily="34" charset="0"/>
              </a:rPr>
              <a:t> </a:t>
            </a:r>
            <a:r>
              <a:rPr lang="en-US" sz="3200" b="1" dirty="0" err="1">
                <a:solidFill>
                  <a:srgbClr val="0000FF"/>
                </a:solidFill>
                <a:latin typeface="Arial" panose="020B0604020202020204" pitchFamily="34" charset="0"/>
              </a:rPr>
              <a:t>nhà</a:t>
            </a:r>
            <a:r>
              <a:rPr lang="en-US" sz="3200" b="1" dirty="0">
                <a:solidFill>
                  <a:srgbClr val="0000FF"/>
                </a:solidFill>
                <a:latin typeface="Arial" panose="020B0604020202020204" pitchFamily="34" charset="0"/>
              </a:rPr>
              <a:t> </a:t>
            </a:r>
            <a:r>
              <a:rPr lang="en-US" sz="3200" b="1" dirty="0" err="1">
                <a:solidFill>
                  <a:srgbClr val="0000FF"/>
                </a:solidFill>
                <a:latin typeface="Arial" panose="020B0604020202020204" pitchFamily="34" charset="0"/>
              </a:rPr>
              <a:t>khi</a:t>
            </a:r>
            <a:r>
              <a:rPr lang="en-US" sz="3200" b="1" dirty="0">
                <a:solidFill>
                  <a:srgbClr val="0000FF"/>
                </a:solidFill>
                <a:latin typeface="Arial" panose="020B0604020202020204" pitchFamily="34" charset="0"/>
              </a:rPr>
              <a:t> </a:t>
            </a:r>
            <a:r>
              <a:rPr lang="en-US" sz="3200" b="1" noProof="0" dirty="0" err="1">
                <a:solidFill>
                  <a:srgbClr val="0000FF"/>
                </a:solidFill>
                <a:latin typeface="Arial" panose="020B0604020202020204" pitchFamily="34" charset="0"/>
              </a:rPr>
              <a:t>có</a:t>
            </a:r>
            <a:r>
              <a:rPr lang="en-US" sz="3200" b="1" noProof="0" dirty="0">
                <a:solidFill>
                  <a:srgbClr val="0000FF"/>
                </a:solidFill>
                <a:latin typeface="Arial" panose="020B0604020202020204" pitchFamily="34" charset="0"/>
              </a:rPr>
              <a:t> </a:t>
            </a:r>
            <a:r>
              <a:rPr lang="en-US" sz="3200" b="1" noProof="0" dirty="0" err="1">
                <a:solidFill>
                  <a:srgbClr val="0000FF"/>
                </a:solidFill>
                <a:latin typeface="Arial" panose="020B0604020202020204" pitchFamily="34" charset="0"/>
              </a:rPr>
              <a:t>sấm</a:t>
            </a:r>
            <a:r>
              <a:rPr lang="en-US" sz="3200" b="1" noProof="0" dirty="0">
                <a:solidFill>
                  <a:srgbClr val="0000FF"/>
                </a:solidFill>
                <a:latin typeface="Arial" panose="020B0604020202020204" pitchFamily="34" charset="0"/>
              </a:rPr>
              <a:t> </a:t>
            </a:r>
            <a:r>
              <a:rPr lang="en-US" sz="3200" b="1" noProof="0" dirty="0" err="1">
                <a:solidFill>
                  <a:srgbClr val="0000FF"/>
                </a:solidFill>
                <a:latin typeface="Arial" panose="020B0604020202020204" pitchFamily="34" charset="0"/>
              </a:rPr>
              <a:t>sét</a:t>
            </a:r>
            <a:r>
              <a:rPr lang="en-US" sz="3200" b="1" noProof="0" dirty="0">
                <a:solidFill>
                  <a:srgbClr val="0000FF"/>
                </a:solidFill>
                <a:latin typeface="Arial" panose="020B0604020202020204" pitchFamily="34" charset="0"/>
              </a:rPr>
              <a:t>.</a:t>
            </a:r>
            <a:endParaRPr kumimoji="0" lang="vi-VN" sz="3200" b="1" i="0" u="none" strike="noStrike" kern="1200" cap="none" spc="0" normalizeH="0" baseline="0" noProof="0" dirty="0">
              <a:ln>
                <a:noFill/>
              </a:ln>
              <a:solidFill>
                <a:srgbClr val="0000FF"/>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style>
          <a:lnRef idx="1">
            <a:schemeClr val="accent6"/>
          </a:lnRef>
          <a:fillRef idx="2">
            <a:schemeClr val="accent6"/>
          </a:fillRef>
          <a:effectRef idx="1">
            <a:schemeClr val="accent6"/>
          </a:effectRef>
          <a:fontRef idx="minor">
            <a:schemeClr val="dk1"/>
          </a:fontRef>
        </p:style>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style>
          <a:lnRef idx="1">
            <a:schemeClr val="accent6"/>
          </a:lnRef>
          <a:fillRef idx="2">
            <a:schemeClr val="accent6"/>
          </a:fillRef>
          <a:effectRef idx="1">
            <a:schemeClr val="accent6"/>
          </a:effectRef>
          <a:fontRef idx="minor">
            <a:schemeClr val="dk1"/>
          </a:fontRef>
        </p:style>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78292" y="2868773"/>
            <a:ext cx="804742" cy="707197"/>
          </a:xfrm>
          <a:prstGeom prst="rect">
            <a:avLst/>
          </a:prstGeom>
        </p:spPr>
        <p:style>
          <a:lnRef idx="1">
            <a:schemeClr val="accent6"/>
          </a:lnRef>
          <a:fillRef idx="2">
            <a:schemeClr val="accent6"/>
          </a:fillRef>
          <a:effectRef idx="1">
            <a:schemeClr val="accent6"/>
          </a:effectRef>
          <a:fontRef idx="minor">
            <a:schemeClr val="dk1"/>
          </a:fontRef>
        </p:style>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78292" y="2017046"/>
            <a:ext cx="804742" cy="643793"/>
          </a:xfrm>
          <a:prstGeom prst="rect">
            <a:avLst/>
          </a:prstGeom>
        </p:spPr>
        <p:style>
          <a:lnRef idx="3">
            <a:schemeClr val="lt1"/>
          </a:lnRef>
          <a:fillRef idx="1">
            <a:schemeClr val="accent6"/>
          </a:fillRef>
          <a:effectRef idx="1">
            <a:schemeClr val="accent6"/>
          </a:effectRef>
          <a:fontRef idx="minor">
            <a:schemeClr val="lt1"/>
          </a:fontRef>
        </p:style>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ết quả hình ảnh cho hình ảnh tắm lại sau khi bơi"/>
          <p:cNvPicPr>
            <a:picLocks noChangeAspect="1" noChangeArrowheads="1"/>
          </p:cNvPicPr>
          <p:nvPr/>
        </p:nvPicPr>
        <p:blipFill>
          <a:blip r:embed="rId2"/>
          <a:srcRect/>
          <a:stretch>
            <a:fillRect/>
          </a:stretch>
        </p:blipFill>
        <p:spPr bwMode="auto">
          <a:xfrm>
            <a:off x="203200" y="1523999"/>
            <a:ext cx="7653867" cy="5088467"/>
          </a:xfrm>
          <a:prstGeom prst="rect">
            <a:avLst/>
          </a:prstGeom>
          <a:noFill/>
        </p:spPr>
      </p:pic>
      <p:sp>
        <p:nvSpPr>
          <p:cNvPr id="5" name="TextBox 4"/>
          <p:cNvSpPr txBox="1"/>
          <p:nvPr/>
        </p:nvSpPr>
        <p:spPr>
          <a:xfrm>
            <a:off x="73584" y="172073"/>
            <a:ext cx="12050672" cy="1169551"/>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3500" b="1" dirty="0" err="1">
                <a:solidFill>
                  <a:srgbClr val="0000FF"/>
                </a:solidFill>
                <a:latin typeface="Times New Roman" panose="02020603050405020304" pitchFamily="18" charset="0"/>
                <a:cs typeface="Times New Roman" panose="02020603050405020304" pitchFamily="18" charset="0"/>
                <a:sym typeface="Wingdings" panose="05000000000000000000"/>
              </a:rPr>
              <a:t>Đi</a:t>
            </a:r>
            <a:r>
              <a:rPr lang="en-US" sz="3500" b="1" dirty="0">
                <a:solidFill>
                  <a:srgbClr val="0000FF"/>
                </a:solidFill>
                <a:latin typeface="Times New Roman" panose="02020603050405020304" pitchFamily="18" charset="0"/>
                <a:cs typeface="Times New Roman" panose="02020603050405020304" pitchFamily="18" charset="0"/>
                <a:sym typeface="Wingdings" panose="05000000000000000000"/>
              </a:rPr>
              <a:t> </a:t>
            </a:r>
            <a:r>
              <a:rPr lang="en-US" sz="3500" b="1" dirty="0" err="1">
                <a:solidFill>
                  <a:srgbClr val="0000FF"/>
                </a:solidFill>
                <a:latin typeface="Times New Roman" panose="02020603050405020304" pitchFamily="18" charset="0"/>
                <a:cs typeface="Times New Roman" panose="02020603050405020304" pitchFamily="18" charset="0"/>
                <a:sym typeface="Wingdings" panose="05000000000000000000"/>
              </a:rPr>
              <a:t>học</a:t>
            </a:r>
            <a:r>
              <a:rPr lang="en-US" sz="3500" b="1" dirty="0">
                <a:solidFill>
                  <a:srgbClr val="0000FF"/>
                </a:solidFill>
                <a:latin typeface="Times New Roman" panose="02020603050405020304" pitchFamily="18" charset="0"/>
                <a:cs typeface="Times New Roman" panose="02020603050405020304" pitchFamily="18" charset="0"/>
                <a:sym typeface="Wingdings" panose="05000000000000000000"/>
              </a:rPr>
              <a:t> </a:t>
            </a:r>
            <a:r>
              <a:rPr lang="en-US" sz="3500" b="1" dirty="0" err="1">
                <a:solidFill>
                  <a:srgbClr val="0000FF"/>
                </a:solidFill>
                <a:latin typeface="Times New Roman" panose="02020603050405020304" pitchFamily="18" charset="0"/>
                <a:cs typeface="Times New Roman" panose="02020603050405020304" pitchFamily="18" charset="0"/>
                <a:sym typeface="Wingdings" panose="05000000000000000000"/>
              </a:rPr>
              <a:t>về</a:t>
            </a:r>
            <a:r>
              <a:rPr lang="en-US" sz="3500" b="1" dirty="0">
                <a:solidFill>
                  <a:srgbClr val="0000FF"/>
                </a:solidFill>
                <a:latin typeface="Times New Roman" panose="02020603050405020304" pitchFamily="18" charset="0"/>
                <a:cs typeface="Times New Roman" panose="02020603050405020304" pitchFamily="18" charset="0"/>
                <a:sym typeface="Wingdings" panose="05000000000000000000"/>
              </a:rPr>
              <a:t>,</a:t>
            </a:r>
            <a:r>
              <a:rPr lang="vi-VN" sz="3500" b="1" dirty="0">
                <a:solidFill>
                  <a:srgbClr val="0000FF"/>
                </a:solidFill>
                <a:latin typeface="Times New Roman" panose="02020603050405020304" pitchFamily="18" charset="0"/>
                <a:cs typeface="Times New Roman" panose="02020603050405020304" pitchFamily="18" charset="0"/>
                <a:sym typeface="Wingdings" panose="05000000000000000000"/>
              </a:rPr>
              <a:t> </a:t>
            </a:r>
            <a:r>
              <a:rPr lang="vi-VN" sz="3500" b="1" dirty="0">
                <a:solidFill>
                  <a:srgbClr val="0000FF"/>
                </a:solidFill>
                <a:latin typeface="Times New Roman" panose="02020603050405020304" pitchFamily="18" charset="0"/>
                <a:cs typeface="Times New Roman" panose="02020603050405020304" pitchFamily="18" charset="0"/>
              </a:rPr>
              <a:t>Trung thấy </a:t>
            </a:r>
            <a:r>
              <a:rPr lang="en-US" sz="3500" b="1" dirty="0" err="1">
                <a:solidFill>
                  <a:srgbClr val="0000FF"/>
                </a:solidFill>
                <a:latin typeface="Times New Roman" panose="02020603050405020304" pitchFamily="18" charset="0"/>
                <a:cs typeface="Times New Roman" panose="02020603050405020304" pitchFamily="18" charset="0"/>
              </a:rPr>
              <a:t>em</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gái</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mình</a:t>
            </a:r>
            <a:r>
              <a:rPr lang="vi-VN"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đánh</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rơi</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quả</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bóng</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xuống</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hồ</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nước</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và</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đang</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cúi</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xuống</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để</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lấy</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Nếu</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là</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Trung</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em</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sẽ</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làm</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err="1">
                <a:solidFill>
                  <a:srgbClr val="0000FF"/>
                </a:solidFill>
                <a:latin typeface="Times New Roman" panose="02020603050405020304" pitchFamily="18" charset="0"/>
                <a:cs typeface="Times New Roman" panose="02020603050405020304" pitchFamily="18" charset="0"/>
              </a:rPr>
              <a:t>gì</a:t>
            </a:r>
            <a:r>
              <a:rPr lang="en-US" sz="3500" b="1" dirty="0">
                <a:solidFill>
                  <a:srgbClr val="0000FF"/>
                </a:solidFill>
                <a:latin typeface="Times New Roman" panose="02020603050405020304" pitchFamily="18" charset="0"/>
                <a:cs typeface="Times New Roman" panose="02020603050405020304" pitchFamily="18" charset="0"/>
              </a:rPr>
              <a:t>?</a:t>
            </a:r>
          </a:p>
        </p:txBody>
      </p:sp>
      <p:sp>
        <p:nvSpPr>
          <p:cNvPr id="3" name="Rectangle 2"/>
          <p:cNvSpPr/>
          <p:nvPr/>
        </p:nvSpPr>
        <p:spPr>
          <a:xfrm>
            <a:off x="8026400" y="1964284"/>
            <a:ext cx="3962399" cy="397031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nl-NL" sz="2800" b="1" dirty="0">
                <a:solidFill>
                  <a:srgbClr val="C00000"/>
                </a:solidFill>
                <a:latin typeface="Times New Roman" panose="02020603050405020304" pitchFamily="18" charset="0"/>
                <a:cs typeface="Times New Roman" panose="02020603050405020304" pitchFamily="18" charset="0"/>
                <a:sym typeface="Wingdings" pitchFamily="2" charset="2"/>
              </a:rPr>
              <a:t> Nói với</a:t>
            </a:r>
            <a:r>
              <a:rPr lang="nl-NL" sz="2800" b="1" dirty="0">
                <a:solidFill>
                  <a:srgbClr val="C00000"/>
                </a:solidFill>
                <a:latin typeface="Times New Roman" panose="02020603050405020304" pitchFamily="18" charset="0"/>
                <a:cs typeface="Times New Roman" panose="02020603050405020304" pitchFamily="18" charset="0"/>
              </a:rPr>
              <a:t> em không cố lấy bóng nữa, đứng xa bờ ao và nhờ người lớn lấy giúp. </a:t>
            </a:r>
          </a:p>
          <a:p>
            <a:pPr algn="just"/>
            <a:r>
              <a:rPr lang="nl-NL" sz="2800" b="1" dirty="0">
                <a:solidFill>
                  <a:srgbClr val="C00000"/>
                </a:solidFill>
                <a:latin typeface="Times New Roman" panose="02020603050405020304" pitchFamily="18" charset="0"/>
                <a:cs typeface="Times New Roman" panose="02020603050405020304" pitchFamily="18" charset="0"/>
                <a:sym typeface="Wingdings" pitchFamily="2" charset="2"/>
              </a:rPr>
              <a:t> Bởi v</a:t>
            </a:r>
            <a:r>
              <a:rPr lang="nl-NL" sz="2800" b="1" dirty="0">
                <a:solidFill>
                  <a:srgbClr val="C00000"/>
                </a:solidFill>
                <a:latin typeface="Times New Roman" panose="02020603050405020304" pitchFamily="18" charset="0"/>
                <a:cs typeface="Times New Roman" panose="02020603050405020304" pitchFamily="18" charset="0"/>
              </a:rPr>
              <a:t>ì: </a:t>
            </a:r>
            <a:r>
              <a:rPr lang="vi-VN" sz="2800" b="1" dirty="0">
                <a:solidFill>
                  <a:srgbClr val="C00000"/>
                </a:solidFill>
                <a:latin typeface="Times New Roman" panose="02020603050405020304" pitchFamily="18" charset="0"/>
                <a:cs typeface="Times New Roman" panose="02020603050405020304" pitchFamily="18" charset="0"/>
              </a:rPr>
              <a:t>T</a:t>
            </a:r>
            <a:r>
              <a:rPr lang="nl-NL" sz="2800" b="1" dirty="0">
                <a:solidFill>
                  <a:srgbClr val="C00000"/>
                </a:solidFill>
                <a:latin typeface="Times New Roman" panose="02020603050405020304" pitchFamily="18" charset="0"/>
                <a:cs typeface="Times New Roman" panose="02020603050405020304" pitchFamily="18" charset="0"/>
              </a:rPr>
              <a:t>rẻ em không nên đến gần bờ ao, rất dễ bị ngã xuống nước khi lấy một vật gì đó, dễ xảy ra tai nạn rủi ro...</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061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ipe(down)">
                                      <p:cBhvr>
                                        <p:cTn id="7" dur="500"/>
                                        <p:tgtEl>
                                          <p:spTgt spid="440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
            <a:extLst>
              <a:ext uri="{FF2B5EF4-FFF2-40B4-BE49-F238E27FC236}">
                <a16:creationId xmlns:a16="http://schemas.microsoft.com/office/drawing/2014/main" id="{F6AB342B-4466-44B2-87B1-A2B8A4C73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468"/>
          <a:stretch>
            <a:fillRect/>
          </a:stretch>
        </p:blipFill>
        <p:spPr bwMode="auto">
          <a:xfrm>
            <a:off x="357809" y="0"/>
            <a:ext cx="563217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3">
            <a:extLst>
              <a:ext uri="{FF2B5EF4-FFF2-40B4-BE49-F238E27FC236}">
                <a16:creationId xmlns:a16="http://schemas.microsoft.com/office/drawing/2014/main" id="{65D89581-215D-41AA-9B18-2B3C3FE6A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539" y="0"/>
            <a:ext cx="4980609" cy="339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be2-jpg-1358502063_500x0.jpg">
            <a:extLst>
              <a:ext uri="{FF2B5EF4-FFF2-40B4-BE49-F238E27FC236}">
                <a16:creationId xmlns:a16="http://schemas.microsoft.com/office/drawing/2014/main" id="{F7E63EE0-CBAD-4D4B-9B25-6F39957A3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09" y="3351609"/>
            <a:ext cx="5738191"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1E621CA-C4BF-46BD-9296-75DCCD2C4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539" y="3541643"/>
            <a:ext cx="5001874" cy="331635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112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12" name="文本框 15"/>
          <p:cNvSpPr txBox="1"/>
          <p:nvPr/>
        </p:nvSpPr>
        <p:spPr>
          <a:xfrm>
            <a:off x="394549" y="716099"/>
            <a:ext cx="7317815" cy="1107996"/>
          </a:xfrm>
          <a:prstGeom prst="rect">
            <a:avLst/>
          </a:prstGeom>
          <a:noFill/>
        </p:spPr>
        <p:txBody>
          <a:bodyPr wrap="square" rtlCol="0">
            <a:spAutoFit/>
          </a:bodyPr>
          <a:lstStyle/>
          <a:p>
            <a:pPr algn="ctr" defTabSz="457200"/>
            <a:r>
              <a:rPr lang="en-US" altLang="zh-CN" sz="6600" b="1" dirty="0" err="1" smtClean="0">
                <a:solidFill>
                  <a:srgbClr val="FF0000"/>
                </a:solidFill>
                <a:latin typeface="SVN-Wallington" panose="00000500000000000000" pitchFamily="2" charset="0"/>
                <a:ea typeface="华康海报体W12" panose="040B0C09000000000000" pitchFamily="81" charset="-122"/>
                <a:cs typeface="Times New Roman" pitchFamily="18" charset="0"/>
              </a:rPr>
              <a:t>I.Khởi</a:t>
            </a: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động</a:t>
            </a:r>
            <a:endParaRPr lang="zh-CN" altLang="en-US" sz="6600" b="1" dirty="0">
              <a:solidFill>
                <a:srgbClr val="FF0000"/>
              </a:solidFill>
              <a:latin typeface="SVN-Wallington" panose="00000500000000000000" pitchFamily="2" charset="0"/>
              <a:ea typeface="华康海报体W12" panose="040B0C09000000000000" pitchFamily="81" charset="-122"/>
              <a:cs typeface="Times New Roman" pitchFamily="18" charset="0"/>
            </a:endParaRPr>
          </a:p>
        </p:txBody>
      </p:sp>
    </p:spTree>
    <p:extLst>
      <p:ext uri="{BB962C8B-B14F-4D97-AF65-F5344CB8AC3E}">
        <p14:creationId xmlns:p14="http://schemas.microsoft.com/office/powerpoint/2010/main" val="129473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6"/>
          <p:cNvSpPr>
            <a:spLocks noChangeArrowheads="1"/>
          </p:cNvSpPr>
          <p:nvPr/>
        </p:nvSpPr>
        <p:spPr bwMode="auto">
          <a:xfrm>
            <a:off x="1549400" y="795847"/>
            <a:ext cx="9084715" cy="1295400"/>
          </a:xfrm>
          <a:prstGeom prst="flowChartTerminator">
            <a:avLst/>
          </a:prstGeom>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endParaRPr lang="en-US" sz="5000" b="1" dirty="0">
              <a:solidFill>
                <a:srgbClr val="0000FF"/>
              </a:solidFill>
              <a:latin typeface="Times New Roman" panose="02020603050405020304" pitchFamily="18" charset="0"/>
            </a:endParaRPr>
          </a:p>
          <a:p>
            <a:pPr algn="ctr">
              <a:defRPr/>
            </a:pPr>
            <a:r>
              <a:rPr lang="en-US" sz="5000" b="1" dirty="0">
                <a:solidFill>
                  <a:srgbClr val="0000FF"/>
                </a:solidFill>
                <a:latin typeface="Times New Roman" panose="02020603050405020304" pitchFamily="18" charset="0"/>
              </a:rPr>
              <a:t>- </a:t>
            </a:r>
            <a:r>
              <a:rPr lang="en-US" sz="5000" b="1" dirty="0" err="1">
                <a:solidFill>
                  <a:srgbClr val="0000FF"/>
                </a:solidFill>
                <a:latin typeface="Times New Roman" panose="02020603050405020304" pitchFamily="18" charset="0"/>
              </a:rPr>
              <a:t>Chúng</a:t>
            </a:r>
            <a:r>
              <a:rPr lang="en-US" sz="5000" b="1" dirty="0">
                <a:solidFill>
                  <a:srgbClr val="0000FF"/>
                </a:solidFill>
                <a:latin typeface="Times New Roman" panose="02020603050405020304" pitchFamily="18" charset="0"/>
              </a:rPr>
              <a:t> ta </a:t>
            </a:r>
            <a:r>
              <a:rPr lang="en-US" sz="5000" b="1" dirty="0" err="1">
                <a:solidFill>
                  <a:srgbClr val="0000FF"/>
                </a:solidFill>
                <a:latin typeface="Times New Roman" panose="02020603050405020304" pitchFamily="18" charset="0"/>
              </a:rPr>
              <a:t>nên</a:t>
            </a:r>
            <a:r>
              <a:rPr lang="en-US" sz="5000" b="1" dirty="0">
                <a:solidFill>
                  <a:srgbClr val="0000FF"/>
                </a:solidFill>
                <a:latin typeface="Times New Roman" panose="02020603050405020304" pitchFamily="18" charset="0"/>
              </a:rPr>
              <a:t> </a:t>
            </a:r>
            <a:r>
              <a:rPr lang="en-US" sz="5000" b="1" dirty="0" err="1">
                <a:solidFill>
                  <a:srgbClr val="0000FF"/>
                </a:solidFill>
                <a:latin typeface="Times New Roman" panose="02020603050405020304" pitchFamily="18" charset="0"/>
              </a:rPr>
              <a:t>tập</a:t>
            </a:r>
            <a:r>
              <a:rPr lang="en-US" sz="5000" b="1" dirty="0">
                <a:solidFill>
                  <a:srgbClr val="0000FF"/>
                </a:solidFill>
                <a:latin typeface="Times New Roman" panose="02020603050405020304" pitchFamily="18" charset="0"/>
              </a:rPr>
              <a:t> </a:t>
            </a:r>
            <a:r>
              <a:rPr lang="en-US" sz="5000" b="1" dirty="0" err="1">
                <a:solidFill>
                  <a:srgbClr val="0000FF"/>
                </a:solidFill>
                <a:latin typeface="Times New Roman" panose="02020603050405020304" pitchFamily="18" charset="0"/>
              </a:rPr>
              <a:t>bơi</a:t>
            </a:r>
            <a:r>
              <a:rPr lang="en-US" sz="5000" b="1" dirty="0">
                <a:solidFill>
                  <a:srgbClr val="0000FF"/>
                </a:solidFill>
                <a:latin typeface="Times New Roman" panose="02020603050405020304" pitchFamily="18" charset="0"/>
              </a:rPr>
              <a:t> ở </a:t>
            </a:r>
            <a:r>
              <a:rPr lang="en-US" sz="5000" b="1" dirty="0" err="1">
                <a:solidFill>
                  <a:srgbClr val="0000FF"/>
                </a:solidFill>
                <a:latin typeface="Times New Roman" panose="02020603050405020304" pitchFamily="18" charset="0"/>
              </a:rPr>
              <a:t>đâu</a:t>
            </a:r>
            <a:r>
              <a:rPr lang="en-US" sz="5000" b="1" dirty="0">
                <a:solidFill>
                  <a:srgbClr val="0000FF"/>
                </a:solidFill>
                <a:latin typeface="Times New Roman" panose="02020603050405020304" pitchFamily="18" charset="0"/>
              </a:rPr>
              <a:t>?</a:t>
            </a:r>
          </a:p>
          <a:p>
            <a:pPr algn="ctr">
              <a:defRPr/>
            </a:pPr>
            <a:endParaRPr lang="en-US" sz="5000" b="1" dirty="0">
              <a:solidFill>
                <a:srgbClr val="0000FF"/>
              </a:solidFill>
              <a:latin typeface="Times New Roman" panose="02020603050405020304" pitchFamily="18" charset="0"/>
            </a:endParaRPr>
          </a:p>
        </p:txBody>
      </p:sp>
      <p:sp>
        <p:nvSpPr>
          <p:cNvPr id="20" name="AutoShape 11"/>
          <p:cNvSpPr>
            <a:spLocks noChangeArrowheads="1"/>
          </p:cNvSpPr>
          <p:nvPr/>
        </p:nvSpPr>
        <p:spPr bwMode="auto">
          <a:xfrm>
            <a:off x="3759200" y="5088475"/>
            <a:ext cx="5080000" cy="8382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pPr algn="ctr"/>
            <a:r>
              <a:rPr lang="en-US" sz="5000" b="1" dirty="0">
                <a:solidFill>
                  <a:srgbClr val="FF0000"/>
                </a:solidFill>
                <a:latin typeface="Times New Roman" panose="02020603050405020304" pitchFamily="18" charset="0"/>
              </a:rPr>
              <a:t>C. </a:t>
            </a:r>
            <a:r>
              <a:rPr lang="en-US" sz="5000" b="1" dirty="0" err="1">
                <a:solidFill>
                  <a:srgbClr val="FF0000"/>
                </a:solidFill>
                <a:latin typeface="Times New Roman" panose="02020603050405020304" pitchFamily="18" charset="0"/>
              </a:rPr>
              <a:t>Biển</a:t>
            </a:r>
            <a:r>
              <a:rPr lang="en-US" sz="5000" b="1" dirty="0">
                <a:solidFill>
                  <a:srgbClr val="FF0000"/>
                </a:solidFill>
                <a:latin typeface="Times New Roman" panose="02020603050405020304" pitchFamily="18" charset="0"/>
              </a:rPr>
              <a:t>. </a:t>
            </a:r>
          </a:p>
        </p:txBody>
      </p:sp>
      <p:sp>
        <p:nvSpPr>
          <p:cNvPr id="21" name="AutoShape 12"/>
          <p:cNvSpPr>
            <a:spLocks noChangeArrowheads="1"/>
          </p:cNvSpPr>
          <p:nvPr/>
        </p:nvSpPr>
        <p:spPr bwMode="auto">
          <a:xfrm>
            <a:off x="3759200" y="3810000"/>
            <a:ext cx="5080000" cy="9144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pPr algn="ctr"/>
            <a:endParaRPr lang="en-US" sz="5000" b="1" dirty="0">
              <a:solidFill>
                <a:srgbClr val="FF0000"/>
              </a:solidFill>
              <a:latin typeface="Times New Roman" panose="02020603050405020304" pitchFamily="18" charset="0"/>
            </a:endParaRPr>
          </a:p>
          <a:p>
            <a:pPr algn="ctr"/>
            <a:r>
              <a:rPr lang="en-US" sz="5000" b="1" dirty="0">
                <a:solidFill>
                  <a:srgbClr val="FF0000"/>
                </a:solidFill>
                <a:latin typeface="Times New Roman" panose="02020603050405020304" pitchFamily="18" charset="0"/>
              </a:rPr>
              <a:t>B. </a:t>
            </a:r>
            <a:r>
              <a:rPr lang="en-US" sz="5000" b="1" dirty="0" err="1">
                <a:solidFill>
                  <a:srgbClr val="FF0000"/>
                </a:solidFill>
                <a:latin typeface="Times New Roman" panose="02020603050405020304" pitchFamily="18" charset="0"/>
              </a:rPr>
              <a:t>Hồ</a:t>
            </a:r>
            <a:r>
              <a:rPr lang="en-US" sz="5000" b="1" dirty="0">
                <a:solidFill>
                  <a:srgbClr val="FF0000"/>
                </a:solidFill>
                <a:latin typeface="Times New Roman" panose="02020603050405020304" pitchFamily="18" charset="0"/>
              </a:rPr>
              <a:t> </a:t>
            </a:r>
            <a:r>
              <a:rPr lang="en-US" sz="5000" b="1" dirty="0" err="1">
                <a:solidFill>
                  <a:srgbClr val="FF0000"/>
                </a:solidFill>
                <a:latin typeface="Times New Roman" panose="02020603050405020304" pitchFamily="18" charset="0"/>
              </a:rPr>
              <a:t>bơi</a:t>
            </a:r>
            <a:r>
              <a:rPr lang="en-US" sz="5000" b="1" dirty="0">
                <a:solidFill>
                  <a:srgbClr val="FF0000"/>
                </a:solidFill>
                <a:latin typeface="Times New Roman" panose="02020603050405020304" pitchFamily="18" charset="0"/>
              </a:rPr>
              <a:t>. </a:t>
            </a:r>
          </a:p>
          <a:p>
            <a:pPr algn="ctr"/>
            <a:endParaRPr lang="en-US" sz="5000" b="1" dirty="0">
              <a:solidFill>
                <a:srgbClr val="FF0000"/>
              </a:solidFill>
              <a:latin typeface="Times New Roman" panose="02020603050405020304" pitchFamily="18" charset="0"/>
            </a:endParaRPr>
          </a:p>
        </p:txBody>
      </p:sp>
      <p:sp>
        <p:nvSpPr>
          <p:cNvPr id="22" name="AutoShape 13"/>
          <p:cNvSpPr>
            <a:spLocks noChangeArrowheads="1"/>
          </p:cNvSpPr>
          <p:nvPr/>
        </p:nvSpPr>
        <p:spPr bwMode="auto">
          <a:xfrm>
            <a:off x="3759200" y="2489190"/>
            <a:ext cx="5080000" cy="8382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pPr algn="ctr"/>
            <a:r>
              <a:rPr lang="en-US" sz="5000" b="1" dirty="0">
                <a:solidFill>
                  <a:srgbClr val="FF0000"/>
                </a:solidFill>
                <a:latin typeface="Times New Roman" panose="02020603050405020304" pitchFamily="18" charset="0"/>
              </a:rPr>
              <a:t>A. </a:t>
            </a:r>
            <a:r>
              <a:rPr lang="en-US" sz="5000" b="1" dirty="0" err="1">
                <a:solidFill>
                  <a:srgbClr val="FF0000"/>
                </a:solidFill>
                <a:latin typeface="Times New Roman" panose="02020603050405020304" pitchFamily="18" charset="0"/>
              </a:rPr>
              <a:t>Sông</a:t>
            </a:r>
            <a:r>
              <a:rPr lang="en-US" sz="5000" b="1" dirty="0">
                <a:solidFill>
                  <a:srgbClr val="FF0000"/>
                </a:solidFill>
                <a:latin typeface="Times New Roman" panose="02020603050405020304" pitchFamily="18" charset="0"/>
              </a:rPr>
              <a:t>. </a:t>
            </a:r>
          </a:p>
        </p:txBody>
      </p:sp>
      <p:sp>
        <p:nvSpPr>
          <p:cNvPr id="24" name="Oval 23"/>
          <p:cNvSpPr/>
          <p:nvPr/>
        </p:nvSpPr>
        <p:spPr>
          <a:xfrm>
            <a:off x="4775212" y="3945465"/>
            <a:ext cx="702733" cy="655725"/>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0070C0"/>
                </a:solidFill>
              </a:rPr>
              <a:t>B</a:t>
            </a:r>
          </a:p>
        </p:txBody>
      </p:sp>
    </p:spTree>
    <p:extLst>
      <p:ext uri="{BB962C8B-B14F-4D97-AF65-F5344CB8AC3E}">
        <p14:creationId xmlns:p14="http://schemas.microsoft.com/office/powerpoint/2010/main" val="422193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linds(horizont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6"/>
          <p:cNvSpPr>
            <a:spLocks noChangeArrowheads="1"/>
          </p:cNvSpPr>
          <p:nvPr/>
        </p:nvSpPr>
        <p:spPr bwMode="auto">
          <a:xfrm>
            <a:off x="750624" y="1549008"/>
            <a:ext cx="11074400" cy="965592"/>
          </a:xfrm>
          <a:prstGeom prst="flowChartTerminator">
            <a:avLst/>
          </a:prstGeom>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endParaRPr lang="en-US" sz="5000" b="1" dirty="0">
              <a:solidFill>
                <a:srgbClr val="0000FF"/>
              </a:solidFill>
              <a:latin typeface="Times New Roman" panose="02020603050405020304" pitchFamily="18" charset="0"/>
            </a:endParaRPr>
          </a:p>
          <a:p>
            <a:pPr algn="ctr">
              <a:defRPr/>
            </a:pPr>
            <a:r>
              <a:rPr lang="en-US" sz="5000" b="1" dirty="0">
                <a:solidFill>
                  <a:srgbClr val="0000FF"/>
                </a:solidFill>
                <a:latin typeface="Times New Roman" panose="02020603050405020304" pitchFamily="18" charset="0"/>
              </a:rPr>
              <a:t> - </a:t>
            </a:r>
            <a:r>
              <a:rPr lang="en-US" sz="5000" b="1" dirty="0" err="1">
                <a:solidFill>
                  <a:srgbClr val="0000FF"/>
                </a:solidFill>
                <a:latin typeface="Times New Roman" panose="02020603050405020304" pitchFamily="18" charset="0"/>
              </a:rPr>
              <a:t>Trước</a:t>
            </a:r>
            <a:r>
              <a:rPr lang="en-US" sz="5000" b="1" dirty="0">
                <a:solidFill>
                  <a:srgbClr val="0000FF"/>
                </a:solidFill>
                <a:latin typeface="Times New Roman" panose="02020603050405020304" pitchFamily="18" charset="0"/>
              </a:rPr>
              <a:t> </a:t>
            </a:r>
            <a:r>
              <a:rPr lang="en-US" sz="5000" b="1" dirty="0" err="1">
                <a:solidFill>
                  <a:srgbClr val="0000FF"/>
                </a:solidFill>
                <a:latin typeface="Times New Roman" panose="02020603050405020304" pitchFamily="18" charset="0"/>
              </a:rPr>
              <a:t>khi</a:t>
            </a:r>
            <a:r>
              <a:rPr lang="en-US" sz="5000" b="1" dirty="0">
                <a:solidFill>
                  <a:srgbClr val="0000FF"/>
                </a:solidFill>
                <a:latin typeface="Times New Roman" panose="02020603050405020304" pitchFamily="18" charset="0"/>
              </a:rPr>
              <a:t> </a:t>
            </a:r>
            <a:r>
              <a:rPr lang="en-US" sz="5000" b="1" dirty="0" err="1">
                <a:solidFill>
                  <a:srgbClr val="0000FF"/>
                </a:solidFill>
                <a:latin typeface="Times New Roman" panose="02020603050405020304" pitchFamily="18" charset="0"/>
              </a:rPr>
              <a:t>bơi</a:t>
            </a:r>
            <a:r>
              <a:rPr lang="en-US" sz="5000" b="1" dirty="0">
                <a:solidFill>
                  <a:srgbClr val="0000FF"/>
                </a:solidFill>
                <a:latin typeface="Times New Roman" panose="02020603050405020304" pitchFamily="18" charset="0"/>
              </a:rPr>
              <a:t>, </a:t>
            </a:r>
            <a:r>
              <a:rPr lang="en-US" sz="5000" b="1" dirty="0" err="1">
                <a:solidFill>
                  <a:srgbClr val="0000FF"/>
                </a:solidFill>
                <a:latin typeface="Times New Roman" panose="02020603050405020304" pitchFamily="18" charset="0"/>
              </a:rPr>
              <a:t>chúng</a:t>
            </a:r>
            <a:r>
              <a:rPr lang="en-US" sz="5000" b="1" dirty="0">
                <a:solidFill>
                  <a:srgbClr val="0000FF"/>
                </a:solidFill>
                <a:latin typeface="Times New Roman" panose="02020603050405020304" pitchFamily="18" charset="0"/>
              </a:rPr>
              <a:t> ta </a:t>
            </a:r>
            <a:r>
              <a:rPr lang="en-US" sz="5000" b="1" dirty="0" err="1">
                <a:solidFill>
                  <a:srgbClr val="0000FF"/>
                </a:solidFill>
                <a:latin typeface="Times New Roman" panose="02020603050405020304" pitchFamily="18" charset="0"/>
              </a:rPr>
              <a:t>cần</a:t>
            </a:r>
            <a:r>
              <a:rPr lang="en-US" sz="5000" b="1" dirty="0">
                <a:solidFill>
                  <a:srgbClr val="0000FF"/>
                </a:solidFill>
                <a:latin typeface="Times New Roman" panose="02020603050405020304" pitchFamily="18" charset="0"/>
              </a:rPr>
              <a:t> </a:t>
            </a:r>
            <a:r>
              <a:rPr lang="en-US" sz="5000" b="1" dirty="0" err="1">
                <a:solidFill>
                  <a:srgbClr val="0000FF"/>
                </a:solidFill>
                <a:latin typeface="Times New Roman" panose="02020603050405020304" pitchFamily="18" charset="0"/>
              </a:rPr>
              <a:t>làm</a:t>
            </a:r>
            <a:r>
              <a:rPr lang="en-US" sz="5000" b="1" dirty="0">
                <a:solidFill>
                  <a:srgbClr val="0000FF"/>
                </a:solidFill>
                <a:latin typeface="Times New Roman" panose="02020603050405020304" pitchFamily="18" charset="0"/>
              </a:rPr>
              <a:t> </a:t>
            </a:r>
            <a:r>
              <a:rPr lang="en-US" sz="5000" b="1" dirty="0" err="1">
                <a:solidFill>
                  <a:srgbClr val="0000FF"/>
                </a:solidFill>
                <a:latin typeface="Times New Roman" panose="02020603050405020304" pitchFamily="18" charset="0"/>
              </a:rPr>
              <a:t>gì</a:t>
            </a:r>
            <a:r>
              <a:rPr lang="en-US" sz="5000" b="1" dirty="0">
                <a:solidFill>
                  <a:srgbClr val="0000FF"/>
                </a:solidFill>
                <a:latin typeface="Times New Roman" panose="02020603050405020304" pitchFamily="18" charset="0"/>
              </a:rPr>
              <a:t>? </a:t>
            </a:r>
          </a:p>
          <a:p>
            <a:pPr algn="ctr">
              <a:defRPr/>
            </a:pPr>
            <a:endParaRPr lang="en-US" sz="5000" b="1" dirty="0">
              <a:solidFill>
                <a:srgbClr val="0000FF"/>
              </a:solidFill>
              <a:latin typeface="Times New Roman" panose="02020603050405020304" pitchFamily="18" charset="0"/>
            </a:endParaRPr>
          </a:p>
        </p:txBody>
      </p:sp>
      <p:sp>
        <p:nvSpPr>
          <p:cNvPr id="26" name="AutoShape 11"/>
          <p:cNvSpPr>
            <a:spLocks noChangeArrowheads="1"/>
          </p:cNvSpPr>
          <p:nvPr/>
        </p:nvSpPr>
        <p:spPr bwMode="auto">
          <a:xfrm>
            <a:off x="1117600" y="4953000"/>
            <a:ext cx="10058400" cy="6858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5000" b="1" dirty="0">
                <a:solidFill>
                  <a:srgbClr val="FF0000"/>
                </a:solidFill>
                <a:latin typeface="Times New Roman" panose="02020603050405020304" pitchFamily="18" charset="0"/>
              </a:rPr>
              <a:t>C. </a:t>
            </a:r>
            <a:r>
              <a:rPr lang="en-US" sz="5000" b="1" dirty="0" err="1">
                <a:solidFill>
                  <a:srgbClr val="FF0000"/>
                </a:solidFill>
                <a:latin typeface="Times New Roman" panose="02020603050405020304" pitchFamily="18" charset="0"/>
              </a:rPr>
              <a:t>Ăn</a:t>
            </a:r>
            <a:r>
              <a:rPr lang="en-US" sz="5000" b="1" dirty="0">
                <a:solidFill>
                  <a:srgbClr val="FF0000"/>
                </a:solidFill>
                <a:latin typeface="Times New Roman" panose="02020603050405020304" pitchFamily="18" charset="0"/>
              </a:rPr>
              <a:t> </a:t>
            </a:r>
            <a:r>
              <a:rPr lang="en-US" sz="5000" b="1" dirty="0" err="1">
                <a:solidFill>
                  <a:srgbClr val="FF0000"/>
                </a:solidFill>
                <a:latin typeface="Times New Roman" panose="02020603050405020304" pitchFamily="18" charset="0"/>
              </a:rPr>
              <a:t>thật</a:t>
            </a:r>
            <a:r>
              <a:rPr lang="en-US" sz="5000" b="1" dirty="0">
                <a:solidFill>
                  <a:srgbClr val="FF0000"/>
                </a:solidFill>
                <a:latin typeface="Times New Roman" panose="02020603050405020304" pitchFamily="18" charset="0"/>
              </a:rPr>
              <a:t> no </a:t>
            </a:r>
            <a:r>
              <a:rPr lang="en-US" sz="5000" b="1" dirty="0" err="1">
                <a:solidFill>
                  <a:srgbClr val="FF0000"/>
                </a:solidFill>
                <a:latin typeface="Times New Roman" panose="02020603050405020304" pitchFamily="18" charset="0"/>
              </a:rPr>
              <a:t>rồi</a:t>
            </a:r>
            <a:r>
              <a:rPr lang="en-US" sz="5000" b="1" dirty="0">
                <a:solidFill>
                  <a:srgbClr val="FF0000"/>
                </a:solidFill>
                <a:latin typeface="Times New Roman" panose="02020603050405020304" pitchFamily="18" charset="0"/>
              </a:rPr>
              <a:t> </a:t>
            </a:r>
            <a:r>
              <a:rPr lang="en-US" sz="5000" b="1" dirty="0" err="1">
                <a:solidFill>
                  <a:srgbClr val="FF0000"/>
                </a:solidFill>
                <a:latin typeface="Times New Roman" panose="02020603050405020304" pitchFamily="18" charset="0"/>
              </a:rPr>
              <a:t>mới</a:t>
            </a:r>
            <a:r>
              <a:rPr lang="en-US" sz="5000" b="1" dirty="0">
                <a:solidFill>
                  <a:srgbClr val="FF0000"/>
                </a:solidFill>
                <a:latin typeface="Times New Roman" panose="02020603050405020304" pitchFamily="18" charset="0"/>
              </a:rPr>
              <a:t> </a:t>
            </a:r>
            <a:r>
              <a:rPr lang="en-US" sz="5000" b="1" dirty="0" err="1">
                <a:solidFill>
                  <a:srgbClr val="FF0000"/>
                </a:solidFill>
                <a:latin typeface="Times New Roman" panose="02020603050405020304" pitchFamily="18" charset="0"/>
              </a:rPr>
              <a:t>bơi</a:t>
            </a:r>
            <a:r>
              <a:rPr lang="en-US" sz="5000" b="1" dirty="0">
                <a:solidFill>
                  <a:srgbClr val="FF0000"/>
                </a:solidFill>
                <a:latin typeface="Times New Roman" panose="02020603050405020304" pitchFamily="18" charset="0"/>
              </a:rPr>
              <a:t>. </a:t>
            </a:r>
          </a:p>
        </p:txBody>
      </p:sp>
      <p:sp>
        <p:nvSpPr>
          <p:cNvPr id="27" name="AutoShape 12"/>
          <p:cNvSpPr>
            <a:spLocks noChangeArrowheads="1"/>
          </p:cNvSpPr>
          <p:nvPr/>
        </p:nvSpPr>
        <p:spPr bwMode="auto">
          <a:xfrm>
            <a:off x="1117600" y="3810000"/>
            <a:ext cx="10058400" cy="6858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4500" b="1" dirty="0">
                <a:solidFill>
                  <a:srgbClr val="FF0000"/>
                </a:solidFill>
                <a:latin typeface="Times New Roman" panose="02020603050405020304" pitchFamily="18" charset="0"/>
              </a:rPr>
              <a:t>B. </a:t>
            </a:r>
            <a:r>
              <a:rPr lang="en-US" sz="4500" b="1" dirty="0" err="1">
                <a:solidFill>
                  <a:srgbClr val="FF0000"/>
                </a:solidFill>
                <a:latin typeface="Times New Roman" panose="02020603050405020304" pitchFamily="18" charset="0"/>
              </a:rPr>
              <a:t>Nhảy</a:t>
            </a:r>
            <a:r>
              <a:rPr lang="en-US" sz="4500" b="1" dirty="0">
                <a:solidFill>
                  <a:srgbClr val="FF0000"/>
                </a:solidFill>
                <a:latin typeface="Times New Roman" panose="02020603050405020304" pitchFamily="18" charset="0"/>
              </a:rPr>
              <a:t> </a:t>
            </a:r>
            <a:r>
              <a:rPr lang="en-US" sz="4500" b="1" dirty="0" err="1">
                <a:solidFill>
                  <a:srgbClr val="FF0000"/>
                </a:solidFill>
                <a:latin typeface="Times New Roman" panose="02020603050405020304" pitchFamily="18" charset="0"/>
              </a:rPr>
              <a:t>ngay</a:t>
            </a:r>
            <a:r>
              <a:rPr lang="en-US" sz="4500" b="1" dirty="0">
                <a:solidFill>
                  <a:srgbClr val="FF0000"/>
                </a:solidFill>
                <a:latin typeface="Times New Roman" panose="02020603050405020304" pitchFamily="18" charset="0"/>
              </a:rPr>
              <a:t> </a:t>
            </a:r>
            <a:r>
              <a:rPr lang="en-US" sz="4500" b="1" dirty="0" err="1">
                <a:solidFill>
                  <a:srgbClr val="FF0000"/>
                </a:solidFill>
                <a:latin typeface="Times New Roman" panose="02020603050405020304" pitchFamily="18" charset="0"/>
              </a:rPr>
              <a:t>xuống</a:t>
            </a:r>
            <a:r>
              <a:rPr lang="en-US" sz="4500" b="1" dirty="0">
                <a:solidFill>
                  <a:srgbClr val="FF0000"/>
                </a:solidFill>
                <a:latin typeface="Times New Roman" panose="02020603050405020304" pitchFamily="18" charset="0"/>
              </a:rPr>
              <a:t> </a:t>
            </a:r>
            <a:r>
              <a:rPr lang="en-US" sz="4500" b="1" dirty="0" err="1">
                <a:solidFill>
                  <a:srgbClr val="FF0000"/>
                </a:solidFill>
                <a:latin typeface="Times New Roman" panose="02020603050405020304" pitchFamily="18" charset="0"/>
              </a:rPr>
              <a:t>hồ</a:t>
            </a:r>
            <a:r>
              <a:rPr lang="en-US" sz="4500" b="1" dirty="0">
                <a:solidFill>
                  <a:srgbClr val="FF0000"/>
                </a:solidFill>
                <a:latin typeface="Times New Roman" panose="02020603050405020304" pitchFamily="18" charset="0"/>
              </a:rPr>
              <a:t> </a:t>
            </a:r>
            <a:r>
              <a:rPr lang="en-US" sz="4500" b="1" dirty="0" err="1">
                <a:solidFill>
                  <a:srgbClr val="FF0000"/>
                </a:solidFill>
                <a:latin typeface="Times New Roman" panose="02020603050405020304" pitchFamily="18" charset="0"/>
              </a:rPr>
              <a:t>bơi</a:t>
            </a:r>
            <a:r>
              <a:rPr lang="en-US" sz="4500" b="1" dirty="0">
                <a:solidFill>
                  <a:srgbClr val="FF0000"/>
                </a:solidFill>
                <a:latin typeface="Times New Roman" panose="02020603050405020304" pitchFamily="18" charset="0"/>
              </a:rPr>
              <a:t> </a:t>
            </a:r>
            <a:r>
              <a:rPr lang="en-US" sz="4500" b="1" dirty="0" err="1">
                <a:solidFill>
                  <a:srgbClr val="FF0000"/>
                </a:solidFill>
                <a:latin typeface="Times New Roman" panose="02020603050405020304" pitchFamily="18" charset="0"/>
              </a:rPr>
              <a:t>để</a:t>
            </a:r>
            <a:r>
              <a:rPr lang="en-US" sz="4500" b="1" dirty="0">
                <a:solidFill>
                  <a:srgbClr val="FF0000"/>
                </a:solidFill>
                <a:latin typeface="Times New Roman" panose="02020603050405020304" pitchFamily="18" charset="0"/>
              </a:rPr>
              <a:t> </a:t>
            </a:r>
            <a:r>
              <a:rPr lang="en-US" sz="4500" b="1" dirty="0" err="1">
                <a:solidFill>
                  <a:srgbClr val="FF0000"/>
                </a:solidFill>
                <a:latin typeface="Times New Roman" panose="02020603050405020304" pitchFamily="18" charset="0"/>
              </a:rPr>
              <a:t>bơi</a:t>
            </a:r>
            <a:r>
              <a:rPr lang="en-US" sz="4500" b="1" dirty="0">
                <a:solidFill>
                  <a:srgbClr val="FF0000"/>
                </a:solidFill>
                <a:latin typeface="Times New Roman" panose="02020603050405020304" pitchFamily="18" charset="0"/>
              </a:rPr>
              <a:t>. </a:t>
            </a:r>
          </a:p>
        </p:txBody>
      </p:sp>
      <p:sp>
        <p:nvSpPr>
          <p:cNvPr id="28" name="AutoShape 13"/>
          <p:cNvSpPr>
            <a:spLocks noChangeArrowheads="1"/>
          </p:cNvSpPr>
          <p:nvPr/>
        </p:nvSpPr>
        <p:spPr bwMode="auto">
          <a:xfrm>
            <a:off x="1117600" y="2876608"/>
            <a:ext cx="10058400" cy="704793"/>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4200" b="1" dirty="0">
                <a:solidFill>
                  <a:srgbClr val="FF0000"/>
                </a:solidFill>
                <a:latin typeface="Times New Roman" panose="02020603050405020304" pitchFamily="18" charset="0"/>
              </a:rPr>
              <a:t>A. </a:t>
            </a:r>
            <a:r>
              <a:rPr lang="en-US" sz="4200" b="1" dirty="0" err="1">
                <a:solidFill>
                  <a:srgbClr val="FF0000"/>
                </a:solidFill>
                <a:latin typeface="Times New Roman" panose="02020603050405020304" pitchFamily="18" charset="0"/>
              </a:rPr>
              <a:t>Khởi</a:t>
            </a:r>
            <a:r>
              <a:rPr lang="en-US" sz="4200" b="1" dirty="0">
                <a:solidFill>
                  <a:srgbClr val="FF0000"/>
                </a:solidFill>
                <a:latin typeface="Times New Roman" panose="02020603050405020304" pitchFamily="18" charset="0"/>
              </a:rPr>
              <a:t> </a:t>
            </a:r>
            <a:r>
              <a:rPr lang="en-US" sz="4200" b="1" dirty="0" err="1">
                <a:solidFill>
                  <a:srgbClr val="FF0000"/>
                </a:solidFill>
                <a:latin typeface="Times New Roman" panose="02020603050405020304" pitchFamily="18" charset="0"/>
              </a:rPr>
              <a:t>động</a:t>
            </a:r>
            <a:r>
              <a:rPr lang="en-US" sz="4200" b="1" dirty="0">
                <a:solidFill>
                  <a:srgbClr val="FF0000"/>
                </a:solidFill>
                <a:latin typeface="Times New Roman" panose="02020603050405020304" pitchFamily="18" charset="0"/>
              </a:rPr>
              <a:t>, </a:t>
            </a:r>
            <a:r>
              <a:rPr lang="en-US" sz="4200" b="1" dirty="0" err="1">
                <a:solidFill>
                  <a:srgbClr val="FF0000"/>
                </a:solidFill>
                <a:latin typeface="Times New Roman" panose="02020603050405020304" pitchFamily="18" charset="0"/>
              </a:rPr>
              <a:t>tập</a:t>
            </a:r>
            <a:r>
              <a:rPr lang="en-US" sz="4200" b="1" dirty="0">
                <a:solidFill>
                  <a:srgbClr val="FF0000"/>
                </a:solidFill>
                <a:latin typeface="Times New Roman" panose="02020603050405020304" pitchFamily="18" charset="0"/>
              </a:rPr>
              <a:t> </a:t>
            </a:r>
            <a:r>
              <a:rPr lang="en-US" sz="4200" b="1" dirty="0" err="1">
                <a:solidFill>
                  <a:srgbClr val="FF0000"/>
                </a:solidFill>
                <a:latin typeface="Times New Roman" panose="02020603050405020304" pitchFamily="18" charset="0"/>
              </a:rPr>
              <a:t>thể</a:t>
            </a:r>
            <a:r>
              <a:rPr lang="en-US" sz="4200" b="1" dirty="0">
                <a:solidFill>
                  <a:srgbClr val="FF0000"/>
                </a:solidFill>
                <a:latin typeface="Times New Roman" panose="02020603050405020304" pitchFamily="18" charset="0"/>
              </a:rPr>
              <a:t> </a:t>
            </a:r>
            <a:r>
              <a:rPr lang="en-US" sz="4200" b="1" dirty="0" err="1">
                <a:solidFill>
                  <a:srgbClr val="FF0000"/>
                </a:solidFill>
                <a:latin typeface="Times New Roman" panose="02020603050405020304" pitchFamily="18" charset="0"/>
              </a:rPr>
              <a:t>dục</a:t>
            </a:r>
            <a:r>
              <a:rPr lang="en-US" sz="4200" b="1" dirty="0">
                <a:solidFill>
                  <a:srgbClr val="FF0000"/>
                </a:solidFill>
                <a:latin typeface="Times New Roman" panose="02020603050405020304" pitchFamily="18" charset="0"/>
              </a:rPr>
              <a:t> </a:t>
            </a:r>
            <a:r>
              <a:rPr lang="en-US" sz="4200" b="1" dirty="0" err="1">
                <a:solidFill>
                  <a:srgbClr val="FF0000"/>
                </a:solidFill>
                <a:latin typeface="Times New Roman" panose="02020603050405020304" pitchFamily="18" charset="0"/>
              </a:rPr>
              <a:t>và</a:t>
            </a:r>
            <a:r>
              <a:rPr lang="en-US" sz="4200" b="1" dirty="0">
                <a:solidFill>
                  <a:srgbClr val="FF0000"/>
                </a:solidFill>
                <a:latin typeface="Times New Roman" panose="02020603050405020304" pitchFamily="18" charset="0"/>
              </a:rPr>
              <a:t> </a:t>
            </a:r>
            <a:r>
              <a:rPr lang="en-US" sz="4200" b="1" dirty="0" err="1">
                <a:solidFill>
                  <a:srgbClr val="FF0000"/>
                </a:solidFill>
                <a:latin typeface="Times New Roman" panose="02020603050405020304" pitchFamily="18" charset="0"/>
              </a:rPr>
              <a:t>mặc</a:t>
            </a:r>
            <a:r>
              <a:rPr lang="en-US" sz="4200" b="1" dirty="0">
                <a:solidFill>
                  <a:srgbClr val="FF0000"/>
                </a:solidFill>
                <a:latin typeface="Times New Roman" panose="02020603050405020304" pitchFamily="18" charset="0"/>
              </a:rPr>
              <a:t> </a:t>
            </a:r>
            <a:r>
              <a:rPr lang="en-US" sz="4200" b="1" dirty="0" err="1">
                <a:solidFill>
                  <a:srgbClr val="FF0000"/>
                </a:solidFill>
                <a:latin typeface="Times New Roman" panose="02020603050405020304" pitchFamily="18" charset="0"/>
              </a:rPr>
              <a:t>áo</a:t>
            </a:r>
            <a:r>
              <a:rPr lang="en-US" sz="4200" b="1" dirty="0">
                <a:solidFill>
                  <a:srgbClr val="FF0000"/>
                </a:solidFill>
                <a:latin typeface="Times New Roman" panose="02020603050405020304" pitchFamily="18" charset="0"/>
              </a:rPr>
              <a:t> </a:t>
            </a:r>
            <a:r>
              <a:rPr lang="en-US" sz="4200" b="1" dirty="0" err="1">
                <a:solidFill>
                  <a:srgbClr val="FF0000"/>
                </a:solidFill>
                <a:latin typeface="Times New Roman" panose="02020603050405020304" pitchFamily="18" charset="0"/>
              </a:rPr>
              <a:t>phao</a:t>
            </a:r>
            <a:r>
              <a:rPr lang="en-US" sz="4200" b="1" dirty="0">
                <a:solidFill>
                  <a:srgbClr val="FF0000"/>
                </a:solidFill>
                <a:latin typeface="Times New Roman" panose="02020603050405020304" pitchFamily="18" charset="0"/>
              </a:rPr>
              <a:t>. </a:t>
            </a:r>
          </a:p>
        </p:txBody>
      </p:sp>
      <p:sp>
        <p:nvSpPr>
          <p:cNvPr id="29" name="Oval 28"/>
          <p:cNvSpPr/>
          <p:nvPr/>
        </p:nvSpPr>
        <p:spPr>
          <a:xfrm>
            <a:off x="1109133" y="2904063"/>
            <a:ext cx="651934" cy="61806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0070C0"/>
                </a:solidFill>
              </a:rPr>
              <a:t>A</a:t>
            </a:r>
          </a:p>
        </p:txBody>
      </p:sp>
    </p:spTree>
    <p:extLst>
      <p:ext uri="{BB962C8B-B14F-4D97-AF65-F5344CB8AC3E}">
        <p14:creationId xmlns:p14="http://schemas.microsoft.com/office/powerpoint/2010/main" val="278944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linds(horizontal)">
                                      <p:cBhvr>
                                        <p:cTn id="10" dur="500"/>
                                        <p:tgtEl>
                                          <p:spTgt spid="2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linds(horizontal)">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6"/>
          <p:cNvSpPr>
            <a:spLocks noChangeArrowheads="1"/>
          </p:cNvSpPr>
          <p:nvPr/>
        </p:nvSpPr>
        <p:spPr bwMode="auto">
          <a:xfrm>
            <a:off x="406400" y="1371600"/>
            <a:ext cx="10871200" cy="1143000"/>
          </a:xfrm>
          <a:prstGeom prst="flowChartTerminator">
            <a:avLst/>
          </a:prstGeom>
          <a:gradFill rotWithShape="1">
            <a:gsLst>
              <a:gs pos="0">
                <a:srgbClr val="3399FF"/>
              </a:gs>
              <a:gs pos="50000">
                <a:schemeClr val="bg1"/>
              </a:gs>
              <a:gs pos="100000">
                <a:srgbClr val="3399FF"/>
              </a:gs>
            </a:gsLst>
            <a:lin ang="5400000" scaled="1"/>
          </a:gradFill>
          <a:ln w="9525">
            <a:solidFill>
              <a:schemeClr val="tx1"/>
            </a:solidFill>
            <a:miter lim="800000"/>
          </a:ln>
          <a:effectLst/>
        </p:spPr>
        <p:txBody>
          <a:bodyPr wrap="none" anchor="ctr"/>
          <a:lstStyle/>
          <a:p>
            <a:pPr algn="just"/>
            <a:r>
              <a:rPr lang="en-US" sz="3000" b="1" dirty="0" err="1">
                <a:latin typeface="Times New Roman" panose="02020603050405020304" pitchFamily="18" charset="0"/>
                <a:cs typeface="Times New Roman" panose="02020603050405020304" pitchFamily="18" charset="0"/>
              </a:rPr>
              <a:t>Câu</a:t>
            </a:r>
            <a:r>
              <a:rPr lang="en-US" sz="3000" b="1" dirty="0">
                <a:latin typeface="Times New Roman" panose="02020603050405020304" pitchFamily="18" charset="0"/>
                <a:cs typeface="Times New Roman" panose="02020603050405020304" pitchFamily="18" charset="0"/>
              </a:rPr>
              <a:t> 4: </a:t>
            </a:r>
            <a:r>
              <a:rPr lang="en-US" sz="3000" b="1" dirty="0" err="1">
                <a:latin typeface="Times New Roman" panose="02020603050405020304" pitchFamily="18" charset="0"/>
                <a:cs typeface="Times New Roman" panose="02020603050405020304" pitchFamily="18" charset="0"/>
              </a:rPr>
              <a:t>Nếu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em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nhìn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thấy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bị</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ngã</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xuống</a:t>
            </a:r>
            <a:endParaRPr lang="en-US" sz="3000" b="1" dirty="0">
              <a:latin typeface="Times New Roman" panose="02020603050405020304" pitchFamily="18" charset="0"/>
              <a:cs typeface="Times New Roman" panose="02020603050405020304" pitchFamily="18" charset="0"/>
            </a:endParaRPr>
          </a:p>
          <a:p>
            <a:pPr algn="just"/>
            <a:r>
              <a:rPr lang="en-US" sz="3000" b="1" dirty="0" err="1">
                <a:latin typeface="Times New Roman" panose="02020603050405020304" pitchFamily="18" charset="0"/>
                <a:cs typeface="Times New Roman" panose="02020603050405020304" pitchFamily="18" charset="0"/>
              </a:rPr>
              <a:t>nước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em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sẽ</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gì</a:t>
            </a:r>
            <a:r>
              <a:rPr lang="en-US" sz="3000" b="1" dirty="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sp>
        <p:nvSpPr>
          <p:cNvPr id="27" name="AutoShape 11"/>
          <p:cNvSpPr>
            <a:spLocks noChangeArrowheads="1"/>
          </p:cNvSpPr>
          <p:nvPr/>
        </p:nvSpPr>
        <p:spPr bwMode="auto">
          <a:xfrm>
            <a:off x="812800" y="4648200"/>
            <a:ext cx="10363200" cy="8382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3000" b="1" dirty="0">
                <a:solidFill>
                  <a:srgbClr val="FF0000"/>
                </a:solidFill>
                <a:latin typeface="Times New Roman" panose="02020603050405020304" pitchFamily="18" charset="0"/>
                <a:cs typeface="Times New Roman" panose="02020603050405020304" pitchFamily="18" charset="0"/>
              </a:rPr>
              <a:t>C. </a:t>
            </a:r>
            <a:r>
              <a:rPr lang="en-US" sz="3000" b="1" dirty="0" err="1">
                <a:solidFill>
                  <a:srgbClr val="FF0000"/>
                </a:solidFill>
                <a:latin typeface="Times New Roman" panose="02020603050405020304" pitchFamily="18" charset="0"/>
                <a:cs typeface="Times New Roman" panose="02020603050405020304" pitchFamily="18" charset="0"/>
              </a:rPr>
              <a:t>Kêu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cứu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và</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chạy</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tìm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người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lớn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gần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đó</a:t>
            </a:r>
            <a:r>
              <a:rPr lang="en-US" sz="3000" b="1" dirty="0">
                <a:solidFill>
                  <a:srgbClr val="FF0000"/>
                </a:solidFill>
                <a:latin typeface="Times New Roman" panose="02020603050405020304" pitchFamily="18" charset="0"/>
                <a:cs typeface="Times New Roman" panose="02020603050405020304" pitchFamily="18" charset="0"/>
              </a:rPr>
              <a:t> </a:t>
            </a:r>
          </a:p>
          <a:p>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giúp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đỡ</a:t>
            </a:r>
            <a:r>
              <a:rPr lang="en-US" sz="3000" b="1" dirty="0">
                <a:solidFill>
                  <a:srgbClr val="FF0000"/>
                </a:solidFill>
                <a:latin typeface="Times New Roman" panose="02020603050405020304" pitchFamily="18" charset="0"/>
                <a:cs typeface="Times New Roman" panose="02020603050405020304" pitchFamily="18" charset="0"/>
              </a:rPr>
              <a:t>.</a:t>
            </a:r>
          </a:p>
        </p:txBody>
      </p:sp>
      <p:sp>
        <p:nvSpPr>
          <p:cNvPr id="28" name="AutoShape 12"/>
          <p:cNvSpPr>
            <a:spLocks noChangeArrowheads="1"/>
          </p:cNvSpPr>
          <p:nvPr/>
        </p:nvSpPr>
        <p:spPr bwMode="auto">
          <a:xfrm>
            <a:off x="812800" y="3505200"/>
            <a:ext cx="10363200" cy="9144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3000" b="1" dirty="0">
                <a:solidFill>
                  <a:srgbClr val="FF0000"/>
                </a:solidFill>
                <a:latin typeface="Times New Roman" panose="02020603050405020304" pitchFamily="18" charset="0"/>
                <a:cs typeface="Times New Roman" panose="02020603050405020304" pitchFamily="18" charset="0"/>
              </a:rPr>
              <a:t>B. </a:t>
            </a:r>
            <a:r>
              <a:rPr lang="en-US" sz="3000" b="1" dirty="0" err="1">
                <a:solidFill>
                  <a:srgbClr val="FF0000"/>
                </a:solidFill>
                <a:latin typeface="Times New Roman" panose="02020603050405020304" pitchFamily="18" charset="0"/>
                <a:cs typeface="Times New Roman" panose="02020603050405020304" pitchFamily="18" charset="0"/>
              </a:rPr>
              <a:t>Bỏ</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vì</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nếu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cứu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bạn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mình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sẽ</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bị</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ngã</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xuống</a:t>
            </a:r>
            <a:endParaRPr lang="en-US" sz="3000" b="1" dirty="0">
              <a:solidFill>
                <a:srgbClr val="FF0000"/>
              </a:solidFill>
              <a:latin typeface="Times New Roman" panose="02020603050405020304" pitchFamily="18" charset="0"/>
              <a:cs typeface="Times New Roman" panose="02020603050405020304" pitchFamily="18" charset="0"/>
            </a:endParaRPr>
          </a:p>
          <a:p>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nước</a:t>
            </a:r>
            <a:r>
              <a:rPr lang="en-US" sz="3000" b="1" dirty="0">
                <a:solidFill>
                  <a:srgbClr val="FF0000"/>
                </a:solidFill>
                <a:latin typeface="Times New Roman" panose="02020603050405020304" pitchFamily="18" charset="0"/>
                <a:cs typeface="Times New Roman" panose="02020603050405020304" pitchFamily="18" charset="0"/>
              </a:rPr>
              <a:t>. </a:t>
            </a:r>
          </a:p>
        </p:txBody>
      </p:sp>
      <p:sp>
        <p:nvSpPr>
          <p:cNvPr id="29" name="AutoShape 13"/>
          <p:cNvSpPr>
            <a:spLocks noChangeArrowheads="1"/>
          </p:cNvSpPr>
          <p:nvPr/>
        </p:nvSpPr>
        <p:spPr bwMode="auto">
          <a:xfrm>
            <a:off x="812800" y="2590800"/>
            <a:ext cx="10363200" cy="6858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pPr algn="ctr"/>
            <a:r>
              <a:rPr lang="en-US" sz="3200" b="1" dirty="0">
                <a:solidFill>
                  <a:srgbClr val="FF0000"/>
                </a:solidFill>
              </a:rPr>
              <a:t> </a:t>
            </a:r>
          </a:p>
          <a:p>
            <a:r>
              <a:rPr lang="en-US" sz="3200" b="1" dirty="0">
                <a:solidFill>
                  <a:srgbClr val="FF0000"/>
                </a:solidFill>
                <a:latin typeface="Times New Roman" panose="02020603050405020304" pitchFamily="18" charset="0"/>
                <a:cs typeface="Times New Roman" panose="02020603050405020304" pitchFamily="18" charset="0"/>
              </a:rPr>
              <a:t>A. </a:t>
            </a:r>
            <a:r>
              <a:rPr lang="en-US" sz="3200" b="1" dirty="0" err="1">
                <a:solidFill>
                  <a:srgbClr val="FF0000"/>
                </a:solidFill>
                <a:latin typeface="Times New Roman" panose="02020603050405020304" pitchFamily="18" charset="0"/>
                <a:cs typeface="Times New Roman" panose="02020603050405020304" pitchFamily="18" charset="0"/>
              </a:rPr>
              <a:t>Nhảy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xuống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bờ</a:t>
            </a:r>
            <a:r>
              <a:rPr lang="en-US" sz="3200" b="1" dirty="0">
                <a:solidFill>
                  <a:srgbClr val="FF0000"/>
                </a:solidFill>
                <a:latin typeface="Times New Roman" panose="02020603050405020304" pitchFamily="18" charset="0"/>
                <a:cs typeface="Times New Roman" panose="02020603050405020304" pitchFamily="18" charset="0"/>
              </a:rPr>
              <a:t>.</a:t>
            </a:r>
          </a:p>
          <a:p>
            <a:pPr algn="ctr"/>
            <a:r>
              <a:rPr lang="en-US" sz="3200" b="1" dirty="0">
                <a:solidFill>
                  <a:srgbClr val="FF0000"/>
                </a:solidFill>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0" name="Oval 10"/>
          <p:cNvSpPr>
            <a:spLocks noChangeArrowheads="1"/>
          </p:cNvSpPr>
          <p:nvPr/>
        </p:nvSpPr>
        <p:spPr bwMode="auto">
          <a:xfrm>
            <a:off x="812800" y="4648201"/>
            <a:ext cx="541867" cy="549275"/>
          </a:xfrm>
          <a:prstGeom prst="ellipse">
            <a:avLst/>
          </a:prstGeom>
          <a:solidFill>
            <a:schemeClr val="accent1"/>
          </a:solidFill>
          <a:ln w="9525">
            <a:solidFill>
              <a:schemeClr val="tx1"/>
            </a:solidFill>
            <a:round/>
          </a:ln>
          <a:effectLst/>
        </p:spPr>
        <p:txBody>
          <a:bodyPr wrap="none" anchor="ctr"/>
          <a:lstStyle/>
          <a:p>
            <a:pPr algn="ctr" eaLnBrk="0" hangingPunct="0"/>
            <a:r>
              <a:rPr lang="en-US" sz="3200" b="1" dirty="0">
                <a:solidFill>
                  <a:srgbClr val="C00000"/>
                </a:solidFill>
                <a:latin typeface=".VnTime" panose="020B7200000000000000" pitchFamily="34" charset="0"/>
              </a:rPr>
              <a:t>C</a:t>
            </a:r>
          </a:p>
        </p:txBody>
      </p:sp>
    </p:spTree>
    <p:extLst>
      <p:ext uri="{BB962C8B-B14F-4D97-AF65-F5344CB8AC3E}">
        <p14:creationId xmlns:p14="http://schemas.microsoft.com/office/powerpoint/2010/main" val="103661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linds(horizontal)">
                                      <p:cBhvr>
                                        <p:cTn id="13" dur="500"/>
                                        <p:tgtEl>
                                          <p:spTgt spid="2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linds(horizont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AutoShape 2" descr="Lục Lạc Vàng - Posts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Chương trình Khuyến học Đèn Đom Đóm - Home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1A3DF21A-5B43-48E7-B60D-9DFC3F22EDDA}"/>
              </a:ext>
            </a:extLst>
          </p:cNvPr>
          <p:cNvSpPr txBox="1"/>
          <p:nvPr/>
        </p:nvSpPr>
        <p:spPr>
          <a:xfrm>
            <a:off x="612774" y="1172817"/>
            <a:ext cx="11579225" cy="523220"/>
          </a:xfrm>
          <a:prstGeom prst="rect">
            <a:avLst/>
          </a:prstGeom>
          <a:noFill/>
        </p:spPr>
        <p:txBody>
          <a:bodyPr wrap="square" rtlCol="0">
            <a:spAutoFit/>
          </a:bodyPr>
          <a:lstStyle/>
          <a:p>
            <a:r>
              <a:rPr lang="en-US" sz="2800" dirty="0" err="1">
                <a:solidFill>
                  <a:srgbClr val="008000"/>
                </a:solidFill>
                <a:latin typeface="Times New Roman" panose="02020603050405020304" pitchFamily="18" charset="0"/>
                <a:cs typeface="Times New Roman" panose="02020603050405020304" pitchFamily="18" charset="0"/>
              </a:rPr>
              <a:t>Cần</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làm</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gì</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khi</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có</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mưa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dông</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lốc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sét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lũ</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quét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lũ</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ống</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sạt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lở</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đất</a:t>
            </a:r>
            <a:r>
              <a:rPr lang="en-US" sz="2800" dirty="0">
                <a:solidFill>
                  <a:srgbClr val="008000"/>
                </a:solidFill>
                <a:latin typeface="Times New Roman" panose="02020603050405020304" pitchFamily="18" charset="0"/>
                <a:cs typeface="Times New Roman" panose="02020603050405020304" pitchFamily="18" charset="0"/>
              </a:rPr>
              <a:t>?</a:t>
            </a:r>
          </a:p>
        </p:txBody>
      </p:sp>
      <p:pic>
        <p:nvPicPr>
          <p:cNvPr id="15" name="Shape 246">
            <a:extLst>
              <a:ext uri="{FF2B5EF4-FFF2-40B4-BE49-F238E27FC236}">
                <a16:creationId xmlns:a16="http://schemas.microsoft.com/office/drawing/2014/main" id="{CD03B610-EC8F-47C8-BE44-E0EA543B3DB2}"/>
              </a:ext>
            </a:extLst>
          </p:cNvPr>
          <p:cNvPicPr/>
          <p:nvPr/>
        </p:nvPicPr>
        <p:blipFill>
          <a:blip r:embed="rId2"/>
          <a:stretch/>
        </p:blipFill>
        <p:spPr>
          <a:xfrm>
            <a:off x="6402386" y="2408925"/>
            <a:ext cx="2706370" cy="1517650"/>
          </a:xfrm>
          <a:prstGeom prst="rect">
            <a:avLst/>
          </a:prstGeom>
        </p:spPr>
      </p:pic>
      <p:pic>
        <p:nvPicPr>
          <p:cNvPr id="16" name="Shape 250">
            <a:extLst>
              <a:ext uri="{FF2B5EF4-FFF2-40B4-BE49-F238E27FC236}">
                <a16:creationId xmlns:a16="http://schemas.microsoft.com/office/drawing/2014/main" id="{395ABD01-792B-464A-97F4-880E493A456C}"/>
              </a:ext>
            </a:extLst>
          </p:cNvPr>
          <p:cNvPicPr/>
          <p:nvPr/>
        </p:nvPicPr>
        <p:blipFill>
          <a:blip r:embed="rId3"/>
          <a:stretch/>
        </p:blipFill>
        <p:spPr>
          <a:xfrm>
            <a:off x="9289774" y="2408925"/>
            <a:ext cx="2706370" cy="1517650"/>
          </a:xfrm>
          <a:prstGeom prst="rect">
            <a:avLst/>
          </a:prstGeom>
        </p:spPr>
      </p:pic>
      <p:pic>
        <p:nvPicPr>
          <p:cNvPr id="18" name="Shape 258">
            <a:extLst>
              <a:ext uri="{FF2B5EF4-FFF2-40B4-BE49-F238E27FC236}">
                <a16:creationId xmlns:a16="http://schemas.microsoft.com/office/drawing/2014/main" id="{A795876D-B8E9-4FF6-94D5-299CE5104977}"/>
              </a:ext>
            </a:extLst>
          </p:cNvPr>
          <p:cNvPicPr/>
          <p:nvPr/>
        </p:nvPicPr>
        <p:blipFill>
          <a:blip r:embed="rId4"/>
          <a:stretch/>
        </p:blipFill>
        <p:spPr>
          <a:xfrm>
            <a:off x="3514998" y="2365939"/>
            <a:ext cx="2706370" cy="1664335"/>
          </a:xfrm>
          <a:prstGeom prst="rect">
            <a:avLst/>
          </a:prstGeom>
        </p:spPr>
      </p:pic>
      <p:pic>
        <p:nvPicPr>
          <p:cNvPr id="19" name="Shape 254">
            <a:extLst>
              <a:ext uri="{FF2B5EF4-FFF2-40B4-BE49-F238E27FC236}">
                <a16:creationId xmlns:a16="http://schemas.microsoft.com/office/drawing/2014/main" id="{E5C009BA-582D-43C5-9396-096C2C0EAA2C}"/>
              </a:ext>
            </a:extLst>
          </p:cNvPr>
          <p:cNvPicPr/>
          <p:nvPr/>
        </p:nvPicPr>
        <p:blipFill>
          <a:blip r:embed="rId5"/>
          <a:stretch/>
        </p:blipFill>
        <p:spPr>
          <a:xfrm>
            <a:off x="633325" y="2335583"/>
            <a:ext cx="2700655" cy="1664335"/>
          </a:xfrm>
          <a:prstGeom prst="rect">
            <a:avLst/>
          </a:prstGeom>
        </p:spPr>
      </p:pic>
      <p:pic>
        <p:nvPicPr>
          <p:cNvPr id="20" name="Shape 238">
            <a:extLst>
              <a:ext uri="{FF2B5EF4-FFF2-40B4-BE49-F238E27FC236}">
                <a16:creationId xmlns:a16="http://schemas.microsoft.com/office/drawing/2014/main" id="{5A863285-9D3C-4F29-9605-2D11B4E889DA}"/>
              </a:ext>
            </a:extLst>
          </p:cNvPr>
          <p:cNvPicPr/>
          <p:nvPr/>
        </p:nvPicPr>
        <p:blipFill>
          <a:blip r:embed="rId6"/>
          <a:stretch/>
        </p:blipFill>
        <p:spPr>
          <a:xfrm>
            <a:off x="633325" y="4264165"/>
            <a:ext cx="2749550" cy="1700530"/>
          </a:xfrm>
          <a:prstGeom prst="rect">
            <a:avLst/>
          </a:prstGeom>
        </p:spPr>
      </p:pic>
      <p:pic>
        <p:nvPicPr>
          <p:cNvPr id="21" name="Shape 242">
            <a:extLst>
              <a:ext uri="{FF2B5EF4-FFF2-40B4-BE49-F238E27FC236}">
                <a16:creationId xmlns:a16="http://schemas.microsoft.com/office/drawing/2014/main" id="{78B4B4BA-EFB1-4C72-B5F5-4EE72BDA57C9}"/>
              </a:ext>
            </a:extLst>
          </p:cNvPr>
          <p:cNvPicPr/>
          <p:nvPr/>
        </p:nvPicPr>
        <p:blipFill>
          <a:blip r:embed="rId7"/>
          <a:stretch/>
        </p:blipFill>
        <p:spPr>
          <a:xfrm>
            <a:off x="3497243" y="4264165"/>
            <a:ext cx="2755265" cy="1706880"/>
          </a:xfrm>
          <a:prstGeom prst="rect">
            <a:avLst/>
          </a:prstGeom>
        </p:spPr>
      </p:pic>
      <p:pic>
        <p:nvPicPr>
          <p:cNvPr id="22" name="Shape 266">
            <a:extLst>
              <a:ext uri="{FF2B5EF4-FFF2-40B4-BE49-F238E27FC236}">
                <a16:creationId xmlns:a16="http://schemas.microsoft.com/office/drawing/2014/main" id="{81016C3E-863E-4427-9310-A89ECB1C117F}"/>
              </a:ext>
            </a:extLst>
          </p:cNvPr>
          <p:cNvPicPr/>
          <p:nvPr/>
        </p:nvPicPr>
        <p:blipFill>
          <a:blip r:embed="rId8"/>
          <a:stretch/>
        </p:blipFill>
        <p:spPr>
          <a:xfrm>
            <a:off x="6402386" y="4136665"/>
            <a:ext cx="2542831" cy="1828029"/>
          </a:xfrm>
          <a:prstGeom prst="rect">
            <a:avLst/>
          </a:prstGeom>
        </p:spPr>
      </p:pic>
    </p:spTree>
    <p:extLst>
      <p:ext uri="{BB962C8B-B14F-4D97-AF65-F5344CB8AC3E}">
        <p14:creationId xmlns:p14="http://schemas.microsoft.com/office/powerpoint/2010/main" val="225666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additive="base">
                                        <p:cTn id="4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78911"/>
            <a:ext cx="12192000" cy="1938992"/>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4000" b="1" dirty="0">
                <a:solidFill>
                  <a:srgbClr val="0000FF"/>
                </a:solidFill>
                <a:latin typeface="Times New Roman" panose="02020603050405020304" pitchFamily="18" charset="0"/>
                <a:cs typeface="Times New Roman" panose="02020603050405020304" pitchFamily="18" charset="0"/>
              </a:rPr>
              <a:t>Nhà Thảo và An cách một dòng suối, đúng lúc đi học về trời đổ mưa to và nước chảy xiết. Đợi mãi nhưng chẳng thấy ai đi qua. Nếu là Thảo và An, em sẽ làm gì ? </a:t>
            </a:r>
            <a:endParaRPr lang="en-US" sz="4000" b="1" dirty="0">
              <a:solidFill>
                <a:srgbClr val="0000FF"/>
              </a:solidFill>
              <a:latin typeface="Times New Roman" panose="02020603050405020304" pitchFamily="18" charset="0"/>
              <a:cs typeface="Times New Roman" panose="02020603050405020304" pitchFamily="18" charset="0"/>
            </a:endParaRPr>
          </a:p>
        </p:txBody>
      </p:sp>
      <p:pic>
        <p:nvPicPr>
          <p:cNvPr id="11266" name="Picture 2" descr="Kết quả hình ảnh cho hình ảnh nước lũ lên"/>
          <p:cNvPicPr>
            <a:picLocks noChangeAspect="1" noChangeArrowheads="1"/>
          </p:cNvPicPr>
          <p:nvPr/>
        </p:nvPicPr>
        <p:blipFill>
          <a:blip r:embed="rId2"/>
          <a:srcRect/>
          <a:stretch>
            <a:fillRect/>
          </a:stretch>
        </p:blipFill>
        <p:spPr bwMode="auto">
          <a:xfrm>
            <a:off x="101599" y="2150533"/>
            <a:ext cx="7450668" cy="4622800"/>
          </a:xfrm>
          <a:prstGeom prst="rect">
            <a:avLst/>
          </a:prstGeom>
          <a:noFill/>
        </p:spPr>
      </p:pic>
      <p:sp>
        <p:nvSpPr>
          <p:cNvPr id="2" name="Rectangle 1"/>
          <p:cNvSpPr/>
          <p:nvPr/>
        </p:nvSpPr>
        <p:spPr>
          <a:xfrm>
            <a:off x="7789310" y="2229356"/>
            <a:ext cx="3852357" cy="440120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nl-NL" sz="4000" b="1" dirty="0">
                <a:latin typeface="Times New Roman" panose="02020603050405020304" pitchFamily="18" charset="0"/>
                <a:cs typeface="Times New Roman" panose="02020603050405020304" pitchFamily="18" charset="0"/>
                <a:sym typeface="Wingdings" pitchFamily="2" charset="2"/>
              </a:rPr>
              <a:t> Trở </a:t>
            </a:r>
            <a:r>
              <a:rPr lang="nl-NL" sz="4000" b="1" dirty="0">
                <a:latin typeface="Times New Roman" panose="02020603050405020304" pitchFamily="18" charset="0"/>
                <a:cs typeface="Times New Roman" panose="02020603050405020304" pitchFamily="18" charset="0"/>
              </a:rPr>
              <a:t>về trường nhờ sự giúp đỡ của các thầy cô giáo (vào nhà dân gần đó nhờ các bác đưa qua suối)</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552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681D2D-9C35-4E03-92B5-F424B9B131DA}"/>
              </a:ext>
            </a:extLst>
          </p:cNvPr>
          <p:cNvSpPr txBox="1"/>
          <p:nvPr/>
        </p:nvSpPr>
        <p:spPr>
          <a:xfrm>
            <a:off x="503583" y="622853"/>
            <a:ext cx="10893287" cy="6391686"/>
          </a:xfrm>
          <a:prstGeom prst="rect">
            <a:avLst/>
          </a:prstGeom>
          <a:noFill/>
        </p:spPr>
        <p:txBody>
          <a:bodyPr wrap="square" rtlCol="0">
            <a:spAutoFit/>
          </a:bodyPr>
          <a:lstStyle/>
          <a:p>
            <a:pPr marL="342900" lvl="0" indent="-342900">
              <a:lnSpc>
                <a:spcPct val="115000"/>
              </a:lnSpc>
              <a:spcAft>
                <a:spcPts val="200"/>
              </a:spcAft>
              <a:buClr>
                <a:srgbClr val="000000"/>
              </a:buClr>
              <a:buSzPts val="1100"/>
              <a:buFont typeface="Symbol" panose="05050102010706020507" pitchFamily="18" charset="2"/>
              <a:buChar char="-"/>
              <a:tabLst>
                <a:tab pos="393065" algn="l"/>
              </a:tabLst>
            </a:pPr>
            <a:r>
              <a:rPr lang="vi-VN" sz="28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Chủ động tìm hiểu, học tập các kĩ năng ứng phó trong mỗi tình huống nguy hiểm sẽ giúp chúng ta bình tĩnh, tự tin, thoát khỏi nguy hiểm trong cuộc sống.</a:t>
            </a:r>
            <a:endParaRPr lang="en-US" sz="2800" u="none" strike="noStrike" spc="0" dirty="0">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nSpc>
                <a:spcPct val="137000"/>
              </a:lnSpc>
              <a:spcAft>
                <a:spcPts val="200"/>
              </a:spcAft>
              <a:buClr>
                <a:srgbClr val="000000"/>
              </a:buClr>
              <a:buSzPts val="1100"/>
              <a:buFont typeface="Symbol" panose="05050102010706020507" pitchFamily="18" charset="2"/>
              <a:buChar char="-"/>
              <a:tabLst>
                <a:tab pos="393065" algn="l"/>
              </a:tabLst>
            </a:pPr>
            <a:r>
              <a:rPr lang="vi-VN" sz="28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Luôn ghi nhớ các số điện thoại của người thân, các số điện thoại khẩn cấp: </a:t>
            </a:r>
            <a:endParaRPr lang="en-US" sz="2800" u="none" strike="noStrike" spc="0" dirty="0">
              <a:effectLst/>
              <a:latin typeface="Times New Roman" panose="02020603050405020304" pitchFamily="18" charset="0"/>
              <a:ea typeface="Arial" panose="020B0604020202020204" pitchFamily="34" charset="0"/>
              <a:cs typeface="Times New Roman" panose="02020603050405020304" pitchFamily="18" charset="0"/>
            </a:endParaRPr>
          </a:p>
          <a:p>
            <a:pPr marL="177800">
              <a:lnSpc>
                <a:spcPct val="137000"/>
              </a:lnSpc>
              <a:spcAft>
                <a:spcPts val="200"/>
              </a:spcAft>
              <a:tabLst>
                <a:tab pos="393065" algn="l"/>
              </a:tabLst>
            </a:pP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 </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111: Tổng đài quốc gia bảo vệ trẻ em</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37000"/>
              </a:lnSpc>
              <a:spcAft>
                <a:spcPts val="200"/>
              </a:spcAft>
              <a:tabLst>
                <a:tab pos="735330" algn="l"/>
              </a:tabLst>
            </a:pP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+ 112: </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Yêu cầu trợ giúp, tìm kiếm cứu nạn trên phạm vi toàn quốc</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37000"/>
              </a:lnSpc>
              <a:spcAft>
                <a:spcPts val="200"/>
              </a:spcAft>
              <a:tabLst>
                <a:tab pos="735330" algn="l"/>
              </a:tabLst>
            </a:pP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+113 </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Gọi công an hoặc cảnh sát khi có việc liên quan tới an ninh, trật tự</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37000"/>
              </a:lnSpc>
              <a:spcAft>
                <a:spcPts val="200"/>
              </a:spcAft>
              <a:tabLst>
                <a:tab pos="735330" algn="l"/>
              </a:tabLst>
            </a:pP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+114: </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Gọi cơ quan phòng cháy, chữa cháy, cứu hộ, cứu nạn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37000"/>
              </a:lnSpc>
              <a:spcAft>
                <a:spcPts val="4300"/>
              </a:spcAft>
              <a:tabLst>
                <a:tab pos="735330" algn="l"/>
              </a:tabLst>
            </a:pP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+ 115: </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Gọi cấp cứu y tế.</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B642556-1762-4052-8D25-09FFA90BBD31}"/>
              </a:ext>
            </a:extLst>
          </p:cNvPr>
          <p:cNvSpPr txBox="1"/>
          <p:nvPr/>
        </p:nvSpPr>
        <p:spPr>
          <a:xfrm>
            <a:off x="397565" y="0"/>
            <a:ext cx="11794435" cy="954107"/>
          </a:xfrm>
          <a:prstGeom prst="rect">
            <a:avLst/>
          </a:prstGeom>
          <a:noFill/>
        </p:spPr>
        <p:txBody>
          <a:bodyPr wrap="square" rtlCol="0">
            <a:spAutoFit/>
          </a:bodyPr>
          <a:lstStyle/>
          <a:p>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CÁCH ỨNG PHÓ TRƯỚC NHỮNG TÌNH HUỐNG NGUY HIỂM</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3306806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12" name="文本框 15"/>
          <p:cNvSpPr txBox="1"/>
          <p:nvPr/>
        </p:nvSpPr>
        <p:spPr>
          <a:xfrm>
            <a:off x="411211" y="341055"/>
            <a:ext cx="5255015" cy="646331"/>
          </a:xfrm>
          <a:prstGeom prst="rect">
            <a:avLst/>
          </a:prstGeom>
          <a:noFill/>
        </p:spPr>
        <p:txBody>
          <a:bodyPr wrap="square" rtlCol="0">
            <a:spAutoFit/>
          </a:bodyPr>
          <a:lstStyle/>
          <a:p>
            <a:pPr algn="ctr" defTabSz="457200"/>
            <a:r>
              <a:rPr lang="en-US" altLang="zh-CN" sz="3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III.Luyện</a:t>
            </a:r>
            <a:r>
              <a:rPr lang="en-US" altLang="zh-CN" sz="3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3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tập</a:t>
            </a:r>
            <a:endParaRPr lang="zh-CN" altLang="en-US" sz="3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spTree>
    <p:extLst>
      <p:ext uri="{BB962C8B-B14F-4D97-AF65-F5344CB8AC3E}">
        <p14:creationId xmlns:p14="http://schemas.microsoft.com/office/powerpoint/2010/main" val="394513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6304" y="109729"/>
            <a:ext cx="11948160" cy="5139869"/>
          </a:xfrm>
          <a:prstGeom prst="rect">
            <a:avLst/>
          </a:prstGeom>
        </p:spPr>
        <p:txBody>
          <a:bodyPr wrap="square">
            <a:spAutoFit/>
          </a:bodyPr>
          <a:lstStyle/>
          <a:p>
            <a:pPr marR="30480" indent="-1905" algn="just">
              <a:spcAft>
                <a:spcPts val="1200"/>
              </a:spcAft>
            </a:pPr>
            <a:r>
              <a:rPr lang="en-US" sz="3600" b="1" dirty="0">
                <a:solidFill>
                  <a:srgbClr val="008000"/>
                </a:solidFill>
                <a:latin typeface="Times New Roman" panose="02020603050405020304" pitchFamily="18" charset="0"/>
                <a:ea typeface="Times New Roman" panose="02020603050405020304" pitchFamily="18" charset="0"/>
              </a:rPr>
              <a:t>Câu 1: </a:t>
            </a:r>
            <a:r>
              <a:rPr lang="en-US" sz="3600" b="1" dirty="0">
                <a:solidFill>
                  <a:srgbClr val="000000"/>
                </a:solidFill>
                <a:latin typeface="Times New Roman" panose="02020603050405020304" pitchFamily="18" charset="0"/>
                <a:ea typeface="Times New Roman" panose="02020603050405020304" pitchFamily="18" charset="0"/>
              </a:rPr>
              <a:t> Những sự việc bất ngờ xảy ra, có nguy cơ đe dọa nghiêm trọng đến sức khỏe, tính mạng, gây thiệt hại về tài sản, môi trường cho bản thân, gia đình và cộng đồng xã hội là nội dung của khái niệm nào dưới đây?</a:t>
            </a:r>
            <a:endParaRPr lang="en-US" sz="3600" b="1" dirty="0">
              <a:latin typeface="Times New Roman" panose="02020603050405020304" pitchFamily="18" charset="0"/>
              <a:ea typeface="Times New Roman" panose="02020603050405020304" pitchFamily="18" charset="0"/>
            </a:endParaRPr>
          </a:p>
          <a:p>
            <a:pPr marR="30480" indent="-1905" algn="just">
              <a:spcAft>
                <a:spcPts val="1200"/>
              </a:spcAft>
            </a:pPr>
            <a:r>
              <a:rPr lang="en-US" sz="3600" b="1" dirty="0">
                <a:solidFill>
                  <a:srgbClr val="000000"/>
                </a:solidFill>
                <a:latin typeface="Times New Roman" panose="02020603050405020304" pitchFamily="18" charset="0"/>
                <a:ea typeface="Times New Roman" panose="02020603050405020304" pitchFamily="18" charset="0"/>
              </a:rPr>
              <a:t>A</a:t>
            </a:r>
            <a:r>
              <a:rPr lang="en-US" sz="3600" dirty="0">
                <a:solidFill>
                  <a:srgbClr val="000000"/>
                </a:solidFill>
                <a:latin typeface="Times New Roman" panose="02020603050405020304" pitchFamily="18" charset="0"/>
                <a:ea typeface="Times New Roman" panose="02020603050405020304" pitchFamily="18" charset="0"/>
              </a:rPr>
              <a:t>. Tình huống nguy hiểm.</a:t>
            </a:r>
            <a:endParaRPr lang="en-US" sz="3600" dirty="0">
              <a:latin typeface="Times New Roman" panose="02020603050405020304" pitchFamily="18" charset="0"/>
              <a:ea typeface="Times New Roman" panose="02020603050405020304" pitchFamily="18" charset="0"/>
            </a:endParaRPr>
          </a:p>
          <a:p>
            <a:pPr marR="30480" indent="-1905" algn="just">
              <a:spcAft>
                <a:spcPts val="1200"/>
              </a:spcAft>
            </a:pPr>
            <a:r>
              <a:rPr lang="en-US" sz="3600" b="1" dirty="0">
                <a:solidFill>
                  <a:srgbClr val="000000"/>
                </a:solidFill>
                <a:latin typeface="Times New Roman" panose="02020603050405020304" pitchFamily="18" charset="0"/>
                <a:ea typeface="Times New Roman" panose="02020603050405020304" pitchFamily="18" charset="0"/>
              </a:rPr>
              <a:t>B</a:t>
            </a:r>
            <a:r>
              <a:rPr lang="en-US" sz="3600" dirty="0">
                <a:solidFill>
                  <a:srgbClr val="000000"/>
                </a:solidFill>
                <a:latin typeface="Times New Roman" panose="02020603050405020304" pitchFamily="18" charset="0"/>
                <a:ea typeface="Times New Roman" panose="02020603050405020304" pitchFamily="18" charset="0"/>
              </a:rPr>
              <a:t>. Ô nhiễm môi trường.</a:t>
            </a:r>
            <a:endParaRPr lang="en-US" sz="3600" dirty="0">
              <a:latin typeface="Times New Roman" panose="02020603050405020304" pitchFamily="18" charset="0"/>
              <a:ea typeface="Times New Roman" panose="02020603050405020304" pitchFamily="18" charset="0"/>
            </a:endParaRPr>
          </a:p>
          <a:p>
            <a:pPr marR="30480" indent="-1905" algn="just">
              <a:spcAft>
                <a:spcPts val="1200"/>
              </a:spcAft>
            </a:pPr>
            <a:r>
              <a:rPr lang="en-US" sz="3600" b="1" dirty="0">
                <a:solidFill>
                  <a:srgbClr val="000000"/>
                </a:solidFill>
                <a:latin typeface="Times New Roman" panose="02020603050405020304" pitchFamily="18" charset="0"/>
                <a:ea typeface="Times New Roman" panose="02020603050405020304" pitchFamily="18" charset="0"/>
              </a:rPr>
              <a:t>C</a:t>
            </a:r>
            <a:r>
              <a:rPr lang="en-US" sz="3600" dirty="0">
                <a:solidFill>
                  <a:srgbClr val="000000"/>
                </a:solidFill>
                <a:latin typeface="Times New Roman" panose="02020603050405020304" pitchFamily="18" charset="0"/>
                <a:ea typeface="Times New Roman" panose="02020603050405020304" pitchFamily="18" charset="0"/>
              </a:rPr>
              <a:t>. Nguy hiểm tự nhiên.</a:t>
            </a:r>
            <a:endParaRPr lang="en-US" sz="3600" dirty="0">
              <a:latin typeface="Times New Roman" panose="02020603050405020304" pitchFamily="18" charset="0"/>
              <a:ea typeface="Times New Roman" panose="02020603050405020304" pitchFamily="18" charset="0"/>
            </a:endParaRPr>
          </a:p>
          <a:p>
            <a:pPr marR="30480" indent="-1905" algn="just">
              <a:spcAft>
                <a:spcPts val="1200"/>
              </a:spcAft>
            </a:pPr>
            <a:r>
              <a:rPr lang="en-US" sz="3600" b="1" dirty="0">
                <a:solidFill>
                  <a:srgbClr val="000000"/>
                </a:solidFill>
                <a:latin typeface="Times New Roman" panose="02020603050405020304" pitchFamily="18" charset="0"/>
                <a:ea typeface="Times New Roman" panose="02020603050405020304" pitchFamily="18" charset="0"/>
              </a:rPr>
              <a:t>D</a:t>
            </a:r>
            <a:r>
              <a:rPr lang="en-US" sz="3600" dirty="0">
                <a:solidFill>
                  <a:srgbClr val="000000"/>
                </a:solidFill>
                <a:latin typeface="Times New Roman" panose="02020603050405020304" pitchFamily="18" charset="0"/>
                <a:ea typeface="Times New Roman" panose="02020603050405020304" pitchFamily="18" charset="0"/>
              </a:rPr>
              <a:t>. Nguy hiểm từ xã hội.</a:t>
            </a:r>
            <a:endParaRPr lang="en-US" sz="3600" dirty="0">
              <a:effectLst/>
              <a:latin typeface="Times New Roman" panose="02020603050405020304" pitchFamily="18" charset="0"/>
              <a:ea typeface="Times New Roman" panose="02020603050405020304" pitchFamily="18" charset="0"/>
            </a:endParaRPr>
          </a:p>
        </p:txBody>
      </p:sp>
      <p:sp>
        <p:nvSpPr>
          <p:cNvPr id="2" name="Oval 1">
            <a:extLst>
              <a:ext uri="{FF2B5EF4-FFF2-40B4-BE49-F238E27FC236}">
                <a16:creationId xmlns:a16="http://schemas.microsoft.com/office/drawing/2014/main" id="{DB32C4AC-EAAB-5862-8FB9-E1ADE175B494}"/>
              </a:ext>
            </a:extLst>
          </p:cNvPr>
          <p:cNvSpPr/>
          <p:nvPr/>
        </p:nvSpPr>
        <p:spPr>
          <a:xfrm>
            <a:off x="240632" y="2550695"/>
            <a:ext cx="421105" cy="51735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229498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224" y="353569"/>
            <a:ext cx="11692128" cy="6124754"/>
          </a:xfrm>
          <a:prstGeom prst="rect">
            <a:avLst/>
          </a:prstGeom>
        </p:spPr>
        <p:txBody>
          <a:bodyPr wrap="square">
            <a:spAutoFit/>
          </a:bodyPr>
          <a:lstStyle/>
          <a:p>
            <a:pPr marR="30480" indent="-1905" algn="just">
              <a:spcAft>
                <a:spcPts val="1200"/>
              </a:spcAft>
            </a:pPr>
            <a:r>
              <a:rPr lang="en-US" sz="4400" b="1" dirty="0">
                <a:solidFill>
                  <a:srgbClr val="008000"/>
                </a:solidFill>
                <a:latin typeface="Times New Roman" panose="02020603050405020304" pitchFamily="18" charset="0"/>
                <a:ea typeface="Times New Roman" panose="02020603050405020304" pitchFamily="18" charset="0"/>
              </a:rPr>
              <a:t>Câu 2: </a:t>
            </a:r>
            <a:r>
              <a:rPr lang="en-US" sz="4400" b="1" dirty="0">
                <a:solidFill>
                  <a:srgbClr val="000000"/>
                </a:solidFill>
                <a:latin typeface="Times New Roman" panose="02020603050405020304" pitchFamily="18" charset="0"/>
                <a:ea typeface="Times New Roman" panose="02020603050405020304" pitchFamily="18" charset="0"/>
              </a:rPr>
              <a:t>Những hiện tượng tự nhiên có thể gây tổn thất về người, tài sản, môi trường, điều kiện sống và gián đoạn các hoạt động kinh tế, xã hội là tình huống nguy hiểm từ</a:t>
            </a:r>
            <a:endParaRPr lang="en-US" sz="4400" b="1" dirty="0">
              <a:latin typeface="Times New Roman" panose="02020603050405020304" pitchFamily="18" charset="0"/>
              <a:ea typeface="Times New Roman" panose="02020603050405020304" pitchFamily="18" charset="0"/>
            </a:endParaRPr>
          </a:p>
          <a:p>
            <a:pPr marR="30480" indent="-1905" algn="just">
              <a:spcAft>
                <a:spcPts val="1200"/>
              </a:spcAft>
            </a:pPr>
            <a:r>
              <a:rPr lang="en-US" sz="4400" b="1" dirty="0">
                <a:solidFill>
                  <a:srgbClr val="000000"/>
                </a:solidFill>
                <a:latin typeface="Times New Roman" panose="02020603050405020304" pitchFamily="18" charset="0"/>
                <a:ea typeface="Times New Roman" panose="02020603050405020304" pitchFamily="18" charset="0"/>
              </a:rPr>
              <a:t>A</a:t>
            </a:r>
            <a:r>
              <a:rPr lang="en-US" sz="4400" dirty="0">
                <a:solidFill>
                  <a:srgbClr val="000000"/>
                </a:solidFill>
                <a:latin typeface="Times New Roman" panose="02020603050405020304" pitchFamily="18" charset="0"/>
                <a:ea typeface="Times New Roman" panose="02020603050405020304" pitchFamily="18" charset="0"/>
              </a:rPr>
              <a:t>. con người.</a:t>
            </a:r>
            <a:endParaRPr lang="en-US" sz="4400" dirty="0">
              <a:latin typeface="Times New Roman" panose="02020603050405020304" pitchFamily="18" charset="0"/>
              <a:ea typeface="Times New Roman" panose="02020603050405020304" pitchFamily="18" charset="0"/>
            </a:endParaRPr>
          </a:p>
          <a:p>
            <a:pPr marR="30480" indent="-1905" algn="just">
              <a:spcAft>
                <a:spcPts val="1200"/>
              </a:spcAft>
            </a:pPr>
            <a:r>
              <a:rPr lang="en-US" sz="4400" b="1" dirty="0">
                <a:solidFill>
                  <a:srgbClr val="000000"/>
                </a:solidFill>
                <a:latin typeface="Times New Roman" panose="02020603050405020304" pitchFamily="18" charset="0"/>
                <a:ea typeface="Times New Roman" panose="02020603050405020304" pitchFamily="18" charset="0"/>
              </a:rPr>
              <a:t>B</a:t>
            </a:r>
            <a:r>
              <a:rPr lang="en-US" sz="4400" dirty="0">
                <a:solidFill>
                  <a:srgbClr val="000000"/>
                </a:solidFill>
                <a:latin typeface="Times New Roman" panose="02020603050405020304" pitchFamily="18" charset="0"/>
                <a:ea typeface="Times New Roman" panose="02020603050405020304" pitchFamily="18" charset="0"/>
              </a:rPr>
              <a:t>. ô nhiễm.</a:t>
            </a:r>
            <a:endParaRPr lang="en-US" sz="4400" dirty="0">
              <a:latin typeface="Times New Roman" panose="02020603050405020304" pitchFamily="18" charset="0"/>
              <a:ea typeface="Times New Roman" panose="02020603050405020304" pitchFamily="18" charset="0"/>
            </a:endParaRPr>
          </a:p>
          <a:p>
            <a:pPr marR="30480" indent="-1905" algn="just">
              <a:spcAft>
                <a:spcPts val="1200"/>
              </a:spcAft>
            </a:pPr>
            <a:r>
              <a:rPr lang="en-US" sz="4400" b="1" dirty="0">
                <a:solidFill>
                  <a:srgbClr val="000000"/>
                </a:solidFill>
                <a:latin typeface="Times New Roman" panose="02020603050405020304" pitchFamily="18" charset="0"/>
                <a:ea typeface="Times New Roman" panose="02020603050405020304" pitchFamily="18" charset="0"/>
              </a:rPr>
              <a:t>C</a:t>
            </a:r>
            <a:r>
              <a:rPr lang="en-US" sz="4400" dirty="0">
                <a:solidFill>
                  <a:srgbClr val="000000"/>
                </a:solidFill>
                <a:latin typeface="Times New Roman" panose="02020603050405020304" pitchFamily="18" charset="0"/>
                <a:ea typeface="Times New Roman" panose="02020603050405020304" pitchFamily="18" charset="0"/>
              </a:rPr>
              <a:t>. tự nhiên.</a:t>
            </a:r>
            <a:endParaRPr lang="en-US" sz="4400" dirty="0">
              <a:latin typeface="Times New Roman" panose="02020603050405020304" pitchFamily="18" charset="0"/>
              <a:ea typeface="Times New Roman" panose="02020603050405020304" pitchFamily="18" charset="0"/>
            </a:endParaRPr>
          </a:p>
          <a:p>
            <a:pPr marR="30480" indent="-1905" algn="just">
              <a:spcAft>
                <a:spcPts val="1200"/>
              </a:spcAft>
            </a:pPr>
            <a:r>
              <a:rPr lang="en-US" sz="4400" b="1" dirty="0">
                <a:solidFill>
                  <a:srgbClr val="000000"/>
                </a:solidFill>
                <a:latin typeface="Times New Roman" panose="02020603050405020304" pitchFamily="18" charset="0"/>
                <a:ea typeface="Times New Roman" panose="02020603050405020304" pitchFamily="18" charset="0"/>
              </a:rPr>
              <a:t>D</a:t>
            </a:r>
            <a:r>
              <a:rPr lang="en-US" sz="4400" dirty="0">
                <a:solidFill>
                  <a:srgbClr val="000000"/>
                </a:solidFill>
                <a:latin typeface="Times New Roman" panose="02020603050405020304" pitchFamily="18" charset="0"/>
                <a:ea typeface="Times New Roman" panose="02020603050405020304" pitchFamily="18" charset="0"/>
              </a:rPr>
              <a:t>. xã hội.</a:t>
            </a:r>
            <a:endParaRPr lang="en-US" sz="4400" dirty="0">
              <a:effectLst/>
              <a:latin typeface="Times New Roman" panose="02020603050405020304" pitchFamily="18" charset="0"/>
              <a:ea typeface="Times New Roman" panose="02020603050405020304" pitchFamily="18" charset="0"/>
            </a:endParaRPr>
          </a:p>
        </p:txBody>
      </p:sp>
      <p:sp>
        <p:nvSpPr>
          <p:cNvPr id="3" name="Oval 2">
            <a:extLst>
              <a:ext uri="{FF2B5EF4-FFF2-40B4-BE49-F238E27FC236}">
                <a16:creationId xmlns:a16="http://schemas.microsoft.com/office/drawing/2014/main" id="{21A7A915-7F04-2FDC-70A9-45571F0CB9FF}"/>
              </a:ext>
            </a:extLst>
          </p:cNvPr>
          <p:cNvSpPr/>
          <p:nvPr/>
        </p:nvSpPr>
        <p:spPr>
          <a:xfrm>
            <a:off x="397043" y="4969043"/>
            <a:ext cx="421105" cy="51735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75005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496" y="231649"/>
            <a:ext cx="12033504" cy="6124754"/>
          </a:xfrm>
          <a:prstGeom prst="rect">
            <a:avLst/>
          </a:prstGeom>
        </p:spPr>
        <p:txBody>
          <a:bodyPr wrap="square">
            <a:spAutoFit/>
          </a:bodyPr>
          <a:lstStyle/>
          <a:p>
            <a:pPr marR="30480" indent="-1905" algn="just">
              <a:spcAft>
                <a:spcPts val="1200"/>
              </a:spcAft>
            </a:pPr>
            <a:r>
              <a:rPr lang="en-US" sz="4400" b="1" dirty="0">
                <a:solidFill>
                  <a:srgbClr val="008000"/>
                </a:solidFill>
                <a:latin typeface="Times New Roman" panose="02020603050405020304" pitchFamily="18" charset="0"/>
                <a:ea typeface="Times New Roman" panose="02020603050405020304" pitchFamily="18" charset="0"/>
              </a:rPr>
              <a:t>Câu 3: </a:t>
            </a:r>
            <a:r>
              <a:rPr lang="en-US" sz="4400" b="1" dirty="0">
                <a:solidFill>
                  <a:srgbClr val="000000"/>
                </a:solidFill>
                <a:latin typeface="Times New Roman" panose="02020603050405020304" pitchFamily="18" charset="0"/>
                <a:ea typeface="Times New Roman" panose="02020603050405020304" pitchFamily="18" charset="0"/>
              </a:rPr>
              <a:t>Những mối nguy hiểm bất ngờ, xuất phát từ những hành vi cố ý hoặc vô tình từ con người gây nên tổn thất cho con người và xã hội là tình huống nguy hiểm từ</a:t>
            </a:r>
            <a:endParaRPr lang="en-US" sz="4400" b="1" dirty="0">
              <a:latin typeface="Times New Roman" panose="02020603050405020304" pitchFamily="18" charset="0"/>
              <a:ea typeface="Times New Roman" panose="02020603050405020304" pitchFamily="18" charset="0"/>
            </a:endParaRPr>
          </a:p>
          <a:p>
            <a:pPr marR="30480" indent="-1905" algn="just">
              <a:spcAft>
                <a:spcPts val="1200"/>
              </a:spcAft>
            </a:pPr>
            <a:r>
              <a:rPr lang="en-US" sz="4400" b="1" dirty="0">
                <a:solidFill>
                  <a:srgbClr val="000000"/>
                </a:solidFill>
                <a:latin typeface="Times New Roman" panose="02020603050405020304" pitchFamily="18" charset="0"/>
                <a:ea typeface="Times New Roman" panose="02020603050405020304" pitchFamily="18" charset="0"/>
              </a:rPr>
              <a:t>A. con người.</a:t>
            </a:r>
            <a:endParaRPr lang="en-US" sz="4400" b="1" dirty="0">
              <a:latin typeface="Times New Roman" panose="02020603050405020304" pitchFamily="18" charset="0"/>
              <a:ea typeface="Times New Roman" panose="02020603050405020304" pitchFamily="18" charset="0"/>
            </a:endParaRPr>
          </a:p>
          <a:p>
            <a:pPr marR="30480" indent="-1905" algn="just">
              <a:spcAft>
                <a:spcPts val="1200"/>
              </a:spcAft>
            </a:pPr>
            <a:r>
              <a:rPr lang="en-US" sz="4400" b="1" dirty="0">
                <a:solidFill>
                  <a:srgbClr val="000000"/>
                </a:solidFill>
                <a:latin typeface="Times New Roman" panose="02020603050405020304" pitchFamily="18" charset="0"/>
                <a:ea typeface="Times New Roman" panose="02020603050405020304" pitchFamily="18" charset="0"/>
              </a:rPr>
              <a:t>B. ô nhiễm.</a:t>
            </a:r>
            <a:endParaRPr lang="en-US" sz="4400" b="1" dirty="0">
              <a:latin typeface="Times New Roman" panose="02020603050405020304" pitchFamily="18" charset="0"/>
              <a:ea typeface="Times New Roman" panose="02020603050405020304" pitchFamily="18" charset="0"/>
            </a:endParaRPr>
          </a:p>
          <a:p>
            <a:pPr marR="30480" indent="-1905" algn="just">
              <a:spcAft>
                <a:spcPts val="1200"/>
              </a:spcAft>
            </a:pPr>
            <a:r>
              <a:rPr lang="en-US" sz="4400" b="1" dirty="0">
                <a:solidFill>
                  <a:srgbClr val="000000"/>
                </a:solidFill>
                <a:latin typeface="Times New Roman" panose="02020603050405020304" pitchFamily="18" charset="0"/>
                <a:ea typeface="Times New Roman" panose="02020603050405020304" pitchFamily="18" charset="0"/>
              </a:rPr>
              <a:t>C. tự nhiên.</a:t>
            </a:r>
            <a:endParaRPr lang="en-US" sz="4400" b="1" dirty="0">
              <a:latin typeface="Times New Roman" panose="02020603050405020304" pitchFamily="18" charset="0"/>
              <a:ea typeface="Times New Roman" panose="02020603050405020304" pitchFamily="18" charset="0"/>
            </a:endParaRPr>
          </a:p>
          <a:p>
            <a:pPr marR="30480" indent="-1905" algn="just">
              <a:spcAft>
                <a:spcPts val="1200"/>
              </a:spcAft>
            </a:pPr>
            <a:r>
              <a:rPr lang="en-US" sz="4400" b="1" dirty="0">
                <a:solidFill>
                  <a:srgbClr val="000000"/>
                </a:solidFill>
                <a:latin typeface="Times New Roman" panose="02020603050405020304" pitchFamily="18" charset="0"/>
                <a:ea typeface="Times New Roman" panose="02020603050405020304" pitchFamily="18" charset="0"/>
              </a:rPr>
              <a:t>D. xã hội.</a:t>
            </a:r>
            <a:endParaRPr lang="en-US" sz="4400" b="1" dirty="0">
              <a:effectLst/>
              <a:latin typeface="Times New Roman" panose="02020603050405020304" pitchFamily="18" charset="0"/>
              <a:ea typeface="Times New Roman" panose="02020603050405020304" pitchFamily="18" charset="0"/>
            </a:endParaRPr>
          </a:p>
        </p:txBody>
      </p:sp>
      <p:sp>
        <p:nvSpPr>
          <p:cNvPr id="3" name="Oval 2">
            <a:extLst>
              <a:ext uri="{FF2B5EF4-FFF2-40B4-BE49-F238E27FC236}">
                <a16:creationId xmlns:a16="http://schemas.microsoft.com/office/drawing/2014/main" id="{E4DD15B6-3FF9-5213-BF01-97D74B4F78C9}"/>
              </a:ext>
            </a:extLst>
          </p:cNvPr>
          <p:cNvSpPr/>
          <p:nvPr/>
        </p:nvSpPr>
        <p:spPr>
          <a:xfrm>
            <a:off x="158497" y="3272589"/>
            <a:ext cx="635588" cy="53879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287683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1641018" y="703138"/>
            <a:ext cx="8696671"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r>
              <a:rPr lang="en-US"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TIẾP SỨC</a:t>
            </a:r>
            <a:endParaRPr lang="it-IT"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TextBox 3">
            <a:extLst>
              <a:ext uri="{FF2B5EF4-FFF2-40B4-BE49-F238E27FC236}">
                <a16:creationId xmlns:a16="http://schemas.microsoft.com/office/drawing/2014/main" id="{8CC38E85-34BC-4483-816D-EDBBC4BEB730}"/>
              </a:ext>
            </a:extLst>
          </p:cNvPr>
          <p:cNvSpPr txBox="1"/>
          <p:nvPr/>
        </p:nvSpPr>
        <p:spPr>
          <a:xfrm>
            <a:off x="1358436" y="3114544"/>
            <a:ext cx="9839651" cy="1231106"/>
          </a:xfrm>
          <a:prstGeom prst="rect">
            <a:avLst/>
          </a:prstGeom>
          <a:noFill/>
        </p:spPr>
        <p:txBody>
          <a:bodyPr wrap="square" rtlCol="0">
            <a:spAutoFit/>
          </a:bodyPr>
          <a:lstStyle/>
          <a:p>
            <a:pPr marL="160020" algn="just">
              <a:spcBef>
                <a:spcPts val="60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a:p>
            <a:endParaRPr lang="en-US" dirty="0">
              <a:solidFill>
                <a:srgbClr val="0000FF"/>
              </a:solidFill>
            </a:endParaRPr>
          </a:p>
        </p:txBody>
      </p:sp>
      <p:sp>
        <p:nvSpPr>
          <p:cNvPr id="5" name="TextBox 4">
            <a:extLst>
              <a:ext uri="{FF2B5EF4-FFF2-40B4-BE49-F238E27FC236}">
                <a16:creationId xmlns:a16="http://schemas.microsoft.com/office/drawing/2014/main" id="{3F43829E-65B7-4916-A7AA-11F059B941B6}"/>
              </a:ext>
            </a:extLst>
          </p:cNvPr>
          <p:cNvSpPr txBox="1"/>
          <p:nvPr/>
        </p:nvSpPr>
        <p:spPr>
          <a:xfrm>
            <a:off x="1358436" y="1702869"/>
            <a:ext cx="9839651" cy="954107"/>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Luật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Chia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đội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Đội</a:t>
            </a:r>
            <a:r>
              <a:rPr lang="en-US" sz="2800" b="1" dirty="0">
                <a:latin typeface="Times New Roman" panose="02020603050405020304" pitchFamily="18" charset="0"/>
                <a:cs typeface="Times New Roman" panose="02020603050405020304" pitchFamily="18" charset="0"/>
              </a:rPr>
              <a:t> A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đội</a:t>
            </a:r>
            <a:r>
              <a:rPr lang="en-US" sz="2800" b="1" dirty="0">
                <a:latin typeface="Times New Roman" panose="02020603050405020304" pitchFamily="18" charset="0"/>
                <a:cs typeface="Times New Roman" panose="02020603050405020304" pitchFamily="18" charset="0"/>
              </a:rPr>
              <a:t> B.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vòng</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phút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huống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thắng</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7"/>
          <p:cNvSpPr txBox="1">
            <a:spLocks noChangeArrowheads="1"/>
          </p:cNvSpPr>
          <p:nvPr/>
        </p:nvSpPr>
        <p:spPr bwMode="auto">
          <a:xfrm>
            <a:off x="3473992" y="215693"/>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XỬ LÍ 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35380692"/>
              </p:ext>
            </p:extLst>
          </p:nvPr>
        </p:nvGraphicFramePr>
        <p:xfrm>
          <a:off x="392904" y="879461"/>
          <a:ext cx="9676851" cy="2980944"/>
        </p:xfrm>
        <a:graphic>
          <a:graphicData uri="http://schemas.openxmlformats.org/drawingml/2006/table">
            <a:tbl>
              <a:tblPr>
                <a:tableStyleId>{5C22544A-7EE6-4342-B048-85BDC9FD1C3A}</a:tableStyleId>
              </a:tblPr>
              <a:tblGrid>
                <a:gridCol w="9676851">
                  <a:extLst>
                    <a:ext uri="{9D8B030D-6E8A-4147-A177-3AD203B41FA5}">
                      <a16:colId xmlns:a16="http://schemas.microsoft.com/office/drawing/2014/main" val="20000"/>
                    </a:ext>
                  </a:extLst>
                </a:gridCol>
              </a:tblGrid>
              <a:tr h="990600">
                <a:tc>
                  <a:txBody>
                    <a:bodyPr/>
                    <a:lstStyle/>
                    <a:p>
                      <a:pPr lvl="0"/>
                      <a:r>
                        <a:rPr lang="en-US" sz="2400" u="none" strike="noStrike" kern="1200" dirty="0" err="1">
                          <a:solidFill>
                            <a:srgbClr val="008000"/>
                          </a:solidFill>
                          <a:effectLst/>
                          <a:latin typeface="Times New Roman" panose="02020603050405020304" pitchFamily="18" charset="0"/>
                          <a:ea typeface="+mn-ea"/>
                          <a:cs typeface="Times New Roman" panose="02020603050405020304" pitchFamily="18" charset="0"/>
                        </a:rPr>
                        <a:t>Tình</a:t>
                      </a:r>
                      <a:r>
                        <a:rPr lang="en-US" sz="2400" u="none" strike="noStrike" kern="1200" dirty="0">
                          <a:solidFill>
                            <a:srgbClr val="008000"/>
                          </a:solidFill>
                          <a:effectLst/>
                          <a:latin typeface="Times New Roman" panose="02020603050405020304" pitchFamily="18" charset="0"/>
                          <a:ea typeface="+mn-ea"/>
                          <a:cs typeface="Times New Roman" panose="02020603050405020304" pitchFamily="18" charset="0"/>
                        </a:rPr>
                        <a:t> </a:t>
                      </a:r>
                      <a:r>
                        <a:rPr lang="en-US" sz="2400" u="none" strike="noStrike" kern="1200" dirty="0" err="1">
                          <a:solidFill>
                            <a:srgbClr val="008000"/>
                          </a:solidFill>
                          <a:effectLst/>
                          <a:latin typeface="Times New Roman" panose="02020603050405020304" pitchFamily="18" charset="0"/>
                          <a:ea typeface="+mn-ea"/>
                          <a:cs typeface="Times New Roman" panose="02020603050405020304" pitchFamily="18" charset="0"/>
                        </a:rPr>
                        <a:t>huống</a:t>
                      </a:r>
                      <a:r>
                        <a:rPr lang="en-US" sz="2400" u="none" strike="noStrike" kern="1200" dirty="0">
                          <a:solidFill>
                            <a:srgbClr val="008000"/>
                          </a:solidFill>
                          <a:effectLst/>
                          <a:latin typeface="Times New Roman" panose="02020603050405020304" pitchFamily="18" charset="0"/>
                          <a:ea typeface="+mn-ea"/>
                          <a:cs typeface="Times New Roman" panose="02020603050405020304" pitchFamily="18" charset="0"/>
                        </a:rPr>
                        <a:t> 1: H</a:t>
                      </a:r>
                      <a:r>
                        <a:rPr lang="vi-VN" sz="2400" u="none" strike="noStrike" kern="1200" dirty="0">
                          <a:solidFill>
                            <a:srgbClr val="008000"/>
                          </a:solidFill>
                          <a:effectLst/>
                          <a:latin typeface="Times New Roman" panose="02020603050405020304" pitchFamily="18" charset="0"/>
                          <a:ea typeface="+mn-ea"/>
                          <a:cs typeface="Times New Roman" panose="02020603050405020304" pitchFamily="18" charset="0"/>
                        </a:rPr>
                        <a:t>ãy nhận xét sự nguy hiểm có thể xảy ra và cách xử lí của mỗi nhân vật trong các tình huống dưới đây:</a:t>
                      </a:r>
                      <a:endParaRPr lang="en-US" sz="2400" u="none" strike="noStrike" kern="1200" dirty="0">
                        <a:solidFill>
                          <a:srgbClr val="008000"/>
                        </a:solidFill>
                        <a:effectLst/>
                        <a:latin typeface="Times New Roman" panose="02020603050405020304" pitchFamily="18" charset="0"/>
                        <a:ea typeface="+mn-ea"/>
                        <a:cs typeface="Times New Roman" panose="02020603050405020304" pitchFamily="18" charset="0"/>
                      </a:endParaRPr>
                    </a:p>
                    <a:p>
                      <a:pPr lvl="0"/>
                      <a:r>
                        <a:rPr lang="en-US" sz="2400" u="none" strike="noStrike" kern="1200" dirty="0">
                          <a:solidFill>
                            <a:srgbClr val="008000"/>
                          </a:solidFill>
                          <a:effectLst/>
                          <a:latin typeface="Times New Roman" panose="02020603050405020304" pitchFamily="18" charset="0"/>
                          <a:ea typeface="+mn-ea"/>
                          <a:cs typeface="Times New Roman" panose="02020603050405020304" pitchFamily="18" charset="0"/>
                        </a:rPr>
                        <a:t>1. T</a:t>
                      </a:r>
                      <a:r>
                        <a:rPr lang="vi-VN" sz="2400" u="none" strike="noStrike" kern="1200" dirty="0">
                          <a:solidFill>
                            <a:srgbClr val="008000"/>
                          </a:solidFill>
                          <a:effectLst/>
                          <a:latin typeface="Times New Roman" panose="02020603050405020304" pitchFamily="18" charset="0"/>
                          <a:ea typeface="+mn-ea"/>
                          <a:cs typeface="Times New Roman" panose="02020603050405020304" pitchFamily="18" charset="0"/>
                        </a:rPr>
                        <a:t>hấy chuông báo cháy của chung cư vang lên, Hằng chạy ngay ra thang máy để thoát hiểm.</a:t>
                      </a:r>
                      <a:endParaRPr lang="en-US" sz="2400" u="none" strike="noStrike" kern="1200" dirty="0">
                        <a:solidFill>
                          <a:srgbClr val="008000"/>
                        </a:solidFill>
                        <a:effectLst/>
                        <a:latin typeface="Times New Roman" panose="02020603050405020304" pitchFamily="18" charset="0"/>
                        <a:ea typeface="+mn-ea"/>
                        <a:cs typeface="Times New Roman" panose="02020603050405020304" pitchFamily="18" charset="0"/>
                      </a:endParaRPr>
                    </a:p>
                    <a:p>
                      <a:pPr lvl="0"/>
                      <a:r>
                        <a:rPr lang="en-US" sz="2400" u="none" strike="noStrike" kern="1200" dirty="0">
                          <a:solidFill>
                            <a:srgbClr val="008000"/>
                          </a:solidFill>
                          <a:effectLst/>
                          <a:latin typeface="Times New Roman" panose="02020603050405020304" pitchFamily="18" charset="0"/>
                          <a:ea typeface="+mn-ea"/>
                          <a:cs typeface="Times New Roman" panose="02020603050405020304" pitchFamily="18" charset="0"/>
                        </a:rPr>
                        <a:t>2. T</a:t>
                      </a:r>
                      <a:r>
                        <a:rPr lang="vi-VN" sz="2400" u="none" strike="noStrike" kern="1200" dirty="0">
                          <a:solidFill>
                            <a:srgbClr val="008000"/>
                          </a:solidFill>
                          <a:effectLst/>
                          <a:latin typeface="Times New Roman" panose="02020603050405020304" pitchFamily="18" charset="0"/>
                          <a:ea typeface="+mn-ea"/>
                          <a:cs typeface="Times New Roman" panose="02020603050405020304" pitchFamily="18" charset="0"/>
                        </a:rPr>
                        <a:t>rời nắng nóng, sau khi chơi đá bóng, các bạn rủ nhau xuống sông tắm nhưng Nam từ chối và khuyên các bạn không nên tắm sông.</a:t>
                      </a:r>
                      <a:endParaRPr lang="en-US" sz="2400" u="none" strike="noStrike" kern="1200" dirty="0">
                        <a:solidFill>
                          <a:srgbClr val="008000"/>
                        </a:solidFill>
                        <a:effectLst/>
                        <a:latin typeface="Times New Roman" panose="02020603050405020304" pitchFamily="18" charset="0"/>
                        <a:ea typeface="+mn-ea"/>
                        <a:cs typeface="Times New Roman" panose="02020603050405020304" pitchFamily="18" charset="0"/>
                      </a:endParaRPr>
                    </a:p>
                    <a:p>
                      <a:pPr lvl="0"/>
                      <a:r>
                        <a:rPr lang="en-US" sz="2400" u="none" strike="noStrike" kern="1200" dirty="0">
                          <a:solidFill>
                            <a:srgbClr val="008000"/>
                          </a:solidFill>
                          <a:effectLst/>
                          <a:latin typeface="Times New Roman" panose="02020603050405020304" pitchFamily="18" charset="0"/>
                          <a:ea typeface="+mn-ea"/>
                          <a:cs typeface="Times New Roman" panose="02020603050405020304" pitchFamily="18" charset="0"/>
                        </a:rPr>
                        <a:t>3. H</a:t>
                      </a:r>
                      <a:r>
                        <a:rPr lang="vi-VN" sz="2400" u="none" strike="noStrike" kern="1200" dirty="0">
                          <a:solidFill>
                            <a:srgbClr val="008000"/>
                          </a:solidFill>
                          <a:effectLst/>
                          <a:latin typeface="Times New Roman" panose="02020603050405020304" pitchFamily="18" charset="0"/>
                          <a:ea typeface="+mn-ea"/>
                          <a:cs typeface="Times New Roman" panose="02020603050405020304" pitchFamily="18" charset="0"/>
                        </a:rPr>
                        <a:t>oà vẫn lội qua suối để về nhà dù trời đang mưa to và có thể xảy ra lũ quét</a:t>
                      </a:r>
                      <a:r>
                        <a:rPr lang="vi-VN" sz="2400" u="none" strike="noStrike" kern="1200" dirty="0">
                          <a:solidFill>
                            <a:srgbClr val="008000"/>
                          </a:solidFill>
                          <a:effectLst/>
                          <a:latin typeface="+mj-lt"/>
                          <a:ea typeface="+mn-ea"/>
                          <a:cs typeface="+mn-cs"/>
                        </a:rPr>
                        <a:t>.</a:t>
                      </a:r>
                      <a:endParaRPr lang="en-US" sz="2400" u="none" strike="noStrike" kern="1200" dirty="0">
                        <a:solidFill>
                          <a:srgbClr val="008000"/>
                        </a:solidFill>
                        <a:effectLst/>
                        <a:latin typeface="+mj-lt"/>
                        <a:ea typeface="+mn-ea"/>
                        <a:cs typeface="+mn-cs"/>
                      </a:endParaRPr>
                    </a:p>
                    <a:p>
                      <a:pPr marL="203200" marR="0" indent="-203200" algn="just">
                        <a:lnSpc>
                          <a:spcPct val="115000"/>
                        </a:lnSpc>
                        <a:spcBef>
                          <a:spcPts val="0"/>
                        </a:spcBef>
                        <a:spcAft>
                          <a:spcPts val="0"/>
                        </a:spcAft>
                      </a:pPr>
                      <a:endParaRPr lang="en-US" sz="2400" dirty="0">
                        <a:solidFill>
                          <a:srgbClr val="008000"/>
                        </a:solidFill>
                        <a:effectLst/>
                        <a:latin typeface="+mj-lt"/>
                        <a:ea typeface="Arial" panose="020B0604020202020204" pitchFamily="34" charset="0"/>
                      </a:endParaRP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39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360安全浏览器下载\六一\Nipic_2531170_60e991fb751d3f8f\Nipic_2531170_20140501162158900000 [转换].png"/>
          <p:cNvPicPr>
            <a:picLocks noChangeAspect="1" noChangeArrowheads="1"/>
          </p:cNvPicPr>
          <p:nvPr/>
        </p:nvPicPr>
        <p:blipFill>
          <a:blip r:embed="rId2"/>
          <a:srcRect/>
          <a:stretch>
            <a:fillRect/>
          </a:stretch>
        </p:blipFill>
        <p:spPr bwMode="auto">
          <a:xfrm>
            <a:off x="115161" y="2135998"/>
            <a:ext cx="3274783" cy="3175398"/>
          </a:xfrm>
          <a:prstGeom prst="rect">
            <a:avLst/>
          </a:prstGeom>
          <a:noFill/>
          <a:ln w="9525">
            <a:noFill/>
            <a:miter lim="800000"/>
            <a:headEnd/>
            <a:tailEnd/>
          </a:ln>
        </p:spPr>
      </p:pic>
      <p:sp>
        <p:nvSpPr>
          <p:cNvPr id="3" name="Rectangle 189"/>
          <p:cNvSpPr>
            <a:spLocks noChangeArrowheads="1"/>
          </p:cNvSpPr>
          <p:nvPr/>
        </p:nvSpPr>
        <p:spPr bwMode="auto">
          <a:xfrm>
            <a:off x="422525" y="3181140"/>
            <a:ext cx="2667000" cy="1200329"/>
          </a:xfrm>
          <a:prstGeom prst="rect">
            <a:avLst/>
          </a:prstGeom>
          <a:noFill/>
          <a:ln>
            <a:noFill/>
          </a:ln>
          <a:effectLst/>
        </p:spPr>
        <p:txBody>
          <a:bodyPr anchor="ctr">
            <a:spAutoFit/>
          </a:bodyPr>
          <a:lstStyle/>
          <a:p>
            <a:pPr algn="ctr">
              <a:defRPr/>
            </a:pPr>
            <a:r>
              <a:rPr lang="en-US" altLang="zh-CN" sz="2400" b="1" kern="0" dirty="0" err="1">
                <a:solidFill>
                  <a:srgbClr val="FF0000"/>
                </a:solidFill>
                <a:latin typeface="Times New Roman" pitchFamily="18" charset="0"/>
                <a:ea typeface="微软雅黑" pitchFamily="34" charset="-122"/>
                <a:cs typeface="Times New Roman" pitchFamily="18" charset="0"/>
              </a:rPr>
              <a:t>Hoạt</a:t>
            </a:r>
            <a:r>
              <a:rPr lang="en-US" altLang="zh-CN" sz="2400" b="1" kern="0" dirty="0">
                <a:solidFill>
                  <a:srgbClr val="FF0000"/>
                </a:solidFill>
                <a:latin typeface="Times New Roman" pitchFamily="18" charset="0"/>
                <a:ea typeface="微软雅黑" pitchFamily="34" charset="-122"/>
                <a:cs typeface="Times New Roman" pitchFamily="18" charset="0"/>
              </a:rPr>
              <a:t> </a:t>
            </a:r>
            <a:r>
              <a:rPr lang="en-US" altLang="zh-CN" sz="2400" b="1" kern="0" dirty="0" err="1">
                <a:solidFill>
                  <a:srgbClr val="FF0000"/>
                </a:solidFill>
                <a:latin typeface="Times New Roman" pitchFamily="18" charset="0"/>
                <a:ea typeface="微软雅黑" pitchFamily="34" charset="-122"/>
                <a:cs typeface="Times New Roman" pitchFamily="18" charset="0"/>
              </a:rPr>
              <a:t>động</a:t>
            </a:r>
            <a:endParaRPr lang="en-US" altLang="zh-CN" sz="2400" b="1" kern="0" dirty="0">
              <a:solidFill>
                <a:srgbClr val="FF0000"/>
              </a:solidFill>
              <a:latin typeface="Times New Roman" pitchFamily="18" charset="0"/>
              <a:ea typeface="微软雅黑" pitchFamily="34" charset="-122"/>
              <a:cs typeface="Times New Roman" pitchFamily="18" charset="0"/>
            </a:endParaRPr>
          </a:p>
          <a:p>
            <a:pPr algn="ctr">
              <a:defRPr/>
            </a:pPr>
            <a:r>
              <a:rPr lang="en-US" altLang="zh-CN" sz="2400" b="1" kern="0" dirty="0">
                <a:solidFill>
                  <a:srgbClr val="FF0000"/>
                </a:solidFill>
                <a:latin typeface="Times New Roman" pitchFamily="18" charset="0"/>
                <a:ea typeface="微软雅黑" pitchFamily="34" charset="-122"/>
                <a:cs typeface="Times New Roman" pitchFamily="18" charset="0"/>
              </a:rPr>
              <a:t> </a:t>
            </a:r>
            <a:r>
              <a:rPr lang="en-US" altLang="zh-CN" sz="2400" b="1" kern="0" dirty="0" err="1">
                <a:solidFill>
                  <a:srgbClr val="FF0000"/>
                </a:solidFill>
                <a:latin typeface="Times New Roman" pitchFamily="18" charset="0"/>
                <a:ea typeface="微软雅黑" pitchFamily="34" charset="-122"/>
                <a:cs typeface="Times New Roman" pitchFamily="18" charset="0"/>
              </a:rPr>
              <a:t>nhóm</a:t>
            </a:r>
            <a:r>
              <a:rPr lang="en-US" altLang="zh-CN" sz="2400" b="1" kern="0" dirty="0">
                <a:solidFill>
                  <a:srgbClr val="FF0000"/>
                </a:solidFill>
                <a:latin typeface="Times New Roman" pitchFamily="18" charset="0"/>
                <a:ea typeface="微软雅黑" pitchFamily="34" charset="-122"/>
                <a:cs typeface="Times New Roman" pitchFamily="18" charset="0"/>
              </a:rPr>
              <a:t>, </a:t>
            </a:r>
            <a:r>
              <a:rPr lang="en-US" altLang="zh-CN" sz="2400" b="1" kern="0" dirty="0" err="1">
                <a:solidFill>
                  <a:srgbClr val="FF0000"/>
                </a:solidFill>
                <a:latin typeface="Times New Roman" pitchFamily="18" charset="0"/>
                <a:ea typeface="微软雅黑" pitchFamily="34" charset="-122"/>
                <a:cs typeface="Times New Roman" pitchFamily="18" charset="0"/>
              </a:rPr>
              <a:t>kĩ</a:t>
            </a:r>
            <a:r>
              <a:rPr lang="en-US" altLang="zh-CN" sz="2400" b="1" kern="0" dirty="0">
                <a:solidFill>
                  <a:srgbClr val="FF0000"/>
                </a:solidFill>
                <a:latin typeface="Times New Roman" pitchFamily="18" charset="0"/>
                <a:ea typeface="微软雅黑" pitchFamily="34" charset="-122"/>
                <a:cs typeface="Times New Roman" pitchFamily="18" charset="0"/>
              </a:rPr>
              <a:t> </a:t>
            </a:r>
            <a:r>
              <a:rPr lang="en-US" altLang="zh-CN" sz="2400" b="1" kern="0" dirty="0" err="1">
                <a:solidFill>
                  <a:srgbClr val="FF0000"/>
                </a:solidFill>
                <a:latin typeface="Times New Roman" pitchFamily="18" charset="0"/>
                <a:ea typeface="微软雅黑" pitchFamily="34" charset="-122"/>
                <a:cs typeface="Times New Roman" pitchFamily="18" charset="0"/>
              </a:rPr>
              <a:t>thuật</a:t>
            </a:r>
            <a:r>
              <a:rPr lang="en-US" altLang="zh-CN" sz="2400" b="1" kern="0" dirty="0">
                <a:solidFill>
                  <a:srgbClr val="FF0000"/>
                </a:solidFill>
                <a:latin typeface="Times New Roman" pitchFamily="18" charset="0"/>
                <a:ea typeface="微软雅黑" pitchFamily="34" charset="-122"/>
                <a:cs typeface="Times New Roman" pitchFamily="18" charset="0"/>
              </a:rPr>
              <a:t> </a:t>
            </a:r>
            <a:r>
              <a:rPr lang="en-US" altLang="zh-CN" sz="2400" b="1" kern="0" dirty="0" err="1">
                <a:solidFill>
                  <a:srgbClr val="FF0000"/>
                </a:solidFill>
                <a:latin typeface="Times New Roman" pitchFamily="18" charset="0"/>
                <a:ea typeface="微软雅黑" pitchFamily="34" charset="-122"/>
                <a:cs typeface="Times New Roman" pitchFamily="18" charset="0"/>
              </a:rPr>
              <a:t>khăn</a:t>
            </a:r>
            <a:r>
              <a:rPr lang="en-US" altLang="zh-CN" sz="2400" b="1" kern="0" dirty="0">
                <a:solidFill>
                  <a:srgbClr val="FF0000"/>
                </a:solidFill>
                <a:latin typeface="Times New Roman" pitchFamily="18" charset="0"/>
                <a:ea typeface="微软雅黑" pitchFamily="34" charset="-122"/>
                <a:cs typeface="Times New Roman" pitchFamily="18" charset="0"/>
              </a:rPr>
              <a:t> </a:t>
            </a:r>
            <a:r>
              <a:rPr lang="en-US" altLang="zh-CN" sz="2400" b="1" kern="0" dirty="0" err="1">
                <a:solidFill>
                  <a:srgbClr val="FF0000"/>
                </a:solidFill>
                <a:latin typeface="Times New Roman" pitchFamily="18" charset="0"/>
                <a:ea typeface="微软雅黑" pitchFamily="34" charset="-122"/>
                <a:cs typeface="Times New Roman" pitchFamily="18" charset="0"/>
              </a:rPr>
              <a:t>trải</a:t>
            </a:r>
            <a:r>
              <a:rPr lang="en-US" altLang="zh-CN" sz="2400" b="1" kern="0" dirty="0">
                <a:solidFill>
                  <a:srgbClr val="FF0000"/>
                </a:solidFill>
                <a:latin typeface="Times New Roman" pitchFamily="18" charset="0"/>
                <a:ea typeface="微软雅黑" pitchFamily="34" charset="-122"/>
                <a:cs typeface="Times New Roman" pitchFamily="18" charset="0"/>
              </a:rPr>
              <a:t> </a:t>
            </a:r>
            <a:r>
              <a:rPr lang="en-US" altLang="zh-CN" sz="2400" b="1" kern="0" dirty="0" err="1">
                <a:solidFill>
                  <a:srgbClr val="FF0000"/>
                </a:solidFill>
                <a:latin typeface="Times New Roman" pitchFamily="18" charset="0"/>
                <a:ea typeface="微软雅黑" pitchFamily="34" charset="-122"/>
                <a:cs typeface="Times New Roman" pitchFamily="18" charset="0"/>
              </a:rPr>
              <a:t>bàn</a:t>
            </a:r>
            <a:endParaRPr lang="en-US" altLang="zh-CN" sz="2400" b="1" kern="0" dirty="0">
              <a:solidFill>
                <a:srgbClr val="FF0000"/>
              </a:solidFill>
              <a:latin typeface="Times New Roman" pitchFamily="18" charset="0"/>
              <a:ea typeface="微软雅黑" pitchFamily="34" charset="-122"/>
              <a:cs typeface="Times New Roman" pitchFamily="18" charset="0"/>
            </a:endParaRPr>
          </a:p>
        </p:txBody>
      </p:sp>
      <p:sp>
        <p:nvSpPr>
          <p:cNvPr id="5" name="Text Box 33"/>
          <p:cNvSpPr txBox="1">
            <a:spLocks noChangeArrowheads="1"/>
          </p:cNvSpPr>
          <p:nvPr/>
        </p:nvSpPr>
        <p:spPr bwMode="auto">
          <a:xfrm>
            <a:off x="2279374" y="207251"/>
            <a:ext cx="7961905" cy="1569660"/>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dirty="0"/>
              <a:t>?</a:t>
            </a:r>
            <a:r>
              <a:rPr lang="vi-VN" dirty="0">
                <a:latin typeface="+mj-lt"/>
              </a:rPr>
              <a:t>Hãy nhận xét sự nguy hiểm có thể xảy ra và cách xử lí của mỗi nhân vật trong các tình huống </a:t>
            </a:r>
            <a:endParaRPr lang="en-US" altLang="en-US" sz="4000" b="1" dirty="0">
              <a:solidFill>
                <a:srgbClr val="FF00FF"/>
              </a:solidFill>
              <a:latin typeface="+mj-lt"/>
            </a:endParaRPr>
          </a:p>
        </p:txBody>
      </p:sp>
      <p:sp>
        <p:nvSpPr>
          <p:cNvPr id="6" name="Rectangle 5"/>
          <p:cNvSpPr/>
          <p:nvPr/>
        </p:nvSpPr>
        <p:spPr>
          <a:xfrm>
            <a:off x="3309424" y="2569535"/>
            <a:ext cx="6945903" cy="2308324"/>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người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tham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gia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cả</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lớp</a:t>
            </a:r>
            <a:endParaRPr lang="en-US" sz="2400" b="1" dirty="0">
              <a:solidFill>
                <a:prstClr val="black"/>
              </a:solidFill>
              <a:latin typeface="Times New Roman" panose="02020603050405020304" pitchFamily="18" charset="0"/>
              <a:cs typeface="Times New Roman" panose="02020603050405020304" pitchFamily="18" charset="0"/>
            </a:endParaRPr>
          </a:p>
          <a:p>
            <a:pPr marL="342900" indent="-342900">
              <a:buFontTx/>
              <a:buChar char="-"/>
            </a:pPr>
            <a:r>
              <a:rPr lang="en-US" sz="2400" b="1" dirty="0" err="1">
                <a:solidFill>
                  <a:prstClr val="black"/>
                </a:solidFill>
                <a:latin typeface="Times New Roman" panose="02020603050405020304" pitchFamily="18" charset="0"/>
                <a:cs typeface="Times New Roman" panose="02020603050405020304" pitchFamily="18" charset="0"/>
              </a:rPr>
              <a:t>Cách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thức</a:t>
            </a:r>
            <a:r>
              <a:rPr lang="en-US" sz="2400" b="1" dirty="0">
                <a:solidFill>
                  <a:prstClr val="black"/>
                </a:solidFill>
                <a:latin typeface="Times New Roman" panose="02020603050405020304" pitchFamily="18" charset="0"/>
                <a:cs typeface="Times New Roman" panose="02020603050405020304" pitchFamily="18" charset="0"/>
              </a:rPr>
              <a:t>: Chia </a:t>
            </a:r>
            <a:r>
              <a:rPr lang="en-US" sz="2400" b="1" dirty="0" err="1">
                <a:solidFill>
                  <a:prstClr val="black"/>
                </a:solidFill>
                <a:latin typeface="Times New Roman" panose="02020603050405020304" pitchFamily="18" charset="0"/>
                <a:cs typeface="Times New Roman" panose="02020603050405020304" pitchFamily="18" charset="0"/>
              </a:rPr>
              <a:t>lớp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làm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hai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đội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theo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dãy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bàn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Mỗi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dãy</a:t>
            </a:r>
            <a:r>
              <a:rPr lang="en-US" sz="2400" b="1" dirty="0">
                <a:solidFill>
                  <a:prstClr val="black"/>
                </a:solidFill>
                <a:latin typeface="Times New Roman" panose="02020603050405020304" pitchFamily="18" charset="0"/>
                <a:cs typeface="Times New Roman" panose="02020603050405020304" pitchFamily="18" charset="0"/>
              </a:rPr>
              <a:t> chia </a:t>
            </a:r>
            <a:r>
              <a:rPr lang="en-US" sz="2400" b="1" dirty="0" err="1">
                <a:solidFill>
                  <a:prstClr val="black"/>
                </a:solidFill>
                <a:latin typeface="Times New Roman" panose="02020603050405020304" pitchFamily="18" charset="0"/>
                <a:cs typeface="Times New Roman" panose="02020603050405020304" pitchFamily="18" charset="0"/>
              </a:rPr>
              <a:t>làm</a:t>
            </a:r>
            <a:r>
              <a:rPr lang="en-US" sz="2400" b="1" dirty="0">
                <a:solidFill>
                  <a:prstClr val="black"/>
                </a:solidFill>
                <a:latin typeface="Times New Roman" panose="02020603050405020304" pitchFamily="18" charset="0"/>
                <a:cs typeface="Times New Roman" panose="02020603050405020304" pitchFamily="18" charset="0"/>
              </a:rPr>
              <a:t> 3 </a:t>
            </a:r>
            <a:r>
              <a:rPr lang="en-US" sz="2400" b="1" dirty="0" err="1">
                <a:solidFill>
                  <a:prstClr val="black"/>
                </a:solidFill>
                <a:latin typeface="Times New Roman" panose="02020603050405020304" pitchFamily="18" charset="0"/>
                <a:cs typeface="Times New Roman" panose="02020603050405020304" pitchFamily="18" charset="0"/>
              </a:rPr>
              <a:t>nhóm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nhỏ</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Lần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lượt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thảo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luận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viết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ý </a:t>
            </a:r>
            <a:r>
              <a:rPr lang="en-US" sz="2400" b="1" dirty="0" err="1">
                <a:solidFill>
                  <a:prstClr val="black"/>
                </a:solidFill>
                <a:latin typeface="Times New Roman" panose="02020603050405020304" pitchFamily="18" charset="0"/>
                <a:cs typeface="Times New Roman" panose="02020603050405020304" pitchFamily="18" charset="0"/>
              </a:rPr>
              <a:t>kiến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vào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giấy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đã</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chuẩn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bị</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sẵn</a:t>
            </a:r>
            <a:r>
              <a:rPr lang="en-US" sz="2400" b="1" dirty="0">
                <a:solidFill>
                  <a:prstClr val="black"/>
                </a:solidFill>
                <a:latin typeface="Times New Roman" panose="02020603050405020304" pitchFamily="18" charset="0"/>
                <a:cs typeface="Times New Roman" panose="02020603050405020304" pitchFamily="18" charset="0"/>
              </a:rPr>
              <a:t>.</a:t>
            </a:r>
          </a:p>
          <a:p>
            <a:pPr marL="342900" indent="-342900">
              <a:buFontTx/>
              <a:buChar char="-"/>
            </a:pPr>
            <a:r>
              <a:rPr lang="en-US" sz="2400" b="1" dirty="0" err="1">
                <a:solidFill>
                  <a:prstClr val="black"/>
                </a:solidFill>
                <a:latin typeface="Times New Roman" panose="02020603050405020304" pitchFamily="18" charset="0"/>
                <a:cs typeface="Times New Roman" panose="02020603050405020304" pitchFamily="18" charset="0"/>
              </a:rPr>
              <a:t>Thời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gian</a:t>
            </a:r>
            <a:r>
              <a:rPr lang="en-US" sz="2400" b="1" dirty="0">
                <a:solidFill>
                  <a:prstClr val="black"/>
                </a:solidFill>
                <a:latin typeface="Times New Roman" panose="02020603050405020304" pitchFamily="18" charset="0"/>
                <a:cs typeface="Times New Roman" panose="02020603050405020304" pitchFamily="18" charset="0"/>
              </a:rPr>
              <a:t>: 3 </a:t>
            </a:r>
            <a:r>
              <a:rPr lang="en-US" sz="2400" b="1" dirty="0" err="1">
                <a:solidFill>
                  <a:prstClr val="black"/>
                </a:solidFill>
                <a:latin typeface="Times New Roman" panose="02020603050405020304" pitchFamily="18" charset="0"/>
                <a:cs typeface="Times New Roman" panose="02020603050405020304" pitchFamily="18" charset="0"/>
              </a:rPr>
              <a:t>phút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thảo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luận</a:t>
            </a:r>
            <a:r>
              <a:rPr lang="en-US" sz="2400" b="1" dirty="0">
                <a:solidFill>
                  <a:prstClr val="black"/>
                </a:solidFill>
                <a:latin typeface="Times New Roman" panose="02020603050405020304" pitchFamily="18" charset="0"/>
                <a:cs typeface="Times New Roman" panose="02020603050405020304" pitchFamily="18" charset="0"/>
              </a:rPr>
              <a:t>, 3 </a:t>
            </a:r>
            <a:r>
              <a:rPr lang="en-US" sz="2400" b="1" dirty="0" err="1">
                <a:solidFill>
                  <a:prstClr val="black"/>
                </a:solidFill>
                <a:latin typeface="Times New Roman" panose="02020603050405020304" pitchFamily="18" charset="0"/>
                <a:cs typeface="Times New Roman" panose="02020603050405020304" pitchFamily="18" charset="0"/>
              </a:rPr>
              <a:t>phút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viết</a:t>
            </a:r>
            <a:r>
              <a:rPr lang="en-US" sz="2400" b="1"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lide(fromBottom)">
                                      <p:cBhvr>
                                        <p:cTn id="18" dur="500"/>
                                        <p:tgtEl>
                                          <p:spTgt spid="5"/>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3058976" y="22576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5056188" y="342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554873822"/>
              </p:ext>
            </p:extLst>
          </p:nvPr>
        </p:nvGraphicFramePr>
        <p:xfrm>
          <a:off x="2743767" y="616467"/>
          <a:ext cx="5982789" cy="420624"/>
        </p:xfrm>
        <a:graphic>
          <a:graphicData uri="http://schemas.openxmlformats.org/drawingml/2006/table">
            <a:tbl>
              <a:tblPr>
                <a:tableStyleId>{5C22544A-7EE6-4342-B048-85BDC9FD1C3A}</a:tableStyleId>
              </a:tblPr>
              <a:tblGrid>
                <a:gridCol w="5982789">
                  <a:extLst>
                    <a:ext uri="{9D8B030D-6E8A-4147-A177-3AD203B41FA5}">
                      <a16:colId xmlns:a16="http://schemas.microsoft.com/office/drawing/2014/main" val="20000"/>
                    </a:ext>
                  </a:extLst>
                </a:gridCol>
              </a:tblGrid>
              <a:tr h="205740">
                <a:tc>
                  <a:txBody>
                    <a:bodyPr/>
                    <a:lstStyle/>
                    <a:p>
                      <a:pPr marL="0" marR="0" algn="l">
                        <a:lnSpc>
                          <a:spcPct val="115000"/>
                        </a:lnSpc>
                        <a:spcBef>
                          <a:spcPts val="0"/>
                        </a:spcBef>
                        <a:spcAft>
                          <a:spcPts val="0"/>
                        </a:spcAft>
                      </a:pP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TRÒ CHƠI: ĐÓNG VAI TÌNH HUỐNG</a:t>
                      </a:r>
                    </a:p>
                  </a:txBody>
                  <a:tcPr marL="0" marR="0" marT="0" marB="0"/>
                </a:tc>
                <a:extLst>
                  <a:ext uri="{0D108BD9-81ED-4DB2-BD59-A6C34878D82A}">
                    <a16:rowId xmlns:a16="http://schemas.microsoft.com/office/drawing/2014/main" val="10000"/>
                  </a:ext>
                </a:extLst>
              </a:tr>
            </a:tbl>
          </a:graphicData>
        </a:graphic>
      </p:graphicFrame>
      <p:sp>
        <p:nvSpPr>
          <p:cNvPr id="10" name="Rectangle 7"/>
          <p:cNvSpPr>
            <a:spLocks noChangeArrowheads="1"/>
          </p:cNvSpPr>
          <p:nvPr/>
        </p:nvSpPr>
        <p:spPr bwMode="auto">
          <a:xfrm>
            <a:off x="3292475" y="3898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8598E6D1-D34A-4FE2-A010-E8A9F73BA27C}"/>
              </a:ext>
            </a:extLst>
          </p:cNvPr>
          <p:cNvSpPr txBox="1"/>
          <p:nvPr/>
        </p:nvSpPr>
        <p:spPr>
          <a:xfrm>
            <a:off x="863818" y="1245832"/>
            <a:ext cx="10747513" cy="1425262"/>
          </a:xfrm>
          <a:prstGeom prst="rect">
            <a:avLst/>
          </a:prstGeom>
          <a:noFill/>
        </p:spPr>
        <p:txBody>
          <a:bodyPr wrap="square" rtlCol="0">
            <a:spAutoFit/>
          </a:bodyPr>
          <a:lstStyle/>
          <a:p>
            <a:pPr marL="355600" indent="-177800">
              <a:lnSpc>
                <a:spcPct val="94000"/>
              </a:lnSpc>
              <a:spcBef>
                <a:spcPts val="1200"/>
              </a:spcBef>
              <a:spcAft>
                <a:spcPts val="2100"/>
              </a:spcAft>
            </a:pPr>
            <a:r>
              <a:rPr lang="en-US" sz="2400" b="1" dirty="0" err="1">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Tình</a:t>
            </a:r>
            <a:r>
              <a:rPr lang="en-US" sz="2400" b="1" dirty="0">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huống</a:t>
            </a:r>
            <a:r>
              <a:rPr lang="en-US" sz="2400" b="1" dirty="0">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vi-VN" sz="2400" dirty="0">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Đang trên đường đi học về, Hồng gặp một người lạ, tự xưng là bạn của mẹ và đề nghị đưa Hồng về nhà.</a:t>
            </a:r>
            <a:r>
              <a:rPr lang="en-US" sz="2400" dirty="0">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Nếu</a:t>
            </a:r>
            <a:r>
              <a:rPr lang="en-US" sz="2400" dirty="0">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400" dirty="0">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Hồng</a:t>
            </a:r>
            <a:r>
              <a:rPr lang="en-US" sz="2400" dirty="0">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2400" dirty="0">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sẽ</a:t>
            </a:r>
            <a:r>
              <a:rPr lang="en-US" sz="2400" dirty="0">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làm</a:t>
            </a:r>
            <a:r>
              <a:rPr lang="en-US" sz="2400" dirty="0">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gì</a:t>
            </a:r>
            <a:r>
              <a:rPr lang="en-US" sz="2400" dirty="0">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a:t>
            </a:r>
          </a:p>
          <a:p>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8107326-77CF-4BA4-8D66-051A4ABCB676}"/>
              </a:ext>
            </a:extLst>
          </p:cNvPr>
          <p:cNvSpPr txBox="1"/>
          <p:nvPr/>
        </p:nvSpPr>
        <p:spPr>
          <a:xfrm>
            <a:off x="5650280" y="2090172"/>
            <a:ext cx="5961051" cy="2308324"/>
          </a:xfrm>
          <a:prstGeom prst="rect">
            <a:avLst/>
          </a:prstGeom>
          <a:noFill/>
        </p:spPr>
        <p:txBody>
          <a:bodyPr wrap="square" rtlCol="0">
            <a:spAutoFit/>
          </a:bodyPr>
          <a:lstStyle/>
          <a:p>
            <a:r>
              <a:rPr lang="en-US" sz="2400" dirty="0" err="1">
                <a:solidFill>
                  <a:srgbClr val="0000FF"/>
                </a:solidFill>
                <a:latin typeface="Times New Roman" panose="02020603050405020304" pitchFamily="18" charset="0"/>
                <a:cs typeface="Times New Roman" panose="02020603050405020304" pitchFamily="18" charset="0"/>
              </a:rPr>
              <a:t>Luật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chơi</a:t>
            </a:r>
            <a:r>
              <a:rPr lang="en-US" sz="2400" dirty="0">
                <a:solidFill>
                  <a:srgbClr val="0000FF"/>
                </a:solidFill>
                <a:latin typeface="Times New Roman" panose="02020603050405020304" pitchFamily="18" charset="0"/>
                <a:cs typeface="Times New Roman" panose="02020603050405020304" pitchFamily="18" charset="0"/>
              </a:rPr>
              <a:t>: chia </a:t>
            </a:r>
            <a:r>
              <a:rPr lang="en-US" sz="2400" dirty="0" err="1">
                <a:solidFill>
                  <a:srgbClr val="0000FF"/>
                </a:solidFill>
                <a:latin typeface="Times New Roman" panose="02020603050405020304" pitchFamily="18" charset="0"/>
                <a:cs typeface="Times New Roman" panose="02020603050405020304" pitchFamily="18" charset="0"/>
              </a:rPr>
              <a:t>lớp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thành</a:t>
            </a:r>
            <a:r>
              <a:rPr lang="en-US" sz="2400" dirty="0">
                <a:solidFill>
                  <a:srgbClr val="0000FF"/>
                </a:solidFill>
                <a:latin typeface="Times New Roman" panose="02020603050405020304" pitchFamily="18" charset="0"/>
                <a:cs typeface="Times New Roman" panose="02020603050405020304" pitchFamily="18" charset="0"/>
              </a:rPr>
              <a:t> 4 </a:t>
            </a:r>
            <a:r>
              <a:rPr lang="en-US" sz="2400" dirty="0" err="1">
                <a:solidFill>
                  <a:srgbClr val="0000FF"/>
                </a:solidFill>
                <a:latin typeface="Times New Roman" panose="02020603050405020304" pitchFamily="18" charset="0"/>
                <a:cs typeface="Times New Roman" panose="02020603050405020304" pitchFamily="18" charset="0"/>
              </a:rPr>
              <a:t>đội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mỗi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đội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1 </a:t>
            </a:r>
            <a:r>
              <a:rPr lang="en-US" sz="2400" dirty="0" err="1">
                <a:solidFill>
                  <a:srgbClr val="0000FF"/>
                </a:solidFill>
                <a:latin typeface="Times New Roman" panose="02020603050405020304" pitchFamily="18" charset="0"/>
                <a:cs typeface="Times New Roman" panose="02020603050405020304" pitchFamily="18" charset="0"/>
              </a:rPr>
              <a:t>tổ</a:t>
            </a:r>
            <a:r>
              <a:rPr lang="en-US" sz="2400" dirty="0">
                <a:solidFill>
                  <a:srgbClr val="0000FF"/>
                </a:solidFill>
                <a:latin typeface="Times New Roman" panose="02020603050405020304" pitchFamily="18" charset="0"/>
                <a:cs typeface="Times New Roman" panose="02020603050405020304" pitchFamily="18" charset="0"/>
              </a:rPr>
              <a:t>. Sau </a:t>
            </a:r>
            <a:r>
              <a:rPr lang="en-US" sz="2400" dirty="0" err="1">
                <a:solidFill>
                  <a:srgbClr val="0000FF"/>
                </a:solidFill>
                <a:latin typeface="Times New Roman" panose="02020603050405020304" pitchFamily="18" charset="0"/>
                <a:cs typeface="Times New Roman" panose="02020603050405020304" pitchFamily="18" charset="0"/>
              </a:rPr>
              <a:t>khi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diện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lớp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đọc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huống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Từng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đội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bắt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tay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diễn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thoại</a:t>
            </a:r>
            <a:r>
              <a:rPr lang="en-US" sz="2400" dirty="0">
                <a:solidFill>
                  <a:srgbClr val="0000FF"/>
                </a:solidFill>
                <a:latin typeface="Times New Roman" panose="02020603050405020304" pitchFamily="18" charset="0"/>
                <a:cs typeface="Times New Roman" panose="02020603050405020304" pitchFamily="18" charset="0"/>
              </a:rPr>
              <a:t> ….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gian</a:t>
            </a:r>
            <a:r>
              <a:rPr lang="en-US" sz="2400" dirty="0">
                <a:solidFill>
                  <a:srgbClr val="0000FF"/>
                </a:solidFill>
                <a:latin typeface="Times New Roman" panose="02020603050405020304" pitchFamily="18" charset="0"/>
                <a:cs typeface="Times New Roman" panose="02020603050405020304" pitchFamily="18" charset="0"/>
              </a:rPr>
              <a:t> 5 </a:t>
            </a:r>
            <a:r>
              <a:rPr lang="en-US" sz="2400" dirty="0" err="1">
                <a:solidFill>
                  <a:srgbClr val="0000FF"/>
                </a:solidFill>
                <a:latin typeface="Times New Roman" panose="02020603050405020304" pitchFamily="18" charset="0"/>
                <a:cs typeface="Times New Roman" panose="02020603050405020304" pitchFamily="18" charset="0"/>
              </a:rPr>
              <a:t>phút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Từng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đội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sẽ</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lên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phần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chuẩn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nhóm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nhóm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còn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theo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dõi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xét</a:t>
            </a:r>
            <a:r>
              <a:rPr lang="en-US" sz="2400" dirty="0">
                <a:solidFill>
                  <a:srgbClr val="0000FF"/>
                </a:solidFill>
                <a:latin typeface="Times New Roman" panose="02020603050405020304" pitchFamily="18" charset="0"/>
                <a:cs typeface="Times New Roman" panose="02020603050405020304" pitchFamily="18" charset="0"/>
              </a:rPr>
              <a:t> …</a:t>
            </a:r>
          </a:p>
        </p:txBody>
      </p:sp>
      <p:pic>
        <p:nvPicPr>
          <p:cNvPr id="17" name="Shape 274">
            <a:extLst>
              <a:ext uri="{FF2B5EF4-FFF2-40B4-BE49-F238E27FC236}">
                <a16:creationId xmlns:a16="http://schemas.microsoft.com/office/drawing/2014/main" id="{497E6337-45FE-4FED-A763-6CF60F9EF6AC}"/>
              </a:ext>
            </a:extLst>
          </p:cNvPr>
          <p:cNvPicPr/>
          <p:nvPr/>
        </p:nvPicPr>
        <p:blipFill>
          <a:blip r:embed="rId2"/>
          <a:stretch/>
        </p:blipFill>
        <p:spPr>
          <a:xfrm>
            <a:off x="665745" y="1958463"/>
            <a:ext cx="4786462" cy="3354485"/>
          </a:xfrm>
          <a:prstGeom prst="rect">
            <a:avLst/>
          </a:prstGeom>
        </p:spPr>
      </p:pic>
    </p:spTree>
    <p:extLst>
      <p:ext uri="{BB962C8B-B14F-4D97-AF65-F5344CB8AC3E}">
        <p14:creationId xmlns:p14="http://schemas.microsoft.com/office/powerpoint/2010/main" val="18017800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12" name="文本框 15"/>
          <p:cNvSpPr txBox="1"/>
          <p:nvPr/>
        </p:nvSpPr>
        <p:spPr>
          <a:xfrm>
            <a:off x="0" y="553051"/>
            <a:ext cx="5255015" cy="646331"/>
          </a:xfrm>
          <a:prstGeom prst="rect">
            <a:avLst/>
          </a:prstGeom>
          <a:noFill/>
        </p:spPr>
        <p:txBody>
          <a:bodyPr wrap="square" rtlCol="0">
            <a:spAutoFit/>
          </a:bodyPr>
          <a:lstStyle/>
          <a:p>
            <a:pPr algn="ctr" defTabSz="457200"/>
            <a:r>
              <a:rPr lang="en-US" altLang="zh-CN" sz="3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IV.Vận</a:t>
            </a:r>
            <a:r>
              <a:rPr lang="en-US" altLang="zh-CN" sz="3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3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dụng</a:t>
            </a:r>
            <a:endParaRPr lang="zh-CN" altLang="en-US" sz="3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spTree>
    <p:extLst>
      <p:ext uri="{BB962C8B-B14F-4D97-AF65-F5344CB8AC3E}">
        <p14:creationId xmlns:p14="http://schemas.microsoft.com/office/powerpoint/2010/main" val="3299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
        <p:nvSpPr>
          <p:cNvPr id="12" name="Rectangle 1">
            <a:extLst>
              <a:ext uri="{FF2B5EF4-FFF2-40B4-BE49-F238E27FC236}">
                <a16:creationId xmlns:a16="http://schemas.microsoft.com/office/drawing/2014/main" id="{4D40EF87-062F-4461-BA86-38BC89E616F3}"/>
              </a:ext>
            </a:extLst>
          </p:cNvPr>
          <p:cNvSpPr>
            <a:spLocks noChangeArrowheads="1"/>
          </p:cNvSpPr>
          <p:nvPr/>
        </p:nvSpPr>
        <p:spPr bwMode="auto">
          <a:xfrm>
            <a:off x="2096547" y="1345142"/>
            <a:ext cx="718211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0350" algn="l"/>
              </a:tabLst>
              <a:defRPr>
                <a:solidFill>
                  <a:schemeClr val="tx1"/>
                </a:solidFill>
                <a:latin typeface="Arial" panose="020B0604020202020204" pitchFamily="34" charset="0"/>
              </a:defRPr>
            </a:lvl1pPr>
            <a:lvl2pPr eaLnBrk="0" fontAlgn="base" hangingPunct="0">
              <a:spcBef>
                <a:spcPct val="0"/>
              </a:spcBef>
              <a:spcAft>
                <a:spcPct val="0"/>
              </a:spcAft>
              <a:tabLst>
                <a:tab pos="260350" algn="l"/>
              </a:tabLst>
              <a:defRPr>
                <a:solidFill>
                  <a:schemeClr val="tx1"/>
                </a:solidFill>
                <a:latin typeface="Arial" panose="020B0604020202020204" pitchFamily="34" charset="0"/>
              </a:defRPr>
            </a:lvl2pPr>
            <a:lvl3pPr eaLnBrk="0" fontAlgn="base" hangingPunct="0">
              <a:spcBef>
                <a:spcPct val="0"/>
              </a:spcBef>
              <a:spcAft>
                <a:spcPct val="0"/>
              </a:spcAft>
              <a:tabLst>
                <a:tab pos="260350" algn="l"/>
              </a:tabLst>
              <a:defRPr>
                <a:solidFill>
                  <a:schemeClr val="tx1"/>
                </a:solidFill>
                <a:latin typeface="Arial" panose="020B0604020202020204" pitchFamily="34" charset="0"/>
              </a:defRPr>
            </a:lvl3pPr>
            <a:lvl4pPr eaLnBrk="0" fontAlgn="base" hangingPunct="0">
              <a:spcBef>
                <a:spcPct val="0"/>
              </a:spcBef>
              <a:spcAft>
                <a:spcPct val="0"/>
              </a:spcAft>
              <a:tabLst>
                <a:tab pos="260350" algn="l"/>
              </a:tabLst>
              <a:defRPr>
                <a:solidFill>
                  <a:schemeClr val="tx1"/>
                </a:solidFill>
                <a:latin typeface="Arial" panose="020B0604020202020204" pitchFamily="34" charset="0"/>
              </a:defRPr>
            </a:lvl4pPr>
            <a:lvl5pPr eaLnBrk="0" fontAlgn="base" hangingPunct="0">
              <a:spcBef>
                <a:spcPct val="0"/>
              </a:spcBef>
              <a:spcAft>
                <a:spcPct val="0"/>
              </a:spcAft>
              <a:tabLst>
                <a:tab pos="260350" algn="l"/>
              </a:tabLst>
              <a:defRPr>
                <a:solidFill>
                  <a:schemeClr val="tx1"/>
                </a:solidFill>
                <a:latin typeface="Arial" panose="020B0604020202020204" pitchFamily="34" charset="0"/>
              </a:defRPr>
            </a:lvl5pPr>
            <a:lvl6pPr eaLnBrk="0" fontAlgn="base" hangingPunct="0">
              <a:spcBef>
                <a:spcPct val="0"/>
              </a:spcBef>
              <a:spcAft>
                <a:spcPct val="0"/>
              </a:spcAft>
              <a:tabLst>
                <a:tab pos="260350" algn="l"/>
              </a:tabLst>
              <a:defRPr>
                <a:solidFill>
                  <a:schemeClr val="tx1"/>
                </a:solidFill>
                <a:latin typeface="Arial" panose="020B0604020202020204" pitchFamily="34" charset="0"/>
              </a:defRPr>
            </a:lvl6pPr>
            <a:lvl7pPr eaLnBrk="0" fontAlgn="base" hangingPunct="0">
              <a:spcBef>
                <a:spcPct val="0"/>
              </a:spcBef>
              <a:spcAft>
                <a:spcPct val="0"/>
              </a:spcAft>
              <a:tabLst>
                <a:tab pos="260350" algn="l"/>
              </a:tabLst>
              <a:defRPr>
                <a:solidFill>
                  <a:schemeClr val="tx1"/>
                </a:solidFill>
                <a:latin typeface="Arial" panose="020B0604020202020204" pitchFamily="34" charset="0"/>
              </a:defRPr>
            </a:lvl7pPr>
            <a:lvl8pPr eaLnBrk="0" fontAlgn="base" hangingPunct="0">
              <a:spcBef>
                <a:spcPct val="0"/>
              </a:spcBef>
              <a:spcAft>
                <a:spcPct val="0"/>
              </a:spcAft>
              <a:tabLst>
                <a:tab pos="260350" algn="l"/>
              </a:tabLst>
              <a:defRPr>
                <a:solidFill>
                  <a:schemeClr val="tx1"/>
                </a:solidFill>
                <a:latin typeface="Arial" panose="020B0604020202020204" pitchFamily="34" charset="0"/>
              </a:defRPr>
            </a:lvl8pPr>
            <a:lvl9pPr eaLnBrk="0" fontAlgn="base" hangingPunct="0">
              <a:spcBef>
                <a:spcPct val="0"/>
              </a:spcBef>
              <a:spcAft>
                <a:spcPct val="0"/>
              </a:spcAft>
              <a:tabLst>
                <a:tab pos="2603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60350" algn="l"/>
              </a:tabLst>
            </a:pPr>
            <a:r>
              <a:rPr kumimoji="0" lang="vi-VN" altLang="en-US" sz="2800" b="0"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hãy tìm hiểu về những tình huống nguy hiểm thường xảy ra ở địa phương em và nêu cách ứng phó với tình huống đó theo bảng mẫu sau:</a:t>
            </a:r>
            <a:endParaRPr kumimoji="0" lang="vi-VN" altLang="en-US" sz="2800" b="0" i="0" u="none" strike="noStrike" cap="none" normalizeH="0" baseline="0" dirty="0">
              <a:ln>
                <a:noFill/>
              </a:ln>
              <a:solidFill>
                <a:srgbClr val="FF0000"/>
              </a:solidFill>
              <a:effectLst/>
            </a:endParaRPr>
          </a:p>
        </p:txBody>
      </p:sp>
      <p:graphicFrame>
        <p:nvGraphicFramePr>
          <p:cNvPr id="13" name="Table 13">
            <a:extLst>
              <a:ext uri="{FF2B5EF4-FFF2-40B4-BE49-F238E27FC236}">
                <a16:creationId xmlns:a16="http://schemas.microsoft.com/office/drawing/2014/main" id="{25B8BC4A-3350-49CE-A435-FC48DC7D3767}"/>
              </a:ext>
            </a:extLst>
          </p:cNvPr>
          <p:cNvGraphicFramePr>
            <a:graphicFrameLocks noGrp="1"/>
          </p:cNvGraphicFramePr>
          <p:nvPr>
            <p:extLst>
              <p:ext uri="{D42A27DB-BD31-4B8C-83A1-F6EECF244321}">
                <p14:modId xmlns:p14="http://schemas.microsoft.com/office/powerpoint/2010/main" val="1288773286"/>
              </p:ext>
            </p:extLst>
          </p:nvPr>
        </p:nvGraphicFramePr>
        <p:xfrm>
          <a:off x="1749766" y="2882162"/>
          <a:ext cx="8128000" cy="16459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606581929"/>
                    </a:ext>
                  </a:extLst>
                </a:gridCol>
                <a:gridCol w="4064000">
                  <a:extLst>
                    <a:ext uri="{9D8B030D-6E8A-4147-A177-3AD203B41FA5}">
                      <a16:colId xmlns:a16="http://schemas.microsoft.com/office/drawing/2014/main" val="586163766"/>
                    </a:ext>
                  </a:extLst>
                </a:gridCol>
              </a:tblGrid>
              <a:tr h="370840">
                <a:tc>
                  <a:txBody>
                    <a:bodyPr/>
                    <a:lstStyle/>
                    <a:p>
                      <a:pPr algn="ct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hiểm</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phó</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4361793"/>
                  </a:ext>
                </a:extLst>
              </a:tr>
              <a:tr h="370840">
                <a:tc>
                  <a:txBody>
                    <a:bodyPr/>
                    <a:lstStyle/>
                    <a:p>
                      <a:r>
                        <a:rPr lang="en-US" dirty="0"/>
                        <a:t>1…………………………………………………………….</a:t>
                      </a:r>
                    </a:p>
                    <a:p>
                      <a:r>
                        <a:rPr lang="en-US" dirty="0"/>
                        <a:t>2……………………………………………………………..</a:t>
                      </a:r>
                    </a:p>
                    <a:p>
                      <a:r>
                        <a:rPr lang="en-US" dirty="0"/>
                        <a:t>3……………………………………………………………..</a:t>
                      </a:r>
                    </a:p>
                    <a:p>
                      <a:r>
                        <a:rPr lang="en-US" dirty="0"/>
                        <a:t>………………</a:t>
                      </a:r>
                    </a:p>
                  </a:txBody>
                  <a:tcPr/>
                </a:tc>
                <a:tc>
                  <a:txBody>
                    <a:bodyPr/>
                    <a:lstStyle/>
                    <a:p>
                      <a:r>
                        <a:rPr lang="en-US" dirty="0"/>
                        <a:t>……………………………………………………………………………………………………………………………….</a:t>
                      </a:r>
                    </a:p>
                    <a:p>
                      <a:r>
                        <a:rPr lang="en-US" dirty="0"/>
                        <a:t>…………………………………………………………………</a:t>
                      </a:r>
                    </a:p>
                  </a:txBody>
                  <a:tcPr/>
                </a:tc>
                <a:extLst>
                  <a:ext uri="{0D108BD9-81ED-4DB2-BD59-A6C34878D82A}">
                    <a16:rowId xmlns:a16="http://schemas.microsoft.com/office/drawing/2014/main" val="3181082703"/>
                  </a:ext>
                </a:extLst>
              </a:tr>
            </a:tbl>
          </a:graphicData>
        </a:graphic>
      </p:graphicFrame>
    </p:spTree>
    <p:extLst>
      <p:ext uri="{BB962C8B-B14F-4D97-AF65-F5344CB8AC3E}">
        <p14:creationId xmlns:p14="http://schemas.microsoft.com/office/powerpoint/2010/main" val="2312204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DFB99D-F560-84ED-7D6E-7B60DFD780E6}"/>
              </a:ext>
            </a:extLst>
          </p:cNvPr>
          <p:cNvPicPr>
            <a:picLocks noChangeAspect="1"/>
          </p:cNvPicPr>
          <p:nvPr/>
        </p:nvPicPr>
        <p:blipFill>
          <a:blip r:embed="rId2"/>
          <a:stretch>
            <a:fillRect/>
          </a:stretch>
        </p:blipFill>
        <p:spPr>
          <a:xfrm>
            <a:off x="236482" y="187026"/>
            <a:ext cx="3436883" cy="2256629"/>
          </a:xfrm>
          <a:prstGeom prst="rect">
            <a:avLst/>
          </a:prstGeom>
        </p:spPr>
      </p:pic>
      <p:pic>
        <p:nvPicPr>
          <p:cNvPr id="6" name="Picture 5">
            <a:extLst>
              <a:ext uri="{FF2B5EF4-FFF2-40B4-BE49-F238E27FC236}">
                <a16:creationId xmlns:a16="http://schemas.microsoft.com/office/drawing/2014/main" id="{43FAA2F2-7CC7-E08F-9D64-2F13B9125FE1}"/>
              </a:ext>
            </a:extLst>
          </p:cNvPr>
          <p:cNvPicPr>
            <a:picLocks noChangeAspect="1"/>
          </p:cNvPicPr>
          <p:nvPr/>
        </p:nvPicPr>
        <p:blipFill>
          <a:blip r:embed="rId3"/>
          <a:stretch>
            <a:fillRect/>
          </a:stretch>
        </p:blipFill>
        <p:spPr>
          <a:xfrm>
            <a:off x="3846786" y="187026"/>
            <a:ext cx="3831021" cy="2256628"/>
          </a:xfrm>
          <a:prstGeom prst="rect">
            <a:avLst/>
          </a:prstGeom>
        </p:spPr>
      </p:pic>
      <p:pic>
        <p:nvPicPr>
          <p:cNvPr id="7" name="Picture 6">
            <a:extLst>
              <a:ext uri="{FF2B5EF4-FFF2-40B4-BE49-F238E27FC236}">
                <a16:creationId xmlns:a16="http://schemas.microsoft.com/office/drawing/2014/main" id="{0FE89EAE-CCE5-3697-02BC-E802531CBF77}"/>
              </a:ext>
            </a:extLst>
          </p:cNvPr>
          <p:cNvPicPr>
            <a:picLocks noChangeAspect="1"/>
          </p:cNvPicPr>
          <p:nvPr/>
        </p:nvPicPr>
        <p:blipFill>
          <a:blip r:embed="rId4"/>
          <a:stretch>
            <a:fillRect/>
          </a:stretch>
        </p:blipFill>
        <p:spPr>
          <a:xfrm>
            <a:off x="7851228" y="187026"/>
            <a:ext cx="4104289" cy="2256628"/>
          </a:xfrm>
          <a:prstGeom prst="rect">
            <a:avLst/>
          </a:prstGeom>
        </p:spPr>
      </p:pic>
      <p:pic>
        <p:nvPicPr>
          <p:cNvPr id="8" name="Picture 7">
            <a:extLst>
              <a:ext uri="{FF2B5EF4-FFF2-40B4-BE49-F238E27FC236}">
                <a16:creationId xmlns:a16="http://schemas.microsoft.com/office/drawing/2014/main" id="{CC498482-9F26-E8DB-1F0B-5816CABA9B58}"/>
              </a:ext>
            </a:extLst>
          </p:cNvPr>
          <p:cNvPicPr>
            <a:picLocks noChangeAspect="1"/>
          </p:cNvPicPr>
          <p:nvPr/>
        </p:nvPicPr>
        <p:blipFill>
          <a:blip r:embed="rId5"/>
          <a:stretch>
            <a:fillRect/>
          </a:stretch>
        </p:blipFill>
        <p:spPr>
          <a:xfrm>
            <a:off x="236482" y="2878136"/>
            <a:ext cx="3436883" cy="3522664"/>
          </a:xfrm>
          <a:prstGeom prst="rect">
            <a:avLst/>
          </a:prstGeom>
        </p:spPr>
      </p:pic>
      <p:pic>
        <p:nvPicPr>
          <p:cNvPr id="9" name="Picture 8">
            <a:extLst>
              <a:ext uri="{FF2B5EF4-FFF2-40B4-BE49-F238E27FC236}">
                <a16:creationId xmlns:a16="http://schemas.microsoft.com/office/drawing/2014/main" id="{8D31E79F-F5B7-C1C8-C9D9-B0B76730D01F}"/>
              </a:ext>
            </a:extLst>
          </p:cNvPr>
          <p:cNvPicPr>
            <a:picLocks noChangeAspect="1"/>
          </p:cNvPicPr>
          <p:nvPr/>
        </p:nvPicPr>
        <p:blipFill>
          <a:blip r:embed="rId6"/>
          <a:stretch>
            <a:fillRect/>
          </a:stretch>
        </p:blipFill>
        <p:spPr>
          <a:xfrm>
            <a:off x="3846786" y="2642581"/>
            <a:ext cx="3831021" cy="3758219"/>
          </a:xfrm>
          <a:prstGeom prst="rect">
            <a:avLst/>
          </a:prstGeom>
        </p:spPr>
      </p:pic>
      <p:pic>
        <p:nvPicPr>
          <p:cNvPr id="10" name="Picture 9">
            <a:extLst>
              <a:ext uri="{FF2B5EF4-FFF2-40B4-BE49-F238E27FC236}">
                <a16:creationId xmlns:a16="http://schemas.microsoft.com/office/drawing/2014/main" id="{A9963159-0A4C-39F2-967E-EDFEA4DDE297}"/>
              </a:ext>
            </a:extLst>
          </p:cNvPr>
          <p:cNvPicPr>
            <a:picLocks noChangeAspect="1"/>
          </p:cNvPicPr>
          <p:nvPr/>
        </p:nvPicPr>
        <p:blipFill>
          <a:blip r:embed="rId7"/>
          <a:stretch>
            <a:fillRect/>
          </a:stretch>
        </p:blipFill>
        <p:spPr>
          <a:xfrm>
            <a:off x="7851228" y="2707457"/>
            <a:ext cx="4104289" cy="3693343"/>
          </a:xfrm>
          <a:prstGeom prst="rect">
            <a:avLst/>
          </a:prstGeom>
        </p:spPr>
      </p:pic>
    </p:spTree>
    <p:extLst>
      <p:ext uri="{BB962C8B-B14F-4D97-AF65-F5344CB8AC3E}">
        <p14:creationId xmlns:p14="http://schemas.microsoft.com/office/powerpoint/2010/main" val="1766663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12" name="文本框 15"/>
          <p:cNvSpPr txBox="1"/>
          <p:nvPr/>
        </p:nvSpPr>
        <p:spPr>
          <a:xfrm>
            <a:off x="631031" y="526913"/>
            <a:ext cx="7312242" cy="1107996"/>
          </a:xfrm>
          <a:prstGeom prst="rect">
            <a:avLst/>
          </a:prstGeom>
          <a:noFill/>
        </p:spPr>
        <p:txBody>
          <a:bodyPr wrap="square" rtlCol="0">
            <a:spAutoFit/>
          </a:bodyPr>
          <a:lstStyle/>
          <a:p>
            <a:pPr algn="ctr" defTabSz="457200"/>
            <a:r>
              <a:rPr lang="en-US" altLang="zh-CN" sz="6600" b="1" dirty="0" err="1" smtClean="0">
                <a:solidFill>
                  <a:srgbClr val="FF0000"/>
                </a:solidFill>
                <a:latin typeface="SVN-Wallington" panose="00000500000000000000" pitchFamily="2" charset="0"/>
                <a:ea typeface="华康海报体W12" panose="040B0C09000000000000" pitchFamily="81" charset="-122"/>
                <a:cs typeface="Times New Roman" pitchFamily="18" charset="0"/>
              </a:rPr>
              <a:t>II.Khám</a:t>
            </a: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phá</a:t>
            </a:r>
            <a:endParaRPr lang="zh-CN" altLang="en-US" sz="6600" b="1" dirty="0">
              <a:solidFill>
                <a:srgbClr val="FF0000"/>
              </a:solidFill>
              <a:latin typeface="SVN-Wallington" panose="00000500000000000000" pitchFamily="2" charset="0"/>
              <a:ea typeface="华康海报体W12" panose="040B0C09000000000000" pitchFamily="81" charset="-122"/>
              <a:cs typeface="Times New Roman" pitchFamily="18" charset="0"/>
            </a:endParaRPr>
          </a:p>
        </p:txBody>
      </p:sp>
    </p:spTree>
    <p:extLst>
      <p:ext uri="{BB962C8B-B14F-4D97-AF65-F5344CB8AC3E}">
        <p14:creationId xmlns:p14="http://schemas.microsoft.com/office/powerpoint/2010/main" val="257679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4029102" y="149587"/>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C3DD132-E06B-41D7-8F23-EC3479A4487A}"/>
              </a:ext>
            </a:extLst>
          </p:cNvPr>
          <p:cNvSpPr txBox="1"/>
          <p:nvPr/>
        </p:nvSpPr>
        <p:spPr>
          <a:xfrm>
            <a:off x="530087" y="942068"/>
            <a:ext cx="11410122" cy="5062924"/>
          </a:xfrm>
          <a:prstGeom prst="rect">
            <a:avLst/>
          </a:prstGeom>
          <a:noFill/>
        </p:spPr>
        <p:txBody>
          <a:bodyPr wrap="square" rtlCol="0">
            <a:spAutoFit/>
          </a:bodyPr>
          <a:lstStyle/>
          <a:p>
            <a:pPr marL="139700" indent="-139700" algn="just">
              <a:spcAft>
                <a:spcPts val="24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400" b="1" dirty="0">
                <a:solidFill>
                  <a:srgbClr val="9D67F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đang chơi trước cửa nhà, Lan thấy một người phụ nữ lạ mặt giới thiệu là người quen, muốn gặp mẹ Lan để gửi đồ và trao đổi công việc. Lan mở cửa và lễ phép mời người phụ nữ lạ mặt vào nhà. Sau đó, Lan cảm thấy buồn ngủ và ngủ thiếp đi. Đến khi tỉnh dậy, Lan thấy mẹ ngồi bên cạnh, trong nhà có nhiều người, có cả công an. Lan lơ mơ hiểu ra là nhà mình vừa bị mất trộm.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39700" indent="-139700" algn="just">
              <a:spcAft>
                <a:spcPts val="18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dirty="0">
                <a:solidFill>
                  <a:srgbClr val="9D67F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Mưa dông, mưa đá, lốc xoáy, sét thường gây thiệt hại lớn về tài sản, hoa màu và con người. Nhiều ngôi nhà bị tốc mái, sập, hư hỏng nặng, khiến nhiều gia đình rơi vào cảnh “màn trời chiếu đất”, cuộc sống bị đảo lộn. Nhiều người bị thương, thậm chí có người còn bị thiệt mạng do những hiện tượng thiên tai khốc liệt này.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400" dirty="0">
                <a:solidFill>
                  <a:srgbClr val="9D67F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 ngồi học bài, Hải nghe tiếng còi xe cứu hoả rú vang cả khu phố. Nhìn qua cửa sổ, thấy ngọn lửa bùng cháy dữ dội từ ngôi nhà bên cạnh, em cầm vội chiếc khăn ướt che mũi, men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thang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tầng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thoát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03451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SVN-Vanilla Daisy Pro" panose="00000500000000000000" pitchFamily="2" charset="0"/>
                <a:ea typeface="Times New Roman" panose="02020603050405020304" pitchFamily="18" charset="0"/>
              </a:rPr>
              <a:t>PHIẾU BÀI TẬP</a:t>
            </a:r>
          </a:p>
          <a:p>
            <a:pPr algn="ctr"/>
            <a:r>
              <a:rPr lang="en-US" sz="3200" b="1" dirty="0">
                <a:solidFill>
                  <a:srgbClr val="FF0000"/>
                </a:solidFill>
                <a:latin typeface="SVN-Student" panose="02040603050506020204" pitchFamily="18" charset="0"/>
                <a:ea typeface="Times New Roman" panose="02020603050405020304" pitchFamily="18" charset="0"/>
              </a:rPr>
              <a:t>(THẢO LUẬN NHÓM)</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715587" y="2186247"/>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a:solidFill>
                <a:schemeClr val="tx1"/>
              </a:solidFill>
              <a:latin typeface="Times New Roman" panose="02020603050405020304" pitchFamily="18" charset="0"/>
              <a:cs typeface="Times New Roman" panose="02020603050405020304" pitchFamily="18" charset="0"/>
            </a:endParaRPr>
          </a:p>
          <a:p>
            <a:pPr algn="just"/>
            <a:r>
              <a:rPr lang="en-US" sz="2400" b="1" dirty="0">
                <a:solidFill>
                  <a:schemeClr val="tx1"/>
                </a:solidFill>
                <a:latin typeface="Times New Roman" panose="02020603050405020304" pitchFamily="18" charset="0"/>
                <a:cs typeface="Times New Roman" panose="02020603050405020304" pitchFamily="18" charset="0"/>
              </a:rPr>
              <a:t>1. </a:t>
            </a:r>
            <a:r>
              <a:rPr lang="vi-VN" sz="2400" b="1" dirty="0">
                <a:solidFill>
                  <a:schemeClr val="tx1"/>
                </a:solidFill>
                <a:latin typeface="Times New Roman" panose="02020603050405020304" pitchFamily="18" charset="0"/>
                <a:cs typeface="Times New Roman" panose="02020603050405020304" pitchFamily="18" charset="0"/>
              </a:rPr>
              <a:t>Các thông tin, tình huống trên đề cập đến những tình huống nguy hiểm nào?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Hậu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quả</a:t>
            </a:r>
            <a:r>
              <a:rPr lang="en-US" sz="2400" b="1" dirty="0">
                <a:solidFill>
                  <a:schemeClr val="tx1"/>
                </a:solidFill>
                <a:latin typeface="Times New Roman" panose="02020603050405020304" pitchFamily="18" charset="0"/>
                <a:cs typeface="Times New Roman" panose="02020603050405020304" pitchFamily="18" charset="0"/>
              </a:rPr>
              <a:t>?</a:t>
            </a:r>
          </a:p>
          <a:p>
            <a:endParaRPr lang="en-US" sz="2800" dirty="0">
              <a:solidFill>
                <a:prstClr val="black"/>
              </a:solidFill>
              <a:latin typeface="SVN-Vanilla Daisy Pro" panose="00000500000000000000" pitchFamily="2" charset="0"/>
              <a:cs typeface="Times"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4751993" y="2226889"/>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a:solidFill>
                <a:prstClr val="black"/>
              </a:solidFill>
              <a:latin typeface="Times New Roman" panose="02020603050405020304" pitchFamily="18" charset="0"/>
              <a:cs typeface="Times New Roman" panose="02020603050405020304" pitchFamily="18" charset="0"/>
            </a:endParaRPr>
          </a:p>
          <a:p>
            <a:pPr algn="just"/>
            <a:endParaRPr lang="en-US" sz="2400" b="1" dirty="0">
              <a:solidFill>
                <a:prstClr val="black"/>
              </a:solidFill>
              <a:latin typeface="Times New Roman" panose="02020603050405020304" pitchFamily="18" charset="0"/>
              <a:cs typeface="Times New Roman" panose="02020603050405020304" pitchFamily="18" charset="0"/>
            </a:endParaRPr>
          </a:p>
          <a:p>
            <a:pPr algn="just"/>
            <a:r>
              <a:rPr lang="en-US" sz="2400" b="1" dirty="0">
                <a:solidFill>
                  <a:prstClr val="black"/>
                </a:solidFill>
                <a:latin typeface="Times New Roman" panose="02020603050405020304" pitchFamily="18" charset="0"/>
                <a:cs typeface="Times New Roman" panose="02020603050405020304" pitchFamily="18" charset="0"/>
              </a:rPr>
              <a:t>2. </a:t>
            </a:r>
            <a:r>
              <a:rPr lang="vi-VN" sz="2400" b="1" dirty="0">
                <a:solidFill>
                  <a:schemeClr val="tx1"/>
                </a:solidFill>
                <a:latin typeface="Times New Roman" panose="02020603050405020304" pitchFamily="18" charset="0"/>
                <a:cs typeface="Times New Roman" panose="02020603050405020304" pitchFamily="18" charset="0"/>
              </a:rPr>
              <a:t>Hãy kể thêm những tình huống nguy hiểm mà 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biết</a:t>
            </a:r>
            <a:endParaRPr lang="en-US" sz="2400" b="1" dirty="0">
              <a:solidFill>
                <a:schemeClr val="tx1"/>
              </a:solidFill>
              <a:latin typeface="Times New Roman" panose="02020603050405020304" pitchFamily="18" charset="0"/>
              <a:cs typeface="Times New Roman" panose="02020603050405020304" pitchFamily="18" charset="0"/>
            </a:endParaRPr>
          </a:p>
          <a:p>
            <a:pPr algn="just"/>
            <a:endParaRPr lang="en-US" sz="2400" b="1" dirty="0">
              <a:solidFill>
                <a:srgbClr val="000000"/>
              </a:solidFill>
              <a:latin typeface="Times New Roman" panose="02020603050405020304" pitchFamily="18" charset="0"/>
              <a:ea typeface="Times New Roman" panose="02020603050405020304" pitchFamily="18" charset="0"/>
            </a:endParaRPr>
          </a:p>
          <a:p>
            <a:pPr algn="just"/>
            <a:endParaRPr lang="en-US" dirty="0">
              <a:solidFill>
                <a:prstClr val="white"/>
              </a:solidFill>
              <a:latin typeface="Times New Roman" panose="02020603050405020304" pitchFamily="18" charset="0"/>
              <a:ea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715586" y="4629728"/>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i="1" dirty="0">
                <a:solidFill>
                  <a:srgbClr val="000000"/>
                </a:solidFill>
                <a:latin typeface="Times New Roman" panose="02020603050405020304" pitchFamily="18" charset="0"/>
                <a:ea typeface="Times New Roman" panose="02020603050405020304" pitchFamily="18" charset="0"/>
              </a:rPr>
              <a:t>.............................................................................................................................................................................................................................................................</a:t>
            </a: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4605021" y="4629727"/>
            <a:ext cx="3479452" cy="1899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rgbClr val="000000"/>
                </a:solidFill>
                <a:latin typeface="Times New Roman" panose="02020603050405020304" pitchFamily="18" charset="0"/>
                <a:ea typeface="Times New Roman" panose="02020603050405020304" pitchFamily="18" charset="0"/>
              </a:rPr>
              <a:t>........................................................................................................................................................................................................................................</a:t>
            </a: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386734" y="4629727"/>
            <a:ext cx="3332480" cy="181863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634838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052974" y="402520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8672137" y="2145608"/>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pPr algn="just"/>
            <a:r>
              <a:rPr lang="en-US" sz="2400" b="1" dirty="0">
                <a:solidFill>
                  <a:prstClr val="black"/>
                </a:solidFill>
                <a:latin typeface="Times New Roman" panose="02020603050405020304" pitchFamily="18" charset="0"/>
                <a:cs typeface="Times New Roman" panose="02020603050405020304" pitchFamily="18" charset="0"/>
              </a:rPr>
              <a:t>3</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a:solidFill>
                  <a:schemeClr val="tx1"/>
                </a:solidFill>
                <a:latin typeface="Times New Roman" panose="02020603050405020304" pitchFamily="18" charset="0"/>
                <a:cs typeface="Times New Roman" panose="02020603050405020304" pitchFamily="18" charset="0"/>
              </a:rPr>
              <a:t>Theo </a:t>
            </a: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thế</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nào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huống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nguy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hiểm</a:t>
            </a:r>
            <a:endParaRPr lang="en-US" sz="2400" b="1" dirty="0">
              <a:solidFill>
                <a:schemeClr val="tx1"/>
              </a:solidFill>
              <a:latin typeface="Times New Roman" panose="02020603050405020304" pitchFamily="18" charset="0"/>
              <a:cs typeface="Times New Roman" panose="02020603050405020304" pitchFamily="18" charset="0"/>
            </a:endParaRPr>
          </a:p>
          <a:p>
            <a:endParaRPr lang="en-US"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853344" y="225491"/>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SVN-Vanilla Daisy Pro" panose="00000500000000000000" pitchFamily="2" charset="0"/>
                <a:ea typeface="Times New Roman" panose="02020603050405020304" pitchFamily="18" charset="0"/>
              </a:rPr>
              <a:t>PHIẾU BÀI TẬP</a:t>
            </a:r>
          </a:p>
          <a:p>
            <a:pPr algn="ctr"/>
            <a:r>
              <a:rPr lang="en-US" sz="3200" b="1" dirty="0">
                <a:solidFill>
                  <a:srgbClr val="FF0000"/>
                </a:solidFill>
                <a:latin typeface="SVN-Student" panose="02040603050506020204" pitchFamily="18" charset="0"/>
                <a:ea typeface="Times New Roman" panose="02020603050405020304" pitchFamily="18" charset="0"/>
              </a:rPr>
              <a:t>(THẢO LUẬN NHÓM)</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302777" y="2100348"/>
            <a:ext cx="3538973"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Times New Roman" panose="02020603050405020304" pitchFamily="18" charset="0"/>
                <a:cs typeface="Times New Roman" panose="02020603050405020304" pitchFamily="18" charset="0"/>
              </a:rPr>
              <a:t>1. </a:t>
            </a:r>
            <a:r>
              <a:rPr lang="vi-VN" sz="2400" b="1" dirty="0">
                <a:solidFill>
                  <a:schemeClr val="tx1"/>
                </a:solidFill>
                <a:latin typeface="Times New Roman" panose="02020603050405020304" pitchFamily="18" charset="0"/>
                <a:cs typeface="Times New Roman" panose="02020603050405020304" pitchFamily="18" charset="0"/>
              </a:rPr>
              <a:t>Các thông tin, tình huống trên đề cập đến những tình huống nguy hiểm nào?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Hậu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quả</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4355402" y="2100348"/>
            <a:ext cx="359637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pPr algn="just"/>
            <a:r>
              <a:rPr lang="en-US" sz="2400" b="1" dirty="0">
                <a:solidFill>
                  <a:prstClr val="black"/>
                </a:solidFill>
                <a:latin typeface="Times New Roman" panose="02020603050405020304" pitchFamily="18" charset="0"/>
                <a:cs typeface="Times New Roman" panose="02020603050405020304" pitchFamily="18" charset="0"/>
              </a:rPr>
              <a:t>2. </a:t>
            </a:r>
            <a:r>
              <a:rPr lang="vi-VN" sz="2400" b="1" dirty="0">
                <a:solidFill>
                  <a:schemeClr val="tx1"/>
                </a:solidFill>
                <a:latin typeface="Times New Roman" panose="02020603050405020304" pitchFamily="18" charset="0"/>
                <a:cs typeface="Times New Roman" panose="02020603050405020304" pitchFamily="18" charset="0"/>
              </a:rPr>
              <a:t>Hãy kể thêm những tình huống nguy hiểm mà 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biết</a:t>
            </a:r>
            <a:endParaRPr lang="en-US" sz="2400" b="1" dirty="0">
              <a:solidFill>
                <a:schemeClr val="tx1"/>
              </a:solidFill>
              <a:latin typeface="Times New Roman" panose="02020603050405020304" pitchFamily="18" charset="0"/>
              <a:cs typeface="Times New Roman" panose="02020603050405020304" pitchFamily="18" charset="0"/>
            </a:endParaRPr>
          </a:p>
          <a:p>
            <a:endParaRPr lang="en-US" dirty="0">
              <a:solidFill>
                <a:prstClr val="white"/>
              </a:solidFill>
              <a:latin typeface="Times New Roman" panose="02020603050405020304" pitchFamily="18" charset="0"/>
              <a:ea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48859" y="4421615"/>
            <a:ext cx="3263395" cy="237517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4200940" y="4273604"/>
            <a:ext cx="3750842" cy="235890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233184" y="4421615"/>
            <a:ext cx="3666441" cy="228467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flipH="1">
            <a:off x="1662557" y="3915781"/>
            <a:ext cx="19373" cy="518850"/>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flipH="1">
            <a:off x="5995284" y="3902765"/>
            <a:ext cx="11194" cy="334316"/>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147617" y="3964542"/>
            <a:ext cx="0" cy="518850"/>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8672137" y="2038004"/>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pPr algn="just"/>
            <a:r>
              <a:rPr lang="en-US" sz="2400" b="1" dirty="0">
                <a:solidFill>
                  <a:prstClr val="black"/>
                </a:solidFill>
                <a:latin typeface="Times New Roman" panose="02020603050405020304" pitchFamily="18" charset="0"/>
                <a:cs typeface="Times New Roman" panose="02020603050405020304" pitchFamily="18" charset="0"/>
              </a:rPr>
              <a:t>3</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a:solidFill>
                  <a:schemeClr val="tx1"/>
                </a:solidFill>
                <a:latin typeface="Times New Roman" panose="02020603050405020304" pitchFamily="18" charset="0"/>
                <a:cs typeface="Times New Roman" panose="02020603050405020304" pitchFamily="18" charset="0"/>
              </a:rPr>
              <a:t>Theo </a:t>
            </a: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thế</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nào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huống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nguy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hiểm</a:t>
            </a:r>
            <a:endParaRPr lang="en-US" sz="2400" b="1" dirty="0">
              <a:solidFill>
                <a:schemeClr val="tx1"/>
              </a:solidFill>
              <a:latin typeface="Times New Roman" panose="02020603050405020304" pitchFamily="18" charset="0"/>
              <a:cs typeface="Times New Roman" panose="02020603050405020304" pitchFamily="18" charset="0"/>
            </a:endParaRPr>
          </a:p>
          <a:p>
            <a:endParaRPr lang="en-US" dirty="0">
              <a:solidFill>
                <a:prstClr val="white"/>
              </a:solidFill>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E4AFBF2A-DB50-417B-892C-9C7F3E67C2E2}"/>
              </a:ext>
            </a:extLst>
          </p:cNvPr>
          <p:cNvSpPr txBox="1"/>
          <p:nvPr/>
        </p:nvSpPr>
        <p:spPr>
          <a:xfrm>
            <a:off x="129949" y="4447646"/>
            <a:ext cx="2902226" cy="2677656"/>
          </a:xfrm>
          <a:prstGeom prst="rect">
            <a:avLst/>
          </a:prstGeom>
          <a:noFill/>
        </p:spPr>
        <p:txBody>
          <a:bodyPr wrap="square" rtlCol="0">
            <a:spAutoFit/>
          </a:bodyPr>
          <a:lstStyle/>
          <a:p>
            <a:pPr algn="just"/>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lốc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xoáy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trộm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mạng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E7109D5-C9ED-4423-87FB-98240FAE2DD9}"/>
              </a:ext>
            </a:extLst>
          </p:cNvPr>
          <p:cNvSpPr txBox="1"/>
          <p:nvPr/>
        </p:nvSpPr>
        <p:spPr>
          <a:xfrm>
            <a:off x="4200940" y="4376834"/>
            <a:ext cx="3750842" cy="1569660"/>
          </a:xfrm>
          <a:prstGeom prst="rect">
            <a:avLst/>
          </a:prstGeom>
          <a:noFill/>
        </p:spPr>
        <p:txBody>
          <a:bodyPr wrap="square" rtlCol="0">
            <a:spAutoFit/>
          </a:bodyPr>
          <a:lstStyle/>
          <a:p>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quét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phóng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ẩu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19D4F89-0626-4A37-8ED5-43CB64105511}"/>
              </a:ext>
            </a:extLst>
          </p:cNvPr>
          <p:cNvSpPr txBox="1"/>
          <p:nvPr/>
        </p:nvSpPr>
        <p:spPr>
          <a:xfrm>
            <a:off x="8233184" y="4483392"/>
            <a:ext cx="3828867" cy="2308324"/>
          </a:xfrm>
          <a:prstGeom prst="rect">
            <a:avLst/>
          </a:prstGeom>
          <a:noFill/>
        </p:spPr>
        <p:txBody>
          <a:bodyPr wrap="square" rtlCol="0">
            <a:spAutoFit/>
          </a:bodyPr>
          <a:lstStyle/>
          <a:p>
            <a:r>
              <a:rPr lang="vi-VN" sz="2400" dirty="0">
                <a:solidFill>
                  <a:srgbClr val="000000"/>
                </a:solidFill>
                <a:effectLst/>
                <a:latin typeface="Times New Roman" panose="02020603050405020304" pitchFamily="18" charset="0"/>
                <a:ea typeface="Times New Roman" panose="02020603050405020304" pitchFamily="18" charset="0"/>
              </a:rPr>
              <a:t>Tình huống nguy hiểm là những sự việc bất ngờ xảy ra, có nguy cơ đe doạ nghiêm trọng đến sức khoẻ, tính mạng, gây thiệt </a:t>
            </a:r>
            <a:r>
              <a:rPr lang="en-US" sz="2400" dirty="0" err="1">
                <a:solidFill>
                  <a:srgbClr val="000000"/>
                </a:solidFill>
                <a:effectLst/>
                <a:latin typeface="Times New Roman" panose="02020603050405020304" pitchFamily="18" charset="0"/>
                <a:ea typeface="Times New Roman" panose="02020603050405020304" pitchFamily="18" charset="0"/>
              </a:rPr>
              <a:t>hại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trường</a:t>
            </a: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34143616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
          <p:cNvSpPr txBox="1">
            <a:spLocks noChangeArrowheads="1"/>
          </p:cNvSpPr>
          <p:nvPr/>
        </p:nvSpPr>
        <p:spPr bwMode="auto">
          <a:xfrm>
            <a:off x="3114261" y="1590396"/>
            <a:ext cx="6121871" cy="332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vi-VN" sz="3200" dirty="0">
                <a:solidFill>
                  <a:srgbClr val="0000FF"/>
                </a:solidFill>
                <a:latin typeface="+mj-lt"/>
              </a:rPr>
              <a:t>Tình huống nguy hiểm là những sự việc bất ngờ xảy ra, có nguy cơ đe doạ nghiêm trọng đến sức khoẻ, tính mạng, gây thiệt hại về tài sản, môi trường cho bản thân, gia đình và cộng đồng xã hội.</a:t>
            </a:r>
            <a:endParaRPr lang="en-US" sz="3200" dirty="0">
              <a:solidFill>
                <a:srgbClr val="0000FF"/>
              </a:solidFill>
              <a:latin typeface="+mj-lt"/>
            </a:endParaRPr>
          </a:p>
          <a:p>
            <a:pPr algn="just">
              <a:buFont typeface="Arial" panose="020B0604020202020204" pitchFamily="34" charset="0"/>
              <a:buNone/>
            </a:pPr>
            <a:endParaRPr lang="en-US" sz="3200" b="1" dirty="0">
              <a:solidFill>
                <a:srgbClr val="0000FF"/>
              </a:solidFill>
              <a:latin typeface="+mj-lt"/>
            </a:endParaRPr>
          </a:p>
        </p:txBody>
      </p:sp>
    </p:spTree>
    <p:extLst>
      <p:ext uri="{BB962C8B-B14F-4D97-AF65-F5344CB8AC3E}">
        <p14:creationId xmlns:p14="http://schemas.microsoft.com/office/powerpoint/2010/main" val="22218141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Ung pho tinh huong nguy hiem GDCD 6</Template>
  <TotalTime>1</TotalTime>
  <Words>1986</Words>
  <Application>Microsoft Office PowerPoint</Application>
  <PresentationFormat>Widescreen</PresentationFormat>
  <Paragraphs>153</Paragraphs>
  <Slides>34</Slides>
  <Notes>4</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34</vt:i4>
      </vt:variant>
    </vt:vector>
  </HeadingPairs>
  <TitlesOfParts>
    <vt:vector size="50" baseType="lpstr">
      <vt:lpstr>微软雅黑</vt:lpstr>
      <vt:lpstr>#9Slide06 SVNSlow Attack</vt:lpstr>
      <vt:lpstr>.VnTime</vt:lpstr>
      <vt:lpstr>Arial</vt:lpstr>
      <vt:lpstr>Calibri</vt:lpstr>
      <vt:lpstr>Calibri Light</vt:lpstr>
      <vt:lpstr>SVN-Student</vt:lpstr>
      <vt:lpstr>SVN-Vanilla Daisy Pro</vt:lpstr>
      <vt:lpstr>SVN-Wallington</vt:lpstr>
      <vt:lpstr>Symbol</vt:lpstr>
      <vt:lpstr>Times</vt:lpstr>
      <vt:lpstr>Times New Roman</vt:lpstr>
      <vt:lpstr>Wingdings</vt:lpstr>
      <vt:lpstr>华康海报体W12</vt:lpstr>
      <vt:lpstr>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PCHOME</cp:lastModifiedBy>
  <cp:revision>2</cp:revision>
  <dcterms:created xsi:type="dcterms:W3CDTF">2024-01-21T10:06:55Z</dcterms:created>
  <dcterms:modified xsi:type="dcterms:W3CDTF">2024-08-16T15:30:30Z</dcterms:modified>
</cp:coreProperties>
</file>