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50"/>
  </p:notesMasterIdLst>
  <p:sldIdLst>
    <p:sldId id="264" r:id="rId2"/>
    <p:sldId id="257" r:id="rId3"/>
    <p:sldId id="304" r:id="rId4"/>
    <p:sldId id="305" r:id="rId5"/>
    <p:sldId id="368" r:id="rId6"/>
    <p:sldId id="263" r:id="rId7"/>
    <p:sldId id="352" r:id="rId8"/>
    <p:sldId id="361" r:id="rId9"/>
    <p:sldId id="369" r:id="rId10"/>
    <p:sldId id="353" r:id="rId11"/>
    <p:sldId id="351" r:id="rId12"/>
    <p:sldId id="265" r:id="rId13"/>
    <p:sldId id="370" r:id="rId14"/>
    <p:sldId id="330" r:id="rId15"/>
    <p:sldId id="371" r:id="rId16"/>
    <p:sldId id="372" r:id="rId17"/>
    <p:sldId id="327" r:id="rId18"/>
    <p:sldId id="373" r:id="rId19"/>
    <p:sldId id="374" r:id="rId20"/>
    <p:sldId id="321" r:id="rId21"/>
    <p:sldId id="358" r:id="rId22"/>
    <p:sldId id="375" r:id="rId23"/>
    <p:sldId id="376" r:id="rId24"/>
    <p:sldId id="357" r:id="rId25"/>
    <p:sldId id="377" r:id="rId26"/>
    <p:sldId id="378" r:id="rId27"/>
    <p:sldId id="379" r:id="rId28"/>
    <p:sldId id="380" r:id="rId29"/>
    <p:sldId id="381" r:id="rId30"/>
    <p:sldId id="383" r:id="rId31"/>
    <p:sldId id="382" r:id="rId32"/>
    <p:sldId id="384" r:id="rId33"/>
    <p:sldId id="385" r:id="rId34"/>
    <p:sldId id="355" r:id="rId35"/>
    <p:sldId id="322" r:id="rId36"/>
    <p:sldId id="312" r:id="rId37"/>
    <p:sldId id="386" r:id="rId38"/>
    <p:sldId id="349" r:id="rId39"/>
    <p:sldId id="359" r:id="rId40"/>
    <p:sldId id="311" r:id="rId41"/>
    <p:sldId id="387" r:id="rId42"/>
    <p:sldId id="362" r:id="rId43"/>
    <p:sldId id="363" r:id="rId44"/>
    <p:sldId id="364" r:id="rId45"/>
    <p:sldId id="388" r:id="rId46"/>
    <p:sldId id="315" r:id="rId47"/>
    <p:sldId id="267" r:id="rId48"/>
    <p:sldId id="317" r:id="rId49"/>
  </p:sldIdLst>
  <p:sldSz cx="9144000" cy="5143500" type="screen16x9"/>
  <p:notesSz cx="6858000" cy="9144000"/>
  <p:embeddedFontLst>
    <p:embeddedFont>
      <p:font typeface="Amatic SC" panose="020B0604020202020204" charset="-79"/>
      <p:regular r:id="rId51"/>
      <p:bold r:id="rId52"/>
    </p:embeddedFont>
    <p:embeddedFont>
      <p:font typeface="Didact Gothic" panose="020B0604020202020204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Open Sans" panose="020B060402020202020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5DC584"/>
    <a:srgbClr val="85582B"/>
    <a:srgbClr val="B55846"/>
    <a:srgbClr val="FEC23C"/>
    <a:srgbClr val="72A299"/>
    <a:srgbClr val="FFC6BB"/>
    <a:srgbClr val="002969"/>
    <a:srgbClr val="075B7E"/>
    <a:srgbClr val="956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244E18-8E92-4E78-94FE-DC1771EF7290}">
  <a:tblStyle styleId="{32244E18-8E92-4E78-94FE-DC1771EF72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b9151035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b9151035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300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929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67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74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911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670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681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029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990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86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010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171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78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76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7989b4430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7989b4430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40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670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10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267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71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726625" y="1151175"/>
            <a:ext cx="7717500" cy="3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4"/>
          <p:cNvGrpSpPr/>
          <p:nvPr/>
        </p:nvGrpSpPr>
        <p:grpSpPr>
          <a:xfrm>
            <a:off x="7660891" y="472915"/>
            <a:ext cx="548239" cy="516917"/>
            <a:chOff x="7833271" y="445037"/>
            <a:chExt cx="481756" cy="454273"/>
          </a:xfrm>
        </p:grpSpPr>
        <p:sp>
          <p:nvSpPr>
            <p:cNvPr id="285" name="Google Shape;285;p4"/>
            <p:cNvSpPr/>
            <p:nvPr/>
          </p:nvSpPr>
          <p:spPr>
            <a:xfrm>
              <a:off x="7881996" y="535289"/>
              <a:ext cx="329394" cy="357394"/>
            </a:xfrm>
            <a:custGeom>
              <a:avLst/>
              <a:gdLst/>
              <a:ahLst/>
              <a:cxnLst/>
              <a:rect l="l" t="t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010114" y="530209"/>
              <a:ext cx="177778" cy="59726"/>
            </a:xfrm>
            <a:custGeom>
              <a:avLst/>
              <a:gdLst/>
              <a:ahLst/>
              <a:cxnLst/>
              <a:rect l="l" t="t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7877718" y="530297"/>
              <a:ext cx="151526" cy="108681"/>
            </a:xfrm>
            <a:custGeom>
              <a:avLst/>
              <a:gdLst/>
              <a:ahLst/>
              <a:cxnLst/>
              <a:rect l="l" t="t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177140" y="582189"/>
              <a:ext cx="43544" cy="155752"/>
            </a:xfrm>
            <a:custGeom>
              <a:avLst/>
              <a:gdLst/>
              <a:ahLst/>
              <a:cxnLst/>
              <a:rect l="l" t="t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984896" y="547726"/>
              <a:ext cx="99381" cy="10079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100224" y="563534"/>
              <a:ext cx="29450" cy="119102"/>
            </a:xfrm>
            <a:custGeom>
              <a:avLst/>
              <a:gdLst/>
              <a:ahLst/>
              <a:cxnLst/>
              <a:rect l="l" t="t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7879969" y="631935"/>
              <a:ext cx="99156" cy="266578"/>
            </a:xfrm>
            <a:custGeom>
              <a:avLst/>
              <a:gdLst/>
              <a:ahLst/>
              <a:cxnLst/>
              <a:rect l="l" t="t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962424" y="731909"/>
              <a:ext cx="255455" cy="167400"/>
            </a:xfrm>
            <a:custGeom>
              <a:avLst/>
              <a:gdLst/>
              <a:ahLst/>
              <a:cxnLst/>
              <a:rect l="l" t="t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988904" y="636358"/>
              <a:ext cx="127390" cy="44838"/>
            </a:xfrm>
            <a:custGeom>
              <a:avLst/>
              <a:gdLst/>
              <a:ahLst/>
              <a:cxnLst/>
              <a:rect l="l" t="t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102746" y="669070"/>
              <a:ext cx="108928" cy="74395"/>
            </a:xfrm>
            <a:custGeom>
              <a:avLst/>
              <a:gdLst/>
              <a:ahLst/>
              <a:cxnLst/>
              <a:rect l="l" t="t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878123" y="630490"/>
              <a:ext cx="125949" cy="17997"/>
            </a:xfrm>
            <a:custGeom>
              <a:avLst/>
              <a:gdLst/>
              <a:ahLst/>
              <a:cxnLst/>
              <a:rect l="l" t="t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66297" y="634431"/>
              <a:ext cx="35934" cy="255675"/>
            </a:xfrm>
            <a:custGeom>
              <a:avLst/>
              <a:gdLst/>
              <a:ahLst/>
              <a:cxnLst/>
              <a:rect l="l" t="t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979131" y="675463"/>
              <a:ext cx="128245" cy="212632"/>
            </a:xfrm>
            <a:custGeom>
              <a:avLst/>
              <a:gdLst/>
              <a:ahLst/>
              <a:cxnLst/>
              <a:rect l="l" t="t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833271" y="508183"/>
              <a:ext cx="42148" cy="44182"/>
            </a:xfrm>
            <a:custGeom>
              <a:avLst/>
              <a:gdLst/>
              <a:ahLst/>
              <a:cxnLst/>
              <a:rect l="l" t="t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901135" y="475909"/>
              <a:ext cx="33637" cy="44225"/>
            </a:xfrm>
            <a:custGeom>
              <a:avLst/>
              <a:gdLst/>
              <a:ahLst/>
              <a:cxnLst/>
              <a:rect l="l" t="t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090182" y="445037"/>
              <a:ext cx="26838" cy="57624"/>
            </a:xfrm>
            <a:custGeom>
              <a:avLst/>
              <a:gdLst/>
              <a:ahLst/>
              <a:cxnLst/>
              <a:rect l="l" t="t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131522" y="465399"/>
              <a:ext cx="27468" cy="48254"/>
            </a:xfrm>
            <a:custGeom>
              <a:avLst/>
              <a:gdLst/>
              <a:ahLst/>
              <a:cxnLst/>
              <a:rect l="l" t="t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252030" y="609471"/>
              <a:ext cx="58674" cy="18391"/>
            </a:xfrm>
            <a:custGeom>
              <a:avLst/>
              <a:gdLst/>
              <a:ahLst/>
              <a:cxnLst/>
              <a:rect l="l" t="t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8256488" y="655013"/>
              <a:ext cx="58539" cy="16377"/>
            </a:xfrm>
            <a:custGeom>
              <a:avLst/>
              <a:gdLst/>
              <a:ahLst/>
              <a:cxnLst/>
              <a:rect l="l" t="t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4"/>
          <p:cNvGrpSpPr/>
          <p:nvPr/>
        </p:nvGrpSpPr>
        <p:grpSpPr>
          <a:xfrm>
            <a:off x="115179" y="4258929"/>
            <a:ext cx="849465" cy="758098"/>
            <a:chOff x="8486498" y="2718179"/>
            <a:chExt cx="1195588" cy="1066992"/>
          </a:xfrm>
        </p:grpSpPr>
        <p:sp>
          <p:nvSpPr>
            <p:cNvPr id="305" name="Google Shape;305;p4"/>
            <p:cNvSpPr/>
            <p:nvPr/>
          </p:nvSpPr>
          <p:spPr>
            <a:xfrm>
              <a:off x="8486498" y="2718179"/>
              <a:ext cx="1108490" cy="859599"/>
            </a:xfrm>
            <a:custGeom>
              <a:avLst/>
              <a:gdLst/>
              <a:ahLst/>
              <a:cxnLst/>
              <a:rect l="l" t="t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lnTo>
                    <a:pt x="1" y="8408"/>
                  </a:ln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249600" y="2859055"/>
              <a:ext cx="74961" cy="72890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873960" y="3051363"/>
              <a:ext cx="333531" cy="34584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449277" y="2895470"/>
              <a:ext cx="232809" cy="136279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913390" y="3574464"/>
              <a:ext cx="31160" cy="135814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058808" y="3571208"/>
              <a:ext cx="29041" cy="147441"/>
            </a:xfrm>
            <a:custGeom>
              <a:avLst/>
              <a:gdLst/>
              <a:ahLst/>
              <a:cxnLst/>
              <a:rect l="l" t="t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778701" y="3684440"/>
              <a:ext cx="425711" cy="100731"/>
            </a:xfrm>
            <a:custGeom>
              <a:avLst/>
              <a:gdLst/>
              <a:ahLst/>
              <a:cxnLst/>
              <a:rect l="l" t="t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4"/>
          <p:cNvSpPr/>
          <p:nvPr/>
        </p:nvSpPr>
        <p:spPr>
          <a:xfrm>
            <a:off x="261926" y="35713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"/>
          <p:cNvSpPr/>
          <p:nvPr/>
        </p:nvSpPr>
        <p:spPr>
          <a:xfrm>
            <a:off x="7402097" y="748648"/>
            <a:ext cx="157906" cy="15607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2_1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9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9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9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9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9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" name="Google Shape;1047;p29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1048" name="Google Shape;1048;p2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29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9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9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9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29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1058" name="Google Shape;1058;p29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072;p29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1073" name="Google Shape;1073;p2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CAEAE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 rot="8100000">
            <a:off x="-278399" y="2042341"/>
            <a:ext cx="961340" cy="1870177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126148">
            <a:off x="7591691" y="-427058"/>
            <a:ext cx="2264304" cy="2569264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3"/>
          <p:cNvGrpSpPr/>
          <p:nvPr/>
        </p:nvGrpSpPr>
        <p:grpSpPr>
          <a:xfrm>
            <a:off x="3567219" y="864548"/>
            <a:ext cx="485948" cy="659601"/>
            <a:chOff x="-200031" y="4394273"/>
            <a:chExt cx="485948" cy="659601"/>
          </a:xfrm>
        </p:grpSpPr>
        <p:sp>
          <p:nvSpPr>
            <p:cNvPr id="78" name="Google Shape;78;p3"/>
            <p:cNvSpPr/>
            <p:nvPr/>
          </p:nvSpPr>
          <p:spPr>
            <a:xfrm>
              <a:off x="-6553" y="4568448"/>
              <a:ext cx="122508" cy="134722"/>
            </a:xfrm>
            <a:custGeom>
              <a:avLst/>
              <a:gdLst/>
              <a:ahLst/>
              <a:cxnLst/>
              <a:rect l="l" t="t" r="r" b="b"/>
              <a:pathLst>
                <a:path w="3751" h="4125" extrusionOk="0">
                  <a:moveTo>
                    <a:pt x="2985" y="0"/>
                  </a:moveTo>
                  <a:cubicBezTo>
                    <a:pt x="2816" y="0"/>
                    <a:pt x="2643" y="72"/>
                    <a:pt x="2519" y="244"/>
                  </a:cubicBezTo>
                  <a:lnTo>
                    <a:pt x="288" y="3331"/>
                  </a:lnTo>
                  <a:cubicBezTo>
                    <a:pt x="0" y="3732"/>
                    <a:pt x="381" y="4125"/>
                    <a:pt x="775" y="4125"/>
                  </a:cubicBezTo>
                  <a:cubicBezTo>
                    <a:pt x="943" y="4125"/>
                    <a:pt x="1112" y="4054"/>
                    <a:pt x="1234" y="3884"/>
                  </a:cubicBezTo>
                  <a:lnTo>
                    <a:pt x="3464" y="780"/>
                  </a:lnTo>
                  <a:cubicBezTo>
                    <a:pt x="3751" y="381"/>
                    <a:pt x="3377" y="0"/>
                    <a:pt x="298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4272" y="4685763"/>
              <a:ext cx="116302" cy="142430"/>
            </a:xfrm>
            <a:custGeom>
              <a:avLst/>
              <a:gdLst/>
              <a:ahLst/>
              <a:cxnLst/>
              <a:rect l="l" t="t" r="r" b="b"/>
              <a:pathLst>
                <a:path w="3561" h="4361" extrusionOk="0">
                  <a:moveTo>
                    <a:pt x="2830" y="0"/>
                  </a:moveTo>
                  <a:cubicBezTo>
                    <a:pt x="2669" y="0"/>
                    <a:pt x="2510" y="81"/>
                    <a:pt x="2411" y="274"/>
                  </a:cubicBezTo>
                  <a:cubicBezTo>
                    <a:pt x="1840" y="1398"/>
                    <a:pt x="1144" y="2433"/>
                    <a:pt x="341" y="3397"/>
                  </a:cubicBezTo>
                  <a:cubicBezTo>
                    <a:pt x="0" y="3806"/>
                    <a:pt x="368" y="4361"/>
                    <a:pt x="759" y="4361"/>
                  </a:cubicBezTo>
                  <a:cubicBezTo>
                    <a:pt x="880" y="4361"/>
                    <a:pt x="1003" y="4308"/>
                    <a:pt x="1108" y="4182"/>
                  </a:cubicBezTo>
                  <a:cubicBezTo>
                    <a:pt x="1983" y="3147"/>
                    <a:pt x="2732" y="2023"/>
                    <a:pt x="3339" y="828"/>
                  </a:cubicBezTo>
                  <a:cubicBezTo>
                    <a:pt x="3560" y="397"/>
                    <a:pt x="3188" y="0"/>
                    <a:pt x="28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-200031" y="4751508"/>
              <a:ext cx="165847" cy="161177"/>
            </a:xfrm>
            <a:custGeom>
              <a:avLst/>
              <a:gdLst/>
              <a:ahLst/>
              <a:cxnLst/>
              <a:rect l="l" t="t" r="r" b="b"/>
              <a:pathLst>
                <a:path w="5078" h="4935" extrusionOk="0">
                  <a:moveTo>
                    <a:pt x="3826" y="1"/>
                  </a:moveTo>
                  <a:cubicBezTo>
                    <a:pt x="3645" y="1"/>
                    <a:pt x="3457" y="62"/>
                    <a:pt x="3286" y="206"/>
                  </a:cubicBezTo>
                  <a:cubicBezTo>
                    <a:pt x="2126" y="1205"/>
                    <a:pt x="1145" y="2383"/>
                    <a:pt x="360" y="3703"/>
                  </a:cubicBezTo>
                  <a:cubicBezTo>
                    <a:pt x="0" y="4336"/>
                    <a:pt x="581" y="4934"/>
                    <a:pt x="1142" y="4934"/>
                  </a:cubicBezTo>
                  <a:cubicBezTo>
                    <a:pt x="1388" y="4934"/>
                    <a:pt x="1630" y="4819"/>
                    <a:pt x="1787" y="4542"/>
                  </a:cubicBezTo>
                  <a:cubicBezTo>
                    <a:pt x="2483" y="3329"/>
                    <a:pt x="3375" y="2258"/>
                    <a:pt x="4446" y="1366"/>
                  </a:cubicBezTo>
                  <a:cubicBezTo>
                    <a:pt x="5078" y="833"/>
                    <a:pt x="4494" y="1"/>
                    <a:pt x="382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-121843" y="4577071"/>
              <a:ext cx="105492" cy="110783"/>
            </a:xfrm>
            <a:custGeom>
              <a:avLst/>
              <a:gdLst/>
              <a:ahLst/>
              <a:cxnLst/>
              <a:rect l="l" t="t" r="r" b="b"/>
              <a:pathLst>
                <a:path w="3230" h="3392" extrusionOk="0">
                  <a:moveTo>
                    <a:pt x="2271" y="1"/>
                  </a:moveTo>
                  <a:cubicBezTo>
                    <a:pt x="1993" y="1"/>
                    <a:pt x="1726" y="140"/>
                    <a:pt x="1570" y="391"/>
                  </a:cubicBezTo>
                  <a:lnTo>
                    <a:pt x="268" y="2175"/>
                  </a:lnTo>
                  <a:cubicBezTo>
                    <a:pt x="0" y="2532"/>
                    <a:pt x="196" y="3085"/>
                    <a:pt x="553" y="3299"/>
                  </a:cubicBezTo>
                  <a:cubicBezTo>
                    <a:pt x="678" y="3361"/>
                    <a:pt x="813" y="3391"/>
                    <a:pt x="947" y="3391"/>
                  </a:cubicBezTo>
                  <a:cubicBezTo>
                    <a:pt x="1235" y="3391"/>
                    <a:pt x="1519" y="3252"/>
                    <a:pt x="1677" y="2996"/>
                  </a:cubicBezTo>
                  <a:lnTo>
                    <a:pt x="2962" y="1229"/>
                  </a:lnTo>
                  <a:cubicBezTo>
                    <a:pt x="3230" y="872"/>
                    <a:pt x="3033" y="319"/>
                    <a:pt x="2677" y="105"/>
                  </a:cubicBezTo>
                  <a:cubicBezTo>
                    <a:pt x="2547" y="35"/>
                    <a:pt x="2408" y="1"/>
                    <a:pt x="227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36008" y="4406781"/>
              <a:ext cx="149909" cy="157682"/>
            </a:xfrm>
            <a:custGeom>
              <a:avLst/>
              <a:gdLst/>
              <a:ahLst/>
              <a:cxnLst/>
              <a:rect l="l" t="t" r="r" b="b"/>
              <a:pathLst>
                <a:path w="4590" h="4828" extrusionOk="0">
                  <a:moveTo>
                    <a:pt x="3513" y="0"/>
                  </a:moveTo>
                  <a:cubicBezTo>
                    <a:pt x="3374" y="0"/>
                    <a:pt x="3227" y="49"/>
                    <a:pt x="3078" y="163"/>
                  </a:cubicBezTo>
                  <a:cubicBezTo>
                    <a:pt x="1865" y="1037"/>
                    <a:pt x="919" y="2215"/>
                    <a:pt x="295" y="3571"/>
                  </a:cubicBezTo>
                  <a:cubicBezTo>
                    <a:pt x="1" y="4233"/>
                    <a:pt x="575" y="4828"/>
                    <a:pt x="1101" y="4828"/>
                  </a:cubicBezTo>
                  <a:cubicBezTo>
                    <a:pt x="1341" y="4828"/>
                    <a:pt x="1571" y="4705"/>
                    <a:pt x="1704" y="4409"/>
                  </a:cubicBezTo>
                  <a:cubicBezTo>
                    <a:pt x="2186" y="3285"/>
                    <a:pt x="2936" y="2322"/>
                    <a:pt x="3899" y="1572"/>
                  </a:cubicBezTo>
                  <a:cubicBezTo>
                    <a:pt x="4589" y="1058"/>
                    <a:pt x="4155" y="0"/>
                    <a:pt x="351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-91730" y="4908831"/>
              <a:ext cx="140079" cy="145043"/>
            </a:xfrm>
            <a:custGeom>
              <a:avLst/>
              <a:gdLst/>
              <a:ahLst/>
              <a:cxnLst/>
              <a:rect l="l" t="t" r="r" b="b"/>
              <a:pathLst>
                <a:path w="4289" h="4441" extrusionOk="0">
                  <a:moveTo>
                    <a:pt x="3385" y="1"/>
                  </a:moveTo>
                  <a:cubicBezTo>
                    <a:pt x="3169" y="1"/>
                    <a:pt x="2950" y="92"/>
                    <a:pt x="2772" y="242"/>
                  </a:cubicBezTo>
                  <a:cubicBezTo>
                    <a:pt x="1772" y="1045"/>
                    <a:pt x="934" y="2062"/>
                    <a:pt x="345" y="3204"/>
                  </a:cubicBezTo>
                  <a:cubicBezTo>
                    <a:pt x="1" y="3844"/>
                    <a:pt x="563" y="4441"/>
                    <a:pt x="1109" y="4441"/>
                  </a:cubicBezTo>
                  <a:cubicBezTo>
                    <a:pt x="1356" y="4441"/>
                    <a:pt x="1599" y="4319"/>
                    <a:pt x="1755" y="4025"/>
                  </a:cubicBezTo>
                  <a:cubicBezTo>
                    <a:pt x="2290" y="3008"/>
                    <a:pt x="3021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79" y="1"/>
                    <a:pt x="338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15432" y="4777276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102" y="1"/>
                  </a:moveTo>
                  <a:cubicBezTo>
                    <a:pt x="2850" y="1"/>
                    <a:pt x="2593" y="107"/>
                    <a:pt x="2406" y="363"/>
                  </a:cubicBezTo>
                  <a:lnTo>
                    <a:pt x="425" y="3200"/>
                  </a:lnTo>
                  <a:cubicBezTo>
                    <a:pt x="0" y="3800"/>
                    <a:pt x="574" y="4383"/>
                    <a:pt x="1158" y="4383"/>
                  </a:cubicBezTo>
                  <a:cubicBezTo>
                    <a:pt x="1408" y="4383"/>
                    <a:pt x="1659" y="4277"/>
                    <a:pt x="1835" y="4021"/>
                  </a:cubicBezTo>
                  <a:lnTo>
                    <a:pt x="3833" y="1184"/>
                  </a:lnTo>
                  <a:cubicBezTo>
                    <a:pt x="4258" y="583"/>
                    <a:pt x="3693" y="1"/>
                    <a:pt x="3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-3352" y="4394273"/>
              <a:ext cx="123683" cy="134004"/>
            </a:xfrm>
            <a:custGeom>
              <a:avLst/>
              <a:gdLst/>
              <a:ahLst/>
              <a:cxnLst/>
              <a:rect l="l" t="t" r="r" b="b"/>
              <a:pathLst>
                <a:path w="3787" h="4103" extrusionOk="0">
                  <a:moveTo>
                    <a:pt x="2652" y="0"/>
                  </a:moveTo>
                  <a:cubicBezTo>
                    <a:pt x="2401" y="0"/>
                    <a:pt x="2149" y="113"/>
                    <a:pt x="1975" y="385"/>
                  </a:cubicBezTo>
                  <a:lnTo>
                    <a:pt x="387" y="2883"/>
                  </a:lnTo>
                  <a:cubicBezTo>
                    <a:pt x="1" y="3506"/>
                    <a:pt x="571" y="4103"/>
                    <a:pt x="1145" y="4103"/>
                  </a:cubicBezTo>
                  <a:cubicBezTo>
                    <a:pt x="1393" y="4103"/>
                    <a:pt x="1642" y="3991"/>
                    <a:pt x="1814" y="3722"/>
                  </a:cubicBezTo>
                  <a:lnTo>
                    <a:pt x="3402" y="1206"/>
                  </a:lnTo>
                  <a:cubicBezTo>
                    <a:pt x="3787" y="586"/>
                    <a:pt x="3223" y="0"/>
                    <a:pt x="265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-184223" y="4468313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3" y="1"/>
                  </a:moveTo>
                  <a:cubicBezTo>
                    <a:pt x="2673" y="1"/>
                    <a:pt x="2463" y="81"/>
                    <a:pt x="2303" y="241"/>
                  </a:cubicBezTo>
                  <a:lnTo>
                    <a:pt x="304" y="2561"/>
                  </a:lnTo>
                  <a:cubicBezTo>
                    <a:pt x="1" y="2900"/>
                    <a:pt x="1" y="3400"/>
                    <a:pt x="304" y="3721"/>
                  </a:cubicBezTo>
                  <a:cubicBezTo>
                    <a:pt x="465" y="3881"/>
                    <a:pt x="675" y="3962"/>
                    <a:pt x="884" y="3962"/>
                  </a:cubicBezTo>
                  <a:cubicBezTo>
                    <a:pt x="1094" y="3962"/>
                    <a:pt x="1303" y="3881"/>
                    <a:pt x="1464" y="3721"/>
                  </a:cubicBezTo>
                  <a:lnTo>
                    <a:pt x="3462" y="1401"/>
                  </a:lnTo>
                  <a:cubicBezTo>
                    <a:pt x="3766" y="1062"/>
                    <a:pt x="3766" y="563"/>
                    <a:pt x="3462" y="241"/>
                  </a:cubicBezTo>
                  <a:cubicBezTo>
                    <a:pt x="3302" y="81"/>
                    <a:pt x="3092" y="1"/>
                    <a:pt x="288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>
            <a:off x="8239027" y="912748"/>
            <a:ext cx="664892" cy="682431"/>
            <a:chOff x="4007590" y="88411"/>
            <a:chExt cx="664892" cy="682431"/>
          </a:xfrm>
        </p:grpSpPr>
        <p:sp>
          <p:nvSpPr>
            <p:cNvPr id="88" name="Google Shape;88;p3"/>
            <p:cNvSpPr/>
            <p:nvPr/>
          </p:nvSpPr>
          <p:spPr>
            <a:xfrm>
              <a:off x="4200839" y="262685"/>
              <a:ext cx="122573" cy="134625"/>
            </a:xfrm>
            <a:custGeom>
              <a:avLst/>
              <a:gdLst/>
              <a:ahLst/>
              <a:cxnLst/>
              <a:rect l="l" t="t" r="r" b="b"/>
              <a:pathLst>
                <a:path w="3753" h="4122" extrusionOk="0">
                  <a:moveTo>
                    <a:pt x="2979" y="0"/>
                  </a:moveTo>
                  <a:cubicBezTo>
                    <a:pt x="2811" y="0"/>
                    <a:pt x="2641" y="71"/>
                    <a:pt x="2519" y="241"/>
                  </a:cubicBezTo>
                  <a:lnTo>
                    <a:pt x="288" y="3328"/>
                  </a:lnTo>
                  <a:cubicBezTo>
                    <a:pt x="0" y="3729"/>
                    <a:pt x="381" y="4121"/>
                    <a:pt x="775" y="4121"/>
                  </a:cubicBezTo>
                  <a:cubicBezTo>
                    <a:pt x="942" y="4121"/>
                    <a:pt x="1112" y="4051"/>
                    <a:pt x="1234" y="3881"/>
                  </a:cubicBezTo>
                  <a:lnTo>
                    <a:pt x="3464" y="776"/>
                  </a:lnTo>
                  <a:cubicBezTo>
                    <a:pt x="3752" y="388"/>
                    <a:pt x="3373" y="0"/>
                    <a:pt x="2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549942" y="350703"/>
              <a:ext cx="122540" cy="134723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76" y="0"/>
                  </a:moveTo>
                  <a:cubicBezTo>
                    <a:pt x="2809" y="0"/>
                    <a:pt x="2640" y="71"/>
                    <a:pt x="2517" y="240"/>
                  </a:cubicBezTo>
                  <a:lnTo>
                    <a:pt x="287" y="3345"/>
                  </a:lnTo>
                  <a:cubicBezTo>
                    <a:pt x="1" y="3743"/>
                    <a:pt x="375" y="4124"/>
                    <a:pt x="766" y="4124"/>
                  </a:cubicBezTo>
                  <a:cubicBezTo>
                    <a:pt x="936" y="4124"/>
                    <a:pt x="1109" y="4053"/>
                    <a:pt x="1233" y="3880"/>
                  </a:cubicBezTo>
                  <a:lnTo>
                    <a:pt x="3463" y="794"/>
                  </a:lnTo>
                  <a:cubicBezTo>
                    <a:pt x="3751" y="392"/>
                    <a:pt x="3371" y="0"/>
                    <a:pt x="2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241696" y="379999"/>
              <a:ext cx="116857" cy="142430"/>
            </a:xfrm>
            <a:custGeom>
              <a:avLst/>
              <a:gdLst/>
              <a:ahLst/>
              <a:cxnLst/>
              <a:rect l="l" t="t" r="r" b="b"/>
              <a:pathLst>
                <a:path w="3578" h="4361" extrusionOk="0">
                  <a:moveTo>
                    <a:pt x="2827" y="1"/>
                  </a:moveTo>
                  <a:cubicBezTo>
                    <a:pt x="2666" y="1"/>
                    <a:pt x="2508" y="80"/>
                    <a:pt x="2410" y="271"/>
                  </a:cubicBezTo>
                  <a:cubicBezTo>
                    <a:pt x="1839" y="1395"/>
                    <a:pt x="1143" y="2430"/>
                    <a:pt x="340" y="3394"/>
                  </a:cubicBezTo>
                  <a:cubicBezTo>
                    <a:pt x="0" y="3815"/>
                    <a:pt x="364" y="4360"/>
                    <a:pt x="762" y="4360"/>
                  </a:cubicBezTo>
                  <a:cubicBezTo>
                    <a:pt x="886" y="4360"/>
                    <a:pt x="1014" y="4307"/>
                    <a:pt x="1125" y="4179"/>
                  </a:cubicBezTo>
                  <a:cubicBezTo>
                    <a:pt x="1981" y="3144"/>
                    <a:pt x="2731" y="2020"/>
                    <a:pt x="3355" y="824"/>
                  </a:cubicBezTo>
                  <a:cubicBezTo>
                    <a:pt x="3578" y="404"/>
                    <a:pt x="3192" y="1"/>
                    <a:pt x="2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007590" y="445875"/>
              <a:ext cx="165684" cy="160753"/>
            </a:xfrm>
            <a:custGeom>
              <a:avLst/>
              <a:gdLst/>
              <a:ahLst/>
              <a:cxnLst/>
              <a:rect l="l" t="t" r="r" b="b"/>
              <a:pathLst>
                <a:path w="5073" h="4922" extrusionOk="0">
                  <a:moveTo>
                    <a:pt x="3814" y="1"/>
                  </a:moveTo>
                  <a:cubicBezTo>
                    <a:pt x="3634" y="1"/>
                    <a:pt x="3449" y="60"/>
                    <a:pt x="3279" y="199"/>
                  </a:cubicBezTo>
                  <a:cubicBezTo>
                    <a:pt x="2119" y="1198"/>
                    <a:pt x="1138" y="2376"/>
                    <a:pt x="371" y="3696"/>
                  </a:cubicBezTo>
                  <a:cubicBezTo>
                    <a:pt x="1" y="4326"/>
                    <a:pt x="570" y="4921"/>
                    <a:pt x="1127" y="4921"/>
                  </a:cubicBezTo>
                  <a:cubicBezTo>
                    <a:pt x="1375" y="4921"/>
                    <a:pt x="1621" y="4803"/>
                    <a:pt x="1780" y="4517"/>
                  </a:cubicBezTo>
                  <a:cubicBezTo>
                    <a:pt x="2476" y="3322"/>
                    <a:pt x="3386" y="2251"/>
                    <a:pt x="4439" y="1359"/>
                  </a:cubicBezTo>
                  <a:cubicBezTo>
                    <a:pt x="5072" y="824"/>
                    <a:pt x="4484" y="1"/>
                    <a:pt x="3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086104" y="271209"/>
              <a:ext cx="105524" cy="110587"/>
            </a:xfrm>
            <a:custGeom>
              <a:avLst/>
              <a:gdLst/>
              <a:ahLst/>
              <a:cxnLst/>
              <a:rect l="l" t="t" r="r" b="b"/>
              <a:pathLst>
                <a:path w="3231" h="3386" extrusionOk="0">
                  <a:moveTo>
                    <a:pt x="2254" y="1"/>
                  </a:moveTo>
                  <a:cubicBezTo>
                    <a:pt x="1976" y="1"/>
                    <a:pt x="1709" y="140"/>
                    <a:pt x="1553" y="391"/>
                  </a:cubicBezTo>
                  <a:lnTo>
                    <a:pt x="251" y="2175"/>
                  </a:lnTo>
                  <a:cubicBezTo>
                    <a:pt x="1" y="2532"/>
                    <a:pt x="197" y="3085"/>
                    <a:pt x="554" y="3281"/>
                  </a:cubicBezTo>
                  <a:cubicBezTo>
                    <a:pt x="684" y="3352"/>
                    <a:pt x="823" y="3386"/>
                    <a:pt x="960" y="3386"/>
                  </a:cubicBezTo>
                  <a:cubicBezTo>
                    <a:pt x="1237" y="3386"/>
                    <a:pt x="1505" y="3247"/>
                    <a:pt x="1660" y="2996"/>
                  </a:cubicBezTo>
                  <a:lnTo>
                    <a:pt x="2963" y="1211"/>
                  </a:lnTo>
                  <a:cubicBezTo>
                    <a:pt x="3230" y="872"/>
                    <a:pt x="3016" y="319"/>
                    <a:pt x="2659" y="105"/>
                  </a:cubicBezTo>
                  <a:cubicBezTo>
                    <a:pt x="2530" y="34"/>
                    <a:pt x="2391" y="1"/>
                    <a:pt x="2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343432" y="100920"/>
              <a:ext cx="149877" cy="157487"/>
            </a:xfrm>
            <a:custGeom>
              <a:avLst/>
              <a:gdLst/>
              <a:ahLst/>
              <a:cxnLst/>
              <a:rect l="l" t="t" r="r" b="b"/>
              <a:pathLst>
                <a:path w="4589" h="4822" extrusionOk="0">
                  <a:moveTo>
                    <a:pt x="3512" y="0"/>
                  </a:moveTo>
                  <a:cubicBezTo>
                    <a:pt x="3373" y="0"/>
                    <a:pt x="3226" y="49"/>
                    <a:pt x="3077" y="163"/>
                  </a:cubicBezTo>
                  <a:cubicBezTo>
                    <a:pt x="1864" y="1037"/>
                    <a:pt x="918" y="2214"/>
                    <a:pt x="294" y="3571"/>
                  </a:cubicBezTo>
                  <a:cubicBezTo>
                    <a:pt x="1" y="4230"/>
                    <a:pt x="568" y="4822"/>
                    <a:pt x="1093" y="4822"/>
                  </a:cubicBezTo>
                  <a:cubicBezTo>
                    <a:pt x="1335" y="4822"/>
                    <a:pt x="1568" y="4696"/>
                    <a:pt x="1703" y="4391"/>
                  </a:cubicBezTo>
                  <a:cubicBezTo>
                    <a:pt x="2185" y="3285"/>
                    <a:pt x="2935" y="2322"/>
                    <a:pt x="3898" y="1572"/>
                  </a:cubicBezTo>
                  <a:cubicBezTo>
                    <a:pt x="4588" y="1058"/>
                    <a:pt x="415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115662" y="602969"/>
              <a:ext cx="140079" cy="144782"/>
            </a:xfrm>
            <a:custGeom>
              <a:avLst/>
              <a:gdLst/>
              <a:ahLst/>
              <a:cxnLst/>
              <a:rect l="l" t="t" r="r" b="b"/>
              <a:pathLst>
                <a:path w="4289" h="4433" extrusionOk="0">
                  <a:moveTo>
                    <a:pt x="3392" y="1"/>
                  </a:moveTo>
                  <a:cubicBezTo>
                    <a:pt x="3178" y="1"/>
                    <a:pt x="2960" y="92"/>
                    <a:pt x="2771" y="242"/>
                  </a:cubicBezTo>
                  <a:cubicBezTo>
                    <a:pt x="1772" y="1045"/>
                    <a:pt x="934" y="2044"/>
                    <a:pt x="345" y="3204"/>
                  </a:cubicBezTo>
                  <a:cubicBezTo>
                    <a:pt x="0" y="3844"/>
                    <a:pt x="572" y="4433"/>
                    <a:pt x="1118" y="4433"/>
                  </a:cubicBezTo>
                  <a:cubicBezTo>
                    <a:pt x="1364" y="4433"/>
                    <a:pt x="1605" y="4313"/>
                    <a:pt x="1754" y="4025"/>
                  </a:cubicBezTo>
                  <a:cubicBezTo>
                    <a:pt x="2290" y="3008"/>
                    <a:pt x="3039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83" y="1"/>
                    <a:pt x="3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323379" y="471415"/>
              <a:ext cx="138936" cy="143149"/>
            </a:xfrm>
            <a:custGeom>
              <a:avLst/>
              <a:gdLst/>
              <a:ahLst/>
              <a:cxnLst/>
              <a:rect l="l" t="t" r="r" b="b"/>
              <a:pathLst>
                <a:path w="4254" h="4383" extrusionOk="0">
                  <a:moveTo>
                    <a:pt x="3087" y="0"/>
                  </a:moveTo>
                  <a:cubicBezTo>
                    <a:pt x="2835" y="0"/>
                    <a:pt x="2583" y="107"/>
                    <a:pt x="2407" y="363"/>
                  </a:cubicBezTo>
                  <a:lnTo>
                    <a:pt x="426" y="3200"/>
                  </a:lnTo>
                  <a:cubicBezTo>
                    <a:pt x="1" y="3800"/>
                    <a:pt x="566" y="4383"/>
                    <a:pt x="1151" y="4383"/>
                  </a:cubicBezTo>
                  <a:cubicBezTo>
                    <a:pt x="1401" y="4383"/>
                    <a:pt x="1654" y="4277"/>
                    <a:pt x="1836" y="4020"/>
                  </a:cubicBezTo>
                  <a:lnTo>
                    <a:pt x="3816" y="1184"/>
                  </a:lnTo>
                  <a:cubicBezTo>
                    <a:pt x="4254" y="583"/>
                    <a:pt x="3675" y="0"/>
                    <a:pt x="3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409699" y="627595"/>
              <a:ext cx="139034" cy="143247"/>
            </a:xfrm>
            <a:custGeom>
              <a:avLst/>
              <a:gdLst/>
              <a:ahLst/>
              <a:cxnLst/>
              <a:rect l="l" t="t" r="r" b="b"/>
              <a:pathLst>
                <a:path w="4257" h="4386" extrusionOk="0">
                  <a:moveTo>
                    <a:pt x="3107" y="0"/>
                  </a:moveTo>
                  <a:cubicBezTo>
                    <a:pt x="2857" y="0"/>
                    <a:pt x="2604" y="106"/>
                    <a:pt x="2422" y="363"/>
                  </a:cubicBezTo>
                  <a:lnTo>
                    <a:pt x="424" y="3200"/>
                  </a:lnTo>
                  <a:cubicBezTo>
                    <a:pt x="0" y="3810"/>
                    <a:pt x="569" y="4386"/>
                    <a:pt x="1157" y="4386"/>
                  </a:cubicBezTo>
                  <a:cubicBezTo>
                    <a:pt x="1411" y="4386"/>
                    <a:pt x="1668" y="4279"/>
                    <a:pt x="1851" y="4020"/>
                  </a:cubicBezTo>
                  <a:lnTo>
                    <a:pt x="3832" y="1183"/>
                  </a:lnTo>
                  <a:cubicBezTo>
                    <a:pt x="4257" y="583"/>
                    <a:pt x="3692" y="0"/>
                    <a:pt x="3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472570" y="191127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095" y="0"/>
                  </a:moveTo>
                  <a:cubicBezTo>
                    <a:pt x="2843" y="0"/>
                    <a:pt x="2588" y="106"/>
                    <a:pt x="2406" y="362"/>
                  </a:cubicBezTo>
                  <a:lnTo>
                    <a:pt x="426" y="3199"/>
                  </a:lnTo>
                  <a:cubicBezTo>
                    <a:pt x="1" y="3800"/>
                    <a:pt x="566" y="4382"/>
                    <a:pt x="1151" y="4382"/>
                  </a:cubicBezTo>
                  <a:cubicBezTo>
                    <a:pt x="1401" y="4382"/>
                    <a:pt x="1654" y="4276"/>
                    <a:pt x="1835" y="4020"/>
                  </a:cubicBezTo>
                  <a:lnTo>
                    <a:pt x="3834" y="1183"/>
                  </a:lnTo>
                  <a:cubicBezTo>
                    <a:pt x="4259" y="583"/>
                    <a:pt x="3685" y="0"/>
                    <a:pt x="3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204268" y="88411"/>
              <a:ext cx="123847" cy="134135"/>
            </a:xfrm>
            <a:custGeom>
              <a:avLst/>
              <a:gdLst/>
              <a:ahLst/>
              <a:cxnLst/>
              <a:rect l="l" t="t" r="r" b="b"/>
              <a:pathLst>
                <a:path w="3792" h="4107" extrusionOk="0">
                  <a:moveTo>
                    <a:pt x="2654" y="0"/>
                  </a:moveTo>
                  <a:cubicBezTo>
                    <a:pt x="2404" y="0"/>
                    <a:pt x="2154" y="113"/>
                    <a:pt x="1985" y="385"/>
                  </a:cubicBezTo>
                  <a:lnTo>
                    <a:pt x="397" y="2901"/>
                  </a:lnTo>
                  <a:cubicBezTo>
                    <a:pt x="1" y="3521"/>
                    <a:pt x="569" y="4106"/>
                    <a:pt x="1139" y="4106"/>
                  </a:cubicBezTo>
                  <a:cubicBezTo>
                    <a:pt x="1388" y="4106"/>
                    <a:pt x="1638" y="3994"/>
                    <a:pt x="1807" y="3722"/>
                  </a:cubicBezTo>
                  <a:lnTo>
                    <a:pt x="3395" y="1206"/>
                  </a:lnTo>
                  <a:cubicBezTo>
                    <a:pt x="3792" y="586"/>
                    <a:pt x="3223" y="0"/>
                    <a:pt x="2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023168" y="162451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3" y="0"/>
                    <a:pt x="2463" y="81"/>
                    <a:pt x="2303" y="241"/>
                  </a:cubicBezTo>
                  <a:lnTo>
                    <a:pt x="322" y="2561"/>
                  </a:lnTo>
                  <a:cubicBezTo>
                    <a:pt x="1" y="2900"/>
                    <a:pt x="1" y="3399"/>
                    <a:pt x="322" y="3721"/>
                  </a:cubicBezTo>
                  <a:cubicBezTo>
                    <a:pt x="483" y="3881"/>
                    <a:pt x="688" y="3961"/>
                    <a:pt x="895" y="3961"/>
                  </a:cubicBezTo>
                  <a:cubicBezTo>
                    <a:pt x="1103" y="3961"/>
                    <a:pt x="1312" y="3881"/>
                    <a:pt x="1482" y="3721"/>
                  </a:cubicBezTo>
                  <a:lnTo>
                    <a:pt x="3462" y="1401"/>
                  </a:lnTo>
                  <a:cubicBezTo>
                    <a:pt x="3766" y="1062"/>
                    <a:pt x="3766" y="562"/>
                    <a:pt x="3462" y="241"/>
                  </a:cubicBezTo>
                  <a:cubicBezTo>
                    <a:pt x="3302" y="81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3"/>
          <p:cNvSpPr/>
          <p:nvPr/>
        </p:nvSpPr>
        <p:spPr>
          <a:xfrm rot="3360588">
            <a:off x="8414111" y="1566852"/>
            <a:ext cx="619478" cy="1244799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9AB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3314681">
            <a:off x="-2902674" y="3116329"/>
            <a:ext cx="5950699" cy="2357285"/>
          </a:xfrm>
          <a:custGeom>
            <a:avLst/>
            <a:gdLst/>
            <a:ahLst/>
            <a:cxnLst/>
            <a:rect l="l" t="t" r="r" b="b"/>
            <a:pathLst>
              <a:path w="369334" h="96679" extrusionOk="0">
                <a:moveTo>
                  <a:pt x="263831" y="0"/>
                </a:moveTo>
                <a:cubicBezTo>
                  <a:pt x="244577" y="0"/>
                  <a:pt x="228205" y="8705"/>
                  <a:pt x="210095" y="8705"/>
                </a:cubicBezTo>
                <a:cubicBezTo>
                  <a:pt x="203509" y="8705"/>
                  <a:pt x="196694" y="7554"/>
                  <a:pt x="189426" y="4415"/>
                </a:cubicBezTo>
                <a:cubicBezTo>
                  <a:pt x="184718" y="2378"/>
                  <a:pt x="179930" y="1495"/>
                  <a:pt x="175058" y="1495"/>
                </a:cubicBezTo>
                <a:cubicBezTo>
                  <a:pt x="143264" y="1495"/>
                  <a:pt x="107921" y="39109"/>
                  <a:pt x="67883" y="39109"/>
                </a:cubicBezTo>
                <a:cubicBezTo>
                  <a:pt x="62780" y="39109"/>
                  <a:pt x="57600" y="38498"/>
                  <a:pt x="52341" y="37120"/>
                </a:cubicBezTo>
                <a:cubicBezTo>
                  <a:pt x="47790" y="35927"/>
                  <a:pt x="43651" y="35382"/>
                  <a:pt x="39889" y="35382"/>
                </a:cubicBezTo>
                <a:cubicBezTo>
                  <a:pt x="1" y="35382"/>
                  <a:pt x="2400" y="96679"/>
                  <a:pt x="2400" y="96679"/>
                </a:cubicBezTo>
                <a:lnTo>
                  <a:pt x="367639" y="95572"/>
                </a:lnTo>
                <a:lnTo>
                  <a:pt x="369334" y="74233"/>
                </a:lnTo>
                <a:cubicBezTo>
                  <a:pt x="369334" y="74233"/>
                  <a:pt x="351152" y="46826"/>
                  <a:pt x="303031" y="13461"/>
                </a:cubicBezTo>
                <a:cubicBezTo>
                  <a:pt x="288221" y="3196"/>
                  <a:pt x="275497" y="0"/>
                  <a:pt x="263831" y="0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hasCustomPrompt="1"/>
          </p:nvPr>
        </p:nvSpPr>
        <p:spPr>
          <a:xfrm>
            <a:off x="4051975" y="1085913"/>
            <a:ext cx="1037700" cy="10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60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2973175" y="3379900"/>
            <a:ext cx="31977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 sz="16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subTitle" idx="2"/>
          </p:nvPr>
        </p:nvSpPr>
        <p:spPr>
          <a:xfrm>
            <a:off x="2513550" y="2451297"/>
            <a:ext cx="41169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6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05" name="Google Shape;105;p3"/>
          <p:cNvSpPr/>
          <p:nvPr/>
        </p:nvSpPr>
        <p:spPr>
          <a:xfrm flipH="1">
            <a:off x="8624178" y="3623504"/>
            <a:ext cx="46051" cy="35599"/>
          </a:xfrm>
          <a:custGeom>
            <a:avLst/>
            <a:gdLst/>
            <a:ahLst/>
            <a:cxnLst/>
            <a:rect l="l" t="t" r="r" b="b"/>
            <a:pathLst>
              <a:path w="1410" h="1090" extrusionOk="0">
                <a:moveTo>
                  <a:pt x="714" y="1"/>
                </a:moveTo>
                <a:cubicBezTo>
                  <a:pt x="0" y="1"/>
                  <a:pt x="0" y="1089"/>
                  <a:pt x="714" y="1089"/>
                </a:cubicBezTo>
                <a:cubicBezTo>
                  <a:pt x="1410" y="1089"/>
                  <a:pt x="1410" y="1"/>
                  <a:pt x="7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 flipH="1">
            <a:off x="1156813" y="322699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1" y="0"/>
                  <a:pt x="1" y="2195"/>
                  <a:pt x="1410" y="2195"/>
                </a:cubicBezTo>
                <a:cubicBezTo>
                  <a:pt x="2820" y="2195"/>
                  <a:pt x="2820" y="0"/>
                  <a:pt x="141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 flipH="1">
            <a:off x="8146917" y="322699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19" y="2195"/>
                  <a:pt x="2819" y="0"/>
                  <a:pt x="141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 flipH="1">
            <a:off x="7964838" y="4652744"/>
            <a:ext cx="92101" cy="71133"/>
          </a:xfrm>
          <a:custGeom>
            <a:avLst/>
            <a:gdLst/>
            <a:ahLst/>
            <a:cxnLst/>
            <a:rect l="l" t="t" r="r" b="b"/>
            <a:pathLst>
              <a:path w="2820" h="2178" extrusionOk="0">
                <a:moveTo>
                  <a:pt x="1410" y="1"/>
                </a:moveTo>
                <a:cubicBezTo>
                  <a:pt x="0" y="1"/>
                  <a:pt x="0" y="2178"/>
                  <a:pt x="1410" y="2178"/>
                </a:cubicBezTo>
                <a:cubicBezTo>
                  <a:pt x="2820" y="2178"/>
                  <a:pt x="2820" y="1"/>
                  <a:pt x="14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 flipH="1">
            <a:off x="5788803" y="4723864"/>
            <a:ext cx="71133" cy="90370"/>
          </a:xfrm>
          <a:custGeom>
            <a:avLst/>
            <a:gdLst/>
            <a:ahLst/>
            <a:cxnLst/>
            <a:rect l="l" t="t" r="r" b="b"/>
            <a:pathLst>
              <a:path w="2178" h="2767" extrusionOk="0">
                <a:moveTo>
                  <a:pt x="1089" y="0"/>
                </a:moveTo>
                <a:cubicBezTo>
                  <a:pt x="482" y="18"/>
                  <a:pt x="0" y="500"/>
                  <a:pt x="0" y="1089"/>
                </a:cubicBezTo>
                <a:lnTo>
                  <a:pt x="0" y="1678"/>
                </a:lnTo>
                <a:cubicBezTo>
                  <a:pt x="0" y="2267"/>
                  <a:pt x="482" y="2766"/>
                  <a:pt x="1089" y="2766"/>
                </a:cubicBezTo>
                <a:cubicBezTo>
                  <a:pt x="1696" y="2766"/>
                  <a:pt x="2177" y="2267"/>
                  <a:pt x="2177" y="1678"/>
                </a:cubicBezTo>
                <a:lnTo>
                  <a:pt x="2177" y="1089"/>
                </a:lnTo>
                <a:cubicBezTo>
                  <a:pt x="2159" y="500"/>
                  <a:pt x="1678" y="18"/>
                  <a:pt x="10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 flipH="1">
            <a:off x="6110341" y="467823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45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84523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7336236" y="-203622"/>
            <a:ext cx="1872975" cy="1829015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7847961" y="4123469"/>
            <a:ext cx="2511809" cy="23145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554445" y="444792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374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705725" y="7405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title" idx="2"/>
          </p:nvPr>
        </p:nvSpPr>
        <p:spPr>
          <a:xfrm>
            <a:off x="5696675" y="25693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1"/>
          </p:nvPr>
        </p:nvSpPr>
        <p:spPr>
          <a:xfrm>
            <a:off x="6162275" y="3284432"/>
            <a:ext cx="22770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3"/>
          </p:nvPr>
        </p:nvSpPr>
        <p:spPr>
          <a:xfrm>
            <a:off x="705725" y="1456825"/>
            <a:ext cx="22755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77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"/>
          <p:cNvSpPr/>
          <p:nvPr/>
        </p:nvSpPr>
        <p:spPr>
          <a:xfrm>
            <a:off x="478337" y="9684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/>
          <p:nvPr/>
        </p:nvSpPr>
        <p:spPr>
          <a:xfrm>
            <a:off x="0" y="3831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/>
          <p:nvPr/>
        </p:nvSpPr>
        <p:spPr>
          <a:xfrm rot="10800000">
            <a:off x="8665675" y="37355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/>
          <p:nvPr/>
        </p:nvSpPr>
        <p:spPr>
          <a:xfrm>
            <a:off x="8579172" y="36950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6"/>
          <p:cNvGrpSpPr/>
          <p:nvPr/>
        </p:nvGrpSpPr>
        <p:grpSpPr>
          <a:xfrm>
            <a:off x="8323052" y="4333293"/>
            <a:ext cx="646662" cy="405986"/>
            <a:chOff x="6925510" y="205316"/>
            <a:chExt cx="905688" cy="530354"/>
          </a:xfrm>
        </p:grpSpPr>
        <p:sp>
          <p:nvSpPr>
            <p:cNvPr id="360" name="Google Shape;360;p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6"/>
          <p:cNvSpPr/>
          <p:nvPr/>
        </p:nvSpPr>
        <p:spPr>
          <a:xfrm>
            <a:off x="8851501" y="47392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6"/>
          <p:cNvSpPr/>
          <p:nvPr/>
        </p:nvSpPr>
        <p:spPr>
          <a:xfrm>
            <a:off x="6588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212525"/>
            <a:ext cx="4449300" cy="1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148075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8430787" y="1273913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 rot="-891763">
            <a:off x="8381822" y="1939036"/>
            <a:ext cx="390741" cy="550613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8590550" y="2972200"/>
            <a:ext cx="292801" cy="28943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"/>
          <p:cNvSpPr/>
          <p:nvPr/>
        </p:nvSpPr>
        <p:spPr>
          <a:xfrm rot="17">
            <a:off x="1445450" y="1065041"/>
            <a:ext cx="6308107" cy="226397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1"/>
          <p:cNvSpPr/>
          <p:nvPr/>
        </p:nvSpPr>
        <p:spPr>
          <a:xfrm rot="-2401048">
            <a:off x="7614045" y="3132826"/>
            <a:ext cx="330404" cy="19160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11"/>
          <p:cNvGrpSpPr/>
          <p:nvPr/>
        </p:nvGrpSpPr>
        <p:grpSpPr>
          <a:xfrm>
            <a:off x="7571778" y="3329054"/>
            <a:ext cx="1156401" cy="1545073"/>
            <a:chOff x="1517975" y="4132611"/>
            <a:chExt cx="698732" cy="933635"/>
          </a:xfrm>
        </p:grpSpPr>
        <p:sp>
          <p:nvSpPr>
            <p:cNvPr id="498" name="Google Shape;498;p11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11"/>
          <p:cNvSpPr/>
          <p:nvPr/>
        </p:nvSpPr>
        <p:spPr>
          <a:xfrm>
            <a:off x="8381244" y="2954433"/>
            <a:ext cx="215369" cy="249248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1"/>
          <p:cNvSpPr/>
          <p:nvPr/>
        </p:nvSpPr>
        <p:spPr>
          <a:xfrm>
            <a:off x="8600826" y="3205752"/>
            <a:ext cx="136503" cy="157977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1"/>
          <p:cNvSpPr/>
          <p:nvPr/>
        </p:nvSpPr>
        <p:spPr>
          <a:xfrm>
            <a:off x="-4374" y="1171632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1"/>
          <p:cNvSpPr/>
          <p:nvPr/>
        </p:nvSpPr>
        <p:spPr>
          <a:xfrm>
            <a:off x="216256" y="192727"/>
            <a:ext cx="282477" cy="27925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11"/>
          <p:cNvGrpSpPr/>
          <p:nvPr/>
        </p:nvGrpSpPr>
        <p:grpSpPr>
          <a:xfrm>
            <a:off x="430034" y="329700"/>
            <a:ext cx="1099080" cy="1113371"/>
            <a:chOff x="918850" y="1629150"/>
            <a:chExt cx="442250" cy="453124"/>
          </a:xfrm>
        </p:grpSpPr>
        <p:sp>
          <p:nvSpPr>
            <p:cNvPr id="510" name="Google Shape;510;p1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11"/>
          <p:cNvSpPr/>
          <p:nvPr/>
        </p:nvSpPr>
        <p:spPr>
          <a:xfrm>
            <a:off x="8190225" y="1065025"/>
            <a:ext cx="136503" cy="13494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1"/>
          <p:cNvSpPr/>
          <p:nvPr/>
        </p:nvSpPr>
        <p:spPr>
          <a:xfrm rot="-2089055">
            <a:off x="8023431" y="596850"/>
            <a:ext cx="298973" cy="272966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1"/>
          <p:cNvSpPr/>
          <p:nvPr/>
        </p:nvSpPr>
        <p:spPr>
          <a:xfrm>
            <a:off x="7632149" y="542571"/>
            <a:ext cx="215343" cy="212898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1"/>
          <p:cNvSpPr/>
          <p:nvPr/>
        </p:nvSpPr>
        <p:spPr>
          <a:xfrm>
            <a:off x="498725" y="4183225"/>
            <a:ext cx="321598" cy="31787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1"/>
          <p:cNvSpPr/>
          <p:nvPr/>
        </p:nvSpPr>
        <p:spPr>
          <a:xfrm>
            <a:off x="927413" y="4183225"/>
            <a:ext cx="183431" cy="157977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1"/>
          <p:cNvSpPr txBox="1">
            <a:spLocks noGrp="1"/>
          </p:cNvSpPr>
          <p:nvPr>
            <p:ph type="subTitle" idx="1"/>
          </p:nvPr>
        </p:nvSpPr>
        <p:spPr>
          <a:xfrm>
            <a:off x="1567550" y="3529584"/>
            <a:ext cx="6025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1"/>
          <p:cNvSpPr txBox="1">
            <a:spLocks noGrp="1"/>
          </p:cNvSpPr>
          <p:nvPr>
            <p:ph type="title" hasCustomPrompt="1"/>
          </p:nvPr>
        </p:nvSpPr>
        <p:spPr>
          <a:xfrm>
            <a:off x="1559325" y="1258525"/>
            <a:ext cx="60252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9" name="Google Shape;529;p11"/>
          <p:cNvSpPr/>
          <p:nvPr/>
        </p:nvSpPr>
        <p:spPr>
          <a:xfrm>
            <a:off x="7159279" y="4464901"/>
            <a:ext cx="221246" cy="190539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32700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2901966"/>
            <a:ext cx="20484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478337" y="467000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4"/>
          <p:cNvSpPr/>
          <p:nvPr/>
        </p:nvSpPr>
        <p:spPr>
          <a:xfrm>
            <a:off x="0" y="408471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4"/>
          <p:cNvSpPr/>
          <p:nvPr/>
        </p:nvSpPr>
        <p:spPr>
          <a:xfrm rot="10800000">
            <a:off x="8665675" y="190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4"/>
          <p:cNvSpPr/>
          <p:nvPr/>
        </p:nvSpPr>
        <p:spPr>
          <a:xfrm>
            <a:off x="8579172" y="149838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4"/>
          <p:cNvSpPr/>
          <p:nvPr/>
        </p:nvSpPr>
        <p:spPr>
          <a:xfrm>
            <a:off x="368926" y="305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4"/>
          <p:cNvGrpSpPr/>
          <p:nvPr/>
        </p:nvGrpSpPr>
        <p:grpSpPr>
          <a:xfrm>
            <a:off x="8310972" y="850982"/>
            <a:ext cx="670847" cy="406574"/>
            <a:chOff x="478326" y="2825649"/>
            <a:chExt cx="1012293" cy="613511"/>
          </a:xfrm>
        </p:grpSpPr>
        <p:sp>
          <p:nvSpPr>
            <p:cNvPr id="586" name="Google Shape;586;p1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14"/>
          <p:cNvSpPr/>
          <p:nvPr/>
        </p:nvSpPr>
        <p:spPr>
          <a:xfrm>
            <a:off x="8851500" y="1314713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8713601" y="47130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713225" y="3008376"/>
            <a:ext cx="771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1839623" y="3758175"/>
            <a:ext cx="5464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 hasCustomPrompt="1"/>
          </p:nvPr>
        </p:nvSpPr>
        <p:spPr>
          <a:xfrm>
            <a:off x="3097425" y="1699161"/>
            <a:ext cx="29490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sp>
        <p:nvSpPr>
          <p:cNvPr id="640" name="Google Shape;640;p16"/>
          <p:cNvSpPr/>
          <p:nvPr/>
        </p:nvSpPr>
        <p:spPr>
          <a:xfrm>
            <a:off x="8504603" y="1404835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6"/>
          <p:cNvSpPr/>
          <p:nvPr/>
        </p:nvSpPr>
        <p:spPr>
          <a:xfrm rot="-2089191">
            <a:off x="4969419" y="569023"/>
            <a:ext cx="737496" cy="673307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6"/>
          <p:cNvSpPr/>
          <p:nvPr/>
        </p:nvSpPr>
        <p:spPr>
          <a:xfrm>
            <a:off x="366390" y="3195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6"/>
          <p:cNvSpPr/>
          <p:nvPr/>
        </p:nvSpPr>
        <p:spPr>
          <a:xfrm rot="4884482">
            <a:off x="409449" y="1372481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16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645" name="Google Shape;645;p16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16"/>
          <p:cNvGrpSpPr/>
          <p:nvPr/>
        </p:nvGrpSpPr>
        <p:grpSpPr>
          <a:xfrm rot="1036574" flipH="1">
            <a:off x="7642524" y="378323"/>
            <a:ext cx="1214157" cy="735853"/>
            <a:chOff x="478326" y="2825649"/>
            <a:chExt cx="1012293" cy="613511"/>
          </a:xfrm>
        </p:grpSpPr>
        <p:sp>
          <p:nvSpPr>
            <p:cNvPr id="650" name="Google Shape;650;p16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16"/>
          <p:cNvGrpSpPr/>
          <p:nvPr/>
        </p:nvGrpSpPr>
        <p:grpSpPr>
          <a:xfrm rot="-464938">
            <a:off x="942235" y="505365"/>
            <a:ext cx="1240161" cy="1256344"/>
            <a:chOff x="918850" y="1629150"/>
            <a:chExt cx="442250" cy="453124"/>
          </a:xfrm>
        </p:grpSpPr>
        <p:sp>
          <p:nvSpPr>
            <p:cNvPr id="656" name="Google Shape;656;p1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6"/>
          <p:cNvSpPr/>
          <p:nvPr/>
        </p:nvSpPr>
        <p:spPr>
          <a:xfrm>
            <a:off x="7222487" y="1157491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16"/>
          <p:cNvGrpSpPr/>
          <p:nvPr/>
        </p:nvGrpSpPr>
        <p:grpSpPr>
          <a:xfrm>
            <a:off x="3078207" y="194296"/>
            <a:ext cx="1049512" cy="690415"/>
            <a:chOff x="6925510" y="205316"/>
            <a:chExt cx="905688" cy="530354"/>
          </a:xfrm>
        </p:grpSpPr>
        <p:sp>
          <p:nvSpPr>
            <p:cNvPr id="670" name="Google Shape;670;p1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16"/>
          <p:cNvSpPr/>
          <p:nvPr/>
        </p:nvSpPr>
        <p:spPr>
          <a:xfrm rot="4884592">
            <a:off x="4555988" y="344177"/>
            <a:ext cx="263290" cy="29349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6"/>
          <p:cNvSpPr/>
          <p:nvPr/>
        </p:nvSpPr>
        <p:spPr>
          <a:xfrm>
            <a:off x="2261458" y="232619"/>
            <a:ext cx="421602" cy="41683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6"/>
          <p:cNvSpPr/>
          <p:nvPr/>
        </p:nvSpPr>
        <p:spPr>
          <a:xfrm>
            <a:off x="5926576" y="598309"/>
            <a:ext cx="170818" cy="188692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6"/>
          <p:cNvSpPr/>
          <p:nvPr/>
        </p:nvSpPr>
        <p:spPr>
          <a:xfrm>
            <a:off x="5736855" y="763141"/>
            <a:ext cx="108267" cy="11961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6"/>
          <p:cNvSpPr/>
          <p:nvPr/>
        </p:nvSpPr>
        <p:spPr>
          <a:xfrm>
            <a:off x="2568350" y="1117475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6"/>
          <p:cNvSpPr/>
          <p:nvPr/>
        </p:nvSpPr>
        <p:spPr>
          <a:xfrm>
            <a:off x="4185912" y="910166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4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3191850"/>
            <a:ext cx="2817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062900"/>
            <a:ext cx="3059700" cy="20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4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4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4"/>
          <p:cNvSpPr/>
          <p:nvPr/>
        </p:nvSpPr>
        <p:spPr>
          <a:xfrm>
            <a:off x="512346" y="52888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4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4"/>
          <p:cNvSpPr/>
          <p:nvPr/>
        </p:nvSpPr>
        <p:spPr>
          <a:xfrm>
            <a:off x="8058608" y="4472410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4"/>
          <p:cNvSpPr/>
          <p:nvPr/>
        </p:nvSpPr>
        <p:spPr>
          <a:xfrm>
            <a:off x="8375912" y="3997899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4"/>
          <p:cNvSpPr/>
          <p:nvPr/>
        </p:nvSpPr>
        <p:spPr>
          <a:xfrm>
            <a:off x="8510275" y="860738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4"/>
          <p:cNvSpPr/>
          <p:nvPr/>
        </p:nvSpPr>
        <p:spPr>
          <a:xfrm>
            <a:off x="8621925" y="1641346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7" r:id="rId4"/>
    <p:sldLayoutId id="2147483660" r:id="rId5"/>
    <p:sldLayoutId id="2147483662" r:id="rId6"/>
    <p:sldLayoutId id="2147483670" r:id="rId7"/>
    <p:sldLayoutId id="2147483672" r:id="rId8"/>
    <p:sldLayoutId id="2147483673" r:id="rId9"/>
    <p:sldLayoutId id="2147483674" r:id="rId10"/>
    <p:sldLayoutId id="2147483675" r:id="rId11"/>
    <p:sldLayoutId id="2147483679" r:id="rId12"/>
    <p:sldLayoutId id="2147483680" r:id="rId13"/>
    <p:sldLayoutId id="2147483681" r:id="rId14"/>
    <p:sldLayoutId id="214748368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21" Type="http://schemas.openxmlformats.org/officeDocument/2006/relationships/image" Target="../media/image112.svg"/><Relationship Id="rId7" Type="http://schemas.openxmlformats.org/officeDocument/2006/relationships/image" Target="../media/image14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png"/><Relationship Id="rId3" Type="http://schemas.openxmlformats.org/officeDocument/2006/relationships/image" Target="../media/image19.png"/><Relationship Id="rId17" Type="http://schemas.openxmlformats.org/officeDocument/2006/relationships/image" Target="../media/image27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8" Type="http://schemas.openxmlformats.org/officeDocument/2006/relationships/image" Target="../media/image20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0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2" Type="http://schemas.openxmlformats.org/officeDocument/2006/relationships/image" Target="../media/image25.png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0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Relationship Id="rId27" Type="http://schemas.openxmlformats.org/officeDocument/2006/relationships/image" Target="../media/image68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Relationship Id="rId43" Type="http://schemas.openxmlformats.org/officeDocument/2006/relationships/image" Target="../media/image34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2" Type="http://schemas.openxmlformats.org/officeDocument/2006/relationships/image" Target="../media/image112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100.sv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7" Type="http://schemas.openxmlformats.org/officeDocument/2006/relationships/image" Target="../media/image50.png"/><Relationship Id="rId35" Type="http://schemas.openxmlformats.org/officeDocument/2006/relationships/image" Target="../media/image387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15" Type="http://schemas.openxmlformats.org/officeDocument/2006/relationships/image" Target="../media/image560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9" Type="http://schemas.openxmlformats.org/officeDocument/2006/relationships/image" Target="../media/image92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59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8" Type="http://schemas.openxmlformats.org/officeDocument/2006/relationships/image" Target="../media/image209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9.png"/><Relationship Id="rId34" Type="http://schemas.openxmlformats.org/officeDocument/2006/relationships/image" Target="../media/image125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17.svg"/><Relationship Id="rId9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4" Type="http://schemas.openxmlformats.org/officeDocument/2006/relationships/image" Target="../media/image10.png"/><Relationship Id="rId33" Type="http://schemas.openxmlformats.org/officeDocument/2006/relationships/image" Target="../media/image7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5" Type="http://schemas.openxmlformats.org/officeDocument/2006/relationships/image" Target="../media/image88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41"/>
          <p:cNvSpPr/>
          <p:nvPr/>
        </p:nvSpPr>
        <p:spPr>
          <a:xfrm rot="-899977">
            <a:off x="6501522" y="3274705"/>
            <a:ext cx="3499462" cy="267228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4DCF0-E7D4-4900-9534-88D8B5338896}"/>
              </a:ext>
            </a:extLst>
          </p:cNvPr>
          <p:cNvSpPr txBox="1"/>
          <p:nvPr/>
        </p:nvSpPr>
        <p:spPr>
          <a:xfrm>
            <a:off x="163689" y="1879252"/>
            <a:ext cx="8816622" cy="1572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200" b="1" dirty="0">
                <a:solidFill>
                  <a:srgbClr val="002969"/>
                </a:solidFill>
              </a:rPr>
              <a:t>CHÀO MỪNG CÁC EM ĐẾN VỚI BUỔI HỌC NGÀY HÔM NAY!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3FF7B27A-DE73-4586-8DA2-B12F26A26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91916" y="3616036"/>
            <a:ext cx="1772373" cy="15274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24355" y="519545"/>
            <a:ext cx="872836" cy="9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tiền hợp lí, hiệu quả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1065" y="1011988"/>
            <a:ext cx="353290" cy="30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42951" y="901855"/>
            <a:ext cx="8026978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fr-FR" sz="2200" b="1" u="sng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200" b="1" u="sng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200" b="1" u="sng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2200" b="1" u="sng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fr-FR" sz="2200" b="1" u="sng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2200" b="1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2200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hỉ</a:t>
            </a: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mua </a:t>
            </a:r>
            <a:r>
              <a:rPr lang="fr-FR" sz="22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fr-FR" sz="2200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2" y="1979049"/>
            <a:ext cx="6212033" cy="23708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7648" y="4546633"/>
            <a:ext cx="5328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fr-FR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en-US" sz="2000" dirty="0">
              <a:latin typeface="+mn-lt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274027" y="124097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151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9495" y="1011988"/>
            <a:ext cx="8104227" cy="29761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362" y="1215112"/>
            <a:ext cx="766849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mua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mua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tiền hợp lí, hiệu quả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746322" y="3815320"/>
            <a:ext cx="3651356" cy="13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027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748146" y="238992"/>
            <a:ext cx="7803572" cy="109104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900">
                <a:ea typeface="Calibri" panose="020F0502020204030204" pitchFamily="34" charset="0"/>
                <a:cs typeface="Times New Roman" panose="02020603050405020304" pitchFamily="18" charset="0"/>
              </a:rPr>
              <a:t>Sản phẩm em thực sự cần là những thứ thật cần thiết, không thể thiếu trong cuộc sống sinh hoạt. </a:t>
            </a:r>
            <a:endParaRPr lang="fr-FR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48146" y="1432214"/>
            <a:ext cx="7803572" cy="1091045"/>
          </a:xfrm>
          <a:prstGeom prst="roundRect">
            <a:avLst/>
          </a:prstGeom>
          <a:solidFill>
            <a:schemeClr val="accent4"/>
          </a:solidFill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hay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đắt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8146" y="2625436"/>
            <a:ext cx="7803572" cy="2313710"/>
          </a:xfrm>
          <a:prstGeom prst="roundRect">
            <a:avLst/>
          </a:prstGeom>
          <a:solidFill>
            <a:srgbClr val="FEC23C"/>
          </a:solidFill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9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mua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dép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quai.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mua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ván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pa-tanh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pizza,... </a:t>
            </a: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9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nần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6418" y="907367"/>
            <a:ext cx="374073" cy="453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tiền hợp lí, hiệu quả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3102" y="907367"/>
            <a:ext cx="7434695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609077" y="102642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850" y="1640335"/>
            <a:ext cx="5582300" cy="20342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20187" y="3873272"/>
            <a:ext cx="684761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khi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2" y="359602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574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C2A8BCAF-C57F-4589-A65E-C25889E10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281489" y="1680176"/>
            <a:ext cx="6378936" cy="3106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5BDBF2-EBE2-4DEA-B50D-CFC1B3C00C7B}"/>
              </a:ext>
            </a:extLst>
          </p:cNvPr>
          <p:cNvSpPr/>
          <p:nvPr/>
        </p:nvSpPr>
        <p:spPr>
          <a:xfrm>
            <a:off x="451556" y="891822"/>
            <a:ext cx="316088" cy="361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s://o.remove.bg/downloads/d8f86d1f-4a3e-4f42-9a97-4da7113c5151/image-removebg-preview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" y="2239999"/>
            <a:ext cx="2269763" cy="226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1136" y="2109825"/>
            <a:ext cx="55596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H. 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rước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tiền hợp lí, hiệu quả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3102" y="907367"/>
            <a:ext cx="7434695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609077" y="102642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https://o.remove.bg/downloads/1596edad-b226-409b-9d47-4fbfd198d6bc/image-removebg-preview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52" y="1120351"/>
            <a:ext cx="1119648" cy="111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o.remove.bg/downloads/1596edad-b226-409b-9d47-4fbfd198d6bc/image-removebg-preview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772">
            <a:off x="1721665" y="4098104"/>
            <a:ext cx="1119648" cy="111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0952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39991" y="4312226"/>
            <a:ext cx="696191" cy="467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5BDBF2-EBE2-4DEA-B50D-CFC1B3C00C7B}"/>
              </a:ext>
            </a:extLst>
          </p:cNvPr>
          <p:cNvSpPr/>
          <p:nvPr/>
        </p:nvSpPr>
        <p:spPr>
          <a:xfrm>
            <a:off x="451556" y="891822"/>
            <a:ext cx="316088" cy="361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5523" y="1614764"/>
            <a:ext cx="80529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/>
              <a:t>- </a:t>
            </a:r>
            <a:r>
              <a:rPr lang="fr-FR" sz="2000" dirty="0" err="1" smtClean="0"/>
              <a:t>Trong</a:t>
            </a:r>
            <a:r>
              <a:rPr lang="fr-FR" sz="2000" dirty="0" smtClean="0"/>
              <a:t> </a:t>
            </a:r>
            <a:r>
              <a:rPr lang="fr-FR" sz="2000" dirty="0" err="1"/>
              <a:t>cuộc</a:t>
            </a:r>
            <a:r>
              <a:rPr lang="fr-FR" sz="2000" dirty="0"/>
              <a:t> </a:t>
            </a:r>
            <a:r>
              <a:rPr lang="fr-FR" sz="2000" dirty="0" err="1"/>
              <a:t>sống</a:t>
            </a:r>
            <a:r>
              <a:rPr lang="fr-FR" sz="2000" dirty="0"/>
              <a:t>,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những</a:t>
            </a:r>
            <a:r>
              <a:rPr lang="fr-FR" sz="2000" dirty="0"/>
              <a:t> </a:t>
            </a:r>
            <a:r>
              <a:rPr lang="fr-FR" sz="2000" dirty="0" err="1"/>
              <a:t>lúc</a:t>
            </a:r>
            <a:r>
              <a:rPr lang="fr-FR" sz="2000" dirty="0"/>
              <a:t> </a:t>
            </a:r>
            <a:r>
              <a:rPr lang="fr-FR" sz="2000" dirty="0" err="1"/>
              <a:t>chúng</a:t>
            </a:r>
            <a:r>
              <a:rPr lang="fr-FR" sz="2000" dirty="0"/>
              <a:t> ta </a:t>
            </a:r>
            <a:r>
              <a:rPr lang="fr-FR" sz="2000" dirty="0" err="1" smtClean="0"/>
              <a:t>cần</a:t>
            </a:r>
            <a:r>
              <a:rPr lang="fr-FR" sz="2000" dirty="0" smtClean="0"/>
              <a:t> </a:t>
            </a:r>
            <a:r>
              <a:rPr lang="fr-FR" sz="2000" dirty="0"/>
              <a:t>chi </a:t>
            </a:r>
            <a:r>
              <a:rPr lang="fr-FR" sz="2000" dirty="0" err="1"/>
              <a:t>tiêu</a:t>
            </a:r>
            <a:r>
              <a:rPr lang="fr-FR" sz="2000" dirty="0"/>
              <a:t> </a:t>
            </a:r>
            <a:r>
              <a:rPr lang="fr-FR" sz="2000" dirty="0" err="1"/>
              <a:t>cho</a:t>
            </a:r>
            <a:r>
              <a:rPr lang="fr-FR" sz="2000" dirty="0"/>
              <a:t> 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việc</a:t>
            </a:r>
            <a:r>
              <a:rPr lang="fr-FR" sz="2000" dirty="0"/>
              <a:t> </a:t>
            </a:r>
            <a:r>
              <a:rPr lang="fr-FR" sz="2000" dirty="0" err="1" smtClean="0"/>
              <a:t>rất</a:t>
            </a:r>
            <a:r>
              <a:rPr lang="fr-FR" sz="2000" dirty="0" smtClean="0"/>
              <a:t> </a:t>
            </a:r>
            <a:r>
              <a:rPr lang="fr-FR" sz="2000" dirty="0" err="1"/>
              <a:t>cần</a:t>
            </a:r>
            <a:r>
              <a:rPr lang="fr-FR" sz="2000" dirty="0"/>
              <a:t> </a:t>
            </a:r>
            <a:r>
              <a:rPr lang="fr-FR" sz="2000" dirty="0" err="1"/>
              <a:t>thiết</a:t>
            </a:r>
            <a:r>
              <a:rPr lang="fr-FR" sz="2000" dirty="0"/>
              <a:t> </a:t>
            </a:r>
            <a:r>
              <a:rPr lang="fr-FR" sz="2000" dirty="0" err="1"/>
              <a:t>nhưng</a:t>
            </a:r>
            <a:r>
              <a:rPr lang="fr-FR" sz="2000" dirty="0"/>
              <a:t>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đủ</a:t>
            </a:r>
            <a:r>
              <a:rPr lang="fr-FR" sz="2000" dirty="0"/>
              <a:t> </a:t>
            </a:r>
            <a:r>
              <a:rPr lang="fr-FR" sz="2000" dirty="0" err="1" smtClean="0"/>
              <a:t>tiền</a:t>
            </a:r>
            <a:r>
              <a:rPr lang="fr-FR" sz="2000" dirty="0" smtClean="0"/>
              <a:t> </a:t>
            </a:r>
            <a:r>
              <a:rPr lang="fr-FR" sz="2000" dirty="0" err="1"/>
              <a:t>nên</a:t>
            </a:r>
            <a:r>
              <a:rPr lang="fr-FR" sz="2000" dirty="0"/>
              <a:t> </a:t>
            </a:r>
            <a:r>
              <a:rPr lang="fr-FR" sz="2000" dirty="0" err="1"/>
              <a:t>phải</a:t>
            </a:r>
            <a:r>
              <a:rPr lang="fr-FR" sz="2000" dirty="0"/>
              <a:t> </a:t>
            </a:r>
            <a:r>
              <a:rPr lang="fr-FR" sz="2000" dirty="0" err="1"/>
              <a:t>vay</a:t>
            </a:r>
            <a:r>
              <a:rPr lang="fr-FR" sz="2000" dirty="0"/>
              <a:t> </a:t>
            </a:r>
            <a:r>
              <a:rPr lang="fr-FR" sz="2000" dirty="0" err="1"/>
              <a:t>mượn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khác</a:t>
            </a:r>
            <a:r>
              <a:rPr lang="fr-FR" sz="2000" dirty="0"/>
              <a:t>. </a:t>
            </a:r>
            <a:endParaRPr lang="fr-FR" sz="2000" dirty="0" smtClean="0"/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/>
              <a:t>- </a:t>
            </a:r>
            <a:r>
              <a:rPr lang="fr-FR" sz="2000" dirty="0" err="1" smtClean="0"/>
              <a:t>Người</a:t>
            </a:r>
            <a:r>
              <a:rPr lang="fr-FR" sz="2000" dirty="0" smtClean="0"/>
              <a:t> </a:t>
            </a:r>
            <a:r>
              <a:rPr lang="fr-FR" sz="2000" dirty="0" err="1"/>
              <a:t>cho</a:t>
            </a:r>
            <a:r>
              <a:rPr lang="fr-FR" sz="2000" dirty="0"/>
              <a:t> ta </a:t>
            </a:r>
            <a:r>
              <a:rPr lang="fr-FR" sz="2000" dirty="0" err="1"/>
              <a:t>vay</a:t>
            </a:r>
            <a:r>
              <a:rPr lang="fr-FR" sz="2000" dirty="0"/>
              <a:t> </a:t>
            </a:r>
            <a:r>
              <a:rPr lang="fr-FR" sz="2000" dirty="0" err="1"/>
              <a:t>tiền</a:t>
            </a:r>
            <a:r>
              <a:rPr lang="fr-FR" sz="2000" dirty="0"/>
              <a:t> </a:t>
            </a:r>
            <a:r>
              <a:rPr lang="fr-FR" sz="2000" dirty="0" err="1"/>
              <a:t>vì</a:t>
            </a:r>
            <a:r>
              <a:rPr lang="fr-FR" sz="2000" dirty="0"/>
              <a:t> </a:t>
            </a:r>
            <a:r>
              <a:rPr lang="fr-FR" sz="2000" dirty="0" err="1"/>
              <a:t>muốn</a:t>
            </a:r>
            <a:r>
              <a:rPr lang="fr-FR" sz="2000" dirty="0"/>
              <a:t> </a:t>
            </a:r>
            <a:r>
              <a:rPr lang="fr-FR" sz="2000" dirty="0" err="1"/>
              <a:t>giúp</a:t>
            </a:r>
            <a:r>
              <a:rPr lang="fr-FR" sz="2000" dirty="0"/>
              <a:t> </a:t>
            </a:r>
            <a:r>
              <a:rPr lang="fr-FR" sz="2000" dirty="0" err="1"/>
              <a:t>đỡ</a:t>
            </a:r>
            <a:r>
              <a:rPr lang="fr-FR" sz="2000" dirty="0"/>
              <a:t> </a:t>
            </a:r>
            <a:r>
              <a:rPr lang="fr-FR" sz="2000" dirty="0" err="1"/>
              <a:t>đồng</a:t>
            </a:r>
            <a:r>
              <a:rPr lang="fr-FR" sz="2000" dirty="0"/>
              <a:t> </a:t>
            </a:r>
            <a:r>
              <a:rPr lang="fr-FR" sz="2000" dirty="0" err="1"/>
              <a:t>thời</a:t>
            </a:r>
            <a:r>
              <a:rPr lang="fr-FR" sz="2000" dirty="0"/>
              <a:t> </a:t>
            </a:r>
            <a:r>
              <a:rPr lang="fr-FR" sz="2000" dirty="0" err="1"/>
              <a:t>cũng</a:t>
            </a:r>
            <a:r>
              <a:rPr lang="fr-FR" sz="2000" dirty="0"/>
              <a:t> tin </a:t>
            </a:r>
            <a:r>
              <a:rPr lang="fr-FR" sz="2000" dirty="0" err="1"/>
              <a:t>tưởng</a:t>
            </a:r>
            <a:r>
              <a:rPr lang="fr-FR" sz="2000" dirty="0"/>
              <a:t> </a:t>
            </a:r>
            <a:r>
              <a:rPr lang="fr-FR" sz="2000" dirty="0" err="1" smtClean="0"/>
              <a:t>sẽ</a:t>
            </a:r>
            <a:r>
              <a:rPr lang="fr-FR" sz="2000" dirty="0" smtClean="0"/>
              <a:t> </a:t>
            </a:r>
            <a:r>
              <a:rPr lang="fr-FR" sz="2000" dirty="0" err="1"/>
              <a:t>được</a:t>
            </a:r>
            <a:r>
              <a:rPr lang="fr-FR" sz="2000" dirty="0"/>
              <a:t> </a:t>
            </a:r>
            <a:r>
              <a:rPr lang="fr-FR" sz="2000" dirty="0" err="1"/>
              <a:t>hoàn</a:t>
            </a:r>
            <a:r>
              <a:rPr lang="fr-FR" sz="2000" dirty="0"/>
              <a:t> </a:t>
            </a:r>
            <a:r>
              <a:rPr lang="fr-FR" sz="2000" dirty="0" err="1"/>
              <a:t>trả</a:t>
            </a:r>
            <a:r>
              <a:rPr lang="fr-FR" sz="2000" dirty="0"/>
              <a:t> </a:t>
            </a:r>
            <a:r>
              <a:rPr lang="fr-FR" sz="2000" dirty="0" err="1"/>
              <a:t>đúng</a:t>
            </a:r>
            <a:r>
              <a:rPr lang="fr-FR" sz="2000" dirty="0"/>
              <a:t> </a:t>
            </a:r>
            <a:r>
              <a:rPr lang="fr-FR" sz="2000" dirty="0" err="1"/>
              <a:t>thời</a:t>
            </a:r>
            <a:r>
              <a:rPr lang="fr-FR" sz="2000" dirty="0"/>
              <a:t> </a:t>
            </a:r>
            <a:r>
              <a:rPr lang="fr-FR" sz="2000" dirty="0" err="1"/>
              <a:t>hạn</a:t>
            </a:r>
            <a:r>
              <a:rPr lang="fr-FR" sz="2000" dirty="0"/>
              <a:t>. </a:t>
            </a:r>
            <a:r>
              <a:rPr lang="fr-FR" sz="2000" dirty="0" err="1"/>
              <a:t>Vì</a:t>
            </a:r>
            <a:r>
              <a:rPr lang="fr-FR" sz="2000" dirty="0"/>
              <a:t> </a:t>
            </a:r>
            <a:r>
              <a:rPr lang="fr-FR" sz="2000" dirty="0" err="1"/>
              <a:t>thế</a:t>
            </a:r>
            <a:r>
              <a:rPr lang="fr-FR" sz="2000" dirty="0"/>
              <a:t>, </a:t>
            </a:r>
            <a:r>
              <a:rPr lang="fr-FR" sz="2000" dirty="0" err="1"/>
              <a:t>sau</a:t>
            </a:r>
            <a:r>
              <a:rPr lang="fr-FR" sz="2000" dirty="0"/>
              <a:t> khi </a:t>
            </a:r>
            <a:r>
              <a:rPr lang="fr-FR" sz="2000" dirty="0" err="1"/>
              <a:t>vay</a:t>
            </a:r>
            <a:r>
              <a:rPr lang="fr-FR" sz="2000" dirty="0"/>
              <a:t>,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cần</a:t>
            </a:r>
            <a:r>
              <a:rPr lang="fr-FR" sz="2000" dirty="0"/>
              <a:t> </a:t>
            </a:r>
            <a:r>
              <a:rPr lang="fr-FR" sz="2000" dirty="0" err="1"/>
              <a:t>phải</a:t>
            </a:r>
            <a:r>
              <a:rPr lang="fr-FR" sz="2000" dirty="0"/>
              <a:t> </a:t>
            </a:r>
            <a:r>
              <a:rPr lang="fr-FR" sz="2000" dirty="0" err="1"/>
              <a:t>trả</a:t>
            </a:r>
            <a:r>
              <a:rPr lang="fr-FR" sz="2000" dirty="0"/>
              <a:t> </a:t>
            </a:r>
            <a:r>
              <a:rPr lang="fr-FR" sz="2000" dirty="0" err="1"/>
              <a:t>tiền</a:t>
            </a:r>
            <a:r>
              <a:rPr lang="fr-FR" sz="2000" dirty="0"/>
              <a:t> </a:t>
            </a:r>
            <a:r>
              <a:rPr lang="fr-FR" sz="2000" dirty="0" err="1"/>
              <a:t>đúng</a:t>
            </a:r>
            <a:r>
              <a:rPr lang="fr-FR" sz="2000" dirty="0"/>
              <a:t> </a:t>
            </a:r>
            <a:r>
              <a:rPr lang="fr-FR" sz="2000" dirty="0" err="1"/>
              <a:t>thời</a:t>
            </a:r>
            <a:r>
              <a:rPr lang="fr-FR" sz="2000" dirty="0"/>
              <a:t> </a:t>
            </a:r>
            <a:r>
              <a:rPr lang="fr-FR" sz="2000" dirty="0" err="1"/>
              <a:t>hạn</a:t>
            </a:r>
            <a:r>
              <a:rPr lang="fr-FR" sz="2000" dirty="0"/>
              <a:t> </a:t>
            </a:r>
            <a:r>
              <a:rPr lang="fr-FR" sz="2000" dirty="0" err="1"/>
              <a:t>và</a:t>
            </a:r>
            <a:r>
              <a:rPr lang="fr-FR" sz="2000" dirty="0"/>
              <a:t> </a:t>
            </a:r>
            <a:r>
              <a:rPr lang="fr-FR" sz="2000" dirty="0" err="1" smtClean="0"/>
              <a:t>cảm</a:t>
            </a:r>
            <a:r>
              <a:rPr lang="fr-FR" sz="2000" dirty="0" smtClean="0"/>
              <a:t> </a:t>
            </a:r>
            <a:r>
              <a:rPr lang="fr-FR" sz="2000" dirty="0" err="1"/>
              <a:t>ơn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đã</a:t>
            </a:r>
            <a:r>
              <a:rPr lang="fr-FR" sz="2000" dirty="0"/>
              <a:t> </a:t>
            </a:r>
            <a:r>
              <a:rPr lang="fr-FR" sz="2000" dirty="0" err="1"/>
              <a:t>cho</a:t>
            </a:r>
            <a:r>
              <a:rPr lang="fr-FR" sz="2000" dirty="0"/>
              <a:t> </a:t>
            </a:r>
            <a:r>
              <a:rPr lang="fr-FR" sz="2000" dirty="0" err="1"/>
              <a:t>mình</a:t>
            </a:r>
            <a:r>
              <a:rPr lang="fr-FR" sz="2000" dirty="0"/>
              <a:t> </a:t>
            </a:r>
            <a:r>
              <a:rPr lang="fr-FR" sz="2000" dirty="0" err="1"/>
              <a:t>vay</a:t>
            </a:r>
            <a:r>
              <a:rPr lang="fr-FR" sz="2000" dirty="0"/>
              <a:t> </a:t>
            </a:r>
            <a:r>
              <a:rPr lang="fr-FR" sz="2000" dirty="0" err="1" smtClean="0"/>
              <a:t>tiền</a:t>
            </a:r>
            <a:r>
              <a:rPr lang="fr-FR" sz="2000" dirty="0"/>
              <a:t>. </a:t>
            </a:r>
            <a:endParaRPr lang="fr-FR" sz="2000" dirty="0" smtClean="0"/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/>
              <a:t>- </a:t>
            </a:r>
            <a:r>
              <a:rPr lang="fr-FR" sz="2000" dirty="0" err="1" smtClean="0"/>
              <a:t>Nếu</a:t>
            </a:r>
            <a:r>
              <a:rPr lang="fr-FR" sz="2000" dirty="0" smtClean="0"/>
              <a:t>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thực</a:t>
            </a:r>
            <a:r>
              <a:rPr lang="fr-FR" sz="2000" dirty="0"/>
              <a:t> </a:t>
            </a:r>
            <a:r>
              <a:rPr lang="fr-FR" sz="2000" dirty="0" err="1"/>
              <a:t>hiện</a:t>
            </a:r>
            <a:r>
              <a:rPr lang="fr-FR" sz="2000" dirty="0"/>
              <a:t> </a:t>
            </a:r>
            <a:r>
              <a:rPr lang="fr-FR" sz="2000" dirty="0" err="1"/>
              <a:t>đúng</a:t>
            </a:r>
            <a:r>
              <a:rPr lang="fr-FR" sz="2000" dirty="0"/>
              <a:t> </a:t>
            </a:r>
            <a:r>
              <a:rPr lang="fr-FR" sz="2000" dirty="0" err="1"/>
              <a:t>nguyên</a:t>
            </a:r>
            <a:r>
              <a:rPr lang="fr-FR" sz="2000" dirty="0"/>
              <a:t> </a:t>
            </a:r>
            <a:r>
              <a:rPr lang="fr-FR" sz="2000" dirty="0" err="1"/>
              <a:t>tắc</a:t>
            </a:r>
            <a:r>
              <a:rPr lang="fr-FR" sz="2000" dirty="0"/>
              <a:t> </a:t>
            </a:r>
            <a:r>
              <a:rPr lang="fr-FR" sz="2000" dirty="0" err="1"/>
              <a:t>vay</a:t>
            </a:r>
            <a:r>
              <a:rPr lang="fr-FR" sz="2000" dirty="0"/>
              <a:t> </a:t>
            </a:r>
            <a:r>
              <a:rPr lang="fr-FR" sz="2000" dirty="0" err="1"/>
              <a:t>phải</a:t>
            </a:r>
            <a:r>
              <a:rPr lang="fr-FR" sz="2000" dirty="0"/>
              <a:t> </a:t>
            </a:r>
            <a:r>
              <a:rPr lang="fr-FR" sz="2000" dirty="0" err="1"/>
              <a:t>trả</a:t>
            </a:r>
            <a:r>
              <a:rPr lang="fr-FR" sz="2000" dirty="0"/>
              <a:t> </a:t>
            </a:r>
            <a:r>
              <a:rPr lang="fr-FR" sz="2000" dirty="0" err="1"/>
              <a:t>này</a:t>
            </a:r>
            <a:r>
              <a:rPr lang="fr-FR" sz="2000" dirty="0" smtClean="0"/>
              <a:t>, </a:t>
            </a:r>
            <a:r>
              <a:rPr lang="fr-FR" sz="2000" dirty="0" err="1"/>
              <a:t>những</a:t>
            </a:r>
            <a:r>
              <a:rPr lang="fr-FR" sz="2000" dirty="0"/>
              <a:t> </a:t>
            </a:r>
            <a:r>
              <a:rPr lang="fr-FR" sz="2000" dirty="0" err="1"/>
              <a:t>lần</a:t>
            </a:r>
            <a:r>
              <a:rPr lang="fr-FR" sz="2000" dirty="0"/>
              <a:t> </a:t>
            </a:r>
            <a:r>
              <a:rPr lang="fr-FR" sz="2000" dirty="0" err="1"/>
              <a:t>vay</a:t>
            </a:r>
            <a:r>
              <a:rPr lang="fr-FR" sz="2000" dirty="0"/>
              <a:t> </a:t>
            </a:r>
            <a:r>
              <a:rPr lang="fr-FR" sz="2000" dirty="0" err="1"/>
              <a:t>sau</a:t>
            </a:r>
            <a:r>
              <a:rPr lang="fr-FR" sz="2000" dirty="0"/>
              <a:t> </a:t>
            </a:r>
            <a:r>
              <a:rPr lang="fr-FR" sz="2000" dirty="0" err="1"/>
              <a:t>sẽ</a:t>
            </a:r>
            <a:r>
              <a:rPr lang="fr-FR" sz="2000" dirty="0"/>
              <a:t> </a:t>
            </a:r>
            <a:r>
              <a:rPr lang="fr-FR" sz="2000" dirty="0" err="1"/>
              <a:t>rất</a:t>
            </a:r>
            <a:r>
              <a:rPr lang="fr-FR" sz="2000" dirty="0"/>
              <a:t> </a:t>
            </a:r>
            <a:r>
              <a:rPr lang="fr-FR" sz="2000" dirty="0" err="1"/>
              <a:t>khó</a:t>
            </a:r>
            <a:r>
              <a:rPr lang="fr-FR" sz="2000" dirty="0"/>
              <a:t> </a:t>
            </a:r>
            <a:r>
              <a:rPr lang="fr-FR" sz="2000" dirty="0" err="1"/>
              <a:t>khăn</a:t>
            </a:r>
            <a:r>
              <a:rPr lang="fr-FR" sz="2000" dirty="0"/>
              <a:t>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tiền hợp lí, hiệu quả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3102" y="907367"/>
            <a:ext cx="7434695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609077" y="102642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702637" y="4312226"/>
            <a:ext cx="2199649" cy="8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34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03971" y="412168"/>
            <a:ext cx="320384" cy="21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824355" y="519545"/>
            <a:ext cx="872836" cy="9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Đặt mục tiêu và thực hiện tiết kiệm tiền hiệu quả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1065" y="1011988"/>
            <a:ext cx="353290" cy="30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102" y="907367"/>
            <a:ext cx="7434695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Đặt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mục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tiêu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kiệm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tiền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609077" y="102642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22" y="1615309"/>
            <a:ext cx="5820605" cy="1937067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12430" y="1474535"/>
            <a:ext cx="1730809" cy="3552033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396907" y="3773711"/>
            <a:ext cx="4707083" cy="1007918"/>
          </a:xfrm>
          <a:prstGeom prst="wedgeRoundRectCallout">
            <a:avLst>
              <a:gd name="adj1" fmla="val 57241"/>
              <a:gd name="adj2" fmla="val -42655"/>
              <a:gd name="adj3" fmla="val 16667"/>
            </a:avLst>
          </a:prstGeom>
          <a:solidFill>
            <a:srgbClr val="92D050"/>
          </a:solidFill>
          <a:ln>
            <a:solidFill>
              <a:srgbClr val="4B731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Đóng</a:t>
            </a:r>
            <a:r>
              <a:rPr lang="en-US" sz="2000" dirty="0" smtClean="0"/>
              <a:t> </a:t>
            </a:r>
            <a:r>
              <a:rPr lang="en-US" sz="2000" dirty="0" err="1" smtClean="0"/>
              <a:t>vai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hội</a:t>
            </a:r>
            <a:r>
              <a:rPr lang="en-US" sz="2000" dirty="0" smtClean="0"/>
              <a:t> </a:t>
            </a:r>
            <a:r>
              <a:rPr lang="en-US" sz="2000" dirty="0" err="1" smtClean="0"/>
              <a:t>thoại</a:t>
            </a:r>
            <a:r>
              <a:rPr lang="en-US" sz="2000" dirty="0" smtClean="0"/>
              <a:t> SGK tr.46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91615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963334" y="416521"/>
            <a:ext cx="7193529" cy="40744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29811" y="1447100"/>
            <a:ext cx="66605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9519" y="852939"/>
            <a:ext cx="50811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 LỜI CÂU HỎI</a:t>
            </a:r>
            <a:endParaRPr lang="en-US" sz="26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0150" y="2901664"/>
            <a:ext cx="2426962" cy="234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490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578870" y="395739"/>
            <a:ext cx="7910502" cy="45087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5514" y="1251926"/>
            <a:ext cx="73772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000" dirty="0" err="1">
                <a:solidFill>
                  <a:schemeClr val="bg1"/>
                </a:solidFill>
              </a:rPr>
              <a:t>Trong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đoạn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hội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thoại</a:t>
            </a:r>
            <a:r>
              <a:rPr lang="fr-FR" sz="2000" dirty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fr-FR" sz="2000" dirty="0" smtClean="0">
                <a:solidFill>
                  <a:schemeClr val="bg1"/>
                </a:solidFill>
              </a:rPr>
              <a:t>- </a:t>
            </a:r>
            <a:r>
              <a:rPr lang="fr-FR" sz="2000" dirty="0" err="1" smtClean="0">
                <a:solidFill>
                  <a:schemeClr val="bg1"/>
                </a:solidFill>
              </a:rPr>
              <a:t>Chị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Hà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đã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xác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định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được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thứ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mà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chị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muốn</a:t>
            </a:r>
            <a:r>
              <a:rPr lang="fr-FR" sz="2000" dirty="0">
                <a:solidFill>
                  <a:schemeClr val="bg1"/>
                </a:solidFill>
              </a:rPr>
              <a:t> mua (</a:t>
            </a:r>
            <a:r>
              <a:rPr lang="fr-FR" sz="2000" dirty="0" err="1">
                <a:solidFill>
                  <a:schemeClr val="bg1"/>
                </a:solidFill>
              </a:rPr>
              <a:t>chiếc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áo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len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để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tặng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bà</a:t>
            </a:r>
            <a:r>
              <a:rPr lang="fr-FR" sz="2000" dirty="0" smtClean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30000"/>
              </a:lnSpc>
            </a:pPr>
            <a:r>
              <a:rPr lang="fr-FR" sz="2000" dirty="0">
                <a:solidFill>
                  <a:schemeClr val="bg1"/>
                </a:solidFill>
              </a:rPr>
              <a:t>→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Chị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lên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kế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hoạch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tiết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kiệm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từ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trước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đó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mấy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tháng</a:t>
            </a:r>
            <a:r>
              <a:rPr lang="fr-FR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fr-FR" sz="2000" dirty="0" smtClean="0">
                <a:solidFill>
                  <a:schemeClr val="bg1"/>
                </a:solidFill>
              </a:rPr>
              <a:t>- </a:t>
            </a:r>
            <a:r>
              <a:rPr lang="fr-FR" sz="2000" dirty="0" err="1" smtClean="0">
                <a:solidFill>
                  <a:schemeClr val="bg1"/>
                </a:solidFill>
              </a:rPr>
              <a:t>Chị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đã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tiết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kiệm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từ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số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tiền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tiêu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vặt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mà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mẹ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cho</a:t>
            </a:r>
            <a:r>
              <a:rPr lang="fr-FR" sz="2000" dirty="0" smtClean="0">
                <a:solidFill>
                  <a:schemeClr val="bg1"/>
                </a:solidFill>
              </a:rPr>
              <a:t>, </a:t>
            </a:r>
            <a:r>
              <a:rPr lang="fr-FR" sz="2000" dirty="0" err="1">
                <a:solidFill>
                  <a:schemeClr val="bg1"/>
                </a:solidFill>
              </a:rPr>
              <a:t>sử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dụng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những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quyển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vở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từ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năm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trước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và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tự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mang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bình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nước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từ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nhà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đi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fr-FR" sz="2000" dirty="0">
                <a:solidFill>
                  <a:schemeClr val="bg1"/>
                </a:solidFill>
              </a:rPr>
              <a:t>→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Mỗi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tháng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chị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đều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có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một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khoản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tiền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để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cho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vào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hũ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tiết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kiệm</a:t>
            </a:r>
            <a:r>
              <a:rPr lang="fr-FR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s://o.remove.bg/downloads/3e19a05a-a16d-476d-83e4-dfae190961a7/image-removebg-preview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42" y="0"/>
            <a:ext cx="2216572" cy="128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o.remove.bg/downloads/93e9a830-2f77-425f-9b42-3e17edbfbcee/image-removebg-preview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3" y="3855027"/>
            <a:ext cx="1428221" cy="14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93543" y="759483"/>
            <a:ext cx="50811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endParaRPr lang="en-US" sz="26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8649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03971" y="412168"/>
            <a:ext cx="320384" cy="21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Đặt mục tiêu và thực hiện tiết kiệm tiền hiệu quả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1065" y="1011988"/>
            <a:ext cx="353290" cy="30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102" y="1021937"/>
            <a:ext cx="7434695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lãng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phí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ăn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điện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nước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609077" y="114099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13" y="2061610"/>
            <a:ext cx="4790208" cy="2145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082" y="1849582"/>
            <a:ext cx="394759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fr-FR" sz="20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fr-FR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....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o.remove.bg/downloads/9cf3d083-f684-472b-bf97-e572eb4a0f16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97" y="3589915"/>
            <a:ext cx="1553585" cy="155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9BFA75-7E26-4456-B65E-42E9B92912D8}"/>
              </a:ext>
            </a:extLst>
          </p:cNvPr>
          <p:cNvSpPr/>
          <p:nvPr/>
        </p:nvSpPr>
        <p:spPr>
          <a:xfrm>
            <a:off x="73502" y="3445226"/>
            <a:ext cx="745066" cy="464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123;p34">
            <a:extLst>
              <a:ext uri="{FF2B5EF4-FFF2-40B4-BE49-F238E27FC236}">
                <a16:creationId xmlns:a16="http://schemas.microsoft.com/office/drawing/2014/main" id="{EAE509C1-62AF-43C2-86BD-F15264462576}"/>
              </a:ext>
            </a:extLst>
          </p:cNvPr>
          <p:cNvSpPr txBox="1">
            <a:spLocks/>
          </p:cNvSpPr>
          <p:nvPr/>
        </p:nvSpPr>
        <p:spPr>
          <a:xfrm>
            <a:off x="713250" y="28794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400" b="1" dirty="0">
                <a:solidFill>
                  <a:srgbClr val="002969"/>
                </a:solidFill>
                <a:latin typeface="+mj-lt"/>
              </a:rPr>
              <a:t>KHỞI ĐỘNG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DAA4B17-17FA-45DD-A6C8-C65C681E44E5}"/>
              </a:ext>
            </a:extLst>
          </p:cNvPr>
          <p:cNvSpPr/>
          <p:nvPr/>
        </p:nvSpPr>
        <p:spPr>
          <a:xfrm rot="5400000">
            <a:off x="2656491" y="-625369"/>
            <a:ext cx="3831017" cy="7187179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  <a:ln w="38100">
            <a:solidFill>
              <a:srgbClr val="91612F"/>
            </a:solidFill>
          </a:ln>
        </p:spPr>
      </p:sp>
      <p:sp>
        <p:nvSpPr>
          <p:cNvPr id="2" name="TextBox 1"/>
          <p:cNvSpPr txBox="1"/>
          <p:nvPr/>
        </p:nvSpPr>
        <p:spPr>
          <a:xfrm>
            <a:off x="1532658" y="1414271"/>
            <a:ext cx="60786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Trò</a:t>
            </a:r>
            <a:r>
              <a:rPr lang="en-US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chơi</a:t>
            </a:r>
            <a:r>
              <a:rPr lang="en-US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“GIẢI BÀI TOÁN THU CHI”</a:t>
            </a:r>
            <a:endParaRPr lang="en-US" sz="2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1145" y="2110341"/>
            <a:ext cx="60007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200 000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o.remove.bg/downloads/59ff68fc-efcc-480a-873c-b391748eb16f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33" y="2381315"/>
            <a:ext cx="1066049" cy="7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o.remove.bg/downloads/59ff68fc-efcc-480a-873c-b391748eb16f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33" y="3627966"/>
            <a:ext cx="1066049" cy="7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91146" y="3561602"/>
            <a:ext cx="59251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333" y="1798059"/>
            <a:ext cx="80833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,... là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mua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fr-F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iết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khan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hiếm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Đặt mục tiêu và thực hiện tiết kiệm tiền hiệu quả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3102" y="1021937"/>
            <a:ext cx="7434695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lãng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phí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ăn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điện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nước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Isosceles Triangle 16"/>
          <p:cNvSpPr/>
          <p:nvPr/>
        </p:nvSpPr>
        <p:spPr>
          <a:xfrm rot="5400000">
            <a:off x="609077" y="114099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https://o.remove.bg/downloads/1c7a4c0a-7b99-4a27-a097-82740327a14c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1643" y="3585756"/>
            <a:ext cx="2342357" cy="15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88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063" y="190431"/>
            <a:ext cx="394855" cy="34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" y="0"/>
            <a:ext cx="1742209" cy="17422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7453" y="296037"/>
            <a:ext cx="6112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+mj-lt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613063" y="1658925"/>
            <a:ext cx="2888673" cy="758641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Tiết</a:t>
            </a:r>
            <a:r>
              <a:rPr lang="en-US" sz="2000" dirty="0" smtClean="0"/>
              <a:t> </a:t>
            </a:r>
            <a:r>
              <a:rPr lang="en-US" sz="2000" dirty="0" err="1" smtClean="0"/>
              <a:t>kiệm</a:t>
            </a:r>
            <a:r>
              <a:rPr lang="en-US" sz="2000" dirty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ăn</a:t>
            </a:r>
            <a:endParaRPr lang="en-US" sz="2000" dirty="0"/>
          </a:p>
        </p:txBody>
      </p:sp>
      <p:sp>
        <p:nvSpPr>
          <p:cNvPr id="7" name="Snip Diagonal Corner Rectangle 6"/>
          <p:cNvSpPr/>
          <p:nvPr/>
        </p:nvSpPr>
        <p:spPr>
          <a:xfrm>
            <a:off x="1484167" y="2670465"/>
            <a:ext cx="6880515" cy="2223654"/>
          </a:xfrm>
          <a:prstGeom prst="snip2Diag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Chỉ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mua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lượng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thức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vừa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đủ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Cố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gắng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hết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không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bỏ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phí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thức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Phần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thức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còn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thừa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quản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thì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cất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đi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hôm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tiếp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đỡ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phí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phạm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20730132">
            <a:off x="371224" y="2653414"/>
            <a:ext cx="683981" cy="1495440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https://o.remove.bg/downloads/d89b5f22-d126-4330-91df-d60a3b8911c6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58" y="855270"/>
            <a:ext cx="2282824" cy="22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9576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063" y="190431"/>
            <a:ext cx="394855" cy="34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" y="0"/>
            <a:ext cx="1742209" cy="17422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7453" y="296037"/>
            <a:ext cx="6112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+mj-lt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613063" y="1658925"/>
            <a:ext cx="2888673" cy="758641"/>
          </a:xfrm>
          <a:prstGeom prst="snip2Diag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Tiết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kiệm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điện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484167" y="2670465"/>
            <a:ext cx="6880515" cy="2223654"/>
          </a:xfrm>
          <a:prstGeom prst="snip2Diag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Tắt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hết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điện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khi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không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Chỉ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bật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bình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nóng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lạnh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15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phút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khi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tắt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đi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khi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fr-FR" sz="2000" dirty="0" err="1" smtClean="0">
                <a:solidFill>
                  <a:schemeClr val="tx2">
                    <a:lumMod val="10000"/>
                  </a:schemeClr>
                </a:solidFill>
              </a:rPr>
              <a:t>vừa</a:t>
            </a:r>
            <a:r>
              <a:rPr lang="fr-FR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tiết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kiệm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điện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vừa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đảm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bản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20730132">
            <a:off x="371224" y="2653414"/>
            <a:ext cx="683981" cy="1495440"/>
          </a:xfrm>
          <a:prstGeom prst="curvedRightArrow">
            <a:avLst/>
          </a:prstGeom>
          <a:solidFill>
            <a:srgbClr val="92D050"/>
          </a:solidFill>
          <a:ln>
            <a:solidFill>
              <a:srgbClr val="4B731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https://o.remove.bg/downloads/a0962771-2f96-4900-98ea-82b3bcfe5723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56" y="1484626"/>
            <a:ext cx="2006164" cy="20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358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063" y="190431"/>
            <a:ext cx="394855" cy="34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" y="0"/>
            <a:ext cx="1742209" cy="17422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7453" y="296037"/>
            <a:ext cx="6112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+mj-lt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613063" y="1658925"/>
            <a:ext cx="2888673" cy="758641"/>
          </a:xfrm>
          <a:prstGeom prst="snip2Diag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Tiết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kiệm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nước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484167" y="2670465"/>
            <a:ext cx="6880515" cy="2223654"/>
          </a:xfrm>
          <a:prstGeom prst="snip2Diag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Chỉ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nước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khi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không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phí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phạm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nước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sạch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vào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mục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đích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đùa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nghịch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tiết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kiệm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nước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qua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nước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rửa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rau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,...)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rửa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sân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rửa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10000"/>
                  </a:schemeClr>
                </a:solidFill>
              </a:rPr>
              <a:t>xe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</a:rPr>
              <a:t>,...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20730132">
            <a:off x="371224" y="2653414"/>
            <a:ext cx="683981" cy="1495440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https://o.remove.bg/downloads/456a931b-6ffc-493a-9792-4e5a24106889/image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/>
          <a:stretch/>
        </p:blipFill>
        <p:spPr bwMode="auto">
          <a:xfrm flipH="1">
            <a:off x="6213763" y="1044181"/>
            <a:ext cx="2930237" cy="198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37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7073" y="4561609"/>
            <a:ext cx="37407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 cách kiếm tiền phù hợp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" y="1675962"/>
            <a:ext cx="6524625" cy="20478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618147" y="3912306"/>
            <a:ext cx="584965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3102" y="907367"/>
            <a:ext cx="7434695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9077" y="102642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 r="316" b="28203"/>
          <a:stretch/>
        </p:blipFill>
        <p:spPr>
          <a:xfrm>
            <a:off x="1033102" y="3722634"/>
            <a:ext cx="1491889" cy="14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3764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 cách kiếm tiền phù hợp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3102" y="907367"/>
            <a:ext cx="7434695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9077" y="102642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3"/>
          <a:srcRect t="7469" b="49265"/>
          <a:stretch/>
        </p:blipFill>
        <p:spPr>
          <a:xfrm>
            <a:off x="701936" y="1601396"/>
            <a:ext cx="7740127" cy="33380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71549" y="1701533"/>
            <a:ext cx="7200899" cy="313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fr-FR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9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fr-FR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fr-FR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fr-FR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9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fr-FR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các-tông</a:t>
            </a:r>
            <a:r>
              <a:rPr lang="fr-FR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fr-FR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Bao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o.remove.bg/downloads/14cfbb4b-d87c-4a8c-8652-ea36d5cae709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37" y="2545773"/>
            <a:ext cx="2343611" cy="234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7278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7073" y="4561609"/>
            <a:ext cx="37407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 cách kiếm tiền phù hợp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3102" y="907367"/>
            <a:ext cx="7434695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9077" y="102642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153" y="1504107"/>
            <a:ext cx="5540590" cy="18722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2169" y="3376364"/>
            <a:ext cx="7479661" cy="168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rảnh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9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538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 cách kiếm tiền phù hợp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3102" y="907367"/>
            <a:ext cx="7434695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9077" y="102642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42" y="2546637"/>
            <a:ext cx="2842649" cy="1906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546637"/>
            <a:ext cx="2842791" cy="19061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3353" y="1487663"/>
            <a:ext cx="75541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rảnh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8614" y="4527217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endParaRPr lang="en-US" sz="2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2712" y="4527217"/>
            <a:ext cx="3975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vặt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endParaRPr lang="en-US" sz="20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1373" y="4527217"/>
            <a:ext cx="187036" cy="273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26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/>
          </p:cNvPicPr>
          <p:nvPr/>
        </p:nvPicPr>
        <p:blipFill rotWithShape="1">
          <a:blip r:embed="rId3"/>
          <a:srcRect t="7469" b="49265"/>
          <a:stretch/>
        </p:blipFill>
        <p:spPr>
          <a:xfrm>
            <a:off x="701936" y="1601396"/>
            <a:ext cx="7740127" cy="33380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 cách kiếm tiền phù hợp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3102" y="907367"/>
            <a:ext cx="7434695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9077" y="102642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9877" y="1870040"/>
            <a:ext cx="70442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vặt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mì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...)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Thiệp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6587836" y="2570518"/>
            <a:ext cx="1284677" cy="21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6729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7073" y="4561609"/>
            <a:ext cx="37407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 cách kiếm tiền phù hợp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3102" y="907367"/>
            <a:ext cx="7434695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9077" y="102642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0" y="1685186"/>
            <a:ext cx="4455599" cy="2130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25759" y="1715702"/>
            <a:ext cx="4343400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9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rảnh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rỗi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160" y="1666217"/>
            <a:ext cx="1294959" cy="32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5383502" y="4023330"/>
            <a:ext cx="3084296" cy="112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06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46C4D1-BED5-4A66-A272-82382E97F230}"/>
              </a:ext>
            </a:extLst>
          </p:cNvPr>
          <p:cNvSpPr/>
          <p:nvPr/>
        </p:nvSpPr>
        <p:spPr>
          <a:xfrm>
            <a:off x="745068" y="2336800"/>
            <a:ext cx="564444" cy="47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9609A1-6974-49E9-B31E-6E95FA1F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+mj-lt"/>
              </a:rPr>
              <a:t>BÀI </a:t>
            </a:r>
            <a:r>
              <a:rPr lang="en-US" sz="3600" dirty="0" smtClean="0">
                <a:latin typeface="+mj-lt"/>
              </a:rPr>
              <a:t>8: QUẢN LÍ TIỀN</a:t>
            </a:r>
            <a:endParaRPr lang="en-US" sz="36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1DE13-593E-4437-BD83-BE1FF36BA9D1}"/>
              </a:ext>
            </a:extLst>
          </p:cNvPr>
          <p:cNvSpPr/>
          <p:nvPr/>
        </p:nvSpPr>
        <p:spPr>
          <a:xfrm>
            <a:off x="8579556" y="2438400"/>
            <a:ext cx="564444" cy="678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o.remove.bg/downloads/b285215c-03d5-444c-9118-154245221c55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40" y="2336800"/>
            <a:ext cx="2642814" cy="30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36937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31373" y="4527217"/>
            <a:ext cx="187036" cy="273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 cách kiếm tiền phù hợp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3102" y="907367"/>
            <a:ext cx="7434695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9077" y="102642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3353" y="1487663"/>
            <a:ext cx="7554191" cy="85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việc</a:t>
            </a:r>
            <a:r>
              <a:rPr lang="fr-FR" sz="2000" dirty="0"/>
              <a:t> </a:t>
            </a:r>
            <a:r>
              <a:rPr lang="fr-FR" sz="2000" dirty="0" err="1"/>
              <a:t>học</a:t>
            </a:r>
            <a:r>
              <a:rPr lang="fr-FR" sz="2000" dirty="0"/>
              <a:t> </a:t>
            </a:r>
            <a:r>
              <a:rPr lang="fr-FR" sz="2000" dirty="0" err="1"/>
              <a:t>sinh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thể</a:t>
            </a:r>
            <a:r>
              <a:rPr lang="fr-FR" sz="2000" dirty="0"/>
              <a:t> </a:t>
            </a:r>
            <a:r>
              <a:rPr lang="fr-FR" sz="2000" dirty="0" err="1"/>
              <a:t>làm</a:t>
            </a:r>
            <a:r>
              <a:rPr lang="fr-FR" sz="2000" dirty="0"/>
              <a:t> </a:t>
            </a:r>
            <a:r>
              <a:rPr lang="fr-FR" sz="2000" dirty="0" err="1"/>
              <a:t>phụ</a:t>
            </a:r>
            <a:r>
              <a:rPr lang="fr-FR" sz="2000" dirty="0"/>
              <a:t> </a:t>
            </a:r>
            <a:r>
              <a:rPr lang="fr-FR" sz="2000" dirty="0" err="1"/>
              <a:t>giúp</a:t>
            </a:r>
            <a:r>
              <a:rPr lang="fr-FR" sz="2000" dirty="0"/>
              <a:t> </a:t>
            </a:r>
            <a:r>
              <a:rPr lang="fr-FR" sz="2000" dirty="0" err="1"/>
              <a:t>bố</a:t>
            </a:r>
            <a:r>
              <a:rPr lang="fr-FR" sz="2000" dirty="0"/>
              <a:t> </a:t>
            </a:r>
            <a:r>
              <a:rPr lang="fr-FR" sz="2000" dirty="0" err="1"/>
              <a:t>mẹ</a:t>
            </a:r>
            <a:r>
              <a:rPr lang="fr-FR" sz="2000" dirty="0"/>
              <a:t> </a:t>
            </a:r>
            <a:r>
              <a:rPr lang="fr-FR" sz="2000" dirty="0" err="1"/>
              <a:t>vào</a:t>
            </a:r>
            <a:r>
              <a:rPr lang="fr-FR" sz="2000" dirty="0"/>
              <a:t> </a:t>
            </a:r>
            <a:r>
              <a:rPr lang="fr-FR" sz="2000" dirty="0" err="1"/>
              <a:t>thời</a:t>
            </a:r>
            <a:r>
              <a:rPr lang="fr-FR" sz="2000" dirty="0"/>
              <a:t> </a:t>
            </a:r>
            <a:r>
              <a:rPr lang="fr-FR" sz="2000" dirty="0" err="1"/>
              <a:t>gian</a:t>
            </a:r>
            <a:r>
              <a:rPr lang="fr-FR" sz="2000" dirty="0"/>
              <a:t> </a:t>
            </a:r>
            <a:r>
              <a:rPr lang="fr-FR" sz="2000" dirty="0" err="1"/>
              <a:t>rảnh</a:t>
            </a:r>
            <a:r>
              <a:rPr lang="fr-FR" sz="2000" dirty="0"/>
              <a:t> </a:t>
            </a:r>
            <a:r>
              <a:rPr lang="fr-FR" sz="2000" dirty="0" err="1"/>
              <a:t>rỗi</a:t>
            </a:r>
            <a:r>
              <a:rPr lang="fr-FR" sz="2000" dirty="0"/>
              <a:t> </a:t>
            </a:r>
            <a:r>
              <a:rPr lang="fr-FR" sz="2000" dirty="0" err="1"/>
              <a:t>để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tiền</a:t>
            </a:r>
            <a:r>
              <a:rPr lang="fr-FR" sz="2000" dirty="0"/>
              <a:t>: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280882" y="4527217"/>
            <a:ext cx="2694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endParaRPr lang="en-US" sz="2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2020" y="4527217"/>
            <a:ext cx="3437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endParaRPr lang="en-US" sz="20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545" y="2472206"/>
            <a:ext cx="2585641" cy="1980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482" y="2434991"/>
            <a:ext cx="2730228" cy="20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1414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/>
          </p:cNvPicPr>
          <p:nvPr/>
        </p:nvPicPr>
        <p:blipFill rotWithShape="1">
          <a:blip r:embed="rId3"/>
          <a:srcRect t="7469" b="49265"/>
          <a:stretch/>
        </p:blipFill>
        <p:spPr>
          <a:xfrm>
            <a:off x="701936" y="1601396"/>
            <a:ext cx="7740127" cy="33380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 cách kiếm tiền phù hợp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3102" y="907367"/>
            <a:ext cx="7434695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9077" y="1026424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7095" y="1901213"/>
            <a:ext cx="73098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việc</a:t>
            </a:r>
            <a:r>
              <a:rPr lang="fr-FR" sz="2000" dirty="0"/>
              <a:t> </a:t>
            </a:r>
            <a:r>
              <a:rPr lang="fr-FR" sz="2000" dirty="0" err="1"/>
              <a:t>học</a:t>
            </a:r>
            <a:r>
              <a:rPr lang="fr-FR" sz="2000" dirty="0"/>
              <a:t> </a:t>
            </a:r>
            <a:r>
              <a:rPr lang="fr-FR" sz="2000" dirty="0" err="1"/>
              <a:t>sinh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thể</a:t>
            </a:r>
            <a:r>
              <a:rPr lang="fr-FR" sz="2000" dirty="0"/>
              <a:t> </a:t>
            </a:r>
            <a:r>
              <a:rPr lang="fr-FR" sz="2000" dirty="0" err="1"/>
              <a:t>làm</a:t>
            </a:r>
            <a:r>
              <a:rPr lang="fr-FR" sz="2000" dirty="0"/>
              <a:t> </a:t>
            </a:r>
            <a:r>
              <a:rPr lang="fr-FR" sz="2000" dirty="0" err="1"/>
              <a:t>phụ</a:t>
            </a:r>
            <a:r>
              <a:rPr lang="fr-FR" sz="2000" dirty="0"/>
              <a:t> </a:t>
            </a:r>
            <a:r>
              <a:rPr lang="fr-FR" sz="2000" dirty="0" err="1"/>
              <a:t>giúp</a:t>
            </a:r>
            <a:r>
              <a:rPr lang="fr-FR" sz="2000" dirty="0"/>
              <a:t> </a:t>
            </a:r>
            <a:r>
              <a:rPr lang="fr-FR" sz="2000" dirty="0" err="1"/>
              <a:t>bố</a:t>
            </a:r>
            <a:r>
              <a:rPr lang="fr-FR" sz="2000" dirty="0"/>
              <a:t> </a:t>
            </a:r>
            <a:r>
              <a:rPr lang="fr-FR" sz="2000" dirty="0" err="1"/>
              <a:t>mẹ</a:t>
            </a:r>
            <a:r>
              <a:rPr lang="fr-FR" sz="2000" dirty="0"/>
              <a:t> </a:t>
            </a:r>
            <a:r>
              <a:rPr lang="fr-FR" sz="2000" dirty="0" err="1"/>
              <a:t>vào</a:t>
            </a:r>
            <a:r>
              <a:rPr lang="fr-FR" sz="2000" dirty="0"/>
              <a:t> </a:t>
            </a:r>
            <a:r>
              <a:rPr lang="fr-FR" sz="2000" dirty="0" err="1"/>
              <a:t>thời</a:t>
            </a:r>
            <a:r>
              <a:rPr lang="fr-FR" sz="2000" dirty="0"/>
              <a:t> </a:t>
            </a:r>
            <a:r>
              <a:rPr lang="fr-FR" sz="2000" dirty="0" err="1"/>
              <a:t>gian</a:t>
            </a:r>
            <a:r>
              <a:rPr lang="fr-FR" sz="2000" dirty="0"/>
              <a:t> </a:t>
            </a:r>
            <a:r>
              <a:rPr lang="fr-FR" sz="2000" dirty="0" err="1"/>
              <a:t>rảnh</a:t>
            </a:r>
            <a:r>
              <a:rPr lang="fr-FR" sz="2000" dirty="0"/>
              <a:t> </a:t>
            </a:r>
            <a:r>
              <a:rPr lang="fr-FR" sz="2000" dirty="0" err="1"/>
              <a:t>rỗi</a:t>
            </a:r>
            <a:r>
              <a:rPr lang="fr-FR" sz="2000" dirty="0"/>
              <a:t> </a:t>
            </a:r>
            <a:r>
              <a:rPr lang="fr-FR" sz="2000" dirty="0" err="1"/>
              <a:t>để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tiền</a:t>
            </a:r>
            <a:r>
              <a:rPr lang="fr-FR" sz="2000" dirty="0"/>
              <a:t>:</a:t>
            </a:r>
            <a:endParaRPr lang="en-US" sz="2000" dirty="0"/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 dirty="0" err="1" smtClean="0"/>
              <a:t>Phụ</a:t>
            </a:r>
            <a:r>
              <a:rPr lang="fr-FR" sz="2000" dirty="0" smtClean="0"/>
              <a:t> </a:t>
            </a:r>
            <a:r>
              <a:rPr lang="fr-FR" sz="2000" dirty="0" err="1"/>
              <a:t>giúp</a:t>
            </a:r>
            <a:r>
              <a:rPr lang="fr-FR" sz="2000" dirty="0"/>
              <a:t> </a:t>
            </a:r>
            <a:r>
              <a:rPr lang="fr-FR" sz="2000" dirty="0" err="1"/>
              <a:t>việc</a:t>
            </a:r>
            <a:r>
              <a:rPr lang="fr-FR" sz="2000" dirty="0"/>
              <a:t> </a:t>
            </a:r>
            <a:r>
              <a:rPr lang="fr-FR" sz="2000" dirty="0" err="1"/>
              <a:t>nhà</a:t>
            </a:r>
            <a:r>
              <a:rPr lang="fr-FR" sz="2000" dirty="0"/>
              <a:t>: </a:t>
            </a:r>
            <a:r>
              <a:rPr lang="fr-FR" sz="2000" dirty="0" err="1"/>
              <a:t>lau</a:t>
            </a:r>
            <a:r>
              <a:rPr lang="fr-FR" sz="2000" dirty="0"/>
              <a:t> </a:t>
            </a:r>
            <a:r>
              <a:rPr lang="fr-FR" sz="2000" dirty="0" err="1"/>
              <a:t>dọn</a:t>
            </a:r>
            <a:r>
              <a:rPr lang="fr-FR" sz="2000" dirty="0"/>
              <a:t> </a:t>
            </a:r>
            <a:r>
              <a:rPr lang="fr-FR" sz="2000" dirty="0" err="1"/>
              <a:t>nhà</a:t>
            </a:r>
            <a:r>
              <a:rPr lang="fr-FR" sz="2000" dirty="0"/>
              <a:t> </a:t>
            </a:r>
            <a:r>
              <a:rPr lang="fr-FR" sz="2000" dirty="0" err="1"/>
              <a:t>cửa</a:t>
            </a:r>
            <a:r>
              <a:rPr lang="fr-FR" sz="2000" dirty="0"/>
              <a:t>, </a:t>
            </a:r>
            <a:r>
              <a:rPr lang="fr-FR" sz="2000" dirty="0" err="1"/>
              <a:t>rửa</a:t>
            </a:r>
            <a:r>
              <a:rPr lang="fr-FR" sz="2000" dirty="0"/>
              <a:t> </a:t>
            </a:r>
            <a:r>
              <a:rPr lang="fr-FR" sz="2000" dirty="0" err="1"/>
              <a:t>bát</a:t>
            </a:r>
            <a:r>
              <a:rPr lang="fr-FR" sz="2000" dirty="0"/>
              <a:t>, </a:t>
            </a:r>
            <a:r>
              <a:rPr lang="fr-FR" sz="2000" dirty="0" err="1"/>
              <a:t>giặt</a:t>
            </a:r>
            <a:r>
              <a:rPr lang="fr-FR" sz="2000" dirty="0"/>
              <a:t> </a:t>
            </a:r>
            <a:r>
              <a:rPr lang="fr-FR" sz="2000" dirty="0" err="1" smtClean="0"/>
              <a:t>quần</a:t>
            </a:r>
            <a:r>
              <a:rPr lang="fr-FR" sz="2000" dirty="0" smtClean="0"/>
              <a:t> </a:t>
            </a:r>
            <a:r>
              <a:rPr lang="fr-FR" sz="2000" dirty="0" err="1"/>
              <a:t>áo</a:t>
            </a:r>
            <a:r>
              <a:rPr lang="fr-FR" sz="2000" dirty="0"/>
              <a:t>,...</a:t>
            </a:r>
            <a:endParaRPr lang="en-US" sz="2000" dirty="0"/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 dirty="0" err="1" smtClean="0"/>
              <a:t>Giúp</a:t>
            </a:r>
            <a:r>
              <a:rPr lang="fr-FR" sz="2000" dirty="0" smtClean="0"/>
              <a:t> </a:t>
            </a:r>
            <a:r>
              <a:rPr lang="fr-FR" sz="2000" dirty="0" err="1"/>
              <a:t>mẹ</a:t>
            </a:r>
            <a:r>
              <a:rPr lang="fr-FR" sz="2000" dirty="0"/>
              <a:t> </a:t>
            </a:r>
            <a:r>
              <a:rPr lang="fr-FR" sz="2000" dirty="0" err="1"/>
              <a:t>đi</a:t>
            </a:r>
            <a:r>
              <a:rPr lang="fr-FR" sz="2000" dirty="0"/>
              <a:t> </a:t>
            </a:r>
            <a:r>
              <a:rPr lang="fr-FR" sz="2000" dirty="0" err="1" smtClean="0"/>
              <a:t>chợ</a:t>
            </a:r>
            <a:r>
              <a:rPr lang="fr-FR" sz="2000" dirty="0" smtClean="0"/>
              <a:t>.</a:t>
            </a:r>
            <a:endParaRPr lang="en-US" sz="2000" dirty="0"/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 dirty="0" err="1" smtClean="0"/>
              <a:t>Phụ</a:t>
            </a:r>
            <a:r>
              <a:rPr lang="fr-FR" sz="2000" dirty="0" smtClean="0"/>
              <a:t> </a:t>
            </a:r>
            <a:r>
              <a:rPr lang="fr-FR" sz="2000" dirty="0" err="1"/>
              <a:t>giúp</a:t>
            </a:r>
            <a:r>
              <a:rPr lang="fr-FR" sz="2000" dirty="0"/>
              <a:t> </a:t>
            </a:r>
            <a:r>
              <a:rPr lang="fr-FR" sz="2000" dirty="0" err="1"/>
              <a:t>bố</a:t>
            </a:r>
            <a:r>
              <a:rPr lang="fr-FR" sz="2000" dirty="0"/>
              <a:t> </a:t>
            </a:r>
            <a:r>
              <a:rPr lang="fr-FR" sz="2000" dirty="0" err="1"/>
              <a:t>mẹ</a:t>
            </a:r>
            <a:r>
              <a:rPr lang="fr-FR" sz="2000" dirty="0"/>
              <a:t> </a:t>
            </a:r>
            <a:r>
              <a:rPr lang="fr-FR" sz="2000" dirty="0" err="1"/>
              <a:t>bán</a:t>
            </a:r>
            <a:r>
              <a:rPr lang="fr-FR" sz="2000" dirty="0"/>
              <a:t> </a:t>
            </a:r>
            <a:r>
              <a:rPr lang="fr-FR" sz="2000" dirty="0" err="1"/>
              <a:t>hàng</a:t>
            </a:r>
            <a:r>
              <a:rPr lang="fr-FR" sz="2000" dirty="0"/>
              <a:t>.</a:t>
            </a:r>
            <a:endParaRPr lang="en-US" sz="2000" dirty="0"/>
          </a:p>
        </p:txBody>
      </p:sp>
      <p:pic>
        <p:nvPicPr>
          <p:cNvPr id="6146" name="Picture 2" descr="https://o.remove.bg/downloads/ce876d58-1b69-4659-aa60-0fe7567d40e9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65" y="2992582"/>
            <a:ext cx="2246687" cy="22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8765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1063" y="706582"/>
            <a:ext cx="1226127" cy="781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31373" y="4527217"/>
            <a:ext cx="187036" cy="273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 cách kiếm tiền phù hợp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0370" y="872673"/>
            <a:ext cx="7434695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lãi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rỗi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76831" y="1211791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021" y="1905302"/>
            <a:ext cx="4983957" cy="26608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02513" y="4600545"/>
            <a:ext cx="6538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+mj-lt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325590" y="1968635"/>
            <a:ext cx="1501972" cy="30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766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471063" y="706582"/>
            <a:ext cx="1226127" cy="781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 rotWithShape="1">
          <a:blip r:embed="rId3"/>
          <a:srcRect t="7469" b="49265"/>
          <a:stretch/>
        </p:blipFill>
        <p:spPr>
          <a:xfrm>
            <a:off x="701936" y="1920684"/>
            <a:ext cx="7740127" cy="3018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 cách kiếm tiền phù hợp</a:t>
            </a:r>
            <a:endParaRPr lang="en-US" sz="2600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0370" y="872673"/>
            <a:ext cx="7434695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lãi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nhàn</a:t>
            </a:r>
            <a:r>
              <a:rPr lang="fr-FR" sz="2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rỗi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Isosceles Triangle 9"/>
          <p:cNvSpPr/>
          <p:nvPr/>
        </p:nvSpPr>
        <p:spPr>
          <a:xfrm rot="5400000">
            <a:off x="676831" y="1211791"/>
            <a:ext cx="402827" cy="29433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27493" y="2145101"/>
            <a:ext cx="728901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rỗi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Khi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lãi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04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B0FF09-B141-42D8-8F14-E31082EA0813}"/>
              </a:ext>
            </a:extLst>
          </p:cNvPr>
          <p:cNvSpPr/>
          <p:nvPr/>
        </p:nvSpPr>
        <p:spPr>
          <a:xfrm>
            <a:off x="449758" y="871987"/>
            <a:ext cx="399732" cy="339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133;p35">
            <a:extLst>
              <a:ext uri="{FF2B5EF4-FFF2-40B4-BE49-F238E27FC236}">
                <a16:creationId xmlns:a16="http://schemas.microsoft.com/office/drawing/2014/main" id="{ABCE956F-2F9B-499C-B593-5951BEEDF0FB}"/>
              </a:ext>
            </a:extLst>
          </p:cNvPr>
          <p:cNvSpPr txBox="1">
            <a:spLocks/>
          </p:cNvSpPr>
          <p:nvPr/>
        </p:nvSpPr>
        <p:spPr>
          <a:xfrm>
            <a:off x="356625" y="182725"/>
            <a:ext cx="84307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2969"/>
                </a:solidFill>
                <a:latin typeface="+mj-lt"/>
              </a:rPr>
              <a:t>LUYỆN TẬP</a:t>
            </a:r>
            <a:endParaRPr lang="en-US" sz="3200" b="1" dirty="0">
              <a:solidFill>
                <a:srgbClr val="002969"/>
              </a:solidFill>
              <a:latin typeface="+mj-lt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1C0A5DB-B46A-4333-BEB6-B9C1E7575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1035369" y="954130"/>
            <a:ext cx="7239516" cy="39768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85880" y="2169901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 SGK tr.48.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 SGK tr.49.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 SGK tr.49.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 SGK tr.49.</a:t>
            </a:r>
            <a:endParaRPr lang="en-US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5154" y="1384305"/>
            <a:ext cx="371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HOẠT ĐỘNG NHÓM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1552749" y="1845969"/>
            <a:ext cx="1554712" cy="26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1448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364E24-D033-45D5-9BAC-03F94A34CC39}"/>
              </a:ext>
            </a:extLst>
          </p:cNvPr>
          <p:cNvSpPr txBox="1"/>
          <p:nvPr/>
        </p:nvSpPr>
        <p:spPr>
          <a:xfrm>
            <a:off x="3361459" y="229905"/>
            <a:ext cx="24210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BÀI TẬP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4980"/>
            <a:ext cx="9144000" cy="45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đồng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tình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hay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không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đồng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tình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với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ý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kiến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dưới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đây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?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Vì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sao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313764" y="2087686"/>
            <a:ext cx="2049238" cy="27224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8866" y="1727785"/>
            <a:ext cx="6307282" cy="3082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a) Học sinh nên tập trung vào học hành, không nên quan tâm đến tiền bạc.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b) Học sinh không nên giữ tiền vì không giữ được tiền cẩn thận và hay chi vào những việc không cần thiết.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c) Tiết kiệm tiền thường chỉ dành cho người chi tiêu quá nhiều.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d) Biết quản lí tiền sẽ có một cuộc sống đủ đầy.</a:t>
            </a:r>
          </a:p>
        </p:txBody>
      </p:sp>
    </p:spTree>
    <p:extLst>
      <p:ext uri="{BB962C8B-B14F-4D97-AF65-F5344CB8AC3E}">
        <p14:creationId xmlns:p14="http://schemas.microsoft.com/office/powerpoint/2010/main" val="80371813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260773" y="753125"/>
            <a:ext cx="768927" cy="5976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64E24-D033-45D5-9BAC-03F94A34CC39}"/>
              </a:ext>
            </a:extLst>
          </p:cNvPr>
          <p:cNvSpPr txBox="1"/>
          <p:nvPr/>
        </p:nvSpPr>
        <p:spPr>
          <a:xfrm>
            <a:off x="3361459" y="229905"/>
            <a:ext cx="24210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BÀI TẬP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795" y="933539"/>
            <a:ext cx="867640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000" b="1" dirty="0" err="1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000" b="1" dirty="0" err="1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ên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ần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6763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260773" y="753125"/>
            <a:ext cx="768927" cy="5976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64E24-D033-45D5-9BAC-03F94A34CC39}"/>
              </a:ext>
            </a:extLst>
          </p:cNvPr>
          <p:cNvSpPr txBox="1"/>
          <p:nvPr/>
        </p:nvSpPr>
        <p:spPr>
          <a:xfrm>
            <a:off x="3361459" y="229905"/>
            <a:ext cx="24210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BÀI TẬP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795" y="933539"/>
            <a:ext cx="86764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000" b="1" dirty="0" err="1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</a:rPr>
              <a:t>vì</a:t>
            </a:r>
            <a:r>
              <a:rPr lang="en-US" sz="2000" dirty="0" smtClean="0">
                <a:ea typeface="Calibri" panose="020F0502020204030204" pitchFamily="34" charset="0"/>
              </a:rPr>
              <a:t>: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ea typeface="Calibri" panose="020F0502020204030204" pitchFamily="34" charset="0"/>
              </a:rPr>
              <a:t>Tiết</a:t>
            </a:r>
            <a:r>
              <a:rPr lang="en-US" sz="2000" dirty="0" smtClean="0">
                <a:ea typeface="Calibri" panose="020F0502020204030204" pitchFamily="34" charset="0"/>
              </a:rPr>
              <a:t> </a:t>
            </a:r>
            <a:r>
              <a:rPr lang="en-US" sz="2000" dirty="0" err="1" smtClean="0"/>
              <a:t>kiệm</a:t>
            </a:r>
            <a:r>
              <a:rPr lang="en-US" sz="2000" dirty="0" smtClean="0"/>
              <a:t> </a:t>
            </a:r>
            <a:r>
              <a:rPr lang="en-US" sz="2000" dirty="0" err="1"/>
              <a:t>tiền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dành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 smtClean="0"/>
              <a:t>tiêu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/>
              <a:t>tiền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rất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chi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 smtClean="0"/>
              <a:t>họ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 smtClean="0"/>
              <a:t>thấp</a:t>
            </a:r>
            <a:r>
              <a:rPr lang="en-US" sz="2000" dirty="0" smtClean="0"/>
              <a:t>.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,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kiệm</a:t>
            </a:r>
            <a:r>
              <a:rPr lang="en-US" sz="2000" dirty="0"/>
              <a:t> </a:t>
            </a:r>
            <a:r>
              <a:rPr lang="en-US" sz="2000" dirty="0" err="1"/>
              <a:t>tiền</a:t>
            </a:r>
            <a:r>
              <a:rPr lang="en-US" sz="2000" dirty="0"/>
              <a:t>,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cân</a:t>
            </a:r>
            <a:r>
              <a:rPr lang="en-US" sz="2000" dirty="0"/>
              <a:t> </a:t>
            </a:r>
            <a:r>
              <a:rPr lang="en-US" sz="2000" dirty="0" err="1"/>
              <a:t>nhắc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thật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/>
              <a:t>d) Ý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nó</a:t>
            </a:r>
            <a:r>
              <a:rPr lang="en-US" sz="2000" dirty="0" smtClean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thấy</a:t>
            </a:r>
            <a:r>
              <a:rPr lang="en-US" sz="2000" dirty="0"/>
              <a:t> ý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quản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tiền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quản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tiền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chi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,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 smtClean="0"/>
              <a:t>phí</a:t>
            </a:r>
            <a:r>
              <a:rPr lang="en-US" sz="2000" dirty="0" smtClean="0"/>
              <a:t>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kiệm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luôn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cải</a:t>
            </a:r>
            <a:r>
              <a:rPr lang="en-US" sz="2000" dirty="0"/>
              <a:t> </a:t>
            </a:r>
            <a:r>
              <a:rPr lang="en-US" sz="2000" dirty="0" err="1"/>
              <a:t>thiện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,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850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6700" y="1583754"/>
            <a:ext cx="7970598" cy="32895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9619219-45C4-4BA2-942D-45D67F3E02A4}"/>
              </a:ext>
            </a:extLst>
          </p:cNvPr>
          <p:cNvSpPr/>
          <p:nvPr/>
        </p:nvSpPr>
        <p:spPr>
          <a:xfrm>
            <a:off x="372533" y="273287"/>
            <a:ext cx="304800" cy="2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DE8241-AD37-497D-9CD5-78D26E572161}"/>
              </a:ext>
            </a:extLst>
          </p:cNvPr>
          <p:cNvSpPr/>
          <p:nvPr/>
        </p:nvSpPr>
        <p:spPr>
          <a:xfrm>
            <a:off x="372533" y="273287"/>
            <a:ext cx="304800" cy="2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364E24-D033-45D5-9BAC-03F94A34CC39}"/>
              </a:ext>
            </a:extLst>
          </p:cNvPr>
          <p:cNvSpPr txBox="1"/>
          <p:nvPr/>
        </p:nvSpPr>
        <p:spPr>
          <a:xfrm>
            <a:off x="3361459" y="229905"/>
            <a:ext cx="24210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BÀI TẬP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43025"/>
            <a:ext cx="9144000" cy="45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000" b="1" dirty="0">
                <a:solidFill>
                  <a:schemeClr val="bg2">
                    <a:lumMod val="50000"/>
                  </a:schemeClr>
                </a:solidFill>
              </a:rPr>
              <a:t>Em có nhận xét gì về hành vi của các bạn dưới đây?</a:t>
            </a:r>
            <a:endParaRPr lang="vi-VN" sz="2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4121" y="1781994"/>
            <a:ext cx="75957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a) Cả tuần vừa rồi K đều nhịn ăn sáng để dành tiền mua cuốn truyện yêu thích.</a:t>
            </a:r>
          </a:p>
          <a:p>
            <a:pPr algn="just">
              <a:lnSpc>
                <a:spcPct val="130000"/>
              </a:lnSpc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b) Ngay tuần đầu tiên, H đã dùng hết số tiền mẹ cho để chi tiêu trong cả tháng. Bạn hỏi xin thêm nhưng mẹ từ chối.</a:t>
            </a:r>
          </a:p>
          <a:p>
            <a:pPr algn="just">
              <a:lnSpc>
                <a:spcPct val="130000"/>
              </a:lnSpc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c) Tháng nào, Q cũng đặt ra mục tiêu tiết kiệm một khoản tiền nhất định.</a:t>
            </a:r>
          </a:p>
          <a:p>
            <a:pPr algn="just">
              <a:lnSpc>
                <a:spcPct val="130000"/>
              </a:lnSpc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d) B có thói quen ghi ra giấy những thứ cần mua trước khi đi chợ.</a:t>
            </a:r>
          </a:p>
        </p:txBody>
      </p:sp>
    </p:spTree>
    <p:extLst>
      <p:ext uri="{BB962C8B-B14F-4D97-AF65-F5344CB8AC3E}">
        <p14:creationId xmlns:p14="http://schemas.microsoft.com/office/powerpoint/2010/main" val="33190250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982" y="935182"/>
            <a:ext cx="353291" cy="280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64E24-D033-45D5-9BAC-03F94A34CC39}"/>
              </a:ext>
            </a:extLst>
          </p:cNvPr>
          <p:cNvSpPr txBox="1"/>
          <p:nvPr/>
        </p:nvSpPr>
        <p:spPr>
          <a:xfrm>
            <a:off x="3361459" y="229905"/>
            <a:ext cx="24210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BÀI TẬP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037" y="1033896"/>
            <a:ext cx="85439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nhịn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nhịn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nhần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o.remove.bg/downloads/99d52d38-5d46-4150-87f7-c1501a81b959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530" y="3543300"/>
            <a:ext cx="171971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8777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3;p35">
            <a:extLst>
              <a:ext uri="{FF2B5EF4-FFF2-40B4-BE49-F238E27FC236}">
                <a16:creationId xmlns:a16="http://schemas.microsoft.com/office/drawing/2014/main" id="{0B6BBBBA-8FF1-44D3-81BD-AA0145694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1600" y="311703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+mj-lt"/>
              </a:rPr>
              <a:t>NỘI DUNG BÀI HỌC</a:t>
            </a:r>
            <a:endParaRPr sz="3400" dirty="0"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99D11B-D1BE-4593-B7E9-51329331FB63}"/>
              </a:ext>
            </a:extLst>
          </p:cNvPr>
          <p:cNvSpPr/>
          <p:nvPr/>
        </p:nvSpPr>
        <p:spPr>
          <a:xfrm>
            <a:off x="462956" y="1568320"/>
            <a:ext cx="733666" cy="7557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1</a:t>
            </a:r>
            <a:endParaRPr lang="en-US" sz="2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CB5223-F1B5-41C3-A5B7-681391E3761C}"/>
              </a:ext>
            </a:extLst>
          </p:cNvPr>
          <p:cNvSpPr/>
          <p:nvPr/>
        </p:nvSpPr>
        <p:spPr>
          <a:xfrm>
            <a:off x="462956" y="2842256"/>
            <a:ext cx="733666" cy="7557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  <a:endParaRPr lang="en-US" sz="2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8402A2-AA35-4DCC-9C7B-E6333164738F}"/>
              </a:ext>
            </a:extLst>
          </p:cNvPr>
          <p:cNvSpPr/>
          <p:nvPr/>
        </p:nvSpPr>
        <p:spPr>
          <a:xfrm>
            <a:off x="1406602" y="1568320"/>
            <a:ext cx="7274442" cy="755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Ý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nghĩa</a:t>
            </a:r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quản</a:t>
            </a:r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tiền</a:t>
            </a:r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hiệu</a:t>
            </a:r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quả</a:t>
            </a:r>
            <a:endParaRPr lang="en-US" sz="2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CBA5B4-9058-4ADB-8779-3E4F8A0ADE8E}"/>
              </a:ext>
            </a:extLst>
          </p:cNvPr>
          <p:cNvSpPr/>
          <p:nvPr/>
        </p:nvSpPr>
        <p:spPr>
          <a:xfrm>
            <a:off x="1406602" y="2838628"/>
            <a:ext cx="7274442" cy="755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nguyên</a:t>
            </a:r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tắc</a:t>
            </a:r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quản</a:t>
            </a:r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tiền</a:t>
            </a:r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hiệu</a:t>
            </a:r>
            <a:r>
              <a:rPr lang="en-US" sz="2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10000"/>
                  </a:schemeClr>
                </a:solidFill>
              </a:rPr>
              <a:t>quả</a:t>
            </a:r>
            <a:endParaRPr lang="en-US" sz="2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70B32E7A-9E0F-4C44-9A23-DE161ED0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73934" y="3971732"/>
            <a:ext cx="1521922" cy="1061541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6E62F8D0-BD63-4D8C-9EA3-BC11F5399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8173907" y="3647275"/>
            <a:ext cx="606410" cy="1386081"/>
          </a:xfrm>
          <a:prstGeom prst="rect">
            <a:avLst/>
          </a:prstGeom>
        </p:spPr>
      </p:pic>
      <p:pic>
        <p:nvPicPr>
          <p:cNvPr id="10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248152" y="3898430"/>
            <a:ext cx="2557394" cy="113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916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3364E24-D033-45D5-9BAC-03F94A34CC39}"/>
              </a:ext>
            </a:extLst>
          </p:cNvPr>
          <p:cNvSpPr txBox="1"/>
          <p:nvPr/>
        </p:nvSpPr>
        <p:spPr>
          <a:xfrm>
            <a:off x="3361459" y="229905"/>
            <a:ext cx="24210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BÀI TẬP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982" y="935182"/>
            <a:ext cx="353291" cy="280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3139" y="1075459"/>
            <a:ext cx="8777721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chia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https://o.remove.bg/downloads/f0e762cc-2f64-4b74-8e01-8c3b6a7d12fb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69" y="103085"/>
            <a:ext cx="2008331" cy="13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67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982" y="935182"/>
            <a:ext cx="353291" cy="280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64E24-D033-45D5-9BAC-03F94A34CC39}"/>
              </a:ext>
            </a:extLst>
          </p:cNvPr>
          <p:cNvSpPr txBox="1"/>
          <p:nvPr/>
        </p:nvSpPr>
        <p:spPr>
          <a:xfrm>
            <a:off x="3361459" y="229905"/>
            <a:ext cx="24210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BÀI TẬP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037" y="1033896"/>
            <a:ext cx="854392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thói</a:t>
            </a:r>
            <a:r>
              <a:rPr lang="en-US" sz="2000" dirty="0"/>
              <a:t> </a:t>
            </a:r>
            <a:r>
              <a:rPr lang="en-US" sz="2000" dirty="0" err="1"/>
              <a:t>quen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quản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tiền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kiệm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hoạch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/>
              <a:t>d)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G</a:t>
            </a: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</a:rPr>
              <a:t>hi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ra giấy những thứ cần mua trước khi đi chợ</a:t>
            </a:r>
            <a:r>
              <a:rPr lang="en-US" sz="2000" dirty="0" smtClean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thói</a:t>
            </a:r>
            <a:r>
              <a:rPr lang="en-US" sz="2000" dirty="0"/>
              <a:t> </a:t>
            </a:r>
            <a:r>
              <a:rPr lang="en-US" sz="2000" dirty="0" err="1"/>
              <a:t>quen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 smtClean="0"/>
              <a:t>vì</a:t>
            </a:r>
            <a:r>
              <a:rPr lang="en-US" sz="2000" dirty="0" smtClean="0"/>
              <a:t>: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Nó</a:t>
            </a:r>
            <a:r>
              <a:rPr lang="en-US" sz="2000" dirty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giúp</a:t>
            </a:r>
            <a:r>
              <a:rPr lang="en-US" sz="2000" dirty="0" smtClean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tuỳ</a:t>
            </a:r>
            <a:r>
              <a:rPr lang="en-US" sz="2000" dirty="0"/>
              <a:t> </a:t>
            </a:r>
            <a:r>
              <a:rPr lang="en-US" sz="2000" dirty="0" err="1"/>
              <a:t>hứng</a:t>
            </a:r>
            <a:r>
              <a:rPr lang="en-US" sz="2000" dirty="0"/>
              <a:t>,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đích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hoạch</a:t>
            </a:r>
            <a:r>
              <a:rPr lang="en-US" sz="2000" dirty="0"/>
              <a:t>,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/>
              <a:t>ra</a:t>
            </a:r>
            <a:r>
              <a:rPr lang="en-US" sz="2000" dirty="0"/>
              <a:t>, </a:t>
            </a:r>
            <a:r>
              <a:rPr lang="en-US" sz="2000" dirty="0" err="1"/>
              <a:t>thói</a:t>
            </a:r>
            <a:r>
              <a:rPr lang="en-US" sz="2000" dirty="0"/>
              <a:t> </a:t>
            </a:r>
            <a:r>
              <a:rPr lang="en-US" sz="2000" dirty="0" err="1"/>
              <a:t>quen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đỡ</a:t>
            </a:r>
            <a:r>
              <a:rPr lang="en-US" sz="2000" dirty="0"/>
              <a:t> </a:t>
            </a:r>
            <a:r>
              <a:rPr lang="en-US" sz="2000" dirty="0" err="1"/>
              <a:t>tồn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chợ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luôn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.</a:t>
            </a:r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8"/>
              </a:ext>
            </a:extLst>
          </a:blip>
          <a:srcRect/>
          <a:stretch>
            <a:fillRect/>
          </a:stretch>
        </p:blipFill>
        <p:spPr>
          <a:xfrm>
            <a:off x="5073320" y="4249882"/>
            <a:ext cx="3135499" cy="893618"/>
          </a:xfrm>
          <a:prstGeom prst="rect">
            <a:avLst/>
          </a:prstGeom>
        </p:spPr>
      </p:pic>
      <p:pic>
        <p:nvPicPr>
          <p:cNvPr id="9" name="Picture 4" descr="https://o.remove.bg/downloads/f0e762cc-2f64-4b74-8e01-8c3b6a7d12fb/image-removebg-preview.pn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69" y="103085"/>
            <a:ext cx="2008331" cy="13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310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853" y="4644736"/>
            <a:ext cx="446811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64E24-D033-45D5-9BAC-03F94A34CC39}"/>
              </a:ext>
            </a:extLst>
          </p:cNvPr>
          <p:cNvSpPr txBox="1"/>
          <p:nvPr/>
        </p:nvSpPr>
        <p:spPr>
          <a:xfrm>
            <a:off x="3361459" y="229905"/>
            <a:ext cx="24210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BÀI TẬP 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853" y="837684"/>
            <a:ext cx="4520045" cy="45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Xử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lí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tình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huống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vi-VN" sz="2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853" y="1373072"/>
            <a:ext cx="8333511" cy="351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a) M muốn mua một quả bóng đá giá 100 000 đồng nhưng chỉ có 40 000 đồng. M hỏi vay Q 60 000 đồng và hứa sẽ trả khi được mẹ cho tiền và sẽ cho Q chơi cùng.</a:t>
            </a:r>
          </a:p>
          <a:p>
            <a:pPr algn="just">
              <a:lnSpc>
                <a:spcPct val="130000"/>
              </a:lnSpc>
            </a:pPr>
            <a:r>
              <a:rPr lang="vi-VN" sz="19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Nếu em là Q, em sẽ xử lí thế nào? Vì sao?</a:t>
            </a:r>
          </a:p>
          <a:p>
            <a:pPr algn="just">
              <a:lnSpc>
                <a:spcPct val="130000"/>
              </a:lnSpc>
            </a:pPr>
            <a:r>
              <a:rPr lang="vi-VN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b) N vui mừng khoe với các bạn rằng mình vừa được thưởng 200 000 đồng vì thành tích học tập và tích cực phụ giúp mẹ ở xưởng may tuần vừa rồi. Thấy vậy, các bạn muốn N mua kem khao cả nhóm. N lúng túng vì muốn dùng tiền để mua quà tặng bà ngoại và truyện tranh cho em gái.</a:t>
            </a:r>
          </a:p>
          <a:p>
            <a:pPr algn="just">
              <a:lnSpc>
                <a:spcPct val="130000"/>
              </a:lnSpc>
            </a:pPr>
            <a:r>
              <a:rPr lang="vi-VN" sz="19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Theo em, N nên xử sự thế nào?</a:t>
            </a:r>
          </a:p>
        </p:txBody>
      </p:sp>
    </p:spTree>
    <p:extLst>
      <p:ext uri="{BB962C8B-B14F-4D97-AF65-F5344CB8AC3E}">
        <p14:creationId xmlns:p14="http://schemas.microsoft.com/office/powerpoint/2010/main" val="288332445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16A0B90-171B-47CB-AC09-4F2386B5EDF0}"/>
              </a:ext>
            </a:extLst>
          </p:cNvPr>
          <p:cNvSpPr/>
          <p:nvPr/>
        </p:nvSpPr>
        <p:spPr>
          <a:xfrm>
            <a:off x="372533" y="273287"/>
            <a:ext cx="304800" cy="2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3B1C5B-AFE2-4FF4-8C58-5828762721AB}"/>
              </a:ext>
            </a:extLst>
          </p:cNvPr>
          <p:cNvSpPr/>
          <p:nvPr/>
        </p:nvSpPr>
        <p:spPr>
          <a:xfrm>
            <a:off x="372533" y="273287"/>
            <a:ext cx="304800" cy="2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64E24-D033-45D5-9BAC-03F94A34CC39}"/>
              </a:ext>
            </a:extLst>
          </p:cNvPr>
          <p:cNvSpPr txBox="1"/>
          <p:nvPr/>
        </p:nvSpPr>
        <p:spPr>
          <a:xfrm>
            <a:off x="3361459" y="229905"/>
            <a:ext cx="24210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BÀI TẬP 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225" y="860802"/>
            <a:ext cx="8525549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Q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N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N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bỏng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0083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0">
            <a:extLst>
              <a:ext uri="{FF2B5EF4-FFF2-40B4-BE49-F238E27FC236}">
                <a16:creationId xmlns:a16="http://schemas.microsoft.com/office/drawing/2014/main" id="{1DE2D41C-03F7-4F81-8BE7-C879CC81B35B}"/>
              </a:ext>
            </a:extLst>
          </p:cNvPr>
          <p:cNvSpPr/>
          <p:nvPr/>
        </p:nvSpPr>
        <p:spPr>
          <a:xfrm rot="5400000">
            <a:off x="4283565" y="490885"/>
            <a:ext cx="3282058" cy="5420506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  <a:ln w="38100">
            <a:solidFill>
              <a:srgbClr val="91612F"/>
            </a:solidFill>
          </a:ln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64E24-D033-45D5-9BAC-03F94A34CC39}"/>
              </a:ext>
            </a:extLst>
          </p:cNvPr>
          <p:cNvSpPr txBox="1"/>
          <p:nvPr/>
        </p:nvSpPr>
        <p:spPr>
          <a:xfrm>
            <a:off x="3361459" y="229905"/>
            <a:ext cx="24210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BÀI TẬP 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658" y="931202"/>
            <a:ext cx="8364683" cy="45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Giải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bài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toán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chi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tiêu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vi-VN" sz="2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s://o.remove.bg/downloads/decbeccb-a2ec-4f10-a776-7aebd4bce3c0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8" y="1922912"/>
            <a:ext cx="2556452" cy="255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1459" y="1922912"/>
            <a:ext cx="51279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Mẹ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150 000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nhật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thân</a:t>
            </a:r>
            <a:r>
              <a:rPr lang="en-US" sz="2000" dirty="0" smtClean="0"/>
              <a:t>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tiền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nhật</a:t>
            </a:r>
            <a:r>
              <a:rPr lang="en-US" sz="2000" dirty="0" smtClean="0"/>
              <a:t> </a:t>
            </a:r>
            <a:r>
              <a:rPr lang="en-US" sz="2000" dirty="0" err="1" smtClean="0"/>
              <a:t>vui</a:t>
            </a:r>
            <a:r>
              <a:rPr lang="en-US" sz="2000" dirty="0" smtClean="0"/>
              <a:t> </a:t>
            </a:r>
            <a:r>
              <a:rPr lang="en-US" sz="2000" dirty="0" err="1" smtClean="0"/>
              <a:t>vẻ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tiết</a:t>
            </a:r>
            <a:r>
              <a:rPr lang="en-US" sz="2000" dirty="0" smtClean="0"/>
              <a:t> </a:t>
            </a:r>
            <a:r>
              <a:rPr lang="en-US" sz="2000" dirty="0" err="1" smtClean="0"/>
              <a:t>kiệm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4" name="Isosceles Triangle 3"/>
          <p:cNvSpPr/>
          <p:nvPr/>
        </p:nvSpPr>
        <p:spPr>
          <a:xfrm rot="1642529">
            <a:off x="7456866" y="3239470"/>
            <a:ext cx="280555" cy="3945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13" y="2781799"/>
            <a:ext cx="2370860" cy="237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281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0">
            <a:extLst>
              <a:ext uri="{FF2B5EF4-FFF2-40B4-BE49-F238E27FC236}">
                <a16:creationId xmlns:a16="http://schemas.microsoft.com/office/drawing/2014/main" id="{1DE2D41C-03F7-4F81-8BE7-C879CC81B35B}"/>
              </a:ext>
            </a:extLst>
          </p:cNvPr>
          <p:cNvSpPr/>
          <p:nvPr/>
        </p:nvSpPr>
        <p:spPr>
          <a:xfrm rot="5400000">
            <a:off x="4283565" y="490885"/>
            <a:ext cx="3282058" cy="5420506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  <a:ln w="38100">
            <a:solidFill>
              <a:srgbClr val="91612F"/>
            </a:solidFill>
          </a:ln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64E24-D033-45D5-9BAC-03F94A34CC39}"/>
              </a:ext>
            </a:extLst>
          </p:cNvPr>
          <p:cNvSpPr txBox="1"/>
          <p:nvPr/>
        </p:nvSpPr>
        <p:spPr>
          <a:xfrm>
            <a:off x="3361459" y="229905"/>
            <a:ext cx="24210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BÀI TẬP 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658" y="931202"/>
            <a:ext cx="8364683" cy="45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Giải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bài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toán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chi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tiêu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vi-VN" sz="2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s://o.remove.bg/downloads/decbeccb-a2ec-4f10-a776-7aebd4bce3c0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8" y="1922912"/>
            <a:ext cx="2556452" cy="255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2591" y="1754588"/>
            <a:ext cx="502400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 err="1"/>
              <a:t>Gợi</a:t>
            </a:r>
            <a:r>
              <a:rPr lang="en-US" sz="2000" b="1" dirty="0"/>
              <a:t> </a:t>
            </a:r>
            <a:r>
              <a:rPr lang="en-US" sz="2000" b="1" dirty="0" smtClean="0"/>
              <a:t>ý. </a:t>
            </a:r>
            <a:r>
              <a:rPr lang="en-US" sz="2000" dirty="0" err="1"/>
              <a:t>C</a:t>
            </a:r>
            <a:r>
              <a:rPr lang="en-US" sz="2000" dirty="0" err="1" smtClean="0"/>
              <a:t>hú</a:t>
            </a:r>
            <a:r>
              <a:rPr lang="en-US" sz="2000" dirty="0" smtClean="0"/>
              <a:t> </a:t>
            </a:r>
            <a:r>
              <a:rPr lang="en-US" sz="2000" dirty="0"/>
              <a:t>ý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chí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khoản</a:t>
            </a:r>
            <a:r>
              <a:rPr lang="en-US" sz="2000" dirty="0"/>
              <a:t> chi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vượt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smtClean="0"/>
              <a:t>150 000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/>
              <a:t>dung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ý </a:t>
            </a:r>
            <a:r>
              <a:rPr lang="en-US" sz="2000" dirty="0" err="1"/>
              <a:t>nghĩa</a:t>
            </a:r>
            <a:r>
              <a:rPr lang="en-US" sz="2000" dirty="0"/>
              <a:t>,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, </a:t>
            </a:r>
            <a:r>
              <a:rPr lang="en-US" sz="2000" dirty="0" err="1"/>
              <a:t>vui</a:t>
            </a:r>
            <a:r>
              <a:rPr lang="en-US" sz="2000" dirty="0"/>
              <a:t> </a:t>
            </a:r>
            <a:r>
              <a:rPr lang="en-US" sz="2000" dirty="0" err="1"/>
              <a:t>vẻ</a:t>
            </a:r>
            <a:r>
              <a:rPr lang="en-US" sz="2000" dirty="0"/>
              <a:t>,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Khả</a:t>
            </a:r>
            <a:r>
              <a:rPr lang="en-US" sz="2000" dirty="0" smtClean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khai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nguồn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sẵn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8700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33;p35">
            <a:extLst>
              <a:ext uri="{FF2B5EF4-FFF2-40B4-BE49-F238E27FC236}">
                <a16:creationId xmlns:a16="http://schemas.microsoft.com/office/drawing/2014/main" id="{1E5F7CC4-E529-43D2-8C7E-7287FC4A9941}"/>
              </a:ext>
            </a:extLst>
          </p:cNvPr>
          <p:cNvSpPr txBox="1">
            <a:spLocks/>
          </p:cNvSpPr>
          <p:nvPr/>
        </p:nvSpPr>
        <p:spPr>
          <a:xfrm>
            <a:off x="891599" y="294307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002969"/>
                </a:solidFill>
                <a:latin typeface="+mj-lt"/>
              </a:rPr>
              <a:t>VẬN DỤNG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B2F50-DC8B-AFEB-AF3D-598CC090F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57">
            <a:off x="1026827" y="911285"/>
            <a:ext cx="7090343" cy="3911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257298" y="1333394"/>
            <a:ext cx="6629400" cy="220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smtClean="0">
                <a:latin typeface="+mj-lt"/>
                <a:ea typeface="Calibri" panose="020F0502020204030204" pitchFamily="34" charset="0"/>
              </a:rPr>
              <a:t>1.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</a:rPr>
              <a:t>Em</a:t>
            </a:r>
            <a:r>
              <a:rPr lang="fr-FR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hãy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cùng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bạn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nhóm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lập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kế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hoạch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kinh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doanh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tại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hội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chợ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do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lớp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tổ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chức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nhằm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gây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quỹ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từ</a:t>
            </a:r>
            <a:r>
              <a:rPr lang="fr-FR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</a:rPr>
              <a:t>thiện</a:t>
            </a:r>
            <a:r>
              <a:rPr lang="fr-FR" sz="2000" dirty="0" smtClean="0">
                <a:latin typeface="+mj-lt"/>
                <a:ea typeface="Calibri" panose="020F0502020204030204" pitchFamily="34" charset="0"/>
              </a:rPr>
              <a:t>.</a:t>
            </a:r>
            <a:endParaRPr lang="en-US" sz="2000" dirty="0" smtClean="0"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2.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hoạch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kiệm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khoản</a:t>
            </a:r>
            <a:r>
              <a:rPr lang="en-US" sz="2000" dirty="0"/>
              <a:t> </a:t>
            </a:r>
            <a:r>
              <a:rPr lang="en-US" sz="2000" dirty="0" err="1"/>
              <a:t>tiền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chia </a:t>
            </a:r>
            <a:r>
              <a:rPr lang="en-US" sz="2000" dirty="0" err="1"/>
              <a:t>sẻ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bố</a:t>
            </a:r>
            <a:r>
              <a:rPr lang="en-US" sz="2000" dirty="0"/>
              <a:t> </a:t>
            </a:r>
            <a:r>
              <a:rPr lang="en-US" sz="2000" dirty="0" err="1"/>
              <a:t>mẹ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71998" y="3223364"/>
            <a:ext cx="2836354" cy="176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690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33;p35">
            <a:extLst>
              <a:ext uri="{FF2B5EF4-FFF2-40B4-BE49-F238E27FC236}">
                <a16:creationId xmlns:a16="http://schemas.microsoft.com/office/drawing/2014/main" id="{AE5238BB-B75F-4347-9F9A-298A298D1CAD}"/>
              </a:ext>
            </a:extLst>
          </p:cNvPr>
          <p:cNvSpPr txBox="1">
            <a:spLocks/>
          </p:cNvSpPr>
          <p:nvPr/>
        </p:nvSpPr>
        <p:spPr>
          <a:xfrm>
            <a:off x="891600" y="339879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002969"/>
                </a:solidFill>
                <a:latin typeface="+mj-lt"/>
              </a:rPr>
              <a:t>HƯỚNG DẪN VỀ NHÀ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E74617-4B88-4102-8E7F-752A559BD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94631" y="1095579"/>
            <a:ext cx="6743318" cy="3499365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F45051B3-A133-4D71-9DC6-16FA5CA65D38}"/>
              </a:ext>
            </a:extLst>
          </p:cNvPr>
          <p:cNvSpPr txBox="1"/>
          <p:nvPr/>
        </p:nvSpPr>
        <p:spPr>
          <a:xfrm>
            <a:off x="1690952" y="1613878"/>
            <a:ext cx="57506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8 - </a:t>
            </a:r>
            <a:r>
              <a:rPr lang="en-US" sz="2000" dirty="0" err="1"/>
              <a:t>Sách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dục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7.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i="1" dirty="0" err="1"/>
              <a:t>Bài</a:t>
            </a:r>
            <a:r>
              <a:rPr lang="en-US" sz="2000" i="1" dirty="0"/>
              <a:t> 9: </a:t>
            </a:r>
            <a:r>
              <a:rPr lang="en-US" sz="2000" i="1" dirty="0" err="1"/>
              <a:t>Phòng</a:t>
            </a:r>
            <a:r>
              <a:rPr lang="en-US" sz="2000" i="1" dirty="0"/>
              <a:t>, </a:t>
            </a:r>
            <a:r>
              <a:rPr lang="en-US" sz="2000" i="1" dirty="0" err="1"/>
              <a:t>chống</a:t>
            </a:r>
            <a:r>
              <a:rPr lang="en-US" sz="2000" i="1" dirty="0"/>
              <a:t> </a:t>
            </a:r>
            <a:r>
              <a:rPr lang="en-US" sz="2000" i="1" dirty="0" err="1"/>
              <a:t>tệ</a:t>
            </a:r>
            <a:r>
              <a:rPr lang="en-US" sz="2000" i="1" dirty="0"/>
              <a:t> </a:t>
            </a:r>
            <a:r>
              <a:rPr lang="en-US" sz="2000" i="1" dirty="0" err="1"/>
              <a:t>nạn</a:t>
            </a:r>
            <a:r>
              <a:rPr lang="en-US" sz="2000" i="1" dirty="0"/>
              <a:t> </a:t>
            </a:r>
            <a:r>
              <a:rPr lang="en-US" sz="2000" i="1" dirty="0" err="1"/>
              <a:t>xã</a:t>
            </a:r>
            <a:r>
              <a:rPr lang="en-US" sz="2000" i="1" dirty="0"/>
              <a:t> </a:t>
            </a:r>
            <a:r>
              <a:rPr lang="en-US" sz="2000" i="1" dirty="0" err="1"/>
              <a:t>hội</a:t>
            </a:r>
            <a:r>
              <a:rPr lang="en-US" sz="2000" i="1" dirty="0"/>
              <a:t>. </a:t>
            </a:r>
            <a:endParaRPr lang="en-US" sz="20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49DB1A36-C961-4D46-BC40-D27167C16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45497" y="3927763"/>
            <a:ext cx="1723026" cy="983691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4675908" y="3032147"/>
            <a:ext cx="3758361" cy="211407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00DB73-9822-4AFC-B3F5-83106E5EED86}"/>
              </a:ext>
            </a:extLst>
          </p:cNvPr>
          <p:cNvSpPr txBox="1"/>
          <p:nvPr/>
        </p:nvSpPr>
        <p:spPr>
          <a:xfrm>
            <a:off x="211038" y="1744170"/>
            <a:ext cx="893296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200" b="1" dirty="0">
                <a:solidFill>
                  <a:srgbClr val="002969"/>
                </a:solidFill>
              </a:rPr>
              <a:t>CẢM ƠN CÁC EM ĐÃ </a:t>
            </a:r>
            <a:r>
              <a:rPr lang="en-US" sz="4200" b="1" dirty="0" smtClean="0">
                <a:solidFill>
                  <a:srgbClr val="002969"/>
                </a:solidFill>
              </a:rPr>
              <a:t>CHÚ Ý LẮNG </a:t>
            </a:r>
            <a:r>
              <a:rPr lang="en-US" sz="4200" b="1" dirty="0">
                <a:solidFill>
                  <a:srgbClr val="002969"/>
                </a:solidFill>
              </a:rPr>
              <a:t>NGHE BÀI GIẢNG!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140B657-24EC-4B72-882C-F338B80B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0" y="3960725"/>
            <a:ext cx="4455660" cy="11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94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54628" y="1178793"/>
            <a:ext cx="8172633" cy="2915225"/>
            <a:chOff x="0" y="0"/>
            <a:chExt cx="7419046" cy="2216503"/>
          </a:xfrm>
          <a:solidFill>
            <a:srgbClr val="FDEA99"/>
          </a:solidFill>
        </p:grpSpPr>
        <p:sp>
          <p:nvSpPr>
            <p:cNvPr id="3" name="Freeform 4"/>
            <p:cNvSpPr/>
            <p:nvPr/>
          </p:nvSpPr>
          <p:spPr>
            <a:xfrm>
              <a:off x="-9098" y="-6509"/>
              <a:ext cx="7433377" cy="2248556"/>
            </a:xfrm>
            <a:custGeom>
              <a:avLst/>
              <a:gdLst/>
              <a:ahLst/>
              <a:cxnLst/>
              <a:rect l="l" t="t" r="r" b="b"/>
              <a:pathLst>
                <a:path w="7433377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540304" y="6965"/>
                  </a:cubicBezTo>
                  <a:lnTo>
                    <a:pt x="6540305" y="6965"/>
                  </a:lnTo>
                  <a:cubicBezTo>
                    <a:pt x="6757052" y="16819"/>
                    <a:pt x="6961367" y="36481"/>
                    <a:pt x="7095555" y="101690"/>
                  </a:cubicBezTo>
                  <a:cubicBezTo>
                    <a:pt x="7351601" y="226120"/>
                    <a:pt x="7433377" y="459160"/>
                    <a:pt x="7427889" y="704684"/>
                  </a:cubicBezTo>
                  <a:cubicBezTo>
                    <a:pt x="7427889" y="704684"/>
                    <a:pt x="7384601" y="1013073"/>
                    <a:pt x="7392034" y="1248607"/>
                  </a:cubicBezTo>
                  <a:cubicBezTo>
                    <a:pt x="7399158" y="1396804"/>
                    <a:pt x="7406314" y="1592407"/>
                    <a:pt x="7406314" y="1592407"/>
                  </a:cubicBezTo>
                  <a:cubicBezTo>
                    <a:pt x="7389633" y="1808139"/>
                    <a:pt x="7274989" y="2018751"/>
                    <a:pt x="7078119" y="2130375"/>
                  </a:cubicBezTo>
                  <a:cubicBezTo>
                    <a:pt x="6927768" y="2215624"/>
                    <a:pt x="6729737" y="2230722"/>
                    <a:pt x="5347512" y="2219980"/>
                  </a:cubicBezTo>
                  <a:lnTo>
                    <a:pt x="5347439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3"/>
          <p:cNvSpPr txBox="1"/>
          <p:nvPr/>
        </p:nvSpPr>
        <p:spPr>
          <a:xfrm>
            <a:off x="527759" y="2270358"/>
            <a:ext cx="8422113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85582B"/>
                </a:solidFill>
              </a:rPr>
              <a:t>1. Ý </a:t>
            </a:r>
            <a:r>
              <a:rPr lang="en-US" sz="3600" b="1" dirty="0" err="1" smtClean="0">
                <a:solidFill>
                  <a:srgbClr val="85582B"/>
                </a:solidFill>
              </a:rPr>
              <a:t>nghĩa</a:t>
            </a:r>
            <a:r>
              <a:rPr lang="en-US" sz="3600" b="1" dirty="0" smtClean="0">
                <a:solidFill>
                  <a:srgbClr val="85582B"/>
                </a:solidFill>
              </a:rPr>
              <a:t> </a:t>
            </a:r>
            <a:r>
              <a:rPr lang="en-US" sz="3600" b="1" dirty="0" err="1" smtClean="0">
                <a:solidFill>
                  <a:srgbClr val="85582B"/>
                </a:solidFill>
              </a:rPr>
              <a:t>của</a:t>
            </a:r>
            <a:r>
              <a:rPr lang="en-US" sz="3600" b="1" dirty="0" smtClean="0">
                <a:solidFill>
                  <a:srgbClr val="85582B"/>
                </a:solidFill>
              </a:rPr>
              <a:t> </a:t>
            </a:r>
            <a:r>
              <a:rPr lang="en-US" sz="3600" b="1" dirty="0" err="1" smtClean="0">
                <a:solidFill>
                  <a:srgbClr val="85582B"/>
                </a:solidFill>
              </a:rPr>
              <a:t>quản</a:t>
            </a:r>
            <a:r>
              <a:rPr lang="en-US" sz="3600" b="1" dirty="0" smtClean="0">
                <a:solidFill>
                  <a:srgbClr val="85582B"/>
                </a:solidFill>
              </a:rPr>
              <a:t> </a:t>
            </a:r>
            <a:r>
              <a:rPr lang="en-US" sz="3600" b="1" dirty="0" err="1" smtClean="0">
                <a:solidFill>
                  <a:srgbClr val="85582B"/>
                </a:solidFill>
              </a:rPr>
              <a:t>lí</a:t>
            </a:r>
            <a:r>
              <a:rPr lang="en-US" sz="3600" b="1" dirty="0" smtClean="0">
                <a:solidFill>
                  <a:srgbClr val="85582B"/>
                </a:solidFill>
              </a:rPr>
              <a:t> </a:t>
            </a:r>
            <a:r>
              <a:rPr lang="en-US" sz="3600" b="1" dirty="0" err="1" smtClean="0">
                <a:solidFill>
                  <a:srgbClr val="85582B"/>
                </a:solidFill>
              </a:rPr>
              <a:t>tiền</a:t>
            </a:r>
            <a:r>
              <a:rPr lang="en-US" sz="3600" b="1" dirty="0" smtClean="0">
                <a:solidFill>
                  <a:srgbClr val="85582B"/>
                </a:solidFill>
              </a:rPr>
              <a:t> </a:t>
            </a:r>
            <a:r>
              <a:rPr lang="en-US" sz="3600" b="1" dirty="0" err="1" smtClean="0">
                <a:solidFill>
                  <a:srgbClr val="85582B"/>
                </a:solidFill>
              </a:rPr>
              <a:t>hiệu</a:t>
            </a:r>
            <a:r>
              <a:rPr lang="en-US" sz="3600" b="1" dirty="0" smtClean="0">
                <a:solidFill>
                  <a:srgbClr val="85582B"/>
                </a:solidFill>
              </a:rPr>
              <a:t> </a:t>
            </a:r>
            <a:r>
              <a:rPr lang="en-US" sz="3600" b="1" dirty="0" err="1" smtClean="0">
                <a:solidFill>
                  <a:srgbClr val="85582B"/>
                </a:solidFill>
              </a:rPr>
              <a:t>quả</a:t>
            </a:r>
            <a:endParaRPr lang="en-US" sz="3600" b="1" dirty="0">
              <a:solidFill>
                <a:srgbClr val="85582B"/>
              </a:solidFill>
            </a:endParaRPr>
          </a:p>
        </p:txBody>
      </p:sp>
      <p:pic>
        <p:nvPicPr>
          <p:cNvPr id="3074" name="Picture 2" descr="https://o.remove.bg/downloads/06117c5c-43b7-4029-8aae-12fa6e5d14c7/2328298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423" y="2830061"/>
            <a:ext cx="2813174" cy="28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32891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04792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câu </a:t>
            </a:r>
            <a:r>
              <a:rPr lang="nl-NL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trang 44</a:t>
            </a:r>
            <a:r>
              <a:rPr lang="nl-NL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trả lời câu hỏi</a:t>
            </a:r>
            <a:endParaRPr lang="en-US" sz="2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o.remove.bg/downloads/c70ca0a3-908a-4414-a29a-dab33e62d23b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57" y="2933410"/>
            <a:ext cx="2317461" cy="23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7"/>
          <p:cNvGrpSpPr/>
          <p:nvPr/>
        </p:nvGrpSpPr>
        <p:grpSpPr>
          <a:xfrm rot="16200000">
            <a:off x="3011603" y="499442"/>
            <a:ext cx="1223267" cy="4748645"/>
            <a:chOff x="0" y="0"/>
            <a:chExt cx="2565552" cy="8252080"/>
          </a:xfrm>
          <a:solidFill>
            <a:srgbClr val="5DC584"/>
          </a:solidFill>
        </p:grpSpPr>
        <p:sp>
          <p:nvSpPr>
            <p:cNvPr id="16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Rectangle 4"/>
          <p:cNvSpPr/>
          <p:nvPr/>
        </p:nvSpPr>
        <p:spPr>
          <a:xfrm>
            <a:off x="1248913" y="2507940"/>
            <a:ext cx="4438808" cy="85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Thuý</a:t>
            </a:r>
            <a:r>
              <a:rPr lang="fr-FR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91945" y="831273"/>
            <a:ext cx="685801" cy="415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944" y="592304"/>
            <a:ext cx="857250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Thuý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nhủ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Thuý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mua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5953990" y="3774770"/>
            <a:ext cx="2660073" cy="1368730"/>
          </a:xfrm>
          <a:prstGeom prst="rect">
            <a:avLst/>
          </a:prstGeom>
        </p:spPr>
      </p:pic>
      <p:pic>
        <p:nvPicPr>
          <p:cNvPr id="5128" name="Picture 8" descr="https://o.remove.bg/downloads/a3418e59-da16-4975-a5cd-eb6ecf257638/image-removebg-preview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4" y="3829044"/>
            <a:ext cx="2226530" cy="12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45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/>
          <p:nvPr/>
        </p:nvGrpSpPr>
        <p:grpSpPr>
          <a:xfrm>
            <a:off x="1841521" y="1021879"/>
            <a:ext cx="5982704" cy="1132026"/>
            <a:chOff x="0" y="0"/>
            <a:chExt cx="4579120" cy="1777080"/>
          </a:xfrm>
          <a:solidFill>
            <a:schemeClr val="accent4"/>
          </a:solidFill>
        </p:grpSpPr>
        <p:sp>
          <p:nvSpPr>
            <p:cNvPr id="9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Rectangle 5"/>
          <p:cNvSpPr/>
          <p:nvPr/>
        </p:nvSpPr>
        <p:spPr>
          <a:xfrm>
            <a:off x="1" y="304792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6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Ý nghĩa của việc quản lí tiền hiệu quả</a:t>
            </a:r>
            <a:endParaRPr lang="en-US" sz="2600" dirty="0">
              <a:solidFill>
                <a:schemeClr val="accent2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2513" y="1141617"/>
            <a:ext cx="5760720" cy="85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8" y="967740"/>
            <a:ext cx="1240305" cy="1240305"/>
          </a:xfrm>
          <a:prstGeom prst="rect">
            <a:avLst/>
          </a:prstGeom>
        </p:spPr>
      </p:pic>
      <p:pic>
        <p:nvPicPr>
          <p:cNvPr id="10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379584" y="2273643"/>
            <a:ext cx="1905552" cy="27616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5136" y="2569565"/>
            <a:ext cx="65446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ngừng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719074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54628" y="1178793"/>
            <a:ext cx="8172633" cy="2915225"/>
            <a:chOff x="0" y="0"/>
            <a:chExt cx="7419046" cy="2216503"/>
          </a:xfrm>
          <a:solidFill>
            <a:srgbClr val="FDEA99"/>
          </a:solidFill>
        </p:grpSpPr>
        <p:sp>
          <p:nvSpPr>
            <p:cNvPr id="3" name="Freeform 4"/>
            <p:cNvSpPr/>
            <p:nvPr/>
          </p:nvSpPr>
          <p:spPr>
            <a:xfrm>
              <a:off x="-9098" y="-6509"/>
              <a:ext cx="7433377" cy="2248556"/>
            </a:xfrm>
            <a:custGeom>
              <a:avLst/>
              <a:gdLst/>
              <a:ahLst/>
              <a:cxnLst/>
              <a:rect l="l" t="t" r="r" b="b"/>
              <a:pathLst>
                <a:path w="7433377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540304" y="6965"/>
                  </a:cubicBezTo>
                  <a:lnTo>
                    <a:pt x="6540305" y="6965"/>
                  </a:lnTo>
                  <a:cubicBezTo>
                    <a:pt x="6757052" y="16819"/>
                    <a:pt x="6961367" y="36481"/>
                    <a:pt x="7095555" y="101690"/>
                  </a:cubicBezTo>
                  <a:cubicBezTo>
                    <a:pt x="7351601" y="226120"/>
                    <a:pt x="7433377" y="459160"/>
                    <a:pt x="7427889" y="704684"/>
                  </a:cubicBezTo>
                  <a:cubicBezTo>
                    <a:pt x="7427889" y="704684"/>
                    <a:pt x="7384601" y="1013073"/>
                    <a:pt x="7392034" y="1248607"/>
                  </a:cubicBezTo>
                  <a:cubicBezTo>
                    <a:pt x="7399158" y="1396804"/>
                    <a:pt x="7406314" y="1592407"/>
                    <a:pt x="7406314" y="1592407"/>
                  </a:cubicBezTo>
                  <a:cubicBezTo>
                    <a:pt x="7389633" y="1808139"/>
                    <a:pt x="7274989" y="2018751"/>
                    <a:pt x="7078119" y="2130375"/>
                  </a:cubicBezTo>
                  <a:cubicBezTo>
                    <a:pt x="6927768" y="2215624"/>
                    <a:pt x="6729737" y="2230722"/>
                    <a:pt x="5347512" y="2219980"/>
                  </a:cubicBezTo>
                  <a:lnTo>
                    <a:pt x="5347439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3"/>
          <p:cNvSpPr txBox="1"/>
          <p:nvPr/>
        </p:nvSpPr>
        <p:spPr>
          <a:xfrm>
            <a:off x="1360682" y="1937959"/>
            <a:ext cx="675626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85582B"/>
                </a:solidFill>
              </a:rPr>
              <a:t>2. </a:t>
            </a:r>
            <a:r>
              <a:rPr lang="en-US" sz="3600" b="1" dirty="0" err="1" smtClean="0">
                <a:solidFill>
                  <a:srgbClr val="85582B"/>
                </a:solidFill>
              </a:rPr>
              <a:t>Một</a:t>
            </a:r>
            <a:r>
              <a:rPr lang="en-US" sz="3600" b="1" dirty="0" smtClean="0">
                <a:solidFill>
                  <a:srgbClr val="85582B"/>
                </a:solidFill>
              </a:rPr>
              <a:t> </a:t>
            </a:r>
            <a:r>
              <a:rPr lang="en-US" sz="3600" b="1" dirty="0" err="1" smtClean="0">
                <a:solidFill>
                  <a:srgbClr val="85582B"/>
                </a:solidFill>
              </a:rPr>
              <a:t>số</a:t>
            </a:r>
            <a:r>
              <a:rPr lang="en-US" sz="3600" b="1" dirty="0" smtClean="0">
                <a:solidFill>
                  <a:srgbClr val="85582B"/>
                </a:solidFill>
              </a:rPr>
              <a:t> </a:t>
            </a:r>
            <a:r>
              <a:rPr lang="en-US" sz="3600" b="1" dirty="0" err="1" smtClean="0">
                <a:solidFill>
                  <a:srgbClr val="85582B"/>
                </a:solidFill>
              </a:rPr>
              <a:t>nguyên</a:t>
            </a:r>
            <a:r>
              <a:rPr lang="en-US" sz="3600" b="1" dirty="0" smtClean="0">
                <a:solidFill>
                  <a:srgbClr val="85582B"/>
                </a:solidFill>
              </a:rPr>
              <a:t> </a:t>
            </a:r>
            <a:r>
              <a:rPr lang="en-US" sz="3600" b="1" dirty="0" err="1" smtClean="0">
                <a:solidFill>
                  <a:srgbClr val="85582B"/>
                </a:solidFill>
              </a:rPr>
              <a:t>tắc</a:t>
            </a:r>
            <a:r>
              <a:rPr lang="en-US" sz="3600" b="1" dirty="0" smtClean="0">
                <a:solidFill>
                  <a:srgbClr val="85582B"/>
                </a:solidFill>
              </a:rPr>
              <a:t> </a:t>
            </a:r>
            <a:r>
              <a:rPr lang="en-US" sz="3600" b="1" dirty="0" err="1" smtClean="0">
                <a:solidFill>
                  <a:srgbClr val="85582B"/>
                </a:solidFill>
              </a:rPr>
              <a:t>quản</a:t>
            </a:r>
            <a:r>
              <a:rPr lang="en-US" sz="3600" b="1" dirty="0" smtClean="0">
                <a:solidFill>
                  <a:srgbClr val="85582B"/>
                </a:solidFill>
              </a:rPr>
              <a:t> </a:t>
            </a:r>
            <a:r>
              <a:rPr lang="en-US" sz="3600" b="1" dirty="0" err="1" smtClean="0">
                <a:solidFill>
                  <a:srgbClr val="85582B"/>
                </a:solidFill>
              </a:rPr>
              <a:t>lí</a:t>
            </a:r>
            <a:r>
              <a:rPr lang="en-US" sz="3600" b="1" dirty="0" smtClean="0">
                <a:solidFill>
                  <a:srgbClr val="85582B"/>
                </a:solidFill>
              </a:rPr>
              <a:t> </a:t>
            </a:r>
            <a:r>
              <a:rPr lang="en-US" sz="3600" b="1" dirty="0" err="1" smtClean="0">
                <a:solidFill>
                  <a:srgbClr val="85582B"/>
                </a:solidFill>
              </a:rPr>
              <a:t>tiền</a:t>
            </a:r>
            <a:r>
              <a:rPr lang="en-US" sz="3600" b="1" dirty="0" smtClean="0">
                <a:solidFill>
                  <a:srgbClr val="85582B"/>
                </a:solidFill>
              </a:rPr>
              <a:t> </a:t>
            </a:r>
            <a:r>
              <a:rPr lang="en-US" sz="3600" b="1" dirty="0" err="1" smtClean="0">
                <a:solidFill>
                  <a:srgbClr val="85582B"/>
                </a:solidFill>
              </a:rPr>
              <a:t>hiệu</a:t>
            </a:r>
            <a:r>
              <a:rPr lang="en-US" sz="3600" b="1" dirty="0" smtClean="0">
                <a:solidFill>
                  <a:srgbClr val="85582B"/>
                </a:solidFill>
              </a:rPr>
              <a:t> </a:t>
            </a:r>
            <a:r>
              <a:rPr lang="en-US" sz="3600" b="1" dirty="0" err="1" smtClean="0">
                <a:solidFill>
                  <a:srgbClr val="85582B"/>
                </a:solidFill>
              </a:rPr>
              <a:t>quả</a:t>
            </a:r>
            <a:endParaRPr lang="en-US" sz="3600" b="1" dirty="0">
              <a:solidFill>
                <a:srgbClr val="85582B"/>
              </a:solidFill>
            </a:endParaRPr>
          </a:p>
        </p:txBody>
      </p:sp>
      <p:pic>
        <p:nvPicPr>
          <p:cNvPr id="6146" name="Picture 2" descr="https://o.remove.bg/downloads/7fce690c-75a5-4913-981d-a203e95d67dd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03" y="2978065"/>
            <a:ext cx="2299097" cy="22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2671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3105</Words>
  <Application>Microsoft Office PowerPoint</Application>
  <PresentationFormat>On-screen Show (16:9)</PresentationFormat>
  <Paragraphs>210</Paragraphs>
  <Slides>48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Times New Roman</vt:lpstr>
      <vt:lpstr>Amatic SC</vt:lpstr>
      <vt:lpstr>Didact Gothic</vt:lpstr>
      <vt:lpstr>Calibri</vt:lpstr>
      <vt:lpstr>Wingdings</vt:lpstr>
      <vt:lpstr>Open Sans</vt:lpstr>
      <vt:lpstr>Indie Flower</vt:lpstr>
      <vt:lpstr>Giant Doodles Newsletter by Slidesgo</vt:lpstr>
      <vt:lpstr>PowerPoint Presentation</vt:lpstr>
      <vt:lpstr>PowerPoint Presentation</vt:lpstr>
      <vt:lpstr>BÀI 8: QUẢN LÍ TIỀN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PCHOME</cp:lastModifiedBy>
  <cp:revision>7</cp:revision>
  <dcterms:modified xsi:type="dcterms:W3CDTF">2025-02-25T02:01:19Z</dcterms:modified>
</cp:coreProperties>
</file>