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60" r:id="rId3"/>
    <p:sldId id="258" r:id="rId4"/>
    <p:sldId id="259" r:id="rId5"/>
    <p:sldId id="262" r:id="rId6"/>
    <p:sldId id="263" r:id="rId7"/>
    <p:sldId id="264" r:id="rId8"/>
    <p:sldId id="265" r:id="rId9"/>
    <p:sldId id="281" r:id="rId10"/>
    <p:sldId id="282" r:id="rId11"/>
    <p:sldId id="283" r:id="rId12"/>
    <p:sldId id="284" r:id="rId13"/>
    <p:sldId id="266" r:id="rId14"/>
    <p:sldId id="267" r:id="rId15"/>
    <p:sldId id="268" r:id="rId16"/>
    <p:sldId id="270" r:id="rId17"/>
    <p:sldId id="271" r:id="rId18"/>
    <p:sldId id="290" r:id="rId19"/>
    <p:sldId id="285" r:id="rId20"/>
    <p:sldId id="273" r:id="rId21"/>
    <p:sldId id="274" r:id="rId22"/>
    <p:sldId id="295" r:id="rId23"/>
    <p:sldId id="275" r:id="rId24"/>
    <p:sldId id="286" r:id="rId25"/>
    <p:sldId id="276" r:id="rId26"/>
    <p:sldId id="288" r:id="rId27"/>
    <p:sldId id="289" r:id="rId28"/>
    <p:sldId id="296" r:id="rId29"/>
    <p:sldId id="279" r:id="rId30"/>
    <p:sldId id="291" r:id="rId31"/>
    <p:sldId id="292" r:id="rId32"/>
    <p:sldId id="293" r:id="rId33"/>
    <p:sldId id="294" r:id="rId34"/>
    <p:sldId id="280" r:id="rId35"/>
    <p:sldId id="25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55" autoAdjust="0"/>
  </p:normalViewPr>
  <p:slideViewPr>
    <p:cSldViewPr>
      <p:cViewPr varScale="1">
        <p:scale>
          <a:sx n="73" d="100"/>
          <a:sy n="73" d="100"/>
        </p:scale>
        <p:origin x="1714" y="3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A5BB04-F944-4E54-A7E0-7B48AEBAAC08}"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7823-F84B-405A-98E3-984D590D09A8}" type="slidenum">
              <a:rPr lang="en-US" smtClean="0"/>
              <a:t>‹#›</a:t>
            </a:fld>
            <a:endParaRPr lang="en-US"/>
          </a:p>
        </p:txBody>
      </p:sp>
    </p:spTree>
    <p:extLst>
      <p:ext uri="{BB962C8B-B14F-4D97-AF65-F5344CB8AC3E}">
        <p14:creationId xmlns:p14="http://schemas.microsoft.com/office/powerpoint/2010/main" val="99349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5BB04-F944-4E54-A7E0-7B48AEBAAC08}"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7823-F84B-405A-98E3-984D590D09A8}" type="slidenum">
              <a:rPr lang="en-US" smtClean="0"/>
              <a:t>‹#›</a:t>
            </a:fld>
            <a:endParaRPr lang="en-US"/>
          </a:p>
        </p:txBody>
      </p:sp>
    </p:spTree>
    <p:extLst>
      <p:ext uri="{BB962C8B-B14F-4D97-AF65-F5344CB8AC3E}">
        <p14:creationId xmlns:p14="http://schemas.microsoft.com/office/powerpoint/2010/main" val="1724427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5BB04-F944-4E54-A7E0-7B48AEBAAC08}"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7823-F84B-405A-98E3-984D590D09A8}" type="slidenum">
              <a:rPr lang="en-US" smtClean="0"/>
              <a:t>‹#›</a:t>
            </a:fld>
            <a:endParaRPr lang="en-US"/>
          </a:p>
        </p:txBody>
      </p:sp>
    </p:spTree>
    <p:extLst>
      <p:ext uri="{BB962C8B-B14F-4D97-AF65-F5344CB8AC3E}">
        <p14:creationId xmlns:p14="http://schemas.microsoft.com/office/powerpoint/2010/main" val="239846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5BB04-F944-4E54-A7E0-7B48AEBAAC08}"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7823-F84B-405A-98E3-984D590D09A8}" type="slidenum">
              <a:rPr lang="en-US" smtClean="0"/>
              <a:t>‹#›</a:t>
            </a:fld>
            <a:endParaRPr lang="en-US"/>
          </a:p>
        </p:txBody>
      </p:sp>
    </p:spTree>
    <p:extLst>
      <p:ext uri="{BB962C8B-B14F-4D97-AF65-F5344CB8AC3E}">
        <p14:creationId xmlns:p14="http://schemas.microsoft.com/office/powerpoint/2010/main" val="309279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A5BB04-F944-4E54-A7E0-7B48AEBAAC08}"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7823-F84B-405A-98E3-984D590D09A8}" type="slidenum">
              <a:rPr lang="en-US" smtClean="0"/>
              <a:t>‹#›</a:t>
            </a:fld>
            <a:endParaRPr lang="en-US"/>
          </a:p>
        </p:txBody>
      </p:sp>
    </p:spTree>
    <p:extLst>
      <p:ext uri="{BB962C8B-B14F-4D97-AF65-F5344CB8AC3E}">
        <p14:creationId xmlns:p14="http://schemas.microsoft.com/office/powerpoint/2010/main" val="70368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A5BB04-F944-4E54-A7E0-7B48AEBAAC08}"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17823-F84B-405A-98E3-984D590D09A8}" type="slidenum">
              <a:rPr lang="en-US" smtClean="0"/>
              <a:t>‹#›</a:t>
            </a:fld>
            <a:endParaRPr lang="en-US"/>
          </a:p>
        </p:txBody>
      </p:sp>
    </p:spTree>
    <p:extLst>
      <p:ext uri="{BB962C8B-B14F-4D97-AF65-F5344CB8AC3E}">
        <p14:creationId xmlns:p14="http://schemas.microsoft.com/office/powerpoint/2010/main" val="340892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A5BB04-F944-4E54-A7E0-7B48AEBAAC08}" type="datetimeFigureOut">
              <a:rPr lang="en-US" smtClean="0"/>
              <a:t>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F17823-F84B-405A-98E3-984D590D09A8}" type="slidenum">
              <a:rPr lang="en-US" smtClean="0"/>
              <a:t>‹#›</a:t>
            </a:fld>
            <a:endParaRPr lang="en-US"/>
          </a:p>
        </p:txBody>
      </p:sp>
    </p:spTree>
    <p:extLst>
      <p:ext uri="{BB962C8B-B14F-4D97-AF65-F5344CB8AC3E}">
        <p14:creationId xmlns:p14="http://schemas.microsoft.com/office/powerpoint/2010/main" val="2391281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A5BB04-F944-4E54-A7E0-7B48AEBAAC08}" type="datetimeFigureOut">
              <a:rPr lang="en-US" smtClean="0"/>
              <a:t>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F17823-F84B-405A-98E3-984D590D09A8}" type="slidenum">
              <a:rPr lang="en-US" smtClean="0"/>
              <a:t>‹#›</a:t>
            </a:fld>
            <a:endParaRPr lang="en-US"/>
          </a:p>
        </p:txBody>
      </p:sp>
    </p:spTree>
    <p:extLst>
      <p:ext uri="{BB962C8B-B14F-4D97-AF65-F5344CB8AC3E}">
        <p14:creationId xmlns:p14="http://schemas.microsoft.com/office/powerpoint/2010/main" val="1901282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5BB04-F944-4E54-A7E0-7B48AEBAAC08}" type="datetimeFigureOut">
              <a:rPr lang="en-US" smtClean="0"/>
              <a:t>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F17823-F84B-405A-98E3-984D590D09A8}" type="slidenum">
              <a:rPr lang="en-US" smtClean="0"/>
              <a:t>‹#›</a:t>
            </a:fld>
            <a:endParaRPr lang="en-US"/>
          </a:p>
        </p:txBody>
      </p:sp>
    </p:spTree>
    <p:extLst>
      <p:ext uri="{BB962C8B-B14F-4D97-AF65-F5344CB8AC3E}">
        <p14:creationId xmlns:p14="http://schemas.microsoft.com/office/powerpoint/2010/main" val="1628685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5BB04-F944-4E54-A7E0-7B48AEBAAC08}"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17823-F84B-405A-98E3-984D590D09A8}" type="slidenum">
              <a:rPr lang="en-US" smtClean="0"/>
              <a:t>‹#›</a:t>
            </a:fld>
            <a:endParaRPr lang="en-US"/>
          </a:p>
        </p:txBody>
      </p:sp>
    </p:spTree>
    <p:extLst>
      <p:ext uri="{BB962C8B-B14F-4D97-AF65-F5344CB8AC3E}">
        <p14:creationId xmlns:p14="http://schemas.microsoft.com/office/powerpoint/2010/main" val="121223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5BB04-F944-4E54-A7E0-7B48AEBAAC08}"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17823-F84B-405A-98E3-984D590D09A8}" type="slidenum">
              <a:rPr lang="en-US" smtClean="0"/>
              <a:t>‹#›</a:t>
            </a:fld>
            <a:endParaRPr lang="en-US"/>
          </a:p>
        </p:txBody>
      </p:sp>
    </p:spTree>
    <p:extLst>
      <p:ext uri="{BB962C8B-B14F-4D97-AF65-F5344CB8AC3E}">
        <p14:creationId xmlns:p14="http://schemas.microsoft.com/office/powerpoint/2010/main" val="1694605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5BB04-F944-4E54-A7E0-7B48AEBAAC08}" type="datetimeFigureOut">
              <a:rPr lang="en-US" smtClean="0"/>
              <a:t>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17823-F84B-405A-98E3-984D590D09A8}" type="slidenum">
              <a:rPr lang="en-US" smtClean="0"/>
              <a:t>‹#›</a:t>
            </a:fld>
            <a:endParaRPr lang="en-US"/>
          </a:p>
        </p:txBody>
      </p:sp>
    </p:spTree>
    <p:extLst>
      <p:ext uri="{BB962C8B-B14F-4D97-AF65-F5344CB8AC3E}">
        <p14:creationId xmlns:p14="http://schemas.microsoft.com/office/powerpoint/2010/main" val="1156654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_je12cpnxqw" TargetMode="Externa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_je12cpnxqw"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NUL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Admin\Downloads\Video%201.mp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C:\Users\Admin\Downloads\TN%20s&#243;ng%20&#226;m.mp4"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62064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52400" y="31790"/>
            <a:ext cx="88392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Thực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hiện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các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hoạt</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động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sau</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và</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chỉ</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ra</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bộ</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phận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dao</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động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phát</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ra</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âm</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thanh</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trong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mỗi</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trường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hợp</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a)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Căng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dây</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chun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dây</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thun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trên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hộp</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rỗng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như</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Hình</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rồi</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gảy</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vài</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lần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vào</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dây</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chun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b)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Thổi</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vào</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còi</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Hình</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b).</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Chỉ</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ra</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bộ</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phận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dao</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động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phát</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ra</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âm</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thanh</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trong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tình</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huống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mở</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đầu</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a:t>
            </a:r>
          </a:p>
        </p:txBody>
      </p:sp>
      <p:pic>
        <p:nvPicPr>
          <p:cNvPr id="2050" name="Picture 2" descr="https://img.loigiaihay.com/picture/2022/0318/7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5" y="3045111"/>
            <a:ext cx="9094600" cy="380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930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loigiaihay.com/picture/2022/0318/7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094600"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3505200"/>
            <a:ext cx="8839200" cy="2062103"/>
          </a:xfrm>
          <a:prstGeom prst="rect">
            <a:avLst/>
          </a:prstGeom>
        </p:spPr>
        <p:txBody>
          <a:bodyPr wrap="square">
            <a:spAutoFit/>
          </a:bodyPr>
          <a:lstStyle/>
          <a:p>
            <a:pPr algn="ctr"/>
            <a:r>
              <a:rPr lang="vi-VN" sz="3200" b="1" u="sng" dirty="0">
                <a:solidFill>
                  <a:srgbClr val="FF0000"/>
                </a:solidFill>
                <a:latin typeface="+mj-lt"/>
              </a:rPr>
              <a:t>Lời giải </a:t>
            </a:r>
            <a:endParaRPr lang="en-US" sz="3200" b="1" u="sng" dirty="0" smtClean="0">
              <a:solidFill>
                <a:srgbClr val="FF0000"/>
              </a:solidFill>
              <a:latin typeface="+mj-lt"/>
            </a:endParaRPr>
          </a:p>
          <a:p>
            <a:r>
              <a:rPr lang="vi-VN" sz="3200" dirty="0" smtClean="0">
                <a:latin typeface="+mj-lt"/>
              </a:rPr>
              <a:t>a</a:t>
            </a:r>
            <a:r>
              <a:rPr lang="vi-VN" sz="3200" dirty="0">
                <a:latin typeface="+mj-lt"/>
              </a:rPr>
              <a:t>) Bộ phận dao động: dây chun</a:t>
            </a:r>
          </a:p>
          <a:p>
            <a:r>
              <a:rPr lang="vi-VN" sz="3200" dirty="0">
                <a:latin typeface="+mj-lt"/>
              </a:rPr>
              <a:t>b) Bộ phận dao động: còi</a:t>
            </a:r>
          </a:p>
          <a:p>
            <a:r>
              <a:rPr lang="vi-VN" sz="3200" dirty="0">
                <a:latin typeface="+mj-lt"/>
              </a:rPr>
              <a:t>Bộ phận dao động trong câu mở đầu: chai thủy tinh</a:t>
            </a:r>
            <a:r>
              <a:rPr lang="vi-VN" sz="3200" dirty="0" smtClean="0">
                <a:latin typeface="+mj-lt"/>
              </a:rPr>
              <a:t>.</a:t>
            </a:r>
            <a:endParaRPr lang="vi-VN" sz="3200" dirty="0">
              <a:latin typeface="+mj-lt"/>
            </a:endParaRPr>
          </a:p>
        </p:txBody>
      </p:sp>
    </p:spTree>
    <p:extLst>
      <p:ext uri="{BB962C8B-B14F-4D97-AF65-F5344CB8AC3E}">
        <p14:creationId xmlns:p14="http://schemas.microsoft.com/office/powerpoint/2010/main" val="3815373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1524000" y="41565"/>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smtClean="0">
                <a:solidFill>
                  <a:srgbClr val="0000FF"/>
                </a:solidFill>
                <a:latin typeface="Times New Roman" pitchFamily="18" charset="0"/>
                <a:cs typeface="Times New Roman" pitchFamily="18" charset="0"/>
              </a:rPr>
              <a:t>CHỦ ĐỀ 4 -ÂM THANH</a:t>
            </a:r>
            <a:endParaRPr lang="en-US" altLang="en-US" sz="3200" b="1" dirty="0">
              <a:solidFill>
                <a:srgbClr val="0000FF"/>
              </a:solidFill>
              <a:latin typeface="Times New Roman" pitchFamily="18" charset="0"/>
              <a:cs typeface="Times New Roman" pitchFamily="18" charset="0"/>
            </a:endParaRP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08373" y="500787"/>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92458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 </a:t>
            </a:r>
            <a:r>
              <a:rPr lang="en-US" altLang="en-US" sz="2800" b="1" u="sng" dirty="0" err="1" smtClean="0">
                <a:solidFill>
                  <a:srgbClr val="3333FF"/>
                </a:solidFill>
                <a:latin typeface="Times New Roman" pitchFamily="18" charset="0"/>
                <a:cs typeface="Times New Roman" pitchFamily="18" charset="0"/>
              </a:rPr>
              <a:t>Sóng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âm</a:t>
            </a:r>
            <a:r>
              <a:rPr lang="en-US" altLang="en-US" sz="2800" b="1" u="sng" dirty="0" smtClean="0">
                <a:solidFill>
                  <a:srgbClr val="3333FF"/>
                </a:solidFill>
                <a:latin typeface="Times New Roman" pitchFamily="18" charset="0"/>
                <a:cs typeface="Times New Roman" pitchFamily="18" charset="0"/>
              </a:rPr>
              <a:t> :</a:t>
            </a:r>
            <a:endParaRPr lang="en-US" altLang="en-US" sz="2800" b="1" u="sng" dirty="0">
              <a:solidFill>
                <a:srgbClr val="0000FF"/>
              </a:solidFill>
              <a:latin typeface="Times New Roman" pitchFamily="18" charset="0"/>
              <a:cs typeface="Times New Roman" pitchFamily="18" charset="0"/>
            </a:endParaRPr>
          </a:p>
        </p:txBody>
      </p:sp>
      <p:sp>
        <p:nvSpPr>
          <p:cNvPr id="5" name="Text Box 20"/>
          <p:cNvSpPr txBox="1">
            <a:spLocks noChangeArrowheads="1"/>
          </p:cNvSpPr>
          <p:nvPr/>
        </p:nvSpPr>
        <p:spPr bwMode="auto">
          <a:xfrm>
            <a:off x="1662550" y="498765"/>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smtClean="0">
                <a:solidFill>
                  <a:srgbClr val="FF0000"/>
                </a:solidFill>
                <a:latin typeface="Times New Roman" pitchFamily="18" charset="0"/>
                <a:cs typeface="Times New Roman" pitchFamily="18" charset="0"/>
              </a:rPr>
              <a:t>BÀI 12- MÔ TẢ SÓNG ÂM </a:t>
            </a:r>
            <a:endParaRPr lang="en-US" alt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76200" y="1325562"/>
            <a:ext cx="9601200" cy="954107"/>
          </a:xfrm>
          <a:prstGeom prst="rect">
            <a:avLst/>
          </a:prstGeom>
          <a:noFill/>
        </p:spPr>
        <p:txBody>
          <a:bodyPr wrap="square">
            <a:spAutoFit/>
          </a:bodyPr>
          <a:lstStyle/>
          <a:p>
            <a:pPr>
              <a:defRPr/>
            </a:pP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25000"/>
                  </a:schemeClr>
                </a:solidFill>
                <a:latin typeface="Times New Roman" panose="02020603050405020304" pitchFamily="18" charset="0"/>
                <a:cs typeface="Times New Roman" panose="02020603050405020304" pitchFamily="18" charset="0"/>
              </a:rPr>
              <a:t>Sự</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a:solidFill>
                  <a:schemeClr val="bg2">
                    <a:lumMod val="25000"/>
                  </a:schemeClr>
                </a:solidFill>
                <a:latin typeface="Times New Roman" panose="02020603050405020304" pitchFamily="18" charset="0"/>
                <a:cs typeface="Times New Roman" panose="02020603050405020304" pitchFamily="18" charset="0"/>
              </a:rPr>
              <a:t>rung </a:t>
            </a:r>
            <a:r>
              <a:rPr lang="en-US" sz="2800" dirty="0" err="1">
                <a:solidFill>
                  <a:schemeClr val="bg2">
                    <a:lumMod val="25000"/>
                  </a:schemeClr>
                </a:solidFill>
                <a:latin typeface="Times New Roman" panose="02020603050405020304" pitchFamily="18" charset="0"/>
                <a:cs typeface="Times New Roman" panose="02020603050405020304" pitchFamily="18" charset="0"/>
              </a:rPr>
              <a:t>động</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a:t>
            </a:r>
            <a:r>
              <a:rPr lang="en-US" sz="2800" dirty="0" err="1" smtClean="0">
                <a:solidFill>
                  <a:schemeClr val="bg2">
                    <a:lumMod val="25000"/>
                  </a:schemeClr>
                </a:solidFill>
                <a:latin typeface="Times New Roman" panose="02020603050405020304" pitchFamily="18" charset="0"/>
                <a:cs typeface="Times New Roman" panose="02020603050405020304" pitchFamily="18" charset="0"/>
              </a:rPr>
              <a:t>chuyển</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25000"/>
                  </a:schemeClr>
                </a:solidFill>
                <a:latin typeface="Times New Roman" panose="02020603050405020304" pitchFamily="18" charset="0"/>
                <a:cs typeface="Times New Roman" panose="02020603050405020304" pitchFamily="18" charset="0"/>
              </a:rPr>
              <a:t>động</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a:solidFill>
                  <a:schemeClr val="bg2">
                    <a:lumMod val="25000"/>
                  </a:schemeClr>
                </a:solidFill>
                <a:latin typeface="Times New Roman" panose="02020603050405020304" pitchFamily="18" charset="0"/>
                <a:cs typeface="Times New Roman" panose="02020603050405020304" pitchFamily="18" charset="0"/>
              </a:rPr>
              <a:t>qua </a:t>
            </a:r>
            <a:r>
              <a:rPr lang="en-US" sz="2800" dirty="0" err="1">
                <a:solidFill>
                  <a:schemeClr val="bg2">
                    <a:lumMod val="25000"/>
                  </a:schemeClr>
                </a:solidFill>
                <a:latin typeface="Times New Roman" panose="02020603050405020304" pitchFamily="18" charset="0"/>
                <a:cs typeface="Times New Roman" panose="02020603050405020304" pitchFamily="18" charset="0"/>
              </a:rPr>
              <a:t>lại</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vị</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trí</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cân</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bằng</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là</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600" dirty="0" err="1">
                <a:solidFill>
                  <a:schemeClr val="bg2">
                    <a:lumMod val="25000"/>
                  </a:schemeClr>
                </a:solidFill>
                <a:latin typeface="Times New Roman" panose="02020603050405020304" pitchFamily="18" charset="0"/>
                <a:cs typeface="Times New Roman" panose="02020603050405020304" pitchFamily="18" charset="0"/>
              </a:rPr>
              <a:t>dao</a:t>
            </a:r>
            <a:r>
              <a:rPr lang="en-US" sz="2600" dirty="0">
                <a:solidFill>
                  <a:schemeClr val="bg2">
                    <a:lumMod val="25000"/>
                  </a:schemeClr>
                </a:solidFill>
                <a:latin typeface="Times New Roman" panose="02020603050405020304" pitchFamily="18" charset="0"/>
                <a:cs typeface="Times New Roman" panose="02020603050405020304" pitchFamily="18" charset="0"/>
              </a:rPr>
              <a:t> </a:t>
            </a:r>
            <a:r>
              <a:rPr lang="en-US" sz="2600" dirty="0" err="1">
                <a:solidFill>
                  <a:schemeClr val="bg2">
                    <a:lumMod val="25000"/>
                  </a:schemeClr>
                </a:solidFill>
                <a:latin typeface="Times New Roman" panose="02020603050405020304" pitchFamily="18" charset="0"/>
                <a:cs typeface="Times New Roman" panose="02020603050405020304" pitchFamily="18" charset="0"/>
              </a:rPr>
              <a:t>động</a:t>
            </a:r>
            <a:r>
              <a:rPr lang="en-US" sz="2600" dirty="0">
                <a:solidFill>
                  <a:schemeClr val="bg2">
                    <a:lumMod val="25000"/>
                  </a:schemeClr>
                </a:solidFill>
                <a:latin typeface="Times New Roman" panose="02020603050405020304" pitchFamily="18" charset="0"/>
                <a:cs typeface="Times New Roman" panose="02020603050405020304" pitchFamily="18" charset="0"/>
              </a:rPr>
              <a:t>.</a:t>
            </a:r>
          </a:p>
          <a:p>
            <a:pPr>
              <a:defRPr/>
            </a:pP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25000"/>
                  </a:schemeClr>
                </a:solidFill>
                <a:latin typeface="Times New Roman" panose="02020603050405020304" pitchFamily="18" charset="0"/>
                <a:cs typeface="Times New Roman" panose="02020603050405020304" pitchFamily="18" charset="0"/>
              </a:rPr>
              <a:t>Vật</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dao</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động</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phát</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ra</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âm</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thanh</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gọi</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là</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nguồn</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âm</a:t>
            </a:r>
            <a:r>
              <a:rPr lang="en-US" sz="2800" dirty="0">
                <a:solidFill>
                  <a:schemeClr val="bg2">
                    <a:lumMod val="25000"/>
                  </a:schemeClr>
                </a:solidFill>
                <a:latin typeface="Times New Roman" panose="02020603050405020304" pitchFamily="18" charset="0"/>
                <a:cs typeface="Times New Roman" panose="02020603050405020304" pitchFamily="18" charset="0"/>
              </a:rPr>
              <a:t>.</a:t>
            </a:r>
          </a:p>
        </p:txBody>
      </p:sp>
      <p:sp>
        <p:nvSpPr>
          <p:cNvPr id="2" name="Rectangle 1"/>
          <p:cNvSpPr/>
          <p:nvPr/>
        </p:nvSpPr>
        <p:spPr>
          <a:xfrm>
            <a:off x="-76200" y="2133600"/>
            <a:ext cx="8946573" cy="523220"/>
          </a:xfrm>
          <a:prstGeom prst="rect">
            <a:avLst/>
          </a:prstGeom>
        </p:spPr>
        <p:txBody>
          <a:bodyPr wrap="square">
            <a:spAutoFit/>
          </a:bodyPr>
          <a:lstStyle/>
          <a:p>
            <a:pPr>
              <a:defRPr/>
            </a:pPr>
            <a:r>
              <a:rPr lang="en-US" sz="2800" dirty="0" smtClean="0">
                <a:latin typeface="Times New Roman" pitchFamily="18" charset="0"/>
                <a:cs typeface="Times New Roman" panose="02020603050405020304" pitchFamily="18" charset="0"/>
              </a:rPr>
              <a:t>+ </a:t>
            </a:r>
            <a:r>
              <a:rPr lang="en-US" sz="2800" dirty="0" err="1" smtClean="0">
                <a:latin typeface="Times New Roman" pitchFamily="18" charset="0"/>
                <a:cs typeface="Times New Roman" panose="02020603050405020304" pitchFamily="18" charset="0"/>
              </a:rPr>
              <a:t>Sóng</a:t>
            </a:r>
            <a:r>
              <a:rPr lang="en-US" sz="2800" dirty="0" smtClean="0">
                <a:latin typeface="Times New Roman"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a:t>
            </a:r>
          </a:p>
        </p:txBody>
      </p:sp>
      <p:sp>
        <p:nvSpPr>
          <p:cNvPr id="9" name="Text Box 20"/>
          <p:cNvSpPr txBox="1">
            <a:spLocks noChangeArrowheads="1"/>
          </p:cNvSpPr>
          <p:nvPr/>
        </p:nvSpPr>
        <p:spPr bwMode="auto">
          <a:xfrm>
            <a:off x="76200" y="2842834"/>
            <a:ext cx="5638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3600" b="1" u="sng" dirty="0" smtClean="0">
                <a:solidFill>
                  <a:srgbClr val="3333FF"/>
                </a:solidFill>
                <a:latin typeface="Times New Roman" pitchFamily="18" charset="0"/>
                <a:cs typeface="Times New Roman" pitchFamily="18" charset="0"/>
              </a:rPr>
              <a:t>II. </a:t>
            </a:r>
            <a:r>
              <a:rPr lang="en-US" altLang="en-US" sz="3600" b="1" u="sng" dirty="0" err="1" smtClean="0">
                <a:solidFill>
                  <a:srgbClr val="3333FF"/>
                </a:solidFill>
                <a:latin typeface="Times New Roman" pitchFamily="18" charset="0"/>
                <a:cs typeface="Times New Roman" pitchFamily="18" charset="0"/>
              </a:rPr>
              <a:t>Môi</a:t>
            </a:r>
            <a:r>
              <a:rPr lang="en-US" altLang="en-US" sz="3600" b="1" u="sng" dirty="0" smtClean="0">
                <a:solidFill>
                  <a:srgbClr val="3333FF"/>
                </a:solidFill>
                <a:latin typeface="Times New Roman" pitchFamily="18" charset="0"/>
                <a:cs typeface="Times New Roman" pitchFamily="18" charset="0"/>
              </a:rPr>
              <a:t> </a:t>
            </a:r>
            <a:r>
              <a:rPr lang="en-US" altLang="en-US" sz="3600" b="1" u="sng" dirty="0" err="1" smtClean="0">
                <a:solidFill>
                  <a:srgbClr val="3333FF"/>
                </a:solidFill>
                <a:latin typeface="Times New Roman" pitchFamily="18" charset="0"/>
                <a:cs typeface="Times New Roman" pitchFamily="18" charset="0"/>
              </a:rPr>
              <a:t>trường</a:t>
            </a:r>
            <a:r>
              <a:rPr lang="en-US" altLang="en-US" sz="3600" b="1" u="sng" dirty="0" smtClean="0">
                <a:solidFill>
                  <a:srgbClr val="3333FF"/>
                </a:solidFill>
                <a:latin typeface="Times New Roman" pitchFamily="18" charset="0"/>
                <a:cs typeface="Times New Roman" pitchFamily="18" charset="0"/>
              </a:rPr>
              <a:t> </a:t>
            </a:r>
            <a:r>
              <a:rPr lang="en-US" altLang="en-US" sz="3600" b="1" u="sng" dirty="0" err="1" smtClean="0">
                <a:solidFill>
                  <a:srgbClr val="3333FF"/>
                </a:solidFill>
                <a:latin typeface="Times New Roman" pitchFamily="18" charset="0"/>
                <a:cs typeface="Times New Roman" pitchFamily="18" charset="0"/>
              </a:rPr>
              <a:t>truyền</a:t>
            </a:r>
            <a:r>
              <a:rPr lang="en-US" altLang="en-US" sz="3600" b="1" u="sng" dirty="0" smtClean="0">
                <a:solidFill>
                  <a:srgbClr val="3333FF"/>
                </a:solidFill>
                <a:latin typeface="Times New Roman" pitchFamily="18" charset="0"/>
                <a:cs typeface="Times New Roman" pitchFamily="18" charset="0"/>
              </a:rPr>
              <a:t> </a:t>
            </a:r>
            <a:r>
              <a:rPr lang="en-US" altLang="en-US" sz="3600" b="1" u="sng" dirty="0" err="1" smtClean="0">
                <a:solidFill>
                  <a:srgbClr val="3333FF"/>
                </a:solidFill>
                <a:latin typeface="Times New Roman" pitchFamily="18" charset="0"/>
                <a:cs typeface="Times New Roman" pitchFamily="18" charset="0"/>
              </a:rPr>
              <a:t>âm</a:t>
            </a:r>
            <a:r>
              <a:rPr lang="en-US" altLang="en-US" sz="3600" b="1" u="sng" dirty="0" smtClean="0">
                <a:solidFill>
                  <a:srgbClr val="3333FF"/>
                </a:solidFill>
                <a:latin typeface="Times New Roman" pitchFamily="18" charset="0"/>
                <a:cs typeface="Times New Roman" pitchFamily="18" charset="0"/>
              </a:rPr>
              <a:t> :</a:t>
            </a:r>
            <a:endParaRPr lang="en-US" altLang="en-US" sz="3600" b="1" u="sng"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5993463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p:cNvPr>
          <p:cNvSpPr/>
          <p:nvPr/>
        </p:nvSpPr>
        <p:spPr>
          <a:xfrm>
            <a:off x="0" y="1384300"/>
            <a:ext cx="9144000" cy="34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vi-VN"/>
          </a:p>
        </p:txBody>
      </p:sp>
      <p:sp>
        <p:nvSpPr>
          <p:cNvPr id="11267" name="TextBox 10"/>
          <p:cNvSpPr txBox="1">
            <a:spLocks noChangeArrowheads="1"/>
          </p:cNvSpPr>
          <p:nvPr/>
        </p:nvSpPr>
        <p:spPr bwMode="auto">
          <a:xfrm>
            <a:off x="304800" y="614363"/>
            <a:ext cx="868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itchFamily="18" charset="0"/>
                <a:cs typeface="Arial" pitchFamily="34" charset="0"/>
              </a:defRPr>
            </a:lvl1pPr>
            <a:lvl2pPr marL="742950" indent="-285750">
              <a:defRPr>
                <a:solidFill>
                  <a:schemeClr val="tx1"/>
                </a:solidFill>
                <a:latin typeface="Palatino Linotype" pitchFamily="18" charset="0"/>
                <a:cs typeface="Arial" pitchFamily="34" charset="0"/>
              </a:defRPr>
            </a:lvl2pPr>
            <a:lvl3pPr marL="1143000" indent="-228600">
              <a:defRPr>
                <a:solidFill>
                  <a:schemeClr val="tx1"/>
                </a:solidFill>
                <a:latin typeface="Palatino Linotype" pitchFamily="18" charset="0"/>
                <a:cs typeface="Arial" pitchFamily="34" charset="0"/>
              </a:defRPr>
            </a:lvl3pPr>
            <a:lvl4pPr marL="1600200" indent="-228600">
              <a:defRPr>
                <a:solidFill>
                  <a:schemeClr val="tx1"/>
                </a:solidFill>
                <a:latin typeface="Palatino Linotype" pitchFamily="18" charset="0"/>
                <a:cs typeface="Arial" pitchFamily="34" charset="0"/>
              </a:defRPr>
            </a:lvl4pPr>
            <a:lvl5pPr marL="2057400" indent="-228600">
              <a:defRPr>
                <a:solidFill>
                  <a:schemeClr val="tx1"/>
                </a:solidFill>
                <a:latin typeface="Palatino Linotype" pitchFamily="18" charset="0"/>
                <a:cs typeface="Arial" pitchFamily="34" charset="0"/>
              </a:defRPr>
            </a:lvl5pPr>
            <a:lvl6pPr marL="2514600" indent="-2286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eaLnBrk="0" fontAlgn="base" hangingPunct="0">
              <a:spcBef>
                <a:spcPct val="0"/>
              </a:spcBef>
              <a:spcAft>
                <a:spcPct val="0"/>
              </a:spcAft>
              <a:defRPr>
                <a:solidFill>
                  <a:schemeClr val="tx1"/>
                </a:solidFill>
                <a:latin typeface="Palatino Linotype" pitchFamily="18" charset="0"/>
                <a:cs typeface="Arial" pitchFamily="34" charset="0"/>
              </a:defRPr>
            </a:lvl9pPr>
          </a:lstStyle>
          <a:p>
            <a:r>
              <a:rPr lang="en-US" altLang="en-US" sz="3200" b="1" dirty="0" smtClean="0">
                <a:solidFill>
                  <a:srgbClr val="FF0000"/>
                </a:solidFill>
                <a:latin typeface="Times New Roman" pitchFamily="18" charset="0"/>
                <a:cs typeface="Times New Roman" pitchFamily="18" charset="0"/>
              </a:rPr>
              <a:t>2. TÌM </a:t>
            </a:r>
            <a:r>
              <a:rPr lang="en-US" altLang="en-US" sz="3200" b="1" dirty="0">
                <a:solidFill>
                  <a:srgbClr val="FF0000"/>
                </a:solidFill>
                <a:latin typeface="Times New Roman" pitchFamily="18" charset="0"/>
                <a:cs typeface="Times New Roman" pitchFamily="18" charset="0"/>
              </a:rPr>
              <a:t>HIỂU VỀ MÔI TRƯỜNG TRUYỀN ÂM</a:t>
            </a:r>
            <a:endParaRPr lang="en-US" altLang="en-US" sz="3200" dirty="0">
              <a:solidFill>
                <a:srgbClr val="FF0000"/>
              </a:solidFill>
              <a:latin typeface="Times New Roman" pitchFamily="18" charset="0"/>
              <a:cs typeface="Times New Roman" pitchFamily="18" charset="0"/>
            </a:endParaRPr>
          </a:p>
        </p:txBody>
      </p:sp>
      <p:pic>
        <p:nvPicPr>
          <p:cNvPr id="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2895600"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Callout 8"/>
          <p:cNvSpPr/>
          <p:nvPr/>
        </p:nvSpPr>
        <p:spPr>
          <a:xfrm>
            <a:off x="2895600" y="1449388"/>
            <a:ext cx="6019800" cy="2362200"/>
          </a:xfrm>
          <a:prstGeom prst="wedgeEllipseCallout">
            <a:avLst/>
          </a:prstGeom>
          <a:solidFill>
            <a:schemeClr val="accent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2800" b="1">
                <a:solidFill>
                  <a:schemeClr val="accent1">
                    <a:lumMod val="75000"/>
                  </a:schemeClr>
                </a:solidFill>
                <a:latin typeface="Times New Roman" panose="02020603050405020304" pitchFamily="18" charset="0"/>
                <a:cs typeface="Times New Roman" panose="02020603050405020304" pitchFamily="18" charset="0"/>
              </a:rPr>
              <a:t>Âm thanh có truyền được trong chất khí không ? Lấy ví dụ minh họa.</a:t>
            </a:r>
          </a:p>
        </p:txBody>
      </p:sp>
    </p:spTree>
    <p:extLst>
      <p:ext uri="{BB962C8B-B14F-4D97-AF65-F5344CB8AC3E}">
        <p14:creationId xmlns:p14="http://schemas.microsoft.com/office/powerpoint/2010/main" val="677846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p:cNvPr>
          <p:cNvSpPr/>
          <p:nvPr/>
        </p:nvSpPr>
        <p:spPr>
          <a:xfrm>
            <a:off x="76200" y="457200"/>
            <a:ext cx="9144000" cy="34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vi-VN"/>
          </a:p>
        </p:txBody>
      </p:sp>
      <p:pic>
        <p:nvPicPr>
          <p:cNvPr id="133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4038600" cy="344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762000"/>
            <a:ext cx="3657600" cy="344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6200" y="4286689"/>
            <a:ext cx="8802688" cy="523220"/>
          </a:xfrm>
          <a:prstGeom prst="rect">
            <a:avLst/>
          </a:prstGeom>
        </p:spPr>
        <p:txBody>
          <a:bodyPr>
            <a:spAutoFit/>
          </a:bodyPr>
          <a:lstStyle/>
          <a:p>
            <a:pPr algn="just">
              <a:defRPr/>
            </a:pP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nghiệm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điền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chổ</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trống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luận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9" name="Rectangle 8"/>
          <p:cNvSpPr/>
          <p:nvPr/>
        </p:nvSpPr>
        <p:spPr>
          <a:xfrm>
            <a:off x="76200" y="4667689"/>
            <a:ext cx="9067800" cy="830997"/>
          </a:xfrm>
          <a:prstGeom prst="rect">
            <a:avLst/>
          </a:prstGeom>
        </p:spPr>
        <p:txBody>
          <a:bodyPr wrap="square">
            <a:spAutoFit/>
          </a:bodyPr>
          <a:lstStyle/>
          <a:p>
            <a:pPr>
              <a:lnSpc>
                <a:spcPct val="150000"/>
              </a:lnSpc>
              <a:defRPr/>
            </a:pPr>
            <a:r>
              <a:rPr lang="en-US" sz="3200" dirty="0" smtClean="0">
                <a:solidFill>
                  <a:srgbClr val="FF0000"/>
                </a:solidFill>
                <a:latin typeface="Times New Roman" panose="02020603050405020304" pitchFamily="18" charset="0"/>
                <a:cs typeface="Times New Roman" panose="02020603050405020304" pitchFamily="18" charset="0"/>
              </a:rPr>
              <a:t>+</a:t>
            </a:r>
            <a:r>
              <a:rPr lang="en-US" sz="3200" dirty="0" err="1" smtClean="0">
                <a:solidFill>
                  <a:srgbClr val="FF0000"/>
                </a:solidFill>
                <a:latin typeface="Times New Roman" panose="02020603050405020304" pitchFamily="18" charset="0"/>
                <a:cs typeface="Times New Roman" panose="02020603050405020304" pitchFamily="18" charset="0"/>
              </a:rPr>
              <a:t>Sóng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âm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truyền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được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môi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trường</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781800" y="4667689"/>
            <a:ext cx="2438400" cy="742511"/>
          </a:xfrm>
          <a:prstGeom prst="rect">
            <a:avLst/>
          </a:prstGeom>
        </p:spPr>
        <p:txBody>
          <a:bodyPr wrap="square">
            <a:spAutoFit/>
          </a:bodyPr>
          <a:lstStyle/>
          <a:p>
            <a:pPr algn="just">
              <a:lnSpc>
                <a:spcPct val="150000"/>
              </a:lnSpc>
              <a:defRPr/>
            </a:pPr>
            <a:r>
              <a:rPr lang="en-US" sz="3200" dirty="0" err="1" smtClean="0">
                <a:solidFill>
                  <a:srgbClr val="FF0000"/>
                </a:solidFill>
                <a:latin typeface="Times New Roman" panose="02020603050405020304" pitchFamily="18" charset="0"/>
                <a:cs typeface="Times New Roman" panose="02020603050405020304" pitchFamily="18" charset="0"/>
              </a:rPr>
              <a:t>không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khí</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3082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p:cNvPr>
          <p:cNvSpPr/>
          <p:nvPr/>
        </p:nvSpPr>
        <p:spPr>
          <a:xfrm>
            <a:off x="0" y="457200"/>
            <a:ext cx="9144000" cy="34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vi-VN"/>
          </a:p>
        </p:txBody>
      </p:sp>
      <p:pic>
        <p:nvPicPr>
          <p:cNvPr id="1026" name="Picture 2" descr="Download Free png Child , Students, group of children studying illustration  ... - DLPNG.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76868"/>
            <a:ext cx="1829614" cy="10516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317" name="Rectangle 5"/>
          <p:cNvSpPr>
            <a:spLocks noChangeArrowheads="1"/>
          </p:cNvSpPr>
          <p:nvPr/>
        </p:nvSpPr>
        <p:spPr bwMode="auto">
          <a:xfrm>
            <a:off x="1982788" y="849313"/>
            <a:ext cx="4799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b="1" dirty="0">
                <a:solidFill>
                  <a:srgbClr val="0000CC"/>
                </a:solidFill>
                <a:latin typeface="Times New Roman" pitchFamily="18" charset="0"/>
              </a:rPr>
              <a:t>HOẠT ĐỘNG NHÓM</a:t>
            </a:r>
            <a:endParaRPr lang="en-US" altLang="en-US" sz="3200" dirty="0">
              <a:solidFill>
                <a:srgbClr val="0000CC"/>
              </a:solidFill>
            </a:endParaRPr>
          </a:p>
        </p:txBody>
      </p:sp>
      <p:sp>
        <p:nvSpPr>
          <p:cNvPr id="4" name="Rectangle 3"/>
          <p:cNvSpPr/>
          <p:nvPr/>
        </p:nvSpPr>
        <p:spPr>
          <a:xfrm>
            <a:off x="152400" y="1624013"/>
            <a:ext cx="8839200" cy="1984375"/>
          </a:xfrm>
          <a:prstGeom prst="rect">
            <a:avLst/>
          </a:prstGeom>
        </p:spPr>
        <p:txBody>
          <a:bodyPr>
            <a:spAutoFit/>
          </a:bodyPr>
          <a:lstStyle/>
          <a:p>
            <a:pPr algn="just">
              <a:lnSpc>
                <a:spcPct val="150000"/>
              </a:lnSpc>
              <a:defRPr/>
            </a:pPr>
            <a:r>
              <a:rPr lang="en-US" b="1">
                <a:solidFill>
                  <a:srgbClr val="002060"/>
                </a:solidFill>
                <a:latin typeface="Times New Roman" panose="02020603050405020304" pitchFamily="18" charset="0"/>
                <a:cs typeface="Times New Roman" panose="02020603050405020304" pitchFamily="18" charset="0"/>
              </a:rPr>
              <a:t>- </a:t>
            </a:r>
            <a:r>
              <a:rPr lang="en-US" sz="3200" b="1">
                <a:solidFill>
                  <a:schemeClr val="bg2">
                    <a:lumMod val="25000"/>
                  </a:schemeClr>
                </a:solidFill>
                <a:latin typeface="Times New Roman" panose="02020603050405020304" pitchFamily="18" charset="0"/>
                <a:cs typeface="Times New Roman" panose="02020603050405020304" pitchFamily="18" charset="0"/>
              </a:rPr>
              <a:t>Thí nghiệm 2: Tìm hiểu sự truyền sóng âm trong chất rắn</a:t>
            </a:r>
          </a:p>
          <a:p>
            <a:pPr algn="just">
              <a:lnSpc>
                <a:spcPct val="150000"/>
              </a:lnSpc>
              <a:defRPr/>
            </a:pPr>
            <a:endParaRPr lang="en-US">
              <a:solidFill>
                <a:srgbClr val="002060"/>
              </a:solidFill>
            </a:endParaRPr>
          </a:p>
        </p:txBody>
      </p:sp>
    </p:spTree>
    <p:extLst>
      <p:ext uri="{BB962C8B-B14F-4D97-AF65-F5344CB8AC3E}">
        <p14:creationId xmlns:p14="http://schemas.microsoft.com/office/powerpoint/2010/main" val="2888654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
            <a:ext cx="65913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2400" y="2849940"/>
            <a:ext cx="8802688" cy="1569660"/>
          </a:xfrm>
          <a:prstGeom prst="rect">
            <a:avLst/>
          </a:prstGeom>
        </p:spPr>
        <p:txBody>
          <a:bodyPr>
            <a:spAutoFit/>
          </a:bodyPr>
          <a:lstStyle/>
          <a:p>
            <a:pPr algn="just">
              <a:defRPr/>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Bạn</a:t>
            </a:r>
            <a:r>
              <a:rPr lang="en-US" sz="3200" dirty="0" smtClean="0">
                <a:latin typeface="Times New Roman" panose="02020603050405020304" pitchFamily="18" charset="0"/>
                <a:cs typeface="Times New Roman" panose="02020603050405020304" pitchFamily="18" charset="0"/>
              </a:rPr>
              <a:t> C </a:t>
            </a:r>
            <a:r>
              <a:rPr lang="en-US" sz="3200" dirty="0" err="1" smtClean="0">
                <a:latin typeface="Times New Roman" panose="02020603050405020304" pitchFamily="18" charset="0"/>
                <a:cs typeface="Times New Roman" panose="02020603050405020304" pitchFamily="18" charset="0"/>
              </a:rPr>
              <a:t>áp</a:t>
            </a:r>
            <a:r>
              <a:rPr lang="en-US" sz="3200" dirty="0" smtClean="0">
                <a:latin typeface="Times New Roman" panose="02020603050405020304" pitchFamily="18" charset="0"/>
                <a:cs typeface="Times New Roman" panose="02020603050405020304" pitchFamily="18" charset="0"/>
              </a:rPr>
              <a:t> tai </a:t>
            </a:r>
            <a:r>
              <a:rPr lang="en-US" sz="3200" dirty="0" err="1" smtClean="0">
                <a:latin typeface="Times New Roman" panose="02020603050405020304" pitchFamily="18" charset="0"/>
                <a:cs typeface="Times New Roman" panose="02020603050405020304" pitchFamily="18" charset="0"/>
              </a:rPr>
              <a:t>xuống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mặt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khi</a:t>
            </a:r>
            <a:r>
              <a:rPr lang="en-US" sz="3200" dirty="0" smtClean="0">
                <a:latin typeface="Times New Roman" panose="02020603050405020304" pitchFamily="18" charset="0"/>
                <a:cs typeface="Times New Roman" panose="02020603050405020304" pitchFamily="18" charset="0"/>
              </a:rPr>
              <a:t> ban A </a:t>
            </a:r>
            <a:r>
              <a:rPr lang="en-US" sz="3200" dirty="0" err="1" smtClean="0">
                <a:latin typeface="Times New Roman" panose="02020603050405020304" pitchFamily="18" charset="0"/>
                <a:cs typeface="Times New Roman" panose="02020603050405020304" pitchFamily="18" charset="0"/>
              </a:rPr>
              <a:t>dùng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ngón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tay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gõ</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nhẹ</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mặt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bạn</a:t>
            </a:r>
            <a:r>
              <a:rPr lang="en-US" sz="3200" dirty="0" smtClean="0">
                <a:latin typeface="Times New Roman" panose="02020603050405020304" pitchFamily="18" charset="0"/>
                <a:cs typeface="Times New Roman" panose="02020603050405020304" pitchFamily="18" charset="0"/>
              </a:rPr>
              <a:t> B </a:t>
            </a:r>
            <a:r>
              <a:rPr lang="en-US" sz="3200" dirty="0" err="1" smtClean="0">
                <a:latin typeface="Times New Roman" panose="02020603050405020304" pitchFamily="18" charset="0"/>
                <a:cs typeface="Times New Roman" panose="02020603050405020304" pitchFamily="18" charset="0"/>
              </a:rPr>
              <a:t>đứng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cạnh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nghe</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tiếng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gõ</a:t>
            </a:r>
            <a:endParaRPr lang="en-US" sz="3200" dirty="0">
              <a:latin typeface="Times New Roman" panose="02020603050405020304" pitchFamily="18" charset="0"/>
              <a:cs typeface="Times New Roman" panose="02020603050405020304" pitchFamily="18" charset="0"/>
            </a:endParaRPr>
          </a:p>
        </p:txBody>
      </p:sp>
      <p:sp>
        <p:nvSpPr>
          <p:cNvPr id="4" name="Rectangle 3"/>
          <p:cNvSpPr/>
          <p:nvPr/>
        </p:nvSpPr>
        <p:spPr>
          <a:xfrm>
            <a:off x="0" y="4505980"/>
            <a:ext cx="8802688" cy="523220"/>
          </a:xfrm>
          <a:prstGeom prst="rect">
            <a:avLst/>
          </a:prstGeom>
        </p:spPr>
        <p:txBody>
          <a:bodyPr>
            <a:spAutoFit/>
          </a:bodyPr>
          <a:lstStyle/>
          <a:p>
            <a:pPr algn="just">
              <a:defRPr/>
            </a:pPr>
            <a:r>
              <a:rPr lang="en-US" sz="2800" dirty="0">
                <a:solidFill>
                  <a:srgbClr val="0000FF"/>
                </a:solidFill>
                <a:latin typeface="Times New Roman" panose="02020603050405020304" pitchFamily="18" charset="0"/>
                <a:cs typeface="Times New Roman" panose="02020603050405020304" pitchFamily="18" charset="0"/>
              </a:rPr>
              <a:t>*</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nghiệm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điền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chổ</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trống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luận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6" name="Rectangle 5"/>
          <p:cNvSpPr/>
          <p:nvPr/>
        </p:nvSpPr>
        <p:spPr>
          <a:xfrm>
            <a:off x="152400" y="4876800"/>
            <a:ext cx="8802688" cy="742511"/>
          </a:xfrm>
          <a:prstGeom prst="rect">
            <a:avLst/>
          </a:prstGeom>
        </p:spPr>
        <p:txBody>
          <a:bodyPr>
            <a:spAutoFit/>
          </a:bodyPr>
          <a:lstStyle/>
          <a:p>
            <a:pPr algn="just">
              <a:lnSpc>
                <a:spcPct val="150000"/>
              </a:lnSpc>
              <a:defRPr/>
            </a:pPr>
            <a:r>
              <a:rPr lang="en-US" sz="3200" dirty="0" err="1">
                <a:solidFill>
                  <a:srgbClr val="FF0000"/>
                </a:solidFill>
                <a:latin typeface="Times New Roman" panose="02020603050405020304" pitchFamily="18" charset="0"/>
                <a:cs typeface="Times New Roman" panose="02020603050405020304" pitchFamily="18" charset="0"/>
              </a:rPr>
              <a:t>Sóng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âm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truyền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được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môi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trường</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6858000" y="5029200"/>
            <a:ext cx="1495922" cy="584775"/>
          </a:xfrm>
          <a:prstGeom prst="rect">
            <a:avLst/>
          </a:prstGeom>
        </p:spPr>
        <p:txBody>
          <a:bodyPr wrap="none">
            <a:sp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chất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rắn</a:t>
            </a:r>
            <a:endParaRPr lang="en-US" sz="3200" dirty="0">
              <a:solidFill>
                <a:srgbClr val="FF0000"/>
              </a:solidFill>
            </a:endParaRPr>
          </a:p>
        </p:txBody>
      </p:sp>
    </p:spTree>
    <p:extLst>
      <p:ext uri="{BB962C8B-B14F-4D97-AF65-F5344CB8AC3E}">
        <p14:creationId xmlns:p14="http://schemas.microsoft.com/office/powerpoint/2010/main" val="1906264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82422319"/>
              </p:ext>
            </p:extLst>
          </p:nvPr>
        </p:nvGraphicFramePr>
        <p:xfrm>
          <a:off x="228600" y="221722"/>
          <a:ext cx="8686800" cy="921278"/>
        </p:xfrm>
        <a:graphic>
          <a:graphicData uri="http://schemas.openxmlformats.org/drawingml/2006/table">
            <a:tbl>
              <a:tblPr/>
              <a:tblGrid>
                <a:gridCol w="8686800">
                  <a:extLst>
                    <a:ext uri="{9D8B030D-6E8A-4147-A177-3AD203B41FA5}">
                      <a16:colId xmlns="" xmlns:a16="http://schemas.microsoft.com/office/drawing/2014/main" val="20000"/>
                    </a:ext>
                  </a:extLst>
                </a:gridCol>
              </a:tblGrid>
              <a:tr h="263215">
                <a:tc>
                  <a:txBody>
                    <a:bodyPr/>
                    <a:lstStyle/>
                    <a:p>
                      <a:pPr fontAlgn="t"/>
                      <a:r>
                        <a:rPr lang="en-US" sz="2800" b="1" dirty="0" smtClean="0">
                          <a:effectLst/>
                          <a:latin typeface="Times New Roman" pitchFamily="18" charset="0"/>
                          <a:cs typeface="Times New Roman" pitchFamily="18" charset="0"/>
                        </a:rPr>
                        <a:t>?4</a:t>
                      </a:r>
                      <a:r>
                        <a:rPr lang="vi-VN" sz="2800" b="1" dirty="0" smtClean="0">
                          <a:effectLst/>
                          <a:latin typeface="Times New Roman" pitchFamily="18" charset="0"/>
                          <a:cs typeface="Times New Roman" pitchFamily="18" charset="0"/>
                        </a:rPr>
                        <a:t>.</a:t>
                      </a:r>
                      <a:r>
                        <a:rPr lang="vi-VN" sz="2800" b="0" dirty="0">
                          <a:effectLst/>
                          <a:latin typeface="Times New Roman" pitchFamily="18" charset="0"/>
                          <a:cs typeface="Times New Roman" pitchFamily="18" charset="0"/>
                        </a:rPr>
                        <a:t> Đề xuất một thí nghiệm khác để chứng tỏ sóng âm truyền được trong chất rắn.</a:t>
                      </a:r>
                    </a:p>
                  </a:txBody>
                  <a:tcPr marL="33919" marR="33919" marT="33919" marB="33919">
                    <a:lnL>
                      <a:noFill/>
                    </a:lnL>
                    <a:lnR>
                      <a:noFill/>
                    </a:lnR>
                    <a:lnT>
                      <a:noFill/>
                    </a:lnT>
                    <a:lnB>
                      <a:noFill/>
                    </a:lnB>
                  </a:tcPr>
                </a:tc>
                <a:extLst>
                  <a:ext uri="{0D108BD9-81ED-4DB2-BD59-A6C34878D82A}">
                    <a16:rowId xmlns="" xmlns:a16="http://schemas.microsoft.com/office/drawing/2014/main" val="10000"/>
                  </a:ext>
                </a:extLst>
              </a:tr>
            </a:tbl>
          </a:graphicData>
        </a:graphic>
      </p:graphicFrame>
      <p:sp>
        <p:nvSpPr>
          <p:cNvPr id="3" name="Rectangle 1"/>
          <p:cNvSpPr>
            <a:spLocks noChangeArrowheads="1"/>
          </p:cNvSpPr>
          <p:nvPr/>
        </p:nvSpPr>
        <p:spPr bwMode="auto">
          <a:xfrm>
            <a:off x="152400" y="1045464"/>
            <a:ext cx="883920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err="1" smtClean="0">
                <a:ln>
                  <a:noFill/>
                </a:ln>
                <a:solidFill>
                  <a:srgbClr val="FF0000"/>
                </a:solidFill>
                <a:effectLst/>
                <a:latin typeface="Times New Roman" pitchFamily="18" charset="0"/>
                <a:cs typeface="Times New Roman" pitchFamily="18" charset="0"/>
              </a:rPr>
              <a:t>Lời</a:t>
            </a:r>
            <a:r>
              <a:rPr kumimoji="0" lang="en-US" sz="2800" b="1" i="0" u="sng"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1" i="0" u="sng" strike="noStrike" cap="none" normalizeH="0" baseline="0" dirty="0" err="1" smtClean="0">
                <a:ln>
                  <a:noFill/>
                </a:ln>
                <a:solidFill>
                  <a:srgbClr val="FF0000"/>
                </a:solidFill>
                <a:effectLst/>
                <a:latin typeface="Times New Roman" pitchFamily="18" charset="0"/>
                <a:cs typeface="Times New Roman" pitchFamily="18" charset="0"/>
              </a:rPr>
              <a:t>giải</a:t>
            </a:r>
            <a:r>
              <a:rPr kumimoji="0" lang="en-US" sz="2800" b="1" i="0" u="sng" strike="noStrike" cap="none" normalizeH="0" baseline="0" dirty="0" smtClean="0">
                <a:ln>
                  <a:noFill/>
                </a:ln>
                <a:solidFill>
                  <a:srgbClr val="FF0000"/>
                </a:solidFill>
                <a:effectLst/>
                <a:latin typeface="Times New Roman" pitchFamily="18" charset="0"/>
                <a:cs typeface="Times New Roman" pitchFamily="18" charset="0"/>
              </a:rPr>
              <a:t> :</a:t>
            </a:r>
            <a:endParaRPr kumimoji="0" lang="en-US" sz="2800" b="0" i="0" u="sng"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Bạn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đứng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trong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phòng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áp</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tai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vào</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cửa</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bạn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B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đứng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ngoài</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dùng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tay</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gõ</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nhẹ</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vào</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cửa</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Khi</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bạn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B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gõ</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cửa</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bạn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nghe</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thấy</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tiếng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gõ</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a:t>
            </a:r>
          </a:p>
        </p:txBody>
      </p:sp>
    </p:spTree>
    <p:extLst>
      <p:ext uri="{BB962C8B-B14F-4D97-AF65-F5344CB8AC3E}">
        <p14:creationId xmlns:p14="http://schemas.microsoft.com/office/powerpoint/2010/main" val="390556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p:cNvPr>
          <p:cNvSpPr/>
          <p:nvPr/>
        </p:nvSpPr>
        <p:spPr>
          <a:xfrm>
            <a:off x="0" y="987425"/>
            <a:ext cx="9144000" cy="34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vi-VN"/>
          </a:p>
        </p:txBody>
      </p:sp>
      <p:pic>
        <p:nvPicPr>
          <p:cNvPr id="2663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93726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18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p:cNvPr>
          <p:cNvSpPr/>
          <p:nvPr/>
        </p:nvSpPr>
        <p:spPr>
          <a:xfrm>
            <a:off x="0" y="76200"/>
            <a:ext cx="9144000" cy="34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vi-VN"/>
          </a:p>
        </p:txBody>
      </p:sp>
      <p:pic>
        <p:nvPicPr>
          <p:cNvPr id="1026" name="Picture 2" descr="Download Free png Child , Students, group of children studying illustration  ... - DLPNG.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95868"/>
            <a:ext cx="1829614" cy="10516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389" name="Rectangle 5"/>
          <p:cNvSpPr>
            <a:spLocks noChangeArrowheads="1"/>
          </p:cNvSpPr>
          <p:nvPr/>
        </p:nvSpPr>
        <p:spPr bwMode="auto">
          <a:xfrm>
            <a:off x="1982788" y="468313"/>
            <a:ext cx="4799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b="1" dirty="0">
                <a:solidFill>
                  <a:srgbClr val="0000CC"/>
                </a:solidFill>
                <a:latin typeface="Times New Roman" pitchFamily="18" charset="0"/>
              </a:rPr>
              <a:t> </a:t>
            </a:r>
            <a:r>
              <a:rPr lang="en-US" altLang="en-US" sz="3200" b="1" dirty="0" smtClean="0">
                <a:solidFill>
                  <a:srgbClr val="0000CC"/>
                </a:solidFill>
                <a:latin typeface="Times New Roman" pitchFamily="18" charset="0"/>
              </a:rPr>
              <a:t>QUAN SÁT   TN</a:t>
            </a:r>
            <a:endParaRPr lang="en-US" altLang="en-US" sz="3200" dirty="0">
              <a:solidFill>
                <a:srgbClr val="0000CC"/>
              </a:solidFill>
            </a:endParaRPr>
          </a:p>
        </p:txBody>
      </p:sp>
      <p:sp>
        <p:nvSpPr>
          <p:cNvPr id="4" name="Rectangle 3"/>
          <p:cNvSpPr/>
          <p:nvPr/>
        </p:nvSpPr>
        <p:spPr>
          <a:xfrm>
            <a:off x="152400" y="1243013"/>
            <a:ext cx="8839200" cy="1984375"/>
          </a:xfrm>
          <a:prstGeom prst="rect">
            <a:avLst/>
          </a:prstGeom>
        </p:spPr>
        <p:txBody>
          <a:bodyPr>
            <a:spAutoFit/>
          </a:bodyPr>
          <a:lstStyle/>
          <a:p>
            <a:pPr algn="just">
              <a:lnSpc>
                <a:spcPct val="150000"/>
              </a:lnSpc>
              <a:defRPr/>
            </a:pPr>
            <a:r>
              <a:rPr lang="en-US" b="1">
                <a:solidFill>
                  <a:srgbClr val="002060"/>
                </a:solidFill>
                <a:latin typeface="Times New Roman" panose="02020603050405020304" pitchFamily="18" charset="0"/>
                <a:cs typeface="Times New Roman" panose="02020603050405020304" pitchFamily="18" charset="0"/>
              </a:rPr>
              <a:t>- </a:t>
            </a:r>
            <a:r>
              <a:rPr lang="en-US" sz="3200" b="1">
                <a:solidFill>
                  <a:schemeClr val="bg2">
                    <a:lumMod val="25000"/>
                  </a:schemeClr>
                </a:solidFill>
                <a:latin typeface="Times New Roman" panose="02020603050405020304" pitchFamily="18" charset="0"/>
                <a:cs typeface="Times New Roman" panose="02020603050405020304" pitchFamily="18" charset="0"/>
              </a:rPr>
              <a:t>Thí nghiệm 3: Tìm hiểu sự truyền sóng âm trong chất lỏng.</a:t>
            </a:r>
          </a:p>
          <a:p>
            <a:pPr algn="just">
              <a:lnSpc>
                <a:spcPct val="150000"/>
              </a:lnSpc>
              <a:defRPr/>
            </a:pPr>
            <a:endParaRPr lang="en-US">
              <a:solidFill>
                <a:srgbClr val="002060"/>
              </a:solidFill>
            </a:endParaRPr>
          </a:p>
        </p:txBody>
      </p:sp>
    </p:spTree>
    <p:extLst>
      <p:ext uri="{BB962C8B-B14F-4D97-AF65-F5344CB8AC3E}">
        <p14:creationId xmlns:p14="http://schemas.microsoft.com/office/powerpoint/2010/main" val="4169769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048000"/>
            <a:ext cx="24384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3" y="1751013"/>
            <a:ext cx="3419475"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400" y="457200"/>
            <a:ext cx="9004300" cy="1200150"/>
          </a:xfrm>
          <a:prstGeom prst="rect">
            <a:avLst/>
          </a:prstGeom>
          <a:noFill/>
        </p:spPr>
        <p:txBody>
          <a:bodyPr>
            <a:spAutoFit/>
          </a:bodyPr>
          <a:lstStyle/>
          <a:p>
            <a:pPr>
              <a:defRPr/>
            </a:pPr>
            <a:r>
              <a:rPr lang="en-US" sz="3600" b="1">
                <a:solidFill>
                  <a:schemeClr val="accent1">
                    <a:lumMod val="75000"/>
                  </a:schemeClr>
                </a:solidFill>
                <a:latin typeface="Times New Roman" panose="02020603050405020304" pitchFamily="18" charset="0"/>
                <a:cs typeface="Times New Roman" panose="02020603050405020304" pitchFamily="18" charset="0"/>
              </a:rPr>
              <a:t>Em có thể thổi vào cái chai làm cho nó phát ra âm thanh không ?</a:t>
            </a:r>
          </a:p>
        </p:txBody>
      </p:sp>
    </p:spTree>
    <p:extLst>
      <p:ext uri="{BB962C8B-B14F-4D97-AF65-F5344CB8AC3E}">
        <p14:creationId xmlns:p14="http://schemas.microsoft.com/office/powerpoint/2010/main" val="434674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0109" y="5181600"/>
            <a:ext cx="8839200" cy="661207"/>
          </a:xfrm>
          <a:prstGeom prst="rect">
            <a:avLst/>
          </a:prstGeom>
        </p:spPr>
        <p:txBody>
          <a:bodyPr wrap="square">
            <a:spAutoFit/>
          </a:bodyPr>
          <a:lstStyle/>
          <a:p>
            <a:pPr algn="just">
              <a:lnSpc>
                <a:spcPct val="150000"/>
              </a:lnSpc>
              <a:defRPr/>
            </a:pPr>
            <a:r>
              <a:rPr lang="en-US" sz="2800" b="1" dirty="0" err="1">
                <a:latin typeface="Times New Roman" panose="02020603050405020304" pitchFamily="18" charset="0"/>
                <a:cs typeface="Times New Roman" panose="02020603050405020304" pitchFamily="18" charset="0"/>
              </a:rPr>
              <a:t>Sóng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âm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môi</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trường</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52400" y="4734580"/>
            <a:ext cx="8802688" cy="523220"/>
          </a:xfrm>
          <a:prstGeom prst="rect">
            <a:avLst/>
          </a:prstGeom>
        </p:spPr>
        <p:txBody>
          <a:bodyPr>
            <a:spAutoFit/>
          </a:bodyPr>
          <a:lstStyle/>
          <a:p>
            <a:pPr algn="just">
              <a:defRPr/>
            </a:pPr>
            <a:r>
              <a:rPr lang="en-US" sz="2800" dirty="0">
                <a:solidFill>
                  <a:srgbClr val="0000FF"/>
                </a:solidFill>
                <a:latin typeface="Times New Roman" panose="02020603050405020304" pitchFamily="18" charset="0"/>
                <a:cs typeface="Times New Roman" panose="02020603050405020304" pitchFamily="18" charset="0"/>
              </a:rPr>
              <a:t>*</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nghiệm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điền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chổ</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trống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luận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a:solidFill>
                  <a:srgbClr val="0000FF"/>
                </a:solidFill>
                <a:latin typeface="Times New Roman" panose="02020603050405020304" pitchFamily="18" charset="0"/>
                <a:cs typeface="Times New Roman" panose="02020603050405020304" pitchFamily="18" charset="0"/>
              </a:rPr>
              <a:t>:</a:t>
            </a:r>
          </a:p>
        </p:txBody>
      </p:sp>
      <p:pic>
        <p:nvPicPr>
          <p:cNvPr id="11266" name="Picture 2" descr="https://img.loigiaihay.com/picture/2022/0318/1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6019800" cy="2505076"/>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05076"/>
            <a:ext cx="8458200" cy="168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038600"/>
            <a:ext cx="546382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400800" y="5128736"/>
            <a:ext cx="1953491" cy="738664"/>
          </a:xfrm>
          <a:prstGeom prst="rect">
            <a:avLst/>
          </a:prstGeom>
        </p:spPr>
        <p:txBody>
          <a:bodyPr wrap="square">
            <a:spAutoFit/>
          </a:bodyPr>
          <a:lstStyle/>
          <a:p>
            <a:pPr algn="just">
              <a:lnSpc>
                <a:spcPct val="150000"/>
              </a:lnSpc>
              <a:defRPr/>
            </a:pPr>
            <a:r>
              <a:rPr lang="en-US" sz="2800" b="1" dirty="0" err="1">
                <a:solidFill>
                  <a:srgbClr val="FF0000"/>
                </a:solidFill>
                <a:latin typeface="Times New Roman" panose="02020603050405020304" pitchFamily="18" charset="0"/>
                <a:cs typeface="Times New Roman" panose="02020603050405020304" pitchFamily="18" charset="0"/>
              </a:rPr>
              <a:t>c</a:t>
            </a:r>
            <a:r>
              <a:rPr lang="en-US" sz="2800" b="1" dirty="0" err="1" smtClean="0">
                <a:solidFill>
                  <a:srgbClr val="FF0000"/>
                </a:solidFill>
                <a:latin typeface="Times New Roman" panose="02020603050405020304" pitchFamily="18" charset="0"/>
                <a:cs typeface="Times New Roman" panose="02020603050405020304" pitchFamily="18" charset="0"/>
              </a:rPr>
              <a:t>hất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lỏng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107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_je12cpnxqw"/>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990600" y="4080164"/>
            <a:ext cx="5715000" cy="279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199"/>
            <a:ext cx="8839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91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_je12cpnxqw"/>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381000" y="0"/>
            <a:ext cx="9296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596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562600"/>
            <a:ext cx="20335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4"/>
          <p:cNvSpPr txBox="1">
            <a:spLocks noChangeArrowheads="1"/>
          </p:cNvSpPr>
          <p:nvPr/>
        </p:nvSpPr>
        <p:spPr bwMode="auto">
          <a:xfrm>
            <a:off x="152400" y="152400"/>
            <a:ext cx="8839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anose="02040502050505030304" pitchFamily="18" charset="0"/>
                <a:cs typeface="Arial" panose="020B0604020202020204" pitchFamily="34" charset="0"/>
              </a:defRPr>
            </a:lvl1pPr>
            <a:lvl2pPr marL="742950" indent="-285750">
              <a:defRPr>
                <a:solidFill>
                  <a:schemeClr val="tx1"/>
                </a:solidFill>
                <a:latin typeface="Palatino Linotype" panose="02040502050505030304" pitchFamily="18" charset="0"/>
                <a:cs typeface="Arial" panose="020B0604020202020204" pitchFamily="34" charset="0"/>
              </a:defRPr>
            </a:lvl2pPr>
            <a:lvl3pPr marL="1143000" indent="-228600">
              <a:defRPr>
                <a:solidFill>
                  <a:schemeClr val="tx1"/>
                </a:solidFill>
                <a:latin typeface="Palatino Linotype" panose="02040502050505030304" pitchFamily="18" charset="0"/>
                <a:cs typeface="Arial" panose="020B0604020202020204" pitchFamily="34" charset="0"/>
              </a:defRPr>
            </a:lvl3pPr>
            <a:lvl4pPr marL="1600200" indent="-228600">
              <a:defRPr>
                <a:solidFill>
                  <a:schemeClr val="tx1"/>
                </a:solidFill>
                <a:latin typeface="Palatino Linotype" panose="02040502050505030304" pitchFamily="18" charset="0"/>
                <a:cs typeface="Arial" panose="020B0604020202020204" pitchFamily="34" charset="0"/>
              </a:defRPr>
            </a:lvl4pPr>
            <a:lvl5pPr marL="2057400" indent="-22860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a:defRPr/>
            </a:pP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Sóng</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âm</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truyền</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được</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trong</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các</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môi</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trường</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rắn</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lỏng</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và</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khí</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Không</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truyền</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được</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trong</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môi</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trường</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chân</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không</a:t>
            </a:r>
            <a:endPar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204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48013"/>
            <a:ext cx="9144000"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569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1524000" y="41565"/>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smtClean="0">
                <a:solidFill>
                  <a:srgbClr val="0000FF"/>
                </a:solidFill>
                <a:latin typeface="Times New Roman" pitchFamily="18" charset="0"/>
                <a:cs typeface="Times New Roman" pitchFamily="18" charset="0"/>
              </a:rPr>
              <a:t>CHỦ ĐỀ 4 -ÂM THANH</a:t>
            </a:r>
            <a:endParaRPr lang="en-US" altLang="en-US" sz="3200" b="1" dirty="0">
              <a:solidFill>
                <a:srgbClr val="0000FF"/>
              </a:solidFill>
              <a:latin typeface="Times New Roman" pitchFamily="18" charset="0"/>
              <a:cs typeface="Times New Roman" pitchFamily="18" charset="0"/>
            </a:endParaRP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08373" y="500787"/>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92458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 </a:t>
            </a:r>
            <a:r>
              <a:rPr lang="en-US" altLang="en-US" sz="2800" b="1" u="sng" dirty="0" err="1" smtClean="0">
                <a:solidFill>
                  <a:srgbClr val="3333FF"/>
                </a:solidFill>
                <a:latin typeface="Times New Roman" pitchFamily="18" charset="0"/>
                <a:cs typeface="Times New Roman" pitchFamily="18" charset="0"/>
              </a:rPr>
              <a:t>Sóng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âm</a:t>
            </a:r>
            <a:r>
              <a:rPr lang="en-US" altLang="en-US" sz="2800" b="1" u="sng" dirty="0" smtClean="0">
                <a:solidFill>
                  <a:srgbClr val="3333FF"/>
                </a:solidFill>
                <a:latin typeface="Times New Roman" pitchFamily="18" charset="0"/>
                <a:cs typeface="Times New Roman" pitchFamily="18" charset="0"/>
              </a:rPr>
              <a:t> :</a:t>
            </a:r>
            <a:endParaRPr lang="en-US" altLang="en-US" sz="2800" b="1" u="sng" dirty="0">
              <a:solidFill>
                <a:srgbClr val="0000FF"/>
              </a:solidFill>
              <a:latin typeface="Times New Roman" pitchFamily="18" charset="0"/>
              <a:cs typeface="Times New Roman" pitchFamily="18" charset="0"/>
            </a:endParaRPr>
          </a:p>
        </p:txBody>
      </p:sp>
      <p:sp>
        <p:nvSpPr>
          <p:cNvPr id="5" name="Text Box 20"/>
          <p:cNvSpPr txBox="1">
            <a:spLocks noChangeArrowheads="1"/>
          </p:cNvSpPr>
          <p:nvPr/>
        </p:nvSpPr>
        <p:spPr bwMode="auto">
          <a:xfrm>
            <a:off x="1662550" y="498765"/>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smtClean="0">
                <a:solidFill>
                  <a:srgbClr val="FF0000"/>
                </a:solidFill>
                <a:latin typeface="Times New Roman" pitchFamily="18" charset="0"/>
                <a:cs typeface="Times New Roman" pitchFamily="18" charset="0"/>
              </a:rPr>
              <a:t>BÀI 12- MÔ TẢ SÓNG ÂM </a:t>
            </a:r>
            <a:endParaRPr lang="en-US" altLang="en-US" sz="3200" b="1" dirty="0">
              <a:solidFill>
                <a:srgbClr val="FF0000"/>
              </a:solidFill>
              <a:latin typeface="Times New Roman" pitchFamily="18" charset="0"/>
              <a:cs typeface="Times New Roman" pitchFamily="18" charset="0"/>
            </a:endParaRPr>
          </a:p>
        </p:txBody>
      </p:sp>
      <p:sp>
        <p:nvSpPr>
          <p:cNvPr id="9" name="Text Box 20"/>
          <p:cNvSpPr txBox="1">
            <a:spLocks noChangeArrowheads="1"/>
          </p:cNvSpPr>
          <p:nvPr/>
        </p:nvSpPr>
        <p:spPr bwMode="auto">
          <a:xfrm>
            <a:off x="22436" y="1555827"/>
            <a:ext cx="4495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II. </a:t>
            </a:r>
            <a:r>
              <a:rPr lang="en-US" altLang="en-US" sz="2800" b="1" u="sng" dirty="0" err="1" smtClean="0">
                <a:solidFill>
                  <a:srgbClr val="3333FF"/>
                </a:solidFill>
                <a:latin typeface="Times New Roman" pitchFamily="18" charset="0"/>
                <a:cs typeface="Times New Roman" pitchFamily="18" charset="0"/>
              </a:rPr>
              <a:t>Môi</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trường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truyền</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âm</a:t>
            </a:r>
            <a:r>
              <a:rPr lang="en-US" altLang="en-US" sz="2800" b="1" u="sng" dirty="0" smtClean="0">
                <a:solidFill>
                  <a:srgbClr val="3333FF"/>
                </a:solidFill>
                <a:latin typeface="Times New Roman" pitchFamily="18" charset="0"/>
                <a:cs typeface="Times New Roman" pitchFamily="18" charset="0"/>
              </a:rPr>
              <a:t> :</a:t>
            </a:r>
            <a:endParaRPr lang="en-US" altLang="en-US" sz="2800" b="1" u="sng" dirty="0">
              <a:solidFill>
                <a:srgbClr val="0000FF"/>
              </a:solidFill>
              <a:latin typeface="Times New Roman" pitchFamily="18" charset="0"/>
              <a:cs typeface="Times New Roman" pitchFamily="18" charset="0"/>
            </a:endParaRPr>
          </a:p>
        </p:txBody>
      </p:sp>
      <p:sp>
        <p:nvSpPr>
          <p:cNvPr id="11" name="Text Box 20"/>
          <p:cNvSpPr txBox="1">
            <a:spLocks noChangeArrowheads="1"/>
          </p:cNvSpPr>
          <p:nvPr/>
        </p:nvSpPr>
        <p:spPr bwMode="auto">
          <a:xfrm>
            <a:off x="76200" y="2201588"/>
            <a:ext cx="70727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III. </a:t>
            </a:r>
            <a:r>
              <a:rPr lang="en-US" altLang="en-US" sz="2800" b="1" u="sng" dirty="0" err="1" smtClean="0">
                <a:solidFill>
                  <a:srgbClr val="3333FF"/>
                </a:solidFill>
                <a:latin typeface="Times New Roman" pitchFamily="18" charset="0"/>
                <a:cs typeface="Times New Roman" pitchFamily="18" charset="0"/>
              </a:rPr>
              <a:t>Sự</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truyền</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sóng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âm</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trong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không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khí</a:t>
            </a:r>
            <a:r>
              <a:rPr lang="en-US" altLang="en-US" sz="2800" b="1" u="sng" dirty="0" smtClean="0">
                <a:solidFill>
                  <a:srgbClr val="3333FF"/>
                </a:solidFill>
                <a:latin typeface="Times New Roman" pitchFamily="18" charset="0"/>
                <a:cs typeface="Times New Roman" pitchFamily="18" charset="0"/>
              </a:rPr>
              <a:t>:</a:t>
            </a:r>
            <a:endParaRPr lang="en-US" altLang="en-US" sz="2800" b="1" u="sng"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5560569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loigiaihay.com/picture/2022/0318/1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4" y="-13741"/>
            <a:ext cx="9144048" cy="426177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43400"/>
            <a:ext cx="8839200" cy="215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833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05365302"/>
              </p:ext>
            </p:extLst>
          </p:nvPr>
        </p:nvGraphicFramePr>
        <p:xfrm>
          <a:off x="228600" y="221024"/>
          <a:ext cx="8229600" cy="1775416"/>
        </p:xfrm>
        <a:graphic>
          <a:graphicData uri="http://schemas.openxmlformats.org/drawingml/2006/table">
            <a:tbl>
              <a:tblPr/>
              <a:tblGrid>
                <a:gridCol w="8229600">
                  <a:extLst>
                    <a:ext uri="{9D8B030D-6E8A-4147-A177-3AD203B41FA5}">
                      <a16:colId xmlns="" xmlns:a16="http://schemas.microsoft.com/office/drawing/2014/main" val="20000"/>
                    </a:ext>
                  </a:extLst>
                </a:gridCol>
              </a:tblGrid>
              <a:tr h="463300">
                <a:tc>
                  <a:txBody>
                    <a:bodyPr/>
                    <a:lstStyle/>
                    <a:p>
                      <a:pPr fontAlgn="t"/>
                      <a:r>
                        <a:rPr lang="en-US" sz="2800" b="0" dirty="0" smtClean="0">
                          <a:effectLst/>
                          <a:latin typeface="Times New Roman" pitchFamily="18" charset="0"/>
                          <a:cs typeface="Times New Roman" pitchFamily="18" charset="0"/>
                        </a:rPr>
                        <a:t>??? </a:t>
                      </a:r>
                      <a:r>
                        <a:rPr lang="en-US" sz="2800" b="0" dirty="0" err="1" smtClean="0">
                          <a:effectLst/>
                          <a:latin typeface="Times New Roman" pitchFamily="18" charset="0"/>
                          <a:cs typeface="Times New Roman" pitchFamily="18" charset="0"/>
                        </a:rPr>
                        <a:t>Dựa</a:t>
                      </a:r>
                      <a:r>
                        <a:rPr lang="en-US" sz="2800" b="0" dirty="0" smtClean="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vào</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nội</a:t>
                      </a:r>
                      <a:r>
                        <a:rPr lang="en-US" sz="2800" b="0" dirty="0">
                          <a:effectLst/>
                          <a:latin typeface="Times New Roman" pitchFamily="18" charset="0"/>
                          <a:cs typeface="Times New Roman" pitchFamily="18" charset="0"/>
                        </a:rPr>
                        <a:t> dung </a:t>
                      </a:r>
                      <a:r>
                        <a:rPr lang="en-US" sz="2800" b="0" dirty="0" err="1">
                          <a:effectLst/>
                          <a:latin typeface="Times New Roman" pitchFamily="18" charset="0"/>
                          <a:cs typeface="Times New Roman" pitchFamily="18" charset="0"/>
                        </a:rPr>
                        <a:t>giải</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thích</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sự</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lan</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truyền</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sóng</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âm</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phát</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ra</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từ</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một</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cái</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loa</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trong</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không</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khí</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Hình</a:t>
                      </a:r>
                      <a:r>
                        <a:rPr lang="en-US" sz="2800" b="0" dirty="0">
                          <a:effectLst/>
                          <a:latin typeface="Times New Roman" pitchFamily="18" charset="0"/>
                          <a:cs typeface="Times New Roman" pitchFamily="18" charset="0"/>
                        </a:rPr>
                        <a:t> 12.4), </a:t>
                      </a:r>
                      <a:r>
                        <a:rPr lang="en-US" sz="2800" b="0" dirty="0" err="1">
                          <a:effectLst/>
                          <a:latin typeface="Times New Roman" pitchFamily="18" charset="0"/>
                          <a:cs typeface="Times New Roman" pitchFamily="18" charset="0"/>
                        </a:rPr>
                        <a:t>em</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hãy</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giải</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thích</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sự</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lan</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truyền</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sóng</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âm</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phát</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ra</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từ</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một</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cái</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trống</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trong</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không</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khí</a:t>
                      </a:r>
                      <a:r>
                        <a:rPr lang="en-US" sz="2800" b="0" dirty="0">
                          <a:effectLst/>
                          <a:latin typeface="Times New Roman" pitchFamily="18" charset="0"/>
                          <a:cs typeface="Times New Roman" pitchFamily="18" charset="0"/>
                        </a:rPr>
                        <a:t>.</a:t>
                      </a:r>
                    </a:p>
                  </a:txBody>
                  <a:tcPr marL="34268" marR="34268" marT="34268" marB="34268">
                    <a:lnL>
                      <a:noFill/>
                    </a:lnL>
                    <a:lnR>
                      <a:noFill/>
                    </a:lnR>
                    <a:lnT>
                      <a:noFill/>
                    </a:lnT>
                    <a:lnB>
                      <a:noFill/>
                    </a:lnB>
                  </a:tcPr>
                </a:tc>
                <a:extLst>
                  <a:ext uri="{0D108BD9-81ED-4DB2-BD59-A6C34878D82A}">
                    <a16:rowId xmlns="" xmlns:a16="http://schemas.microsoft.com/office/drawing/2014/main" val="10000"/>
                  </a:ext>
                </a:extLst>
              </a:tr>
            </a:tbl>
          </a:graphicData>
        </a:graphic>
      </p:graphicFrame>
      <p:sp>
        <p:nvSpPr>
          <p:cNvPr id="4" name="Rectangle 3"/>
          <p:cNvSpPr/>
          <p:nvPr/>
        </p:nvSpPr>
        <p:spPr>
          <a:xfrm>
            <a:off x="304800" y="1981200"/>
            <a:ext cx="8534400" cy="3108543"/>
          </a:xfrm>
          <a:prstGeom prst="rect">
            <a:avLst/>
          </a:prstGeom>
        </p:spPr>
        <p:txBody>
          <a:bodyPr wrap="square">
            <a:spAutoFit/>
          </a:bodyPr>
          <a:lstStyle/>
          <a:p>
            <a:pPr algn="ctr"/>
            <a:r>
              <a:rPr lang="vi-VN" sz="2800" b="1" u="sng" dirty="0">
                <a:solidFill>
                  <a:srgbClr val="FF0000"/>
                </a:solidFill>
                <a:latin typeface="+mj-lt"/>
              </a:rPr>
              <a:t>Lời giải </a:t>
            </a:r>
            <a:r>
              <a:rPr lang="en-US" sz="2800" b="1" u="sng" dirty="0">
                <a:solidFill>
                  <a:srgbClr val="FF0000"/>
                </a:solidFill>
                <a:latin typeface="+mj-lt"/>
              </a:rPr>
              <a:t>:</a:t>
            </a:r>
            <a:endParaRPr lang="vi-VN" sz="2800" u="sng" dirty="0">
              <a:solidFill>
                <a:srgbClr val="FF0000"/>
              </a:solidFill>
              <a:latin typeface="+mj-lt"/>
            </a:endParaRPr>
          </a:p>
          <a:p>
            <a:r>
              <a:rPr lang="en-US" sz="2800" dirty="0" smtClean="0">
                <a:latin typeface="+mj-lt"/>
              </a:rPr>
              <a:t>+ </a:t>
            </a:r>
            <a:r>
              <a:rPr lang="vi-VN" sz="2800" dirty="0" smtClean="0">
                <a:latin typeface="+mj-lt"/>
              </a:rPr>
              <a:t>Khi </a:t>
            </a:r>
            <a:r>
              <a:rPr lang="vi-VN" sz="2800" dirty="0">
                <a:latin typeface="+mj-lt"/>
              </a:rPr>
              <a:t>sóng âm phát ra từ một cái trống, mặt trống dao động. Dao động của mặt trống làm lớp không khí tiếp xúc với nó dao động: nén, dãn. Dao động của lớp không khí này làm cho lớp không khí kế tiếp dao động: dãn, nén. Cứ thế, trong không khí xuất hiện các lớp không khí liên tục nén, dãn xen kẽ nhau</a:t>
            </a:r>
            <a:r>
              <a:rPr lang="vi-VN" sz="2800" dirty="0" smtClean="0">
                <a:latin typeface="+mj-lt"/>
              </a:rPr>
              <a:t>.</a:t>
            </a:r>
            <a:endParaRPr lang="vi-VN" sz="2800" dirty="0">
              <a:latin typeface="+mj-lt"/>
            </a:endParaRPr>
          </a:p>
        </p:txBody>
      </p:sp>
    </p:spTree>
    <p:extLst>
      <p:ext uri="{BB962C8B-B14F-4D97-AF65-F5344CB8AC3E}">
        <p14:creationId xmlns:p14="http://schemas.microsoft.com/office/powerpoint/2010/main" val="60342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1524000" y="41565"/>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smtClean="0">
                <a:solidFill>
                  <a:srgbClr val="0000FF"/>
                </a:solidFill>
                <a:latin typeface="Times New Roman" pitchFamily="18" charset="0"/>
                <a:cs typeface="Times New Roman" pitchFamily="18" charset="0"/>
              </a:rPr>
              <a:t>CHỦ ĐỀ 4 -ÂM THANH</a:t>
            </a:r>
            <a:endParaRPr lang="en-US" altLang="en-US" sz="3200" b="1" dirty="0">
              <a:solidFill>
                <a:srgbClr val="0000FF"/>
              </a:solidFill>
              <a:latin typeface="Times New Roman" pitchFamily="18" charset="0"/>
              <a:cs typeface="Times New Roman" pitchFamily="18" charset="0"/>
            </a:endParaRP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08373" y="500787"/>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92458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 </a:t>
            </a:r>
            <a:r>
              <a:rPr lang="en-US" altLang="en-US" sz="2800" b="1" u="sng" dirty="0" err="1" smtClean="0">
                <a:solidFill>
                  <a:srgbClr val="3333FF"/>
                </a:solidFill>
                <a:latin typeface="Times New Roman" pitchFamily="18" charset="0"/>
                <a:cs typeface="Times New Roman" pitchFamily="18" charset="0"/>
              </a:rPr>
              <a:t>Sóng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âm</a:t>
            </a:r>
            <a:r>
              <a:rPr lang="en-US" altLang="en-US" sz="2800" b="1" u="sng" dirty="0" smtClean="0">
                <a:solidFill>
                  <a:srgbClr val="3333FF"/>
                </a:solidFill>
                <a:latin typeface="Times New Roman" pitchFamily="18" charset="0"/>
                <a:cs typeface="Times New Roman" pitchFamily="18" charset="0"/>
              </a:rPr>
              <a:t> :</a:t>
            </a:r>
            <a:endParaRPr lang="en-US" altLang="en-US" sz="2800" b="1" u="sng" dirty="0">
              <a:solidFill>
                <a:srgbClr val="0000FF"/>
              </a:solidFill>
              <a:latin typeface="Times New Roman" pitchFamily="18" charset="0"/>
              <a:cs typeface="Times New Roman" pitchFamily="18" charset="0"/>
            </a:endParaRPr>
          </a:p>
        </p:txBody>
      </p:sp>
      <p:sp>
        <p:nvSpPr>
          <p:cNvPr id="5" name="Text Box 20"/>
          <p:cNvSpPr txBox="1">
            <a:spLocks noChangeArrowheads="1"/>
          </p:cNvSpPr>
          <p:nvPr/>
        </p:nvSpPr>
        <p:spPr bwMode="auto">
          <a:xfrm>
            <a:off x="1662550" y="498765"/>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smtClean="0">
                <a:solidFill>
                  <a:srgbClr val="FF0000"/>
                </a:solidFill>
                <a:latin typeface="Times New Roman" pitchFamily="18" charset="0"/>
                <a:cs typeface="Times New Roman" pitchFamily="18" charset="0"/>
              </a:rPr>
              <a:t>BÀI 12- MÔ TẢ SÓNG ÂM </a:t>
            </a:r>
            <a:endParaRPr lang="en-US" alt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76200" y="1325562"/>
            <a:ext cx="9601200" cy="954107"/>
          </a:xfrm>
          <a:prstGeom prst="rect">
            <a:avLst/>
          </a:prstGeom>
          <a:noFill/>
        </p:spPr>
        <p:txBody>
          <a:bodyPr wrap="square">
            <a:spAutoFit/>
          </a:bodyPr>
          <a:lstStyle/>
          <a:p>
            <a:pPr>
              <a:defRPr/>
            </a:pP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25000"/>
                  </a:schemeClr>
                </a:solidFill>
                <a:latin typeface="Times New Roman" panose="02020603050405020304" pitchFamily="18" charset="0"/>
                <a:cs typeface="Times New Roman" panose="02020603050405020304" pitchFamily="18" charset="0"/>
              </a:rPr>
              <a:t>Sự</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a:solidFill>
                  <a:schemeClr val="bg2">
                    <a:lumMod val="25000"/>
                  </a:schemeClr>
                </a:solidFill>
                <a:latin typeface="Times New Roman" panose="02020603050405020304" pitchFamily="18" charset="0"/>
                <a:cs typeface="Times New Roman" panose="02020603050405020304" pitchFamily="18" charset="0"/>
              </a:rPr>
              <a:t>rung </a:t>
            </a:r>
            <a:r>
              <a:rPr lang="en-US" sz="2800" dirty="0" err="1">
                <a:solidFill>
                  <a:schemeClr val="bg2">
                    <a:lumMod val="25000"/>
                  </a:schemeClr>
                </a:solidFill>
                <a:latin typeface="Times New Roman" panose="02020603050405020304" pitchFamily="18" charset="0"/>
                <a:cs typeface="Times New Roman" panose="02020603050405020304" pitchFamily="18" charset="0"/>
              </a:rPr>
              <a:t>động</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a:t>
            </a:r>
            <a:r>
              <a:rPr lang="en-US" sz="2800" dirty="0" err="1" smtClean="0">
                <a:solidFill>
                  <a:schemeClr val="bg2">
                    <a:lumMod val="25000"/>
                  </a:schemeClr>
                </a:solidFill>
                <a:latin typeface="Times New Roman" panose="02020603050405020304" pitchFamily="18" charset="0"/>
                <a:cs typeface="Times New Roman" panose="02020603050405020304" pitchFamily="18" charset="0"/>
              </a:rPr>
              <a:t>chuyển</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25000"/>
                  </a:schemeClr>
                </a:solidFill>
                <a:latin typeface="Times New Roman" panose="02020603050405020304" pitchFamily="18" charset="0"/>
                <a:cs typeface="Times New Roman" panose="02020603050405020304" pitchFamily="18" charset="0"/>
              </a:rPr>
              <a:t>động</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a:solidFill>
                  <a:schemeClr val="bg2">
                    <a:lumMod val="25000"/>
                  </a:schemeClr>
                </a:solidFill>
                <a:latin typeface="Times New Roman" panose="02020603050405020304" pitchFamily="18" charset="0"/>
                <a:cs typeface="Times New Roman" panose="02020603050405020304" pitchFamily="18" charset="0"/>
              </a:rPr>
              <a:t>qua </a:t>
            </a:r>
            <a:r>
              <a:rPr lang="en-US" sz="2800" dirty="0" err="1">
                <a:solidFill>
                  <a:schemeClr val="bg2">
                    <a:lumMod val="25000"/>
                  </a:schemeClr>
                </a:solidFill>
                <a:latin typeface="Times New Roman" panose="02020603050405020304" pitchFamily="18" charset="0"/>
                <a:cs typeface="Times New Roman" panose="02020603050405020304" pitchFamily="18" charset="0"/>
              </a:rPr>
              <a:t>lại</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vị</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trí</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cân</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bằng</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là</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600" dirty="0" err="1">
                <a:solidFill>
                  <a:schemeClr val="bg2">
                    <a:lumMod val="25000"/>
                  </a:schemeClr>
                </a:solidFill>
                <a:latin typeface="Times New Roman" panose="02020603050405020304" pitchFamily="18" charset="0"/>
                <a:cs typeface="Times New Roman" panose="02020603050405020304" pitchFamily="18" charset="0"/>
              </a:rPr>
              <a:t>dao</a:t>
            </a:r>
            <a:r>
              <a:rPr lang="en-US" sz="2600" dirty="0">
                <a:solidFill>
                  <a:schemeClr val="bg2">
                    <a:lumMod val="25000"/>
                  </a:schemeClr>
                </a:solidFill>
                <a:latin typeface="Times New Roman" panose="02020603050405020304" pitchFamily="18" charset="0"/>
                <a:cs typeface="Times New Roman" panose="02020603050405020304" pitchFamily="18" charset="0"/>
              </a:rPr>
              <a:t> </a:t>
            </a:r>
            <a:r>
              <a:rPr lang="en-US" sz="2600" dirty="0" err="1">
                <a:solidFill>
                  <a:schemeClr val="bg2">
                    <a:lumMod val="25000"/>
                  </a:schemeClr>
                </a:solidFill>
                <a:latin typeface="Times New Roman" panose="02020603050405020304" pitchFamily="18" charset="0"/>
                <a:cs typeface="Times New Roman" panose="02020603050405020304" pitchFamily="18" charset="0"/>
              </a:rPr>
              <a:t>động</a:t>
            </a:r>
            <a:r>
              <a:rPr lang="en-US" sz="2600" dirty="0">
                <a:solidFill>
                  <a:schemeClr val="bg2">
                    <a:lumMod val="25000"/>
                  </a:schemeClr>
                </a:solidFill>
                <a:latin typeface="Times New Roman" panose="02020603050405020304" pitchFamily="18" charset="0"/>
                <a:cs typeface="Times New Roman" panose="02020603050405020304" pitchFamily="18" charset="0"/>
              </a:rPr>
              <a:t>.</a:t>
            </a:r>
          </a:p>
          <a:p>
            <a:pPr>
              <a:defRPr/>
            </a:pP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25000"/>
                  </a:schemeClr>
                </a:solidFill>
                <a:latin typeface="Times New Roman" panose="02020603050405020304" pitchFamily="18" charset="0"/>
                <a:cs typeface="Times New Roman" panose="02020603050405020304" pitchFamily="18" charset="0"/>
              </a:rPr>
              <a:t>Vật</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dao</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động</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phát</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ra</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âm</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thanh</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gọi</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là</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nguồn</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âm</a:t>
            </a:r>
            <a:r>
              <a:rPr lang="en-US" sz="2800" dirty="0">
                <a:solidFill>
                  <a:schemeClr val="bg2">
                    <a:lumMod val="25000"/>
                  </a:schemeClr>
                </a:solidFill>
                <a:latin typeface="Times New Roman" panose="02020603050405020304" pitchFamily="18" charset="0"/>
                <a:cs typeface="Times New Roman" panose="02020603050405020304" pitchFamily="18" charset="0"/>
              </a:rPr>
              <a:t>.</a:t>
            </a:r>
          </a:p>
        </p:txBody>
      </p:sp>
      <p:sp>
        <p:nvSpPr>
          <p:cNvPr id="2" name="Rectangle 1"/>
          <p:cNvSpPr/>
          <p:nvPr/>
        </p:nvSpPr>
        <p:spPr>
          <a:xfrm>
            <a:off x="-76200" y="2133600"/>
            <a:ext cx="8946573" cy="523220"/>
          </a:xfrm>
          <a:prstGeom prst="rect">
            <a:avLst/>
          </a:prstGeom>
        </p:spPr>
        <p:txBody>
          <a:bodyPr wrap="square">
            <a:spAutoFit/>
          </a:bodyPr>
          <a:lstStyle/>
          <a:p>
            <a:pPr>
              <a:defRPr/>
            </a:pPr>
            <a:r>
              <a:rPr lang="en-US" sz="2800" dirty="0" smtClean="0">
                <a:latin typeface="Times New Roman" pitchFamily="18" charset="0"/>
                <a:cs typeface="Times New Roman" panose="02020603050405020304" pitchFamily="18" charset="0"/>
              </a:rPr>
              <a:t>+ </a:t>
            </a:r>
            <a:r>
              <a:rPr lang="en-US" sz="2800" dirty="0" err="1" smtClean="0">
                <a:latin typeface="Times New Roman" pitchFamily="18" charset="0"/>
                <a:cs typeface="Times New Roman" panose="02020603050405020304" pitchFamily="18" charset="0"/>
              </a:rPr>
              <a:t>Sóng</a:t>
            </a:r>
            <a:r>
              <a:rPr lang="en-US" sz="2800" dirty="0" smtClean="0">
                <a:latin typeface="Times New Roman"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a:t>
            </a:r>
          </a:p>
        </p:txBody>
      </p:sp>
      <p:sp>
        <p:nvSpPr>
          <p:cNvPr id="9" name="Text Box 20"/>
          <p:cNvSpPr txBox="1">
            <a:spLocks noChangeArrowheads="1"/>
          </p:cNvSpPr>
          <p:nvPr/>
        </p:nvSpPr>
        <p:spPr bwMode="auto">
          <a:xfrm>
            <a:off x="76200" y="2514600"/>
            <a:ext cx="4495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II. </a:t>
            </a:r>
            <a:r>
              <a:rPr lang="en-US" altLang="en-US" sz="2800" b="1" u="sng" dirty="0" err="1" smtClean="0">
                <a:solidFill>
                  <a:srgbClr val="3333FF"/>
                </a:solidFill>
                <a:latin typeface="Times New Roman" pitchFamily="18" charset="0"/>
                <a:cs typeface="Times New Roman" pitchFamily="18" charset="0"/>
              </a:rPr>
              <a:t>Môi</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trường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truyền</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âm</a:t>
            </a:r>
            <a:r>
              <a:rPr lang="en-US" altLang="en-US" sz="2800" b="1" u="sng" dirty="0" smtClean="0">
                <a:solidFill>
                  <a:srgbClr val="3333FF"/>
                </a:solidFill>
                <a:latin typeface="Times New Roman" pitchFamily="18" charset="0"/>
                <a:cs typeface="Times New Roman" pitchFamily="18" charset="0"/>
              </a:rPr>
              <a:t> :</a:t>
            </a:r>
            <a:endParaRPr lang="en-US" altLang="en-US" sz="2800" b="1" u="sng" dirty="0">
              <a:solidFill>
                <a:srgbClr val="0000FF"/>
              </a:solidFill>
              <a:latin typeface="Times New Roman" pitchFamily="18" charset="0"/>
              <a:cs typeface="Times New Roman" pitchFamily="18" charset="0"/>
            </a:endParaRPr>
          </a:p>
        </p:txBody>
      </p:sp>
      <p:sp>
        <p:nvSpPr>
          <p:cNvPr id="10" name="TextBox 4"/>
          <p:cNvSpPr txBox="1">
            <a:spLocks noChangeArrowheads="1"/>
          </p:cNvSpPr>
          <p:nvPr/>
        </p:nvSpPr>
        <p:spPr bwMode="auto">
          <a:xfrm>
            <a:off x="76200" y="2893874"/>
            <a:ext cx="8839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anose="02040502050505030304" pitchFamily="18" charset="0"/>
                <a:cs typeface="Arial" panose="020B0604020202020204" pitchFamily="34" charset="0"/>
              </a:defRPr>
            </a:lvl1pPr>
            <a:lvl2pPr marL="742950" indent="-285750">
              <a:defRPr>
                <a:solidFill>
                  <a:schemeClr val="tx1"/>
                </a:solidFill>
                <a:latin typeface="Palatino Linotype" panose="02040502050505030304" pitchFamily="18" charset="0"/>
                <a:cs typeface="Arial" panose="020B0604020202020204" pitchFamily="34" charset="0"/>
              </a:defRPr>
            </a:lvl2pPr>
            <a:lvl3pPr marL="1143000" indent="-228600">
              <a:defRPr>
                <a:solidFill>
                  <a:schemeClr val="tx1"/>
                </a:solidFill>
                <a:latin typeface="Palatino Linotype" panose="02040502050505030304" pitchFamily="18" charset="0"/>
                <a:cs typeface="Arial" panose="020B0604020202020204" pitchFamily="34" charset="0"/>
              </a:defRPr>
            </a:lvl3pPr>
            <a:lvl4pPr marL="1600200" indent="-228600">
              <a:defRPr>
                <a:solidFill>
                  <a:schemeClr val="tx1"/>
                </a:solidFill>
                <a:latin typeface="Palatino Linotype" panose="02040502050505030304" pitchFamily="18" charset="0"/>
                <a:cs typeface="Arial" panose="020B0604020202020204" pitchFamily="34" charset="0"/>
              </a:defRPr>
            </a:lvl4pPr>
            <a:lvl5pPr marL="2057400" indent="-22860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a:defRPr/>
            </a:pP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Sóng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âm</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truyền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được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trong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các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môi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trường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rắn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lỏng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và</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khí</a:t>
            </a:r>
            <a:r>
              <a:rPr lang="en-US" altLang="en-US" sz="2800" dirty="0" smtClean="0">
                <a:latin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cs typeface="Times New Roman" panose="02020603050405020304" pitchFamily="18" charset="0"/>
              </a:rPr>
              <a:t>k</a:t>
            </a:r>
            <a:r>
              <a:rPr lang="en-US" altLang="en-US" sz="2800" dirty="0" err="1" smtClean="0">
                <a:latin typeface="Times New Roman" panose="02020603050405020304" pitchFamily="18" charset="0"/>
                <a:cs typeface="Times New Roman" panose="02020603050405020304" pitchFamily="18" charset="0"/>
              </a:rPr>
              <a:t>hông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truyền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được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trong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môi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trường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chân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không</a:t>
            </a:r>
            <a:endParaRPr lang="en-US" altLang="en-US" sz="2800" dirty="0" smtClean="0">
              <a:latin typeface="Times New Roman" panose="02020603050405020304" pitchFamily="18" charset="0"/>
              <a:cs typeface="Times New Roman" panose="02020603050405020304" pitchFamily="18" charset="0"/>
            </a:endParaRPr>
          </a:p>
        </p:txBody>
      </p:sp>
      <p:sp>
        <p:nvSpPr>
          <p:cNvPr id="11" name="Text Box 20"/>
          <p:cNvSpPr txBox="1">
            <a:spLocks noChangeArrowheads="1"/>
          </p:cNvSpPr>
          <p:nvPr/>
        </p:nvSpPr>
        <p:spPr bwMode="auto">
          <a:xfrm>
            <a:off x="124690" y="3716270"/>
            <a:ext cx="70727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III. </a:t>
            </a:r>
            <a:r>
              <a:rPr lang="en-US" altLang="en-US" sz="2800" b="1" u="sng" dirty="0" err="1" smtClean="0">
                <a:solidFill>
                  <a:srgbClr val="3333FF"/>
                </a:solidFill>
                <a:latin typeface="Times New Roman" pitchFamily="18" charset="0"/>
                <a:cs typeface="Times New Roman" pitchFamily="18" charset="0"/>
              </a:rPr>
              <a:t>Sự</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truyền</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sóng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âm</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trong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không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khí</a:t>
            </a:r>
            <a:r>
              <a:rPr lang="en-US" altLang="en-US" sz="2800" b="1" u="sng" dirty="0" smtClean="0">
                <a:solidFill>
                  <a:srgbClr val="3333FF"/>
                </a:solidFill>
                <a:latin typeface="Times New Roman" pitchFamily="18" charset="0"/>
                <a:cs typeface="Times New Roman" pitchFamily="18" charset="0"/>
              </a:rPr>
              <a:t>:</a:t>
            </a:r>
            <a:endParaRPr lang="en-US" altLang="en-US" sz="2800" b="1" u="sng" dirty="0">
              <a:solidFill>
                <a:srgbClr val="0000FF"/>
              </a:solidFill>
              <a:latin typeface="Times New Roman" pitchFamily="18" charset="0"/>
              <a:cs typeface="Times New Roman" pitchFamily="18" charset="0"/>
            </a:endParaRPr>
          </a:p>
        </p:txBody>
      </p:sp>
      <p:sp>
        <p:nvSpPr>
          <p:cNvPr id="12" name="TextBox 4"/>
          <p:cNvSpPr txBox="1">
            <a:spLocks noChangeArrowheads="1"/>
          </p:cNvSpPr>
          <p:nvPr/>
        </p:nvSpPr>
        <p:spPr bwMode="auto">
          <a:xfrm>
            <a:off x="152400" y="4128655"/>
            <a:ext cx="8839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anose="02040502050505030304" pitchFamily="18" charset="0"/>
                <a:cs typeface="Arial" panose="020B0604020202020204" pitchFamily="34" charset="0"/>
              </a:defRPr>
            </a:lvl1pPr>
            <a:lvl2pPr marL="742950" indent="-285750">
              <a:defRPr>
                <a:solidFill>
                  <a:schemeClr val="tx1"/>
                </a:solidFill>
                <a:latin typeface="Palatino Linotype" panose="02040502050505030304" pitchFamily="18" charset="0"/>
                <a:cs typeface="Arial" panose="020B0604020202020204" pitchFamily="34" charset="0"/>
              </a:defRPr>
            </a:lvl2pPr>
            <a:lvl3pPr marL="1143000" indent="-228600">
              <a:defRPr>
                <a:solidFill>
                  <a:schemeClr val="tx1"/>
                </a:solidFill>
                <a:latin typeface="Palatino Linotype" panose="02040502050505030304" pitchFamily="18" charset="0"/>
                <a:cs typeface="Arial" panose="020B0604020202020204" pitchFamily="34" charset="0"/>
              </a:defRPr>
            </a:lvl3pPr>
            <a:lvl4pPr marL="1600200" indent="-228600">
              <a:defRPr>
                <a:solidFill>
                  <a:schemeClr val="tx1"/>
                </a:solidFill>
                <a:latin typeface="Palatino Linotype" panose="02040502050505030304" pitchFamily="18" charset="0"/>
                <a:cs typeface="Arial" panose="020B0604020202020204" pitchFamily="34" charset="0"/>
              </a:defRPr>
            </a:lvl4pPr>
            <a:lvl5pPr marL="2057400" indent="-22860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a:defRPr/>
            </a:pP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Sóng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âm</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trong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không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khí</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được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lan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truyền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bởi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sự</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dao</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động</a:t>
            </a:r>
            <a:r>
              <a:rPr lang="en-US" altLang="en-US" sz="2800" dirty="0" smtClean="0">
                <a:latin typeface="Times New Roman" panose="02020603050405020304" pitchFamily="18" charset="0"/>
                <a:cs typeface="Times New Roman" panose="02020603050405020304" pitchFamily="18" charset="0"/>
              </a:rPr>
              <a:t> ( </a:t>
            </a:r>
            <a:r>
              <a:rPr lang="en-US" altLang="en-US" sz="2800" dirty="0" err="1" smtClean="0">
                <a:latin typeface="Times New Roman" panose="02020603050405020304" pitchFamily="18" charset="0"/>
                <a:cs typeface="Times New Roman" panose="02020603050405020304" pitchFamily="18" charset="0"/>
              </a:rPr>
              <a:t>dãn</a:t>
            </a:r>
            <a:r>
              <a:rPr lang="en-US" altLang="en-US" sz="2800" dirty="0" smtClean="0">
                <a:latin typeface="Times New Roman" panose="02020603050405020304" pitchFamily="18" charset="0"/>
                <a:cs typeface="Times New Roman" panose="02020603050405020304" pitchFamily="18" charset="0"/>
              </a:rPr>
              <a:t> , </a:t>
            </a:r>
            <a:r>
              <a:rPr lang="en-US" altLang="en-US" sz="2800" dirty="0" err="1" smtClean="0">
                <a:latin typeface="Times New Roman" panose="02020603050405020304" pitchFamily="18" charset="0"/>
                <a:cs typeface="Times New Roman" panose="02020603050405020304" pitchFamily="18" charset="0"/>
              </a:rPr>
              <a:t>nén</a:t>
            </a:r>
            <a:r>
              <a:rPr lang="en-US" altLang="en-US" sz="2800" dirty="0" smtClean="0">
                <a:latin typeface="Times New Roman" panose="02020603050405020304" pitchFamily="18" charset="0"/>
                <a:cs typeface="Times New Roman" panose="02020603050405020304" pitchFamily="18" charset="0"/>
              </a:rPr>
              <a:t> ) </a:t>
            </a:r>
            <a:r>
              <a:rPr lang="en-US" altLang="en-US" sz="2800" dirty="0" err="1" smtClean="0">
                <a:latin typeface="Times New Roman" panose="02020603050405020304" pitchFamily="18" charset="0"/>
                <a:cs typeface="Times New Roman" panose="02020603050405020304" pitchFamily="18" charset="0"/>
              </a:rPr>
              <a:t>của</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các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lớp</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không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khí</a:t>
            </a:r>
            <a:endParaRPr lang="en-US" alt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892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1524000" y="41565"/>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CHỦ ĐỀ 4 -ÂM THANH</a:t>
            </a:r>
            <a:endParaRPr kumimoji="0" lang="en-US" alt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08373" y="500787"/>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92458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sng" strike="noStrike" kern="1200" cap="none" spc="0" normalizeH="0" baseline="0" noProof="0" dirty="0" smtClean="0">
                <a:ln>
                  <a:noFill/>
                </a:ln>
                <a:solidFill>
                  <a:srgbClr val="3333FF"/>
                </a:solidFill>
                <a:effectLst/>
                <a:uLnTx/>
                <a:uFillTx/>
                <a:latin typeface="Times New Roman" pitchFamily="18" charset="0"/>
                <a:ea typeface="+mn-ea"/>
                <a:cs typeface="Times New Roman" pitchFamily="18" charset="0"/>
              </a:rPr>
              <a:t>I. </a:t>
            </a:r>
            <a:r>
              <a:rPr kumimoji="0" lang="en-US" altLang="en-US" sz="2800" b="1" i="0" u="sng" strike="noStrike" kern="1200" cap="none" spc="0" normalizeH="0" baseline="0" noProof="0" dirty="0" err="1" smtClean="0">
                <a:ln>
                  <a:noFill/>
                </a:ln>
                <a:solidFill>
                  <a:srgbClr val="3333FF"/>
                </a:solidFill>
                <a:effectLst/>
                <a:uLnTx/>
                <a:uFillTx/>
                <a:latin typeface="Times New Roman" pitchFamily="18" charset="0"/>
                <a:ea typeface="+mn-ea"/>
                <a:cs typeface="Times New Roman" pitchFamily="18" charset="0"/>
              </a:rPr>
              <a:t>Sóng</a:t>
            </a:r>
            <a:r>
              <a:rPr kumimoji="0" lang="en-US" altLang="en-US" sz="2800" b="1" i="0" u="sng" strike="noStrike" kern="1200" cap="none" spc="0" normalizeH="0" baseline="0" noProof="0" dirty="0" smtClean="0">
                <a:ln>
                  <a:noFill/>
                </a:ln>
                <a:solidFill>
                  <a:srgbClr val="3333FF"/>
                </a:solidFill>
                <a:effectLst/>
                <a:uLnTx/>
                <a:uFillTx/>
                <a:latin typeface="Times New Roman" pitchFamily="18" charset="0"/>
                <a:ea typeface="+mn-ea"/>
                <a:cs typeface="Times New Roman" pitchFamily="18" charset="0"/>
              </a:rPr>
              <a:t> </a:t>
            </a:r>
            <a:r>
              <a:rPr kumimoji="0" lang="en-US" altLang="en-US" sz="2800" b="1" i="0" u="sng" strike="noStrike" kern="1200" cap="none" spc="0" normalizeH="0" baseline="0" noProof="0" dirty="0" err="1" smtClean="0">
                <a:ln>
                  <a:noFill/>
                </a:ln>
                <a:solidFill>
                  <a:srgbClr val="3333FF"/>
                </a:solidFill>
                <a:effectLst/>
                <a:uLnTx/>
                <a:uFillTx/>
                <a:latin typeface="Times New Roman" pitchFamily="18" charset="0"/>
                <a:ea typeface="+mn-ea"/>
                <a:cs typeface="Times New Roman" pitchFamily="18" charset="0"/>
              </a:rPr>
              <a:t>âm</a:t>
            </a:r>
            <a:r>
              <a:rPr kumimoji="0" lang="en-US" altLang="en-US" sz="2800" b="1" i="0" u="sng" strike="noStrike" kern="1200" cap="none" spc="0" normalizeH="0" baseline="0" noProof="0" dirty="0" smtClean="0">
                <a:ln>
                  <a:noFill/>
                </a:ln>
                <a:solidFill>
                  <a:srgbClr val="3333FF"/>
                </a:solidFill>
                <a:effectLst/>
                <a:uLnTx/>
                <a:uFillTx/>
                <a:latin typeface="Times New Roman" pitchFamily="18" charset="0"/>
                <a:ea typeface="+mn-ea"/>
                <a:cs typeface="Times New Roman" pitchFamily="18" charset="0"/>
              </a:rPr>
              <a:t> :</a:t>
            </a:r>
            <a:endParaRPr kumimoji="0" lang="en-US" altLang="en-US" sz="2800" b="1" i="0" u="sng"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
        <p:nvSpPr>
          <p:cNvPr id="5" name="Text Box 20"/>
          <p:cNvSpPr txBox="1">
            <a:spLocks noChangeArrowheads="1"/>
          </p:cNvSpPr>
          <p:nvPr/>
        </p:nvSpPr>
        <p:spPr bwMode="auto">
          <a:xfrm>
            <a:off x="1662550" y="498765"/>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BÀI 12- MÔ TẢ SÓNG ÂM </a:t>
            </a:r>
            <a:endPar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9" name="Text Box 20"/>
          <p:cNvSpPr txBox="1">
            <a:spLocks noChangeArrowheads="1"/>
          </p:cNvSpPr>
          <p:nvPr/>
        </p:nvSpPr>
        <p:spPr bwMode="auto">
          <a:xfrm>
            <a:off x="76200" y="1447800"/>
            <a:ext cx="4495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sng" strike="noStrike" kern="1200" cap="none" spc="0" normalizeH="0" baseline="0" noProof="0" dirty="0" smtClean="0">
                <a:ln>
                  <a:noFill/>
                </a:ln>
                <a:solidFill>
                  <a:srgbClr val="3333FF"/>
                </a:solidFill>
                <a:effectLst/>
                <a:uLnTx/>
                <a:uFillTx/>
                <a:latin typeface="Times New Roman" pitchFamily="18" charset="0"/>
                <a:ea typeface="+mn-ea"/>
                <a:cs typeface="Times New Roman" pitchFamily="18" charset="0"/>
              </a:rPr>
              <a:t>II. </a:t>
            </a:r>
            <a:r>
              <a:rPr kumimoji="0" lang="en-US" altLang="en-US" sz="2800" b="1" i="0" u="sng" strike="noStrike" kern="1200" cap="none" spc="0" normalizeH="0" baseline="0" noProof="0" dirty="0" err="1" smtClean="0">
                <a:ln>
                  <a:noFill/>
                </a:ln>
                <a:solidFill>
                  <a:srgbClr val="3333FF"/>
                </a:solidFill>
                <a:effectLst/>
                <a:uLnTx/>
                <a:uFillTx/>
                <a:latin typeface="Times New Roman" pitchFamily="18" charset="0"/>
                <a:ea typeface="+mn-ea"/>
                <a:cs typeface="Times New Roman" pitchFamily="18" charset="0"/>
              </a:rPr>
              <a:t>Môi</a:t>
            </a:r>
            <a:r>
              <a:rPr kumimoji="0" lang="en-US" altLang="en-US" sz="2800" b="1" i="0" u="sng" strike="noStrike" kern="1200" cap="none" spc="0" normalizeH="0" baseline="0" noProof="0" dirty="0" smtClean="0">
                <a:ln>
                  <a:noFill/>
                </a:ln>
                <a:solidFill>
                  <a:srgbClr val="3333FF"/>
                </a:solidFill>
                <a:effectLst/>
                <a:uLnTx/>
                <a:uFillTx/>
                <a:latin typeface="Times New Roman" pitchFamily="18" charset="0"/>
                <a:ea typeface="+mn-ea"/>
                <a:cs typeface="Times New Roman" pitchFamily="18" charset="0"/>
              </a:rPr>
              <a:t> </a:t>
            </a:r>
            <a:r>
              <a:rPr kumimoji="0" lang="en-US" altLang="en-US" sz="2800" b="1" i="0" u="sng" strike="noStrike" kern="1200" cap="none" spc="0" normalizeH="0" baseline="0" noProof="0" dirty="0" err="1" smtClean="0">
                <a:ln>
                  <a:noFill/>
                </a:ln>
                <a:solidFill>
                  <a:srgbClr val="3333FF"/>
                </a:solidFill>
                <a:effectLst/>
                <a:uLnTx/>
                <a:uFillTx/>
                <a:latin typeface="Times New Roman" pitchFamily="18" charset="0"/>
                <a:ea typeface="+mn-ea"/>
                <a:cs typeface="Times New Roman" pitchFamily="18" charset="0"/>
              </a:rPr>
              <a:t>trường</a:t>
            </a:r>
            <a:r>
              <a:rPr kumimoji="0" lang="en-US" altLang="en-US" sz="2800" b="1" i="0" u="sng" strike="noStrike" kern="1200" cap="none" spc="0" normalizeH="0" baseline="0" noProof="0" dirty="0" smtClean="0">
                <a:ln>
                  <a:noFill/>
                </a:ln>
                <a:solidFill>
                  <a:srgbClr val="3333FF"/>
                </a:solidFill>
                <a:effectLst/>
                <a:uLnTx/>
                <a:uFillTx/>
                <a:latin typeface="Times New Roman" pitchFamily="18" charset="0"/>
                <a:ea typeface="+mn-ea"/>
                <a:cs typeface="Times New Roman" pitchFamily="18" charset="0"/>
              </a:rPr>
              <a:t> </a:t>
            </a:r>
            <a:r>
              <a:rPr kumimoji="0" lang="en-US" altLang="en-US" sz="2800" b="1" i="0" u="sng" strike="noStrike" kern="1200" cap="none" spc="0" normalizeH="0" baseline="0" noProof="0" dirty="0" err="1" smtClean="0">
                <a:ln>
                  <a:noFill/>
                </a:ln>
                <a:solidFill>
                  <a:srgbClr val="3333FF"/>
                </a:solidFill>
                <a:effectLst/>
                <a:uLnTx/>
                <a:uFillTx/>
                <a:latin typeface="Times New Roman" pitchFamily="18" charset="0"/>
                <a:ea typeface="+mn-ea"/>
                <a:cs typeface="Times New Roman" pitchFamily="18" charset="0"/>
              </a:rPr>
              <a:t>truyền</a:t>
            </a:r>
            <a:r>
              <a:rPr kumimoji="0" lang="en-US" altLang="en-US" sz="2800" b="1" i="0" u="sng" strike="noStrike" kern="1200" cap="none" spc="0" normalizeH="0" baseline="0" noProof="0" dirty="0" smtClean="0">
                <a:ln>
                  <a:noFill/>
                </a:ln>
                <a:solidFill>
                  <a:srgbClr val="3333FF"/>
                </a:solidFill>
                <a:effectLst/>
                <a:uLnTx/>
                <a:uFillTx/>
                <a:latin typeface="Times New Roman" pitchFamily="18" charset="0"/>
                <a:ea typeface="+mn-ea"/>
                <a:cs typeface="Times New Roman" pitchFamily="18" charset="0"/>
              </a:rPr>
              <a:t> </a:t>
            </a:r>
            <a:r>
              <a:rPr kumimoji="0" lang="en-US" altLang="en-US" sz="2800" b="1" i="0" u="sng" strike="noStrike" kern="1200" cap="none" spc="0" normalizeH="0" baseline="0" noProof="0" dirty="0" err="1" smtClean="0">
                <a:ln>
                  <a:noFill/>
                </a:ln>
                <a:solidFill>
                  <a:srgbClr val="3333FF"/>
                </a:solidFill>
                <a:effectLst/>
                <a:uLnTx/>
                <a:uFillTx/>
                <a:latin typeface="Times New Roman" pitchFamily="18" charset="0"/>
                <a:ea typeface="+mn-ea"/>
                <a:cs typeface="Times New Roman" pitchFamily="18" charset="0"/>
              </a:rPr>
              <a:t>âm</a:t>
            </a:r>
            <a:r>
              <a:rPr kumimoji="0" lang="en-US" altLang="en-US" sz="2800" b="1" i="0" u="sng" strike="noStrike" kern="1200" cap="none" spc="0" normalizeH="0" baseline="0" noProof="0" dirty="0" smtClean="0">
                <a:ln>
                  <a:noFill/>
                </a:ln>
                <a:solidFill>
                  <a:srgbClr val="3333FF"/>
                </a:solidFill>
                <a:effectLst/>
                <a:uLnTx/>
                <a:uFillTx/>
                <a:latin typeface="Times New Roman" pitchFamily="18" charset="0"/>
                <a:ea typeface="+mn-ea"/>
                <a:cs typeface="Times New Roman" pitchFamily="18" charset="0"/>
              </a:rPr>
              <a:t> :</a:t>
            </a:r>
            <a:endParaRPr kumimoji="0" lang="en-US" altLang="en-US" sz="2800" b="1" i="0" u="sng"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
        <p:nvSpPr>
          <p:cNvPr id="11" name="Text Box 20"/>
          <p:cNvSpPr txBox="1">
            <a:spLocks noChangeArrowheads="1"/>
          </p:cNvSpPr>
          <p:nvPr/>
        </p:nvSpPr>
        <p:spPr bwMode="auto">
          <a:xfrm>
            <a:off x="101600" y="2231067"/>
            <a:ext cx="70727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sng" strike="noStrike" kern="1200" cap="none" spc="0" normalizeH="0" baseline="0" noProof="0" dirty="0" smtClean="0">
                <a:ln>
                  <a:noFill/>
                </a:ln>
                <a:solidFill>
                  <a:srgbClr val="3333FF"/>
                </a:solidFill>
                <a:effectLst/>
                <a:uLnTx/>
                <a:uFillTx/>
                <a:latin typeface="Times New Roman" pitchFamily="18" charset="0"/>
                <a:ea typeface="+mn-ea"/>
                <a:cs typeface="Times New Roman" pitchFamily="18" charset="0"/>
              </a:rPr>
              <a:t>III. </a:t>
            </a:r>
            <a:r>
              <a:rPr kumimoji="0" lang="en-US" altLang="en-US" sz="2800" b="1" i="0" u="sng" strike="noStrike" kern="1200" cap="none" spc="0" normalizeH="0" baseline="0" noProof="0" dirty="0" err="1" smtClean="0">
                <a:ln>
                  <a:noFill/>
                </a:ln>
                <a:solidFill>
                  <a:srgbClr val="3333FF"/>
                </a:solidFill>
                <a:effectLst/>
                <a:uLnTx/>
                <a:uFillTx/>
                <a:latin typeface="Times New Roman" pitchFamily="18" charset="0"/>
                <a:ea typeface="+mn-ea"/>
                <a:cs typeface="Times New Roman" pitchFamily="18" charset="0"/>
              </a:rPr>
              <a:t>Sự</a:t>
            </a:r>
            <a:r>
              <a:rPr kumimoji="0" lang="en-US" altLang="en-US" sz="2800" b="1" i="0" u="sng" strike="noStrike" kern="1200" cap="none" spc="0" normalizeH="0" baseline="0" noProof="0" dirty="0" smtClean="0">
                <a:ln>
                  <a:noFill/>
                </a:ln>
                <a:solidFill>
                  <a:srgbClr val="3333FF"/>
                </a:solidFill>
                <a:effectLst/>
                <a:uLnTx/>
                <a:uFillTx/>
                <a:latin typeface="Times New Roman" pitchFamily="18" charset="0"/>
                <a:ea typeface="+mn-ea"/>
                <a:cs typeface="Times New Roman" pitchFamily="18" charset="0"/>
              </a:rPr>
              <a:t> </a:t>
            </a:r>
            <a:r>
              <a:rPr kumimoji="0" lang="en-US" altLang="en-US" sz="2800" b="1" i="0" u="sng" strike="noStrike" kern="1200" cap="none" spc="0" normalizeH="0" baseline="0" noProof="0" dirty="0" err="1" smtClean="0">
                <a:ln>
                  <a:noFill/>
                </a:ln>
                <a:solidFill>
                  <a:srgbClr val="3333FF"/>
                </a:solidFill>
                <a:effectLst/>
                <a:uLnTx/>
                <a:uFillTx/>
                <a:latin typeface="Times New Roman" pitchFamily="18" charset="0"/>
                <a:ea typeface="+mn-ea"/>
                <a:cs typeface="Times New Roman" pitchFamily="18" charset="0"/>
              </a:rPr>
              <a:t>truyền</a:t>
            </a:r>
            <a:r>
              <a:rPr kumimoji="0" lang="en-US" altLang="en-US" sz="2800" b="1" i="0" u="sng" strike="noStrike" kern="1200" cap="none" spc="0" normalizeH="0" baseline="0" noProof="0" dirty="0" smtClean="0">
                <a:ln>
                  <a:noFill/>
                </a:ln>
                <a:solidFill>
                  <a:srgbClr val="3333FF"/>
                </a:solidFill>
                <a:effectLst/>
                <a:uLnTx/>
                <a:uFillTx/>
                <a:latin typeface="Times New Roman" pitchFamily="18" charset="0"/>
                <a:ea typeface="+mn-ea"/>
                <a:cs typeface="Times New Roman" pitchFamily="18" charset="0"/>
              </a:rPr>
              <a:t> </a:t>
            </a:r>
            <a:r>
              <a:rPr kumimoji="0" lang="en-US" altLang="en-US" sz="2800" b="1" i="0" u="sng" strike="noStrike" kern="1200" cap="none" spc="0" normalizeH="0" baseline="0" noProof="0" dirty="0" err="1" smtClean="0">
                <a:ln>
                  <a:noFill/>
                </a:ln>
                <a:solidFill>
                  <a:srgbClr val="3333FF"/>
                </a:solidFill>
                <a:effectLst/>
                <a:uLnTx/>
                <a:uFillTx/>
                <a:latin typeface="Times New Roman" pitchFamily="18" charset="0"/>
                <a:ea typeface="+mn-ea"/>
                <a:cs typeface="Times New Roman" pitchFamily="18" charset="0"/>
              </a:rPr>
              <a:t>sóng</a:t>
            </a:r>
            <a:r>
              <a:rPr kumimoji="0" lang="en-US" altLang="en-US" sz="2800" b="1" i="0" u="sng" strike="noStrike" kern="1200" cap="none" spc="0" normalizeH="0" baseline="0" noProof="0" dirty="0" smtClean="0">
                <a:ln>
                  <a:noFill/>
                </a:ln>
                <a:solidFill>
                  <a:srgbClr val="3333FF"/>
                </a:solidFill>
                <a:effectLst/>
                <a:uLnTx/>
                <a:uFillTx/>
                <a:latin typeface="Times New Roman" pitchFamily="18" charset="0"/>
                <a:ea typeface="+mn-ea"/>
                <a:cs typeface="Times New Roman" pitchFamily="18" charset="0"/>
              </a:rPr>
              <a:t> </a:t>
            </a:r>
            <a:r>
              <a:rPr kumimoji="0" lang="en-US" altLang="en-US" sz="2800" b="1" i="0" u="sng" strike="noStrike" kern="1200" cap="none" spc="0" normalizeH="0" baseline="0" noProof="0" dirty="0" err="1" smtClean="0">
                <a:ln>
                  <a:noFill/>
                </a:ln>
                <a:solidFill>
                  <a:srgbClr val="3333FF"/>
                </a:solidFill>
                <a:effectLst/>
                <a:uLnTx/>
                <a:uFillTx/>
                <a:latin typeface="Times New Roman" pitchFamily="18" charset="0"/>
                <a:ea typeface="+mn-ea"/>
                <a:cs typeface="Times New Roman" pitchFamily="18" charset="0"/>
              </a:rPr>
              <a:t>âm</a:t>
            </a:r>
            <a:r>
              <a:rPr kumimoji="0" lang="en-US" altLang="en-US" sz="2800" b="1" i="0" u="sng" strike="noStrike" kern="1200" cap="none" spc="0" normalizeH="0" baseline="0" noProof="0" dirty="0" smtClean="0">
                <a:ln>
                  <a:noFill/>
                </a:ln>
                <a:solidFill>
                  <a:srgbClr val="3333FF"/>
                </a:solidFill>
                <a:effectLst/>
                <a:uLnTx/>
                <a:uFillTx/>
                <a:latin typeface="Times New Roman" pitchFamily="18" charset="0"/>
                <a:ea typeface="+mn-ea"/>
                <a:cs typeface="Times New Roman" pitchFamily="18" charset="0"/>
              </a:rPr>
              <a:t> </a:t>
            </a:r>
            <a:r>
              <a:rPr kumimoji="0" lang="en-US" altLang="en-US" sz="2800" b="1" i="0" u="sng" strike="noStrike" kern="1200" cap="none" spc="0" normalizeH="0" baseline="0" noProof="0" dirty="0" err="1" smtClean="0">
                <a:ln>
                  <a:noFill/>
                </a:ln>
                <a:solidFill>
                  <a:srgbClr val="3333FF"/>
                </a:solidFill>
                <a:effectLst/>
                <a:uLnTx/>
                <a:uFillTx/>
                <a:latin typeface="Times New Roman" pitchFamily="18" charset="0"/>
                <a:ea typeface="+mn-ea"/>
                <a:cs typeface="Times New Roman" pitchFamily="18" charset="0"/>
              </a:rPr>
              <a:t>trong</a:t>
            </a:r>
            <a:r>
              <a:rPr kumimoji="0" lang="en-US" altLang="en-US" sz="2800" b="1" i="0" u="sng" strike="noStrike" kern="1200" cap="none" spc="0" normalizeH="0" baseline="0" noProof="0" dirty="0" smtClean="0">
                <a:ln>
                  <a:noFill/>
                </a:ln>
                <a:solidFill>
                  <a:srgbClr val="3333FF"/>
                </a:solidFill>
                <a:effectLst/>
                <a:uLnTx/>
                <a:uFillTx/>
                <a:latin typeface="Times New Roman" pitchFamily="18" charset="0"/>
                <a:ea typeface="+mn-ea"/>
                <a:cs typeface="Times New Roman" pitchFamily="18" charset="0"/>
              </a:rPr>
              <a:t> </a:t>
            </a:r>
            <a:r>
              <a:rPr kumimoji="0" lang="en-US" altLang="en-US" sz="2800" b="1" i="0" u="sng" strike="noStrike" kern="1200" cap="none" spc="0" normalizeH="0" baseline="0" noProof="0" dirty="0" err="1" smtClean="0">
                <a:ln>
                  <a:noFill/>
                </a:ln>
                <a:solidFill>
                  <a:srgbClr val="3333FF"/>
                </a:solidFill>
                <a:effectLst/>
                <a:uLnTx/>
                <a:uFillTx/>
                <a:latin typeface="Times New Roman" pitchFamily="18" charset="0"/>
                <a:ea typeface="+mn-ea"/>
                <a:cs typeface="Times New Roman" pitchFamily="18" charset="0"/>
              </a:rPr>
              <a:t>không</a:t>
            </a:r>
            <a:r>
              <a:rPr kumimoji="0" lang="en-US" altLang="en-US" sz="2800" b="1" i="0" u="sng" strike="noStrike" kern="1200" cap="none" spc="0" normalizeH="0" baseline="0" noProof="0" dirty="0" smtClean="0">
                <a:ln>
                  <a:noFill/>
                </a:ln>
                <a:solidFill>
                  <a:srgbClr val="3333FF"/>
                </a:solidFill>
                <a:effectLst/>
                <a:uLnTx/>
                <a:uFillTx/>
                <a:latin typeface="Times New Roman" pitchFamily="18" charset="0"/>
                <a:ea typeface="+mn-ea"/>
                <a:cs typeface="Times New Roman" pitchFamily="18" charset="0"/>
              </a:rPr>
              <a:t> </a:t>
            </a:r>
            <a:r>
              <a:rPr kumimoji="0" lang="en-US" altLang="en-US" sz="2800" b="1" i="0" u="sng" strike="noStrike" kern="1200" cap="none" spc="0" normalizeH="0" baseline="0" noProof="0" dirty="0" err="1" smtClean="0">
                <a:ln>
                  <a:noFill/>
                </a:ln>
                <a:solidFill>
                  <a:srgbClr val="3333FF"/>
                </a:solidFill>
                <a:effectLst/>
                <a:uLnTx/>
                <a:uFillTx/>
                <a:latin typeface="Times New Roman" pitchFamily="18" charset="0"/>
                <a:ea typeface="+mn-ea"/>
                <a:cs typeface="Times New Roman" pitchFamily="18" charset="0"/>
              </a:rPr>
              <a:t>khí</a:t>
            </a:r>
            <a:r>
              <a:rPr kumimoji="0" lang="en-US" altLang="en-US" sz="2800" b="1" i="0" u="sng" strike="noStrike" kern="1200" cap="none" spc="0" normalizeH="0" baseline="0" noProof="0" dirty="0" smtClean="0">
                <a:ln>
                  <a:noFill/>
                </a:ln>
                <a:solidFill>
                  <a:srgbClr val="3333FF"/>
                </a:solidFill>
                <a:effectLst/>
                <a:uLnTx/>
                <a:uFillTx/>
                <a:latin typeface="Times New Roman" pitchFamily="18" charset="0"/>
                <a:ea typeface="+mn-ea"/>
                <a:cs typeface="Times New Roman" pitchFamily="18" charset="0"/>
              </a:rPr>
              <a:t>:</a:t>
            </a:r>
            <a:endParaRPr kumimoji="0" lang="en-US" altLang="en-US" sz="2800" b="1" i="0" u="sng"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
        <p:nvSpPr>
          <p:cNvPr id="12" name="TextBox 4"/>
          <p:cNvSpPr txBox="1">
            <a:spLocks noChangeArrowheads="1"/>
          </p:cNvSpPr>
          <p:nvPr/>
        </p:nvSpPr>
        <p:spPr bwMode="auto">
          <a:xfrm>
            <a:off x="101600" y="3118547"/>
            <a:ext cx="8839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anose="02040502050505030304" pitchFamily="18" charset="0"/>
                <a:cs typeface="Arial" panose="020B0604020202020204" pitchFamily="34" charset="0"/>
              </a:defRPr>
            </a:lvl1pPr>
            <a:lvl2pPr marL="742950" indent="-285750">
              <a:defRPr>
                <a:solidFill>
                  <a:schemeClr val="tx1"/>
                </a:solidFill>
                <a:latin typeface="Palatino Linotype" panose="02040502050505030304" pitchFamily="18" charset="0"/>
                <a:cs typeface="Arial" panose="020B0604020202020204" pitchFamily="34" charset="0"/>
              </a:defRPr>
            </a:lvl2pPr>
            <a:lvl3pPr marL="1143000" indent="-228600">
              <a:defRPr>
                <a:solidFill>
                  <a:schemeClr val="tx1"/>
                </a:solidFill>
                <a:latin typeface="Palatino Linotype" panose="02040502050505030304" pitchFamily="18" charset="0"/>
                <a:cs typeface="Arial" panose="020B0604020202020204" pitchFamily="34" charset="0"/>
              </a:defRPr>
            </a:lvl3pPr>
            <a:lvl4pPr marL="1600200" indent="-228600">
              <a:defRPr>
                <a:solidFill>
                  <a:schemeClr val="tx1"/>
                </a:solidFill>
                <a:latin typeface="Palatino Linotype" panose="02040502050505030304" pitchFamily="18" charset="0"/>
                <a:cs typeface="Arial" panose="020B0604020202020204" pitchFamily="34" charset="0"/>
              </a:defRPr>
            </a:lvl4pPr>
            <a:lvl5pPr marL="2057400" indent="-22860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Sóng</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âm</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khí</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lan</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truyền</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bởi</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dao</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alt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dãn</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alt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nén</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alt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lớp</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khí</a:t>
            </a:r>
            <a:endPar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554272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5425" cy="5208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852037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95800"/>
            <a:ext cx="8839200" cy="1690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0"/>
            <a:ext cx="7467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10407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Tieng vo tay.wav"/>
          </p:stSnd>
        </p:sndAc>
      </p:transition>
    </mc:Choice>
    <mc:Fallback xmlns="">
      <p:transition spd="slow">
        <p:split orient="vert"/>
        <p:sndAc>
          <p:stSnd>
            <p:snd r:embed="rId5" name="Tieng vo ta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67831"/>
            <a:ext cx="5029200" cy="2246769"/>
          </a:xfrm>
          <a:prstGeom prst="rect">
            <a:avLst/>
          </a:prstGeom>
        </p:spPr>
        <p:txBody>
          <a:bodyPr wrap="square">
            <a:spAutoFit/>
          </a:bodyPr>
          <a:lstStyle/>
          <a:p>
            <a:r>
              <a:rPr lang="en-US" sz="2800" dirty="0" smtClean="0">
                <a:latin typeface="+mj-lt"/>
              </a:rPr>
              <a:t>???.</a:t>
            </a:r>
            <a:r>
              <a:rPr lang="vi-VN" sz="2800" dirty="0" smtClean="0">
                <a:latin typeface="+mj-lt"/>
              </a:rPr>
              <a:t>Mô </a:t>
            </a:r>
            <a:r>
              <a:rPr lang="vi-VN" sz="2800" dirty="0">
                <a:latin typeface="+mj-lt"/>
              </a:rPr>
              <a:t>tả hiện tượng xảy ra với ngọn nến trong thí nghiệm như hình dưới đây khi người ta bật loa phát nhạc (với âm lượng vừa). Giải thích hiện tượng</a:t>
            </a:r>
            <a:r>
              <a:rPr lang="vi-VN" sz="2800" dirty="0" smtClean="0">
                <a:latin typeface="+mj-lt"/>
              </a:rPr>
              <a:t>.</a:t>
            </a:r>
            <a:endParaRPr lang="en-US" sz="2800" dirty="0">
              <a:latin typeface="+mj-lt"/>
            </a:endParaRPr>
          </a:p>
        </p:txBody>
      </p:sp>
      <p:pic>
        <p:nvPicPr>
          <p:cNvPr id="5122" name="Picture 2" descr="https://img.loigiaihay.com/picture/2022/0318/9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309" y="15019"/>
            <a:ext cx="3782291" cy="31091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3505200"/>
            <a:ext cx="8839200" cy="3108543"/>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Mô </a:t>
            </a:r>
            <a:r>
              <a:rPr lang="vi-VN" sz="2800" dirty="0">
                <a:latin typeface="Times New Roman" pitchFamily="18" charset="0"/>
                <a:cs typeface="Times New Roman" pitchFamily="18" charset="0"/>
              </a:rPr>
              <a:t>tả hiện tượng: ngọn lửa của cây nến dao động qua lại</a:t>
            </a:r>
          </a:p>
          <a:p>
            <a:r>
              <a:rPr lang="en-US" sz="2800" dirty="0" smtClean="0">
                <a:latin typeface="Times New Roman" pitchFamily="18" charset="0"/>
                <a:cs typeface="Times New Roman" pitchFamily="18" charset="0"/>
              </a:rPr>
              <a:t>+</a:t>
            </a:r>
            <a:r>
              <a:rPr lang="en-US" sz="2800" dirty="0" smtClean="0">
                <a:latin typeface="+mj-lt"/>
              </a:rPr>
              <a:t> </a:t>
            </a:r>
            <a:r>
              <a:rPr lang="vi-VN" sz="2800" dirty="0" smtClean="0">
                <a:latin typeface="+mj-lt"/>
              </a:rPr>
              <a:t>Giải </a:t>
            </a:r>
            <a:r>
              <a:rPr lang="vi-VN" sz="2800" dirty="0">
                <a:latin typeface="+mj-lt"/>
              </a:rPr>
              <a:t>thích: Khi bật loa phát nhạc, màng loa dao động. Sự dao động dãn, nén của màng loa làm ngọn nến cũng thay đổi chiều. Khi màng loa dao động dãn thì ngọn lửa nến có xu hướng hướng về phía bên phải, và ngược lại, khi màng loa dao động nén thì ngọn lửa lại bay về phía bên trái dẫn đến ngọn lửa của cây nến cũng dao động</a:t>
            </a:r>
            <a:r>
              <a:rPr lang="vi-VN" sz="2800" dirty="0" smtClean="0">
                <a:latin typeface="+mj-lt"/>
              </a:rPr>
              <a:t>.</a:t>
            </a:r>
            <a:endParaRPr lang="vi-VN" sz="2800" dirty="0">
              <a:latin typeface="+mj-lt"/>
            </a:endParaRPr>
          </a:p>
        </p:txBody>
      </p:sp>
      <p:sp>
        <p:nvSpPr>
          <p:cNvPr id="5" name="Rectangle 4"/>
          <p:cNvSpPr/>
          <p:nvPr/>
        </p:nvSpPr>
        <p:spPr>
          <a:xfrm>
            <a:off x="1981200" y="2943669"/>
            <a:ext cx="1905000" cy="523220"/>
          </a:xfrm>
          <a:prstGeom prst="rect">
            <a:avLst/>
          </a:prstGeom>
        </p:spPr>
        <p:txBody>
          <a:bodyPr wrap="square">
            <a:spAutoFit/>
          </a:bodyPr>
          <a:lstStyle/>
          <a:p>
            <a:pPr algn="ctr"/>
            <a:r>
              <a:rPr lang="vi-VN" sz="2800" b="1" u="sng" dirty="0">
                <a:solidFill>
                  <a:srgbClr val="FF0000"/>
                </a:solidFill>
                <a:latin typeface="+mj-lt"/>
              </a:rPr>
              <a:t>Lời giải </a:t>
            </a:r>
            <a:r>
              <a:rPr lang="en-US" sz="2800" b="1" u="sng" dirty="0" smtClean="0">
                <a:solidFill>
                  <a:srgbClr val="FF0000"/>
                </a:solidFill>
                <a:latin typeface="+mj-lt"/>
              </a:rPr>
              <a:t>:</a:t>
            </a:r>
            <a:endParaRPr lang="vi-VN" sz="2800" u="sng" dirty="0">
              <a:solidFill>
                <a:srgbClr val="FF0000"/>
              </a:solidFill>
              <a:latin typeface="+mj-lt"/>
            </a:endParaRPr>
          </a:p>
        </p:txBody>
      </p:sp>
    </p:spTree>
    <p:extLst>
      <p:ext uri="{BB962C8B-B14F-4D97-AF65-F5344CB8AC3E}">
        <p14:creationId xmlns:p14="http://schemas.microsoft.com/office/powerpoint/2010/main" val="22237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43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0" y="3515380"/>
            <a:ext cx="1905000" cy="523220"/>
          </a:xfrm>
          <a:prstGeom prst="rect">
            <a:avLst/>
          </a:prstGeom>
        </p:spPr>
        <p:txBody>
          <a:bodyPr wrap="square">
            <a:spAutoFit/>
          </a:bodyPr>
          <a:lstStyle/>
          <a:p>
            <a:pPr algn="ctr"/>
            <a:r>
              <a:rPr lang="vi-VN" sz="2800" b="1" u="sng" dirty="0">
                <a:solidFill>
                  <a:srgbClr val="FF0000"/>
                </a:solidFill>
                <a:latin typeface="+mj-lt"/>
              </a:rPr>
              <a:t>Lời giải </a:t>
            </a:r>
            <a:r>
              <a:rPr lang="en-US" sz="2800" b="1" u="sng" dirty="0" smtClean="0">
                <a:solidFill>
                  <a:srgbClr val="FF0000"/>
                </a:solidFill>
                <a:latin typeface="+mj-lt"/>
              </a:rPr>
              <a:t>:</a:t>
            </a:r>
            <a:endParaRPr lang="vi-VN" sz="2800" u="sng" dirty="0">
              <a:solidFill>
                <a:srgbClr val="FF0000"/>
              </a:solidFill>
              <a:latin typeface="+mj-lt"/>
            </a:endParaRPr>
          </a:p>
        </p:txBody>
      </p:sp>
      <p:sp>
        <p:nvSpPr>
          <p:cNvPr id="4" name="Rectangle 3"/>
          <p:cNvSpPr/>
          <p:nvPr/>
        </p:nvSpPr>
        <p:spPr>
          <a:xfrm>
            <a:off x="76200" y="3962400"/>
            <a:ext cx="1219200" cy="523220"/>
          </a:xfrm>
          <a:prstGeom prst="rect">
            <a:avLst/>
          </a:prstGeom>
        </p:spPr>
        <p:txBody>
          <a:bodyPr wrap="square">
            <a:spAutoFit/>
          </a:bodyPr>
          <a:lstStyle/>
          <a:p>
            <a:pPr algn="ctr"/>
            <a:r>
              <a:rPr lang="en-US" sz="2800" b="1" u="sng" dirty="0" err="1" smtClean="0">
                <a:solidFill>
                  <a:srgbClr val="FF0000"/>
                </a:solidFill>
                <a:latin typeface="Times New Roman" pitchFamily="18" charset="0"/>
                <a:cs typeface="Times New Roman" pitchFamily="18" charset="0"/>
              </a:rPr>
              <a:t>Bài</a:t>
            </a:r>
            <a:r>
              <a:rPr lang="en-US" sz="2800" b="1" u="sng" dirty="0" smtClean="0">
                <a:solidFill>
                  <a:srgbClr val="FF0000"/>
                </a:solidFill>
                <a:latin typeface="Times New Roman" pitchFamily="18" charset="0"/>
                <a:cs typeface="Times New Roman" pitchFamily="18" charset="0"/>
              </a:rPr>
              <a:t> 1:</a:t>
            </a:r>
            <a:endParaRPr lang="vi-VN" sz="2800" u="sng" dirty="0">
              <a:solidFill>
                <a:srgbClr val="FF0000"/>
              </a:solidFill>
              <a:latin typeface="Times New Roman" pitchFamily="18" charset="0"/>
              <a:cs typeface="Times New Roman" pitchFamily="18" charset="0"/>
            </a:endParaRPr>
          </a:p>
        </p:txBody>
      </p:sp>
      <p:sp>
        <p:nvSpPr>
          <p:cNvPr id="2" name="Rectangle 1"/>
          <p:cNvSpPr/>
          <p:nvPr/>
        </p:nvSpPr>
        <p:spPr>
          <a:xfrm>
            <a:off x="110836" y="4495800"/>
            <a:ext cx="9033164" cy="2246769"/>
          </a:xfrm>
          <a:prstGeom prst="rect">
            <a:avLst/>
          </a:prstGeom>
        </p:spPr>
        <p:txBody>
          <a:bodyPr wrap="square">
            <a:spAutoFit/>
          </a:bodyPr>
          <a:lstStyle/>
          <a:p>
            <a:r>
              <a:rPr lang="en-US" sz="2800" dirty="0" smtClean="0">
                <a:latin typeface="+mj-lt"/>
              </a:rPr>
              <a:t>+ </a:t>
            </a:r>
            <a:r>
              <a:rPr lang="vi-VN" sz="2800" dirty="0" smtClean="0">
                <a:latin typeface="+mj-lt"/>
              </a:rPr>
              <a:t>Tiếng </a:t>
            </a:r>
            <a:r>
              <a:rPr lang="vi-VN" sz="2800" dirty="0">
                <a:latin typeface="+mj-lt"/>
              </a:rPr>
              <a:t>vo ve ấy được phát ra từ đôi cánh của chúng.</a:t>
            </a:r>
          </a:p>
          <a:p>
            <a:r>
              <a:rPr lang="en-US" sz="2800" dirty="0" smtClean="0">
                <a:latin typeface="+mj-lt"/>
              </a:rPr>
              <a:t>+ </a:t>
            </a:r>
            <a:r>
              <a:rPr lang="vi-VN" sz="2800" dirty="0" smtClean="0">
                <a:latin typeface="+mj-lt"/>
              </a:rPr>
              <a:t>Giải </a:t>
            </a:r>
            <a:r>
              <a:rPr lang="vi-VN" sz="2800" dirty="0">
                <a:latin typeface="+mj-lt"/>
              </a:rPr>
              <a:t>thích: Khi các loài côn trùng bay, chúng sử dụng đôi cánh đập lên đạp xuống để bay, phát ra âm thanh, âm thanh này sẽ truyền qua môi trường không khí và đến tai người nghe, vì vậy tai ta nghe được tiếng vo ve đó</a:t>
            </a:r>
            <a:r>
              <a:rPr lang="vi-VN" sz="2800" dirty="0" smtClean="0">
                <a:latin typeface="+mj-lt"/>
              </a:rPr>
              <a:t>.</a:t>
            </a:r>
            <a:endParaRPr lang="vi-VN" sz="2800" dirty="0">
              <a:latin typeface="+mj-lt"/>
            </a:endParaRPr>
          </a:p>
        </p:txBody>
      </p:sp>
    </p:spTree>
    <p:extLst>
      <p:ext uri="{BB962C8B-B14F-4D97-AF65-F5344CB8AC3E}">
        <p14:creationId xmlns:p14="http://schemas.microsoft.com/office/powerpoint/2010/main" val="22237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43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0" y="3515380"/>
            <a:ext cx="1905000" cy="523220"/>
          </a:xfrm>
          <a:prstGeom prst="rect">
            <a:avLst/>
          </a:prstGeom>
        </p:spPr>
        <p:txBody>
          <a:bodyPr wrap="square">
            <a:spAutoFit/>
          </a:bodyPr>
          <a:lstStyle/>
          <a:p>
            <a:pPr algn="ctr"/>
            <a:r>
              <a:rPr lang="vi-VN" sz="2800" b="1" u="sng" dirty="0">
                <a:solidFill>
                  <a:srgbClr val="FF0000"/>
                </a:solidFill>
                <a:latin typeface="+mj-lt"/>
              </a:rPr>
              <a:t>Lời giải </a:t>
            </a:r>
            <a:r>
              <a:rPr lang="en-US" sz="2800" b="1" u="sng" dirty="0" smtClean="0">
                <a:solidFill>
                  <a:srgbClr val="FF0000"/>
                </a:solidFill>
                <a:latin typeface="+mj-lt"/>
              </a:rPr>
              <a:t>:</a:t>
            </a:r>
            <a:endParaRPr lang="vi-VN" sz="2800" u="sng" dirty="0">
              <a:solidFill>
                <a:srgbClr val="FF0000"/>
              </a:solidFill>
              <a:latin typeface="+mj-lt"/>
            </a:endParaRPr>
          </a:p>
        </p:txBody>
      </p:sp>
      <p:sp>
        <p:nvSpPr>
          <p:cNvPr id="4" name="Rectangle 3"/>
          <p:cNvSpPr/>
          <p:nvPr/>
        </p:nvSpPr>
        <p:spPr>
          <a:xfrm>
            <a:off x="76200" y="3810000"/>
            <a:ext cx="1219200" cy="523220"/>
          </a:xfrm>
          <a:prstGeom prst="rect">
            <a:avLst/>
          </a:prstGeom>
        </p:spPr>
        <p:txBody>
          <a:bodyPr wrap="square">
            <a:spAutoFit/>
          </a:bodyPr>
          <a:lstStyle/>
          <a:p>
            <a:pPr algn="ctr"/>
            <a:r>
              <a:rPr lang="en-US" sz="2800" b="1" u="sng" dirty="0" err="1" smtClean="0">
                <a:solidFill>
                  <a:srgbClr val="FF0000"/>
                </a:solidFill>
                <a:latin typeface="Times New Roman" pitchFamily="18" charset="0"/>
                <a:cs typeface="Times New Roman" pitchFamily="18" charset="0"/>
              </a:rPr>
              <a:t>Bài</a:t>
            </a:r>
            <a:r>
              <a:rPr lang="en-US" sz="2800" b="1" u="sng" dirty="0" smtClean="0">
                <a:solidFill>
                  <a:srgbClr val="FF0000"/>
                </a:solidFill>
                <a:latin typeface="Times New Roman" pitchFamily="18" charset="0"/>
                <a:cs typeface="Times New Roman" pitchFamily="18" charset="0"/>
              </a:rPr>
              <a:t> 2:</a:t>
            </a:r>
            <a:endParaRPr lang="vi-VN" sz="2800" u="sng" dirty="0">
              <a:solidFill>
                <a:srgbClr val="FF0000"/>
              </a:solidFill>
              <a:latin typeface="Times New Roman" pitchFamily="18" charset="0"/>
              <a:cs typeface="Times New Roman" pitchFamily="18" charset="0"/>
            </a:endParaRPr>
          </a:p>
        </p:txBody>
      </p:sp>
      <p:sp>
        <p:nvSpPr>
          <p:cNvPr id="5" name="Rectangle 4"/>
          <p:cNvSpPr/>
          <p:nvPr/>
        </p:nvSpPr>
        <p:spPr>
          <a:xfrm>
            <a:off x="0" y="4267200"/>
            <a:ext cx="9275618" cy="2677656"/>
          </a:xfrm>
          <a:prstGeom prst="rect">
            <a:avLst/>
          </a:prstGeom>
        </p:spPr>
        <p:txBody>
          <a:bodyPr wrap="square">
            <a:spAutoFit/>
          </a:bodyPr>
          <a:lstStyle/>
          <a:p>
            <a:r>
              <a:rPr lang="vi-VN" sz="2800" dirty="0">
                <a:latin typeface="+mj-lt"/>
              </a:rPr>
              <a:t>Ví dụ:</a:t>
            </a:r>
          </a:p>
          <a:p>
            <a:r>
              <a:rPr lang="vi-VN" sz="2800" dirty="0">
                <a:latin typeface="+mj-lt"/>
              </a:rPr>
              <a:t>+ Khi bơi dưới nước, ta có thể nghe được tiếng sùng sục của bong bóng nước. Như vậy sóng âm có thể truyền qua chất lỏng</a:t>
            </a:r>
          </a:p>
          <a:p>
            <a:r>
              <a:rPr lang="vi-VN" sz="2800" dirty="0">
                <a:latin typeface="+mj-lt"/>
              </a:rPr>
              <a:t>+ Đàn cá heo bơi dưới nước, khi chúng kêu, ta ở trên bờ có thể nghe tiếng kêu của chúng phát ra. Chứng tỏ sóng âm truyền qua được nước</a:t>
            </a:r>
            <a:r>
              <a:rPr lang="vi-VN" sz="2800" dirty="0" smtClean="0">
                <a:latin typeface="+mj-lt"/>
              </a:rPr>
              <a:t>.</a:t>
            </a:r>
            <a:endParaRPr lang="vi-VN" sz="2800" dirty="0">
              <a:latin typeface="+mj-lt"/>
            </a:endParaRPr>
          </a:p>
        </p:txBody>
      </p:sp>
    </p:spTree>
    <p:extLst>
      <p:ext uri="{BB962C8B-B14F-4D97-AF65-F5344CB8AC3E}">
        <p14:creationId xmlns:p14="http://schemas.microsoft.com/office/powerpoint/2010/main" val="221580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0"/>
            <a:ext cx="9144000" cy="443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0" y="3515380"/>
            <a:ext cx="1905000" cy="523220"/>
          </a:xfrm>
          <a:prstGeom prst="rect">
            <a:avLst/>
          </a:prstGeom>
        </p:spPr>
        <p:txBody>
          <a:bodyPr wrap="square">
            <a:spAutoFit/>
          </a:bodyPr>
          <a:lstStyle/>
          <a:p>
            <a:pPr algn="ctr"/>
            <a:r>
              <a:rPr lang="vi-VN" sz="2800" b="1" u="sng" dirty="0">
                <a:solidFill>
                  <a:srgbClr val="FF0000"/>
                </a:solidFill>
                <a:latin typeface="+mj-lt"/>
              </a:rPr>
              <a:t>Lời giải </a:t>
            </a:r>
            <a:r>
              <a:rPr lang="en-US" sz="2800" b="1" u="sng" dirty="0" smtClean="0">
                <a:solidFill>
                  <a:srgbClr val="FF0000"/>
                </a:solidFill>
                <a:latin typeface="+mj-lt"/>
              </a:rPr>
              <a:t>:</a:t>
            </a:r>
            <a:endParaRPr lang="vi-VN" sz="2800" u="sng" dirty="0">
              <a:solidFill>
                <a:srgbClr val="FF0000"/>
              </a:solidFill>
              <a:latin typeface="+mj-lt"/>
            </a:endParaRPr>
          </a:p>
        </p:txBody>
      </p:sp>
      <p:sp>
        <p:nvSpPr>
          <p:cNvPr id="4" name="Rectangle 3"/>
          <p:cNvSpPr/>
          <p:nvPr/>
        </p:nvSpPr>
        <p:spPr>
          <a:xfrm>
            <a:off x="76200" y="3962400"/>
            <a:ext cx="1219200" cy="523220"/>
          </a:xfrm>
          <a:prstGeom prst="rect">
            <a:avLst/>
          </a:prstGeom>
        </p:spPr>
        <p:txBody>
          <a:bodyPr wrap="square">
            <a:spAutoFit/>
          </a:bodyPr>
          <a:lstStyle/>
          <a:p>
            <a:pPr algn="ctr"/>
            <a:r>
              <a:rPr lang="en-US" sz="2800" b="1" u="sng" dirty="0" err="1" smtClean="0">
                <a:solidFill>
                  <a:srgbClr val="FF0000"/>
                </a:solidFill>
                <a:latin typeface="Times New Roman" pitchFamily="18" charset="0"/>
                <a:cs typeface="Times New Roman" pitchFamily="18" charset="0"/>
              </a:rPr>
              <a:t>Bài</a:t>
            </a:r>
            <a:r>
              <a:rPr lang="en-US" sz="2800" b="1" u="sng" dirty="0" smtClean="0">
                <a:solidFill>
                  <a:srgbClr val="FF0000"/>
                </a:solidFill>
                <a:latin typeface="Times New Roman" pitchFamily="18" charset="0"/>
                <a:cs typeface="Times New Roman" pitchFamily="18" charset="0"/>
              </a:rPr>
              <a:t> 3 :</a:t>
            </a:r>
            <a:endParaRPr lang="vi-VN" sz="2800" u="sng" dirty="0">
              <a:solidFill>
                <a:srgbClr val="FF0000"/>
              </a:solidFill>
              <a:latin typeface="Times New Roman" pitchFamily="18" charset="0"/>
              <a:cs typeface="Times New Roman" pitchFamily="18" charset="0"/>
            </a:endParaRPr>
          </a:p>
        </p:txBody>
      </p:sp>
      <p:sp>
        <p:nvSpPr>
          <p:cNvPr id="5" name="Rectangle 4"/>
          <p:cNvSpPr/>
          <p:nvPr/>
        </p:nvSpPr>
        <p:spPr>
          <a:xfrm>
            <a:off x="76200" y="4495800"/>
            <a:ext cx="8915400" cy="954107"/>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Thí </a:t>
            </a:r>
            <a:r>
              <a:rPr lang="vi-VN" sz="2800" dirty="0">
                <a:latin typeface="Times New Roman" pitchFamily="18" charset="0"/>
                <a:cs typeface="Times New Roman" pitchFamily="18" charset="0"/>
              </a:rPr>
              <a:t>nghiệm này chứng tỏ sóng âm truyền được qua chất rắn, không khí và sóng âm có thể phản xạ lại được</a:t>
            </a: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21580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p:cNvPr>
          <p:cNvSpPr>
            <a:spLocks noGrp="1"/>
          </p:cNvSpPr>
          <p:nvPr>
            <p:ph idx="4294967295"/>
          </p:nvPr>
        </p:nvSpPr>
        <p:spPr>
          <a:xfrm>
            <a:off x="2892016" y="1529734"/>
            <a:ext cx="5885894" cy="4061534"/>
          </a:xfrm>
          <a:extLst/>
        </p:spPr>
        <p:txBody>
          <a:bodyPr>
            <a:normAutofit/>
          </a:bodyPr>
          <a:lstStyle/>
          <a:p>
            <a:pPr marL="457200" indent="-457200">
              <a:lnSpc>
                <a:spcPct val="120000"/>
              </a:lnSpc>
              <a:spcBef>
                <a:spcPts val="0"/>
              </a:spcBef>
              <a:buFont typeface="Georgia" pitchFamily="18" charset="0"/>
              <a:buAutoNum type="arabicPeriod"/>
              <a:defRPr/>
            </a:pPr>
            <a:r>
              <a:rPr lang="en-US" sz="3200" b="1" smtClean="0">
                <a:solidFill>
                  <a:schemeClr val="accent1">
                    <a:lumMod val="50000"/>
                  </a:schemeClr>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Hình </a:t>
            </a:r>
            <a:r>
              <a:rPr lang="en-US" sz="3200" b="1">
                <a:solidFill>
                  <a:schemeClr val="accent1">
                    <a:lumMod val="50000"/>
                  </a:schemeClr>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thức: HS làm </a:t>
            </a:r>
            <a:r>
              <a:rPr lang="en-US" sz="3200" b="1" smtClean="0">
                <a:solidFill>
                  <a:schemeClr val="accent1">
                    <a:lumMod val="50000"/>
                  </a:schemeClr>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việc cá nhân.</a:t>
            </a:r>
          </a:p>
          <a:p>
            <a:pPr marL="457200" indent="-457200">
              <a:lnSpc>
                <a:spcPct val="120000"/>
              </a:lnSpc>
              <a:spcBef>
                <a:spcPts val="0"/>
              </a:spcBef>
              <a:buFont typeface="Georgia" pitchFamily="18" charset="0"/>
              <a:buAutoNum type="arabicPeriod"/>
              <a:defRPr/>
            </a:pPr>
            <a:r>
              <a:rPr lang="en-US" sz="3200" b="1" smtClean="0">
                <a:solidFill>
                  <a:schemeClr val="accent1">
                    <a:lumMod val="50000"/>
                  </a:schemeClr>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Nhiệm </a:t>
            </a:r>
            <a:r>
              <a:rPr lang="en-US" sz="3200" b="1">
                <a:solidFill>
                  <a:schemeClr val="accent1">
                    <a:lumMod val="50000"/>
                  </a:schemeClr>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vụ: </a:t>
            </a:r>
          </a:p>
          <a:p>
            <a:pPr marL="0" indent="0">
              <a:lnSpc>
                <a:spcPct val="120000"/>
              </a:lnSpc>
              <a:spcBef>
                <a:spcPts val="0"/>
              </a:spcBef>
              <a:buFont typeface="Arial" panose="020B0604020202020204" pitchFamily="34" charset="0"/>
              <a:buNone/>
              <a:defRPr/>
            </a:pPr>
            <a:r>
              <a:rPr lang="en-US" sz="3200" b="1">
                <a:solidFill>
                  <a:schemeClr val="accent1">
                    <a:lumMod val="50000"/>
                  </a:schemeClr>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C</a:t>
            </a:r>
            <a:r>
              <a:rPr lang="en-US" sz="3200" b="1" smtClean="0">
                <a:solidFill>
                  <a:schemeClr val="accent1">
                    <a:lumMod val="50000"/>
                  </a:schemeClr>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hế tạo ĐIỆN THOẠI DÂY.</a:t>
            </a:r>
            <a:endParaRPr lang="en-US" sz="3200" b="1">
              <a:solidFill>
                <a:schemeClr val="accent1">
                  <a:lumMod val="50000"/>
                </a:schemeClr>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endParaRPr>
          </a:p>
        </p:txBody>
      </p:sp>
      <p:sp>
        <p:nvSpPr>
          <p:cNvPr id="25603" name="TextBox 6"/>
          <p:cNvSpPr txBox="1">
            <a:spLocks noChangeArrowheads="1"/>
          </p:cNvSpPr>
          <p:nvPr/>
        </p:nvSpPr>
        <p:spPr bwMode="auto">
          <a:xfrm>
            <a:off x="0" y="957263"/>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itchFamily="18" charset="0"/>
                <a:cs typeface="Arial" pitchFamily="34" charset="0"/>
              </a:defRPr>
            </a:lvl1pPr>
            <a:lvl2pPr marL="742950" indent="-285750">
              <a:defRPr>
                <a:solidFill>
                  <a:schemeClr val="tx1"/>
                </a:solidFill>
                <a:latin typeface="Palatino Linotype" pitchFamily="18" charset="0"/>
                <a:cs typeface="Arial" pitchFamily="34" charset="0"/>
              </a:defRPr>
            </a:lvl2pPr>
            <a:lvl3pPr marL="1143000" indent="-228600">
              <a:defRPr>
                <a:solidFill>
                  <a:schemeClr val="tx1"/>
                </a:solidFill>
                <a:latin typeface="Palatino Linotype" pitchFamily="18" charset="0"/>
                <a:cs typeface="Arial" pitchFamily="34" charset="0"/>
              </a:defRPr>
            </a:lvl3pPr>
            <a:lvl4pPr marL="1600200" indent="-228600">
              <a:defRPr>
                <a:solidFill>
                  <a:schemeClr val="tx1"/>
                </a:solidFill>
                <a:latin typeface="Palatino Linotype" pitchFamily="18" charset="0"/>
                <a:cs typeface="Arial" pitchFamily="34" charset="0"/>
              </a:defRPr>
            </a:lvl4pPr>
            <a:lvl5pPr marL="2057400" indent="-228600">
              <a:defRPr>
                <a:solidFill>
                  <a:schemeClr val="tx1"/>
                </a:solidFill>
                <a:latin typeface="Palatino Linotype" pitchFamily="18" charset="0"/>
                <a:cs typeface="Arial" pitchFamily="34" charset="0"/>
              </a:defRPr>
            </a:lvl5pPr>
            <a:lvl6pPr marL="2514600" indent="-2286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eaLnBrk="0" fontAlgn="base" hangingPunct="0">
              <a:spcBef>
                <a:spcPct val="0"/>
              </a:spcBef>
              <a:spcAft>
                <a:spcPct val="0"/>
              </a:spcAft>
              <a:defRPr>
                <a:solidFill>
                  <a:schemeClr val="tx1"/>
                </a:solidFill>
                <a:latin typeface="Palatino Linotype" pitchFamily="18" charset="0"/>
                <a:cs typeface="Arial" pitchFamily="34" charset="0"/>
              </a:defRPr>
            </a:lvl9pPr>
          </a:lstStyle>
          <a:p>
            <a:pPr algn="ctr"/>
            <a:r>
              <a:rPr lang="en-US" altLang="en-US" sz="3200" b="1">
                <a:latin typeface="Times New Roman" pitchFamily="18" charset="0"/>
                <a:cs typeface="Times New Roman" pitchFamily="18" charset="0"/>
              </a:rPr>
              <a:t>NHIỆM VỤ VỀ NHÀ</a:t>
            </a:r>
          </a:p>
        </p:txBody>
      </p:sp>
      <p:pic>
        <p:nvPicPr>
          <p:cNvPr id="25604" name="Graphic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738" y="2105025"/>
            <a:ext cx="2433637"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528444"/>
      </p:ext>
    </p:extLst>
  </p:cSld>
  <p:clrMapOvr>
    <a:masterClrMapping/>
  </p:clrMapOvr>
  <p:transition spd="slow">
    <p:push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514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1524000" y="41565"/>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smtClean="0">
                <a:solidFill>
                  <a:srgbClr val="0000FF"/>
                </a:solidFill>
                <a:latin typeface="Times New Roman" pitchFamily="18" charset="0"/>
                <a:cs typeface="Times New Roman" pitchFamily="18" charset="0"/>
              </a:rPr>
              <a:t>CHỦ ĐỀ 4 -ÂM THANH</a:t>
            </a:r>
            <a:endParaRPr lang="en-US" altLang="en-US" sz="3200" b="1" dirty="0">
              <a:solidFill>
                <a:srgbClr val="0000FF"/>
              </a:solidFill>
              <a:latin typeface="Times New Roman" pitchFamily="18" charset="0"/>
              <a:cs typeface="Times New Roman" pitchFamily="18" charset="0"/>
            </a:endParaRP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08373" y="500787"/>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304800" y="1279130"/>
            <a:ext cx="3657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4000" b="1" u="sng" dirty="0" smtClean="0">
                <a:solidFill>
                  <a:srgbClr val="3333FF"/>
                </a:solidFill>
                <a:latin typeface="Times New Roman" pitchFamily="18" charset="0"/>
                <a:cs typeface="Times New Roman" pitchFamily="18" charset="0"/>
              </a:rPr>
              <a:t>I. </a:t>
            </a:r>
            <a:r>
              <a:rPr lang="en-US" altLang="en-US" sz="4000" b="1" u="sng" dirty="0" err="1" smtClean="0">
                <a:solidFill>
                  <a:srgbClr val="3333FF"/>
                </a:solidFill>
                <a:latin typeface="Times New Roman" pitchFamily="18" charset="0"/>
                <a:cs typeface="Times New Roman" pitchFamily="18" charset="0"/>
              </a:rPr>
              <a:t>Sóng</a:t>
            </a:r>
            <a:r>
              <a:rPr lang="en-US" altLang="en-US" sz="4000" b="1" u="sng" dirty="0" smtClean="0">
                <a:solidFill>
                  <a:srgbClr val="3333FF"/>
                </a:solidFill>
                <a:latin typeface="Times New Roman" pitchFamily="18" charset="0"/>
                <a:cs typeface="Times New Roman" pitchFamily="18" charset="0"/>
              </a:rPr>
              <a:t> </a:t>
            </a:r>
            <a:r>
              <a:rPr lang="en-US" altLang="en-US" sz="4000" b="1" u="sng" dirty="0" err="1" smtClean="0">
                <a:solidFill>
                  <a:srgbClr val="3333FF"/>
                </a:solidFill>
                <a:latin typeface="Times New Roman" pitchFamily="18" charset="0"/>
                <a:cs typeface="Times New Roman" pitchFamily="18" charset="0"/>
              </a:rPr>
              <a:t>âm</a:t>
            </a:r>
            <a:r>
              <a:rPr lang="en-US" altLang="en-US" sz="4000" b="1" u="sng" dirty="0" smtClean="0">
                <a:solidFill>
                  <a:srgbClr val="3333FF"/>
                </a:solidFill>
                <a:latin typeface="Times New Roman" pitchFamily="18" charset="0"/>
                <a:cs typeface="Times New Roman" pitchFamily="18" charset="0"/>
              </a:rPr>
              <a:t> :</a:t>
            </a:r>
            <a:endParaRPr lang="en-US" altLang="en-US" sz="4000" b="1" u="sng" dirty="0">
              <a:solidFill>
                <a:srgbClr val="0000FF"/>
              </a:solidFill>
              <a:latin typeface="Times New Roman" pitchFamily="18" charset="0"/>
              <a:cs typeface="Times New Roman" pitchFamily="18" charset="0"/>
            </a:endParaRPr>
          </a:p>
        </p:txBody>
      </p:sp>
      <p:sp>
        <p:nvSpPr>
          <p:cNvPr id="5" name="Text Box 20"/>
          <p:cNvSpPr txBox="1">
            <a:spLocks noChangeArrowheads="1"/>
          </p:cNvSpPr>
          <p:nvPr/>
        </p:nvSpPr>
        <p:spPr bwMode="auto">
          <a:xfrm>
            <a:off x="152400" y="498765"/>
            <a:ext cx="8229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smtClean="0">
                <a:solidFill>
                  <a:srgbClr val="FF0000"/>
                </a:solidFill>
                <a:latin typeface="Times New Roman" pitchFamily="18" charset="0"/>
                <a:cs typeface="Times New Roman" pitchFamily="18" charset="0"/>
              </a:rPr>
              <a:t> BÀI 12- MÔ TẢ SÓNG ÂM </a:t>
            </a:r>
            <a:endParaRPr lang="en-US" alt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91797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p:cNvPr>
          <p:cNvSpPr/>
          <p:nvPr/>
        </p:nvSpPr>
        <p:spPr>
          <a:xfrm>
            <a:off x="0" y="1384300"/>
            <a:ext cx="9144000" cy="34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vi-VN"/>
          </a:p>
        </p:txBody>
      </p:sp>
      <p:sp>
        <p:nvSpPr>
          <p:cNvPr id="7171" name="TextBox 10"/>
          <p:cNvSpPr txBox="1">
            <a:spLocks noChangeArrowheads="1"/>
          </p:cNvSpPr>
          <p:nvPr/>
        </p:nvSpPr>
        <p:spPr bwMode="auto">
          <a:xfrm>
            <a:off x="754063" y="614363"/>
            <a:ext cx="76358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itchFamily="18" charset="0"/>
                <a:cs typeface="Arial" pitchFamily="34" charset="0"/>
              </a:defRPr>
            </a:lvl1pPr>
            <a:lvl2pPr marL="742950" indent="-285750">
              <a:defRPr>
                <a:solidFill>
                  <a:schemeClr val="tx1"/>
                </a:solidFill>
                <a:latin typeface="Palatino Linotype" pitchFamily="18" charset="0"/>
                <a:cs typeface="Arial" pitchFamily="34" charset="0"/>
              </a:defRPr>
            </a:lvl2pPr>
            <a:lvl3pPr marL="1143000" indent="-228600">
              <a:defRPr>
                <a:solidFill>
                  <a:schemeClr val="tx1"/>
                </a:solidFill>
                <a:latin typeface="Palatino Linotype" pitchFamily="18" charset="0"/>
                <a:cs typeface="Arial" pitchFamily="34" charset="0"/>
              </a:defRPr>
            </a:lvl3pPr>
            <a:lvl4pPr marL="1600200" indent="-228600">
              <a:defRPr>
                <a:solidFill>
                  <a:schemeClr val="tx1"/>
                </a:solidFill>
                <a:latin typeface="Palatino Linotype" pitchFamily="18" charset="0"/>
                <a:cs typeface="Arial" pitchFamily="34" charset="0"/>
              </a:defRPr>
            </a:lvl4pPr>
            <a:lvl5pPr marL="2057400" indent="-228600">
              <a:defRPr>
                <a:solidFill>
                  <a:schemeClr val="tx1"/>
                </a:solidFill>
                <a:latin typeface="Palatino Linotype" pitchFamily="18" charset="0"/>
                <a:cs typeface="Arial" pitchFamily="34" charset="0"/>
              </a:defRPr>
            </a:lvl5pPr>
            <a:lvl6pPr marL="2514600" indent="-2286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eaLnBrk="0" fontAlgn="base" hangingPunct="0">
              <a:spcBef>
                <a:spcPct val="0"/>
              </a:spcBef>
              <a:spcAft>
                <a:spcPct val="0"/>
              </a:spcAft>
              <a:defRPr>
                <a:solidFill>
                  <a:schemeClr val="tx1"/>
                </a:solidFill>
                <a:latin typeface="Palatino Linotype" pitchFamily="18" charset="0"/>
                <a:cs typeface="Arial" pitchFamily="34" charset="0"/>
              </a:defRPr>
            </a:lvl9pPr>
          </a:lstStyle>
          <a:p>
            <a:r>
              <a:rPr lang="en-US" altLang="en-US" sz="3200" b="1" dirty="0">
                <a:solidFill>
                  <a:srgbClr val="FF0000"/>
                </a:solidFill>
                <a:latin typeface="Times New Roman" pitchFamily="18" charset="0"/>
                <a:cs typeface="Times New Roman" pitchFamily="18" charset="0"/>
              </a:rPr>
              <a:t>a</a:t>
            </a:r>
            <a:r>
              <a:rPr lang="en-US" altLang="en-US" sz="3200" b="1" dirty="0" smtClean="0">
                <a:solidFill>
                  <a:srgbClr val="FF0000"/>
                </a:solidFill>
                <a:latin typeface="Times New Roman" pitchFamily="18" charset="0"/>
                <a:cs typeface="Times New Roman" pitchFamily="18" charset="0"/>
              </a:rPr>
              <a:t>. TÌM </a:t>
            </a:r>
            <a:r>
              <a:rPr lang="en-US" altLang="en-US" sz="3200" b="1" dirty="0">
                <a:solidFill>
                  <a:srgbClr val="FF0000"/>
                </a:solidFill>
                <a:latin typeface="Times New Roman" pitchFamily="18" charset="0"/>
                <a:cs typeface="Times New Roman" pitchFamily="18" charset="0"/>
              </a:rPr>
              <a:t>HIỂU VỀ SÓNG ÂM</a:t>
            </a:r>
            <a:endParaRPr lang="en-US" altLang="en-US" sz="3200" dirty="0">
              <a:solidFill>
                <a:srgbClr val="FF0000"/>
              </a:solidFill>
              <a:latin typeface="Times New Roman" pitchFamily="18" charset="0"/>
              <a:cs typeface="Times New Roman" pitchFamily="18" charset="0"/>
            </a:endParaRPr>
          </a:p>
        </p:txBody>
      </p:sp>
      <p:pic>
        <p:nvPicPr>
          <p:cNvPr id="1026" name="Picture 2" descr="Download Free png Child , Students, group of children studying illustration  ... - DLPNG.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80417"/>
            <a:ext cx="1829614" cy="10516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7" name="Rectangle 5"/>
          <p:cNvSpPr>
            <a:spLocks noChangeArrowheads="1"/>
          </p:cNvSpPr>
          <p:nvPr/>
        </p:nvSpPr>
        <p:spPr bwMode="auto">
          <a:xfrm>
            <a:off x="2090871" y="1484850"/>
            <a:ext cx="60944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200" b="1" dirty="0">
                <a:solidFill>
                  <a:srgbClr val="0000CC"/>
                </a:solidFill>
                <a:latin typeface="Times New Roman" pitchFamily="18" charset="0"/>
              </a:rPr>
              <a:t> </a:t>
            </a:r>
            <a:r>
              <a:rPr lang="en-US" altLang="en-US" sz="3200" b="1" dirty="0" smtClean="0">
                <a:solidFill>
                  <a:srgbClr val="0000CC"/>
                </a:solidFill>
                <a:latin typeface="Times New Roman" pitchFamily="18" charset="0"/>
              </a:rPr>
              <a:t>QUAN SÁT THÍ NGHIỆM</a:t>
            </a:r>
            <a:endParaRPr lang="en-US" altLang="en-US" sz="3200" dirty="0">
              <a:solidFill>
                <a:srgbClr val="0000CC"/>
              </a:solidFill>
            </a:endParaRPr>
          </a:p>
        </p:txBody>
      </p:sp>
      <p:sp>
        <p:nvSpPr>
          <p:cNvPr id="4" name="Rectangle 3"/>
          <p:cNvSpPr/>
          <p:nvPr/>
        </p:nvSpPr>
        <p:spPr>
          <a:xfrm>
            <a:off x="290286" y="2014221"/>
            <a:ext cx="8839200" cy="2723823"/>
          </a:xfrm>
          <a:prstGeom prst="rect">
            <a:avLst/>
          </a:prstGeom>
        </p:spPr>
        <p:txBody>
          <a:bodyPr>
            <a:spAutoFit/>
          </a:bodyPr>
          <a:lstStyle/>
          <a:p>
            <a:pPr marL="457200" indent="-457200" algn="just">
              <a:lnSpc>
                <a:spcPct val="150000"/>
              </a:lnSpc>
              <a:buFontTx/>
              <a:buChar char="-"/>
              <a:defRPr/>
            </a:pPr>
            <a:r>
              <a:rPr lang="en-US" sz="3200" b="1" dirty="0" err="1" smtClean="0">
                <a:solidFill>
                  <a:schemeClr val="bg2">
                    <a:lumMod val="25000"/>
                  </a:schemeClr>
                </a:solidFill>
              </a:rPr>
              <a:t>Thí</a:t>
            </a:r>
            <a:r>
              <a:rPr lang="en-US" sz="3200" b="1" dirty="0" smtClean="0">
                <a:solidFill>
                  <a:schemeClr val="bg2">
                    <a:lumMod val="25000"/>
                  </a:schemeClr>
                </a:solidFill>
              </a:rPr>
              <a:t> </a:t>
            </a:r>
            <a:r>
              <a:rPr lang="en-US" sz="3200" b="1" dirty="0" err="1">
                <a:solidFill>
                  <a:schemeClr val="bg2">
                    <a:lumMod val="25000"/>
                  </a:schemeClr>
                </a:solidFill>
              </a:rPr>
              <a:t>nghiệm</a:t>
            </a:r>
            <a:r>
              <a:rPr lang="en-US" sz="3200" b="1" dirty="0">
                <a:solidFill>
                  <a:schemeClr val="bg2">
                    <a:lumMod val="25000"/>
                  </a:schemeClr>
                </a:solidFill>
              </a:rPr>
              <a:t> 1: </a:t>
            </a:r>
            <a:r>
              <a:rPr lang="en-US" sz="3200" b="1" dirty="0" err="1">
                <a:solidFill>
                  <a:schemeClr val="bg2">
                    <a:lumMod val="25000"/>
                  </a:schemeClr>
                </a:solidFill>
              </a:rPr>
              <a:t>Tạo</a:t>
            </a:r>
            <a:r>
              <a:rPr lang="en-US" sz="3200" b="1" dirty="0">
                <a:solidFill>
                  <a:schemeClr val="bg2">
                    <a:lumMod val="25000"/>
                  </a:schemeClr>
                </a:solidFill>
              </a:rPr>
              <a:t> </a:t>
            </a:r>
            <a:r>
              <a:rPr lang="en-US" sz="3200" b="1" dirty="0" err="1">
                <a:solidFill>
                  <a:schemeClr val="bg2">
                    <a:lumMod val="25000"/>
                  </a:schemeClr>
                </a:solidFill>
              </a:rPr>
              <a:t>ra</a:t>
            </a:r>
            <a:r>
              <a:rPr lang="en-US" sz="3200" b="1" dirty="0">
                <a:solidFill>
                  <a:schemeClr val="bg2">
                    <a:lumMod val="25000"/>
                  </a:schemeClr>
                </a:solidFill>
              </a:rPr>
              <a:t> </a:t>
            </a:r>
            <a:r>
              <a:rPr lang="en-US" sz="3200" b="1" dirty="0" err="1">
                <a:solidFill>
                  <a:schemeClr val="bg2">
                    <a:lumMod val="25000"/>
                  </a:schemeClr>
                </a:solidFill>
              </a:rPr>
              <a:t>và</a:t>
            </a:r>
            <a:r>
              <a:rPr lang="en-US" sz="3200" b="1" dirty="0">
                <a:solidFill>
                  <a:schemeClr val="bg2">
                    <a:lumMod val="25000"/>
                  </a:schemeClr>
                </a:solidFill>
              </a:rPr>
              <a:t> </a:t>
            </a:r>
            <a:r>
              <a:rPr lang="en-US" sz="3200" b="1" dirty="0" err="1">
                <a:solidFill>
                  <a:schemeClr val="bg2">
                    <a:lumMod val="25000"/>
                  </a:schemeClr>
                </a:solidFill>
              </a:rPr>
              <a:t>cảm</a:t>
            </a:r>
            <a:r>
              <a:rPr lang="en-US" sz="3200" b="1" dirty="0">
                <a:solidFill>
                  <a:schemeClr val="bg2">
                    <a:lumMod val="25000"/>
                  </a:schemeClr>
                </a:solidFill>
              </a:rPr>
              <a:t> </a:t>
            </a:r>
            <a:r>
              <a:rPr lang="en-US" sz="3200" b="1" dirty="0" err="1">
                <a:solidFill>
                  <a:schemeClr val="bg2">
                    <a:lumMod val="25000"/>
                  </a:schemeClr>
                </a:solidFill>
              </a:rPr>
              <a:t>nhận</a:t>
            </a:r>
            <a:r>
              <a:rPr lang="en-US" sz="3200" b="1" dirty="0">
                <a:solidFill>
                  <a:schemeClr val="bg2">
                    <a:lumMod val="25000"/>
                  </a:schemeClr>
                </a:solidFill>
              </a:rPr>
              <a:t> </a:t>
            </a:r>
            <a:r>
              <a:rPr lang="en-US" sz="3200" b="1" dirty="0" err="1">
                <a:solidFill>
                  <a:schemeClr val="bg2">
                    <a:lumMod val="25000"/>
                  </a:schemeClr>
                </a:solidFill>
              </a:rPr>
              <a:t>âm</a:t>
            </a:r>
            <a:r>
              <a:rPr lang="en-US" sz="3200" b="1" dirty="0">
                <a:solidFill>
                  <a:schemeClr val="bg2">
                    <a:lumMod val="25000"/>
                  </a:schemeClr>
                </a:solidFill>
              </a:rPr>
              <a:t> </a:t>
            </a:r>
            <a:r>
              <a:rPr lang="en-US" sz="3200" b="1" dirty="0" err="1" smtClean="0">
                <a:solidFill>
                  <a:schemeClr val="bg2">
                    <a:lumMod val="25000"/>
                  </a:schemeClr>
                </a:solidFill>
              </a:rPr>
              <a:t>thanh</a:t>
            </a:r>
            <a:endParaRPr lang="en-US" sz="3200" b="1" dirty="0" smtClean="0">
              <a:solidFill>
                <a:schemeClr val="bg2">
                  <a:lumMod val="25000"/>
                </a:schemeClr>
              </a:solidFill>
            </a:endParaRPr>
          </a:p>
          <a:p>
            <a:pPr marL="457200" indent="-457200" algn="just">
              <a:lnSpc>
                <a:spcPct val="150000"/>
              </a:lnSpc>
              <a:buFontTx/>
              <a:buChar char="-"/>
              <a:defRPr/>
            </a:pPr>
            <a:r>
              <a:rPr lang="en-US" sz="3200" b="1" dirty="0" err="1" smtClean="0">
                <a:solidFill>
                  <a:schemeClr val="bg2">
                    <a:lumMod val="25000"/>
                  </a:schemeClr>
                </a:solidFill>
              </a:rPr>
              <a:t>Chuẩn</a:t>
            </a:r>
            <a:r>
              <a:rPr lang="en-US" sz="3200" b="1" dirty="0" smtClean="0">
                <a:solidFill>
                  <a:schemeClr val="bg2">
                    <a:lumMod val="25000"/>
                  </a:schemeClr>
                </a:solidFill>
              </a:rPr>
              <a:t> </a:t>
            </a:r>
            <a:r>
              <a:rPr lang="en-US" sz="3200" b="1" dirty="0" err="1" smtClean="0">
                <a:solidFill>
                  <a:schemeClr val="bg2">
                    <a:lumMod val="25000"/>
                  </a:schemeClr>
                </a:solidFill>
              </a:rPr>
              <a:t>bị</a:t>
            </a:r>
            <a:endParaRPr lang="en-US" sz="3200" b="1" dirty="0" smtClean="0">
              <a:solidFill>
                <a:schemeClr val="bg2">
                  <a:lumMod val="25000"/>
                </a:schemeClr>
              </a:solidFill>
            </a:endParaRPr>
          </a:p>
          <a:p>
            <a:pPr algn="just">
              <a:lnSpc>
                <a:spcPct val="150000"/>
              </a:lnSpc>
              <a:defRPr/>
            </a:pPr>
            <a:r>
              <a:rPr lang="en-US" sz="3200" b="1" dirty="0" smtClean="0">
                <a:solidFill>
                  <a:schemeClr val="bg2">
                    <a:lumMod val="25000"/>
                  </a:schemeClr>
                </a:solidFill>
              </a:rPr>
              <a:t>- </a:t>
            </a:r>
            <a:r>
              <a:rPr lang="en-US" sz="3200" b="1" dirty="0" err="1" smtClean="0">
                <a:solidFill>
                  <a:schemeClr val="bg2">
                    <a:lumMod val="25000"/>
                  </a:schemeClr>
                </a:solidFill>
              </a:rPr>
              <a:t>Tiến</a:t>
            </a:r>
            <a:r>
              <a:rPr lang="en-US" sz="3200" b="1" dirty="0" smtClean="0">
                <a:solidFill>
                  <a:schemeClr val="bg2">
                    <a:lumMod val="25000"/>
                  </a:schemeClr>
                </a:solidFill>
              </a:rPr>
              <a:t> </a:t>
            </a:r>
            <a:r>
              <a:rPr lang="en-US" sz="3200" b="1" dirty="0" err="1" smtClean="0">
                <a:solidFill>
                  <a:schemeClr val="bg2">
                    <a:lumMod val="25000"/>
                  </a:schemeClr>
                </a:solidFill>
              </a:rPr>
              <a:t>hành</a:t>
            </a:r>
            <a:r>
              <a:rPr lang="en-US" sz="3200" b="1" dirty="0" smtClean="0">
                <a:solidFill>
                  <a:schemeClr val="bg2">
                    <a:lumMod val="25000"/>
                  </a:schemeClr>
                </a:solidFill>
              </a:rPr>
              <a:t> TN:</a:t>
            </a:r>
            <a:endParaRPr lang="en-US" sz="3200" b="1" dirty="0">
              <a:solidFill>
                <a:schemeClr val="bg2">
                  <a:lumMod val="25000"/>
                </a:schemeClr>
              </a:solidFill>
            </a:endParaRPr>
          </a:p>
          <a:p>
            <a:pPr algn="just">
              <a:lnSpc>
                <a:spcPct val="150000"/>
              </a:lnSpc>
              <a:defRPr/>
            </a:pPr>
            <a:endParaRPr lang="en-US" dirty="0">
              <a:solidFill>
                <a:srgbClr val="002060"/>
              </a:solidFill>
            </a:endParaRPr>
          </a:p>
        </p:txBody>
      </p:sp>
      <p:pic>
        <p:nvPicPr>
          <p:cNvPr id="81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2537" y="4343400"/>
            <a:ext cx="6799263" cy="228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02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arn(inVertical)">
                                      <p:cBhvr>
                                        <p:cTn id="7" dur="500"/>
                                        <p:tgtEl>
                                          <p:spTgt spid="81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9"/>
                                        </p:tgtEl>
                                        <p:attrNameLst>
                                          <p:attrName>style.visibility</p:attrName>
                                        </p:attrNameLst>
                                      </p:cBhvr>
                                      <p:to>
                                        <p:strVal val="visible"/>
                                      </p:to>
                                    </p:set>
                                    <p:animEffect transition="in" filter="barn(inVertical)">
                                      <p:cBhvr>
                                        <p:cTn id="17" dur="500"/>
                                        <p:tgtEl>
                                          <p:spTgt spid="8199"/>
                                        </p:tgtEl>
                                      </p:cBhvr>
                                    </p:animEffect>
                                  </p:childTnLst>
                                </p:cTn>
                              </p:par>
                              <p:par>
                                <p:cTn id="18" presetID="1"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p:cNvPr>
          <p:cNvSpPr/>
          <p:nvPr/>
        </p:nvSpPr>
        <p:spPr>
          <a:xfrm>
            <a:off x="0" y="76200"/>
            <a:ext cx="9144000" cy="34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vi-VN"/>
          </a:p>
        </p:txBody>
      </p:sp>
      <p:pic>
        <p:nvPicPr>
          <p:cNvPr id="1026" name="Picture 2" descr="Download Free png Child , Students, group of children studying illustration  ... - DLPNG.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11570"/>
            <a:ext cx="1829614" cy="10516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828800" y="345493"/>
            <a:ext cx="8458200" cy="661207"/>
          </a:xfrm>
          <a:prstGeom prst="rect">
            <a:avLst/>
          </a:prstGeom>
        </p:spPr>
        <p:txBody>
          <a:bodyPr>
            <a:spAutoFit/>
          </a:bodyPr>
          <a:lstStyle/>
          <a:p>
            <a:pPr algn="just">
              <a:lnSpc>
                <a:spcPct val="150000"/>
              </a:lnSpc>
              <a:defRPr/>
            </a:pP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Thí</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nghiệm</a:t>
            </a:r>
            <a:r>
              <a:rPr lang="en-US" sz="2800" b="1" dirty="0">
                <a:solidFill>
                  <a:schemeClr val="bg2">
                    <a:lumMod val="25000"/>
                  </a:schemeClr>
                </a:solidFill>
                <a:latin typeface="Times New Roman" panose="02020603050405020304" pitchFamily="18" charset="0"/>
                <a:cs typeface="Times New Roman" panose="02020603050405020304" pitchFamily="18" charset="0"/>
              </a:rPr>
              <a:t> 1: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Tạo</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ra</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và</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cảm</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nhận</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âm</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smtClean="0">
                <a:solidFill>
                  <a:schemeClr val="bg2">
                    <a:lumMod val="25000"/>
                  </a:schemeClr>
                </a:solidFill>
                <a:latin typeface="Times New Roman" panose="02020603050405020304" pitchFamily="18" charset="0"/>
                <a:cs typeface="Times New Roman" panose="02020603050405020304" pitchFamily="18" charset="0"/>
              </a:rPr>
              <a:t>thanh</a:t>
            </a:r>
            <a:endParaRPr lang="en-US" sz="28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61307" y="1514979"/>
            <a:ext cx="6022975" cy="1016000"/>
          </a:xfrm>
          <a:prstGeom prst="rect">
            <a:avLst/>
          </a:prstGeom>
          <a:noFill/>
        </p:spPr>
        <p:txBody>
          <a:bodyPr>
            <a:spAutoFit/>
          </a:bodyPr>
          <a:lstStyle/>
          <a:p>
            <a:pPr>
              <a:defRPr/>
            </a:pPr>
            <a:r>
              <a:rPr lang="en-US" sz="3200" b="1" dirty="0" smtClean="0">
                <a:solidFill>
                  <a:schemeClr val="bg2">
                    <a:lumMod val="25000"/>
                  </a:schemeClr>
                </a:solidFill>
                <a:latin typeface="Times New Roman" panose="02020603050405020304" pitchFamily="18" charset="0"/>
                <a:cs typeface="Times New Roman" panose="02020603050405020304" pitchFamily="18" charset="0"/>
              </a:rPr>
              <a:t>a.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Gảy</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dây</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đàn</a:t>
            </a:r>
            <a:r>
              <a:rPr lang="en-US" sz="2800" b="1" dirty="0">
                <a:solidFill>
                  <a:schemeClr val="bg2">
                    <a:lumMod val="25000"/>
                  </a:schemeClr>
                </a:solidFill>
                <a:latin typeface="Times New Roman" panose="02020603050405020304" pitchFamily="18" charset="0"/>
                <a:cs typeface="Times New Roman" panose="02020603050405020304" pitchFamily="18" charset="0"/>
              </a:rPr>
              <a:t> =&gt;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Chạm</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tay</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vào</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dây</a:t>
            </a:r>
            <a:r>
              <a:rPr lang="en-US" sz="2800" b="1" dirty="0">
                <a:solidFill>
                  <a:schemeClr val="bg2">
                    <a:lumMod val="25000"/>
                  </a:schemeClr>
                </a:solidFill>
                <a:latin typeface="Times New Roman" panose="02020603050405020304" pitchFamily="18" charset="0"/>
                <a:cs typeface="Times New Roman" panose="02020603050405020304" pitchFamily="18" charset="0"/>
              </a:rPr>
              <a:t> =&gt;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Nêu</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cảm</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nhận</a:t>
            </a:r>
            <a:endParaRPr lang="en-US" sz="28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61307" y="2790692"/>
            <a:ext cx="6367462" cy="1016000"/>
          </a:xfrm>
          <a:prstGeom prst="rect">
            <a:avLst/>
          </a:prstGeom>
          <a:noFill/>
        </p:spPr>
        <p:txBody>
          <a:bodyPr>
            <a:spAutoFit/>
          </a:bodyPr>
          <a:lstStyle/>
          <a:p>
            <a:pPr>
              <a:defRPr/>
            </a:pPr>
            <a:r>
              <a:rPr lang="en-US" sz="3200" dirty="0" smtClean="0">
                <a:solidFill>
                  <a:schemeClr val="accent1">
                    <a:lumMod val="75000"/>
                  </a:schemeClr>
                </a:solidFill>
              </a:rPr>
              <a:t>b.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Gõ</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nhẹ</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trống</a:t>
            </a:r>
            <a:r>
              <a:rPr lang="en-US" sz="2800" b="1" dirty="0">
                <a:solidFill>
                  <a:schemeClr val="bg2">
                    <a:lumMod val="25000"/>
                  </a:schemeClr>
                </a:solidFill>
                <a:latin typeface="Times New Roman" panose="02020603050405020304" pitchFamily="18" charset="0"/>
                <a:cs typeface="Times New Roman" panose="02020603050405020304" pitchFamily="18" charset="0"/>
              </a:rPr>
              <a:t> =&gt;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Chạm</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tay</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vào</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mặt</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trống</a:t>
            </a:r>
            <a:r>
              <a:rPr lang="en-US" sz="2800" b="1" dirty="0">
                <a:solidFill>
                  <a:schemeClr val="bg2">
                    <a:lumMod val="25000"/>
                  </a:schemeClr>
                </a:solidFill>
                <a:latin typeface="Times New Roman" panose="02020603050405020304" pitchFamily="18" charset="0"/>
                <a:cs typeface="Times New Roman" panose="02020603050405020304" pitchFamily="18" charset="0"/>
              </a:rPr>
              <a:t> =&gt;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Nêu</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cảm</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nhận</a:t>
            </a:r>
            <a:endParaRPr lang="en-US" sz="28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43856" y="4466734"/>
            <a:ext cx="5857875" cy="954087"/>
          </a:xfrm>
          <a:prstGeom prst="rect">
            <a:avLst/>
          </a:prstGeom>
          <a:noFill/>
        </p:spPr>
        <p:txBody>
          <a:bodyPr>
            <a:spAutoFit/>
          </a:bodyPr>
          <a:lstStyle/>
          <a:p>
            <a:pPr>
              <a:defRPr/>
            </a:pPr>
            <a:r>
              <a:rPr lang="en-US" sz="2800" b="1" dirty="0" smtClean="0">
                <a:solidFill>
                  <a:schemeClr val="accent1">
                    <a:lumMod val="75000"/>
                  </a:schemeClr>
                </a:solidFill>
                <a:latin typeface="Times New Roman" panose="02020603050405020304" pitchFamily="18" charset="0"/>
                <a:cs typeface="Times New Roman" panose="02020603050405020304" pitchFamily="18" charset="0"/>
              </a:rPr>
              <a:t>c.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Gõ</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âm</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thoa</a:t>
            </a:r>
            <a:r>
              <a:rPr lang="en-US" sz="2800" b="1" dirty="0">
                <a:solidFill>
                  <a:schemeClr val="bg2">
                    <a:lumMod val="25000"/>
                  </a:schemeClr>
                </a:solidFill>
                <a:latin typeface="Times New Roman" panose="02020603050405020304" pitchFamily="18" charset="0"/>
                <a:cs typeface="Times New Roman" panose="02020603050405020304" pitchFamily="18" charset="0"/>
              </a:rPr>
              <a:t> =&gt;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Chạm</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tay</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vào</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âm</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thoa</a:t>
            </a:r>
            <a:r>
              <a:rPr lang="en-US" sz="2800" b="1" dirty="0">
                <a:solidFill>
                  <a:schemeClr val="bg2">
                    <a:lumMod val="25000"/>
                  </a:schemeClr>
                </a:solidFill>
                <a:latin typeface="Times New Roman" panose="02020603050405020304" pitchFamily="18" charset="0"/>
                <a:cs typeface="Times New Roman" panose="02020603050405020304" pitchFamily="18" charset="0"/>
              </a:rPr>
              <a:t> =&gt;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Nêu</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cảm</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nhận</a:t>
            </a:r>
            <a:endParaRPr lang="en-US" sz="2800" b="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92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4775" y="4466734"/>
            <a:ext cx="1474787"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47117">
            <a:off x="6570826" y="1051934"/>
            <a:ext cx="1716087"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35308" y="2733943"/>
            <a:ext cx="14509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009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3657600"/>
            <a:ext cx="9032875" cy="1570038"/>
          </a:xfrm>
          <a:prstGeom prst="rect">
            <a:avLst/>
          </a:prstGeom>
          <a:noFill/>
        </p:spPr>
        <p:txBody>
          <a:bodyPr>
            <a:spAutoFit/>
          </a:bodyPr>
          <a:lstStyle/>
          <a:p>
            <a:pPr>
              <a:defRPr/>
            </a:pPr>
            <a:r>
              <a:rPr lang="en-US" sz="3200" b="1" dirty="0" smtClean="0">
                <a:solidFill>
                  <a:schemeClr val="bg2">
                    <a:lumMod val="25000"/>
                  </a:schemeClr>
                </a:solidFill>
                <a:latin typeface="Times New Roman" panose="02020603050405020304" pitchFamily="18" charset="0"/>
                <a:cs typeface="Times New Roman" panose="02020603050405020304" pitchFamily="18" charset="0"/>
              </a:rPr>
              <a:t>=&gt;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Các</a:t>
            </a:r>
            <a:r>
              <a:rPr lang="en-US" sz="3200" b="1" dirty="0">
                <a:solidFill>
                  <a:schemeClr val="bg2">
                    <a:lumMod val="25000"/>
                  </a:schemeClr>
                </a:solidFill>
                <a:latin typeface="Times New Roman" panose="02020603050405020304" pitchFamily="18" charset="0"/>
                <a:cs typeface="Times New Roman" panose="02020603050405020304" pitchFamily="18" charset="0"/>
              </a:rPr>
              <a:t> rung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động</a:t>
            </a:r>
            <a:r>
              <a:rPr lang="en-US" sz="3200" b="1" dirty="0">
                <a:solidFill>
                  <a:schemeClr val="bg2">
                    <a:lumMod val="25000"/>
                  </a:schemeClr>
                </a:solidFill>
                <a:latin typeface="Times New Roman" panose="02020603050405020304" pitchFamily="18" charset="0"/>
                <a:cs typeface="Times New Roman" panose="02020603050405020304" pitchFamily="18" charset="0"/>
              </a:rPr>
              <a:t> (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chuyển</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động</a:t>
            </a:r>
            <a:r>
              <a:rPr lang="en-US" sz="3200" b="1" dirty="0">
                <a:solidFill>
                  <a:schemeClr val="bg2">
                    <a:lumMod val="25000"/>
                  </a:schemeClr>
                </a:solidFill>
                <a:latin typeface="Times New Roman" panose="02020603050405020304" pitchFamily="18" charset="0"/>
                <a:cs typeface="Times New Roman" panose="02020603050405020304" pitchFamily="18" charset="0"/>
              </a:rPr>
              <a:t> ) qua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lại</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vị</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trí</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cân</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bằng</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là</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dao</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động</a:t>
            </a:r>
            <a:r>
              <a:rPr lang="en-US" sz="3200" b="1" dirty="0">
                <a:solidFill>
                  <a:schemeClr val="bg2">
                    <a:lumMod val="25000"/>
                  </a:schemeClr>
                </a:solidFill>
                <a:latin typeface="Times New Roman" panose="02020603050405020304" pitchFamily="18" charset="0"/>
                <a:cs typeface="Times New Roman" panose="02020603050405020304" pitchFamily="18" charset="0"/>
              </a:rPr>
              <a:t>.</a:t>
            </a:r>
          </a:p>
          <a:p>
            <a:pPr>
              <a:defRPr/>
            </a:pP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Vật</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dao</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động</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phát</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ra</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âm</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thanh</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gọi</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là</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nguồn</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âm</a:t>
            </a:r>
            <a:r>
              <a:rPr lang="en-US" sz="3200" b="1" dirty="0">
                <a:solidFill>
                  <a:schemeClr val="bg2">
                    <a:lumMod val="25000"/>
                  </a:schemeClr>
                </a:solidFill>
                <a:latin typeface="Times New Roman" panose="02020603050405020304" pitchFamily="18" charset="0"/>
                <a:cs typeface="Times New Roman" panose="02020603050405020304" pitchFamily="18" charset="0"/>
              </a:rPr>
              <a:t>.</a:t>
            </a:r>
          </a:p>
        </p:txBody>
      </p:sp>
      <p:pic>
        <p:nvPicPr>
          <p:cNvPr id="2" name="Video 1.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7059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N sóng âm.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914400" y="533400"/>
            <a:ext cx="2971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533400"/>
            <a:ext cx="41719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 y="2895600"/>
            <a:ext cx="8991600" cy="2554545"/>
          </a:xfrm>
          <a:prstGeom prst="rect">
            <a:avLst/>
          </a:prstGeom>
          <a:noFill/>
        </p:spPr>
        <p:txBody>
          <a:bodyPr>
            <a:spAutoFit/>
          </a:bodyPr>
          <a:lstStyle/>
          <a:p>
            <a:pPr marL="457200" indent="-457200">
              <a:buFontTx/>
              <a:buChar char="-"/>
              <a:defRPr/>
            </a:pPr>
            <a:r>
              <a:rPr lang="en-US" sz="3200" b="1" dirty="0" err="1" smtClean="0">
                <a:solidFill>
                  <a:schemeClr val="accent1">
                    <a:lumMod val="75000"/>
                  </a:schemeClr>
                </a:solidFill>
                <a:latin typeface="Times New Roman" panose="02020603050405020304" pitchFamily="18" charset="0"/>
                <a:cs typeface="Times New Roman" panose="02020603050405020304" pitchFamily="18" charset="0"/>
              </a:rPr>
              <a:t>Các</a:t>
            </a:r>
            <a:r>
              <a:rPr lang="en-US" sz="32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dao</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động</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từ</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nguồn</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âm</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lan</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truyền</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trong</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môi</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trường</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gọi</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là</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sóng</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âm</a:t>
            </a:r>
            <a:r>
              <a:rPr lang="en-US" sz="3200" b="1" dirty="0" smtClean="0">
                <a:solidFill>
                  <a:schemeClr val="accent1">
                    <a:lumMod val="75000"/>
                  </a:schemeClr>
                </a:solidFill>
                <a:latin typeface="Times New Roman" panose="02020603050405020304" pitchFamily="18" charset="0"/>
                <a:cs typeface="Times New Roman" panose="02020603050405020304" pitchFamily="18" charset="0"/>
              </a:rPr>
              <a:t>.</a:t>
            </a:r>
          </a:p>
          <a:p>
            <a:pPr marL="457200" indent="-457200">
              <a:buFontTx/>
              <a:buChar char="-"/>
              <a:defRPr/>
            </a:pPr>
            <a:endParaRPr lang="en-US" sz="3200" b="1" dirty="0">
              <a:solidFill>
                <a:schemeClr val="accent1">
                  <a:lumMod val="75000"/>
                </a:schemeClr>
              </a:solidFill>
              <a:latin typeface="Times New Roman" panose="02020603050405020304" pitchFamily="18" charset="0"/>
              <a:cs typeface="Times New Roman" panose="02020603050405020304" pitchFamily="18" charset="0"/>
            </a:endParaRPr>
          </a:p>
          <a:p>
            <a:pPr>
              <a:defRPr/>
            </a:pPr>
            <a:r>
              <a:rPr lang="en-US" sz="3200" b="1" dirty="0" err="1" smtClean="0">
                <a:solidFill>
                  <a:schemeClr val="accent1">
                    <a:lumMod val="75000"/>
                  </a:schemeClr>
                </a:solidFill>
                <a:latin typeface="Times New Roman" panose="02020603050405020304" pitchFamily="18" charset="0"/>
                <a:cs typeface="Times New Roman" panose="02020603050405020304" pitchFamily="18" charset="0"/>
              </a:rPr>
              <a:t>Kết</a:t>
            </a:r>
            <a:r>
              <a:rPr lang="en-US" sz="32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1">
                    <a:lumMod val="75000"/>
                  </a:schemeClr>
                </a:solidFill>
                <a:latin typeface="Times New Roman" panose="02020603050405020304" pitchFamily="18" charset="0"/>
                <a:cs typeface="Times New Roman" panose="02020603050405020304" pitchFamily="18" charset="0"/>
              </a:rPr>
              <a:t>luận</a:t>
            </a:r>
            <a:r>
              <a:rPr lang="en-US" sz="3200" b="1" dirty="0" smtClean="0">
                <a:solidFill>
                  <a:schemeClr val="accent1">
                    <a:lumMod val="75000"/>
                  </a:schemeClr>
                </a:solidFill>
                <a:latin typeface="Times New Roman" panose="02020603050405020304" pitchFamily="18" charset="0"/>
                <a:cs typeface="Times New Roman" panose="02020603050405020304" pitchFamily="18" charset="0"/>
              </a:rPr>
              <a:t> 1: </a:t>
            </a:r>
            <a:r>
              <a:rPr lang="en-US" sz="3200" b="1" dirty="0" err="1" smtClean="0">
                <a:solidFill>
                  <a:schemeClr val="accent1">
                    <a:lumMod val="75000"/>
                  </a:schemeClr>
                </a:solidFill>
                <a:latin typeface="Times New Roman" panose="02020603050405020304" pitchFamily="18" charset="0"/>
                <a:cs typeface="Times New Roman" panose="02020603050405020304" pitchFamily="18" charset="0"/>
              </a:rPr>
              <a:t>Sóng</a:t>
            </a:r>
            <a:r>
              <a:rPr lang="en-US" sz="32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âm</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được</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phát</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ra</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bởi</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các</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vật</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đang</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dao</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động</a:t>
            </a:r>
            <a:r>
              <a:rPr lang="en-US" sz="3200" b="1" dirty="0">
                <a:solidFill>
                  <a:schemeClr val="accent1">
                    <a:lumMod val="75000"/>
                  </a:schemeClr>
                </a:solidFill>
                <a:latin typeface="Times New Roman" panose="02020603050405020304" pitchFamily="18" charset="0"/>
                <a:cs typeface="Times New Roman" panose="02020603050405020304" pitchFamily="18" charset="0"/>
              </a:rPr>
              <a:t>.</a:t>
            </a:r>
          </a:p>
        </p:txBody>
      </p:sp>
      <p:pic>
        <p:nvPicPr>
          <p:cNvPr id="10245"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26606" y="5334000"/>
            <a:ext cx="20335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670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0000" fill="hold"/>
                                        <p:tgtEl>
                                          <p:spTgt spid="7"/>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
                </p:tgtEl>
              </p:cMediaNode>
            </p:video>
            <p:seq concurrent="1" nextAc="seek">
              <p:cTn id="12" restart="whenNotActive" fill="hold" evtFilter="cancelBubble" nodeType="interactiveSeq">
                <p:stCondLst>
                  <p:cond evt="onClick" delay="0">
                    <p:tgtEl>
                      <p:spTgt spid="7"/>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1524000" y="41565"/>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smtClean="0">
                <a:solidFill>
                  <a:srgbClr val="0000FF"/>
                </a:solidFill>
                <a:latin typeface="Times New Roman" pitchFamily="18" charset="0"/>
                <a:cs typeface="Times New Roman" pitchFamily="18" charset="0"/>
              </a:rPr>
              <a:t>CHỦ ĐỀ 4 -ÂM THANH</a:t>
            </a:r>
            <a:endParaRPr lang="en-US" altLang="en-US" sz="3200" b="1" dirty="0">
              <a:solidFill>
                <a:srgbClr val="0000FF"/>
              </a:solidFill>
              <a:latin typeface="Times New Roman" pitchFamily="18" charset="0"/>
              <a:cs typeface="Times New Roman" pitchFamily="18" charset="0"/>
            </a:endParaRP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08373" y="500787"/>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92458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 </a:t>
            </a:r>
            <a:r>
              <a:rPr lang="en-US" altLang="en-US" sz="2800" b="1" u="sng" dirty="0" err="1" smtClean="0">
                <a:solidFill>
                  <a:srgbClr val="3333FF"/>
                </a:solidFill>
                <a:latin typeface="Times New Roman" pitchFamily="18" charset="0"/>
                <a:cs typeface="Times New Roman" pitchFamily="18" charset="0"/>
              </a:rPr>
              <a:t>Sóng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âm</a:t>
            </a:r>
            <a:r>
              <a:rPr lang="en-US" altLang="en-US" sz="2800" b="1" u="sng" dirty="0" smtClean="0">
                <a:solidFill>
                  <a:srgbClr val="3333FF"/>
                </a:solidFill>
                <a:latin typeface="Times New Roman" pitchFamily="18" charset="0"/>
                <a:cs typeface="Times New Roman" pitchFamily="18" charset="0"/>
              </a:rPr>
              <a:t> :</a:t>
            </a:r>
            <a:endParaRPr lang="en-US" altLang="en-US" sz="2800" b="1" u="sng" dirty="0">
              <a:solidFill>
                <a:srgbClr val="0000FF"/>
              </a:solidFill>
              <a:latin typeface="Times New Roman" pitchFamily="18" charset="0"/>
              <a:cs typeface="Times New Roman" pitchFamily="18" charset="0"/>
            </a:endParaRPr>
          </a:p>
        </p:txBody>
      </p:sp>
      <p:sp>
        <p:nvSpPr>
          <p:cNvPr id="5" name="Text Box 20"/>
          <p:cNvSpPr txBox="1">
            <a:spLocks noChangeArrowheads="1"/>
          </p:cNvSpPr>
          <p:nvPr/>
        </p:nvSpPr>
        <p:spPr bwMode="auto">
          <a:xfrm>
            <a:off x="1662550" y="498765"/>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smtClean="0">
                <a:solidFill>
                  <a:srgbClr val="FF0000"/>
                </a:solidFill>
                <a:latin typeface="Times New Roman" pitchFamily="18" charset="0"/>
                <a:cs typeface="Times New Roman" pitchFamily="18" charset="0"/>
              </a:rPr>
              <a:t>BÀI 12- MÔ TẢ SÓNG ÂM </a:t>
            </a:r>
            <a:endParaRPr lang="en-US" alt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152400" y="1661487"/>
            <a:ext cx="9131874" cy="1569660"/>
          </a:xfrm>
          <a:prstGeom prst="rect">
            <a:avLst/>
          </a:prstGeom>
          <a:noFill/>
        </p:spPr>
        <p:txBody>
          <a:bodyPr wrap="square">
            <a:spAutoFit/>
          </a:bodyPr>
          <a:lstStyle/>
          <a:p>
            <a:pPr>
              <a:defRPr/>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Sự</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rung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t>
            </a:r>
            <a:r>
              <a:rPr lang="en-US" sz="3200" dirty="0" err="1" smtClean="0">
                <a:latin typeface="Times New Roman" panose="02020603050405020304" pitchFamily="18" charset="0"/>
                <a:cs typeface="Times New Roman" panose="02020603050405020304" pitchFamily="18" charset="0"/>
              </a:rPr>
              <a:t>chuyển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động</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qua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a:t>
            </a:r>
          </a:p>
          <a:p>
            <a:pPr>
              <a:defRPr/>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Vật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cs typeface="Times New Roman" panose="02020603050405020304" pitchFamily="18" charset="0"/>
              </a:rPr>
              <a:t>.</a:t>
            </a:r>
          </a:p>
        </p:txBody>
      </p:sp>
      <p:sp>
        <p:nvSpPr>
          <p:cNvPr id="2" name="Rectangle 1"/>
          <p:cNvSpPr/>
          <p:nvPr/>
        </p:nvSpPr>
        <p:spPr>
          <a:xfrm>
            <a:off x="152400" y="3465616"/>
            <a:ext cx="8946573" cy="584775"/>
          </a:xfrm>
          <a:prstGeom prst="rect">
            <a:avLst/>
          </a:prstGeom>
        </p:spPr>
        <p:txBody>
          <a:bodyPr wrap="square">
            <a:spAutoFit/>
          </a:bodyPr>
          <a:lstStyle/>
          <a:p>
            <a:pPr>
              <a:defRPr/>
            </a:pPr>
            <a:r>
              <a:rPr lang="en-US" sz="3200" dirty="0" smtClean="0">
                <a:latin typeface="Times New Roman" pitchFamily="18" charset="0"/>
                <a:cs typeface="Times New Roman" panose="02020603050405020304" pitchFamily="18" charset="0"/>
              </a:rPr>
              <a:t>+ </a:t>
            </a:r>
            <a:r>
              <a:rPr lang="en-US" sz="3200" dirty="0" err="1" smtClean="0">
                <a:latin typeface="Times New Roman" pitchFamily="18" charset="0"/>
                <a:cs typeface="Times New Roman" panose="02020603050405020304" pitchFamily="18" charset="0"/>
              </a:rPr>
              <a:t>Sóng</a:t>
            </a:r>
            <a:r>
              <a:rPr lang="en-US" sz="3200" dirty="0" smtClean="0">
                <a:latin typeface="Times New Roman"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bởi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462388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1321</Words>
  <Application>Microsoft Office PowerPoint</Application>
  <PresentationFormat>On-screen Show (4:3)</PresentationFormat>
  <Paragraphs>103</Paragraphs>
  <Slides>35</Slides>
  <Notes>0</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A3.NotoSans-San</vt:lpstr>
      <vt:lpstr>Arial</vt:lpstr>
      <vt:lpstr>Calibri</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35</cp:revision>
  <dcterms:created xsi:type="dcterms:W3CDTF">2022-08-10T13:41:25Z</dcterms:created>
  <dcterms:modified xsi:type="dcterms:W3CDTF">2025-02-07T02:09:33Z</dcterms:modified>
</cp:coreProperties>
</file>