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4"/>
  </p:notesMasterIdLst>
  <p:sldIdLst>
    <p:sldId id="300" r:id="rId2"/>
    <p:sldId id="267" r:id="rId3"/>
    <p:sldId id="256" r:id="rId4"/>
    <p:sldId id="259" r:id="rId5"/>
    <p:sldId id="258" r:id="rId6"/>
    <p:sldId id="260" r:id="rId7"/>
    <p:sldId id="301" r:id="rId8"/>
    <p:sldId id="291" r:id="rId9"/>
    <p:sldId id="295" r:id="rId10"/>
    <p:sldId id="311" r:id="rId11"/>
    <p:sldId id="268" r:id="rId12"/>
    <p:sldId id="296" r:id="rId13"/>
    <p:sldId id="297" r:id="rId14"/>
    <p:sldId id="312" r:id="rId15"/>
    <p:sldId id="298" r:id="rId16"/>
    <p:sldId id="299" r:id="rId17"/>
    <p:sldId id="313" r:id="rId18"/>
    <p:sldId id="314" r:id="rId19"/>
    <p:sldId id="316" r:id="rId20"/>
    <p:sldId id="315" r:id="rId21"/>
    <p:sldId id="285" r:id="rId22"/>
    <p:sldId id="308" r:id="rId23"/>
    <p:sldId id="307" r:id="rId24"/>
    <p:sldId id="309" r:id="rId25"/>
    <p:sldId id="310" r:id="rId26"/>
    <p:sldId id="306" r:id="rId27"/>
    <p:sldId id="304" r:id="rId28"/>
    <p:sldId id="274" r:id="rId29"/>
    <p:sldId id="303" r:id="rId30"/>
    <p:sldId id="332" r:id="rId31"/>
    <p:sldId id="261" r:id="rId32"/>
    <p:sldId id="270" r:id="rId33"/>
    <p:sldId id="317" r:id="rId34"/>
    <p:sldId id="318" r:id="rId35"/>
    <p:sldId id="319" r:id="rId36"/>
    <p:sldId id="320" r:id="rId37"/>
    <p:sldId id="321" r:id="rId38"/>
    <p:sldId id="322" r:id="rId39"/>
    <p:sldId id="330" r:id="rId40"/>
    <p:sldId id="323" r:id="rId41"/>
    <p:sldId id="324" r:id="rId42"/>
    <p:sldId id="325" r:id="rId43"/>
    <p:sldId id="280" r:id="rId44"/>
    <p:sldId id="271" r:id="rId45"/>
    <p:sldId id="326" r:id="rId46"/>
    <p:sldId id="328" r:id="rId47"/>
    <p:sldId id="329" r:id="rId48"/>
    <p:sldId id="327" r:id="rId49"/>
    <p:sldId id="286" r:id="rId50"/>
    <p:sldId id="347" r:id="rId51"/>
    <p:sldId id="336" r:id="rId52"/>
    <p:sldId id="339" r:id="rId53"/>
    <p:sldId id="348" r:id="rId54"/>
    <p:sldId id="349" r:id="rId55"/>
    <p:sldId id="346" r:id="rId56"/>
    <p:sldId id="337" r:id="rId57"/>
    <p:sldId id="283" r:id="rId58"/>
    <p:sldId id="288" r:id="rId59"/>
    <p:sldId id="350" r:id="rId60"/>
    <p:sldId id="351" r:id="rId61"/>
    <p:sldId id="284" r:id="rId62"/>
    <p:sldId id="287" r:id="rId63"/>
  </p:sldIdLst>
  <p:sldSz cx="9144000" cy="5143500" type="screen16x9"/>
  <p:notesSz cx="6858000" cy="9144000"/>
  <p:embeddedFontLst>
    <p:embeddedFont>
      <p:font typeface="Comfortaa Light" pitchFamily="2" charset="0"/>
      <p:regular r:id="rId65"/>
    </p:embeddedFont>
    <p:embeddedFont>
      <p:font typeface="Comfortaa Medium" pitchFamily="2" charset="0"/>
      <p:regular r:id="rId66"/>
    </p:embeddedFont>
    <p:embeddedFont>
      <p:font typeface="Comfortaa SemiBold" pitchFamily="2" charset="0"/>
      <p:regular r:id="rId67"/>
    </p:embeddedFont>
    <p:embeddedFont>
      <p:font typeface="Mali" pitchFamily="2" charset="-34"/>
      <p:regular r:id="rId68"/>
    </p:embeddedFont>
    <p:embeddedFont>
      <p:font typeface="Mali Medium" pitchFamily="2" charset="-34"/>
      <p:regular r:id="rId69"/>
    </p:embeddedFont>
    <p:embeddedFont>
      <p:font typeface="Questrial" pitchFamily="2" charset="77"/>
      <p:regular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79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E68"/>
    <a:srgbClr val="8C92A2"/>
    <a:srgbClr val="1953D6"/>
    <a:srgbClr val="FECA2A"/>
    <a:srgbClr val="ED510C"/>
    <a:srgbClr val="FCFCF0"/>
    <a:srgbClr val="FC9D82"/>
    <a:srgbClr val="4472C4"/>
    <a:srgbClr val="C00000"/>
    <a:srgbClr val="ED6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6"/>
  </p:normalViewPr>
  <p:slideViewPr>
    <p:cSldViewPr snapToGrid="0" showGuides="1">
      <p:cViewPr varScale="1">
        <p:scale>
          <a:sx n="118" d="100"/>
          <a:sy n="118" d="100"/>
        </p:scale>
        <p:origin x="944" y="192"/>
      </p:cViewPr>
      <p:guideLst>
        <p:guide orient="horz" pos="27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Link </a:t>
            </a:r>
            <a:r>
              <a:rPr lang="en-US" dirty="0" err="1"/>
              <a:t>xem</a:t>
            </a:r>
            <a:r>
              <a:rPr lang="en-US" dirty="0"/>
              <a:t> </a:t>
            </a:r>
            <a:r>
              <a:rPr lang="en-US" dirty="0" err="1"/>
              <a:t>đầy</a:t>
            </a:r>
            <a:r>
              <a:rPr lang="en-US" dirty="0"/>
              <a:t> </a:t>
            </a:r>
            <a:r>
              <a:rPr lang="en-US" dirty="0" err="1"/>
              <a:t>đủ</a:t>
            </a:r>
            <a:r>
              <a:rPr lang="en-US" dirty="0"/>
              <a:t> video </a:t>
            </a:r>
            <a:r>
              <a:rPr lang="en-US" dirty="0" err="1"/>
              <a:t>có</a:t>
            </a:r>
            <a:r>
              <a:rPr lang="en-US" dirty="0"/>
              <a:t> </a:t>
            </a:r>
            <a:r>
              <a:rPr lang="en-US" dirty="0" err="1"/>
              <a:t>phụ</a:t>
            </a:r>
            <a:r>
              <a:rPr lang="en-US" dirty="0"/>
              <a:t> </a:t>
            </a:r>
            <a:r>
              <a:rPr lang="en-US" dirty="0" err="1"/>
              <a:t>đề</a:t>
            </a:r>
            <a:r>
              <a:rPr lang="en-US" dirty="0"/>
              <a:t> </a:t>
            </a:r>
            <a:r>
              <a:rPr lang="en-US" dirty="0" err="1"/>
              <a:t>để</a:t>
            </a:r>
            <a:r>
              <a:rPr lang="en-US" dirty="0"/>
              <a:t> </a:t>
            </a:r>
            <a:r>
              <a:rPr lang="en-US" dirty="0" err="1"/>
              <a:t>hiểu</a:t>
            </a:r>
            <a:r>
              <a:rPr lang="en-US" dirty="0"/>
              <a:t> </a:t>
            </a:r>
            <a:r>
              <a:rPr lang="en-US" dirty="0" err="1"/>
              <a:t>nội</a:t>
            </a:r>
            <a:r>
              <a:rPr lang="en-US" dirty="0"/>
              <a:t> dung</a:t>
            </a:r>
          </a:p>
          <a:p>
            <a:pPr marL="0" lvl="0" indent="0" algn="l" rtl="0">
              <a:spcBef>
                <a:spcPts val="0"/>
              </a:spcBef>
              <a:spcAft>
                <a:spcPts val="0"/>
              </a:spcAft>
              <a:buNone/>
            </a:pPr>
            <a:r>
              <a:rPr lang="en-US" dirty="0"/>
              <a:t>https://youtu.be/ukGLH_NrFH8</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115a78a66eb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115a78a66eb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panose="00000600000000000000"/>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panose="00000600000000000000"/>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210207"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BLANK_1_1_1_2_1_1_1_1_1_1">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userDrawn="1">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1723697" y="2060028"/>
            <a:ext cx="6114033" cy="10720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BLANK_1_1_1_2_1_1_1">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3" y="-16176"/>
            <a:ext cx="9143997" cy="5143499"/>
          </a:xfrm>
          <a:prstGeom prst="rect">
            <a:avLst/>
          </a:prstGeom>
          <a:noFill/>
          <a:ln>
            <a:noFill/>
          </a:ln>
        </p:spPr>
      </p:pic>
      <p:sp>
        <p:nvSpPr>
          <p:cNvPr id="267" name="Google Shape;267;p30"/>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5400000">
            <a:off x="3975291" y="2939815"/>
            <a:ext cx="1726794" cy="4876826"/>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0800000">
            <a:off x="-95250"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panose="00000700000000000000"/>
                <a:ea typeface="Mali SemiBold" panose="00000700000000000000"/>
                <a:cs typeface="Mali SemiBold" panose="00000700000000000000"/>
                <a:sym typeface="Mali SemiBold" panose="00000700000000000000"/>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panose="00000500000000000000"/>
              <a:buNone/>
              <a:defRPr sz="2000">
                <a:latin typeface="Mali SemiBold" panose="00000700000000000000"/>
                <a:ea typeface="Mali SemiBold" panose="00000700000000000000"/>
                <a:cs typeface="Mali SemiBold" panose="00000700000000000000"/>
                <a:sym typeface="Mali SemiBold" panose="00000700000000000000"/>
              </a:defRPr>
            </a:lvl1pPr>
            <a:lvl2pPr lvl="1" algn="ctr">
              <a:lnSpc>
                <a:spcPct val="100000"/>
              </a:lnSpc>
              <a:spcBef>
                <a:spcPts val="13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2pPr>
            <a:lvl3pPr lvl="2" algn="ctr">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3pPr>
            <a:lvl4pPr lvl="3" algn="ctr">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4pPr>
            <a:lvl5pPr lvl="4" algn="ctr">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5pPr>
            <a:lvl6pPr lvl="5" algn="ctr">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6pPr>
            <a:lvl7pPr lvl="6" algn="ctr">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7pPr>
            <a:lvl8pPr lvl="7" algn="ctr">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8pPr>
            <a:lvl9pPr lvl="8" algn="ctr">
              <a:lnSpc>
                <a:spcPct val="100000"/>
              </a:lnSpc>
              <a:spcBef>
                <a:spcPts val="1600"/>
              </a:spcBef>
              <a:spcAft>
                <a:spcPts val="160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panose="00000500000000000000"/>
              <a:buNone/>
              <a:defRPr sz="2000">
                <a:latin typeface="Mali SemiBold" panose="00000700000000000000"/>
                <a:ea typeface="Mali SemiBold" panose="00000700000000000000"/>
                <a:cs typeface="Mali SemiBold" panose="00000700000000000000"/>
                <a:sym typeface="Mali SemiBold" panose="00000700000000000000"/>
              </a:defRPr>
            </a:lvl1pPr>
            <a:lvl2pPr lvl="1" algn="ctr" rtl="0">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2pPr>
            <a:lvl3pPr lvl="2" algn="ctr" rtl="0">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3pPr>
            <a:lvl4pPr lvl="3" algn="ctr" rtl="0">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4pPr>
            <a:lvl5pPr lvl="4" algn="ctr" rtl="0">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5pPr>
            <a:lvl6pPr lvl="5" algn="ctr" rtl="0">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6pPr>
            <a:lvl7pPr lvl="6" algn="ctr" rtl="0">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7pPr>
            <a:lvl8pPr lvl="7" algn="ctr" rtl="0">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8pPr>
            <a:lvl9pPr lvl="8" algn="ctr" rtl="0">
              <a:lnSpc>
                <a:spcPct val="100000"/>
              </a:lnSpc>
              <a:spcBef>
                <a:spcPts val="1600"/>
              </a:spcBef>
              <a:spcAft>
                <a:spcPts val="160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panose="00000600000000000000"/>
              <a:buNone/>
              <a:defRPr sz="3200">
                <a:solidFill>
                  <a:schemeClr val="dk1"/>
                </a:solidFill>
                <a:latin typeface="Mali Medium" panose="00000600000000000000"/>
                <a:ea typeface="Mali Medium" panose="00000600000000000000"/>
                <a:cs typeface="Mali Medium" panose="00000600000000000000"/>
                <a:sym typeface="Mali Medium" panose="00000600000000000000"/>
              </a:defRPr>
            </a:lvl1pPr>
            <a:lvl2pPr lvl="1" algn="ctr" rtl="0">
              <a:lnSpc>
                <a:spcPct val="70000"/>
              </a:lnSpc>
              <a:spcBef>
                <a:spcPts val="0"/>
              </a:spcBef>
              <a:spcAft>
                <a:spcPts val="0"/>
              </a:spcAft>
              <a:buClr>
                <a:schemeClr val="dk1"/>
              </a:buClr>
              <a:buSzPts val="3200"/>
              <a:buFont typeface="Single Day" charset="-127"/>
              <a:buNone/>
              <a:defRPr sz="3200" b="1">
                <a:solidFill>
                  <a:schemeClr val="dk1"/>
                </a:solidFill>
                <a:latin typeface="Single Day" charset="-127"/>
                <a:ea typeface="Single Day" charset="-127"/>
                <a:cs typeface="Single Day" charset="-127"/>
                <a:sym typeface="Single Day" charset="-127"/>
              </a:defRPr>
            </a:lvl2pPr>
            <a:lvl3pPr lvl="2" algn="ctr" rtl="0">
              <a:lnSpc>
                <a:spcPct val="70000"/>
              </a:lnSpc>
              <a:spcBef>
                <a:spcPts val="0"/>
              </a:spcBef>
              <a:spcAft>
                <a:spcPts val="0"/>
              </a:spcAft>
              <a:buClr>
                <a:schemeClr val="dk1"/>
              </a:buClr>
              <a:buSzPts val="3200"/>
              <a:buFont typeface="Single Day" charset="-127"/>
              <a:buNone/>
              <a:defRPr sz="3200" b="1">
                <a:solidFill>
                  <a:schemeClr val="dk1"/>
                </a:solidFill>
                <a:latin typeface="Single Day" charset="-127"/>
                <a:ea typeface="Single Day" charset="-127"/>
                <a:cs typeface="Single Day" charset="-127"/>
                <a:sym typeface="Single Day" charset="-127"/>
              </a:defRPr>
            </a:lvl3pPr>
            <a:lvl4pPr lvl="3" algn="ctr" rtl="0">
              <a:lnSpc>
                <a:spcPct val="70000"/>
              </a:lnSpc>
              <a:spcBef>
                <a:spcPts val="0"/>
              </a:spcBef>
              <a:spcAft>
                <a:spcPts val="0"/>
              </a:spcAft>
              <a:buClr>
                <a:schemeClr val="dk1"/>
              </a:buClr>
              <a:buSzPts val="3200"/>
              <a:buFont typeface="Single Day" charset="-127"/>
              <a:buNone/>
              <a:defRPr sz="3200" b="1">
                <a:solidFill>
                  <a:schemeClr val="dk1"/>
                </a:solidFill>
                <a:latin typeface="Single Day" charset="-127"/>
                <a:ea typeface="Single Day" charset="-127"/>
                <a:cs typeface="Single Day" charset="-127"/>
                <a:sym typeface="Single Day" charset="-127"/>
              </a:defRPr>
            </a:lvl4pPr>
            <a:lvl5pPr lvl="4" algn="ctr" rtl="0">
              <a:lnSpc>
                <a:spcPct val="70000"/>
              </a:lnSpc>
              <a:spcBef>
                <a:spcPts val="0"/>
              </a:spcBef>
              <a:spcAft>
                <a:spcPts val="0"/>
              </a:spcAft>
              <a:buClr>
                <a:schemeClr val="dk1"/>
              </a:buClr>
              <a:buSzPts val="3200"/>
              <a:buFont typeface="Single Day" charset="-127"/>
              <a:buNone/>
              <a:defRPr sz="3200" b="1">
                <a:solidFill>
                  <a:schemeClr val="dk1"/>
                </a:solidFill>
                <a:latin typeface="Single Day" charset="-127"/>
                <a:ea typeface="Single Day" charset="-127"/>
                <a:cs typeface="Single Day" charset="-127"/>
                <a:sym typeface="Single Day" charset="-127"/>
              </a:defRPr>
            </a:lvl5pPr>
            <a:lvl6pPr lvl="5" algn="ctr" rtl="0">
              <a:lnSpc>
                <a:spcPct val="70000"/>
              </a:lnSpc>
              <a:spcBef>
                <a:spcPts val="0"/>
              </a:spcBef>
              <a:spcAft>
                <a:spcPts val="0"/>
              </a:spcAft>
              <a:buClr>
                <a:schemeClr val="dk1"/>
              </a:buClr>
              <a:buSzPts val="3200"/>
              <a:buFont typeface="Single Day" charset="-127"/>
              <a:buNone/>
              <a:defRPr sz="3200" b="1">
                <a:solidFill>
                  <a:schemeClr val="dk1"/>
                </a:solidFill>
                <a:latin typeface="Single Day" charset="-127"/>
                <a:ea typeface="Single Day" charset="-127"/>
                <a:cs typeface="Single Day" charset="-127"/>
                <a:sym typeface="Single Day" charset="-127"/>
              </a:defRPr>
            </a:lvl6pPr>
            <a:lvl7pPr lvl="6" algn="ctr" rtl="0">
              <a:lnSpc>
                <a:spcPct val="70000"/>
              </a:lnSpc>
              <a:spcBef>
                <a:spcPts val="0"/>
              </a:spcBef>
              <a:spcAft>
                <a:spcPts val="0"/>
              </a:spcAft>
              <a:buClr>
                <a:schemeClr val="dk1"/>
              </a:buClr>
              <a:buSzPts val="3200"/>
              <a:buFont typeface="Single Day" charset="-127"/>
              <a:buNone/>
              <a:defRPr sz="3200" b="1">
                <a:solidFill>
                  <a:schemeClr val="dk1"/>
                </a:solidFill>
                <a:latin typeface="Single Day" charset="-127"/>
                <a:ea typeface="Single Day" charset="-127"/>
                <a:cs typeface="Single Day" charset="-127"/>
                <a:sym typeface="Single Day" charset="-127"/>
              </a:defRPr>
            </a:lvl7pPr>
            <a:lvl8pPr lvl="7" algn="ctr" rtl="0">
              <a:lnSpc>
                <a:spcPct val="70000"/>
              </a:lnSpc>
              <a:spcBef>
                <a:spcPts val="0"/>
              </a:spcBef>
              <a:spcAft>
                <a:spcPts val="0"/>
              </a:spcAft>
              <a:buClr>
                <a:schemeClr val="dk1"/>
              </a:buClr>
              <a:buSzPts val="3200"/>
              <a:buFont typeface="Single Day" charset="-127"/>
              <a:buNone/>
              <a:defRPr sz="3200" b="1">
                <a:solidFill>
                  <a:schemeClr val="dk1"/>
                </a:solidFill>
                <a:latin typeface="Single Day" charset="-127"/>
                <a:ea typeface="Single Day" charset="-127"/>
                <a:cs typeface="Single Day" charset="-127"/>
                <a:sym typeface="Single Day" charset="-127"/>
              </a:defRPr>
            </a:lvl8pPr>
            <a:lvl9pPr lvl="8" algn="ctr" rtl="0">
              <a:lnSpc>
                <a:spcPct val="70000"/>
              </a:lnSpc>
              <a:spcBef>
                <a:spcPts val="0"/>
              </a:spcBef>
              <a:spcAft>
                <a:spcPts val="0"/>
              </a:spcAft>
              <a:buClr>
                <a:schemeClr val="dk1"/>
              </a:buClr>
              <a:buSzPts val="3200"/>
              <a:buFont typeface="Single Day" charset="-127"/>
              <a:buNone/>
              <a:defRPr sz="3200" b="1">
                <a:solidFill>
                  <a:schemeClr val="dk1"/>
                </a:solidFill>
                <a:latin typeface="Single Day" charset="-127"/>
                <a:ea typeface="Single Day" charset="-127"/>
                <a:cs typeface="Single Day" charset="-127"/>
                <a:sym typeface="Single Day" charset="-127"/>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51.xml"/><Relationship Id="rId7" Type="http://schemas.openxmlformats.org/officeDocument/2006/relationships/slide" Target="slide54.xm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slide" Target="slide52.xm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slide" Target="slide56.xml"/></Relationships>
</file>

<file path=ppt/slides/_rels/slide51.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4.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50.xml"/><Relationship Id="rId1" Type="http://schemas.openxmlformats.org/officeDocument/2006/relationships/slideLayout" Target="../slideLayouts/slideLayout14.xml"/><Relationship Id="rId4" Type="http://schemas.openxmlformats.org/officeDocument/2006/relationships/image" Target="../media/image31.sv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7299313" y="3907621"/>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63"/>
          <p:cNvGrpSpPr/>
          <p:nvPr/>
        </p:nvGrpSpPr>
        <p:grpSpPr>
          <a:xfrm>
            <a:off x="397452" y="962341"/>
            <a:ext cx="234576" cy="353694"/>
            <a:chOff x="7509313" y="3231788"/>
            <a:chExt cx="249575" cy="365575"/>
          </a:xfrm>
        </p:grpSpPr>
        <p:sp>
          <p:nvSpPr>
            <p:cNvPr id="1618" name="Google Shape;1618;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63"/>
          <p:cNvGrpSpPr/>
          <p:nvPr/>
        </p:nvGrpSpPr>
        <p:grpSpPr>
          <a:xfrm rot="5973186">
            <a:off x="830850" y="4062378"/>
            <a:ext cx="525721" cy="428640"/>
            <a:chOff x="5426900" y="3064075"/>
            <a:chExt cx="281450" cy="229525"/>
          </a:xfrm>
        </p:grpSpPr>
        <p:sp>
          <p:nvSpPr>
            <p:cNvPr id="1622" name="Google Shape;1622;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830254" y="2279362"/>
            <a:ext cx="6144685" cy="584775"/>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Kể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xung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quanh</a:t>
            </a:r>
            <a:r>
              <a:rPr lang="en-US" sz="3200" dirty="0">
                <a:solidFill>
                  <a:srgbClr val="263E68"/>
                </a:solidFill>
                <a:latin typeface="Times New Roman" panose="02020603050405020304" pitchFamily="18" charset="0"/>
                <a:cs typeface="Times New Roman" panose="02020603050405020304" pitchFamily="18" charset="0"/>
              </a:rPr>
              <a:t> ta</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1. Quan </a:t>
            </a:r>
            <a:r>
              <a:rPr lang="en-US" sz="3200" b="1" dirty="0" err="1">
                <a:solidFill>
                  <a:srgbClr val="263E68"/>
                </a:solidFill>
                <a:latin typeface="Times New Roman" panose="02020603050405020304" pitchFamily="18" charset="0"/>
                <a:cs typeface="Times New Roman" panose="02020603050405020304" pitchFamily="18" charset="0"/>
              </a:rPr>
              <a:t>niệm</a:t>
            </a:r>
            <a:r>
              <a:rPr lang="en-US" sz="3200" b="1" dirty="0">
                <a:solidFill>
                  <a:srgbClr val="263E68"/>
                </a:solidFill>
                <a:latin typeface="Times New Roman" panose="02020603050405020304" pitchFamily="18" charset="0"/>
                <a:cs typeface="Times New Roman" panose="02020603050405020304" pitchFamily="18" charset="0"/>
              </a:rPr>
              <a:t> ban </a:t>
            </a:r>
            <a:r>
              <a:rPr lang="en-US" sz="3200" b="1" dirty="0" err="1">
                <a:solidFill>
                  <a:srgbClr val="263E68"/>
                </a:solidFill>
                <a:latin typeface="Times New Roman" panose="02020603050405020304" pitchFamily="18" charset="0"/>
                <a:cs typeface="Times New Roman" panose="02020603050405020304" pitchFamily="18" charset="0"/>
              </a:rPr>
              <a:t>đầu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về</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00755" y="1367020"/>
            <a:ext cx="8585201" cy="1077218"/>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Democritus</a:t>
            </a:r>
            <a:r>
              <a:rPr lang="en-US" sz="3200" dirty="0">
                <a:solidFill>
                  <a:srgbClr val="263E68"/>
                </a:solidFill>
                <a:latin typeface="Times New Roman" panose="02020603050405020304" pitchFamily="18" charset="0"/>
                <a:cs typeface="Times New Roman" panose="02020603050405020304" pitchFamily="18" charset="0"/>
              </a:rPr>
              <a:t>: N</a:t>
            </a:r>
            <a:r>
              <a:rPr lang="vi-VN" sz="3200" dirty="0">
                <a:solidFill>
                  <a:srgbClr val="263E68"/>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200" dirty="0" err="1">
              <a:solidFill>
                <a:srgbClr val="263E68"/>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62654" y="2571750"/>
            <a:ext cx="8342489"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Dalton</a:t>
            </a:r>
            <a:r>
              <a:rPr lang="en-US" sz="3200" dirty="0">
                <a:solidFill>
                  <a:srgbClr val="263E68"/>
                </a:solidFill>
                <a:latin typeface="Times New Roman" panose="02020603050405020304" pitchFamily="18" charset="0"/>
                <a:cs typeface="Times New Roman" panose="02020603050405020304" pitchFamily="18" charset="0"/>
              </a:rPr>
              <a:t>: C</a:t>
            </a:r>
            <a:r>
              <a:rPr lang="vi-VN" sz="3200" dirty="0">
                <a:solidFill>
                  <a:srgbClr val="263E68"/>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hoá học".</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p:cNvGrpSpPr/>
          <p:nvPr/>
        </p:nvGrpSpPr>
        <p:grpSpPr>
          <a:xfrm>
            <a:off x="7588601" y="151304"/>
            <a:ext cx="1057930" cy="1016941"/>
            <a:chOff x="2214529" y="2433804"/>
            <a:chExt cx="2706110" cy="2676600"/>
          </a:xfrm>
        </p:grpSpPr>
        <p:sp>
          <p:nvSpPr>
            <p:cNvPr id="14" name="Google Shape;811;p33"/>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p:cNvGrpSpPr/>
            <p:nvPr/>
          </p:nvGrpSpPr>
          <p:grpSpPr>
            <a:xfrm>
              <a:off x="2343091" y="3325866"/>
              <a:ext cx="301143" cy="95916"/>
              <a:chOff x="5581225" y="1820025"/>
              <a:chExt cx="463725" cy="147700"/>
            </a:xfrm>
          </p:grpSpPr>
          <p:sp>
            <p:nvSpPr>
              <p:cNvPr id="64" name="Google Shape;81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p:cNvGrpSpPr/>
            <p:nvPr/>
          </p:nvGrpSpPr>
          <p:grpSpPr>
            <a:xfrm>
              <a:off x="4381216" y="3467266"/>
              <a:ext cx="301143" cy="95916"/>
              <a:chOff x="5581225" y="1820025"/>
              <a:chExt cx="463725" cy="147700"/>
            </a:xfrm>
          </p:grpSpPr>
          <p:sp>
            <p:nvSpPr>
              <p:cNvPr id="51" name="Google Shape;83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p:cNvGrpSpPr/>
            <p:nvPr/>
          </p:nvGrpSpPr>
          <p:grpSpPr>
            <a:xfrm>
              <a:off x="3189766" y="4732391"/>
              <a:ext cx="301143" cy="95916"/>
              <a:chOff x="5581225" y="1820025"/>
              <a:chExt cx="463725" cy="147700"/>
            </a:xfrm>
          </p:grpSpPr>
          <p:sp>
            <p:nvSpPr>
              <p:cNvPr id="38" name="Google Shape;84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p:cNvGrpSpPr/>
            <p:nvPr/>
          </p:nvGrpSpPr>
          <p:grpSpPr>
            <a:xfrm>
              <a:off x="3390682" y="3715768"/>
              <a:ext cx="353683" cy="112666"/>
              <a:chOff x="5581225" y="1820025"/>
              <a:chExt cx="463725" cy="147700"/>
            </a:xfrm>
          </p:grpSpPr>
          <p:sp>
            <p:nvSpPr>
              <p:cNvPr id="25" name="Google Shape;86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p:cNvGrpSpPr/>
          <p:nvPr/>
        </p:nvGrpSpPr>
        <p:grpSpPr>
          <a:xfrm rot="1813784">
            <a:off x="8568346" y="4190961"/>
            <a:ext cx="166678" cy="166678"/>
            <a:chOff x="2810757" y="1723146"/>
            <a:chExt cx="719700" cy="719700"/>
          </a:xfrm>
        </p:grpSpPr>
        <p:sp>
          <p:nvSpPr>
            <p:cNvPr id="78" name="Google Shape;955;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p:cNvGrpSpPr/>
            <p:nvPr/>
          </p:nvGrpSpPr>
          <p:grpSpPr>
            <a:xfrm>
              <a:off x="2938725" y="1995263"/>
              <a:ext cx="463750" cy="159925"/>
              <a:chOff x="5593400" y="2441250"/>
              <a:chExt cx="463750" cy="159925"/>
            </a:xfrm>
          </p:grpSpPr>
          <p:sp>
            <p:nvSpPr>
              <p:cNvPr id="80" name="Google Shape;957;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p:cNvGrpSpPr/>
          <p:nvPr/>
        </p:nvGrpSpPr>
        <p:grpSpPr>
          <a:xfrm rot="-1159155">
            <a:off x="677642" y="340989"/>
            <a:ext cx="166638" cy="166638"/>
            <a:chOff x="2810757" y="1723146"/>
            <a:chExt cx="719700" cy="719700"/>
          </a:xfrm>
        </p:grpSpPr>
        <p:sp>
          <p:nvSpPr>
            <p:cNvPr id="94" name="Google Shape;971;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p:cNvGrpSpPr/>
            <p:nvPr/>
          </p:nvGrpSpPr>
          <p:grpSpPr>
            <a:xfrm>
              <a:off x="2938725" y="1995263"/>
              <a:ext cx="463750" cy="159925"/>
              <a:chOff x="5593400" y="2441250"/>
              <a:chExt cx="463750" cy="159925"/>
            </a:xfrm>
          </p:grpSpPr>
          <p:sp>
            <p:nvSpPr>
              <p:cNvPr id="96" name="Google Shape;973;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p:cNvGrpSpPr/>
          <p:nvPr/>
        </p:nvGrpSpPr>
        <p:grpSpPr>
          <a:xfrm rot="-774445">
            <a:off x="7865052" y="4689892"/>
            <a:ext cx="166573" cy="166573"/>
            <a:chOff x="2810757" y="1723146"/>
            <a:chExt cx="719700" cy="719700"/>
          </a:xfrm>
        </p:grpSpPr>
        <p:sp>
          <p:nvSpPr>
            <p:cNvPr id="110"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p:cNvGrpSpPr/>
            <p:nvPr/>
          </p:nvGrpSpPr>
          <p:grpSpPr>
            <a:xfrm>
              <a:off x="2938725" y="1995263"/>
              <a:ext cx="463750" cy="159925"/>
              <a:chOff x="5593400" y="2441250"/>
              <a:chExt cx="463750" cy="159925"/>
            </a:xfrm>
          </p:grpSpPr>
          <p:sp>
            <p:nvSpPr>
              <p:cNvPr id="112"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p:cNvGrpSpPr/>
          <p:nvPr/>
        </p:nvGrpSpPr>
        <p:grpSpPr>
          <a:xfrm rot="-774445">
            <a:off x="471697" y="4570878"/>
            <a:ext cx="166573" cy="166573"/>
            <a:chOff x="2810757" y="1723146"/>
            <a:chExt cx="719700" cy="719700"/>
          </a:xfrm>
        </p:grpSpPr>
        <p:sp>
          <p:nvSpPr>
            <p:cNvPr id="126"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p:cNvGrpSpPr/>
            <p:nvPr/>
          </p:nvGrpSpPr>
          <p:grpSpPr>
            <a:xfrm>
              <a:off x="2938725" y="1995263"/>
              <a:ext cx="463750" cy="159925"/>
              <a:chOff x="5593400" y="2441250"/>
              <a:chExt cx="463750" cy="159925"/>
            </a:xfrm>
          </p:grpSpPr>
          <p:sp>
            <p:nvSpPr>
              <p:cNvPr id="128"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Google Shape;196;p28"/>
          <p:cNvGrpSpPr/>
          <p:nvPr/>
        </p:nvGrpSpPr>
        <p:grpSpPr>
          <a:xfrm flipH="1">
            <a:off x="5995502" y="3986636"/>
            <a:ext cx="852496" cy="803258"/>
            <a:chOff x="6712725" y="1324325"/>
            <a:chExt cx="2861687" cy="2696400"/>
          </a:xfrm>
        </p:grpSpPr>
        <p:sp>
          <p:nvSpPr>
            <p:cNvPr id="142" name="Google Shape;197;p28"/>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8;p28"/>
            <p:cNvSpPr/>
            <p:nvPr/>
          </p:nvSpPr>
          <p:spPr>
            <a:xfrm>
              <a:off x="6712725" y="1324325"/>
              <a:ext cx="2696400" cy="2696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9;p28"/>
            <p:cNvSpPr/>
            <p:nvPr/>
          </p:nvSpPr>
          <p:spPr>
            <a:xfrm>
              <a:off x="7041062" y="1652676"/>
              <a:ext cx="2039400" cy="203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0;p28"/>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1;p28"/>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2;p28"/>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3;p28"/>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4;p28"/>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5;p28"/>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6;p28"/>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7;p28"/>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p28"/>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209;p28"/>
            <p:cNvGrpSpPr/>
            <p:nvPr/>
          </p:nvGrpSpPr>
          <p:grpSpPr>
            <a:xfrm>
              <a:off x="7647938" y="2765013"/>
              <a:ext cx="427175" cy="149075"/>
              <a:chOff x="4952850" y="2127900"/>
              <a:chExt cx="427175" cy="149075"/>
            </a:xfrm>
          </p:grpSpPr>
          <p:sp>
            <p:nvSpPr>
              <p:cNvPr id="203" name="Google Shape;210;p28"/>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1;p28"/>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2;p28"/>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3;p28"/>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4;p28"/>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5;p28"/>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6;p28"/>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217;p28"/>
            <p:cNvGrpSpPr/>
            <p:nvPr/>
          </p:nvGrpSpPr>
          <p:grpSpPr>
            <a:xfrm>
              <a:off x="8157775" y="2365025"/>
              <a:ext cx="392950" cy="141250"/>
              <a:chOff x="6253275" y="1773275"/>
              <a:chExt cx="392950" cy="141250"/>
            </a:xfrm>
          </p:grpSpPr>
          <p:sp>
            <p:nvSpPr>
              <p:cNvPr id="198" name="Google Shape;218;p28"/>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9;p28"/>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0;p28"/>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1;p28"/>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2;p28"/>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23;p28"/>
            <p:cNvGrpSpPr/>
            <p:nvPr/>
          </p:nvGrpSpPr>
          <p:grpSpPr>
            <a:xfrm>
              <a:off x="7283528" y="1827591"/>
              <a:ext cx="301143" cy="95916"/>
              <a:chOff x="5581225" y="1820025"/>
              <a:chExt cx="463725" cy="147700"/>
            </a:xfrm>
          </p:grpSpPr>
          <p:sp>
            <p:nvSpPr>
              <p:cNvPr id="185" name="Google Shape;224;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5;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6;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7;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8;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9;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0;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1;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2;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3;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4;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5;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6;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237;p28"/>
            <p:cNvGrpSpPr/>
            <p:nvPr/>
          </p:nvGrpSpPr>
          <p:grpSpPr>
            <a:xfrm>
              <a:off x="9246978" y="2696291"/>
              <a:ext cx="301143" cy="95916"/>
              <a:chOff x="5581225" y="1820025"/>
              <a:chExt cx="463725" cy="147700"/>
            </a:xfrm>
          </p:grpSpPr>
          <p:sp>
            <p:nvSpPr>
              <p:cNvPr id="172" name="Google Shape;238;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9;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1;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2;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3;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4;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5;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6;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7;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8;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9;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0;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251;p28"/>
            <p:cNvGrpSpPr/>
            <p:nvPr/>
          </p:nvGrpSpPr>
          <p:grpSpPr>
            <a:xfrm>
              <a:off x="6916378" y="3524616"/>
              <a:ext cx="301143" cy="95916"/>
              <a:chOff x="5581225" y="1820025"/>
              <a:chExt cx="463725" cy="147700"/>
            </a:xfrm>
          </p:grpSpPr>
          <p:sp>
            <p:nvSpPr>
              <p:cNvPr id="159" name="Google Shape;252;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3;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54;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55;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56;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57;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8;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9;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0;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1;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2;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3;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4;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7" name="Google Shape;2476;p79"/>
          <p:cNvSpPr/>
          <p:nvPr/>
        </p:nvSpPr>
        <p:spPr>
          <a:xfrm>
            <a:off x="183970" y="2312175"/>
            <a:ext cx="6567276" cy="20239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204776" y="2721968"/>
            <a:ext cx="6823459" cy="707400"/>
          </a:xfrm>
          <a:prstGeom prst="rect">
            <a:avLst/>
          </a:prstGeom>
        </p:spPr>
        <p:txBody>
          <a:bodyPr spcFirstLastPara="1" wrap="square" lIns="91425" tIns="91425" rIns="91425" bIns="91425" anchor="t" anchorCtr="0">
            <a:noAutofit/>
          </a:bodyPr>
          <a:lstStyle/>
          <a:p>
            <a:pPr lvl="0"/>
            <a:r>
              <a:rPr lang="vi-VN" b="1" dirty="0"/>
              <a:t>Mô hình nguyên tử của Rơ-dơ-pho</a:t>
            </a:r>
            <a:r>
              <a:rPr lang="en-US" b="1" dirty="0"/>
              <a:t> - Bo</a:t>
            </a:r>
            <a:r>
              <a:rPr lang="vi-VN" b="1" dirty="0"/>
              <a:t> </a:t>
            </a:r>
            <a:endParaRPr lang="en-US" b="1" dirty="0"/>
          </a:p>
        </p:txBody>
      </p:sp>
      <p:sp>
        <p:nvSpPr>
          <p:cNvPr id="1124" name="Google Shape;1124;p56"/>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02</a:t>
            </a:r>
            <a:endParaRPr b="1" dirty="0"/>
          </a:p>
        </p:txBody>
      </p:sp>
      <p:grpSp>
        <p:nvGrpSpPr>
          <p:cNvPr id="1126" name="Google Shape;1126;p56"/>
          <p:cNvGrpSpPr/>
          <p:nvPr/>
        </p:nvGrpSpPr>
        <p:grpSpPr>
          <a:xfrm>
            <a:off x="7491761" y="126395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424096">
            <a:off x="7237723" y="3433891"/>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8384489" y="6161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5598090" y="2415912"/>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1316905" y="4586193"/>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540;p51"/>
          <p:cNvGrpSpPr/>
          <p:nvPr/>
        </p:nvGrpSpPr>
        <p:grpSpPr>
          <a:xfrm flipH="1">
            <a:off x="4442411" y="146771"/>
            <a:ext cx="2187430" cy="2061087"/>
            <a:chOff x="6712725" y="1324325"/>
            <a:chExt cx="2861687" cy="2696400"/>
          </a:xfrm>
        </p:grpSpPr>
        <p:sp>
          <p:nvSpPr>
            <p:cNvPr id="59" name="Google Shape;6541;p51"/>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p:cNvGrpSpPr/>
            <p:nvPr/>
          </p:nvGrpSpPr>
          <p:grpSpPr>
            <a:xfrm>
              <a:off x="7647938" y="2765013"/>
              <a:ext cx="427175" cy="149075"/>
              <a:chOff x="4952850" y="2127900"/>
              <a:chExt cx="427175" cy="149075"/>
            </a:xfrm>
          </p:grpSpPr>
          <p:sp>
            <p:nvSpPr>
              <p:cNvPr id="120" name="Google Shape;6554;p51"/>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p:cNvGrpSpPr/>
            <p:nvPr/>
          </p:nvGrpSpPr>
          <p:grpSpPr>
            <a:xfrm>
              <a:off x="8157775" y="2365025"/>
              <a:ext cx="392950" cy="141250"/>
              <a:chOff x="6253275" y="1773275"/>
              <a:chExt cx="392950" cy="141250"/>
            </a:xfrm>
          </p:grpSpPr>
          <p:sp>
            <p:nvSpPr>
              <p:cNvPr id="115" name="Google Shape;6562;p51"/>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p:cNvGrpSpPr/>
            <p:nvPr/>
          </p:nvGrpSpPr>
          <p:grpSpPr>
            <a:xfrm>
              <a:off x="7283528" y="1827591"/>
              <a:ext cx="301143" cy="95916"/>
              <a:chOff x="5581225" y="1820025"/>
              <a:chExt cx="463725" cy="147700"/>
            </a:xfrm>
          </p:grpSpPr>
          <p:sp>
            <p:nvSpPr>
              <p:cNvPr id="102" name="Google Shape;6568;p51"/>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p:cNvGrpSpPr/>
            <p:nvPr/>
          </p:nvGrpSpPr>
          <p:grpSpPr>
            <a:xfrm>
              <a:off x="9246978" y="2696291"/>
              <a:ext cx="301143" cy="95916"/>
              <a:chOff x="5581225" y="1820025"/>
              <a:chExt cx="463725" cy="147700"/>
            </a:xfrm>
          </p:grpSpPr>
          <p:sp>
            <p:nvSpPr>
              <p:cNvPr id="89" name="Google Shape;6582;p51"/>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p:cNvGrpSpPr/>
            <p:nvPr/>
          </p:nvGrpSpPr>
          <p:grpSpPr>
            <a:xfrm>
              <a:off x="6916378" y="3524616"/>
              <a:ext cx="301143" cy="95916"/>
              <a:chOff x="5581225" y="1820025"/>
              <a:chExt cx="463725" cy="147700"/>
            </a:xfrm>
          </p:grpSpPr>
          <p:sp>
            <p:nvSpPr>
              <p:cNvPr id="76" name="Google Shape;6596;p51"/>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4"/>
                                        </p:tgtEl>
                                        <p:attrNameLst>
                                          <p:attrName>style.visibility</p:attrName>
                                        </p:attrNameLst>
                                      </p:cBhvr>
                                      <p:to>
                                        <p:strVal val="visible"/>
                                      </p:to>
                                    </p:set>
                                    <p:animEffect transition="in" filter="fade">
                                      <p:cBhvr>
                                        <p:cTn id="12" dur="1000"/>
                                        <p:tgtEl>
                                          <p:spTgt spid="1124"/>
                                        </p:tgtEl>
                                      </p:cBhvr>
                                    </p:animEffect>
                                    <p:anim calcmode="lin" valueType="num">
                                      <p:cBhvr>
                                        <p:cTn id="13" dur="1000" fill="hold"/>
                                        <p:tgtEl>
                                          <p:spTgt spid="1124"/>
                                        </p:tgtEl>
                                        <p:attrNameLst>
                                          <p:attrName>ppt_x</p:attrName>
                                        </p:attrNameLst>
                                      </p:cBhvr>
                                      <p:tavLst>
                                        <p:tav tm="0">
                                          <p:val>
                                            <p:strVal val="#ppt_x"/>
                                          </p:val>
                                        </p:tav>
                                        <p:tav tm="100000">
                                          <p:val>
                                            <p:strVal val="#ppt_x"/>
                                          </p:val>
                                        </p:tav>
                                      </p:tavLst>
                                    </p:anim>
                                    <p:anim calcmode="lin" valueType="num">
                                      <p:cBhvr>
                                        <p:cTn id="14" dur="1000" fill="hold"/>
                                        <p:tgtEl>
                                          <p:spTgt spid="1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64"/>
                                        </p:tgtEl>
                                        <p:attrNameLst>
                                          <p:attrName>style.visibility</p:attrName>
                                        </p:attrNameLst>
                                      </p:cBhvr>
                                      <p:to>
                                        <p:strVal val="visible"/>
                                      </p:to>
                                    </p:set>
                                    <p:animEffect transition="in" filter="fade">
                                      <p:cBhvr>
                                        <p:cTn id="17" dur="1000"/>
                                        <p:tgtEl>
                                          <p:spTgt spid="1164"/>
                                        </p:tgtEl>
                                      </p:cBhvr>
                                    </p:animEffect>
                                    <p:anim calcmode="lin" valueType="num">
                                      <p:cBhvr>
                                        <p:cTn id="18" dur="1000" fill="hold"/>
                                        <p:tgtEl>
                                          <p:spTgt spid="1164"/>
                                        </p:tgtEl>
                                        <p:attrNameLst>
                                          <p:attrName>ppt_x</p:attrName>
                                        </p:attrNameLst>
                                      </p:cBhvr>
                                      <p:tavLst>
                                        <p:tav tm="0">
                                          <p:val>
                                            <p:strVal val="#ppt_x"/>
                                          </p:val>
                                        </p:tav>
                                        <p:tav tm="100000">
                                          <p:val>
                                            <p:strVal val="#ppt_x"/>
                                          </p:val>
                                        </p:tav>
                                      </p:tavLst>
                                    </p:anim>
                                    <p:anim calcmode="lin" valueType="num">
                                      <p:cBhvr>
                                        <p:cTn id="19" dur="1000" fill="hold"/>
                                        <p:tgtEl>
                                          <p:spTgt spid="116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1126"/>
                                        </p:tgtEl>
                                        <p:attrNameLst>
                                          <p:attrName>style.visibility</p:attrName>
                                        </p:attrNameLst>
                                      </p:cBhvr>
                                      <p:to>
                                        <p:strVal val="visible"/>
                                      </p:to>
                                    </p:set>
                                    <p:anim calcmode="lin" valueType="num">
                                      <p:cBhvr additive="base">
                                        <p:cTn id="23" dur="2000" fill="hold"/>
                                        <p:tgtEl>
                                          <p:spTgt spid="1126"/>
                                        </p:tgtEl>
                                        <p:attrNameLst>
                                          <p:attrName>ppt_x</p:attrName>
                                        </p:attrNameLst>
                                      </p:cBhvr>
                                      <p:tavLst>
                                        <p:tav tm="0">
                                          <p:val>
                                            <p:strVal val="1+#ppt_w/2"/>
                                          </p:val>
                                        </p:tav>
                                        <p:tav tm="100000">
                                          <p:val>
                                            <p:strVal val="#ppt_x"/>
                                          </p:val>
                                        </p:tav>
                                      </p:tavLst>
                                    </p:anim>
                                    <p:anim calcmode="lin" valueType="num">
                                      <p:cBhvr additive="base">
                                        <p:cTn id="24" dur="2000" fill="hold"/>
                                        <p:tgtEl>
                                          <p:spTgt spid="112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57"/>
                                        </p:tgtEl>
                                        <p:attrNameLst>
                                          <p:attrName>style.visibility</p:attrName>
                                        </p:attrNameLst>
                                      </p:cBhvr>
                                      <p:to>
                                        <p:strVal val="visible"/>
                                      </p:to>
                                    </p:set>
                                    <p:anim calcmode="lin" valueType="num">
                                      <p:cBhvr additive="base">
                                        <p:cTn id="27" dur="2000" fill="hold"/>
                                        <p:tgtEl>
                                          <p:spTgt spid="1157"/>
                                        </p:tgtEl>
                                        <p:attrNameLst>
                                          <p:attrName>ppt_x</p:attrName>
                                        </p:attrNameLst>
                                      </p:cBhvr>
                                      <p:tavLst>
                                        <p:tav tm="0">
                                          <p:val>
                                            <p:strVal val="1+#ppt_w/2"/>
                                          </p:val>
                                        </p:tav>
                                        <p:tav tm="100000">
                                          <p:val>
                                            <p:strVal val="#ppt_x"/>
                                          </p:val>
                                        </p:tav>
                                      </p:tavLst>
                                    </p:anim>
                                    <p:anim calcmode="lin" valueType="num">
                                      <p:cBhvr additive="base">
                                        <p:cTn id="28" dur="2000" fill="hold"/>
                                        <p:tgtEl>
                                          <p:spTgt spid="115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68"/>
                                        </p:tgtEl>
                                        <p:attrNameLst>
                                          <p:attrName>style.visibility</p:attrName>
                                        </p:attrNameLst>
                                      </p:cBhvr>
                                      <p:to>
                                        <p:strVal val="visible"/>
                                      </p:to>
                                    </p:set>
                                    <p:anim calcmode="lin" valueType="num">
                                      <p:cBhvr additive="base">
                                        <p:cTn id="31" dur="2000" fill="hold"/>
                                        <p:tgtEl>
                                          <p:spTgt spid="1168"/>
                                        </p:tgtEl>
                                        <p:attrNameLst>
                                          <p:attrName>ppt_x</p:attrName>
                                        </p:attrNameLst>
                                      </p:cBhvr>
                                      <p:tavLst>
                                        <p:tav tm="0">
                                          <p:val>
                                            <p:strVal val="1+#ppt_w/2"/>
                                          </p:val>
                                        </p:tav>
                                        <p:tav tm="100000">
                                          <p:val>
                                            <p:strVal val="#ppt_x"/>
                                          </p:val>
                                        </p:tav>
                                      </p:tavLst>
                                    </p:anim>
                                    <p:anim calcmode="lin" valueType="num">
                                      <p:cBhvr additive="base">
                                        <p:cTn id="32" dur="2000" fill="hold"/>
                                        <p:tgtEl>
                                          <p:spTgt spid="116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140"/>
                                        </p:tgtEl>
                                        <p:attrNameLst>
                                          <p:attrName>style.visibility</p:attrName>
                                        </p:attrNameLst>
                                      </p:cBhvr>
                                      <p:to>
                                        <p:strVal val="visible"/>
                                      </p:to>
                                    </p:set>
                                    <p:anim calcmode="lin" valueType="num">
                                      <p:cBhvr additive="base">
                                        <p:cTn id="35" dur="2000" fill="hold"/>
                                        <p:tgtEl>
                                          <p:spTgt spid="1140"/>
                                        </p:tgtEl>
                                        <p:attrNameLst>
                                          <p:attrName>ppt_x</p:attrName>
                                        </p:attrNameLst>
                                      </p:cBhvr>
                                      <p:tavLst>
                                        <p:tav tm="0">
                                          <p:val>
                                            <p:strVal val="1+#ppt_w/2"/>
                                          </p:val>
                                        </p:tav>
                                        <p:tav tm="100000">
                                          <p:val>
                                            <p:strVal val="#ppt_x"/>
                                          </p:val>
                                        </p:tav>
                                      </p:tavLst>
                                    </p:anim>
                                    <p:anim calcmode="lin" valueType="num">
                                      <p:cBhvr additive="base">
                                        <p:cTn id="36" dur="2000" fill="hold"/>
                                        <p:tgtEl>
                                          <p:spTgt spid="1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p:bldP spid="11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3810000" cy="5143500"/>
          </a:xfrm>
          <a:prstGeom prst="rect">
            <a:avLst/>
          </a:prstGeom>
        </p:spPr>
      </p:pic>
      <p:sp>
        <p:nvSpPr>
          <p:cNvPr id="6" name="TextBox 5"/>
          <p:cNvSpPr txBox="1"/>
          <p:nvPr/>
        </p:nvSpPr>
        <p:spPr>
          <a:xfrm>
            <a:off x="45861" y="4523791"/>
            <a:ext cx="3718277" cy="461665"/>
          </a:xfrm>
          <a:prstGeom prst="rect">
            <a:avLst/>
          </a:prstGeom>
          <a:solidFill>
            <a:srgbClr val="686868">
              <a:alpha val="52000"/>
            </a:srgbClr>
          </a:solidFill>
        </p:spPr>
        <p:txBody>
          <a:bodyPr wrap="square" rtlCol="0">
            <a:spAutoFit/>
          </a:bodyPr>
          <a:lstStyle/>
          <a:p>
            <a:r>
              <a:rPr lang="en-US" sz="2400" i="0" dirty="0">
                <a:solidFill>
                  <a:schemeClr val="bg1"/>
                </a:solidFill>
                <a:effectLst/>
                <a:latin typeface="Times New Roman" panose="02020603050405020304" pitchFamily="18" charset="0"/>
                <a:cs typeface="Times New Roman" panose="02020603050405020304" pitchFamily="18" charset="0"/>
              </a:rPr>
              <a:t>E. Rutherford (1871 – 1937)</a:t>
            </a:r>
          </a:p>
        </p:txBody>
      </p:sp>
      <p:pic>
        <p:nvPicPr>
          <p:cNvPr id="7" name="Picture 6" descr="A picture containing circle&#10;&#10;Description automatically generated"/>
          <p:cNvPicPr>
            <a:picLocks noChangeAspect="1"/>
          </p:cNvPicPr>
          <p:nvPr/>
        </p:nvPicPr>
        <p:blipFill>
          <a:blip r:embed="rId3"/>
          <a:stretch>
            <a:fillRect/>
          </a:stretch>
        </p:blipFill>
        <p:spPr>
          <a:xfrm>
            <a:off x="4407807" y="353655"/>
            <a:ext cx="4190393" cy="3533077"/>
          </a:xfrm>
          <a:prstGeom prst="rect">
            <a:avLst/>
          </a:prstGeom>
        </p:spPr>
      </p:pic>
      <p:sp>
        <p:nvSpPr>
          <p:cNvPr id="8" name="TextBox 7"/>
          <p:cNvSpPr txBox="1"/>
          <p:nvPr/>
        </p:nvSpPr>
        <p:spPr>
          <a:xfrm>
            <a:off x="3838222" y="3873605"/>
            <a:ext cx="4786489"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biết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cấu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tạo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10;&#10;Description automatically generated"/>
          <p:cNvPicPr>
            <a:picLocks noChangeAspect="1"/>
          </p:cNvPicPr>
          <p:nvPr/>
        </p:nvPicPr>
        <p:blipFill>
          <a:blip r:embed="rId2"/>
          <a:stretch>
            <a:fillRect/>
          </a:stretch>
        </p:blipFill>
        <p:spPr>
          <a:xfrm>
            <a:off x="388963" y="1004710"/>
            <a:ext cx="3056705" cy="2577222"/>
          </a:xfrm>
          <a:prstGeom prst="rect">
            <a:avLst/>
          </a:prstGeom>
        </p:spPr>
      </p:pic>
      <p:pic>
        <p:nvPicPr>
          <p:cNvPr id="6" name="Picture 5" descr="Diagram, schematic&#10;&#10;Description automatically generated"/>
          <p:cNvPicPr>
            <a:picLocks noChangeAspect="1"/>
          </p:cNvPicPr>
          <p:nvPr/>
        </p:nvPicPr>
        <p:blipFill>
          <a:blip r:embed="rId3"/>
          <a:stretch>
            <a:fillRect/>
          </a:stretch>
        </p:blipFill>
        <p:spPr>
          <a:xfrm>
            <a:off x="4027291" y="955614"/>
            <a:ext cx="5011472" cy="3384671"/>
          </a:xfrm>
          <a:prstGeom prst="rect">
            <a:avLst/>
          </a:prstGeom>
          <a:ln>
            <a:noFill/>
          </a:ln>
          <a:effectLst>
            <a:softEdge rad="1125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2.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61244" y="1333535"/>
            <a:ext cx="8585201" cy="3539430"/>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Mô hình nguyên tử của Rơ-dơ-pho </a:t>
            </a:r>
            <a:endParaRPr lang="en-US"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Nguyên tử có cấu tạo rỗng.</a:t>
            </a:r>
            <a:endParaRPr lang="en-US"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Cấu tạo nguyên tử:</a:t>
            </a:r>
          </a:p>
          <a:p>
            <a:r>
              <a:rPr lang="en-US" sz="3200" dirty="0">
                <a:solidFill>
                  <a:srgbClr val="263E68"/>
                </a:solidFill>
                <a:latin typeface="Times New Roman" panose="02020603050405020304" pitchFamily="18" charset="0"/>
                <a:cs typeface="Times New Roman" panose="02020603050405020304" pitchFamily="18" charset="0"/>
              </a:rPr>
              <a:t>+ H</a:t>
            </a:r>
            <a:r>
              <a:rPr lang="vi-VN" sz="3200" dirty="0">
                <a:solidFill>
                  <a:srgbClr val="263E68"/>
                </a:solidFill>
                <a:latin typeface="Times New Roman" panose="02020603050405020304" pitchFamily="18" charset="0"/>
                <a:cs typeface="Times New Roman" panose="02020603050405020304" pitchFamily="18" charset="0"/>
              </a:rPr>
              <a:t>ạt nhân ở tâm mang điện tích dương;</a:t>
            </a:r>
          </a:p>
          <a:p>
            <a:r>
              <a:rPr lang="en-US" sz="3200" dirty="0">
                <a:solidFill>
                  <a:srgbClr val="263E68"/>
                </a:solidFill>
                <a:latin typeface="Times New Roman" panose="02020603050405020304" pitchFamily="18" charset="0"/>
                <a:cs typeface="Times New Roman" panose="02020603050405020304" pitchFamily="18" charset="0"/>
              </a:rPr>
              <a:t>+ E</a:t>
            </a:r>
            <a:r>
              <a:rPr lang="vi-VN" sz="3200" dirty="0">
                <a:solidFill>
                  <a:srgbClr val="263E68"/>
                </a:solidFill>
                <a:latin typeface="Times New Roman" panose="02020603050405020304" pitchFamily="18" charset="0"/>
                <a:cs typeface="Times New Roman" panose="02020603050405020304" pitchFamily="18" charset="0"/>
              </a:rPr>
              <a:t>lectron ở lớp vỏ mang điện tích âm;</a:t>
            </a:r>
          </a:p>
          <a:p>
            <a:r>
              <a:rPr lang="en-US" sz="3200" dirty="0">
                <a:solidFill>
                  <a:srgbClr val="263E68"/>
                </a:solidFill>
                <a:latin typeface="Times New Roman" panose="02020603050405020304" pitchFamily="18" charset="0"/>
                <a:cs typeface="Times New Roman" panose="02020603050405020304" pitchFamily="18" charset="0"/>
              </a:rPr>
              <a:t>+ E</a:t>
            </a:r>
            <a:r>
              <a:rPr lang="vi-VN" sz="3200" dirty="0">
                <a:solidFill>
                  <a:srgbClr val="263E68"/>
                </a:solidFill>
                <a:latin typeface="Times New Roman" panose="02020603050405020304" pitchFamily="18" charset="0"/>
                <a:cs typeface="Times New Roman" panose="02020603050405020304" pitchFamily="18" charset="0"/>
              </a:rPr>
              <a:t>lectron chuyển động xung quanh hạt nhân như các hành tinh quay quanh Mặt Trời.</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p:cNvGrpSpPr/>
          <p:nvPr/>
        </p:nvGrpSpPr>
        <p:grpSpPr>
          <a:xfrm>
            <a:off x="7588601" y="151304"/>
            <a:ext cx="1057930" cy="1016941"/>
            <a:chOff x="2214529" y="2433804"/>
            <a:chExt cx="2706110" cy="2676600"/>
          </a:xfrm>
        </p:grpSpPr>
        <p:sp>
          <p:nvSpPr>
            <p:cNvPr id="14" name="Google Shape;811;p33"/>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p:cNvGrpSpPr/>
            <p:nvPr/>
          </p:nvGrpSpPr>
          <p:grpSpPr>
            <a:xfrm>
              <a:off x="2343091" y="3325866"/>
              <a:ext cx="301143" cy="95916"/>
              <a:chOff x="5581225" y="1820025"/>
              <a:chExt cx="463725" cy="147700"/>
            </a:xfrm>
          </p:grpSpPr>
          <p:sp>
            <p:nvSpPr>
              <p:cNvPr id="64" name="Google Shape;81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p:cNvGrpSpPr/>
            <p:nvPr/>
          </p:nvGrpSpPr>
          <p:grpSpPr>
            <a:xfrm>
              <a:off x="4381216" y="3467266"/>
              <a:ext cx="301143" cy="95916"/>
              <a:chOff x="5581225" y="1820025"/>
              <a:chExt cx="463725" cy="147700"/>
            </a:xfrm>
          </p:grpSpPr>
          <p:sp>
            <p:nvSpPr>
              <p:cNvPr id="51" name="Google Shape;83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p:cNvGrpSpPr/>
            <p:nvPr/>
          </p:nvGrpSpPr>
          <p:grpSpPr>
            <a:xfrm>
              <a:off x="3189766" y="4732391"/>
              <a:ext cx="301143" cy="95916"/>
              <a:chOff x="5581225" y="1820025"/>
              <a:chExt cx="463725" cy="147700"/>
            </a:xfrm>
          </p:grpSpPr>
          <p:sp>
            <p:nvSpPr>
              <p:cNvPr id="38" name="Google Shape;84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p:cNvGrpSpPr/>
            <p:nvPr/>
          </p:nvGrpSpPr>
          <p:grpSpPr>
            <a:xfrm>
              <a:off x="3390682" y="3715768"/>
              <a:ext cx="353683" cy="112666"/>
              <a:chOff x="5581225" y="1820025"/>
              <a:chExt cx="463725" cy="147700"/>
            </a:xfrm>
          </p:grpSpPr>
          <p:sp>
            <p:nvSpPr>
              <p:cNvPr id="25" name="Google Shape;86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p:cNvGrpSpPr/>
          <p:nvPr/>
        </p:nvGrpSpPr>
        <p:grpSpPr>
          <a:xfrm rot="1813784">
            <a:off x="8568346" y="4190961"/>
            <a:ext cx="166678" cy="166678"/>
            <a:chOff x="2810757" y="1723146"/>
            <a:chExt cx="719700" cy="719700"/>
          </a:xfrm>
        </p:grpSpPr>
        <p:sp>
          <p:nvSpPr>
            <p:cNvPr id="78" name="Google Shape;955;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p:cNvGrpSpPr/>
            <p:nvPr/>
          </p:nvGrpSpPr>
          <p:grpSpPr>
            <a:xfrm>
              <a:off x="2938725" y="1995263"/>
              <a:ext cx="463750" cy="159925"/>
              <a:chOff x="5593400" y="2441250"/>
              <a:chExt cx="463750" cy="159925"/>
            </a:xfrm>
          </p:grpSpPr>
          <p:sp>
            <p:nvSpPr>
              <p:cNvPr id="80" name="Google Shape;957;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p:cNvGrpSpPr/>
          <p:nvPr/>
        </p:nvGrpSpPr>
        <p:grpSpPr>
          <a:xfrm rot="-1159155">
            <a:off x="677642" y="340989"/>
            <a:ext cx="166638" cy="166638"/>
            <a:chOff x="2810757" y="1723146"/>
            <a:chExt cx="719700" cy="719700"/>
          </a:xfrm>
        </p:grpSpPr>
        <p:sp>
          <p:nvSpPr>
            <p:cNvPr id="94" name="Google Shape;971;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p:cNvGrpSpPr/>
            <p:nvPr/>
          </p:nvGrpSpPr>
          <p:grpSpPr>
            <a:xfrm>
              <a:off x="2938725" y="1995263"/>
              <a:ext cx="463750" cy="159925"/>
              <a:chOff x="5593400" y="2441250"/>
              <a:chExt cx="463750" cy="159925"/>
            </a:xfrm>
          </p:grpSpPr>
          <p:sp>
            <p:nvSpPr>
              <p:cNvPr id="96" name="Google Shape;973;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p:cNvGrpSpPr/>
          <p:nvPr/>
        </p:nvGrpSpPr>
        <p:grpSpPr>
          <a:xfrm rot="-774445">
            <a:off x="7865052" y="4689892"/>
            <a:ext cx="166573" cy="166573"/>
            <a:chOff x="2810757" y="1723146"/>
            <a:chExt cx="719700" cy="719700"/>
          </a:xfrm>
        </p:grpSpPr>
        <p:sp>
          <p:nvSpPr>
            <p:cNvPr id="110"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p:cNvGrpSpPr/>
            <p:nvPr/>
          </p:nvGrpSpPr>
          <p:grpSpPr>
            <a:xfrm>
              <a:off x="2938725" y="1995263"/>
              <a:ext cx="463750" cy="159925"/>
              <a:chOff x="5593400" y="2441250"/>
              <a:chExt cx="463750" cy="159925"/>
            </a:xfrm>
          </p:grpSpPr>
          <p:sp>
            <p:nvSpPr>
              <p:cNvPr id="112"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p:cNvGrpSpPr/>
          <p:nvPr/>
        </p:nvGrpSpPr>
        <p:grpSpPr>
          <a:xfrm rot="-774445">
            <a:off x="277956" y="4736231"/>
            <a:ext cx="166573" cy="166573"/>
            <a:chOff x="2810757" y="1723146"/>
            <a:chExt cx="719700" cy="719700"/>
          </a:xfrm>
        </p:grpSpPr>
        <p:sp>
          <p:nvSpPr>
            <p:cNvPr id="126"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p:cNvGrpSpPr/>
            <p:nvPr/>
          </p:nvGrpSpPr>
          <p:grpSpPr>
            <a:xfrm>
              <a:off x="2938725" y="1995263"/>
              <a:ext cx="463750" cy="159925"/>
              <a:chOff x="5593400" y="2441250"/>
              <a:chExt cx="463750" cy="159925"/>
            </a:xfrm>
          </p:grpSpPr>
          <p:sp>
            <p:nvSpPr>
              <p:cNvPr id="128"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56013"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144" y="4522969"/>
            <a:ext cx="3573869" cy="523220"/>
          </a:xfrm>
          <a:prstGeom prst="rect">
            <a:avLst/>
          </a:prstGeom>
          <a:solidFill>
            <a:srgbClr val="626262">
              <a:alpha val="56000"/>
            </a:srgbClr>
          </a:solid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N. Bohr (1885 – 1962)</a:t>
            </a:r>
          </a:p>
        </p:txBody>
      </p:sp>
      <p:pic>
        <p:nvPicPr>
          <p:cNvPr id="7" name="Picture 6" descr="A picture containing person, person&#10;&#10;Description automatically generated"/>
          <p:cNvPicPr>
            <a:picLocks noChangeAspect="1"/>
          </p:cNvPicPr>
          <p:nvPr/>
        </p:nvPicPr>
        <p:blipFill>
          <a:blip r:embed="rId3"/>
          <a:stretch>
            <a:fillRect/>
          </a:stretch>
        </p:blipFill>
        <p:spPr>
          <a:xfrm>
            <a:off x="4730043" y="114475"/>
            <a:ext cx="3656013" cy="3656013"/>
          </a:xfrm>
          <a:prstGeom prst="rect">
            <a:avLst/>
          </a:prstGeom>
        </p:spPr>
      </p:pic>
      <p:sp>
        <p:nvSpPr>
          <p:cNvPr id="8" name="Oval 7"/>
          <p:cNvSpPr/>
          <p:nvPr/>
        </p:nvSpPr>
        <p:spPr>
          <a:xfrm>
            <a:off x="4111183" y="4066820"/>
            <a:ext cx="163689" cy="163689"/>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5362223" y="2807534"/>
            <a:ext cx="456418" cy="533977"/>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73333" y="3185713"/>
            <a:ext cx="1794933"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a:off x="6600188" y="1942877"/>
            <a:ext cx="873056" cy="1398634"/>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023378" y="3185712"/>
            <a:ext cx="2490237"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p:cNvSpPr txBox="1"/>
          <p:nvPr/>
        </p:nvSpPr>
        <p:spPr>
          <a:xfrm>
            <a:off x="4517327" y="3856276"/>
            <a:ext cx="2490237"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81;p73"/>
          <p:cNvSpPr/>
          <p:nvPr/>
        </p:nvSpPr>
        <p:spPr>
          <a:xfrm>
            <a:off x="5103989" y="2726310"/>
            <a:ext cx="4079522" cy="19698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2181;p73"/>
          <p:cNvSpPr/>
          <p:nvPr/>
        </p:nvSpPr>
        <p:spPr>
          <a:xfrm>
            <a:off x="5143501" y="654757"/>
            <a:ext cx="4079522" cy="15105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 name="Picture 4" descr="A picture containing outdoor object&#10;&#10;Description automatically generated"/>
          <p:cNvPicPr>
            <a:picLocks noChangeAspect="1"/>
          </p:cNvPicPr>
          <p:nvPr/>
        </p:nvPicPr>
        <p:blipFill>
          <a:blip r:embed="rId2"/>
          <a:stretch>
            <a:fillRect/>
          </a:stretch>
        </p:blipFill>
        <p:spPr>
          <a:xfrm>
            <a:off x="0" y="-4939"/>
            <a:ext cx="5143500" cy="5143500"/>
          </a:xfrm>
          <a:prstGeom prst="rect">
            <a:avLst/>
          </a:prstGeom>
        </p:spPr>
      </p:pic>
      <p:sp>
        <p:nvSpPr>
          <p:cNvPr id="6" name="TextBox 5"/>
          <p:cNvSpPr txBox="1"/>
          <p:nvPr/>
        </p:nvSpPr>
        <p:spPr>
          <a:xfrm>
            <a:off x="5222522" y="780335"/>
            <a:ext cx="4000500" cy="1384995"/>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chuyển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động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xung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quanh</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hạt</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nhân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theo</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từng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nhau</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5262033" y="2803303"/>
            <a:ext cx="3921478" cy="1815882"/>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trong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cùng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2 electron</a:t>
            </a:r>
          </a:p>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8 electron </a:t>
            </a:r>
            <a:r>
              <a:rPr lang="en-US" sz="2800" i="0" dirty="0" err="1">
                <a:solidFill>
                  <a:schemeClr val="tx1"/>
                </a:solidFill>
                <a:effectLst/>
                <a:latin typeface="Times New Roman" panose="02020603050405020304" pitchFamily="18" charset="0"/>
                <a:cs typeface="Times New Roman" panose="02020603050405020304" pitchFamily="18" charset="0"/>
              </a:rPr>
              <a:t>hoặc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nhiều</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hơn</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2.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99327" y="1346309"/>
            <a:ext cx="8765650" cy="3046988"/>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Mô hình nguyên tử của </a:t>
            </a:r>
            <a:r>
              <a:rPr lang="en-US" sz="3200" dirty="0">
                <a:solidFill>
                  <a:srgbClr val="263E68"/>
                </a:solidFill>
                <a:latin typeface="Times New Roman" panose="02020603050405020304" pitchFamily="18" charset="0"/>
                <a:cs typeface="Times New Roman" panose="02020603050405020304" pitchFamily="18" charset="0"/>
              </a:rPr>
              <a:t>Bo: </a:t>
            </a:r>
            <a:r>
              <a:rPr lang="vi-VN" sz="3200" dirty="0">
                <a:solidFill>
                  <a:srgbClr val="263E68"/>
                </a:solidFill>
                <a:latin typeface="Times New Roman" panose="02020603050405020304" pitchFamily="18" charset="0"/>
                <a:cs typeface="Times New Roman" panose="02020603050405020304" pitchFamily="18" charset="0"/>
              </a:rPr>
              <a:t>Các electron chuyển động xung quanh hạt nhân theo từng lớp khác nhau:</a:t>
            </a: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Lớp trong cùng có 2 electron, bị hạt nhân hút mạnh nhất.</a:t>
            </a: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p:cNvGrpSpPr/>
          <p:nvPr/>
        </p:nvGrpSpPr>
        <p:grpSpPr>
          <a:xfrm>
            <a:off x="7588601" y="151304"/>
            <a:ext cx="1057930" cy="1016941"/>
            <a:chOff x="2214529" y="2433804"/>
            <a:chExt cx="2706110" cy="2676600"/>
          </a:xfrm>
        </p:grpSpPr>
        <p:sp>
          <p:nvSpPr>
            <p:cNvPr id="14" name="Google Shape;811;p33"/>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p:cNvGrpSpPr/>
            <p:nvPr/>
          </p:nvGrpSpPr>
          <p:grpSpPr>
            <a:xfrm>
              <a:off x="2343091" y="3325866"/>
              <a:ext cx="301143" cy="95916"/>
              <a:chOff x="5581225" y="1820025"/>
              <a:chExt cx="463725" cy="147700"/>
            </a:xfrm>
          </p:grpSpPr>
          <p:sp>
            <p:nvSpPr>
              <p:cNvPr id="64" name="Google Shape;81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p:cNvGrpSpPr/>
            <p:nvPr/>
          </p:nvGrpSpPr>
          <p:grpSpPr>
            <a:xfrm>
              <a:off x="4381216" y="3467266"/>
              <a:ext cx="301143" cy="95916"/>
              <a:chOff x="5581225" y="1820025"/>
              <a:chExt cx="463725" cy="147700"/>
            </a:xfrm>
          </p:grpSpPr>
          <p:sp>
            <p:nvSpPr>
              <p:cNvPr id="51" name="Google Shape;83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p:cNvGrpSpPr/>
            <p:nvPr/>
          </p:nvGrpSpPr>
          <p:grpSpPr>
            <a:xfrm>
              <a:off x="3189766" y="4732391"/>
              <a:ext cx="301143" cy="95916"/>
              <a:chOff x="5581225" y="1820025"/>
              <a:chExt cx="463725" cy="147700"/>
            </a:xfrm>
          </p:grpSpPr>
          <p:sp>
            <p:nvSpPr>
              <p:cNvPr id="38" name="Google Shape;84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p:cNvGrpSpPr/>
            <p:nvPr/>
          </p:nvGrpSpPr>
          <p:grpSpPr>
            <a:xfrm>
              <a:off x="3390682" y="3715768"/>
              <a:ext cx="353683" cy="112666"/>
              <a:chOff x="5581225" y="1820025"/>
              <a:chExt cx="463725" cy="147700"/>
            </a:xfrm>
          </p:grpSpPr>
          <p:sp>
            <p:nvSpPr>
              <p:cNvPr id="25" name="Google Shape;86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p:cNvGrpSpPr/>
          <p:nvPr/>
        </p:nvGrpSpPr>
        <p:grpSpPr>
          <a:xfrm rot="1813784">
            <a:off x="8568346" y="4190961"/>
            <a:ext cx="166678" cy="166678"/>
            <a:chOff x="2810757" y="1723146"/>
            <a:chExt cx="719700" cy="719700"/>
          </a:xfrm>
        </p:grpSpPr>
        <p:sp>
          <p:nvSpPr>
            <p:cNvPr id="78" name="Google Shape;955;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p:cNvGrpSpPr/>
            <p:nvPr/>
          </p:nvGrpSpPr>
          <p:grpSpPr>
            <a:xfrm>
              <a:off x="2938725" y="1995263"/>
              <a:ext cx="463750" cy="159925"/>
              <a:chOff x="5593400" y="2441250"/>
              <a:chExt cx="463750" cy="159925"/>
            </a:xfrm>
          </p:grpSpPr>
          <p:sp>
            <p:nvSpPr>
              <p:cNvPr id="80" name="Google Shape;957;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p:cNvGrpSpPr/>
          <p:nvPr/>
        </p:nvGrpSpPr>
        <p:grpSpPr>
          <a:xfrm rot="-1159155">
            <a:off x="677642" y="340989"/>
            <a:ext cx="166638" cy="166638"/>
            <a:chOff x="2810757" y="1723146"/>
            <a:chExt cx="719700" cy="719700"/>
          </a:xfrm>
        </p:grpSpPr>
        <p:sp>
          <p:nvSpPr>
            <p:cNvPr id="94" name="Google Shape;971;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p:cNvGrpSpPr/>
            <p:nvPr/>
          </p:nvGrpSpPr>
          <p:grpSpPr>
            <a:xfrm>
              <a:off x="2938725" y="1995263"/>
              <a:ext cx="463750" cy="159925"/>
              <a:chOff x="5593400" y="2441250"/>
              <a:chExt cx="463750" cy="159925"/>
            </a:xfrm>
          </p:grpSpPr>
          <p:sp>
            <p:nvSpPr>
              <p:cNvPr id="96" name="Google Shape;973;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p:cNvGrpSpPr/>
          <p:nvPr/>
        </p:nvGrpSpPr>
        <p:grpSpPr>
          <a:xfrm rot="-774445">
            <a:off x="7865052" y="4689892"/>
            <a:ext cx="166573" cy="166573"/>
            <a:chOff x="2810757" y="1723146"/>
            <a:chExt cx="719700" cy="719700"/>
          </a:xfrm>
        </p:grpSpPr>
        <p:sp>
          <p:nvSpPr>
            <p:cNvPr id="110"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p:cNvGrpSpPr/>
            <p:nvPr/>
          </p:nvGrpSpPr>
          <p:grpSpPr>
            <a:xfrm>
              <a:off x="2938725" y="1995263"/>
              <a:ext cx="463750" cy="159925"/>
              <a:chOff x="5593400" y="2441250"/>
              <a:chExt cx="463750" cy="159925"/>
            </a:xfrm>
          </p:grpSpPr>
          <p:sp>
            <p:nvSpPr>
              <p:cNvPr id="112"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p:cNvGrpSpPr/>
          <p:nvPr/>
        </p:nvGrpSpPr>
        <p:grpSpPr>
          <a:xfrm rot="-774445">
            <a:off x="471697" y="4570878"/>
            <a:ext cx="166573" cy="166573"/>
            <a:chOff x="2810757" y="1723146"/>
            <a:chExt cx="719700" cy="719700"/>
          </a:xfrm>
        </p:grpSpPr>
        <p:sp>
          <p:nvSpPr>
            <p:cNvPr id="126"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p:cNvGrpSpPr/>
            <p:nvPr/>
          </p:nvGrpSpPr>
          <p:grpSpPr>
            <a:xfrm>
              <a:off x="2938725" y="1995263"/>
              <a:ext cx="463750" cy="159925"/>
              <a:chOff x="5593400" y="2441250"/>
              <a:chExt cx="463750" cy="159925"/>
            </a:xfrm>
          </p:grpSpPr>
          <p:sp>
            <p:nvSpPr>
              <p:cNvPr id="128"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827883" y="1366163"/>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44808" y="1333181"/>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p:cNvSpPr/>
          <p:nvPr/>
        </p:nvSpPr>
        <p:spPr>
          <a:xfrm>
            <a:off x="986839" y="1592264"/>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644066" y="2249491"/>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087560" y="17786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5497320" y="1810318"/>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6154547" y="2467545"/>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5598041" y="199674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5244207" y="1584218"/>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6985722" y="327803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6311550" y="140831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7556407"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5143763"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6311550" y="38571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4796" y="3784393"/>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p:cNvSpPr txBox="1"/>
          <p:nvPr/>
        </p:nvSpPr>
        <p:spPr>
          <a:xfrm>
            <a:off x="5079128" y="4316928"/>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p:cNvSpPr txBox="1"/>
          <p:nvPr/>
        </p:nvSpPr>
        <p:spPr>
          <a:xfrm>
            <a:off x="1992726" y="68949"/>
            <a:ext cx="6104221"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tả</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hydrogen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68512" y="1384294"/>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p:cNvSpPr/>
          <p:nvPr/>
        </p:nvSpPr>
        <p:spPr>
          <a:xfrm>
            <a:off x="927468" y="1610395"/>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584695" y="2267622"/>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028189" y="179682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25425" y="3802524"/>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2" name="TextBox 1"/>
          <p:cNvSpPr txBox="1"/>
          <p:nvPr/>
        </p:nvSpPr>
        <p:spPr>
          <a:xfrm>
            <a:off x="3977466" y="1574697"/>
            <a:ext cx="4910667"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hydrogen </a:t>
            </a:r>
            <a:r>
              <a:rPr lang="en-US" sz="3200" dirty="0" err="1">
                <a:solidFill>
                  <a:srgbClr val="263E68"/>
                </a:solidFill>
                <a:latin typeface="Times New Roman" panose="02020603050405020304" pitchFamily="18" charset="0"/>
                <a:cs typeface="Times New Roman" panose="02020603050405020304" pitchFamily="18" charset="0"/>
              </a:rPr>
              <a:t>gồm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grpSp>
        <p:nvGrpSpPr>
          <p:cNvPr id="1095" name="Google Shape;1095;p55"/>
          <p:cNvGrpSpPr/>
          <p:nvPr/>
        </p:nvGrpSpPr>
        <p:grpSpPr>
          <a:xfrm>
            <a:off x="6712350" y="601515"/>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2092455" y="601495"/>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69350" y="4341428"/>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 name="Picture 51"/>
          <p:cNvPicPr>
            <a:picLocks noChangeAspect="1"/>
          </p:cNvPicPr>
          <p:nvPr/>
        </p:nvPicPr>
        <p:blipFill rotWithShape="1">
          <a:blip r:embed="rId3"/>
          <a:srcRect t="13271" b="19342"/>
          <a:stretch>
            <a:fillRect/>
          </a:stretch>
        </p:blipFill>
        <p:spPr>
          <a:xfrm>
            <a:off x="1650217" y="524490"/>
            <a:ext cx="3159830" cy="2129314"/>
          </a:xfrm>
          <a:prstGeom prst="rect">
            <a:avLst/>
          </a:prstGeom>
        </p:spPr>
      </p:pic>
      <p:pic>
        <p:nvPicPr>
          <p:cNvPr id="5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50173">
            <a:off x="-780009" y="615700"/>
            <a:ext cx="3226355" cy="17216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132" y="2756069"/>
            <a:ext cx="2180848" cy="21808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p:cNvPicPr>
            <a:picLocks noChangeAspect="1"/>
          </p:cNvPicPr>
          <p:nvPr/>
        </p:nvPicPr>
        <p:blipFill>
          <a:blip r:embed="rId6"/>
          <a:stretch>
            <a:fillRect/>
          </a:stretch>
        </p:blipFill>
        <p:spPr>
          <a:xfrm>
            <a:off x="230643" y="2647950"/>
            <a:ext cx="3502379" cy="2251529"/>
          </a:xfrm>
          <a:prstGeom prst="rect">
            <a:avLst/>
          </a:prstGeom>
          <a:ln>
            <a:noFill/>
          </a:ln>
          <a:effectLst>
            <a:softEdge rad="112500"/>
          </a:effectLst>
        </p:spPr>
      </p:pic>
      <p:sp>
        <p:nvSpPr>
          <p:cNvPr id="56" name="TextBox 55"/>
          <p:cNvSpPr txBox="1"/>
          <p:nvPr/>
        </p:nvSpPr>
        <p:spPr>
          <a:xfrm>
            <a:off x="5089771" y="1214923"/>
            <a:ext cx="3764538" cy="523220"/>
          </a:xfrm>
          <a:prstGeom prst="rect">
            <a:avLst/>
          </a:prstGeom>
          <a:solidFill>
            <a:srgbClr val="B9B2D6"/>
          </a:solidFill>
        </p:spPr>
        <p:txBody>
          <a:bodyPr wrap="square" rtlCol="0">
            <a:spAutoFit/>
          </a:bodyPr>
          <a:lstStyle/>
          <a:p>
            <a:pPr algn="l"/>
            <a:r>
              <a:rPr lang="en-US" sz="2800" dirty="0">
                <a:solidFill>
                  <a:schemeClr val="tx1"/>
                </a:solidFill>
                <a:latin typeface="Times New Roman" panose="02020603050405020304" pitchFamily="18" charset="0"/>
                <a:cs typeface="Times New Roman" panose="02020603050405020304" pitchFamily="18" charset="0"/>
              </a:rPr>
              <a:t>Đ</a:t>
            </a:r>
            <a:r>
              <a:rPr lang="vi-VN" sz="2800" i="0" dirty="0">
                <a:solidFill>
                  <a:schemeClr val="tx1"/>
                </a:solidFill>
                <a:effectLst/>
                <a:latin typeface="Times New Roman" panose="02020603050405020304" pitchFamily="18" charset="0"/>
                <a:cs typeface="Times New Roman" panose="02020603050405020304" pitchFamily="18" charset="0"/>
              </a:rPr>
              <a:t>ều được tạo nên từ chất</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57" name="TextBox 56"/>
          <p:cNvSpPr txBox="1"/>
          <p:nvPr/>
        </p:nvSpPr>
        <p:spPr>
          <a:xfrm>
            <a:off x="4832576" y="2797583"/>
            <a:ext cx="4103310" cy="1384995"/>
          </a:xfrm>
          <a:prstGeom prst="rect">
            <a:avLst/>
          </a:prstGeom>
          <a:noFill/>
        </p:spPr>
        <p:txBody>
          <a:bodyPr wrap="square" rtlCol="0">
            <a:spAutoFit/>
          </a:bodyPr>
          <a:lstStyle/>
          <a:p>
            <a:pPr algn="l"/>
            <a:r>
              <a:rPr lang="vi-VN" sz="2800" i="0" dirty="0">
                <a:solidFill>
                  <a:schemeClr val="tx1"/>
                </a:solidFill>
                <a:effectLst/>
                <a:latin typeface="Times New Roman" panose="02020603050405020304" pitchFamily="18" charset="0"/>
                <a:cs typeface="Times New Roman" panose="02020603050405020304" pitchFamily="18" charset="0"/>
              </a:rPr>
              <a:t>Mỗi chất đều được cấu tạo nên từ những hạt vô cùng bé. Những hạt đó là gì?</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1500" fill="hold"/>
                                        <p:tgtEl>
                                          <p:spTgt spid="56"/>
                                        </p:tgtEl>
                                        <p:attrNameLst>
                                          <p:attrName>ppt_x</p:attrName>
                                        </p:attrNameLst>
                                      </p:cBhvr>
                                      <p:tavLst>
                                        <p:tav tm="0">
                                          <p:val>
                                            <p:strVal val="1+#ppt_w/2"/>
                                          </p:val>
                                        </p:tav>
                                        <p:tav tm="100000">
                                          <p:val>
                                            <p:strVal val="#ppt_x"/>
                                          </p:val>
                                        </p:tav>
                                      </p:tavLst>
                                    </p:anim>
                                    <p:anim calcmode="lin" valueType="num">
                                      <p:cBhvr additive="base">
                                        <p:cTn id="25" dur="1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1500" fill="hold"/>
                                        <p:tgtEl>
                                          <p:spTgt spid="57"/>
                                        </p:tgtEl>
                                        <p:attrNameLst>
                                          <p:attrName>ppt_x</p:attrName>
                                        </p:attrNameLst>
                                      </p:cBhvr>
                                      <p:tavLst>
                                        <p:tav tm="0">
                                          <p:val>
                                            <p:strVal val="1+#ppt_w/2"/>
                                          </p:val>
                                        </p:tav>
                                        <p:tav tm="100000">
                                          <p:val>
                                            <p:strVal val="#ppt_x"/>
                                          </p:val>
                                        </p:tav>
                                      </p:tavLst>
                                    </p:anim>
                                    <p:anim calcmode="lin" valueType="num">
                                      <p:cBhvr additive="base">
                                        <p:cTn id="31"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52"/>
          <p:cNvSpPr/>
          <p:nvPr/>
        </p:nvSpPr>
        <p:spPr>
          <a:xfrm>
            <a:off x="5530235" y="1084823"/>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Oval 115"/>
          <p:cNvSpPr/>
          <p:nvPr/>
        </p:nvSpPr>
        <p:spPr>
          <a:xfrm>
            <a:off x="5982747" y="1561960"/>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6639974" y="2219187"/>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6083468" y="1748385"/>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5729634" y="1335860"/>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7471149" y="302967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6796977" y="115995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8041834"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5629190"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6796977" y="36087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p:cNvSpPr txBox="1"/>
          <p:nvPr/>
        </p:nvSpPr>
        <p:spPr>
          <a:xfrm>
            <a:off x="5597916" y="4190344"/>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50" name="TextBox 49"/>
          <p:cNvSpPr txBox="1"/>
          <p:nvPr/>
        </p:nvSpPr>
        <p:spPr>
          <a:xfrm>
            <a:off x="158793" y="1282743"/>
            <a:ext cx="5112961"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2 electron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4 electron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grpSp>
        <p:nvGrpSpPr>
          <p:cNvPr id="2184" name="Google Shape;2184;p73"/>
          <p:cNvGrpSpPr/>
          <p:nvPr/>
        </p:nvGrpSpPr>
        <p:grpSpPr>
          <a:xfrm>
            <a:off x="748271" y="285031"/>
            <a:ext cx="320453" cy="409255"/>
            <a:chOff x="5905475" y="2032050"/>
            <a:chExt cx="454350" cy="580175"/>
          </a:xfrm>
        </p:grpSpPr>
        <p:sp>
          <p:nvSpPr>
            <p:cNvPr id="2185" name="Google Shape;2185;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73"/>
          <p:cNvGrpSpPr/>
          <p:nvPr/>
        </p:nvGrpSpPr>
        <p:grpSpPr>
          <a:xfrm>
            <a:off x="8710614" y="256458"/>
            <a:ext cx="244304" cy="306056"/>
            <a:chOff x="7249250" y="2312150"/>
            <a:chExt cx="433317" cy="542846"/>
          </a:xfrm>
        </p:grpSpPr>
        <p:sp>
          <p:nvSpPr>
            <p:cNvPr id="2192" name="Google Shape;2192;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73"/>
          <p:cNvGrpSpPr/>
          <p:nvPr/>
        </p:nvGrpSpPr>
        <p:grpSpPr>
          <a:xfrm rot="5973186">
            <a:off x="8505636" y="4426274"/>
            <a:ext cx="525721" cy="428640"/>
            <a:chOff x="5426900" y="3064075"/>
            <a:chExt cx="281450" cy="229525"/>
          </a:xfrm>
        </p:grpSpPr>
        <p:sp>
          <p:nvSpPr>
            <p:cNvPr id="2209" name="Google Shape;2209;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068724" y="502906"/>
            <a:ext cx="7458325"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Làm</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Bo</a:t>
            </a:r>
          </a:p>
        </p:txBody>
      </p:sp>
      <p:pic>
        <p:nvPicPr>
          <p:cNvPr id="3" name="Picture 2"/>
          <p:cNvPicPr>
            <a:picLocks noChangeAspect="1"/>
          </p:cNvPicPr>
          <p:nvPr/>
        </p:nvPicPr>
        <p:blipFill>
          <a:blip r:embed="rId3"/>
          <a:stretch>
            <a:fillRect/>
          </a:stretch>
        </p:blipFill>
        <p:spPr>
          <a:xfrm>
            <a:off x="0" y="1576417"/>
            <a:ext cx="3106164" cy="2497874"/>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452045"/>
            <a:ext cx="2937353" cy="29373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408055" y="1415511"/>
            <a:ext cx="2302559" cy="1912203"/>
            <a:chOff x="6408055" y="1415511"/>
            <a:chExt cx="2302559" cy="1912203"/>
          </a:xfrm>
        </p:grpSpPr>
        <p:pic>
          <p:nvPicPr>
            <p:cNvPr id="31" name="Picture 4" descr="Trái Bóng Màu Đỏ Quả Cầu Sáng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rái Bóng Màu Đỏ Quả Cầu Sáng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rái Bóng Màu Đỏ Quả Cầu Sáng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ái Bóng Màu Đỏ Quả Cầu Sáng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774193" y="3209713"/>
            <a:ext cx="1444237" cy="1448066"/>
            <a:chOff x="6674901" y="3192528"/>
            <a:chExt cx="1444237" cy="1448066"/>
          </a:xfrm>
        </p:grpSpPr>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a:fillRect/>
          </a:stretch>
        </p:blipFill>
        <p:spPr>
          <a:xfrm>
            <a:off x="4533900" y="1138060"/>
            <a:ext cx="4511046" cy="2867380"/>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0" name="Oval 9"/>
          <p:cNvSpPr/>
          <p:nvPr/>
        </p:nvSpPr>
        <p:spPr>
          <a:xfrm>
            <a:off x="6560915" y="2226759"/>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p:cNvSpPr/>
          <p:nvPr/>
        </p:nvSpPr>
        <p:spPr>
          <a:xfrm>
            <a:off x="551746" y="1667966"/>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p:cNvSpPr txBox="1"/>
          <p:nvPr/>
        </p:nvSpPr>
        <p:spPr>
          <a:xfrm>
            <a:off x="756616" y="1879252"/>
            <a:ext cx="2973961"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làm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547033" y="1528729"/>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778303" y="759999"/>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p:cNvSpPr/>
          <p:nvPr/>
        </p:nvSpPr>
        <p:spPr>
          <a:xfrm>
            <a:off x="716930" y="1419748"/>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p:cNvSpPr txBox="1"/>
          <p:nvPr/>
        </p:nvSpPr>
        <p:spPr>
          <a:xfrm>
            <a:off x="820418" y="1419748"/>
            <a:ext cx="3573520"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Cắt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giấy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thành</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có</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kính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nhau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độ</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dày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khoảng</a:t>
            </a:r>
            <a:r>
              <a:rPr lang="en-US" sz="2800" dirty="0">
                <a:solidFill>
                  <a:srgbClr val="263E68"/>
                </a:solidFill>
                <a:latin typeface="Times New Roman" panose="02020603050405020304" pitchFamily="18" charset="0"/>
                <a:cs typeface="Times New Roman" panose="02020603050405020304" pitchFamily="18" charset="0"/>
              </a:rPr>
              <a:t> 1cm</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a:fillRect/>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p:cNvSpPr/>
          <p:nvPr/>
        </p:nvSpPr>
        <p:spPr>
          <a:xfrm>
            <a:off x="5829258"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060528"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436740"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p:cNvSpPr/>
          <p:nvPr/>
        </p:nvSpPr>
        <p:spPr>
          <a:xfrm>
            <a:off x="492883" y="1667967"/>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p:cNvSpPr txBox="1"/>
          <p:nvPr/>
        </p:nvSpPr>
        <p:spPr>
          <a:xfrm>
            <a:off x="639464" y="1667967"/>
            <a:ext cx="3504974"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Dán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sao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cho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tâm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của</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endParaRPr lang="en-US" sz="28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a:fillRect/>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p:cNvSpPr/>
          <p:nvPr/>
        </p:nvSpPr>
        <p:spPr>
          <a:xfrm>
            <a:off x="5851836"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083106"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459318"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953282" y="1657695"/>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44063" y="3018338"/>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319151"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929014"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p:cNvSpPr/>
          <p:nvPr/>
        </p:nvSpPr>
        <p:spPr>
          <a:xfrm>
            <a:off x="441059" y="1630330"/>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p:cNvSpPr txBox="1"/>
          <p:nvPr/>
        </p:nvSpPr>
        <p:spPr>
          <a:xfrm>
            <a:off x="588271" y="1864056"/>
            <a:ext cx="3499005"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xanh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như</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hình</a:t>
            </a:r>
            <a:endParaRPr lang="en-US" sz="2800" dirty="0">
              <a:solidFill>
                <a:srgbClr val="263E68"/>
              </a:solidFill>
              <a:latin typeface="Times New Roman" panose="02020603050405020304" pitchFamily="18" charset="0"/>
              <a:cs typeface="Times New Roman" panose="02020603050405020304" pitchFamily="18" charset="0"/>
            </a:endParaRPr>
          </a:p>
        </p:txBody>
      </p:sp>
      <p:sp>
        <p:nvSpPr>
          <p:cNvPr id="17" name="Oval 16"/>
          <p:cNvSpPr/>
          <p:nvPr/>
        </p:nvSpPr>
        <p:spPr>
          <a:xfrm>
            <a:off x="6551593" y="4057999"/>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551593" y="727152"/>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a:fillRect/>
          </a:stretch>
        </p:blipFill>
        <p:spPr>
          <a:xfrm>
            <a:off x="214489" y="661515"/>
            <a:ext cx="4165600"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grpSp>
        <p:nvGrpSpPr>
          <p:cNvPr id="7" name="Group 6"/>
          <p:cNvGrpSpPr/>
          <p:nvPr/>
        </p:nvGrpSpPr>
        <p:grpSpPr>
          <a:xfrm>
            <a:off x="423155" y="690654"/>
            <a:ext cx="3802878" cy="3736838"/>
            <a:chOff x="5816706" y="1084750"/>
            <a:chExt cx="2862091" cy="2812393"/>
          </a:xfrm>
        </p:grpSpPr>
        <p:sp>
          <p:nvSpPr>
            <p:cNvPr id="4" name="Oval 3"/>
            <p:cNvSpPr/>
            <p:nvPr/>
          </p:nvSpPr>
          <p:spPr>
            <a:xfrm>
              <a:off x="6511242" y="1783644"/>
              <a:ext cx="1433689" cy="14336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932688" y="1205088"/>
              <a:ext cx="2590800" cy="2590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968445" y="2240843"/>
              <a:ext cx="519289" cy="519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55658" y="1892316"/>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93388" y="2864641"/>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368178"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16706"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049969" y="1084750"/>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71892" y="3586524"/>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Google Shape;714;p49"/>
          <p:cNvSpPr/>
          <p:nvPr/>
        </p:nvSpPr>
        <p:spPr>
          <a:xfrm>
            <a:off x="4533900" y="277237"/>
            <a:ext cx="4610100" cy="1342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p:cNvSpPr txBox="1"/>
          <p:nvPr/>
        </p:nvSpPr>
        <p:spPr>
          <a:xfrm>
            <a:off x="4572000" y="424523"/>
            <a:ext cx="4572000"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biểu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diễn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gì</a:t>
            </a:r>
            <a:r>
              <a:rPr lang="en-US" sz="3200" dirty="0">
                <a:solidFill>
                  <a:srgbClr val="263E68"/>
                </a:solidFill>
                <a:latin typeface="Times New Roman" panose="02020603050405020304" pitchFamily="18" charset="0"/>
                <a:cs typeface="Times New Roman" panose="02020603050405020304" pitchFamily="18" charset="0"/>
              </a:rPr>
              <a:t>? </a:t>
            </a:r>
          </a:p>
        </p:txBody>
      </p:sp>
      <p:sp>
        <p:nvSpPr>
          <p:cNvPr id="15" name="Google Shape;714;p49"/>
          <p:cNvSpPr/>
          <p:nvPr/>
        </p:nvSpPr>
        <p:spPr>
          <a:xfrm>
            <a:off x="4580686" y="2176391"/>
            <a:ext cx="4610100" cy="28358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p:cNvSpPr txBox="1"/>
          <p:nvPr/>
        </p:nvSpPr>
        <p:spPr>
          <a:xfrm>
            <a:off x="4907314" y="2317056"/>
            <a:ext cx="40468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nào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đã</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chứa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đa</a:t>
            </a:r>
            <a:r>
              <a:rPr lang="en-US" sz="3200" dirty="0">
                <a:solidFill>
                  <a:srgbClr val="263E68"/>
                </a:solidFill>
                <a:latin typeface="Times New Roman" panose="02020603050405020304" pitchFamily="18" charset="0"/>
                <a:cs typeface="Times New Roman" panose="02020603050405020304" pitchFamily="18" charset="0"/>
              </a:rPr>
              <a:t> electron? </a:t>
            </a:r>
          </a:p>
        </p:txBody>
      </p:sp>
      <p:sp>
        <p:nvSpPr>
          <p:cNvPr id="14" name="TextBox 13"/>
          <p:cNvSpPr txBox="1"/>
          <p:nvPr/>
        </p:nvSpPr>
        <p:spPr>
          <a:xfrm>
            <a:off x="1405005" y="22249"/>
            <a:ext cx="3051989"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cxnSp>
        <p:nvCxnSpPr>
          <p:cNvPr id="23" name="Straight Arrow Connector 22"/>
          <p:cNvCxnSpPr/>
          <p:nvPr/>
        </p:nvCxnSpPr>
        <p:spPr>
          <a:xfrm flipV="1">
            <a:off x="2707015" y="473027"/>
            <a:ext cx="250390" cy="1270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3159597" y="473027"/>
            <a:ext cx="221475" cy="797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180622" y="1049868"/>
            <a:ext cx="2743551" cy="2991555"/>
          </a:xfrm>
          <a:prstGeom prst="round2DiagRect">
            <a:avLst/>
          </a:prstGeom>
          <a:blipFill>
            <a:blip r:embed="rId2"/>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4"/>
          <p:cNvSpPr/>
          <p:nvPr/>
        </p:nvSpPr>
        <p:spPr>
          <a:xfrm>
            <a:off x="3176755" y="1075972"/>
            <a:ext cx="2743551" cy="2991555"/>
          </a:xfrm>
          <a:prstGeom prst="round2DiagRect">
            <a:avLst/>
          </a:prstGeom>
          <a:blipFill>
            <a:blip r:embed="rId3"/>
            <a:srcRect/>
            <a:stretch>
              <a:fillRect t="-1993" b="-1038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p:cNvSpPr/>
          <p:nvPr/>
        </p:nvSpPr>
        <p:spPr>
          <a:xfrm>
            <a:off x="6172888" y="1075971"/>
            <a:ext cx="2743551" cy="2991555"/>
          </a:xfrm>
          <a:prstGeom prst="round2DiagRect">
            <a:avLst/>
          </a:prstGeom>
          <a:blipFill>
            <a:blip r:embed="rId4"/>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0;p61"/>
          <p:cNvSpPr/>
          <p:nvPr/>
        </p:nvSpPr>
        <p:spPr>
          <a:xfrm>
            <a:off x="1300962" y="146085"/>
            <a:ext cx="6849616" cy="74573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1670754" y="146085"/>
            <a:ext cx="667173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180622" y="2611475"/>
            <a:ext cx="6324756"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20000" y="1463700"/>
            <a:ext cx="1347900" cy="7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03</a:t>
            </a:r>
            <a:endParaRPr b="1" dirty="0"/>
          </a:p>
        </p:txBody>
      </p:sp>
      <p:sp>
        <p:nvSpPr>
          <p:cNvPr id="1449" name="Google Shape;1449;p62"/>
          <p:cNvSpPr txBox="1">
            <a:spLocks noGrp="1"/>
          </p:cNvSpPr>
          <p:nvPr>
            <p:ph type="title" idx="2"/>
          </p:nvPr>
        </p:nvSpPr>
        <p:spPr>
          <a:xfrm>
            <a:off x="179847" y="284423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Cấu tạo nguyên tử</a:t>
            </a:r>
            <a:endParaRPr b="1" dirty="0"/>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806638" y="3894138"/>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802019" y="2327908"/>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6" name="How Small is an Atom_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1369234" y="1256724"/>
            <a:ext cx="7232005" cy="227136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panose="020B0604020202020204"/>
              <a:buNone/>
            </a:pPr>
            <a:r>
              <a:rPr lang="en-GB" sz="4400" b="1" dirty="0">
                <a:solidFill>
                  <a:srgbClr val="4E8CCA"/>
                </a:solidFill>
              </a:rPr>
              <a:t>NGUYÊN TỬ. </a:t>
            </a:r>
            <a:br>
              <a:rPr lang="en-GB" sz="4400" b="1" dirty="0">
                <a:solidFill>
                  <a:srgbClr val="4E8CCA"/>
                </a:solidFill>
              </a:rPr>
            </a:br>
            <a:r>
              <a:rPr lang="en-GB" sz="4400" b="1" dirty="0">
                <a:solidFill>
                  <a:srgbClr val="4E8CCA"/>
                </a:solidFill>
              </a:rPr>
              <a:t>SƠ  LƯỢC VỀ BẢNG TUẦN HOÀN CÁC NGUYÊN TỐ HOÁ HỌC</a:t>
            </a:r>
            <a:r>
              <a:rPr lang="en-GB" sz="4400" dirty="0">
                <a:solidFill>
                  <a:srgbClr val="4E8CCA"/>
                </a:solidFill>
              </a:rPr>
              <a:t> </a:t>
            </a:r>
            <a:endParaRPr sz="3600" dirty="0">
              <a:solidFill>
                <a:srgbClr val="4E8CCA"/>
              </a:solidFill>
            </a:endParaRPr>
          </a:p>
        </p:txBody>
      </p:sp>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 name="Google Shape;423;p44"/>
          <p:cNvGrpSpPr/>
          <p:nvPr/>
        </p:nvGrpSpPr>
        <p:grpSpPr>
          <a:xfrm>
            <a:off x="379772" y="3190408"/>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44"/>
          <p:cNvGrpSpPr/>
          <p:nvPr/>
        </p:nvGrpSpPr>
        <p:grpSpPr>
          <a:xfrm>
            <a:off x="1362226" y="540000"/>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rot="1803367">
            <a:off x="5198611" y="5298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44"/>
          <p:cNvGrpSpPr/>
          <p:nvPr/>
        </p:nvGrpSpPr>
        <p:grpSpPr>
          <a:xfrm rot="-876443">
            <a:off x="567083" y="1110160"/>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p:cNvSpPr txBox="1"/>
          <p:nvPr/>
        </p:nvSpPr>
        <p:spPr>
          <a:xfrm>
            <a:off x="1923796" y="660281"/>
            <a:ext cx="4572000" cy="646331"/>
          </a:xfrm>
          <a:prstGeom prst="rect">
            <a:avLst/>
          </a:prstGeom>
          <a:noFill/>
        </p:spPr>
        <p:txBody>
          <a:bodyPr wrap="square">
            <a:spAutoFit/>
          </a:bodyPr>
          <a:lstStyle/>
          <a:p>
            <a:r>
              <a:rPr lang="en-GB" sz="3600" dirty="0">
                <a:solidFill>
                  <a:srgbClr val="ED6A30"/>
                </a:solidFill>
                <a:latin typeface="Times New Roman" panose="02020603050405020304" pitchFamily="18" charset="0"/>
                <a:cs typeface="Times New Roman" panose="02020603050405020304" pitchFamily="18" charset="0"/>
              </a:rPr>
              <a:t>Chương I </a:t>
            </a:r>
            <a:endParaRPr lang="en-US" sz="3600" dirty="0">
              <a:solidFill>
                <a:srgbClr val="ED6A3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39"/>
                                        </p:tgtEl>
                                        <p:attrNameLst>
                                          <p:attrName>style.visibility</p:attrName>
                                        </p:attrNameLst>
                                      </p:cBhvr>
                                      <p:to>
                                        <p:strVal val="visible"/>
                                      </p:to>
                                    </p:set>
                                    <p:animEffect transition="in" filter="fade">
                                      <p:cBhvr>
                                        <p:cTn id="18" dur="2000"/>
                                        <p:tgtEl>
                                          <p:spTgt spid="439"/>
                                        </p:tgtEl>
                                      </p:cBhvr>
                                    </p:animEffect>
                                  </p:childTnLst>
                                </p:cTn>
                              </p:par>
                              <p:par>
                                <p:cTn id="19" presetID="10" presetClass="entr" presetSubtype="0" fill="hold" nodeType="withEffect">
                                  <p:stCondLst>
                                    <p:cond delay="0"/>
                                  </p:stCondLst>
                                  <p:childTnLst>
                                    <p:set>
                                      <p:cBhvr>
                                        <p:cTn id="20" dur="1" fill="hold">
                                          <p:stCondLst>
                                            <p:cond delay="0"/>
                                          </p:stCondLst>
                                        </p:cTn>
                                        <p:tgtEl>
                                          <p:spTgt spid="469"/>
                                        </p:tgtEl>
                                        <p:attrNameLst>
                                          <p:attrName>style.visibility</p:attrName>
                                        </p:attrNameLst>
                                      </p:cBhvr>
                                      <p:to>
                                        <p:strVal val="visible"/>
                                      </p:to>
                                    </p:set>
                                    <p:animEffect transition="in" filter="fade">
                                      <p:cBhvr>
                                        <p:cTn id="21" dur="2000"/>
                                        <p:tgtEl>
                                          <p:spTgt spid="469"/>
                                        </p:tgtEl>
                                      </p:cBhvr>
                                    </p:animEffect>
                                  </p:childTnLst>
                                </p:cTn>
                              </p:par>
                              <p:par>
                                <p:cTn id="22" presetID="10" presetClass="entr" presetSubtype="0" fill="hold" nodeType="withEffect">
                                  <p:stCondLst>
                                    <p:cond delay="0"/>
                                  </p:stCondLst>
                                  <p:childTnLst>
                                    <p:set>
                                      <p:cBhvr>
                                        <p:cTn id="23" dur="1" fill="hold">
                                          <p:stCondLst>
                                            <p:cond delay="0"/>
                                          </p:stCondLst>
                                        </p:cTn>
                                        <p:tgtEl>
                                          <p:spTgt spid="423"/>
                                        </p:tgtEl>
                                        <p:attrNameLst>
                                          <p:attrName>style.visibility</p:attrName>
                                        </p:attrNameLst>
                                      </p:cBhvr>
                                      <p:to>
                                        <p:strVal val="visible"/>
                                      </p:to>
                                    </p:set>
                                    <p:animEffect transition="in" filter="fade">
                                      <p:cBhvr>
                                        <p:cTn id="24" dur="2000"/>
                                        <p:tgtEl>
                                          <p:spTgt spid="423"/>
                                        </p:tgtEl>
                                      </p:cBhvr>
                                    </p:animEffect>
                                  </p:childTnLst>
                                </p:cTn>
                              </p:par>
                              <p:par>
                                <p:cTn id="25" presetID="10" presetClass="entr" presetSubtype="0" fill="hold" nodeType="withEffect">
                                  <p:stCondLst>
                                    <p:cond delay="0"/>
                                  </p:stCondLst>
                                  <p:childTnLst>
                                    <p:set>
                                      <p:cBhvr>
                                        <p:cTn id="26" dur="1" fill="hold">
                                          <p:stCondLst>
                                            <p:cond delay="0"/>
                                          </p:stCondLst>
                                        </p:cTn>
                                        <p:tgtEl>
                                          <p:spTgt spid="446"/>
                                        </p:tgtEl>
                                        <p:attrNameLst>
                                          <p:attrName>style.visibility</p:attrName>
                                        </p:attrNameLst>
                                      </p:cBhvr>
                                      <p:to>
                                        <p:strVal val="visible"/>
                                      </p:to>
                                    </p:set>
                                    <p:animEffect transition="in" filter="fade">
                                      <p:cBhvr>
                                        <p:cTn id="27" dur="2000"/>
                                        <p:tgtEl>
                                          <p:spTgt spid="446"/>
                                        </p:tgtEl>
                                      </p:cBhvr>
                                    </p:animEffect>
                                  </p:childTnLst>
                                </p:cTn>
                              </p:par>
                              <p:par>
                                <p:cTn id="28" presetID="10" presetClass="entr" presetSubtype="0" fill="hold"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fade">
                                      <p:cBhvr>
                                        <p:cTn id="30" dur="2000"/>
                                        <p:tgtEl>
                                          <p:spTgt spid="458"/>
                                        </p:tgtEl>
                                      </p:cBhvr>
                                    </p:animEffect>
                                  </p:childTnLst>
                                </p:cTn>
                              </p:par>
                              <p:par>
                                <p:cTn id="31" presetID="10" presetClass="entr" presetSubtype="0" fill="hold" nodeType="withEffect">
                                  <p:stCondLst>
                                    <p:cond delay="0"/>
                                  </p:stCondLst>
                                  <p:childTnLst>
                                    <p:set>
                                      <p:cBhvr>
                                        <p:cTn id="32" dur="1" fill="hold">
                                          <p:stCondLst>
                                            <p:cond delay="0"/>
                                          </p:stCondLst>
                                        </p:cTn>
                                        <p:tgtEl>
                                          <p:spTgt spid="484"/>
                                        </p:tgtEl>
                                        <p:attrNameLst>
                                          <p:attrName>style.visibility</p:attrName>
                                        </p:attrNameLst>
                                      </p:cBhvr>
                                      <p:to>
                                        <p:strVal val="visible"/>
                                      </p:to>
                                    </p:set>
                                    <p:animEffect transition="in" filter="fade">
                                      <p:cBhvr>
                                        <p:cTn id="33" dur="2000"/>
                                        <p:tgtEl>
                                          <p:spTgt spid="484"/>
                                        </p:tgtEl>
                                      </p:cBhvr>
                                    </p:animEffect>
                                  </p:childTnLst>
                                </p:cTn>
                              </p:par>
                              <p:par>
                                <p:cTn id="34" presetID="10" presetClass="entr" presetSubtype="0" fill="hold" nodeType="withEffect">
                                  <p:stCondLst>
                                    <p:cond delay="0"/>
                                  </p:stCondLst>
                                  <p:childTnLst>
                                    <p:set>
                                      <p:cBhvr>
                                        <p:cTn id="35" dur="1" fill="hold">
                                          <p:stCondLst>
                                            <p:cond delay="0"/>
                                          </p:stCondLst>
                                        </p:cTn>
                                        <p:tgtEl>
                                          <p:spTgt spid="462"/>
                                        </p:tgtEl>
                                        <p:attrNameLst>
                                          <p:attrName>style.visibility</p:attrName>
                                        </p:attrNameLst>
                                      </p:cBhvr>
                                      <p:to>
                                        <p:strVal val="visible"/>
                                      </p:to>
                                    </p:set>
                                    <p:animEffect transition="in" filter="fade">
                                      <p:cBhvr>
                                        <p:cTn id="36" dur="2000"/>
                                        <p:tgtEl>
                                          <p:spTgt spid="462"/>
                                        </p:tgtEl>
                                      </p:cBhvr>
                                    </p:animEffect>
                                  </p:childTnLst>
                                </p:cTn>
                              </p:par>
                              <p:par>
                                <p:cTn id="37" presetID="10" presetClass="entr" presetSubtype="0" fill="hold" nodeType="withEffect">
                                  <p:stCondLst>
                                    <p:cond delay="0"/>
                                  </p:stCondLst>
                                  <p:childTnLst>
                                    <p:set>
                                      <p:cBhvr>
                                        <p:cTn id="38" dur="1" fill="hold">
                                          <p:stCondLst>
                                            <p:cond delay="0"/>
                                          </p:stCondLst>
                                        </p:cTn>
                                        <p:tgtEl>
                                          <p:spTgt spid="406"/>
                                        </p:tgtEl>
                                        <p:attrNameLst>
                                          <p:attrName>style.visibility</p:attrName>
                                        </p:attrNameLst>
                                      </p:cBhvr>
                                      <p:to>
                                        <p:strVal val="visible"/>
                                      </p:to>
                                    </p:set>
                                    <p:animEffect transition="in" filter="fade">
                                      <p:cBhvr>
                                        <p:cTn id="39" dur="2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0175" y="956734"/>
            <a:ext cx="6343650" cy="3771900"/>
          </a:xfrm>
          <a:prstGeom prst="rect">
            <a:avLst/>
          </a:prstGeom>
        </p:spPr>
      </p:pic>
      <p:sp>
        <p:nvSpPr>
          <p:cNvPr id="5" name="TextBox 4"/>
          <p:cNvSpPr txBox="1"/>
          <p:nvPr/>
        </p:nvSpPr>
        <p:spPr>
          <a:xfrm>
            <a:off x="1543050" y="956734"/>
            <a:ext cx="6490758" cy="584775"/>
          </a:xfrm>
          <a:prstGeom prst="rect">
            <a:avLst/>
          </a:prstGeom>
          <a:noFill/>
        </p:spPr>
        <p:txBody>
          <a:bodyPr wrap="square" rtlCol="0">
            <a:spAutoFit/>
          </a:bodyPr>
          <a:lstStyle/>
          <a:p>
            <a:pPr algn="l"/>
            <a:r>
              <a:rPr lang="en-US" sz="3200" dirty="0">
                <a:solidFill>
                  <a:schemeClr val="bg1"/>
                </a:solidFill>
                <a:latin typeface="Times New Roman" panose="02020603050405020304" pitchFamily="18" charset="0"/>
                <a:cs typeface="Times New Roman" panose="02020603050405020304" pitchFamily="18" charset="0"/>
              </a:rPr>
              <a:t>10,000,000,000Angtroms = 1 meter</a:t>
            </a:r>
          </a:p>
        </p:txBody>
      </p:sp>
      <p:sp>
        <p:nvSpPr>
          <p:cNvPr id="6" name="TextBox 5"/>
          <p:cNvSpPr txBox="1"/>
          <p:nvPr/>
        </p:nvSpPr>
        <p:spPr>
          <a:xfrm>
            <a:off x="1286933" y="122478"/>
            <a:ext cx="515902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Kích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thước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186207" y="123960"/>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49"/>
          <p:cNvGrpSpPr/>
          <p:nvPr/>
        </p:nvGrpSpPr>
        <p:grpSpPr>
          <a:xfrm>
            <a:off x="288297" y="4382484"/>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49"/>
          <p:cNvGrpSpPr/>
          <p:nvPr/>
        </p:nvGrpSpPr>
        <p:grpSpPr>
          <a:xfrm>
            <a:off x="8568996" y="4642454"/>
            <a:ext cx="244304" cy="306056"/>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8294652" y="341845"/>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95;p28"/>
          <p:cNvGrpSpPr/>
          <p:nvPr/>
        </p:nvGrpSpPr>
        <p:grpSpPr>
          <a:xfrm>
            <a:off x="5794212" y="1248202"/>
            <a:ext cx="2951013" cy="2918832"/>
            <a:chOff x="2214529" y="2433804"/>
            <a:chExt cx="2706110" cy="2676600"/>
          </a:xfrm>
        </p:grpSpPr>
        <p:sp>
          <p:nvSpPr>
            <p:cNvPr id="62" name="Google Shape;396;p28"/>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p28"/>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8;p28"/>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p28"/>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00;p28"/>
            <p:cNvGrpSpPr/>
            <p:nvPr/>
          </p:nvGrpSpPr>
          <p:grpSpPr>
            <a:xfrm>
              <a:off x="2343091" y="3325866"/>
              <a:ext cx="301143" cy="95916"/>
              <a:chOff x="5581225" y="1820025"/>
              <a:chExt cx="463725" cy="147700"/>
            </a:xfrm>
          </p:grpSpPr>
          <p:sp>
            <p:nvSpPr>
              <p:cNvPr id="112" name="Google Shape;401;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2;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3;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4;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5;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6;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7;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8;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9;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0;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2;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3;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14;p28"/>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415;p28"/>
            <p:cNvGrpSpPr/>
            <p:nvPr/>
          </p:nvGrpSpPr>
          <p:grpSpPr>
            <a:xfrm>
              <a:off x="4381216" y="3467266"/>
              <a:ext cx="301143" cy="95916"/>
              <a:chOff x="5581225" y="1820025"/>
              <a:chExt cx="463725" cy="147700"/>
            </a:xfrm>
          </p:grpSpPr>
          <p:sp>
            <p:nvSpPr>
              <p:cNvPr id="99" name="Google Shape;416;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7;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8;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9;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0;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6;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7;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8;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429;p28"/>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30;p28"/>
            <p:cNvGrpSpPr/>
            <p:nvPr/>
          </p:nvGrpSpPr>
          <p:grpSpPr>
            <a:xfrm>
              <a:off x="3189766" y="4732391"/>
              <a:ext cx="301143" cy="95916"/>
              <a:chOff x="5581225" y="1820025"/>
              <a:chExt cx="463725" cy="147700"/>
            </a:xfrm>
          </p:grpSpPr>
          <p:sp>
            <p:nvSpPr>
              <p:cNvPr id="86" name="Google Shape;431;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2;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3;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4;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5;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7;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0;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2;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43;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444;p28"/>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45;p28"/>
            <p:cNvGrpSpPr/>
            <p:nvPr/>
          </p:nvGrpSpPr>
          <p:grpSpPr>
            <a:xfrm>
              <a:off x="3390682" y="3715768"/>
              <a:ext cx="353683" cy="112666"/>
              <a:chOff x="5581225" y="1820025"/>
              <a:chExt cx="463725" cy="147700"/>
            </a:xfrm>
          </p:grpSpPr>
          <p:sp>
            <p:nvSpPr>
              <p:cNvPr id="73" name="Google Shape;446;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7;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0;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1;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2;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3;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4;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6;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7;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8;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p:cNvSpPr txBox="1"/>
          <p:nvPr/>
        </p:nvSpPr>
        <p:spPr>
          <a:xfrm>
            <a:off x="663929" y="1178465"/>
            <a:ext cx="5218954"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cùng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tỉ</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mét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ngàn</a:t>
            </a:r>
            <a:r>
              <a:rPr lang="en-US" sz="3200" b="1"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b="1" dirty="0"/>
              <a:t>H</a:t>
            </a:r>
            <a:r>
              <a:rPr lang="en-US" sz="4800" b="1" dirty="0"/>
              <a:t>o</a:t>
            </a:r>
            <a:r>
              <a:rPr lang="en-GB"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p:cNvSpPr/>
          <p:nvPr/>
        </p:nvSpPr>
        <p:spPr>
          <a:xfrm>
            <a:off x="254130" y="1110933"/>
            <a:ext cx="5333876" cy="355829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449731" y="1161382"/>
            <a:ext cx="5228138"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 sát hình </a:t>
            </a:r>
            <a:r>
              <a:rPr lang="en-US" sz="3200" dirty="0">
                <a:solidFill>
                  <a:srgbClr val="263E68"/>
                </a:solidFill>
                <a:latin typeface="Times New Roman" panose="02020603050405020304" pitchFamily="18" charset="0"/>
                <a:cs typeface="Times New Roman" panose="02020603050405020304" pitchFamily="18" charset="0"/>
              </a:rPr>
              <a:t>2.4 </a:t>
            </a:r>
            <a:r>
              <a:rPr lang="vi-VN" sz="3200" dirty="0">
                <a:solidFill>
                  <a:srgbClr val="263E68"/>
                </a:solidFill>
                <a:latin typeface="Times New Roman" panose="02020603050405020304" pitchFamily="18" charset="0"/>
                <a:cs typeface="Times New Roman" panose="02020603050405020304" pitchFamily="18" charset="0"/>
              </a:rPr>
              <a:t>và cho biết</a:t>
            </a:r>
          </a:p>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3200"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5759702" y="1746280"/>
            <a:ext cx="1650940" cy="1650940"/>
            <a:chOff x="5759702" y="1746280"/>
            <a:chExt cx="1650940" cy="1650940"/>
          </a:xfrm>
        </p:grpSpPr>
        <p:sp>
          <p:nvSpPr>
            <p:cNvPr id="66" name="Oval 65"/>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Oval 77"/>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84" name="Google Shape;1580;p63"/>
          <p:cNvSpPr/>
          <p:nvPr/>
        </p:nvSpPr>
        <p:spPr>
          <a:xfrm>
            <a:off x="6781987" y="878771"/>
            <a:ext cx="2264100" cy="4758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dirty="0">
                <a:solidFill>
                  <a:schemeClr val="lt1"/>
                </a:solidFill>
                <a:latin typeface="Times New Roman" panose="02020603050405020304" pitchFamily="18" charset="0"/>
                <a:ea typeface="Mali Medium" panose="00000600000000000000"/>
                <a:cs typeface="Times New Roman" panose="02020603050405020304" pitchFamily="18" charset="0"/>
                <a:sym typeface="Mali Medium" panose="00000600000000000000"/>
              </a:rPr>
              <a:t>Bàn 1, 3, 5…</a:t>
            </a:r>
            <a:endParaRPr sz="2800" dirty="0">
              <a:solidFill>
                <a:srgbClr val="FFFBE8"/>
              </a:solidFill>
              <a:latin typeface="Times New Roman" panose="02020603050405020304" pitchFamily="18" charset="0"/>
              <a:ea typeface="Mali Medium" panose="00000600000000000000"/>
              <a:cs typeface="Times New Roman" panose="02020603050405020304" pitchFamily="18" charset="0"/>
              <a:sym typeface="Mali Medium" panose="00000600000000000000"/>
            </a:endParaRPr>
          </a:p>
        </p:txBody>
      </p:sp>
      <p:sp>
        <p:nvSpPr>
          <p:cNvPr id="85" name="TextBox 84"/>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b="1" dirty="0"/>
              <a:t>H</a:t>
            </a:r>
            <a:r>
              <a:rPr lang="en-US" sz="4800" b="1" dirty="0"/>
              <a:t>o</a:t>
            </a:r>
            <a:r>
              <a:rPr lang="en-GB"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p:cNvSpPr/>
          <p:nvPr/>
        </p:nvSpPr>
        <p:spPr>
          <a:xfrm>
            <a:off x="54849" y="1497629"/>
            <a:ext cx="5333876" cy="27605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280217" y="1630315"/>
            <a:ext cx="5204171"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3200"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a:t>
            </a:r>
          </a:p>
          <a:p>
            <a:pPr algn="l"/>
            <a:r>
              <a:rPr lang="vi-VN" sz="3200"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a:t>
            </a:r>
          </a:p>
        </p:txBody>
      </p:sp>
      <p:sp>
        <p:nvSpPr>
          <p:cNvPr id="84" name="Google Shape;1580;p63"/>
          <p:cNvSpPr/>
          <p:nvPr/>
        </p:nvSpPr>
        <p:spPr>
          <a:xfrm>
            <a:off x="6851821" y="812192"/>
            <a:ext cx="2264100" cy="475800"/>
          </a:xfrm>
          <a:prstGeom prst="roundRect">
            <a:avLst>
              <a:gd name="adj" fmla="val 50000"/>
            </a:avLst>
          </a:prstGeom>
          <a:solidFill>
            <a:srgbClr val="8C92A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dirty="0">
                <a:solidFill>
                  <a:schemeClr val="lt1"/>
                </a:solidFill>
                <a:latin typeface="Times New Roman" panose="02020603050405020304" pitchFamily="18" charset="0"/>
                <a:ea typeface="Mali Medium" panose="00000600000000000000"/>
                <a:cs typeface="Times New Roman" panose="02020603050405020304" pitchFamily="18" charset="0"/>
                <a:sym typeface="Mali Medium" panose="00000600000000000000"/>
              </a:rPr>
              <a:t>Bàn 2, 4, 6…</a:t>
            </a:r>
            <a:endParaRPr sz="2800" dirty="0">
              <a:solidFill>
                <a:srgbClr val="FFFBE8"/>
              </a:solidFill>
              <a:latin typeface="Times New Roman" panose="02020603050405020304" pitchFamily="18" charset="0"/>
              <a:ea typeface="Mali Medium" panose="00000600000000000000"/>
              <a:cs typeface="Times New Roman" panose="02020603050405020304" pitchFamily="18" charset="0"/>
              <a:sym typeface="Mali Medium" panose="00000600000000000000"/>
            </a:endParaRPr>
          </a:p>
        </p:txBody>
      </p:sp>
      <p:grpSp>
        <p:nvGrpSpPr>
          <p:cNvPr id="3" name="Group 2"/>
          <p:cNvGrpSpPr/>
          <p:nvPr/>
        </p:nvGrpSpPr>
        <p:grpSpPr>
          <a:xfrm>
            <a:off x="5860171" y="1406512"/>
            <a:ext cx="2147444" cy="2145990"/>
            <a:chOff x="6347171" y="1929859"/>
            <a:chExt cx="2147444" cy="2145990"/>
          </a:xfrm>
        </p:grpSpPr>
        <p:sp>
          <p:nvSpPr>
            <p:cNvPr id="66" name="Oval 65"/>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p:cNvSpPr txBox="1"/>
          <p:nvPr/>
        </p:nvSpPr>
        <p:spPr>
          <a:xfrm>
            <a:off x="5643372" y="3568011"/>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p:cNvSpPr/>
          <p:nvPr/>
        </p:nvSpPr>
        <p:spPr>
          <a:xfrm>
            <a:off x="254130" y="1110933"/>
            <a:ext cx="5333876" cy="32500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359867" y="1110933"/>
            <a:ext cx="5228138"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66" name="Oval 65"/>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p:cNvSpPr/>
          <p:nvPr/>
        </p:nvSpPr>
        <p:spPr>
          <a:xfrm>
            <a:off x="113191" y="568546"/>
            <a:ext cx="5470449" cy="42209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280745" y="543081"/>
            <a:ext cx="5349959"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3200"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là:</a:t>
            </a:r>
          </a:p>
          <a:p>
            <a:pPr algn="l"/>
            <a:r>
              <a:rPr lang="vi-VN" sz="3200" dirty="0">
                <a:solidFill>
                  <a:srgbClr val="263E68"/>
                </a:solidFill>
                <a:latin typeface="Times New Roman" panose="02020603050405020304" pitchFamily="18" charset="0"/>
                <a:cs typeface="Times New Roman" panose="02020603050405020304" pitchFamily="18" charset="0"/>
              </a:rPr>
              <a:t>Lớp thứ nhất có 2 e, lớp thứ hai xa có 8 e, lớp thứ ba ở có 7 e</a:t>
            </a:r>
          </a:p>
        </p:txBody>
      </p:sp>
      <p:grpSp>
        <p:nvGrpSpPr>
          <p:cNvPr id="3" name="Group 2"/>
          <p:cNvGrpSpPr/>
          <p:nvPr/>
        </p:nvGrpSpPr>
        <p:grpSpPr>
          <a:xfrm>
            <a:off x="6047068" y="993456"/>
            <a:ext cx="2147444" cy="2145990"/>
            <a:chOff x="6347171" y="1929859"/>
            <a:chExt cx="2147444" cy="2145990"/>
          </a:xfrm>
        </p:grpSpPr>
        <p:sp>
          <p:nvSpPr>
            <p:cNvPr id="66" name="Oval 65"/>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p:cNvSpPr txBox="1"/>
          <p:nvPr/>
        </p:nvSpPr>
        <p:spPr>
          <a:xfrm>
            <a:off x="5830269" y="3154955"/>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99327" y="1346309"/>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p:cNvGrpSpPr/>
          <p:nvPr/>
        </p:nvGrpSpPr>
        <p:grpSpPr>
          <a:xfrm>
            <a:off x="7588601" y="151304"/>
            <a:ext cx="1057930" cy="1016941"/>
            <a:chOff x="2214529" y="2433804"/>
            <a:chExt cx="2706110" cy="2676600"/>
          </a:xfrm>
        </p:grpSpPr>
        <p:sp>
          <p:nvSpPr>
            <p:cNvPr id="14" name="Google Shape;811;p33"/>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p:cNvGrpSpPr/>
            <p:nvPr/>
          </p:nvGrpSpPr>
          <p:grpSpPr>
            <a:xfrm>
              <a:off x="2343091" y="3325866"/>
              <a:ext cx="301143" cy="95916"/>
              <a:chOff x="5581225" y="1820025"/>
              <a:chExt cx="463725" cy="147700"/>
            </a:xfrm>
          </p:grpSpPr>
          <p:sp>
            <p:nvSpPr>
              <p:cNvPr id="64" name="Google Shape;81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p:cNvGrpSpPr/>
            <p:nvPr/>
          </p:nvGrpSpPr>
          <p:grpSpPr>
            <a:xfrm>
              <a:off x="4381216" y="3467266"/>
              <a:ext cx="301143" cy="95916"/>
              <a:chOff x="5581225" y="1820025"/>
              <a:chExt cx="463725" cy="147700"/>
            </a:xfrm>
          </p:grpSpPr>
          <p:sp>
            <p:nvSpPr>
              <p:cNvPr id="51" name="Google Shape;83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p:cNvGrpSpPr/>
            <p:nvPr/>
          </p:nvGrpSpPr>
          <p:grpSpPr>
            <a:xfrm>
              <a:off x="3189766" y="4732391"/>
              <a:ext cx="301143" cy="95916"/>
              <a:chOff x="5581225" y="1820025"/>
              <a:chExt cx="463725" cy="147700"/>
            </a:xfrm>
          </p:grpSpPr>
          <p:sp>
            <p:nvSpPr>
              <p:cNvPr id="38" name="Google Shape;84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p:cNvGrpSpPr/>
            <p:nvPr/>
          </p:nvGrpSpPr>
          <p:grpSpPr>
            <a:xfrm>
              <a:off x="3390682" y="3715768"/>
              <a:ext cx="353683" cy="112666"/>
              <a:chOff x="5581225" y="1820025"/>
              <a:chExt cx="463725" cy="147700"/>
            </a:xfrm>
          </p:grpSpPr>
          <p:sp>
            <p:nvSpPr>
              <p:cNvPr id="25" name="Google Shape;86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p:cNvGrpSpPr/>
          <p:nvPr/>
        </p:nvGrpSpPr>
        <p:grpSpPr>
          <a:xfrm rot="1813784">
            <a:off x="8863105" y="4710815"/>
            <a:ext cx="166678" cy="166678"/>
            <a:chOff x="2810757" y="1723146"/>
            <a:chExt cx="719700" cy="719700"/>
          </a:xfrm>
        </p:grpSpPr>
        <p:sp>
          <p:nvSpPr>
            <p:cNvPr id="78" name="Google Shape;955;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p:cNvGrpSpPr/>
            <p:nvPr/>
          </p:nvGrpSpPr>
          <p:grpSpPr>
            <a:xfrm>
              <a:off x="2938725" y="1995263"/>
              <a:ext cx="463750" cy="159925"/>
              <a:chOff x="5593400" y="2441250"/>
              <a:chExt cx="463750" cy="159925"/>
            </a:xfrm>
          </p:grpSpPr>
          <p:sp>
            <p:nvSpPr>
              <p:cNvPr id="80" name="Google Shape;957;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p:cNvGrpSpPr/>
          <p:nvPr/>
        </p:nvGrpSpPr>
        <p:grpSpPr>
          <a:xfrm rot="-1159155">
            <a:off x="677642" y="340989"/>
            <a:ext cx="166638" cy="166638"/>
            <a:chOff x="2810757" y="1723146"/>
            <a:chExt cx="719700" cy="719700"/>
          </a:xfrm>
        </p:grpSpPr>
        <p:sp>
          <p:nvSpPr>
            <p:cNvPr id="94" name="Google Shape;971;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p:cNvGrpSpPr/>
            <p:nvPr/>
          </p:nvGrpSpPr>
          <p:grpSpPr>
            <a:xfrm>
              <a:off x="2938725" y="1995263"/>
              <a:ext cx="463750" cy="159925"/>
              <a:chOff x="5593400" y="2441250"/>
              <a:chExt cx="463750" cy="159925"/>
            </a:xfrm>
          </p:grpSpPr>
          <p:sp>
            <p:nvSpPr>
              <p:cNvPr id="96" name="Google Shape;973;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p:cNvGrpSpPr/>
          <p:nvPr/>
        </p:nvGrpSpPr>
        <p:grpSpPr>
          <a:xfrm rot="-774445">
            <a:off x="8430624" y="4961186"/>
            <a:ext cx="166573" cy="166573"/>
            <a:chOff x="2810757" y="1723146"/>
            <a:chExt cx="719700" cy="719700"/>
          </a:xfrm>
        </p:grpSpPr>
        <p:sp>
          <p:nvSpPr>
            <p:cNvPr id="110"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p:cNvGrpSpPr/>
            <p:nvPr/>
          </p:nvGrpSpPr>
          <p:grpSpPr>
            <a:xfrm>
              <a:off x="2938725" y="1995263"/>
              <a:ext cx="463750" cy="159925"/>
              <a:chOff x="5593400" y="2441250"/>
              <a:chExt cx="463750" cy="159925"/>
            </a:xfrm>
          </p:grpSpPr>
          <p:sp>
            <p:nvSpPr>
              <p:cNvPr id="112"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p:cNvGrpSpPr/>
          <p:nvPr/>
        </p:nvGrpSpPr>
        <p:grpSpPr>
          <a:xfrm rot="-774445">
            <a:off x="131202" y="4758563"/>
            <a:ext cx="166573" cy="166573"/>
            <a:chOff x="2810757" y="1723146"/>
            <a:chExt cx="719700" cy="719700"/>
          </a:xfrm>
        </p:grpSpPr>
        <p:sp>
          <p:nvSpPr>
            <p:cNvPr id="126"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p:cNvGrpSpPr/>
            <p:nvPr/>
          </p:nvGrpSpPr>
          <p:grpSpPr>
            <a:xfrm>
              <a:off x="2938725" y="1995263"/>
              <a:ext cx="463750" cy="159925"/>
              <a:chOff x="5593400" y="2441250"/>
              <a:chExt cx="463750" cy="159925"/>
            </a:xfrm>
          </p:grpSpPr>
          <p:sp>
            <p:nvSpPr>
              <p:cNvPr id="128"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p:cNvSpPr txBox="1"/>
          <p:nvPr/>
        </p:nvSpPr>
        <p:spPr>
          <a:xfrm>
            <a:off x="290180" y="1905629"/>
            <a:ext cx="8630184"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 Hạt nhân gồm 2 loại hạt là proton(p) mang điện tích dương và neutron( n) không mang điện.</a:t>
            </a:r>
          </a:p>
          <a:p>
            <a:pPr algn="l"/>
            <a:r>
              <a:rPr lang="vi-VN" sz="3200" dirty="0">
                <a:solidFill>
                  <a:srgbClr val="263E68"/>
                </a:solidFill>
                <a:latin typeface="Times New Roman" panose="02020603050405020304" pitchFamily="18" charset="0"/>
                <a:cs typeface="Times New Roman" panose="02020603050405020304" pitchFamily="18" charset="0"/>
              </a:rPr>
              <a:t>Vd: Hạt nhân nguyên t</a:t>
            </a:r>
            <a:r>
              <a:rPr lang="en-US" sz="3200" dirty="0">
                <a:solidFill>
                  <a:srgbClr val="263E68"/>
                </a:solidFill>
                <a:latin typeface="Times New Roman" panose="02020603050405020304" pitchFamily="18" charset="0"/>
                <a:cs typeface="Times New Roman" panose="02020603050405020304" pitchFamily="18" charset="0"/>
              </a:rPr>
              <a:t>ử</a:t>
            </a:r>
            <a:r>
              <a:rPr lang="vi-VN" sz="3200" dirty="0">
                <a:solidFill>
                  <a:srgbClr val="263E68"/>
                </a:solidFill>
                <a:latin typeface="Times New Roman" panose="02020603050405020304" pitchFamily="18" charset="0"/>
                <a:cs typeface="Times New Roman" panose="02020603050405020304" pitchFamily="18" charset="0"/>
              </a:rPr>
              <a:t> Heliu</a:t>
            </a:r>
            <a:r>
              <a:rPr lang="en-US" sz="3200" dirty="0">
                <a:solidFill>
                  <a:srgbClr val="263E68"/>
                </a:solidFill>
                <a:latin typeface="Times New Roman" panose="02020603050405020304" pitchFamily="18" charset="0"/>
                <a:cs typeface="Times New Roman" panose="02020603050405020304" pitchFamily="18" charset="0"/>
              </a:rPr>
              <a:t>m</a:t>
            </a:r>
            <a:r>
              <a:rPr lang="vi-VN" sz="3200" dirty="0">
                <a:solidFill>
                  <a:srgbClr val="263E68"/>
                </a:solidFill>
                <a:latin typeface="Times New Roman" panose="02020603050405020304" pitchFamily="18" charset="0"/>
                <a:cs typeface="Times New Roman" panose="02020603050405020304" pitchFamily="18" charset="0"/>
              </a:rPr>
              <a:t> gồm 2p và 2n</a:t>
            </a:r>
          </a:p>
          <a:p>
            <a:pPr algn="l"/>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Mỗi hạt proton mang 1 đơn vị điện tích dương, kí hiệu +1. Tổng số điện tích</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(kí hiệu Z) bằng tổng số hạt proton.</a:t>
            </a:r>
          </a:p>
        </p:txBody>
      </p:sp>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99327" y="1346309"/>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b.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p:cNvGrpSpPr/>
          <p:nvPr/>
        </p:nvGrpSpPr>
        <p:grpSpPr>
          <a:xfrm>
            <a:off x="7588601" y="151304"/>
            <a:ext cx="1057930" cy="1016941"/>
            <a:chOff x="2214529" y="2433804"/>
            <a:chExt cx="2706110" cy="2676600"/>
          </a:xfrm>
        </p:grpSpPr>
        <p:sp>
          <p:nvSpPr>
            <p:cNvPr id="14" name="Google Shape;811;p33"/>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p:cNvGrpSpPr/>
            <p:nvPr/>
          </p:nvGrpSpPr>
          <p:grpSpPr>
            <a:xfrm>
              <a:off x="2343091" y="3325866"/>
              <a:ext cx="301143" cy="95916"/>
              <a:chOff x="5581225" y="1820025"/>
              <a:chExt cx="463725" cy="147700"/>
            </a:xfrm>
          </p:grpSpPr>
          <p:sp>
            <p:nvSpPr>
              <p:cNvPr id="64" name="Google Shape;81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p:cNvGrpSpPr/>
            <p:nvPr/>
          </p:nvGrpSpPr>
          <p:grpSpPr>
            <a:xfrm>
              <a:off x="4381216" y="3467266"/>
              <a:ext cx="301143" cy="95916"/>
              <a:chOff x="5581225" y="1820025"/>
              <a:chExt cx="463725" cy="147700"/>
            </a:xfrm>
          </p:grpSpPr>
          <p:sp>
            <p:nvSpPr>
              <p:cNvPr id="51" name="Google Shape;83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p:cNvGrpSpPr/>
            <p:nvPr/>
          </p:nvGrpSpPr>
          <p:grpSpPr>
            <a:xfrm>
              <a:off x="3189766" y="4732391"/>
              <a:ext cx="301143" cy="95916"/>
              <a:chOff x="5581225" y="1820025"/>
              <a:chExt cx="463725" cy="147700"/>
            </a:xfrm>
          </p:grpSpPr>
          <p:sp>
            <p:nvSpPr>
              <p:cNvPr id="38" name="Google Shape;84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p:cNvGrpSpPr/>
            <p:nvPr/>
          </p:nvGrpSpPr>
          <p:grpSpPr>
            <a:xfrm>
              <a:off x="3390682" y="3715768"/>
              <a:ext cx="353683" cy="112666"/>
              <a:chOff x="5581225" y="1820025"/>
              <a:chExt cx="463725" cy="147700"/>
            </a:xfrm>
          </p:grpSpPr>
          <p:sp>
            <p:nvSpPr>
              <p:cNvPr id="25" name="Google Shape;86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p:cNvGrpSpPr/>
          <p:nvPr/>
        </p:nvGrpSpPr>
        <p:grpSpPr>
          <a:xfrm rot="1813784">
            <a:off x="8863105" y="4710815"/>
            <a:ext cx="166678" cy="166678"/>
            <a:chOff x="2810757" y="1723146"/>
            <a:chExt cx="719700" cy="719700"/>
          </a:xfrm>
        </p:grpSpPr>
        <p:sp>
          <p:nvSpPr>
            <p:cNvPr id="78" name="Google Shape;955;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p:cNvGrpSpPr/>
            <p:nvPr/>
          </p:nvGrpSpPr>
          <p:grpSpPr>
            <a:xfrm>
              <a:off x="2938725" y="1995263"/>
              <a:ext cx="463750" cy="159925"/>
              <a:chOff x="5593400" y="2441250"/>
              <a:chExt cx="463750" cy="159925"/>
            </a:xfrm>
          </p:grpSpPr>
          <p:sp>
            <p:nvSpPr>
              <p:cNvPr id="80" name="Google Shape;957;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p:cNvGrpSpPr/>
          <p:nvPr/>
        </p:nvGrpSpPr>
        <p:grpSpPr>
          <a:xfrm rot="-1159155">
            <a:off x="677642" y="340989"/>
            <a:ext cx="166638" cy="166638"/>
            <a:chOff x="2810757" y="1723146"/>
            <a:chExt cx="719700" cy="719700"/>
          </a:xfrm>
        </p:grpSpPr>
        <p:sp>
          <p:nvSpPr>
            <p:cNvPr id="94" name="Google Shape;971;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p:cNvGrpSpPr/>
            <p:nvPr/>
          </p:nvGrpSpPr>
          <p:grpSpPr>
            <a:xfrm>
              <a:off x="2938725" y="1995263"/>
              <a:ext cx="463750" cy="159925"/>
              <a:chOff x="5593400" y="2441250"/>
              <a:chExt cx="463750" cy="159925"/>
            </a:xfrm>
          </p:grpSpPr>
          <p:sp>
            <p:nvSpPr>
              <p:cNvPr id="96" name="Google Shape;973;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p:cNvGrpSpPr/>
          <p:nvPr/>
        </p:nvGrpSpPr>
        <p:grpSpPr>
          <a:xfrm rot="-774445">
            <a:off x="8430624" y="4961186"/>
            <a:ext cx="166573" cy="166573"/>
            <a:chOff x="2810757" y="1723146"/>
            <a:chExt cx="719700" cy="719700"/>
          </a:xfrm>
        </p:grpSpPr>
        <p:sp>
          <p:nvSpPr>
            <p:cNvPr id="110"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p:cNvGrpSpPr/>
            <p:nvPr/>
          </p:nvGrpSpPr>
          <p:grpSpPr>
            <a:xfrm>
              <a:off x="2938725" y="1995263"/>
              <a:ext cx="463750" cy="159925"/>
              <a:chOff x="5593400" y="2441250"/>
              <a:chExt cx="463750" cy="159925"/>
            </a:xfrm>
          </p:grpSpPr>
          <p:sp>
            <p:nvSpPr>
              <p:cNvPr id="112"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p:cNvGrpSpPr/>
          <p:nvPr/>
        </p:nvGrpSpPr>
        <p:grpSpPr>
          <a:xfrm rot="-774445">
            <a:off x="131202" y="4758563"/>
            <a:ext cx="166573" cy="166573"/>
            <a:chOff x="2810757" y="1723146"/>
            <a:chExt cx="719700" cy="719700"/>
          </a:xfrm>
        </p:grpSpPr>
        <p:sp>
          <p:nvSpPr>
            <p:cNvPr id="126"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p:cNvGrpSpPr/>
            <p:nvPr/>
          </p:nvGrpSpPr>
          <p:grpSpPr>
            <a:xfrm>
              <a:off x="2938725" y="1995263"/>
              <a:ext cx="463750" cy="159925"/>
              <a:chOff x="5593400" y="2441250"/>
              <a:chExt cx="463750" cy="159925"/>
            </a:xfrm>
          </p:grpSpPr>
          <p:sp>
            <p:nvSpPr>
              <p:cNvPr id="128"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p:cNvSpPr txBox="1"/>
          <p:nvPr/>
        </p:nvSpPr>
        <p:spPr>
          <a:xfrm>
            <a:off x="172282" y="2011920"/>
            <a:ext cx="8900501" cy="2862322"/>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 Vỏ nguyên tử được tạo nên bởi các electron (e) . Mỗi e mang 1 đơn vị điện tích âm, kí hiệu -1.</a:t>
            </a:r>
          </a:p>
          <a:p>
            <a:pPr algn="l"/>
            <a:r>
              <a:rPr lang="vi-VN" sz="3000" dirty="0">
                <a:solidFill>
                  <a:srgbClr val="263E68"/>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đa 8e...</a:t>
            </a:r>
          </a:p>
          <a:p>
            <a:pPr algn="l"/>
            <a:r>
              <a:rPr lang="vi-VN" sz="3000" dirty="0">
                <a:solidFill>
                  <a:srgbClr val="263E68"/>
                </a:solidFill>
                <a:latin typeface="Times New Roman" panose="02020603050405020304" pitchFamily="18" charset="0"/>
                <a:cs typeface="Times New Roman" panose="02020603050405020304" pitchFamily="18" charset="0"/>
              </a:rPr>
              <a:t>- Các e lớp ngoài cùng quyết định tính chất hóa học của chất.</a:t>
            </a:r>
          </a:p>
        </p:txBody>
      </p:sp>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51198" y="2909089"/>
          <a:ext cx="8771466" cy="1956754"/>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20000"/>
                    </a:ext>
                  </a:extLst>
                </a:gridCol>
                <a:gridCol w="1761580">
                  <a:extLst>
                    <a:ext uri="{9D8B030D-6E8A-4147-A177-3AD203B41FA5}">
                      <a16:colId xmlns:a16="http://schemas.microsoft.com/office/drawing/2014/main" val="20001"/>
                    </a:ext>
                  </a:extLst>
                </a:gridCol>
                <a:gridCol w="1761580">
                  <a:extLst>
                    <a:ext uri="{9D8B030D-6E8A-4147-A177-3AD203B41FA5}">
                      <a16:colId xmlns:a16="http://schemas.microsoft.com/office/drawing/2014/main" val="20002"/>
                    </a:ext>
                  </a:extLst>
                </a:gridCol>
                <a:gridCol w="1762788">
                  <a:extLst>
                    <a:ext uri="{9D8B030D-6E8A-4147-A177-3AD203B41FA5}">
                      <a16:colId xmlns:a16="http://schemas.microsoft.com/office/drawing/2014/main" val="20003"/>
                    </a:ext>
                  </a:extLst>
                </a:gridCol>
                <a:gridCol w="1762788">
                  <a:extLst>
                    <a:ext uri="{9D8B030D-6E8A-4147-A177-3AD203B41FA5}">
                      <a16:colId xmlns:a16="http://schemas.microsoft.com/office/drawing/2014/main" val="20004"/>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07000"/>
                        </a:lnSpc>
                        <a:spcAft>
                          <a:spcPts val="800"/>
                        </a:spcAft>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nSpc>
                          <a:spcPct val="107000"/>
                        </a:lnSpc>
                        <a:spcAft>
                          <a:spcPts val="800"/>
                        </a:spcAft>
                      </a:pPr>
                      <a:r>
                        <a:rPr lang="vi-VN" sz="2400" dirty="0">
                          <a:effectLst/>
                          <a:latin typeface="+mj-lt"/>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47" name="Google Shape;873;p52"/>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p:cNvGrpSpPr/>
          <p:nvPr/>
        </p:nvGrpSpPr>
        <p:grpSpPr>
          <a:xfrm>
            <a:off x="402919" y="189420"/>
            <a:ext cx="1650940" cy="1788309"/>
            <a:chOff x="831513" y="1676139"/>
            <a:chExt cx="1650940" cy="1788309"/>
          </a:xfrm>
        </p:grpSpPr>
        <p:sp>
          <p:nvSpPr>
            <p:cNvPr id="51" name="Oval 50"/>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3358270" y="189420"/>
            <a:ext cx="1748625" cy="1699825"/>
            <a:chOff x="3706410" y="1627254"/>
            <a:chExt cx="1748625" cy="1699825"/>
          </a:xfrm>
        </p:grpSpPr>
        <p:sp>
          <p:nvSpPr>
            <p:cNvPr id="62" name="Oval 61"/>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6072334" y="189420"/>
            <a:ext cx="1666807" cy="1788309"/>
            <a:chOff x="6468201" y="1610612"/>
            <a:chExt cx="1666807" cy="1788309"/>
          </a:xfrm>
        </p:grpSpPr>
        <p:sp>
          <p:nvSpPr>
            <p:cNvPr id="74" name="Oval 73"/>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p:cNvSpPr txBox="1"/>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panose="00000600000000000000"/>
              <a:buNone/>
              <a:defRPr sz="3200" b="0" i="0" u="none" strike="noStrike" cap="none">
                <a:solidFill>
                  <a:schemeClr val="dk1"/>
                </a:solidFill>
                <a:latin typeface="Times New Roman" panose="02020603050405020304" pitchFamily="18" charset="0"/>
                <a:ea typeface="Mali Medium" panose="00000600000000000000"/>
                <a:cs typeface="Times New Roman" panose="02020603050405020304" pitchFamily="18" charset="0"/>
                <a:sym typeface="Mali Medium" panose="00000600000000000000"/>
              </a:defRPr>
            </a:lvl1pPr>
            <a:lvl2pPr marR="0" lvl="1"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2pPr>
            <a:lvl3pPr marR="0" lvl="2"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3pPr>
            <a:lvl4pPr marR="0" lvl="3"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4pPr>
            <a:lvl5pPr marR="0" lvl="4"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5pPr>
            <a:lvl6pPr marR="0" lvl="5"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6pPr>
            <a:lvl7pPr marR="0" lvl="6"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7pPr>
            <a:lvl8pPr marR="0" lvl="7"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8pPr>
            <a:lvl9pPr marR="0" lvl="8"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51198" y="2909089"/>
          <a:ext cx="8771466" cy="1956754"/>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20000"/>
                    </a:ext>
                  </a:extLst>
                </a:gridCol>
                <a:gridCol w="1761580">
                  <a:extLst>
                    <a:ext uri="{9D8B030D-6E8A-4147-A177-3AD203B41FA5}">
                      <a16:colId xmlns:a16="http://schemas.microsoft.com/office/drawing/2014/main" val="20001"/>
                    </a:ext>
                  </a:extLst>
                </a:gridCol>
                <a:gridCol w="1761580">
                  <a:extLst>
                    <a:ext uri="{9D8B030D-6E8A-4147-A177-3AD203B41FA5}">
                      <a16:colId xmlns:a16="http://schemas.microsoft.com/office/drawing/2014/main" val="20002"/>
                    </a:ext>
                  </a:extLst>
                </a:gridCol>
                <a:gridCol w="1762788">
                  <a:extLst>
                    <a:ext uri="{9D8B030D-6E8A-4147-A177-3AD203B41FA5}">
                      <a16:colId xmlns:a16="http://schemas.microsoft.com/office/drawing/2014/main" val="20003"/>
                    </a:ext>
                  </a:extLst>
                </a:gridCol>
                <a:gridCol w="1762788">
                  <a:extLst>
                    <a:ext uri="{9D8B030D-6E8A-4147-A177-3AD203B41FA5}">
                      <a16:colId xmlns:a16="http://schemas.microsoft.com/office/drawing/2014/main" val="20004"/>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panose="020B0604020202020204"/>
                        <a:buNone/>
                        <a:defRPr/>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47" name="Google Shape;873;p52"/>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p:cNvGrpSpPr/>
          <p:nvPr/>
        </p:nvGrpSpPr>
        <p:grpSpPr>
          <a:xfrm>
            <a:off x="402919" y="189420"/>
            <a:ext cx="1650940" cy="1788309"/>
            <a:chOff x="831513" y="1676139"/>
            <a:chExt cx="1650940" cy="1788309"/>
          </a:xfrm>
        </p:grpSpPr>
        <p:sp>
          <p:nvSpPr>
            <p:cNvPr id="51" name="Oval 50"/>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3358270" y="189420"/>
            <a:ext cx="1748625" cy="1699825"/>
            <a:chOff x="3706410" y="1627254"/>
            <a:chExt cx="1748625" cy="1699825"/>
          </a:xfrm>
        </p:grpSpPr>
        <p:sp>
          <p:nvSpPr>
            <p:cNvPr id="62" name="Oval 61"/>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6072334" y="189420"/>
            <a:ext cx="1666807" cy="1788309"/>
            <a:chOff x="6468201" y="1610612"/>
            <a:chExt cx="1666807" cy="1788309"/>
          </a:xfrm>
        </p:grpSpPr>
        <p:sp>
          <p:nvSpPr>
            <p:cNvPr id="74" name="Oval 73"/>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p:cNvSpPr txBox="1"/>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panose="00000600000000000000"/>
              <a:buNone/>
              <a:defRPr sz="3200" b="0" i="0" u="none" strike="noStrike" cap="none">
                <a:solidFill>
                  <a:schemeClr val="dk1"/>
                </a:solidFill>
                <a:latin typeface="Times New Roman" panose="02020603050405020304" pitchFamily="18" charset="0"/>
                <a:ea typeface="Mali Medium" panose="00000600000000000000"/>
                <a:cs typeface="Times New Roman" panose="02020603050405020304" pitchFamily="18" charset="0"/>
                <a:sym typeface="Mali Medium" panose="00000600000000000000"/>
              </a:defRPr>
            </a:lvl1pPr>
            <a:lvl2pPr marR="0" lvl="1"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2pPr>
            <a:lvl3pPr marR="0" lvl="2"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3pPr>
            <a:lvl4pPr marR="0" lvl="3"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4pPr>
            <a:lvl5pPr marR="0" lvl="4"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5pPr>
            <a:lvl6pPr marR="0" lvl="5"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6pPr>
            <a:lvl7pPr marR="0" lvl="6"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7pPr>
            <a:lvl8pPr marR="0" lvl="7"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8pPr>
            <a:lvl9pPr marR="0" lvl="8"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
        <p:nvSpPr>
          <p:cNvPr id="2" name="TextBox 1"/>
          <p:cNvSpPr txBox="1"/>
          <p:nvPr/>
        </p:nvSpPr>
        <p:spPr>
          <a:xfrm>
            <a:off x="253192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0" name="TextBox 89"/>
          <p:cNvSpPr txBox="1"/>
          <p:nvPr/>
        </p:nvSpPr>
        <p:spPr>
          <a:xfrm>
            <a:off x="4274352"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1" name="TextBox 90"/>
          <p:cNvSpPr txBox="1"/>
          <p:nvPr/>
        </p:nvSpPr>
        <p:spPr>
          <a:xfrm>
            <a:off x="601130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2" name="TextBox 91"/>
          <p:cNvSpPr txBox="1"/>
          <p:nvPr/>
        </p:nvSpPr>
        <p:spPr>
          <a:xfrm>
            <a:off x="781206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4</a:t>
            </a:r>
          </a:p>
        </p:txBody>
      </p:sp>
      <p:sp>
        <p:nvSpPr>
          <p:cNvPr id="93" name="TextBox 92"/>
          <p:cNvSpPr txBox="1"/>
          <p:nvPr/>
        </p:nvSpPr>
        <p:spPr>
          <a:xfrm>
            <a:off x="253192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4" name="TextBox 93"/>
          <p:cNvSpPr txBox="1"/>
          <p:nvPr/>
        </p:nvSpPr>
        <p:spPr>
          <a:xfrm>
            <a:off x="4274352"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5" name="TextBox 94"/>
          <p:cNvSpPr txBox="1"/>
          <p:nvPr/>
        </p:nvSpPr>
        <p:spPr>
          <a:xfrm>
            <a:off x="601130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6" name="TextBox 95"/>
          <p:cNvSpPr txBox="1"/>
          <p:nvPr/>
        </p:nvSpPr>
        <p:spPr>
          <a:xfrm>
            <a:off x="781206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5</a:t>
            </a:r>
          </a:p>
        </p:txBody>
      </p:sp>
      <p:sp>
        <p:nvSpPr>
          <p:cNvPr id="98" name="TextBox 97"/>
          <p:cNvSpPr txBox="1"/>
          <p:nvPr/>
        </p:nvSpPr>
        <p:spPr>
          <a:xfrm>
            <a:off x="2531927" y="4358452"/>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99" name="TextBox 98"/>
          <p:cNvSpPr txBox="1"/>
          <p:nvPr/>
        </p:nvSpPr>
        <p:spPr>
          <a:xfrm>
            <a:off x="4274352" y="4366401"/>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100" name="TextBox 99"/>
          <p:cNvSpPr txBox="1"/>
          <p:nvPr/>
        </p:nvSpPr>
        <p:spPr>
          <a:xfrm>
            <a:off x="601130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101" name="TextBox 100"/>
          <p:cNvSpPr txBox="1"/>
          <p:nvPr/>
        </p:nvSpPr>
        <p:spPr>
          <a:xfrm>
            <a:off x="781206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82264" y="2245633"/>
            <a:ext cx="6526409" cy="10523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NGUYÊN TỬ</a:t>
            </a:r>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577136" y="3752173"/>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p:cNvSpPr txBox="1"/>
          <p:nvPr/>
        </p:nvSpPr>
        <p:spPr>
          <a:xfrm>
            <a:off x="3942873" y="1251539"/>
            <a:ext cx="1258253" cy="646331"/>
          </a:xfrm>
          <a:prstGeom prst="rect">
            <a:avLst/>
          </a:prstGeom>
          <a:noFill/>
        </p:spPr>
        <p:txBody>
          <a:bodyPr wrap="square">
            <a:spAutoFit/>
          </a:bodyPr>
          <a:lstStyle/>
          <a:p>
            <a:r>
              <a:rPr lang="en-GB" sz="3600" dirty="0">
                <a:solidFill>
                  <a:schemeClr val="bg1"/>
                </a:solidFill>
                <a:latin typeface="Times New Roman" panose="02020603050405020304" pitchFamily="18" charset="0"/>
                <a:cs typeface="Times New Roman" panose="02020603050405020304" pitchFamily="18" charset="0"/>
              </a:rPr>
              <a:t>Bài 2</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54" name="Google Shape;395;p28"/>
          <p:cNvGrpSpPr/>
          <p:nvPr/>
        </p:nvGrpSpPr>
        <p:grpSpPr>
          <a:xfrm rot="710046">
            <a:off x="6714154" y="2710417"/>
            <a:ext cx="2471790" cy="2444835"/>
            <a:chOff x="2214529" y="2433804"/>
            <a:chExt cx="2706110" cy="2676600"/>
          </a:xfrm>
        </p:grpSpPr>
        <p:sp>
          <p:nvSpPr>
            <p:cNvPr id="55" name="Google Shape;396;p28"/>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7;p28"/>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8;p28"/>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9;p28"/>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400;p28"/>
            <p:cNvGrpSpPr/>
            <p:nvPr/>
          </p:nvGrpSpPr>
          <p:grpSpPr>
            <a:xfrm>
              <a:off x="2343091" y="3325866"/>
              <a:ext cx="301143" cy="95916"/>
              <a:chOff x="5581225" y="1820025"/>
              <a:chExt cx="463725" cy="147700"/>
            </a:xfrm>
          </p:grpSpPr>
          <p:sp>
            <p:nvSpPr>
              <p:cNvPr id="105" name="Google Shape;401;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2;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3;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4;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5;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6;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7;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8;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9;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1;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2;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14;p28"/>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15;p28"/>
            <p:cNvGrpSpPr/>
            <p:nvPr/>
          </p:nvGrpSpPr>
          <p:grpSpPr>
            <a:xfrm>
              <a:off x="4381216" y="3467266"/>
              <a:ext cx="301143" cy="95916"/>
              <a:chOff x="5581225" y="1820025"/>
              <a:chExt cx="463725" cy="147700"/>
            </a:xfrm>
          </p:grpSpPr>
          <p:sp>
            <p:nvSpPr>
              <p:cNvPr id="92" name="Google Shape;416;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7;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8;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9;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0;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3;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5;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6;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7;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8;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29;p28"/>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0;p28"/>
            <p:cNvGrpSpPr/>
            <p:nvPr/>
          </p:nvGrpSpPr>
          <p:grpSpPr>
            <a:xfrm>
              <a:off x="3189766" y="4732391"/>
              <a:ext cx="301143" cy="95916"/>
              <a:chOff x="5581225" y="1820025"/>
              <a:chExt cx="463725" cy="147700"/>
            </a:xfrm>
          </p:grpSpPr>
          <p:sp>
            <p:nvSpPr>
              <p:cNvPr id="79" name="Google Shape;431;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44;p28"/>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45;p28"/>
            <p:cNvGrpSpPr/>
            <p:nvPr/>
          </p:nvGrpSpPr>
          <p:grpSpPr>
            <a:xfrm>
              <a:off x="3390682" y="3715768"/>
              <a:ext cx="353683" cy="112666"/>
              <a:chOff x="5581225" y="1820025"/>
              <a:chExt cx="463725" cy="147700"/>
            </a:xfrm>
          </p:grpSpPr>
          <p:sp>
            <p:nvSpPr>
              <p:cNvPr id="66" name="Google Shape;446;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7;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9;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0;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1;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2;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3;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5;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6;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7;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8;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anim calcmode="lin" valueType="num">
                                      <p:cBhvr>
                                        <p:cTn id="13" dur="1000" fill="hold"/>
                                        <p:tgtEl>
                                          <p:spTgt spid="582"/>
                                        </p:tgtEl>
                                        <p:attrNameLst>
                                          <p:attrName>ppt_x</p:attrName>
                                        </p:attrNameLst>
                                      </p:cBhvr>
                                      <p:tavLst>
                                        <p:tav tm="0">
                                          <p:val>
                                            <p:strVal val="#ppt_x"/>
                                          </p:val>
                                        </p:tav>
                                        <p:tav tm="100000">
                                          <p:val>
                                            <p:strVal val="#ppt_x"/>
                                          </p:val>
                                        </p:tav>
                                      </p:tavLst>
                                    </p:anim>
                                    <p:anim calcmode="lin" valueType="num">
                                      <p:cBhvr>
                                        <p:cTn id="14" dur="1000" fill="hold"/>
                                        <p:tgtEl>
                                          <p:spTgt spid="582"/>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6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9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p:cNvSpPr/>
          <p:nvPr/>
        </p:nvSpPr>
        <p:spPr>
          <a:xfrm>
            <a:off x="31206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p:cNvGrpSpPr/>
          <p:nvPr/>
        </p:nvGrpSpPr>
        <p:grpSpPr>
          <a:xfrm>
            <a:off x="469567" y="804699"/>
            <a:ext cx="1650940" cy="1788309"/>
            <a:chOff x="831513" y="1676139"/>
            <a:chExt cx="1650940" cy="1788309"/>
          </a:xfrm>
        </p:grpSpPr>
        <p:sp>
          <p:nvSpPr>
            <p:cNvPr id="51" name="Oval 50"/>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3424918" y="804699"/>
            <a:ext cx="1748625" cy="1699825"/>
            <a:chOff x="3706410" y="1627254"/>
            <a:chExt cx="1748625" cy="1699825"/>
          </a:xfrm>
        </p:grpSpPr>
        <p:sp>
          <p:nvSpPr>
            <p:cNvPr id="62" name="Oval 61"/>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6138982" y="804699"/>
            <a:ext cx="1666807" cy="1788309"/>
            <a:chOff x="6468201" y="1610612"/>
            <a:chExt cx="1666807" cy="1788309"/>
          </a:xfrm>
        </p:grpSpPr>
        <p:sp>
          <p:nvSpPr>
            <p:cNvPr id="74" name="Oval 73"/>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p:cNvSpPr txBox="1"/>
          <p:nvPr/>
        </p:nvSpPr>
        <p:spPr>
          <a:xfrm>
            <a:off x="305680" y="3694641"/>
            <a:ext cx="8741081"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p:cNvGrpSpPr/>
          <p:nvPr/>
        </p:nvGrpSpPr>
        <p:grpSpPr>
          <a:xfrm>
            <a:off x="402919" y="189420"/>
            <a:ext cx="1650940" cy="1788309"/>
            <a:chOff x="831513" y="1676139"/>
            <a:chExt cx="1650940" cy="1788309"/>
          </a:xfrm>
        </p:grpSpPr>
        <p:sp>
          <p:nvSpPr>
            <p:cNvPr id="51" name="Oval 50"/>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3358270" y="189420"/>
            <a:ext cx="1748625" cy="1699825"/>
            <a:chOff x="3706410" y="1627254"/>
            <a:chExt cx="1748625" cy="1699825"/>
          </a:xfrm>
        </p:grpSpPr>
        <p:sp>
          <p:nvSpPr>
            <p:cNvPr id="62" name="Oval 61"/>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6072334" y="189420"/>
            <a:ext cx="1666807" cy="1788309"/>
            <a:chOff x="6468201" y="1610612"/>
            <a:chExt cx="1666807" cy="1788309"/>
          </a:xfrm>
        </p:grpSpPr>
        <p:sp>
          <p:nvSpPr>
            <p:cNvPr id="74" name="Oval 73"/>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p:cNvSpPr txBox="1"/>
          <p:nvPr/>
        </p:nvSpPr>
        <p:spPr>
          <a:xfrm>
            <a:off x="239032" y="2930860"/>
            <a:ext cx="8741081" cy="2062103"/>
          </a:xfrm>
          <a:prstGeom prst="rect">
            <a:avLst/>
          </a:prstGeom>
          <a:noFill/>
        </p:spPr>
        <p:txBody>
          <a:bodyPr wrap="square" rtlCol="0">
            <a:spAutoFit/>
          </a:bodyPr>
          <a:lstStyle/>
          <a:p>
            <a:r>
              <a:rPr lang="vi-VN" sz="3200"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p:cNvGrpSpPr/>
          <p:nvPr/>
        </p:nvGrpSpPr>
        <p:grpSpPr>
          <a:xfrm>
            <a:off x="7588601" y="151304"/>
            <a:ext cx="1057930" cy="1016941"/>
            <a:chOff x="2214529" y="2433804"/>
            <a:chExt cx="2706110" cy="2676600"/>
          </a:xfrm>
        </p:grpSpPr>
        <p:sp>
          <p:nvSpPr>
            <p:cNvPr id="14" name="Google Shape;811;p33"/>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p:cNvGrpSpPr/>
            <p:nvPr/>
          </p:nvGrpSpPr>
          <p:grpSpPr>
            <a:xfrm>
              <a:off x="2343091" y="3325866"/>
              <a:ext cx="301143" cy="95916"/>
              <a:chOff x="5581225" y="1820025"/>
              <a:chExt cx="463725" cy="147700"/>
            </a:xfrm>
          </p:grpSpPr>
          <p:sp>
            <p:nvSpPr>
              <p:cNvPr id="64" name="Google Shape;81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p:cNvGrpSpPr/>
            <p:nvPr/>
          </p:nvGrpSpPr>
          <p:grpSpPr>
            <a:xfrm>
              <a:off x="4381216" y="3467266"/>
              <a:ext cx="301143" cy="95916"/>
              <a:chOff x="5581225" y="1820025"/>
              <a:chExt cx="463725" cy="147700"/>
            </a:xfrm>
          </p:grpSpPr>
          <p:sp>
            <p:nvSpPr>
              <p:cNvPr id="51" name="Google Shape;83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p:cNvGrpSpPr/>
            <p:nvPr/>
          </p:nvGrpSpPr>
          <p:grpSpPr>
            <a:xfrm>
              <a:off x="3189766" y="4732391"/>
              <a:ext cx="301143" cy="95916"/>
              <a:chOff x="5581225" y="1820025"/>
              <a:chExt cx="463725" cy="147700"/>
            </a:xfrm>
          </p:grpSpPr>
          <p:sp>
            <p:nvSpPr>
              <p:cNvPr id="38" name="Google Shape;84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p:cNvGrpSpPr/>
            <p:nvPr/>
          </p:nvGrpSpPr>
          <p:grpSpPr>
            <a:xfrm>
              <a:off x="3390682" y="3715768"/>
              <a:ext cx="353683" cy="112666"/>
              <a:chOff x="5581225" y="1820025"/>
              <a:chExt cx="463725" cy="147700"/>
            </a:xfrm>
          </p:grpSpPr>
          <p:sp>
            <p:nvSpPr>
              <p:cNvPr id="25" name="Google Shape;86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p:cNvGrpSpPr/>
          <p:nvPr/>
        </p:nvGrpSpPr>
        <p:grpSpPr>
          <a:xfrm rot="1813784">
            <a:off x="8863105" y="4710815"/>
            <a:ext cx="166678" cy="166678"/>
            <a:chOff x="2810757" y="1723146"/>
            <a:chExt cx="719700" cy="719700"/>
          </a:xfrm>
        </p:grpSpPr>
        <p:sp>
          <p:nvSpPr>
            <p:cNvPr id="78" name="Google Shape;955;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p:cNvGrpSpPr/>
            <p:nvPr/>
          </p:nvGrpSpPr>
          <p:grpSpPr>
            <a:xfrm>
              <a:off x="2938725" y="1995263"/>
              <a:ext cx="463750" cy="159925"/>
              <a:chOff x="5593400" y="2441250"/>
              <a:chExt cx="463750" cy="159925"/>
            </a:xfrm>
          </p:grpSpPr>
          <p:sp>
            <p:nvSpPr>
              <p:cNvPr id="80" name="Google Shape;957;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p:cNvGrpSpPr/>
          <p:nvPr/>
        </p:nvGrpSpPr>
        <p:grpSpPr>
          <a:xfrm rot="-1159155">
            <a:off x="677642" y="340989"/>
            <a:ext cx="166638" cy="166638"/>
            <a:chOff x="2810757" y="1723146"/>
            <a:chExt cx="719700" cy="719700"/>
          </a:xfrm>
        </p:grpSpPr>
        <p:sp>
          <p:nvSpPr>
            <p:cNvPr id="94" name="Google Shape;971;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p:cNvGrpSpPr/>
            <p:nvPr/>
          </p:nvGrpSpPr>
          <p:grpSpPr>
            <a:xfrm>
              <a:off x="2938725" y="1995263"/>
              <a:ext cx="463750" cy="159925"/>
              <a:chOff x="5593400" y="2441250"/>
              <a:chExt cx="463750" cy="159925"/>
            </a:xfrm>
          </p:grpSpPr>
          <p:sp>
            <p:nvSpPr>
              <p:cNvPr id="96" name="Google Shape;973;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p:cNvGrpSpPr/>
          <p:nvPr/>
        </p:nvGrpSpPr>
        <p:grpSpPr>
          <a:xfrm rot="-774445">
            <a:off x="8430624" y="4961186"/>
            <a:ext cx="166573" cy="166573"/>
            <a:chOff x="2810757" y="1723146"/>
            <a:chExt cx="719700" cy="719700"/>
          </a:xfrm>
        </p:grpSpPr>
        <p:sp>
          <p:nvSpPr>
            <p:cNvPr id="110"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p:cNvGrpSpPr/>
            <p:nvPr/>
          </p:nvGrpSpPr>
          <p:grpSpPr>
            <a:xfrm>
              <a:off x="2938725" y="1995263"/>
              <a:ext cx="463750" cy="159925"/>
              <a:chOff x="5593400" y="2441250"/>
              <a:chExt cx="463750" cy="159925"/>
            </a:xfrm>
          </p:grpSpPr>
          <p:sp>
            <p:nvSpPr>
              <p:cNvPr id="112"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p:cNvGrpSpPr/>
          <p:nvPr/>
        </p:nvGrpSpPr>
        <p:grpSpPr>
          <a:xfrm rot="-774445">
            <a:off x="131202" y="4758563"/>
            <a:ext cx="166573" cy="166573"/>
            <a:chOff x="2810757" y="1723146"/>
            <a:chExt cx="719700" cy="719700"/>
          </a:xfrm>
        </p:grpSpPr>
        <p:sp>
          <p:nvSpPr>
            <p:cNvPr id="126"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p:cNvGrpSpPr/>
            <p:nvPr/>
          </p:nvGrpSpPr>
          <p:grpSpPr>
            <a:xfrm>
              <a:off x="2938725" y="1995263"/>
              <a:ext cx="463750" cy="159925"/>
              <a:chOff x="5593400" y="2441250"/>
              <a:chExt cx="463750" cy="159925"/>
            </a:xfrm>
          </p:grpSpPr>
          <p:sp>
            <p:nvSpPr>
              <p:cNvPr id="128"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p:cNvSpPr txBox="1"/>
          <p:nvPr/>
        </p:nvSpPr>
        <p:spPr>
          <a:xfrm>
            <a:off x="148680" y="1600371"/>
            <a:ext cx="9031111"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Nguyên tử là hạt vô cùng nhỏ gồm hạt nhân mang điện tích dương và vỏ mang điện tích âm. Nguyên tử trung hòa về điện nên tổng số p</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tổng số e</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720000" y="2762800"/>
            <a:ext cx="4168089"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K</a:t>
            </a:r>
            <a:r>
              <a:rPr lang="en-GB" b="1" dirty="0"/>
              <a:t>hối lượng nguyên tử</a:t>
            </a:r>
            <a:endParaRPr b="1" dirty="0"/>
          </a:p>
        </p:txBody>
      </p:sp>
      <p:sp>
        <p:nvSpPr>
          <p:cNvPr id="1872" name="Google Shape;1872;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04</a:t>
            </a:r>
            <a:endParaRPr b="1" dirty="0"/>
          </a:p>
        </p:txBody>
      </p:sp>
      <p:grpSp>
        <p:nvGrpSpPr>
          <p:cNvPr id="1874" name="Google Shape;1874;p68"/>
          <p:cNvGrpSpPr/>
          <p:nvPr/>
        </p:nvGrpSpPr>
        <p:grpSpPr>
          <a:xfrm rot="-1193897">
            <a:off x="5028600" y="1038694"/>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0" name="Google Shape;1880;p68"/>
          <p:cNvGrpSpPr/>
          <p:nvPr/>
        </p:nvGrpSpPr>
        <p:grpSpPr>
          <a:xfrm>
            <a:off x="7645450" y="1981300"/>
            <a:ext cx="847650" cy="78165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68"/>
          <p:cNvGrpSpPr/>
          <p:nvPr/>
        </p:nvGrpSpPr>
        <p:grpSpPr>
          <a:xfrm rot="964185">
            <a:off x="6490549" y="3553547"/>
            <a:ext cx="827316" cy="1063934"/>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68"/>
          <p:cNvGrpSpPr/>
          <p:nvPr/>
        </p:nvGrpSpPr>
        <p:grpSpPr>
          <a:xfrm>
            <a:off x="5832277" y="2432879"/>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anim calcmode="lin" valueType="num">
                                      <p:cBhvr>
                                        <p:cTn id="13" dur="1000" fill="hold"/>
                                        <p:tgtEl>
                                          <p:spTgt spid="1871"/>
                                        </p:tgtEl>
                                        <p:attrNameLst>
                                          <p:attrName>ppt_x</p:attrName>
                                        </p:attrNameLst>
                                      </p:cBhvr>
                                      <p:tavLst>
                                        <p:tav tm="0">
                                          <p:val>
                                            <p:strVal val="#ppt_x"/>
                                          </p:val>
                                        </p:tav>
                                        <p:tav tm="100000">
                                          <p:val>
                                            <p:strVal val="#ppt_x"/>
                                          </p:val>
                                        </p:tav>
                                      </p:tavLst>
                                    </p:anim>
                                    <p:anim calcmode="lin" valueType="num">
                                      <p:cBhvr>
                                        <p:cTn id="14" dur="1000" fill="hold"/>
                                        <p:tgtEl>
                                          <p:spTgt spid="18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fade">
                                      <p:cBhvr>
                                        <p:cTn id="17" dur="1000"/>
                                        <p:tgtEl>
                                          <p:spTgt spid="1874"/>
                                        </p:tgtEl>
                                      </p:cBhvr>
                                    </p:animEffect>
                                    <p:anim calcmode="lin" valueType="num">
                                      <p:cBhvr>
                                        <p:cTn id="18" dur="1000" fill="hold"/>
                                        <p:tgtEl>
                                          <p:spTgt spid="1874"/>
                                        </p:tgtEl>
                                        <p:attrNameLst>
                                          <p:attrName>ppt_x</p:attrName>
                                        </p:attrNameLst>
                                      </p:cBhvr>
                                      <p:tavLst>
                                        <p:tav tm="0">
                                          <p:val>
                                            <p:strVal val="#ppt_x"/>
                                          </p:val>
                                        </p:tav>
                                        <p:tav tm="100000">
                                          <p:val>
                                            <p:strVal val="#ppt_x"/>
                                          </p:val>
                                        </p:tav>
                                      </p:tavLst>
                                    </p:anim>
                                    <p:anim calcmode="lin" valueType="num">
                                      <p:cBhvr>
                                        <p:cTn id="19" dur="1000" fill="hold"/>
                                        <p:tgtEl>
                                          <p:spTgt spid="18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40"/>
                                        </p:tgtEl>
                                        <p:attrNameLst>
                                          <p:attrName>style.visibility</p:attrName>
                                        </p:attrNameLst>
                                      </p:cBhvr>
                                      <p:to>
                                        <p:strVal val="visible"/>
                                      </p:to>
                                    </p:set>
                                    <p:animEffect transition="in" filter="fade">
                                      <p:cBhvr>
                                        <p:cTn id="22" dur="1000"/>
                                        <p:tgtEl>
                                          <p:spTgt spid="1940"/>
                                        </p:tgtEl>
                                      </p:cBhvr>
                                    </p:animEffect>
                                    <p:anim calcmode="lin" valueType="num">
                                      <p:cBhvr>
                                        <p:cTn id="23" dur="1000" fill="hold"/>
                                        <p:tgtEl>
                                          <p:spTgt spid="1940"/>
                                        </p:tgtEl>
                                        <p:attrNameLst>
                                          <p:attrName>ppt_x</p:attrName>
                                        </p:attrNameLst>
                                      </p:cBhvr>
                                      <p:tavLst>
                                        <p:tav tm="0">
                                          <p:val>
                                            <p:strVal val="#ppt_x"/>
                                          </p:val>
                                        </p:tav>
                                        <p:tav tm="100000">
                                          <p:val>
                                            <p:strVal val="#ppt_x"/>
                                          </p:val>
                                        </p:tav>
                                      </p:tavLst>
                                    </p:anim>
                                    <p:anim calcmode="lin" valueType="num">
                                      <p:cBhvr>
                                        <p:cTn id="24" dur="1000" fill="hold"/>
                                        <p:tgtEl>
                                          <p:spTgt spid="19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61"/>
                                        </p:tgtEl>
                                        <p:attrNameLst>
                                          <p:attrName>style.visibility</p:attrName>
                                        </p:attrNameLst>
                                      </p:cBhvr>
                                      <p:to>
                                        <p:strVal val="visible"/>
                                      </p:to>
                                    </p:set>
                                    <p:animEffect transition="in" filter="fade">
                                      <p:cBhvr>
                                        <p:cTn id="27" dur="1000"/>
                                        <p:tgtEl>
                                          <p:spTgt spid="1961"/>
                                        </p:tgtEl>
                                      </p:cBhvr>
                                    </p:animEffect>
                                    <p:anim calcmode="lin" valueType="num">
                                      <p:cBhvr>
                                        <p:cTn id="28" dur="1000" fill="hold"/>
                                        <p:tgtEl>
                                          <p:spTgt spid="1961"/>
                                        </p:tgtEl>
                                        <p:attrNameLst>
                                          <p:attrName>ppt_x</p:attrName>
                                        </p:attrNameLst>
                                      </p:cBhvr>
                                      <p:tavLst>
                                        <p:tav tm="0">
                                          <p:val>
                                            <p:strVal val="#ppt_x"/>
                                          </p:val>
                                        </p:tav>
                                        <p:tav tm="100000">
                                          <p:val>
                                            <p:strVal val="#ppt_x"/>
                                          </p:val>
                                        </p:tav>
                                      </p:tavLst>
                                    </p:anim>
                                    <p:anim calcmode="lin" valueType="num">
                                      <p:cBhvr>
                                        <p:cTn id="29" dur="1000" fill="hold"/>
                                        <p:tgtEl>
                                          <p:spTgt spid="196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80"/>
                                        </p:tgtEl>
                                        <p:attrNameLst>
                                          <p:attrName>style.visibility</p:attrName>
                                        </p:attrNameLst>
                                      </p:cBhvr>
                                      <p:to>
                                        <p:strVal val="visible"/>
                                      </p:to>
                                    </p:set>
                                    <p:animEffect transition="in" filter="fade">
                                      <p:cBhvr>
                                        <p:cTn id="32" dur="1000"/>
                                        <p:tgtEl>
                                          <p:spTgt spid="1880"/>
                                        </p:tgtEl>
                                      </p:cBhvr>
                                    </p:animEffect>
                                    <p:anim calcmode="lin" valueType="num">
                                      <p:cBhvr>
                                        <p:cTn id="33" dur="1000" fill="hold"/>
                                        <p:tgtEl>
                                          <p:spTgt spid="1880"/>
                                        </p:tgtEl>
                                        <p:attrNameLst>
                                          <p:attrName>ppt_x</p:attrName>
                                        </p:attrNameLst>
                                      </p:cBhvr>
                                      <p:tavLst>
                                        <p:tav tm="0">
                                          <p:val>
                                            <p:strVal val="#ppt_x"/>
                                          </p:val>
                                        </p:tav>
                                        <p:tav tm="100000">
                                          <p:val>
                                            <p:strVal val="#ppt_x"/>
                                          </p:val>
                                        </p:tav>
                                      </p:tavLst>
                                    </p:anim>
                                    <p:anim calcmode="lin" valueType="num">
                                      <p:cBhvr>
                                        <p:cTn id="34" dur="1000" fill="hold"/>
                                        <p:tgtEl>
                                          <p:spTgt spid="188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23"/>
                                        </p:tgtEl>
                                        <p:attrNameLst>
                                          <p:attrName>style.visibility</p:attrName>
                                        </p:attrNameLst>
                                      </p:cBhvr>
                                      <p:to>
                                        <p:strVal val="visible"/>
                                      </p:to>
                                    </p:set>
                                    <p:animEffect transition="in" filter="fade">
                                      <p:cBhvr>
                                        <p:cTn id="37" dur="1000"/>
                                        <p:tgtEl>
                                          <p:spTgt spid="1923"/>
                                        </p:tgtEl>
                                      </p:cBhvr>
                                    </p:animEffect>
                                    <p:anim calcmode="lin" valueType="num">
                                      <p:cBhvr>
                                        <p:cTn id="38" dur="1000" fill="hold"/>
                                        <p:tgtEl>
                                          <p:spTgt spid="1923"/>
                                        </p:tgtEl>
                                        <p:attrNameLst>
                                          <p:attrName>ppt_x</p:attrName>
                                        </p:attrNameLst>
                                      </p:cBhvr>
                                      <p:tavLst>
                                        <p:tav tm="0">
                                          <p:val>
                                            <p:strVal val="#ppt_x"/>
                                          </p:val>
                                        </p:tav>
                                        <p:tav tm="100000">
                                          <p:val>
                                            <p:strVal val="#ppt_x"/>
                                          </p:val>
                                        </p:tav>
                                      </p:tavLst>
                                    </p:anim>
                                    <p:anim calcmode="lin" valueType="num">
                                      <p:cBhvr>
                                        <p:cTn id="39" dur="1000" fill="hold"/>
                                        <p:tgtEl>
                                          <p:spTgt spid="19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51"/>
                                        </p:tgtEl>
                                        <p:attrNameLst>
                                          <p:attrName>style.visibility</p:attrName>
                                        </p:attrNameLst>
                                      </p:cBhvr>
                                      <p:to>
                                        <p:strVal val="visible"/>
                                      </p:to>
                                    </p:set>
                                    <p:animEffect transition="in" filter="fade">
                                      <p:cBhvr>
                                        <p:cTn id="42" dur="1000"/>
                                        <p:tgtEl>
                                          <p:spTgt spid="1951"/>
                                        </p:tgtEl>
                                      </p:cBhvr>
                                    </p:animEffect>
                                    <p:anim calcmode="lin" valueType="num">
                                      <p:cBhvr>
                                        <p:cTn id="43" dur="1000" fill="hold"/>
                                        <p:tgtEl>
                                          <p:spTgt spid="1951"/>
                                        </p:tgtEl>
                                        <p:attrNameLst>
                                          <p:attrName>ppt_x</p:attrName>
                                        </p:attrNameLst>
                                      </p:cBhvr>
                                      <p:tavLst>
                                        <p:tav tm="0">
                                          <p:val>
                                            <p:strVal val="#ppt_x"/>
                                          </p:val>
                                        </p:tav>
                                        <p:tav tm="100000">
                                          <p:val>
                                            <p:strVal val="#ppt_x"/>
                                          </p:val>
                                        </p:tav>
                                      </p:tavLst>
                                    </p:anim>
                                    <p:anim calcmode="lin" valueType="num">
                                      <p:cBhvr>
                                        <p:cTn id="44" dur="1000" fill="hold"/>
                                        <p:tgtEl>
                                          <p:spTgt spid="19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47"/>
                                        </p:tgtEl>
                                        <p:attrNameLst>
                                          <p:attrName>style.visibility</p:attrName>
                                        </p:attrNameLst>
                                      </p:cBhvr>
                                      <p:to>
                                        <p:strVal val="visible"/>
                                      </p:to>
                                    </p:set>
                                    <p:animEffect transition="in" filter="fade">
                                      <p:cBhvr>
                                        <p:cTn id="47" dur="1000"/>
                                        <p:tgtEl>
                                          <p:spTgt spid="1947"/>
                                        </p:tgtEl>
                                      </p:cBhvr>
                                    </p:animEffect>
                                    <p:anim calcmode="lin" valueType="num">
                                      <p:cBhvr>
                                        <p:cTn id="48" dur="1000" fill="hold"/>
                                        <p:tgtEl>
                                          <p:spTgt spid="1947"/>
                                        </p:tgtEl>
                                        <p:attrNameLst>
                                          <p:attrName>ppt_x</p:attrName>
                                        </p:attrNameLst>
                                      </p:cBhvr>
                                      <p:tavLst>
                                        <p:tav tm="0">
                                          <p:val>
                                            <p:strVal val="#ppt_x"/>
                                          </p:val>
                                        </p:tav>
                                        <p:tav tm="100000">
                                          <p:val>
                                            <p:strVal val="#ppt_x"/>
                                          </p:val>
                                        </p:tav>
                                      </p:tavLst>
                                    </p:anim>
                                    <p:anim calcmode="lin" valueType="num">
                                      <p:cBhvr>
                                        <p:cTn id="49"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P spid="187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683499"/>
            <a:ext cx="3504769" cy="313891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GB" b="1" dirty="0"/>
              <a:t>hối lượng nguyên tử</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p:cNvSpPr txBox="1"/>
          <p:nvPr/>
        </p:nvSpPr>
        <p:spPr>
          <a:xfrm>
            <a:off x="1072875" y="1990785"/>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p:cNvSpPr txBox="1"/>
          <p:nvPr/>
        </p:nvSpPr>
        <p:spPr>
          <a:xfrm>
            <a:off x="5052209" y="1775423"/>
            <a:ext cx="35047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mười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401275"/>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401275"/>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solidFill>
                  <a:schemeClr val="accent4">
                    <a:lumMod val="10000"/>
                  </a:schemeClr>
                </a:solidFill>
              </a:rPr>
              <a:t>Nghiên</a:t>
            </a:r>
            <a:r>
              <a:rPr lang="en-US" b="1" dirty="0">
                <a:solidFill>
                  <a:schemeClr val="accent4">
                    <a:lumMod val="10000"/>
                  </a:schemeClr>
                </a:solidFill>
              </a:rPr>
              <a:t> </a:t>
            </a:r>
            <a:r>
              <a:rPr lang="en-US" b="1" dirty="0" err="1">
                <a:solidFill>
                  <a:schemeClr val="accent4">
                    <a:lumMod val="10000"/>
                  </a:schemeClr>
                </a:solidFill>
              </a:rPr>
              <a:t>cứu</a:t>
            </a:r>
            <a:r>
              <a:rPr lang="en-US" b="1" dirty="0">
                <a:solidFill>
                  <a:schemeClr val="accent4">
                    <a:lumMod val="10000"/>
                  </a:schemeClr>
                </a:solidFill>
              </a:rPr>
              <a:t> </a:t>
            </a:r>
            <a:r>
              <a:rPr lang="en-US" b="1" dirty="0" err="1">
                <a:solidFill>
                  <a:schemeClr val="accent4">
                    <a:lumMod val="10000"/>
                  </a:schemeClr>
                </a:solidFill>
              </a:rPr>
              <a:t>sách</a:t>
            </a:r>
            <a:r>
              <a:rPr lang="en-US" b="1" dirty="0">
                <a:solidFill>
                  <a:schemeClr val="accent4">
                    <a:lumMod val="10000"/>
                  </a:schemeClr>
                </a:solidFill>
              </a:rPr>
              <a:t> </a:t>
            </a:r>
            <a:r>
              <a:rPr lang="en-US" b="1" dirty="0" err="1">
                <a:solidFill>
                  <a:schemeClr val="accent4">
                    <a:lumMod val="10000"/>
                  </a:schemeClr>
                </a:solidFill>
              </a:rPr>
              <a:t>giáo</a:t>
            </a:r>
            <a:r>
              <a:rPr lang="en-US" b="1" dirty="0">
                <a:solidFill>
                  <a:schemeClr val="accent4">
                    <a:lumMod val="10000"/>
                  </a:schemeClr>
                </a:solidFill>
              </a:rPr>
              <a:t> khoa </a:t>
            </a:r>
            <a:r>
              <a:rPr lang="en-US" b="1" dirty="0" err="1">
                <a:solidFill>
                  <a:schemeClr val="accent4">
                    <a:lumMod val="10000"/>
                  </a:schemeClr>
                </a:solidFill>
              </a:rPr>
              <a:t>trả</a:t>
            </a:r>
            <a:r>
              <a:rPr lang="en-US" b="1" dirty="0">
                <a:solidFill>
                  <a:schemeClr val="accent4">
                    <a:lumMod val="10000"/>
                  </a:schemeClr>
                </a:solidFill>
              </a:rPr>
              <a:t> </a:t>
            </a:r>
            <a:r>
              <a:rPr lang="en-US" b="1" dirty="0" err="1">
                <a:solidFill>
                  <a:schemeClr val="accent4">
                    <a:lumMod val="10000"/>
                  </a:schemeClr>
                </a:solidFill>
              </a:rPr>
              <a:t>lời</a:t>
            </a:r>
            <a:endParaRPr b="1" dirty="0">
              <a:solidFill>
                <a:schemeClr val="accent4">
                  <a:lumMod val="10000"/>
                </a:schemeClr>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p:cNvSpPr txBox="1"/>
          <p:nvPr/>
        </p:nvSpPr>
        <p:spPr>
          <a:xfrm>
            <a:off x="1072874" y="1572221"/>
            <a:ext cx="3117895" cy="2554545"/>
          </a:xfrm>
          <a:prstGeom prst="rect">
            <a:avLst/>
          </a:prstGeom>
          <a:noFill/>
        </p:spPr>
        <p:txBody>
          <a:bodyPr wrap="square" rtlCol="0">
            <a:spAutoFit/>
          </a:bodyPr>
          <a:lstStyle/>
          <a:p>
            <a:pPr algn="l"/>
            <a:r>
              <a:rPr lang="en-US" sz="3200" dirty="0" err="1">
                <a:solidFill>
                  <a:schemeClr val="accent4">
                    <a:lumMod val="10000"/>
                  </a:schemeClr>
                </a:solidFill>
                <a:latin typeface="Times New Roman" panose="02020603050405020304" pitchFamily="18" charset="0"/>
                <a:cs typeface="Times New Roman" panose="02020603050405020304" pitchFamily="18" charset="0"/>
              </a:rPr>
              <a:t>Vì</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sao</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khối</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lượng</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hạt</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nhân</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nguyên</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tử</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có</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thể</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coi</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là</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khối</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lượng</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của</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nguyên</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tử</a:t>
            </a:r>
            <a:endParaRPr lang="en-US" sz="3200"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60" name="TextBox 59"/>
          <p:cNvSpPr txBox="1"/>
          <p:nvPr/>
        </p:nvSpPr>
        <p:spPr>
          <a:xfrm>
            <a:off x="5052210" y="1572221"/>
            <a:ext cx="3264332" cy="2554545"/>
          </a:xfrm>
          <a:prstGeom prst="rect">
            <a:avLst/>
          </a:prstGeom>
          <a:noFill/>
        </p:spPr>
        <p:txBody>
          <a:bodyPr wrap="square" rtlCol="0">
            <a:spAutoFit/>
          </a:bodyPr>
          <a:lstStyle/>
          <a:p>
            <a:pPr algn="l"/>
            <a:r>
              <a:rPr lang="en-US" sz="3200" dirty="0" err="1">
                <a:solidFill>
                  <a:schemeClr val="accent4">
                    <a:lumMod val="10000"/>
                  </a:schemeClr>
                </a:solidFill>
                <a:latin typeface="Times New Roman" panose="02020603050405020304" pitchFamily="18" charset="0"/>
                <a:cs typeface="Times New Roman" panose="02020603050405020304" pitchFamily="18" charset="0"/>
              </a:rPr>
              <a:t>Hãy</a:t>
            </a:r>
            <a:r>
              <a:rPr lang="en-US" sz="3200" dirty="0">
                <a:solidFill>
                  <a:schemeClr val="accent4">
                    <a:lumMod val="10000"/>
                  </a:schemeClr>
                </a:solidFill>
                <a:latin typeface="Times New Roman" panose="02020603050405020304" pitchFamily="18" charset="0"/>
                <a:cs typeface="Times New Roman" panose="02020603050405020304" pitchFamily="18" charset="0"/>
              </a:rPr>
              <a:t> so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sánh</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khối</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lượng</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của</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nguyên</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tử</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nhôm</a:t>
            </a:r>
            <a:r>
              <a:rPr lang="en-US" sz="3200" dirty="0">
                <a:solidFill>
                  <a:schemeClr val="accent4">
                    <a:lumMod val="10000"/>
                  </a:schemeClr>
                </a:solidFill>
                <a:latin typeface="Times New Roman" panose="02020603050405020304" pitchFamily="18" charset="0"/>
                <a:cs typeface="Times New Roman" panose="02020603050405020304" pitchFamily="18" charset="0"/>
              </a:rPr>
              <a:t> (13p, 14n)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và</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nguyên</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tử</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đồng</a:t>
            </a:r>
            <a:r>
              <a:rPr lang="en-US" sz="3200" dirty="0">
                <a:solidFill>
                  <a:schemeClr val="accent4">
                    <a:lumMod val="10000"/>
                  </a:schemeClr>
                </a:solidFill>
                <a:latin typeface="Times New Roman" panose="02020603050405020304" pitchFamily="18" charset="0"/>
                <a:cs typeface="Times New Roman" panose="02020603050405020304" pitchFamily="18" charset="0"/>
              </a:rPr>
              <a:t> (29p, 36n)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907747" y="1143429"/>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p:cNvSpPr txBox="1"/>
          <p:nvPr/>
        </p:nvSpPr>
        <p:spPr>
          <a:xfrm>
            <a:off x="863259" y="1294477"/>
            <a:ext cx="3117895" cy="2554545"/>
          </a:xfrm>
          <a:prstGeom prst="rect">
            <a:avLst/>
          </a:prstGeom>
          <a:noFill/>
        </p:spPr>
        <p:txBody>
          <a:bodyPr wrap="square" rtlCol="0">
            <a:spAutoFit/>
          </a:bodyPr>
          <a:lstStyle/>
          <a:p>
            <a:pPr algn="l"/>
            <a:r>
              <a:rPr lang="en-US" sz="3200" dirty="0" err="1">
                <a:solidFill>
                  <a:schemeClr val="accent4">
                    <a:lumMod val="10000"/>
                  </a:schemeClr>
                </a:solidFill>
                <a:latin typeface="Times New Roman" panose="02020603050405020304" pitchFamily="18" charset="0"/>
                <a:cs typeface="Times New Roman" panose="02020603050405020304" pitchFamily="18" charset="0"/>
              </a:rPr>
              <a:t>Vì</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sao</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khối</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lượng</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hạt</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nhân</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nguyên</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tử</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có</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thể</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coi</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là</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khối</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lượng</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của</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nguyên</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tử</a:t>
            </a:r>
            <a:endParaRPr lang="en-US" sz="3200"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357511" y="1317422"/>
            <a:ext cx="4409440" cy="2554545"/>
          </a:xfrm>
          <a:prstGeom prst="rect">
            <a:avLst/>
          </a:prstGeom>
          <a:noFill/>
        </p:spPr>
        <p:txBody>
          <a:bodyPr wrap="square" rtlCol="0">
            <a:spAutoFit/>
          </a:bodyPr>
          <a:lstStyle/>
          <a:p>
            <a:pPr algn="l"/>
            <a:r>
              <a:rPr lang="en-US" sz="3200" dirty="0" err="1">
                <a:solidFill>
                  <a:srgbClr val="FF0000"/>
                </a:solidFill>
                <a:latin typeface="Times New Roman" panose="02020603050405020304" pitchFamily="18" charset="0"/>
                <a:cs typeface="Times New Roman" panose="02020603050405020304" pitchFamily="18" charset="0"/>
              </a:rPr>
              <a:t>Vì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lượng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mỗi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hạt</a:t>
            </a:r>
            <a:r>
              <a:rPr lang="en-US" sz="3200" dirty="0">
                <a:solidFill>
                  <a:srgbClr val="FF0000"/>
                </a:solidFill>
                <a:latin typeface="Times New Roman" panose="02020603050405020304" pitchFamily="18" charset="0"/>
                <a:cs typeface="Times New Roman" panose="02020603050405020304" pitchFamily="18" charset="0"/>
              </a:rPr>
              <a:t> proton </a:t>
            </a:r>
            <a:r>
              <a:rPr lang="en-US" sz="3200" dirty="0" err="1">
                <a:solidFill>
                  <a:srgbClr val="FF0000"/>
                </a:solidFill>
                <a:latin typeface="Times New Roman" panose="02020603050405020304" pitchFamily="18" charset="0"/>
                <a:cs typeface="Times New Roman" panose="02020603050405020304" pitchFamily="18" charset="0"/>
              </a:rPr>
              <a:t>hoặc</a:t>
            </a:r>
            <a:r>
              <a:rPr lang="en-US" sz="3200" dirty="0">
                <a:solidFill>
                  <a:srgbClr val="FF0000"/>
                </a:solidFill>
                <a:latin typeface="Times New Roman" panose="02020603050405020304" pitchFamily="18" charset="0"/>
                <a:cs typeface="Times New Roman" panose="02020603050405020304" pitchFamily="18" charset="0"/>
              </a:rPr>
              <a:t> neutron ở </a:t>
            </a:r>
            <a:r>
              <a:rPr lang="en-US" sz="3200" dirty="0" err="1">
                <a:solidFill>
                  <a:srgbClr val="FF0000"/>
                </a:solidFill>
                <a:latin typeface="Times New Roman" panose="02020603050405020304" pitchFamily="18" charset="0"/>
                <a:cs typeface="Times New Roman" panose="02020603050405020304" pitchFamily="18" charset="0"/>
              </a:rPr>
              <a:t>hạt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lớn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lượng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mỗi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hạt</a:t>
            </a:r>
            <a:r>
              <a:rPr lang="en-US" sz="3200" dirty="0">
                <a:solidFill>
                  <a:srgbClr val="FF0000"/>
                </a:solidFill>
                <a:latin typeface="Times New Roman" panose="02020603050405020304" pitchFamily="18" charset="0"/>
                <a:cs typeface="Times New Roman" panose="02020603050405020304" pitchFamily="18" charset="0"/>
              </a:rPr>
              <a:t> electron ở </a:t>
            </a:r>
            <a:r>
              <a:rPr lang="en-US" sz="3200" dirty="0" err="1">
                <a:solidFill>
                  <a:srgbClr val="FF0000"/>
                </a:solidFill>
                <a:latin typeface="Times New Roman" panose="02020603050405020304" pitchFamily="18" charset="0"/>
                <a:cs typeface="Times New Roman" panose="02020603050405020304" pitchFamily="18" charset="0"/>
              </a:rPr>
              <a:t>vỏ</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nguyên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tử</a:t>
            </a:r>
            <a:r>
              <a:rPr lang="en-US" sz="3200" dirty="0">
                <a:solidFill>
                  <a:srgbClr val="FF0000"/>
                </a:solidFill>
                <a:latin typeface="Times New Roman" panose="02020603050405020304" pitchFamily="18" charset="0"/>
                <a:cs typeface="Times New Roman" panose="02020603050405020304" pitchFamily="18" charset="0"/>
              </a:rPr>
              <a:t> hang </a:t>
            </a:r>
            <a:r>
              <a:rPr lang="en-US" sz="3200" dirty="0" err="1">
                <a:solidFill>
                  <a:srgbClr val="FF0000"/>
                </a:solidFill>
                <a:latin typeface="Times New Roman" panose="02020603050405020304" pitchFamily="18" charset="0"/>
                <a:cs typeface="Times New Roman" panose="02020603050405020304" pitchFamily="18" charset="0"/>
              </a:rPr>
              <a:t>nghìn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lần</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FF0000"/>
                </a:solidFill>
                <a:latin typeface="Times New Roman" panose="02020603050405020304" pitchFamily="18" charset="0"/>
                <a:cs typeface="Times New Roman" panose="02020603050405020304" pitchFamily="18" charset="0"/>
              </a:rPr>
              <a:t>Bài</a:t>
            </a:r>
            <a:r>
              <a:rPr lang="en-US" sz="3200" dirty="0">
                <a:solidFill>
                  <a:srgbClr val="FF0000"/>
                </a:solidFill>
                <a:latin typeface="Times New Roman" panose="02020603050405020304" pitchFamily="18" charset="0"/>
                <a:cs typeface="Times New Roman" panose="02020603050405020304" pitchFamily="18" charset="0"/>
              </a:rPr>
              <a:t> 2</a:t>
            </a:r>
          </a:p>
        </p:txBody>
      </p:sp>
      <p:sp>
        <p:nvSpPr>
          <p:cNvPr id="3" name="TextBox 2"/>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FF0000"/>
                </a:solidFill>
                <a:latin typeface="Times New Roman" panose="02020603050405020304" pitchFamily="18" charset="0"/>
                <a:cs typeface="Times New Roman" panose="02020603050405020304" pitchFamily="18" charset="0"/>
              </a:rPr>
              <a:t>NGUYÊN TỬ</a:t>
            </a:r>
          </a:p>
        </p:txBody>
      </p:sp>
      <p:sp>
        <p:nvSpPr>
          <p:cNvPr id="7" name="TextBox 6"/>
          <p:cNvSpPr txBox="1"/>
          <p:nvPr/>
        </p:nvSpPr>
        <p:spPr>
          <a:xfrm>
            <a:off x="214489" y="736079"/>
            <a:ext cx="7495822" cy="584775"/>
          </a:xfrm>
          <a:prstGeom prst="rect">
            <a:avLst/>
          </a:prstGeom>
          <a:noFill/>
        </p:spPr>
        <p:txBody>
          <a:bodyPr wrap="square" rtlCol="0">
            <a:spAutoFit/>
          </a:bodyPr>
          <a:lstStyle/>
          <a:p>
            <a:pPr algn="l"/>
            <a:r>
              <a:rPr lang="en-US" sz="3200" b="1" dirty="0">
                <a:solidFill>
                  <a:schemeClr val="accent4">
                    <a:lumMod val="10000"/>
                  </a:schemeClr>
                </a:solidFill>
                <a:latin typeface="Times New Roman" panose="02020603050405020304" pitchFamily="18" charset="0"/>
                <a:cs typeface="Times New Roman" panose="02020603050405020304" pitchFamily="18" charset="0"/>
              </a:rPr>
              <a:t>IV. </a:t>
            </a:r>
            <a:r>
              <a:rPr lang="en-US" sz="3200" b="1" dirty="0" err="1">
                <a:solidFill>
                  <a:schemeClr val="accent4">
                    <a:lumMod val="10000"/>
                  </a:schemeClr>
                </a:solidFill>
                <a:latin typeface="Times New Roman" panose="02020603050405020304" pitchFamily="18" charset="0"/>
                <a:cs typeface="Times New Roman" panose="02020603050405020304" pitchFamily="18" charset="0"/>
              </a:rPr>
              <a:t>Khối</a:t>
            </a:r>
            <a:r>
              <a:rPr lang="en-US" sz="3200" b="1" dirty="0">
                <a:solidFill>
                  <a:schemeClr val="accent4">
                    <a:lumMod val="1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10000"/>
                  </a:schemeClr>
                </a:solidFill>
                <a:latin typeface="Times New Roman" panose="02020603050405020304" pitchFamily="18" charset="0"/>
                <a:cs typeface="Times New Roman" panose="02020603050405020304" pitchFamily="18" charset="0"/>
              </a:rPr>
              <a:t>lượng</a:t>
            </a:r>
            <a:r>
              <a:rPr lang="en-US" sz="3200" b="1" dirty="0">
                <a:solidFill>
                  <a:schemeClr val="accent4">
                    <a:lumMod val="1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10000"/>
                  </a:schemeClr>
                </a:solidFill>
                <a:latin typeface="Times New Roman" panose="02020603050405020304" pitchFamily="18" charset="0"/>
                <a:cs typeface="Times New Roman" panose="02020603050405020304" pitchFamily="18" charset="0"/>
              </a:rPr>
              <a:t>nguyên</a:t>
            </a:r>
            <a:r>
              <a:rPr lang="en-US" sz="3200" b="1" dirty="0">
                <a:solidFill>
                  <a:schemeClr val="accent4">
                    <a:lumMod val="1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10000"/>
                  </a:schemeClr>
                </a:solidFill>
                <a:latin typeface="Times New Roman" panose="02020603050405020304" pitchFamily="18" charset="0"/>
                <a:cs typeface="Times New Roman" panose="02020603050405020304" pitchFamily="18" charset="0"/>
              </a:rPr>
              <a:t>tử</a:t>
            </a:r>
            <a:endParaRPr lang="en-US" sz="3200" b="1"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16266" y="1430130"/>
            <a:ext cx="7672628" cy="1077218"/>
          </a:xfrm>
          <a:prstGeom prst="rect">
            <a:avLst/>
          </a:prstGeom>
          <a:noFill/>
        </p:spPr>
        <p:txBody>
          <a:bodyPr wrap="square" rtlCol="0">
            <a:spAutoFit/>
          </a:bodyPr>
          <a:lstStyle/>
          <a:p>
            <a:pPr algn="l"/>
            <a:r>
              <a:rPr lang="vi-VN" sz="32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32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K</a:t>
            </a:r>
            <a:r>
              <a:rPr lang="vi-VN" sz="32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n ( aum)</a:t>
            </a:r>
            <a:endParaRPr lang="en-US" sz="3200" dirty="0" err="1">
              <a:solidFill>
                <a:schemeClr val="accent4">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972354" y="1045638"/>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p:cNvSpPr txBox="1"/>
          <p:nvPr/>
        </p:nvSpPr>
        <p:spPr>
          <a:xfrm>
            <a:off x="1094936" y="1216584"/>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p:cNvSpPr txBox="1"/>
          <p:nvPr/>
        </p:nvSpPr>
        <p:spPr>
          <a:xfrm>
            <a:off x="4572000" y="309592"/>
            <a:ext cx="4409440" cy="4524315"/>
          </a:xfrm>
          <a:prstGeom prst="rect">
            <a:avLst/>
          </a:prstGeom>
          <a:noFill/>
        </p:spPr>
        <p:txBody>
          <a:bodyPr wrap="square" rtlCol="0">
            <a:spAutoFit/>
          </a:bodyPr>
          <a:lstStyle/>
          <a:p>
            <a:pPr algn="l"/>
            <a:r>
              <a:rPr lang="en-US" sz="3200" dirty="0" err="1">
                <a:solidFill>
                  <a:srgbClr val="FF0000"/>
                </a:solidFill>
                <a:latin typeface="Times New Roman" panose="02020603050405020304" pitchFamily="18" charset="0"/>
                <a:cs typeface="Times New Roman" panose="02020603050405020304" pitchFamily="18" charset="0"/>
              </a:rPr>
              <a:t>Mỗi</a:t>
            </a:r>
            <a:r>
              <a:rPr lang="en-US" sz="3200" dirty="0">
                <a:solidFill>
                  <a:srgbClr val="FF0000"/>
                </a:solidFill>
                <a:latin typeface="Times New Roman" panose="02020603050405020304" pitchFamily="18" charset="0"/>
                <a:cs typeface="Times New Roman" panose="02020603050405020304" pitchFamily="18" charset="0"/>
              </a:rPr>
              <a:t> proton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lượng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xấp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xỉ</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bằng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lượng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mỗi</a:t>
            </a:r>
            <a:r>
              <a:rPr lang="en-US" sz="3200" dirty="0">
                <a:solidFill>
                  <a:srgbClr val="FF0000"/>
                </a:solidFill>
                <a:latin typeface="Times New Roman" panose="02020603050405020304" pitchFamily="18" charset="0"/>
                <a:cs typeface="Times New Roman" panose="02020603050405020304" pitchFamily="18" charset="0"/>
              </a:rPr>
              <a:t> neutron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bằng</a:t>
            </a:r>
            <a:r>
              <a:rPr lang="en-US" sz="3200" dirty="0">
                <a:solidFill>
                  <a:srgbClr val="FF0000"/>
                </a:solidFill>
                <a:latin typeface="Times New Roman" panose="02020603050405020304" pitchFamily="18" charset="0"/>
                <a:cs typeface="Times New Roman" panose="02020603050405020304" pitchFamily="18" charset="0"/>
              </a:rPr>
              <a:t> 1amu. Do </a:t>
            </a:r>
            <a:r>
              <a:rPr lang="en-US" sz="3200" dirty="0" err="1">
                <a:solidFill>
                  <a:srgbClr val="FF0000"/>
                </a:solidFill>
                <a:latin typeface="Times New Roman" panose="02020603050405020304" pitchFamily="18" charset="0"/>
                <a:cs typeface="Times New Roman" panose="02020603050405020304" pitchFamily="18" charset="0"/>
              </a:rPr>
              <a:t>vậy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lượng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nguyên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nhôm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xấp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xỉ</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bằng</a:t>
            </a:r>
            <a:r>
              <a:rPr lang="en-US" sz="3200" dirty="0">
                <a:solidFill>
                  <a:srgbClr val="FF0000"/>
                </a:solidFill>
                <a:latin typeface="Times New Roman" panose="02020603050405020304" pitchFamily="18" charset="0"/>
                <a:cs typeface="Times New Roman" panose="02020603050405020304" pitchFamily="18" charset="0"/>
              </a:rPr>
              <a:t> 27 amu), </a:t>
            </a:r>
            <a:r>
              <a:rPr lang="en-US" sz="3200" dirty="0" err="1">
                <a:solidFill>
                  <a:srgbClr val="FF0000"/>
                </a:solidFill>
                <a:latin typeface="Times New Roman" panose="02020603050405020304" pitchFamily="18" charset="0"/>
                <a:cs typeface="Times New Roman" panose="02020603050405020304" pitchFamily="18" charset="0"/>
              </a:rPr>
              <a:t>nhỏ</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lượng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nguyên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đồng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xấp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xỉ</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bằng</a:t>
            </a:r>
            <a:r>
              <a:rPr lang="en-US" sz="3200" dirty="0">
                <a:solidFill>
                  <a:srgbClr val="FF0000"/>
                </a:solidFill>
                <a:latin typeface="Times New Roman" panose="02020603050405020304" pitchFamily="18" charset="0"/>
                <a:cs typeface="Times New Roman" panose="02020603050405020304" pitchFamily="18" charset="0"/>
              </a:rPr>
              <a:t> 65 amu)</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p:cNvSpPr/>
          <p:nvPr/>
        </p:nvSpPr>
        <p:spPr>
          <a:xfrm>
            <a:off x="1556777" y="1798834"/>
            <a:ext cx="6045015"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grpSp>
        <p:nvGrpSpPr>
          <p:cNvPr id="2224" name="Google Shape;2224;p74"/>
          <p:cNvGrpSpPr/>
          <p:nvPr/>
        </p:nvGrpSpPr>
        <p:grpSpPr>
          <a:xfrm>
            <a:off x="1089260" y="546806"/>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7660275" y="1700178"/>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888000" y="4094253"/>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788277" y="2007080"/>
            <a:ext cx="5825066"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Thảo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luận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nhóm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hoàn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phiếu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28" name="Google Shape;528;p46"/>
          <p:cNvSpPr/>
          <p:nvPr/>
        </p:nvSpPr>
        <p:spPr>
          <a:xfrm>
            <a:off x="4611012"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599248"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938787"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936249"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627140" y="2085343"/>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b="1" dirty="0"/>
              <a:t>03</a:t>
            </a:r>
            <a:endParaRPr sz="3600" b="1" dirty="0"/>
          </a:p>
        </p:txBody>
      </p:sp>
      <p:sp>
        <p:nvSpPr>
          <p:cNvPr id="537" name="Google Shape;537;p46"/>
          <p:cNvSpPr txBox="1">
            <a:spLocks noGrp="1"/>
          </p:cNvSpPr>
          <p:nvPr>
            <p:ph type="title" idx="6"/>
          </p:nvPr>
        </p:nvSpPr>
        <p:spPr>
          <a:xfrm rot="1545">
            <a:off x="4620993" y="3707914"/>
            <a:ext cx="667500" cy="391200"/>
          </a:xfrm>
          <a:prstGeom prst="rect">
            <a:avLst/>
          </a:prstGeom>
          <a:noFill/>
          <a:ln>
            <a:noFill/>
          </a:ln>
        </p:spPr>
        <p:txBody>
          <a:bodyPr spcFirstLastPara="1" wrap="square" lIns="91425" tIns="91425" rIns="91425" bIns="91425" anchor="t" anchorCtr="0">
            <a:noAutofit/>
          </a:bodyPr>
          <a:lstStyle/>
          <a:p>
            <a:r>
              <a:rPr lang="en-GB" sz="3600" b="1" dirty="0"/>
              <a:t>04</a:t>
            </a:r>
            <a:endParaRPr sz="3600" b="1" dirty="0"/>
          </a:p>
        </p:txBody>
      </p:sp>
      <p:sp>
        <p:nvSpPr>
          <p:cNvPr id="541" name="Google Shape;541;p46"/>
          <p:cNvSpPr txBox="1">
            <a:spLocks noGrp="1"/>
          </p:cNvSpPr>
          <p:nvPr>
            <p:ph type="title" idx="9"/>
          </p:nvPr>
        </p:nvSpPr>
        <p:spPr>
          <a:xfrm rot="1538">
            <a:off x="972684" y="2104553"/>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b="1" dirty="0"/>
              <a:t>01</a:t>
            </a:r>
            <a:endParaRPr sz="3600" b="1" dirty="0"/>
          </a:p>
        </p:txBody>
      </p:sp>
      <p:sp>
        <p:nvSpPr>
          <p:cNvPr id="542" name="Google Shape;542;p46"/>
          <p:cNvSpPr txBox="1">
            <a:spLocks noGrp="1"/>
          </p:cNvSpPr>
          <p:nvPr>
            <p:ph type="title" idx="13"/>
          </p:nvPr>
        </p:nvSpPr>
        <p:spPr>
          <a:xfrm rot="3107">
            <a:off x="984796" y="3675985"/>
            <a:ext cx="663900" cy="390900"/>
          </a:xfrm>
          <a:prstGeom prst="rect">
            <a:avLst/>
          </a:prstGeom>
          <a:noFill/>
          <a:ln>
            <a:noFill/>
          </a:ln>
        </p:spPr>
        <p:txBody>
          <a:bodyPr spcFirstLastPara="1" wrap="square" lIns="91425" tIns="91425" rIns="91425" bIns="91425" anchor="t" anchorCtr="0">
            <a:noAutofit/>
          </a:bodyPr>
          <a:lstStyle/>
          <a:p>
            <a:r>
              <a:rPr lang="en-GB" sz="3600" b="1" dirty="0"/>
              <a:t>02</a:t>
            </a:r>
            <a:endParaRPr sz="3600" b="1" dirty="0"/>
          </a:p>
        </p:txBody>
      </p:sp>
      <p:grpSp>
        <p:nvGrpSpPr>
          <p:cNvPr id="545" name="Google Shape;545;p46"/>
          <p:cNvGrpSpPr/>
          <p:nvPr/>
        </p:nvGrpSpPr>
        <p:grpSpPr>
          <a:xfrm>
            <a:off x="6758450" y="49398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583400" y="813978"/>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474;p30"/>
          <p:cNvSpPr txBox="1"/>
          <p:nvPr/>
        </p:nvSpPr>
        <p:spPr>
          <a:xfrm>
            <a:off x="3379803" y="606363"/>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panose="00000600000000000000"/>
              <a:buNone/>
              <a:defRPr sz="3200" b="0" i="0" u="none" strike="noStrike" cap="none">
                <a:solidFill>
                  <a:schemeClr val="dk1"/>
                </a:solidFill>
                <a:latin typeface="Times New Roman" panose="02020603050405020304" pitchFamily="18" charset="0"/>
                <a:ea typeface="Mali Medium" panose="00000600000000000000"/>
                <a:cs typeface="Times New Roman" panose="02020603050405020304" pitchFamily="18" charset="0"/>
                <a:sym typeface="Mali Medium" panose="00000600000000000000"/>
              </a:defRPr>
            </a:lvl1pPr>
            <a:lvl2pPr marR="0" lvl="1"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2pPr>
            <a:lvl3pPr marR="0" lvl="2"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3pPr>
            <a:lvl4pPr marR="0" lvl="3"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4pPr>
            <a:lvl5pPr marR="0" lvl="4"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5pPr>
            <a:lvl6pPr marR="0" lvl="5"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6pPr>
            <a:lvl7pPr marR="0" lvl="6"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7pPr>
            <a:lvl8pPr marR="0" lvl="7"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8pPr>
            <a:lvl9pPr marR="0" lvl="8"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9pPr>
          </a:lstStyle>
          <a:p>
            <a:pPr algn="l"/>
            <a:r>
              <a:rPr lang="en-US" b="1" dirty="0"/>
              <a:t>NỘI DUNG</a:t>
            </a:r>
            <a:endParaRPr lang="en-US" b="1" dirty="0">
              <a:solidFill>
                <a:schemeClr val="dk2"/>
              </a:solidFill>
            </a:endParaRPr>
          </a:p>
        </p:txBody>
      </p:sp>
      <p:sp>
        <p:nvSpPr>
          <p:cNvPr id="59" name="Google Shape;479;p30"/>
          <p:cNvSpPr txBox="1"/>
          <p:nvPr/>
        </p:nvSpPr>
        <p:spPr>
          <a:xfrm>
            <a:off x="1650508" y="1854898"/>
            <a:ext cx="274971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200"/>
              </a:spcAft>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0" name="Google Shape;479;p30"/>
          <p:cNvSpPr txBox="1"/>
          <p:nvPr/>
        </p:nvSpPr>
        <p:spPr>
          <a:xfrm>
            <a:off x="5529455" y="1854898"/>
            <a:ext cx="291737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1pPr>
            <a:lvl2pPr marL="914400" marR="0" lvl="1"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2pPr>
            <a:lvl3pPr marL="1371600" marR="0" lvl="2"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3pPr>
            <a:lvl4pPr marL="1828800" marR="0" lvl="3"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4pPr>
            <a:lvl5pPr marL="2286000" marR="0" lvl="4"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5pPr>
            <a:lvl6pPr marL="2743200" marR="0" lvl="5"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6pPr>
            <a:lvl7pPr marL="3200400" marR="0" lvl="6"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7pPr>
            <a:lvl8pPr marL="3657600" marR="0" lvl="7"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8pPr>
            <a:lvl9pPr marL="4114800" marR="0" lvl="8"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dơ</a:t>
            </a:r>
            <a:r>
              <a:rPr lang="en-US" sz="2800" dirty="0">
                <a:latin typeface="Times New Roman" panose="02020603050405020304" pitchFamily="18" charset="0"/>
                <a:cs typeface="Times New Roman" panose="02020603050405020304" pitchFamily="18" charset="0"/>
              </a:rPr>
              <a:t>-pho-Bo</a:t>
            </a:r>
          </a:p>
        </p:txBody>
      </p:sp>
      <p:sp>
        <p:nvSpPr>
          <p:cNvPr id="61" name="Google Shape;479;p30"/>
          <p:cNvSpPr txBox="1"/>
          <p:nvPr/>
        </p:nvSpPr>
        <p:spPr>
          <a:xfrm>
            <a:off x="1650508" y="3775474"/>
            <a:ext cx="2165862"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1pPr>
            <a:lvl2pPr marL="914400" marR="0" lvl="1"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2pPr>
            <a:lvl3pPr marL="1371600" marR="0" lvl="2"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3pPr>
            <a:lvl4pPr marL="1828800" marR="0" lvl="3"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4pPr>
            <a:lvl5pPr marL="2286000" marR="0" lvl="4"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5pPr>
            <a:lvl6pPr marL="2743200" marR="0" lvl="5"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6pPr>
            <a:lvl7pPr marL="3200400" marR="0" lvl="6"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7pPr>
            <a:lvl8pPr marL="3657600" marR="0" lvl="7"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8pPr>
            <a:lvl9pPr marL="4114800" marR="0" lvl="8"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2" name="Google Shape;479;p30"/>
          <p:cNvSpPr txBox="1"/>
          <p:nvPr/>
        </p:nvSpPr>
        <p:spPr>
          <a:xfrm>
            <a:off x="5529455" y="3775474"/>
            <a:ext cx="2766198"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1pPr>
            <a:lvl2pPr marL="914400" marR="0" lvl="1"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2pPr>
            <a:lvl3pPr marL="1371600" marR="0" lvl="2"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3pPr>
            <a:lvl4pPr marL="1828800" marR="0" lvl="3"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4pPr>
            <a:lvl5pPr marL="2286000" marR="0" lvl="4"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5pPr>
            <a:lvl6pPr marL="2743200" marR="0" lvl="5"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6pPr>
            <a:lvl7pPr marL="3200400" marR="0" lvl="6"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7pPr>
            <a:lvl8pPr marL="3657600" marR="0" lvl="7"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8pPr>
            <a:lvl9pPr marL="4114800" marR="0" lvl="8"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2000"/>
                                        <p:tgtEl>
                                          <p:spTgt spid="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1"/>
                                        </p:tgtEl>
                                        <p:attrNameLst>
                                          <p:attrName>style.visibility</p:attrName>
                                        </p:attrNameLst>
                                      </p:cBhvr>
                                      <p:to>
                                        <p:strVal val="visible"/>
                                      </p:to>
                                    </p:set>
                                    <p:animEffect transition="in" filter="fade">
                                      <p:cBhvr>
                                        <p:cTn id="10" dur="2000"/>
                                        <p:tgtEl>
                                          <p:spTgt spid="5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20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1"/>
                                        </p:tgtEl>
                                        <p:attrNameLst>
                                          <p:attrName>style.visibility</p:attrName>
                                        </p:attrNameLst>
                                      </p:cBhvr>
                                      <p:to>
                                        <p:strVal val="visible"/>
                                      </p:to>
                                    </p:set>
                                    <p:animEffect transition="in" filter="fade">
                                      <p:cBhvr>
                                        <p:cTn id="18" dur="2000"/>
                                        <p:tgtEl>
                                          <p:spTgt spid="5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2"/>
                                        </p:tgtEl>
                                        <p:attrNameLst>
                                          <p:attrName>style.visibility</p:attrName>
                                        </p:attrNameLst>
                                      </p:cBhvr>
                                      <p:to>
                                        <p:strVal val="visible"/>
                                      </p:to>
                                    </p:set>
                                    <p:animEffect transition="in" filter="fade">
                                      <p:cBhvr>
                                        <p:cTn id="21" dur="2000"/>
                                        <p:tgtEl>
                                          <p:spTgt spid="5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20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8"/>
                                        </p:tgtEl>
                                        <p:attrNameLst>
                                          <p:attrName>style.visibility</p:attrName>
                                        </p:attrNameLst>
                                      </p:cBhvr>
                                      <p:to>
                                        <p:strVal val="visible"/>
                                      </p:to>
                                    </p:set>
                                    <p:animEffect transition="in" filter="fade">
                                      <p:cBhvr>
                                        <p:cTn id="29" dur="2000"/>
                                        <p:tgtEl>
                                          <p:spTgt spid="5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
                                        </p:tgtEl>
                                        <p:attrNameLst>
                                          <p:attrName>style.visibility</p:attrName>
                                        </p:attrNameLst>
                                      </p:cBhvr>
                                      <p:to>
                                        <p:strVal val="visible"/>
                                      </p:to>
                                    </p:set>
                                    <p:animEffect transition="in" filter="fade">
                                      <p:cBhvr>
                                        <p:cTn id="32" dur="2000"/>
                                        <p:tgtEl>
                                          <p:spTgt spid="5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0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29"/>
                                        </p:tgtEl>
                                        <p:attrNameLst>
                                          <p:attrName>style.visibility</p:attrName>
                                        </p:attrNameLst>
                                      </p:cBhvr>
                                      <p:to>
                                        <p:strVal val="visible"/>
                                      </p:to>
                                    </p:set>
                                    <p:animEffect transition="in" filter="fade">
                                      <p:cBhvr>
                                        <p:cTn id="40" dur="2000"/>
                                        <p:tgtEl>
                                          <p:spTgt spid="5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7"/>
                                        </p:tgtEl>
                                        <p:attrNameLst>
                                          <p:attrName>style.visibility</p:attrName>
                                        </p:attrNameLst>
                                      </p:cBhvr>
                                      <p:to>
                                        <p:strVal val="visible"/>
                                      </p:to>
                                    </p:set>
                                    <p:animEffect transition="in" filter="fade">
                                      <p:cBhvr>
                                        <p:cTn id="43" dur="2000"/>
                                        <p:tgtEl>
                                          <p:spTgt spid="5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29" grpId="0" animBg="1"/>
      <p:bldP spid="530" grpId="0" animBg="1"/>
      <p:bldP spid="531" grpId="0" animBg="1"/>
      <p:bldP spid="532" grpId="0"/>
      <p:bldP spid="537" grpId="0"/>
      <p:bldP spid="541" grpId="0"/>
      <p:bldP spid="542" grpId="0"/>
      <p:bldP spid="59" grpId="0"/>
      <p:bldP spid="60" grpId="0"/>
      <p:bldP spid="61" grpId="0"/>
      <p:bldP spid="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stretch>
            <a:fillRect/>
          </a:stretch>
        </p:blipFill>
        <p:spPr>
          <a:xfrm>
            <a:off x="-11289" y="0"/>
            <a:ext cx="4572396" cy="2575783"/>
          </a:xfrm>
          <a:prstGeom prst="rect">
            <a:avLst/>
          </a:prstGeom>
        </p:spPr>
      </p:pic>
      <p:pic>
        <p:nvPicPr>
          <p:cNvPr id="5" name="Picture 4">
            <a:hlinkClick r:id="rId5" action="ppaction://hlinksldjump"/>
          </p:cNvPr>
          <p:cNvPicPr>
            <a:picLocks noChangeAspect="1"/>
          </p:cNvPicPr>
          <p:nvPr/>
        </p:nvPicPr>
        <p:blipFill>
          <a:blip r:embed="rId6"/>
          <a:stretch>
            <a:fillRect/>
          </a:stretch>
        </p:blipFill>
        <p:spPr>
          <a:xfrm>
            <a:off x="4582895" y="-4033"/>
            <a:ext cx="4572396" cy="2575783"/>
          </a:xfrm>
          <a:prstGeom prst="rect">
            <a:avLst/>
          </a:prstGeom>
        </p:spPr>
      </p:pic>
      <p:pic>
        <p:nvPicPr>
          <p:cNvPr id="6" name="Picture 5">
            <a:hlinkClick r:id="rId7" action="ppaction://hlinksldjump"/>
          </p:cNvPr>
          <p:cNvPicPr>
            <a:picLocks noChangeAspect="1"/>
          </p:cNvPicPr>
          <p:nvPr/>
        </p:nvPicPr>
        <p:blipFill>
          <a:blip r:embed="rId8"/>
          <a:stretch>
            <a:fillRect/>
          </a:stretch>
        </p:blipFill>
        <p:spPr>
          <a:xfrm>
            <a:off x="10499" y="2571750"/>
            <a:ext cx="4572396" cy="2575783"/>
          </a:xfrm>
          <a:prstGeom prst="rect">
            <a:avLst/>
          </a:prstGeom>
        </p:spPr>
      </p:pic>
      <p:pic>
        <p:nvPicPr>
          <p:cNvPr id="7" name="Picture 6">
            <a:hlinkClick r:id="rId9" action="ppaction://hlinksldjump"/>
          </p:cNvPr>
          <p:cNvPicPr>
            <a:picLocks noChangeAspect="1"/>
          </p:cNvPicPr>
          <p:nvPr/>
        </p:nvPicPr>
        <p:blipFill>
          <a:blip r:embed="rId10"/>
          <a:stretch>
            <a:fillRect/>
          </a:stretch>
        </p:blipFill>
        <p:spPr>
          <a:xfrm>
            <a:off x="4582895" y="2567717"/>
            <a:ext cx="4572396" cy="2575783"/>
          </a:xfrm>
          <a:prstGeom prst="rect">
            <a:avLst/>
          </a:prstGeom>
        </p:spPr>
      </p:pic>
    </p:spTree>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27251" y="123869"/>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8448151" y="399909"/>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314219" y="4343964"/>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p:cNvGraphicFramePr>
            <a:graphicFrameLocks noGrp="1"/>
          </p:cNvGraphicFramePr>
          <p:nvPr/>
        </p:nvGraphicFramePr>
        <p:xfrm>
          <a:off x="576796" y="1660297"/>
          <a:ext cx="8038435" cy="2438400"/>
        </p:xfrm>
        <a:graphic>
          <a:graphicData uri="http://schemas.openxmlformats.org/drawingml/2006/table">
            <a:tbl>
              <a:tblPr/>
              <a:tblGrid>
                <a:gridCol w="1607687">
                  <a:extLst>
                    <a:ext uri="{9D8B030D-6E8A-4147-A177-3AD203B41FA5}">
                      <a16:colId xmlns:a16="http://schemas.microsoft.com/office/drawing/2014/main" val="20000"/>
                    </a:ext>
                  </a:extLst>
                </a:gridCol>
                <a:gridCol w="1607687">
                  <a:extLst>
                    <a:ext uri="{9D8B030D-6E8A-4147-A177-3AD203B41FA5}">
                      <a16:colId xmlns:a16="http://schemas.microsoft.com/office/drawing/2014/main" val="20001"/>
                    </a:ext>
                  </a:extLst>
                </a:gridCol>
                <a:gridCol w="1607687">
                  <a:extLst>
                    <a:ext uri="{9D8B030D-6E8A-4147-A177-3AD203B41FA5}">
                      <a16:colId xmlns:a16="http://schemas.microsoft.com/office/drawing/2014/main" val="20002"/>
                    </a:ext>
                  </a:extLst>
                </a:gridCol>
                <a:gridCol w="1607687">
                  <a:extLst>
                    <a:ext uri="{9D8B030D-6E8A-4147-A177-3AD203B41FA5}">
                      <a16:colId xmlns:a16="http://schemas.microsoft.com/office/drawing/2014/main" val="20003"/>
                    </a:ext>
                  </a:extLst>
                </a:gridCol>
                <a:gridCol w="1607687">
                  <a:extLst>
                    <a:ext uri="{9D8B030D-6E8A-4147-A177-3AD203B41FA5}">
                      <a16:colId xmlns:a16="http://schemas.microsoft.com/office/drawing/2014/main" val="20004"/>
                    </a:ext>
                  </a:extLst>
                </a:gridCol>
              </a:tblGrid>
              <a:tr h="0">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4" name="Group 3"/>
          <p:cNvGrpSpPr/>
          <p:nvPr/>
        </p:nvGrpSpPr>
        <p:grpSpPr>
          <a:xfrm>
            <a:off x="37088" y="414423"/>
            <a:ext cx="1428960" cy="686311"/>
            <a:chOff x="37088" y="414423"/>
            <a:chExt cx="1428960" cy="686311"/>
          </a:xfrm>
        </p:grpSpPr>
        <p:sp>
          <p:nvSpPr>
            <p:cNvPr id="33" name="Google Shape;2405;p77"/>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p:cNvSpPr txBox="1"/>
          <p:nvPr/>
        </p:nvSpPr>
        <p:spPr>
          <a:xfrm>
            <a:off x="6005689" y="2571750"/>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7" name="TextBox 36"/>
          <p:cNvSpPr txBox="1"/>
          <p:nvPr/>
        </p:nvSpPr>
        <p:spPr>
          <a:xfrm>
            <a:off x="7569200" y="261788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8" name="TextBox 37"/>
          <p:cNvSpPr txBox="1"/>
          <p:nvPr/>
        </p:nvSpPr>
        <p:spPr>
          <a:xfrm>
            <a:off x="2805289" y="314110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39" name="TextBox 38"/>
          <p:cNvSpPr txBox="1"/>
          <p:nvPr/>
        </p:nvSpPr>
        <p:spPr>
          <a:xfrm>
            <a:off x="7569199" y="3130549"/>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40" name="TextBox 39"/>
          <p:cNvSpPr txBox="1"/>
          <p:nvPr/>
        </p:nvSpPr>
        <p:spPr>
          <a:xfrm>
            <a:off x="7491753"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sp>
        <p:nvSpPr>
          <p:cNvPr id="41" name="TextBox 40"/>
          <p:cNvSpPr txBox="1"/>
          <p:nvPr/>
        </p:nvSpPr>
        <p:spPr>
          <a:xfrm>
            <a:off x="5890306"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pic>
        <p:nvPicPr>
          <p:cNvPr id="7" name="Graphic 6" descr="Home1 outline">
            <a:hlinkClick r:id="rId3" action="ppaction://hlinksldjump"/>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4800" y="4347735"/>
            <a:ext cx="914400" cy="9144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rot="1520044">
            <a:off x="3857520" y="505443"/>
            <a:ext cx="1428960" cy="686311"/>
            <a:chOff x="37088" y="414423"/>
            <a:chExt cx="1428960" cy="686311"/>
          </a:xfrm>
        </p:grpSpPr>
        <p:sp>
          <p:nvSpPr>
            <p:cNvPr id="6" name="Google Shape;2405;p77"/>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p:cNvSpPr txBox="1"/>
          <p:nvPr/>
        </p:nvSpPr>
        <p:spPr>
          <a:xfrm>
            <a:off x="4556956" y="1894371"/>
            <a:ext cx="4670653" cy="2769989"/>
          </a:xfrm>
          <a:prstGeom prst="rect">
            <a:avLst/>
          </a:prstGeom>
          <a:noFill/>
        </p:spPr>
        <p:txBody>
          <a:bodyPr wrap="square" rtlCol="0">
            <a:spAutoFit/>
          </a:bodyPr>
          <a:lstStyle/>
          <a:p>
            <a:pPr algn="l"/>
            <a:r>
              <a:rPr lang="vi-VN" sz="2900"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2900"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2900"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2900"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2900"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7121172" y="0"/>
            <a:ext cx="2022828" cy="196072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rot="1520044">
            <a:off x="3857520" y="505443"/>
            <a:ext cx="1428960" cy="686311"/>
            <a:chOff x="37088" y="414423"/>
            <a:chExt cx="1428960" cy="686311"/>
          </a:xfrm>
        </p:grpSpPr>
        <p:sp>
          <p:nvSpPr>
            <p:cNvPr id="6" name="Google Shape;2405;p77"/>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p:cNvSpPr txBox="1"/>
          <p:nvPr/>
        </p:nvSpPr>
        <p:spPr>
          <a:xfrm>
            <a:off x="4572000" y="1617371"/>
            <a:ext cx="4670653" cy="3108543"/>
          </a:xfrm>
          <a:prstGeom prst="rect">
            <a:avLst/>
          </a:prstGeom>
          <a:noFill/>
        </p:spPr>
        <p:txBody>
          <a:bodyPr wrap="square" rtlCol="0">
            <a:spAutoFit/>
          </a:bodyPr>
          <a:lstStyle/>
          <a:p>
            <a:r>
              <a:rPr lang="vi-VN" sz="2800"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2800"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2800" dirty="0">
                <a:solidFill>
                  <a:srgbClr val="263E68"/>
                </a:solidFill>
                <a:latin typeface="Times New Roman" panose="02020603050405020304" pitchFamily="18" charset="0"/>
                <a:cs typeface="Times New Roman" panose="02020603050405020304" pitchFamily="18" charset="0"/>
              </a:rPr>
              <a:t>+ Lớp thứ hai có 8 electron.</a:t>
            </a:r>
          </a:p>
          <a:p>
            <a:r>
              <a:rPr lang="vi-VN" sz="2800" dirty="0">
                <a:solidFill>
                  <a:srgbClr val="263E68"/>
                </a:solidFill>
                <a:latin typeface="Times New Roman" panose="02020603050405020304" pitchFamily="18" charset="0"/>
                <a:cs typeface="Times New Roman" panose="02020603050405020304" pitchFamily="18" charset="0"/>
              </a:rPr>
              <a:t>+ Lớp thứ ba có 4 electron.</a:t>
            </a:r>
          </a:p>
          <a:p>
            <a:r>
              <a:rPr lang="vi-VN" sz="2800"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2800" dirty="0" err="1">
              <a:solidFill>
                <a:srgbClr val="263E68"/>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450667" y="1"/>
            <a:ext cx="1682046" cy="1686838"/>
          </a:xfrm>
          <a:prstGeom prst="rect">
            <a:avLst/>
          </a:prstGeom>
        </p:spPr>
      </p:pic>
      <p:pic>
        <p:nvPicPr>
          <p:cNvPr id="10" name="Graphic 9" descr="Home1 outline">
            <a:hlinkClick r:id="rId3" action="ppaction://hlinksldjump"/>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922" y="210729"/>
            <a:ext cx="914400" cy="9144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p:cNvSpPr/>
          <p:nvPr/>
        </p:nvSpPr>
        <p:spPr>
          <a:xfrm>
            <a:off x="243233" y="641355"/>
            <a:ext cx="5909211" cy="237244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389905" y="613138"/>
            <a:ext cx="6105992"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p:cNvGrpSpPr/>
          <p:nvPr/>
        </p:nvGrpSpPr>
        <p:grpSpPr>
          <a:xfrm rot="1520044">
            <a:off x="-93590" y="21669"/>
            <a:ext cx="1428960" cy="686311"/>
            <a:chOff x="37088" y="414423"/>
            <a:chExt cx="1428960" cy="686311"/>
          </a:xfrm>
        </p:grpSpPr>
        <p:sp>
          <p:nvSpPr>
            <p:cNvPr id="6" name="Google Shape;2405;p77"/>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p:cNvPicPr>
            <a:picLocks noChangeAspect="1"/>
          </p:cNvPicPr>
          <p:nvPr/>
        </p:nvPicPr>
        <p:blipFill rotWithShape="1">
          <a:blip r:embed="rId2"/>
          <a:srcRect l="1740" t="12477" r="66079" b="12897"/>
          <a:stretch>
            <a:fillRect/>
          </a:stretch>
        </p:blipFill>
        <p:spPr>
          <a:xfrm>
            <a:off x="7032977" y="0"/>
            <a:ext cx="2111023" cy="2111022"/>
          </a:xfrm>
          <a:prstGeom prst="rect">
            <a:avLst/>
          </a:prstGeom>
        </p:spPr>
      </p:pic>
      <p:sp>
        <p:nvSpPr>
          <p:cNvPr id="11" name="TextBox 10"/>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p:cNvSpPr txBox="1"/>
          <p:nvPr/>
        </p:nvSpPr>
        <p:spPr>
          <a:xfrm>
            <a:off x="132622" y="3198461"/>
            <a:ext cx="3660445"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6 proton; </a:t>
            </a:r>
            <a:br>
              <a:rPr lang="en-US" sz="3200" dirty="0">
                <a:solidFill>
                  <a:srgbClr val="263E68"/>
                </a:solidFill>
                <a:latin typeface="Times New Roman" panose="02020603050405020304" pitchFamily="18" charset="0"/>
                <a:cs typeface="Times New Roman" panose="02020603050405020304" pitchFamily="18" charset="0"/>
              </a:rPr>
            </a:br>
            <a:r>
              <a:rPr lang="en-US" sz="3200"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p:cNvSpPr txBox="1"/>
          <p:nvPr/>
        </p:nvSpPr>
        <p:spPr>
          <a:xfrm>
            <a:off x="4165600" y="3013795"/>
            <a:ext cx="497840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p:cNvCxnSpPr/>
          <p:nvPr/>
        </p:nvCxnSpPr>
        <p:spPr>
          <a:xfrm>
            <a:off x="3793067" y="3198461"/>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p:cNvSpPr/>
          <p:nvPr/>
        </p:nvSpPr>
        <p:spPr>
          <a:xfrm>
            <a:off x="55363" y="659916"/>
            <a:ext cx="6073153" cy="25442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282491" y="765532"/>
            <a:ext cx="6073153"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p:cNvGrpSpPr/>
          <p:nvPr/>
        </p:nvGrpSpPr>
        <p:grpSpPr>
          <a:xfrm rot="1520044">
            <a:off x="-3280" y="17910"/>
            <a:ext cx="1428960" cy="686311"/>
            <a:chOff x="37088" y="414423"/>
            <a:chExt cx="1428960" cy="686311"/>
          </a:xfrm>
        </p:grpSpPr>
        <p:sp>
          <p:nvSpPr>
            <p:cNvPr id="6" name="Google Shape;2405;p77"/>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p:cNvPicPr>
            <a:picLocks noChangeAspect="1"/>
          </p:cNvPicPr>
          <p:nvPr/>
        </p:nvPicPr>
        <p:blipFill rotWithShape="1">
          <a:blip r:embed="rId2"/>
          <a:srcRect l="54825" r="1119"/>
          <a:stretch>
            <a:fillRect/>
          </a:stretch>
        </p:blipFill>
        <p:spPr>
          <a:xfrm>
            <a:off x="6528629" y="0"/>
            <a:ext cx="2599266" cy="2544252"/>
          </a:xfrm>
          <a:prstGeom prst="rect">
            <a:avLst/>
          </a:prstGeom>
        </p:spPr>
      </p:pic>
      <p:sp>
        <p:nvSpPr>
          <p:cNvPr id="12" name="TextBox 11"/>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09506" y="3141490"/>
            <a:ext cx="356702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a. </a:t>
            </a:r>
            <a:r>
              <a:rPr lang="en-US" sz="3000" dirty="0" err="1">
                <a:solidFill>
                  <a:srgbClr val="263E68"/>
                </a:solidFill>
                <a:latin typeface="Times New Roman" panose="02020603050405020304" pitchFamily="18" charset="0"/>
                <a:cs typeface="Times New Roman" panose="02020603050405020304" pitchFamily="18" charset="0"/>
              </a:rPr>
              <a:t>Trong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nguyên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tử</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aluminium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p:cNvSpPr txBox="1"/>
          <p:nvPr/>
        </p:nvSpPr>
        <p:spPr>
          <a:xfrm>
            <a:off x="3318933" y="3166189"/>
            <a:ext cx="5825067" cy="1938992"/>
          </a:xfrm>
          <a:prstGeom prst="rect">
            <a:avLst/>
          </a:prstGeom>
          <a:noFill/>
        </p:spPr>
        <p:txBody>
          <a:bodyPr wrap="square" rtlCol="0">
            <a:spAutoFit/>
          </a:bodyPr>
          <a:lstStyle/>
          <a:p>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p:cNvCxnSpPr/>
          <p:nvPr/>
        </p:nvCxnSpPr>
        <p:spPr>
          <a:xfrm>
            <a:off x="3307644" y="3204168"/>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3" action="ppaction://hlinksldjump"/>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7659" y="4340173"/>
            <a:ext cx="914400" cy="9144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p:cNvSpPr/>
          <p:nvPr/>
        </p:nvSpPr>
        <p:spPr>
          <a:xfrm>
            <a:off x="0" y="697274"/>
            <a:ext cx="8987883" cy="23839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152162" y="690793"/>
            <a:ext cx="8835721" cy="2308324"/>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24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rot="1520044">
            <a:off x="2121411" y="-1177"/>
            <a:ext cx="1428960" cy="686311"/>
            <a:chOff x="37088" y="414423"/>
            <a:chExt cx="1428960" cy="686311"/>
          </a:xfrm>
        </p:grpSpPr>
        <p:sp>
          <p:nvSpPr>
            <p:cNvPr id="7" name="Google Shape;2405;p77"/>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p:cNvSpPr txBox="1"/>
          <p:nvPr/>
        </p:nvSpPr>
        <p:spPr>
          <a:xfrm>
            <a:off x="319434" y="3140971"/>
            <a:ext cx="8679603" cy="1938992"/>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24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24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24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24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2400" dirty="0" err="1">
              <a:solidFill>
                <a:srgbClr val="263E68"/>
              </a:solidFill>
              <a:latin typeface="Times New Roman" panose="02020603050405020304" pitchFamily="18" charset="0"/>
              <a:cs typeface="Times New Roman" panose="02020603050405020304" pitchFamily="18" charset="0"/>
            </a:endParaRPr>
          </a:p>
        </p:txBody>
      </p:sp>
      <p:pic>
        <p:nvPicPr>
          <p:cNvPr id="10" name="Graphic 9" descr="Home1 outline">
            <a:hlinkClick r:id="rId2" action="ppaction://hlinksldjump"/>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0" y="3531826"/>
            <a:ext cx="914400" cy="9144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b="1" dirty="0"/>
              <a:t>VẬN DỤNG</a:t>
            </a:r>
            <a:endParaRPr b="1" dirty="0">
              <a:solidFill>
                <a:schemeClr val="accent3"/>
              </a:solidFill>
            </a:endParaRPr>
          </a:p>
        </p:txBody>
      </p:sp>
      <p:grpSp>
        <p:nvGrpSpPr>
          <p:cNvPr id="2100" name="Google Shape;2100;p71"/>
          <p:cNvGrpSpPr/>
          <p:nvPr/>
        </p:nvGrpSpPr>
        <p:grpSpPr>
          <a:xfrm>
            <a:off x="814038" y="368342"/>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Graphical user interface, application&#10;&#10;Description automatically generated"/>
          <p:cNvPicPr>
            <a:picLocks noChangeAspect="1"/>
          </p:cNvPicPr>
          <p:nvPr/>
        </p:nvPicPr>
        <p:blipFill rotWithShape="1">
          <a:blip r:embed="rId3"/>
          <a:srcRect l="14624" t="5173" r="14042" b="5674"/>
          <a:stretch>
            <a:fillRect/>
          </a:stretch>
        </p:blipFill>
        <p:spPr>
          <a:xfrm>
            <a:off x="813114" y="1132896"/>
            <a:ext cx="7517772" cy="3962974"/>
          </a:xfrm>
          <a:prstGeom prst="rect">
            <a:avLst/>
          </a:prstGeom>
          <a:effectLst>
            <a:glow rad="228600">
              <a:schemeClr val="accent2">
                <a:satMod val="175000"/>
                <a:alpha val="40000"/>
              </a:schemeClr>
            </a:glow>
          </a:effectLst>
        </p:spPr>
      </p:pic>
      <p:grpSp>
        <p:nvGrpSpPr>
          <p:cNvPr id="2064" name="Google Shape;2064;p71"/>
          <p:cNvGrpSpPr/>
          <p:nvPr/>
        </p:nvGrpSpPr>
        <p:grpSpPr>
          <a:xfrm>
            <a:off x="7135240" y="95464"/>
            <a:ext cx="2206437" cy="1400122"/>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descr="Graphical user interface, application&#10;&#10;Description automatically generated"/>
          <p:cNvPicPr>
            <a:picLocks noChangeAspect="1"/>
          </p:cNvPicPr>
          <p:nvPr/>
        </p:nvPicPr>
        <p:blipFill rotWithShape="1">
          <a:blip r:embed="rId3"/>
          <a:srcRect l="18350" t="23976" r="51894" b="14439"/>
          <a:stretch>
            <a:fillRect/>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p:cNvSpPr txBox="1"/>
          <p:nvPr/>
        </p:nvSpPr>
        <p:spPr>
          <a:xfrm>
            <a:off x="1693596" y="85392"/>
            <a:ext cx="6300635"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chú</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tương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ứng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trong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p:cNvSpPr txBox="1"/>
          <p:nvPr/>
        </p:nvSpPr>
        <p:spPr>
          <a:xfrm>
            <a:off x="1693596" y="85392"/>
            <a:ext cx="6637106" cy="1077218"/>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Ý </a:t>
            </a:r>
            <a:r>
              <a:rPr lang="en-US" sz="3200" b="1" dirty="0" err="1">
                <a:solidFill>
                  <a:srgbClr val="263E68"/>
                </a:solidFill>
                <a:latin typeface="Times New Roman" panose="02020603050405020304" pitchFamily="18" charset="0"/>
                <a:cs typeface="Times New Roman" panose="02020603050405020304" pitchFamily="18" charset="0"/>
              </a:rPr>
              <a:t>nghĩa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kí</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hiệu</a:t>
            </a:r>
            <a:r>
              <a:rPr lang="en-US" sz="3200" b="1" dirty="0">
                <a:solidFill>
                  <a:srgbClr val="263E68"/>
                </a:solidFill>
                <a:latin typeface="Times New Roman" panose="02020603050405020304" pitchFamily="18" charset="0"/>
                <a:cs typeface="Times New Roman" panose="02020603050405020304" pitchFamily="18" charset="0"/>
              </a:rPr>
              <a:t> HB, 2B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6B </a:t>
            </a:r>
            <a:r>
              <a:rPr lang="en-US" sz="3200" b="1" dirty="0" err="1">
                <a:solidFill>
                  <a:srgbClr val="263E68"/>
                </a:solidFill>
                <a:latin typeface="Times New Roman" panose="02020603050405020304" pitchFamily="18" charset="0"/>
                <a:cs typeface="Times New Roman" panose="02020603050405020304" pitchFamily="18" charset="0"/>
              </a:rPr>
              <a:t>được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loại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bút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chì</a:t>
            </a:r>
            <a:endParaRPr lang="en-US" sz="3200" b="1" dirty="0">
              <a:solidFill>
                <a:srgbClr val="263E68"/>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91712" y="1259690"/>
            <a:ext cx="5498829" cy="3470644"/>
          </a:xfrm>
          <a:prstGeom prst="rect">
            <a:avLst/>
          </a:prstGeom>
        </p:spPr>
      </p:pic>
      <p:pic>
        <p:nvPicPr>
          <p:cNvPr id="6" name="Picture 5"/>
          <p:cNvPicPr>
            <a:picLocks noChangeAspect="1"/>
          </p:cNvPicPr>
          <p:nvPr/>
        </p:nvPicPr>
        <p:blipFill>
          <a:blip r:embed="rId4"/>
          <a:stretch>
            <a:fillRect/>
          </a:stretch>
        </p:blipFill>
        <p:spPr>
          <a:xfrm>
            <a:off x="5834628" y="1384716"/>
            <a:ext cx="3309372" cy="299758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634" name="Google Shape;634;p48"/>
          <p:cNvSpPr/>
          <p:nvPr/>
        </p:nvSpPr>
        <p:spPr>
          <a:xfrm>
            <a:off x="2966531" y="2391420"/>
            <a:ext cx="6177466" cy="15432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68250" y="981250"/>
            <a:ext cx="1255800"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b="1" dirty="0"/>
              <a:t>01</a:t>
            </a:r>
            <a:endParaRPr b="1" dirty="0"/>
          </a:p>
        </p:txBody>
      </p:sp>
      <p:sp>
        <p:nvSpPr>
          <p:cNvPr id="637" name="Google Shape;637;p48"/>
          <p:cNvSpPr txBox="1">
            <a:spLocks noGrp="1"/>
          </p:cNvSpPr>
          <p:nvPr>
            <p:ph type="title" idx="2"/>
          </p:nvPr>
        </p:nvSpPr>
        <p:spPr>
          <a:xfrm>
            <a:off x="3134459" y="2476593"/>
            <a:ext cx="5810744" cy="8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Quan </a:t>
            </a:r>
            <a:r>
              <a:rPr lang="en-US" b="1" dirty="0" err="1"/>
              <a:t>niệm</a:t>
            </a:r>
            <a:r>
              <a:rPr lang="en-US" b="1" dirty="0"/>
              <a:t> ban </a:t>
            </a:r>
            <a:r>
              <a:rPr lang="en-US" b="1" dirty="0" err="1"/>
              <a:t>đầu</a:t>
            </a:r>
            <a:r>
              <a:rPr lang="en-US" b="1" dirty="0"/>
              <a:t> </a:t>
            </a:r>
            <a:r>
              <a:rPr lang="en-US" b="1" dirty="0" err="1"/>
              <a:t>về</a:t>
            </a:r>
            <a:r>
              <a:rPr lang="en-US" b="1" dirty="0"/>
              <a:t> </a:t>
            </a:r>
            <a:r>
              <a:rPr lang="en-US" b="1" dirty="0" err="1"/>
              <a:t>nguyên</a:t>
            </a:r>
            <a:r>
              <a:rPr lang="en-US" b="1" dirty="0"/>
              <a:t> </a:t>
            </a:r>
            <a:r>
              <a:rPr lang="en-US" b="1" dirty="0" err="1"/>
              <a:t>tử</a:t>
            </a:r>
            <a:endParaRPr lang="en-US" b="1" dirty="0"/>
          </a:p>
        </p:txBody>
      </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0;p33"/>
          <p:cNvGrpSpPr/>
          <p:nvPr/>
        </p:nvGrpSpPr>
        <p:grpSpPr>
          <a:xfrm>
            <a:off x="262868" y="1450634"/>
            <a:ext cx="2731185" cy="2456263"/>
            <a:chOff x="2214529" y="2433804"/>
            <a:chExt cx="2706110" cy="2676600"/>
          </a:xfrm>
        </p:grpSpPr>
        <p:sp>
          <p:nvSpPr>
            <p:cNvPr id="82" name="Google Shape;811;p33"/>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12;p33"/>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3;p33"/>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14;p33"/>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15;p33"/>
            <p:cNvGrpSpPr/>
            <p:nvPr/>
          </p:nvGrpSpPr>
          <p:grpSpPr>
            <a:xfrm>
              <a:off x="2343091" y="3325866"/>
              <a:ext cx="301143" cy="95916"/>
              <a:chOff x="5581225" y="1820025"/>
              <a:chExt cx="463725" cy="147700"/>
            </a:xfrm>
          </p:grpSpPr>
          <p:sp>
            <p:nvSpPr>
              <p:cNvPr id="132" name="Google Shape;81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1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1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1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2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2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2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2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2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2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2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2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2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29;p33"/>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30;p33"/>
            <p:cNvGrpSpPr/>
            <p:nvPr/>
          </p:nvGrpSpPr>
          <p:grpSpPr>
            <a:xfrm>
              <a:off x="4381216" y="3467266"/>
              <a:ext cx="301143" cy="95916"/>
              <a:chOff x="5581225" y="1820025"/>
              <a:chExt cx="463725" cy="147700"/>
            </a:xfrm>
          </p:grpSpPr>
          <p:sp>
            <p:nvSpPr>
              <p:cNvPr id="119" name="Google Shape;83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3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3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3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3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44;p33"/>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845;p33"/>
            <p:cNvGrpSpPr/>
            <p:nvPr/>
          </p:nvGrpSpPr>
          <p:grpSpPr>
            <a:xfrm>
              <a:off x="3189766" y="4732391"/>
              <a:ext cx="301143" cy="95916"/>
              <a:chOff x="5581225" y="1820025"/>
              <a:chExt cx="463725" cy="147700"/>
            </a:xfrm>
          </p:grpSpPr>
          <p:sp>
            <p:nvSpPr>
              <p:cNvPr id="106" name="Google Shape;84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4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4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4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5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5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5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5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5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5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5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859;p33"/>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860;p33"/>
            <p:cNvGrpSpPr/>
            <p:nvPr/>
          </p:nvGrpSpPr>
          <p:grpSpPr>
            <a:xfrm>
              <a:off x="3390682" y="3715768"/>
              <a:ext cx="353683" cy="112666"/>
              <a:chOff x="5581225" y="1820025"/>
              <a:chExt cx="463725" cy="147700"/>
            </a:xfrm>
          </p:grpSpPr>
          <p:sp>
            <p:nvSpPr>
              <p:cNvPr id="93" name="Google Shape;86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6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6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6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6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6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6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6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7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7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7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7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938;p33"/>
          <p:cNvGrpSpPr/>
          <p:nvPr/>
        </p:nvGrpSpPr>
        <p:grpSpPr>
          <a:xfrm rot="-1147875">
            <a:off x="1158028" y="2922914"/>
            <a:ext cx="166676" cy="166676"/>
            <a:chOff x="2810757" y="1723146"/>
            <a:chExt cx="719700" cy="719700"/>
          </a:xfrm>
        </p:grpSpPr>
        <p:sp>
          <p:nvSpPr>
            <p:cNvPr id="146" name="Google Shape;93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940;p33"/>
            <p:cNvGrpSpPr/>
            <p:nvPr/>
          </p:nvGrpSpPr>
          <p:grpSpPr>
            <a:xfrm>
              <a:off x="2938725" y="1995263"/>
              <a:ext cx="463750" cy="159925"/>
              <a:chOff x="5593400" y="2441250"/>
              <a:chExt cx="463750" cy="159925"/>
            </a:xfrm>
          </p:grpSpPr>
          <p:sp>
            <p:nvSpPr>
              <p:cNvPr id="148" name="Google Shape;94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5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5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 name="Google Shape;954;p33"/>
          <p:cNvGrpSpPr/>
          <p:nvPr/>
        </p:nvGrpSpPr>
        <p:grpSpPr>
          <a:xfrm rot="1813784">
            <a:off x="2371743" y="4222111"/>
            <a:ext cx="166678" cy="166678"/>
            <a:chOff x="2810757" y="1723146"/>
            <a:chExt cx="719700" cy="719700"/>
          </a:xfrm>
        </p:grpSpPr>
        <p:sp>
          <p:nvSpPr>
            <p:cNvPr id="162" name="Google Shape;955;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956;p33"/>
            <p:cNvGrpSpPr/>
            <p:nvPr/>
          </p:nvGrpSpPr>
          <p:grpSpPr>
            <a:xfrm>
              <a:off x="2938725" y="1995263"/>
              <a:ext cx="463750" cy="159925"/>
              <a:chOff x="5593400" y="2441250"/>
              <a:chExt cx="463750" cy="159925"/>
            </a:xfrm>
          </p:grpSpPr>
          <p:sp>
            <p:nvSpPr>
              <p:cNvPr id="164" name="Google Shape;957;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58;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59;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0;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1;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62;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63;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64;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65;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66;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67;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68;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69;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 name="Google Shape;970;p33"/>
          <p:cNvGrpSpPr/>
          <p:nvPr/>
        </p:nvGrpSpPr>
        <p:grpSpPr>
          <a:xfrm rot="-1159155">
            <a:off x="1287241" y="845608"/>
            <a:ext cx="166638" cy="166638"/>
            <a:chOff x="2810757" y="1723146"/>
            <a:chExt cx="719700" cy="719700"/>
          </a:xfrm>
        </p:grpSpPr>
        <p:sp>
          <p:nvSpPr>
            <p:cNvPr id="178" name="Google Shape;971;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972;p33"/>
            <p:cNvGrpSpPr/>
            <p:nvPr/>
          </p:nvGrpSpPr>
          <p:grpSpPr>
            <a:xfrm>
              <a:off x="2938725" y="1995263"/>
              <a:ext cx="463750" cy="159925"/>
              <a:chOff x="5593400" y="2441250"/>
              <a:chExt cx="463750" cy="159925"/>
            </a:xfrm>
          </p:grpSpPr>
          <p:sp>
            <p:nvSpPr>
              <p:cNvPr id="180" name="Google Shape;973;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74;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75;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76;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77;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78;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79;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0;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1;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82;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83;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84;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85;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018;p33"/>
          <p:cNvGrpSpPr/>
          <p:nvPr/>
        </p:nvGrpSpPr>
        <p:grpSpPr>
          <a:xfrm rot="-774445">
            <a:off x="1008143" y="4403683"/>
            <a:ext cx="166573" cy="166573"/>
            <a:chOff x="2810757" y="1723146"/>
            <a:chExt cx="719700" cy="719700"/>
          </a:xfrm>
        </p:grpSpPr>
        <p:sp>
          <p:nvSpPr>
            <p:cNvPr id="194"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020;p33"/>
            <p:cNvGrpSpPr/>
            <p:nvPr/>
          </p:nvGrpSpPr>
          <p:grpSpPr>
            <a:xfrm>
              <a:off x="2938725" y="1995263"/>
              <a:ext cx="463750" cy="159925"/>
              <a:chOff x="5593400" y="2441250"/>
              <a:chExt cx="463750" cy="159925"/>
            </a:xfrm>
          </p:grpSpPr>
          <p:sp>
            <p:nvSpPr>
              <p:cNvPr id="196"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anim calcmode="lin" valueType="num">
                                      <p:cBhvr>
                                        <p:cTn id="8" dur="1000" fill="hold"/>
                                        <p:tgtEl>
                                          <p:spTgt spid="637"/>
                                        </p:tgtEl>
                                        <p:attrNameLst>
                                          <p:attrName>ppt_x</p:attrName>
                                        </p:attrNameLst>
                                      </p:cBhvr>
                                      <p:tavLst>
                                        <p:tav tm="0">
                                          <p:val>
                                            <p:strVal val="#ppt_x"/>
                                          </p:val>
                                        </p:tav>
                                        <p:tav tm="100000">
                                          <p:val>
                                            <p:strVal val="#ppt_x"/>
                                          </p:val>
                                        </p:tav>
                                      </p:tavLst>
                                    </p:anim>
                                    <p:anim calcmode="lin" valueType="num">
                                      <p:cBhvr>
                                        <p:cTn id="9" dur="1000" fill="hold"/>
                                        <p:tgtEl>
                                          <p:spTgt spid="6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Effect transition="in" filter="fade">
                                      <p:cBhvr>
                                        <p:cTn id="12" dur="1000"/>
                                        <p:tgtEl>
                                          <p:spTgt spid="634"/>
                                        </p:tgtEl>
                                      </p:cBhvr>
                                    </p:animEffect>
                                    <p:anim calcmode="lin" valueType="num">
                                      <p:cBhvr>
                                        <p:cTn id="13" dur="1000" fill="hold"/>
                                        <p:tgtEl>
                                          <p:spTgt spid="634"/>
                                        </p:tgtEl>
                                        <p:attrNameLst>
                                          <p:attrName>ppt_x</p:attrName>
                                        </p:attrNameLst>
                                      </p:cBhvr>
                                      <p:tavLst>
                                        <p:tav tm="0">
                                          <p:val>
                                            <p:strVal val="#ppt_x"/>
                                          </p:val>
                                        </p:tav>
                                        <p:tav tm="100000">
                                          <p:val>
                                            <p:strVal val="#ppt_x"/>
                                          </p:val>
                                        </p:tav>
                                      </p:tavLst>
                                    </p:anim>
                                    <p:anim calcmode="lin" valueType="num">
                                      <p:cBhvr>
                                        <p:cTn id="14" dur="1000" fill="hold"/>
                                        <p:tgtEl>
                                          <p:spTgt spid="6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par>
                                <p:cTn id="18" presetID="10" presetClass="entr" presetSubtype="0" fill="hold"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par>
                                <p:cTn id="21" presetID="10" presetClass="entr" presetSubtype="0" fill="hold" nodeType="with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par>
                                <p:cTn id="24" presetID="10" presetClass="entr" presetSubtype="0" fill="hold" nodeType="withEffect">
                                  <p:stCondLst>
                                    <p:cond delay="0"/>
                                  </p:stCondLst>
                                  <p:childTnLst>
                                    <p:set>
                                      <p:cBhvr>
                                        <p:cTn id="25" dur="1" fill="hold">
                                          <p:stCondLst>
                                            <p:cond delay="0"/>
                                          </p:stCondLst>
                                        </p:cTn>
                                        <p:tgtEl>
                                          <p:spTgt spid="193"/>
                                        </p:tgtEl>
                                        <p:attrNameLst>
                                          <p:attrName>style.visibility</p:attrName>
                                        </p:attrNameLst>
                                      </p:cBhvr>
                                      <p:to>
                                        <p:strVal val="visible"/>
                                      </p:to>
                                    </p:set>
                                    <p:animEffect transition="in" filter="fade">
                                      <p:cBhvr>
                                        <p:cTn id="26" dur="500"/>
                                        <p:tgtEl>
                                          <p:spTgt spid="193"/>
                                        </p:tgtEl>
                                      </p:cBhvr>
                                    </p:animEffect>
                                  </p:childTnLst>
                                </p:cTn>
                              </p:par>
                              <p:par>
                                <p:cTn id="27" presetID="10"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500"/>
                                        <p:tgtEl>
                                          <p:spTgt spid="145"/>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635"/>
                                        </p:tgtEl>
                                        <p:attrNameLst>
                                          <p:attrName>style.visibility</p:attrName>
                                        </p:attrNameLst>
                                      </p:cBhvr>
                                      <p:to>
                                        <p:strVal val="visible"/>
                                      </p:to>
                                    </p:set>
                                    <p:animEffect transition="in" filter="fade">
                                      <p:cBhvr>
                                        <p:cTn id="32" dur="1000"/>
                                        <p:tgtEl>
                                          <p:spTgt spid="635"/>
                                        </p:tgtEl>
                                      </p:cBhvr>
                                    </p:animEffect>
                                    <p:anim calcmode="lin" valueType="num">
                                      <p:cBhvr>
                                        <p:cTn id="33" dur="1000" fill="hold"/>
                                        <p:tgtEl>
                                          <p:spTgt spid="635"/>
                                        </p:tgtEl>
                                        <p:attrNameLst>
                                          <p:attrName>ppt_x</p:attrName>
                                        </p:attrNameLst>
                                      </p:cBhvr>
                                      <p:tavLst>
                                        <p:tav tm="0">
                                          <p:val>
                                            <p:strVal val="#ppt_x"/>
                                          </p:val>
                                        </p:tav>
                                        <p:tav tm="100000">
                                          <p:val>
                                            <p:strVal val="#ppt_x"/>
                                          </p:val>
                                        </p:tav>
                                      </p:tavLst>
                                    </p:anim>
                                    <p:anim calcmode="lin" valueType="num">
                                      <p:cBhvr>
                                        <p:cTn id="34" dur="1000" fill="hold"/>
                                        <p:tgtEl>
                                          <p:spTgt spid="6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33"/>
                                        </p:tgtEl>
                                        <p:attrNameLst>
                                          <p:attrName>style.visibility</p:attrName>
                                        </p:attrNameLst>
                                      </p:cBhvr>
                                      <p:to>
                                        <p:strVal val="visible"/>
                                      </p:to>
                                    </p:set>
                                    <p:animEffect transition="in" filter="fade">
                                      <p:cBhvr>
                                        <p:cTn id="37" dur="1000"/>
                                        <p:tgtEl>
                                          <p:spTgt spid="633"/>
                                        </p:tgtEl>
                                      </p:cBhvr>
                                    </p:animEffect>
                                    <p:anim calcmode="lin" valueType="num">
                                      <p:cBhvr>
                                        <p:cTn id="38" dur="1000" fill="hold"/>
                                        <p:tgtEl>
                                          <p:spTgt spid="633"/>
                                        </p:tgtEl>
                                        <p:attrNameLst>
                                          <p:attrName>ppt_x</p:attrName>
                                        </p:attrNameLst>
                                      </p:cBhvr>
                                      <p:tavLst>
                                        <p:tav tm="0">
                                          <p:val>
                                            <p:strVal val="#ppt_x"/>
                                          </p:val>
                                        </p:tav>
                                        <p:tav tm="100000">
                                          <p:val>
                                            <p:strVal val="#ppt_x"/>
                                          </p:val>
                                        </p:tav>
                                      </p:tavLst>
                                    </p:anim>
                                    <p:anim calcmode="lin" valueType="num">
                                      <p:cBhvr>
                                        <p:cTn id="39" dur="1000" fill="hold"/>
                                        <p:tgtEl>
                                          <p:spTgt spid="63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700"/>
                                        </p:tgtEl>
                                        <p:attrNameLst>
                                          <p:attrName>style.visibility</p:attrName>
                                        </p:attrNameLst>
                                      </p:cBhvr>
                                      <p:to>
                                        <p:strVal val="visible"/>
                                      </p:to>
                                    </p:set>
                                    <p:animEffect transition="in" filter="fade">
                                      <p:cBhvr>
                                        <p:cTn id="42"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35" grpId="0"/>
      <p:bldP spid="6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1351" y="62590"/>
            <a:ext cx="5921298" cy="3095993"/>
          </a:xfrm>
          <a:prstGeom prst="rect">
            <a:avLst/>
          </a:prstGeom>
        </p:spPr>
      </p:pic>
      <p:sp>
        <p:nvSpPr>
          <p:cNvPr id="4" name="TextBox 3"/>
          <p:cNvSpPr txBox="1"/>
          <p:nvPr/>
        </p:nvSpPr>
        <p:spPr>
          <a:xfrm>
            <a:off x="786161" y="3141918"/>
            <a:ext cx="7571678"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H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của</a:t>
            </a:r>
            <a:r>
              <a:rPr lang="en-US" sz="3000" dirty="0">
                <a:solidFill>
                  <a:srgbClr val="263E68"/>
                </a:solidFill>
                <a:latin typeface="Times New Roman" panose="02020603050405020304" pitchFamily="18" charset="0"/>
                <a:cs typeface="Times New Roman" panose="02020603050405020304" pitchFamily="18" charset="0"/>
              </a:rPr>
              <a:t> Hard (</a:t>
            </a:r>
            <a:r>
              <a:rPr lang="en-US" sz="3000" dirty="0" err="1">
                <a:solidFill>
                  <a:srgbClr val="263E68"/>
                </a:solidFill>
                <a:latin typeface="Times New Roman" panose="02020603050405020304" pitchFamily="18" charset="0"/>
                <a:cs typeface="Times New Roman" panose="02020603050405020304" pitchFamily="18" charset="0"/>
              </a:rPr>
              <a:t>cứng</a:t>
            </a:r>
            <a:r>
              <a:rPr lang="en-US" sz="3000" dirty="0">
                <a:solidFill>
                  <a:srgbClr val="263E68"/>
                </a:solidFill>
                <a:latin typeface="Times New Roman" panose="02020603050405020304" pitchFamily="18" charset="0"/>
                <a:cs typeface="Times New Roman" panose="02020603050405020304" pitchFamily="18" charset="0"/>
              </a:rPr>
              <a:t>)</a:t>
            </a:r>
          </a:p>
          <a:p>
            <a:pPr algn="l"/>
            <a:r>
              <a:rPr lang="en-US" sz="3000" dirty="0">
                <a:solidFill>
                  <a:srgbClr val="263E68"/>
                </a:solidFill>
                <a:latin typeface="Times New Roman" panose="02020603050405020304" pitchFamily="18" charset="0"/>
                <a:cs typeface="Times New Roman" panose="02020603050405020304" pitchFamily="18" charset="0"/>
              </a:rPr>
              <a:t>B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cho</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từ</a:t>
            </a:r>
            <a:r>
              <a:rPr lang="en-US" sz="3000" dirty="0">
                <a:solidFill>
                  <a:srgbClr val="263E68"/>
                </a:solidFill>
                <a:latin typeface="Times New Roman" panose="02020603050405020304" pitchFamily="18" charset="0"/>
                <a:cs typeface="Times New Roman" panose="02020603050405020304" pitchFamily="18" charset="0"/>
              </a:rPr>
              <a:t> Black</a:t>
            </a:r>
          </a:p>
          <a:p>
            <a:pPr algn="l"/>
            <a:r>
              <a:rPr lang="en-US" sz="3000" dirty="0">
                <a:solidFill>
                  <a:srgbClr val="263E68"/>
                </a:solidFill>
                <a:latin typeface="Times New Roman" panose="02020603050405020304" pitchFamily="18" charset="0"/>
                <a:cs typeface="Times New Roman" panose="02020603050405020304" pitchFamily="18" charset="0"/>
              </a:rPr>
              <a:t>F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Fine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thể</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gọt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nhọn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mà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không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làm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gãy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đầu</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chì</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loại</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bút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này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hiếm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gặp</a:t>
            </a:r>
            <a:r>
              <a:rPr lang="en-US" sz="30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p:cNvSpPr txBox="1"/>
          <p:nvPr/>
        </p:nvSpPr>
        <p:spPr>
          <a:xfrm>
            <a:off x="1410629" y="2667465"/>
            <a:ext cx="6322741" cy="156966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bút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chì</a:t>
            </a:r>
            <a:r>
              <a:rPr lang="en-US" sz="3200" dirty="0">
                <a:solidFill>
                  <a:srgbClr val="263E68"/>
                </a:solidFill>
                <a:latin typeface="Times New Roman" panose="02020603050405020304" pitchFamily="18" charset="0"/>
                <a:cs typeface="Times New Roman" panose="02020603050405020304" pitchFamily="18" charset="0"/>
              </a:rPr>
              <a:t> black (B)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đậm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lệ</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nghịch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với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nhiều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a:t>
            </a:r>
            <a:r>
              <a:rPr lang="en-US" sz="3200" dirty="0">
                <a:solidFill>
                  <a:srgbClr val="263E68"/>
                </a:solidFill>
                <a:latin typeface="Times New Roman" panose="02020603050405020304" pitchFamily="18" charset="0"/>
                <a:cs typeface="Times New Roman" panose="02020603050405020304" pitchFamily="18" charset="0"/>
              </a:rPr>
              <a:t>.</a:t>
            </a:r>
          </a:p>
        </p:txBody>
      </p:sp>
      <p:pic>
        <p:nvPicPr>
          <p:cNvPr id="73" name="Picture 72"/>
          <p:cNvPicPr>
            <a:picLocks noChangeAspect="1"/>
          </p:cNvPicPr>
          <p:nvPr/>
        </p:nvPicPr>
        <p:blipFill rotWithShape="1">
          <a:blip r:embed="rId3"/>
          <a:srcRect t="25701" b="37165"/>
          <a:stretch>
            <a:fillRect/>
          </a:stretch>
        </p:blipFill>
        <p:spPr>
          <a:xfrm>
            <a:off x="0" y="778263"/>
            <a:ext cx="9144000" cy="1697773"/>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720224"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34039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60876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V</a:t>
            </a:r>
            <a:r>
              <a:rPr lang="en-GB" b="1" dirty="0"/>
              <a:t>ề nhà</a:t>
            </a:r>
            <a:endParaRPr b="1" dirty="0"/>
          </a:p>
        </p:txBody>
      </p:sp>
      <p:grpSp>
        <p:nvGrpSpPr>
          <p:cNvPr id="2347" name="Google Shape;2347;p75"/>
          <p:cNvGrpSpPr/>
          <p:nvPr/>
        </p:nvGrpSpPr>
        <p:grpSpPr>
          <a:xfrm>
            <a:off x="5778327" y="534577"/>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113025" y="4389053"/>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p:cNvSpPr txBox="1"/>
          <p:nvPr/>
        </p:nvSpPr>
        <p:spPr>
          <a:xfrm>
            <a:off x="882838"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sách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29" name="TextBox 128"/>
          <p:cNvSpPr txBox="1"/>
          <p:nvPr/>
        </p:nvSpPr>
        <p:spPr>
          <a:xfrm>
            <a:off x="3496816" y="1807545"/>
            <a:ext cx="22432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a:solidFill>
                  <a:srgbClr val="263E68"/>
                </a:solidFill>
                <a:latin typeface="Times New Roman" panose="02020603050405020304" pitchFamily="18" charset="0"/>
                <a:cs typeface="Times New Roman" panose="02020603050405020304" pitchFamily="18" charset="0"/>
              </a:rPr>
              <a:t>hình Bohr</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30" name="TextBox 129"/>
          <p:cNvSpPr txBox="1"/>
          <p:nvPr/>
        </p:nvSpPr>
        <p:spPr>
          <a:xfrm>
            <a:off x="6266985" y="1807545"/>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Xem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3 –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181;p73"/>
          <p:cNvSpPr/>
          <p:nvPr/>
        </p:nvSpPr>
        <p:spPr>
          <a:xfrm>
            <a:off x="5945011" y="1526241"/>
            <a:ext cx="3097389" cy="21990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 name="Picture 6"/>
          <p:cNvPicPr>
            <a:picLocks noChangeAspect="1"/>
          </p:cNvPicPr>
          <p:nvPr/>
        </p:nvPicPr>
        <p:blipFill>
          <a:blip r:embed="rId2"/>
          <a:stretch>
            <a:fillRect/>
          </a:stretch>
        </p:blipFill>
        <p:spPr>
          <a:xfrm>
            <a:off x="2582527" y="1470678"/>
            <a:ext cx="3757765" cy="2505177"/>
          </a:xfrm>
          <a:prstGeom prst="rect">
            <a:avLst/>
          </a:prstGeom>
        </p:spPr>
      </p:pic>
      <p:pic>
        <p:nvPicPr>
          <p:cNvPr id="8" name="Picture 7"/>
          <p:cNvPicPr>
            <a:picLocks noChangeAspect="1"/>
          </p:cNvPicPr>
          <p:nvPr/>
        </p:nvPicPr>
        <p:blipFill>
          <a:blip r:embed="rId3"/>
          <a:stretch>
            <a:fillRect/>
          </a:stretch>
        </p:blipFill>
        <p:spPr>
          <a:xfrm>
            <a:off x="0" y="1374598"/>
            <a:ext cx="3469759" cy="2697339"/>
          </a:xfrm>
          <a:prstGeom prst="rect">
            <a:avLst/>
          </a:prstGeom>
        </p:spPr>
      </p:pic>
      <p:sp>
        <p:nvSpPr>
          <p:cNvPr id="9" name="Google Shape;2181;p73"/>
          <p:cNvSpPr/>
          <p:nvPr/>
        </p:nvSpPr>
        <p:spPr>
          <a:xfrm>
            <a:off x="2439811" y="282223"/>
            <a:ext cx="4188177" cy="69508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TextBox 9"/>
          <p:cNvSpPr txBox="1"/>
          <p:nvPr/>
        </p:nvSpPr>
        <p:spPr>
          <a:xfrm>
            <a:off x="2582527" y="282223"/>
            <a:ext cx="4045461"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Hoạt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động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nhóm</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281103" y="1540698"/>
            <a:ext cx="2614541" cy="206210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Nhóm nào cắt được mẩu nhỏ nhất </a:t>
            </a:r>
            <a:r>
              <a:rPr lang="en-US" sz="3200" dirty="0" err="1">
                <a:solidFill>
                  <a:srgbClr val="263E68"/>
                </a:solidFill>
                <a:latin typeface="Times New Roman" panose="02020603050405020304" pitchFamily="18" charset="0"/>
                <a:cs typeface="Times New Roman" panose="02020603050405020304" pitchFamily="18" charset="0"/>
              </a:rPr>
              <a:t>sẽ</a:t>
            </a:r>
            <a:r>
              <a:rPr lang="vi-VN" sz="3200" dirty="0">
                <a:solidFill>
                  <a:srgbClr val="263E68"/>
                </a:solidFill>
                <a:latin typeface="Times New Roman" panose="02020603050405020304" pitchFamily="18" charset="0"/>
                <a:cs typeface="Times New Roman" panose="02020603050405020304" pitchFamily="18" charset="0"/>
              </a:rPr>
              <a:t> giành chiến thắng.</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79"/>
          <p:cNvSpPr/>
          <p:nvPr/>
        </p:nvSpPr>
        <p:spPr>
          <a:xfrm>
            <a:off x="5181599" y="1218278"/>
            <a:ext cx="3736623" cy="286830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Picture 52"/>
          <p:cNvPicPr>
            <a:picLocks noChangeAspect="1"/>
          </p:cNvPicPr>
          <p:nvPr/>
        </p:nvPicPr>
        <p:blipFill>
          <a:blip r:embed="rId3"/>
          <a:stretch>
            <a:fillRect/>
          </a:stretch>
        </p:blipFill>
        <p:spPr>
          <a:xfrm>
            <a:off x="0" y="0"/>
            <a:ext cx="5143500" cy="5143500"/>
          </a:xfrm>
          <a:prstGeom prst="rect">
            <a:avLst/>
          </a:prstGeom>
        </p:spPr>
      </p:pic>
      <p:sp>
        <p:nvSpPr>
          <p:cNvPr id="54" name="TextBox 53"/>
          <p:cNvSpPr txBox="1"/>
          <p:nvPr/>
        </p:nvSpPr>
        <p:spPr>
          <a:xfrm>
            <a:off x="684389" y="4172853"/>
            <a:ext cx="2460977"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Democritus</a:t>
            </a:r>
          </a:p>
        </p:txBody>
      </p:sp>
      <p:sp>
        <p:nvSpPr>
          <p:cNvPr id="55" name="TextBox 54"/>
          <p:cNvSpPr txBox="1"/>
          <p:nvPr/>
        </p:nvSpPr>
        <p:spPr>
          <a:xfrm>
            <a:off x="5390514" y="1370677"/>
            <a:ext cx="3646311" cy="2554545"/>
          </a:xfrm>
          <a:prstGeom prst="rect">
            <a:avLst/>
          </a:prstGeom>
          <a:noFill/>
        </p:spPr>
        <p:txBody>
          <a:bodyPr wrap="square" rtlCol="0">
            <a:spAutoFit/>
          </a:bodyPr>
          <a:lstStyle/>
          <a:p>
            <a:pPr algn="l"/>
            <a:r>
              <a:rPr lang="vi-VN" sz="3200" i="0" dirty="0">
                <a:solidFill>
                  <a:schemeClr val="bg1"/>
                </a:solidFill>
                <a:effectLst/>
                <a:latin typeface="Times New Roman" panose="02020603050405020304" pitchFamily="18" charset="0"/>
                <a:cs typeface="Times New Roman" panose="02020603050405020304" pitchFamily="18" charset="0"/>
              </a:rPr>
              <a:t>Nguyên tử là những hạt vô cùng nhỏ, không thể phân chia nhỏ hơn được nữa, tạo nên các vật</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6"/>
                                        </p:tgtEl>
                                        <p:attrNameLst>
                                          <p:attrName>style.visibility</p:attrName>
                                        </p:attrNameLst>
                                      </p:cBhvr>
                                      <p:to>
                                        <p:strVal val="visible"/>
                                      </p:to>
                                    </p:set>
                                    <p:animEffect transition="in" filter="fade">
                                      <p:cBhvr>
                                        <p:cTn id="10" dur="2000"/>
                                        <p:tgtEl>
                                          <p:spTgt spid="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animBg="1"/>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476;p79"/>
          <p:cNvSpPr/>
          <p:nvPr/>
        </p:nvSpPr>
        <p:spPr>
          <a:xfrm>
            <a:off x="4346223" y="1039590"/>
            <a:ext cx="4572000" cy="325018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5" name="Picture 4"/>
          <p:cNvPicPr>
            <a:picLocks noChangeAspect="1"/>
          </p:cNvPicPr>
          <p:nvPr/>
        </p:nvPicPr>
        <p:blipFill>
          <a:blip r:embed="rId2"/>
          <a:stretch>
            <a:fillRect/>
          </a:stretch>
        </p:blipFill>
        <p:spPr>
          <a:xfrm>
            <a:off x="0" y="38100"/>
            <a:ext cx="4164980" cy="5143500"/>
          </a:xfrm>
          <a:prstGeom prst="rect">
            <a:avLst/>
          </a:prstGeom>
        </p:spPr>
      </p:pic>
      <p:sp>
        <p:nvSpPr>
          <p:cNvPr id="6" name="TextBox 5"/>
          <p:cNvSpPr txBox="1"/>
          <p:nvPr/>
        </p:nvSpPr>
        <p:spPr>
          <a:xfrm>
            <a:off x="206418" y="4582180"/>
            <a:ext cx="3752144"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J. Dalton (1766 – 1844)</a:t>
            </a:r>
          </a:p>
        </p:txBody>
      </p:sp>
      <p:sp>
        <p:nvSpPr>
          <p:cNvPr id="7" name="TextBox 6"/>
          <p:cNvSpPr txBox="1"/>
          <p:nvPr/>
        </p:nvSpPr>
        <p:spPr>
          <a:xfrm>
            <a:off x="4598185" y="1086356"/>
            <a:ext cx="4164980" cy="3046988"/>
          </a:xfrm>
          <a:prstGeom prst="rect">
            <a:avLst/>
          </a:prstGeom>
          <a:noFill/>
        </p:spPr>
        <p:txBody>
          <a:bodyPr wrap="square" rtlCol="0">
            <a:spAutoFit/>
          </a:bodyPr>
          <a:lstStyle/>
          <a:p>
            <a:pPr algn="l"/>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chất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dụng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theo</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lượng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xác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định</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có</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đơn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vị</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tối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thiểu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nguyên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tử</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để</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chúng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kết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hợp</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vừa</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đủ</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3200" dirty="0" err="1" smtClean="0">
            <a:solidFill>
              <a:srgbClr val="263E68"/>
            </a:solidFill>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2373</Words>
  <Application>Microsoft Macintosh PowerPoint</Application>
  <PresentationFormat>On-screen Show (16:9)</PresentationFormat>
  <Paragraphs>287</Paragraphs>
  <Slides>62</Slides>
  <Notes>32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vt:i4>
      </vt:variant>
    </vt:vector>
  </HeadingPairs>
  <TitlesOfParts>
    <vt:vector size="74" baseType="lpstr">
      <vt:lpstr>Questrial</vt:lpstr>
      <vt:lpstr>Single Day</vt:lpstr>
      <vt:lpstr>Times New Roman</vt:lpstr>
      <vt:lpstr>Arial</vt:lpstr>
      <vt:lpstr>Comfortaa SemiBold</vt:lpstr>
      <vt:lpstr>Comfortaa</vt:lpstr>
      <vt:lpstr>Mali SemiBold</vt:lpstr>
      <vt:lpstr>Comfortaa Light</vt:lpstr>
      <vt:lpstr>Mali</vt:lpstr>
      <vt:lpstr>Mali Medium</vt:lpstr>
      <vt:lpstr>Comfortaa Medium</vt:lpstr>
      <vt:lpstr>Basic Chemistry for Pre-K by Slidesgo</vt:lpstr>
      <vt:lpstr>PowerPoint Presentation</vt:lpstr>
      <vt:lpstr>PowerPoint Presentation</vt:lpstr>
      <vt:lpstr>NGUYÊN TỬ.  SƠ  LƯỢC VỀ BẢNG TUẦN HOÀN CÁC NGUYÊN TỐ HOÁ HỌC </vt:lpstr>
      <vt:lpstr>NGUYÊN TỬ</vt:lpstr>
      <vt:lpstr>03</vt:lpstr>
      <vt:lpstr>01</vt:lpstr>
      <vt:lpstr>PowerPoint Presentation</vt:lpstr>
      <vt:lpstr>PowerPoint Presentation</vt:lpstr>
      <vt:lpstr>PowerPoint Presentation</vt:lpstr>
      <vt:lpstr>PowerPoint Presentation</vt:lpstr>
      <vt:lpstr>Mô hình nguyên tử của Rơ-dơ-pho -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Hoạt động cặp đôi</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Khối lượng nguyên tử</vt:lpstr>
      <vt:lpstr>Khối lượng nguyên tử</vt:lpstr>
      <vt:lpstr>Nghiên cứu sách giáo khoa trả lời</vt:lpstr>
      <vt:lpstr>PowerPoint Presentation</vt:lpstr>
      <vt:lpstr>PowerPoint Presentation</vt:lpstr>
      <vt:lpstr>PowerPoint Presentation</vt:lpstr>
      <vt:lpstr>LUYỆN TẬP</vt:lpstr>
      <vt:lpstr>PowerPoint Presentation</vt:lpstr>
      <vt:lpstr>Hoàn thành thông tin trong bảng sau</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Dell</dc:creator>
  <cp:lastModifiedBy>Bui Ngoc Anh</cp:lastModifiedBy>
  <cp:revision>14</cp:revision>
  <dcterms:created xsi:type="dcterms:W3CDTF">2022-08-06T08:02:47Z</dcterms:created>
  <dcterms:modified xsi:type="dcterms:W3CDTF">2023-09-25T12:42:29Z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CAEF4A6CEB9040769F1877B519538AA9</vt:lpwstr>
  </property>
  <property fmtid="{D5CDD505-2E9C-101B-9397-08002B2CF9AE}" pid="3" name="KSOProductBuildVer">
    <vt:lpwstr>1033-11.2.0.11191</vt:lpwstr>
  </property>
</Properties>
</file>