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3"/>
  </p:notesMasterIdLst>
  <p:sldIdLst>
    <p:sldId id="265" r:id="rId2"/>
    <p:sldId id="266" r:id="rId3"/>
    <p:sldId id="268" r:id="rId4"/>
    <p:sldId id="267" r:id="rId5"/>
    <p:sldId id="262" r:id="rId6"/>
    <p:sldId id="269" r:id="rId7"/>
    <p:sldId id="270" r:id="rId8"/>
    <p:sldId id="271" r:id="rId9"/>
    <p:sldId id="257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DF150-671E-468D-AC90-2ECE8C07596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7B91B-0A07-4775-A272-B73C7E0AF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371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74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99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30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6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4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8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4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2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83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3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93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2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049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6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77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692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520199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录/过渡">
  <p:cSld name="目录/过渡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2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81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4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4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1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8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2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5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2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4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9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9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5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1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5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1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2B58-8101-47F5-BA69-D672E2A5A57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F4CC5A-7D59-4AFF-BCF9-D806D01C7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2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866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1950" y="904875"/>
            <a:ext cx="3638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492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28" y="1995054"/>
            <a:ext cx="8552873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spc="3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altLang="zh-CN" sz="3200" spc="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spc="3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491" y="1181602"/>
            <a:ext cx="233899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04463" y="1829509"/>
            <a:ext cx="2389187" cy="2389187"/>
            <a:chOff x="2381" y="1514739"/>
            <a:chExt cx="2389187" cy="2389187"/>
          </a:xfrm>
          <a:solidFill>
            <a:srgbClr val="FFCCCC"/>
          </a:solidFill>
        </p:grpSpPr>
        <p:sp>
          <p:nvSpPr>
            <p:cNvPr id="34" name="Oval 33"/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5813" y="1829509"/>
            <a:ext cx="2389187" cy="2389187"/>
            <a:chOff x="1913731" y="1514739"/>
            <a:chExt cx="2389187" cy="2389187"/>
          </a:xfrm>
          <a:solidFill>
            <a:srgbClr val="FFFFCC"/>
          </a:solidFill>
        </p:grpSpPr>
        <p:sp>
          <p:nvSpPr>
            <p:cNvPr id="32" name="Oval 31"/>
            <p:cNvSpPr/>
            <p:nvPr/>
          </p:nvSpPr>
          <p:spPr>
            <a:xfrm>
              <a:off x="19137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Oval 6"/>
            <p:cNvSpPr/>
            <p:nvPr/>
          </p:nvSpPr>
          <p:spPr>
            <a:xfrm>
              <a:off x="22636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10406" y="3921805"/>
            <a:ext cx="2389187" cy="2389187"/>
            <a:chOff x="3825081" y="1514739"/>
            <a:chExt cx="2389187" cy="2389187"/>
          </a:xfrm>
          <a:solidFill>
            <a:schemeClr val="accent5">
              <a:lumMod val="75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8250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8"/>
            <p:cNvSpPr/>
            <p:nvPr/>
          </p:nvSpPr>
          <p:spPr>
            <a:xfrm>
              <a:off x="41749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1756" y="3921805"/>
            <a:ext cx="2389187" cy="2389187"/>
            <a:chOff x="5736431" y="1514739"/>
            <a:chExt cx="2389187" cy="2389187"/>
          </a:xfrm>
          <a:solidFill>
            <a:srgbClr val="CCFF99"/>
          </a:solidFill>
        </p:grpSpPr>
        <p:sp>
          <p:nvSpPr>
            <p:cNvPr id="28" name="Oval 27"/>
            <p:cNvSpPr/>
            <p:nvPr/>
          </p:nvSpPr>
          <p:spPr>
            <a:xfrm>
              <a:off x="57364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10"/>
            <p:cNvSpPr/>
            <p:nvPr/>
          </p:nvSpPr>
          <p:spPr>
            <a:xfrm>
              <a:off x="60863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4195511" y="2544297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1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(a)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6298784" y="2612592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2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(b)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7360881" y="4587508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3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(c)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9464154" y="4655803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4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(d)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95612" y="1353007"/>
            <a:ext cx="8976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qua, nước bắt đầu dâng lên nhanh hơn.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từ chiều hôm qua, nước bắt đầu dâng lên nhanh hơn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3864591" y="1814966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5727866" y="3098710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587901" y="2300063"/>
            <a:ext cx="1305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726653" y="3575713"/>
            <a:ext cx="3077359" cy="6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095612" y="2282281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06472" y="3608010"/>
            <a:ext cx="653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1095612" y="4187722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vi-VN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suốt từ chiều hôm qua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vi-VN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ví dụ sau được mở rộng hơn, rõ ràng và cụ thể hơn, nhấn mạnh được thời gian và quá trình xảy ra sự việc.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34" grpId="0"/>
      <p:bldP spid="3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6872" y="358771"/>
            <a:ext cx="11132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phòng, những bức tranh của thí sinh treo kín bốn bức tường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căn phòng lớn tràn ngập ánh sáng, những bức tranh 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thí sinh treo kín bốn bức tường.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74" y="1320799"/>
            <a:ext cx="2645855" cy="55372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839330" y="87262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2173364" y="343782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985019" y="1320799"/>
            <a:ext cx="2473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001483" y="2608960"/>
            <a:ext cx="560810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50621" y="2569867"/>
            <a:ext cx="6697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351126" y="1391706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49148" y="4470159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phòng lớn tràn ngập ánh 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nhất,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8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105535" y="937358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5" y="1651947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20620" y="140403"/>
            <a:ext cx="86390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trong một đêm, trời bỗng đổi gió bấc, rồi cái lạnh 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đâu đến làm cho người ta tưởng đang ở giữa mùa đông rét buốt.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trong một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mưa rào,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bỗng đổi gió bấc,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lạnh ở đâu đến làm cho người ta tưởng đang ở giữa mùa đông rét buốt.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143446" y="58646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521122" y="1068790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3862919" y="1190854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8466123" y="316081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425588" y="3597600"/>
            <a:ext cx="4230806" cy="35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656764" y="3717113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5363891"/>
            <a:ext cx="121920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mà trong một đêm mưa rào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4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9556330" y="990965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330" y="1705554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3080" y="300256"/>
            <a:ext cx="919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nóc một lô cốt, người phụ nữ trẻ đang phơi thóc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 một lô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 cũ kĩ bên một xóm nhỏ,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 trẻ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thóc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099392" y="763133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1219626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460913" y="1243889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9388008" y="2091595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2530026"/>
            <a:ext cx="5913427" cy="1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900753" y="2630711"/>
            <a:ext cx="935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4764843"/>
            <a:ext cx="12192000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 một lô cốt cũ kĩ bên một xóm </a:t>
            </a:r>
            <a:r>
              <a:rPr lang="vi-V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8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淘宝网chenying0907出品 3"/>
          <p:cNvGrpSpPr/>
          <p:nvPr/>
        </p:nvGrpSpPr>
        <p:grpSpPr>
          <a:xfrm>
            <a:off x="10955498" y="0"/>
            <a:ext cx="830997" cy="6858000"/>
            <a:chOff x="10955479" y="0"/>
            <a:chExt cx="830994" cy="6858000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11246892" y="0"/>
              <a:ext cx="451353" cy="68580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淘宝网chenying0907出品 5"/>
            <p:cNvSpPr/>
            <p:nvPr/>
          </p:nvSpPr>
          <p:spPr>
            <a:xfrm>
              <a:off x="11246892" y="4714012"/>
              <a:ext cx="458971" cy="16715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10955479" y="4914083"/>
              <a:ext cx="830994" cy="13773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One day, mule.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24" y="13740"/>
            <a:ext cx="10506674" cy="22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649" y="1681413"/>
            <a:ext cx="10327701" cy="138499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 tập 2.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49" y="3211080"/>
            <a:ext cx="5012103" cy="331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498" y="3211080"/>
            <a:ext cx="5163851" cy="33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60" y="19229"/>
            <a:ext cx="3276534" cy="3276534"/>
          </a:xfrm>
          <a:prstGeom prst="rect">
            <a:avLst/>
          </a:prstGeom>
        </p:spPr>
      </p:pic>
      <p:sp>
        <p:nvSpPr>
          <p:cNvPr id="13" name="Google Shape;1285;p47"/>
          <p:cNvSpPr/>
          <p:nvPr/>
        </p:nvSpPr>
        <p:spPr>
          <a:xfrm>
            <a:off x="1937864" y="108046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823" y="1919046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1568" y="3294708"/>
            <a:ext cx="3843635" cy="954107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5757" y="1909713"/>
            <a:ext cx="2376601" cy="138499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7715" y="1939217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ặt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8993" y="2612034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4092" y="2602953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204" y="3294708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ội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06607" y="1941890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9190" y="3447442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ốt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225" y="2620525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ền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Google Shape;1306;p48"/>
          <p:cNvGraphicFramePr/>
          <p:nvPr>
            <p:extLst/>
          </p:nvPr>
        </p:nvGraphicFramePr>
        <p:xfrm>
          <a:off x="436807" y="4399690"/>
          <a:ext cx="11177436" cy="22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4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49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04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sở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xác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định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 </a:t>
                      </a:r>
                      <a:r>
                        <a:rPr lang="en-US" sz="28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vào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quan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hệ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giữa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tiếng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trong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Google Shape;1285;p47"/>
          <p:cNvSpPr/>
          <p:nvPr/>
        </p:nvSpPr>
        <p:spPr>
          <a:xfrm>
            <a:off x="224864" y="1021217"/>
            <a:ext cx="110029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44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1" y="0"/>
            <a:ext cx="3276534" cy="3276534"/>
          </a:xfrm>
          <a:prstGeom prst="rect">
            <a:avLst/>
          </a:prstGeom>
        </p:spPr>
      </p:pic>
      <p:sp>
        <p:nvSpPr>
          <p:cNvPr id="20" name="Google Shape;1285;p47"/>
          <p:cNvSpPr/>
          <p:nvPr/>
        </p:nvSpPr>
        <p:spPr>
          <a:xfrm>
            <a:off x="1937864" y="230984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" name="Google Shape;1306;p48"/>
          <p:cNvGraphicFramePr/>
          <p:nvPr>
            <p:extLst/>
          </p:nvPr>
        </p:nvGraphicFramePr>
        <p:xfrm>
          <a:off x="616897" y="2953022"/>
          <a:ext cx="10858525" cy="3108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 sở để xác định: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 vào </a:t>
                      </a:r>
                      <a:r>
                        <a:rPr lang="en-US" sz="2800" u="sng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 quan hệ</a:t>
                      </a: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giữa các tiếng trong từ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472409" y="3424443"/>
            <a:ext cx="311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03209" y="3852646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71369" y="4743213"/>
            <a:ext cx="2901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67742" y="4809438"/>
            <a:ext cx="326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1285;p47"/>
          <p:cNvSpPr/>
          <p:nvPr/>
        </p:nvSpPr>
        <p:spPr>
          <a:xfrm>
            <a:off x="565085" y="1302223"/>
            <a:ext cx="95888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61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22731" y="-150125"/>
            <a:ext cx="4189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9308" y="1136913"/>
          <a:ext cx="11699468" cy="5509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893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vi-VN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láy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xiết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chảy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Tấm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bỏng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vụt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bay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bãi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mỏng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run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rẩy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bầy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lùm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dứa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bờ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70040" y="5314335"/>
            <a:ext cx="4121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4292" y="2174714"/>
            <a:ext cx="1216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4292" y="3656351"/>
            <a:ext cx="1151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1240" y="5314335"/>
            <a:ext cx="1521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“run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rẩy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2113" y="1971232"/>
            <a:ext cx="4179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0040" y="3256984"/>
            <a:ext cx="4121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10" y="-120975"/>
            <a:ext cx="6977475" cy="17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9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  <p:bldP spid="6" grpId="0"/>
      <p:bldP spid="8" grpId="0"/>
      <p:bldP spid="9" grpId="0"/>
      <p:bldP spid="1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975" y="1444413"/>
            <a:ext cx="9705975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X</a:t>
            </a:r>
            <a:r>
              <a:rPr lang="vi-VN" sz="2400" dirty="0" smtClean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ác </a:t>
            </a:r>
            <a:r>
              <a:rPr lang="vi-VN" sz="24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định và cho biết vị trí, chức năng của trạng ngữ trong </a:t>
            </a:r>
            <a:r>
              <a:rPr lang="vi-VN" sz="2400" dirty="0" smtClean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:</a:t>
            </a:r>
            <a:endParaRPr lang="en-US" dirty="0" smtClean="0">
              <a:latin typeface="Calibri" panose="020F0502020204030204" pitchFamily="34" charset="0"/>
              <a:ea typeface="Liberation Serif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vi-VN" sz="2400" dirty="0" smtClean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(1</a:t>
            </a:r>
            <a:r>
              <a:rPr lang="vi-VN" sz="24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) Khoảng </a:t>
            </a:r>
            <a:r>
              <a:rPr lang="en-US" sz="2400" dirty="0" err="1" smtClean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hai</a:t>
            </a:r>
            <a:r>
              <a:rPr lang="vi-VN" sz="2400" dirty="0" smtClean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giờ sáng, Mon tỉnh giấc.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Font typeface="+mj-lt"/>
              <a:buAutoNum type="arabicParenBoth" startAt="2"/>
            </a:pPr>
            <a:r>
              <a:rPr lang="vi-VN" sz="24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Thầy giáo tôi, bằng một giọng thân tình, khuyên tôi cố gắng học cho tốt</a:t>
            </a:r>
            <a:r>
              <a:rPr lang="vi-VN" sz="2400" dirty="0" smtClean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Liberation Serif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Aft>
                <a:spcPts val="0"/>
              </a:spcAft>
            </a:pPr>
            <a:r>
              <a:rPr lang="vi-VN" sz="2400" dirty="0" smtClean="0">
                <a:latin typeface="Times New Roman" panose="02020603050405020304" pitchFamily="18" charset="0"/>
                <a:ea typeface="Liberation Serif"/>
              </a:rPr>
              <a:t>(</a:t>
            </a:r>
            <a:r>
              <a:rPr lang="vi-VN" sz="2400" dirty="0">
                <a:latin typeface="Times New Roman" panose="02020603050405020304" pitchFamily="18" charset="0"/>
                <a:ea typeface="Liberation Serif"/>
              </a:rPr>
              <a:t>3) Muôn loài hoa đua nở trong vườn nhà tôi.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323975" y="396359"/>
            <a:ext cx="4677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4F15724-CA1E-744C-B62C-DBC38C79B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50" y="4190786"/>
            <a:ext cx="2123975" cy="23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7213" y="2042198"/>
            <a:ext cx="7533564" cy="2897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994704" y="2328215"/>
            <a:ext cx="8202592" cy="172910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7" y="301214"/>
            <a:ext cx="4543043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2675923" y="2613646"/>
            <a:ext cx="7716456" cy="115824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2828930" y="2869606"/>
            <a:ext cx="668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kern="2000" spc="600" dirty="0">
                <a:solidFill>
                  <a:schemeClr val="tx2">
                    <a:lumMod val="7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Thanks for listening.</a:t>
            </a:r>
            <a:endParaRPr lang="en-US" altLang="zh-CN" sz="3600" kern="2000" spc="600" dirty="0">
              <a:solidFill>
                <a:schemeClr val="tx2">
                  <a:lumMod val="7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4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3975" y="396359"/>
            <a:ext cx="4677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4F15724-CA1E-744C-B62C-DBC38C79B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50" y="4190786"/>
            <a:ext cx="2123975" cy="2306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8833" y="1663336"/>
            <a:ext cx="9725025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Đáp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án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vi-VN" sz="2400" dirty="0" smtClean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(</a:t>
            </a:r>
            <a:r>
              <a:rPr lang="vi-VN" sz="24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1) Trạng ngữ “Khoảng 2 giờ sáng” chỉ thời gian, đứng đầu câu.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(2) Trạng ngữ “bằng một giọng thân tình” chỉ phương tiện, đứng giữa câu.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Liberation Serif"/>
              </a:rPr>
              <a:t>(3) Trạng ngữ “trong vườn nhà tôi” chỉ nơi chốn, đứng cuối câu.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6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524" y="1415475"/>
            <a:ext cx="94869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Qua phần khởi động nhanh này, các em đã phần nào gợi nhớ được kiến thức liên quan đến trạng ngữ: Chức năng của trạng ngữ và vị trí của trạng ngữ. Ngày hôm nay chúng ta sẽ cùng nhau đi vào tìm hiểu 1 kiến thức rất thú vị liên quan đến trạng ngữ, đó là “Mở rộng trạng ngữ của câu bằng cụm từ</a:t>
            </a:r>
            <a:r>
              <a:rPr lang="vi-VN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”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,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bên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cạnh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đó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chúng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 ta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cũng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được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ôn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lại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 KT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về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từ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láy</a:t>
            </a:r>
            <a:r>
              <a:rPr lang="vi-VN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. </a:t>
            </a:r>
            <a:r>
              <a:rPr lang="vi-VN" sz="3200" i="1" dirty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Cụ thể bài như thế nào, chúng mình cùng tìm hiểu ngay bây giờ 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/>
              </a:rPr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27179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B0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9"/>
          <p:cNvGrpSpPr/>
          <p:nvPr/>
        </p:nvGrpSpPr>
        <p:grpSpPr>
          <a:xfrm>
            <a:off x="596348" y="163638"/>
            <a:ext cx="10952921" cy="6147710"/>
            <a:chOff x="1719533" y="342769"/>
            <a:chExt cx="8168170" cy="5397573"/>
          </a:xfrm>
        </p:grpSpPr>
        <p:grpSp>
          <p:nvGrpSpPr>
            <p:cNvPr id="171" name="Google Shape;171;p9"/>
            <p:cNvGrpSpPr/>
            <p:nvPr/>
          </p:nvGrpSpPr>
          <p:grpSpPr>
            <a:xfrm>
              <a:off x="1719533" y="342769"/>
              <a:ext cx="8168170" cy="5397573"/>
              <a:chOff x="5789884" y="1776334"/>
              <a:chExt cx="5100718" cy="3547819"/>
            </a:xfrm>
          </p:grpSpPr>
          <p:sp>
            <p:nvSpPr>
              <p:cNvPr id="172" name="Google Shape;172;p9"/>
              <p:cNvSpPr/>
              <p:nvPr/>
            </p:nvSpPr>
            <p:spPr>
              <a:xfrm>
                <a:off x="5789884" y="2091488"/>
                <a:ext cx="5100718" cy="3232665"/>
              </a:xfrm>
              <a:custGeom>
                <a:avLst/>
                <a:gdLst/>
                <a:ahLst/>
                <a:cxnLst/>
                <a:rect l="l" t="t" r="r" b="b"/>
                <a:pathLst>
                  <a:path w="5100718" h="3232665" extrusionOk="0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27000" dist="12700" sx="103000" sy="103000" algn="ctr" rotWithShape="0">
                  <a:srgbClr val="000000">
                    <a:alpha val="6666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3" name="Google Shape;173;p9"/>
              <p:cNvPicPr preferRelativeResize="0"/>
              <p:nvPr/>
            </p:nvPicPr>
            <p:blipFill rotWithShape="1">
              <a:blip r:embed="rId3">
                <a:alphaModFix/>
              </a:blip>
              <a:srcRect l="-15900" t="71039" r="65267" b="14236"/>
              <a:stretch/>
            </p:blipFill>
            <p:spPr>
              <a:xfrm rot="-2331971">
                <a:off x="6000159" y="1974426"/>
                <a:ext cx="811846" cy="5115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4" name="Google Shape;174;p9"/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/>
              <a:ahLst/>
              <a:cxnLst/>
              <a:rect l="l" t="t" r="r" b="b"/>
              <a:pathLst>
                <a:path w="5100718" h="3232665" extrusionOk="0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5" name="Google Shape;175;p9" descr="图片包含 轮子&#10;&#10;已生成高可信度的说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89" y="-568155"/>
            <a:ext cx="3680477" cy="1865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1048759" y="2631246"/>
            <a:ext cx="9859429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843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kumimoji="0" lang="en-US" sz="8800" b="0" i="0" u="none" strike="noStrike" kern="0" cap="none" spc="0" normalizeH="0" baseline="0" noProof="0" dirty="0" smtClean="0">
                <a:ln>
                  <a:noFill/>
                </a:ln>
                <a:solidFill>
                  <a:srgbClr val="37843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4: </a:t>
            </a:r>
            <a:r>
              <a:rPr kumimoji="0" lang="en-US" sz="8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843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kumimoji="0" lang="en-US" sz="8800" b="0" i="0" u="none" strike="noStrike" kern="0" cap="none" spc="0" normalizeH="0" baseline="0" noProof="0" dirty="0" smtClean="0">
                <a:ln>
                  <a:noFill/>
                </a:ln>
                <a:solidFill>
                  <a:srgbClr val="37843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37843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37843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37843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37843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37843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Việt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37843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kumimoji="0" sz="8800" b="0" i="0" u="none" strike="noStrike" kern="0" cap="none" spc="0" normalizeH="0" baseline="0" noProof="0" dirty="0">
              <a:ln>
                <a:noFill/>
              </a:ln>
              <a:solidFill>
                <a:srgbClr val="BC1D2C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78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92" y="1460498"/>
            <a:ext cx="8811491" cy="47093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25709" y="251752"/>
            <a:ext cx="8513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0" indent="-400050">
              <a:buAutoNum type="romanUcPeriod"/>
            </a:pP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 THỨC CƠ 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</a:p>
          <a:p>
            <a:pPr lvl="0"/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Nhắc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láy</a:t>
            </a:r>
            <a:endParaRPr lang="en-US" sz="24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27486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840798"/>
            <a:ext cx="9282545" cy="5236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9716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71" y="849745"/>
            <a:ext cx="8848437" cy="5273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524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7"/>
          <p:cNvSpPr txBox="1"/>
          <p:nvPr/>
        </p:nvSpPr>
        <p:spPr>
          <a:xfrm>
            <a:off x="1530522" y="361924"/>
            <a:ext cx="75277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 THỨC CƠ BẢN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Mở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rộng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thành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phần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trạng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ngữ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cụm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từ</a:t>
            </a:r>
            <a:endParaRPr sz="2800" dirty="0"/>
          </a:p>
        </p:txBody>
      </p:sp>
      <p:sp>
        <p:nvSpPr>
          <p:cNvPr id="580" name="Google Shape;580;p37"/>
          <p:cNvSpPr txBox="1"/>
          <p:nvPr/>
        </p:nvSpPr>
        <p:spPr>
          <a:xfrm>
            <a:off x="916113" y="1190906"/>
            <a:ext cx="45948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*VD 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Đêm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mưa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trút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endParaRPr sz="20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 sz="2400" dirty="0"/>
          </a:p>
        </p:txBody>
      </p:sp>
      <p:sp>
        <p:nvSpPr>
          <p:cNvPr id="581" name="Google Shape;581;p37"/>
          <p:cNvSpPr txBox="1"/>
          <p:nvPr/>
        </p:nvSpPr>
        <p:spPr>
          <a:xfrm>
            <a:off x="1733303" y="1505327"/>
            <a:ext cx="370425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TN</a:t>
            </a:r>
            <a:r>
              <a:rPr lang="en-US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</a:t>
            </a:r>
            <a:r>
              <a:rPr lang="en-US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VN</a:t>
            </a:r>
            <a:endParaRPr sz="2800" dirty="0"/>
          </a:p>
        </p:txBody>
      </p:sp>
      <p:cxnSp>
        <p:nvCxnSpPr>
          <p:cNvPr id="582" name="Google Shape;582;p37"/>
          <p:cNvCxnSpPr/>
          <p:nvPr/>
        </p:nvCxnSpPr>
        <p:spPr>
          <a:xfrm>
            <a:off x="1811228" y="1555433"/>
            <a:ext cx="572718" cy="916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3" name="Google Shape;583;p37"/>
          <p:cNvCxnSpPr/>
          <p:nvPr/>
        </p:nvCxnSpPr>
        <p:spPr>
          <a:xfrm rot="10800000" flipH="1">
            <a:off x="2329327" y="1207529"/>
            <a:ext cx="96690" cy="3883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4" name="Google Shape;584;p37"/>
          <p:cNvSpPr txBox="1"/>
          <p:nvPr/>
        </p:nvSpPr>
        <p:spPr>
          <a:xfrm>
            <a:off x="1312288" y="2042450"/>
            <a:ext cx="370425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đêm</a:t>
            </a:r>
            <a:endParaRPr sz="2400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5" name="Google Shape;585;p37"/>
          <p:cNvSpPr txBox="1"/>
          <p:nvPr/>
        </p:nvSpPr>
        <p:spPr>
          <a:xfrm>
            <a:off x="1001571" y="2913575"/>
            <a:ext cx="638820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*VD 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Đêm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hôm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qua,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mưa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trút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endParaRPr sz="20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 sz="2400" dirty="0"/>
          </a:p>
        </p:txBody>
      </p:sp>
      <p:sp>
        <p:nvSpPr>
          <p:cNvPr id="586" name="Google Shape;586;p37"/>
          <p:cNvSpPr txBox="1"/>
          <p:nvPr/>
        </p:nvSpPr>
        <p:spPr>
          <a:xfrm>
            <a:off x="2045347" y="3313644"/>
            <a:ext cx="370425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TN              </a:t>
            </a: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           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VN</a:t>
            </a:r>
            <a:endParaRPr sz="2800" dirty="0"/>
          </a:p>
        </p:txBody>
      </p:sp>
      <p:cxnSp>
        <p:nvCxnSpPr>
          <p:cNvPr id="587" name="Google Shape;587;p37"/>
          <p:cNvCxnSpPr/>
          <p:nvPr/>
        </p:nvCxnSpPr>
        <p:spPr>
          <a:xfrm flipV="1">
            <a:off x="1946713" y="3276128"/>
            <a:ext cx="1434111" cy="504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8" name="Google Shape;588;p37"/>
          <p:cNvCxnSpPr/>
          <p:nvPr/>
        </p:nvCxnSpPr>
        <p:spPr>
          <a:xfrm rot="10800000" flipH="1">
            <a:off x="3380825" y="2913575"/>
            <a:ext cx="96690" cy="3883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9" name="Google Shape;589;p37"/>
          <p:cNvSpPr txBox="1"/>
          <p:nvPr/>
        </p:nvSpPr>
        <p:spPr>
          <a:xfrm>
            <a:off x="1312288" y="3800110"/>
            <a:ext cx="76206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êm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hôm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qua”</a:t>
            </a:r>
            <a:endParaRPr sz="2400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8" name="Google Shape;598;p37"/>
          <p:cNvSpPr txBox="1"/>
          <p:nvPr/>
        </p:nvSpPr>
        <p:spPr>
          <a:xfrm>
            <a:off x="1955578" y="4574689"/>
            <a:ext cx="9765367" cy="1384954"/>
          </a:xfrm>
          <a:prstGeom prst="rect">
            <a:avLst/>
          </a:prstGeom>
          <a:noFill/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VD2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rộng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VD1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VD2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thể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mưa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trút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</a:t>
            </a:r>
            <a:endParaRPr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653732" y="1463310"/>
            <a:ext cx="4645891" cy="233680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câu.</a:t>
            </a: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VD1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VD2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1497</Words>
  <Application>Microsoft Office PowerPoint</Application>
  <PresentationFormat>Widescreen</PresentationFormat>
  <Paragraphs>161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.VnTime</vt:lpstr>
      <vt:lpstr>Arial</vt:lpstr>
      <vt:lpstr>Calibri</vt:lpstr>
      <vt:lpstr>Century Gothic</vt:lpstr>
      <vt:lpstr>Liberation Serif</vt:lpstr>
      <vt:lpstr>Times New Roman</vt:lpstr>
      <vt:lpstr>Wingdings</vt:lpstr>
      <vt:lpstr>Wingdings 3</vt:lpstr>
      <vt:lpstr>幼圆</vt:lpstr>
      <vt:lpstr>方正兰亭超细黑简体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PCHOME</dc:creator>
  <cp:lastModifiedBy>PCHOME</cp:lastModifiedBy>
  <cp:revision>31</cp:revision>
  <dcterms:created xsi:type="dcterms:W3CDTF">2024-08-26T12:21:24Z</dcterms:created>
  <dcterms:modified xsi:type="dcterms:W3CDTF">2024-09-18T02:05:41Z</dcterms:modified>
</cp:coreProperties>
</file>