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80" r:id="rId3"/>
    <p:sldId id="283" r:id="rId4"/>
    <p:sldId id="287" r:id="rId5"/>
    <p:sldId id="277" r:id="rId6"/>
    <p:sldId id="282" r:id="rId7"/>
    <p:sldId id="285" r:id="rId8"/>
    <p:sldId id="258" r:id="rId9"/>
    <p:sldId id="259" r:id="rId10"/>
    <p:sldId id="286" r:id="rId11"/>
    <p:sldId id="260" r:id="rId12"/>
    <p:sldId id="274" r:id="rId13"/>
    <p:sldId id="289" r:id="rId14"/>
    <p:sldId id="288" r:id="rId15"/>
    <p:sldId id="294" r:id="rId16"/>
    <p:sldId id="295" r:id="rId17"/>
    <p:sldId id="296" r:id="rId18"/>
    <p:sldId id="293" r:id="rId19"/>
    <p:sldId id="291" r:id="rId20"/>
    <p:sldId id="292" r:id="rId21"/>
    <p:sldId id="297" r:id="rId22"/>
    <p:sldId id="275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AD"/>
    <a:srgbClr val="FFFFFF"/>
    <a:srgbClr val="EF5F88"/>
    <a:srgbClr val="92DBF8"/>
    <a:srgbClr val="F09456"/>
    <a:srgbClr val="CFD5EA"/>
    <a:srgbClr val="6ECFF6"/>
    <a:srgbClr val="FAC5BE"/>
    <a:srgbClr val="F8ACA2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5501" autoAdjust="0"/>
  </p:normalViewPr>
  <p:slideViewPr>
    <p:cSldViewPr snapToGrid="0" showGuides="1">
      <p:cViewPr varScale="1">
        <p:scale>
          <a:sx n="66" d="100"/>
          <a:sy n="66" d="100"/>
        </p:scale>
        <p:origin x="6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5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12557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4" y="1814987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2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583323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 The Voice Kids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1993683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English in a Minute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428362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different TV </a:t>
              </a:r>
              <a:r>
                <a:rPr lang="en-US" sz="2400" dirty="0" err="1"/>
                <a:t>programmes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2991209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498985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492647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492647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150578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4942014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4935676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4927023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521614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094971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078009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094970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142143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and Hung are talking about _______.</a:t>
              </a:r>
              <a:endParaRPr lang="en-US" sz="2400" i="1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3DEF8E4-F00B-4E80-A5C4-B50948CDC576}"/>
              </a:ext>
            </a:extLst>
          </p:cNvPr>
          <p:cNvSpPr/>
          <p:nvPr/>
        </p:nvSpPr>
        <p:spPr>
          <a:xfrm>
            <a:off x="719108" y="244408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29C0F92-824C-4354-B574-C9554A8167A6}"/>
              </a:ext>
            </a:extLst>
          </p:cNvPr>
          <p:cNvSpPr/>
          <p:nvPr/>
        </p:nvSpPr>
        <p:spPr>
          <a:xfrm>
            <a:off x="674726" y="351119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854EF38-380E-4A5B-94BA-418131CEF604}"/>
              </a:ext>
            </a:extLst>
          </p:cNvPr>
          <p:cNvSpPr/>
          <p:nvPr/>
        </p:nvSpPr>
        <p:spPr>
          <a:xfrm>
            <a:off x="638290" y="496968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D1875FA4-C026-42CD-BAF7-CD0C09D6CD3E}"/>
              </a:ext>
            </a:extLst>
          </p:cNvPr>
          <p:cNvSpPr/>
          <p:nvPr/>
        </p:nvSpPr>
        <p:spPr>
          <a:xfrm>
            <a:off x="647293" y="611134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88659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868" y="6054685"/>
            <a:ext cx="55398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.VnBlack" pitchFamily="34" charset="0"/>
              </a:rPr>
              <a:t>Game: </a:t>
            </a:r>
            <a:r>
              <a:rPr lang="en-US" sz="2400" b="1" dirty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THE BIG WHEEL </a:t>
            </a:r>
            <a:r>
              <a:rPr lang="en-US" sz="2400" b="1" dirty="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GAME</a:t>
            </a:r>
            <a:endParaRPr lang="en-US" sz="2400" b="1" dirty="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575430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656" y="285997"/>
            <a:ext cx="43117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489849" y="344129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04224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5" y="50249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9" y="504024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-15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290337" y="238695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1" y="17305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74525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769829" y="3194507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795" y="80921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1914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6783012" y="2599028"/>
            <a:ext cx="883356" cy="717507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4" action="ppaction://hlinksldjump"/>
          </p:cNvPr>
          <p:cNvSpPr/>
          <p:nvPr/>
        </p:nvSpPr>
        <p:spPr>
          <a:xfrm>
            <a:off x="6783012" y="363106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eptagon 28">
            <a:hlinkClick r:id="rId5" action="ppaction://hlinksldjump"/>
          </p:cNvPr>
          <p:cNvSpPr/>
          <p:nvPr/>
        </p:nvSpPr>
        <p:spPr>
          <a:xfrm>
            <a:off x="6783012" y="1592105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6" action="ppaction://hlinksldjump"/>
          </p:cNvPr>
          <p:cNvSpPr/>
          <p:nvPr/>
        </p:nvSpPr>
        <p:spPr>
          <a:xfrm>
            <a:off x="6832652" y="463912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5-Point Star 25">
            <a:hlinkClick r:id="rId7" action="ppaction://hlinksldjump"/>
          </p:cNvPr>
          <p:cNvSpPr/>
          <p:nvPr/>
        </p:nvSpPr>
        <p:spPr>
          <a:xfrm>
            <a:off x="8344330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50635"/>
              </p:ext>
            </p:extLst>
          </p:nvPr>
        </p:nvGraphicFramePr>
        <p:xfrm>
          <a:off x="929193" y="1414116"/>
          <a:ext cx="6717625" cy="913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37572"/>
              </p:ext>
            </p:extLst>
          </p:nvPr>
        </p:nvGraphicFramePr>
        <p:xfrm>
          <a:off x="929193" y="1414116"/>
          <a:ext cx="6717625" cy="913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1189360" y="1595500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5226265" y="211872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01E4CE-EF79-42F5-BE1F-B60AFDA51C05}"/>
              </a:ext>
            </a:extLst>
          </p:cNvPr>
          <p:cNvSpPr txBox="1"/>
          <p:nvPr/>
        </p:nvSpPr>
        <p:spPr>
          <a:xfrm>
            <a:off x="5275557" y="1595500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62393"/>
              </p:ext>
            </p:extLst>
          </p:nvPr>
        </p:nvGraphicFramePr>
        <p:xfrm>
          <a:off x="929193" y="1414116"/>
          <a:ext cx="6717625" cy="913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1009696" y="1614056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5086084" y="205806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A2B13B-20B5-4FDB-9508-8EA44CFB5C67}"/>
              </a:ext>
            </a:extLst>
          </p:cNvPr>
          <p:cNvSpPr txBox="1"/>
          <p:nvPr/>
        </p:nvSpPr>
        <p:spPr>
          <a:xfrm>
            <a:off x="5536703" y="1622709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23311"/>
              </p:ext>
            </p:extLst>
          </p:nvPr>
        </p:nvGraphicFramePr>
        <p:xfrm>
          <a:off x="929193" y="1414116"/>
          <a:ext cx="6717625" cy="913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42882" y="1691889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1A2869-E790-4AFC-9024-51071D9F0F2C}"/>
              </a:ext>
            </a:extLst>
          </p:cNvPr>
          <p:cNvSpPr txBox="1"/>
          <p:nvPr/>
        </p:nvSpPr>
        <p:spPr>
          <a:xfrm>
            <a:off x="5166647" y="1700542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803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9442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16"/>
            <a:ext cx="538313" cy="50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98890" y="161816"/>
            <a:ext cx="689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90" y="1646451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11" y="2186119"/>
            <a:ext cx="693148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 our group, </a:t>
            </a:r>
            <a:r>
              <a:rPr lang="en-US" sz="2800" b="1" dirty="0">
                <a:solidFill>
                  <a:srgbClr val="7030A0"/>
                </a:solidFill>
              </a:rPr>
              <a:t>Mai</a:t>
            </a:r>
            <a:r>
              <a:rPr lang="en-US" sz="2800" b="1" dirty="0"/>
              <a:t> likes sports </a:t>
            </a:r>
            <a:r>
              <a:rPr lang="en-US" sz="2800" b="1" dirty="0" err="1"/>
              <a:t>programmes</a:t>
            </a:r>
            <a:r>
              <a:rPr lang="en-US" sz="2800" b="1" dirty="0"/>
              <a:t> on TV.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likes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51" y="4060210"/>
            <a:ext cx="6544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e.g. Hung likes sports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 on TV. </a:t>
            </a:r>
            <a:r>
              <a:rPr lang="en-US" sz="2800" b="1" i="1" dirty="0" err="1">
                <a:solidFill>
                  <a:srgbClr val="002060"/>
                </a:solidFill>
              </a:rPr>
              <a:t>Lan</a:t>
            </a:r>
            <a:r>
              <a:rPr lang="en-US" sz="2800" b="1" i="1" dirty="0">
                <a:solidFill>
                  <a:srgbClr val="002060"/>
                </a:solidFill>
              </a:rPr>
              <a:t> likes music talent shows. </a:t>
            </a:r>
            <a:r>
              <a:rPr lang="en-US" sz="2800" b="1" i="1" dirty="0" err="1">
                <a:solidFill>
                  <a:srgbClr val="002060"/>
                </a:solidFill>
              </a:rPr>
              <a:t>Binh</a:t>
            </a:r>
            <a:r>
              <a:rPr lang="en-US" sz="2800" b="1" i="1" dirty="0">
                <a:solidFill>
                  <a:srgbClr val="002060"/>
                </a:solidFill>
              </a:rPr>
              <a:t> likes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Khoi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likes </a:t>
            </a:r>
            <a:r>
              <a:rPr lang="en-US" sz="2800" b="1" i="1" dirty="0" smtClean="0">
                <a:solidFill>
                  <a:srgbClr val="002060"/>
                </a:solidFill>
              </a:rPr>
              <a:t>cartoons and  </a:t>
            </a:r>
            <a:r>
              <a:rPr lang="en-US" sz="2800" b="1" i="1" dirty="0" err="1">
                <a:solidFill>
                  <a:srgbClr val="002060"/>
                </a:solidFill>
              </a:rPr>
              <a:t>Hoa</a:t>
            </a:r>
            <a:r>
              <a:rPr lang="en-US" sz="2800" b="1" i="1" dirty="0">
                <a:solidFill>
                  <a:srgbClr val="002060"/>
                </a:solidFill>
              </a:rPr>
              <a:t> likes English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679376-296E-40AD-960F-83E0BFB75738}" type="slidenum">
              <a:rPr lang="en-US" sz="1400">
                <a:latin typeface="Times New Roman" pitchFamily="18" charset="0"/>
              </a:rPr>
              <a:pPr algn="r" eaLnBrk="1" hangingPunct="1"/>
              <a:t>19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71600" y="533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grpSp>
        <p:nvGrpSpPr>
          <p:cNvPr id="15365" name="Group 45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13" y="0"/>
            <a:chExt cx="5486" cy="4019"/>
          </a:xfrm>
        </p:grpSpPr>
        <p:pic>
          <p:nvPicPr>
            <p:cNvPr id="1538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3" y="3408"/>
              <a:ext cx="58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48" y="3491"/>
              <a:ext cx="5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51"/>
          <p:cNvSpPr txBox="1">
            <a:spLocks noChangeArrowheads="1"/>
          </p:cNvSpPr>
          <p:nvPr/>
        </p:nvSpPr>
        <p:spPr bwMode="auto">
          <a:xfrm>
            <a:off x="-506188" y="139839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62000" y="231775"/>
            <a:ext cx="771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Exercise . </a:t>
            </a:r>
            <a:r>
              <a:rPr lang="en-US" sz="2400" b="1" dirty="0">
                <a:solidFill>
                  <a:srgbClr val="FF0000"/>
                </a:solidFill>
              </a:rPr>
              <a:t>Use the suitable words to complete the sentences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08413" y="1169792"/>
            <a:ext cx="768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like………….........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make me laugh</a:t>
            </a: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21028" y="1703192"/>
            <a:ext cx="892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popular TV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Viet Nam are VTV1 and VTV3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21028" y="3553143"/>
            <a:ext cx="8993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…………….films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79692" y="228435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…………….often use animals as the main characters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304692" y="2937069"/>
            <a:ext cx="874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)…………….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always teach children something</a:t>
            </a:r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3361551" y="1641429"/>
            <a:ext cx="1271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524850" y="1059559"/>
            <a:ext cx="132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comedy 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394997" y="1552015"/>
            <a:ext cx="1434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55255" y="2093503"/>
            <a:ext cx="14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Cartoons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276064" y="2743938"/>
            <a:ext cx="171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2932" y="3476583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  <p:bldP spid="3381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121" y="13648"/>
            <a:ext cx="849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7030A0"/>
                </a:solidFill>
              </a:rPr>
              <a:t>Warm up</a:t>
            </a:r>
            <a:r>
              <a:rPr lang="vi-VN" sz="3200" dirty="0">
                <a:solidFill>
                  <a:srgbClr val="7030A0"/>
                </a:solidFill>
              </a:rPr>
              <a:t>: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b="1" i="1" dirty="0">
                <a:solidFill>
                  <a:srgbClr val="002060"/>
                </a:solidFill>
              </a:rPr>
              <a:t>* </a:t>
            </a:r>
            <a:r>
              <a:rPr lang="en-US" sz="3200" b="1" i="1" dirty="0" smtClean="0">
                <a:solidFill>
                  <a:srgbClr val="002060"/>
                </a:solidFill>
              </a:rPr>
              <a:t>Write the names of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Tv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programmes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016155" y="2497540"/>
            <a:ext cx="3439236" cy="2825087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Names of TV programmes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630" y="2223405"/>
            <a:ext cx="22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voice kids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1312" y="4904264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comedy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3583" y="4131732"/>
            <a:ext cx="204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weather </a:t>
            </a:r>
            <a:r>
              <a:rPr lang="en-GB" sz="2400" b="1" dirty="0" err="1" smtClean="0"/>
              <a:t>forcast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7607" y="3198167"/>
            <a:ext cx="158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Talk  show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8675" y="2212115"/>
            <a:ext cx="196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world of animals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8447" y="19812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Cartoon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072" y="4944531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documentary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5389" y="317647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Weekend meeting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9164" y="401244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news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2747" y="5322627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Game show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0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603" y="1168336"/>
            <a:ext cx="3655244" cy="41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06" y="3048982"/>
            <a:ext cx="1541282" cy="834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965488" y="3445844"/>
            <a:ext cx="999093" cy="20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4603" y="3159276"/>
            <a:ext cx="2700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20861" y="2849874"/>
            <a:ext cx="855482" cy="424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7358" y="2547991"/>
            <a:ext cx="3056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programs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96398" y="3585700"/>
            <a:ext cx="896726" cy="472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7358" y="4000506"/>
            <a:ext cx="23826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to describe the programs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Learn the new words by heart.</a:t>
            </a:r>
            <a:endParaRPr lang="en-US" altLang="en-US" sz="32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Do exercise in workbook.</a:t>
            </a: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5081" y="1037230"/>
            <a:ext cx="3158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CC"/>
                </a:solidFill>
                <a:latin typeface="Arial Narrow" pitchFamily="34" charset="0"/>
              </a:rPr>
              <a:t>Prepare : lesson 2 ( A closer look 1.</a:t>
            </a: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89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3" y="60053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4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2587421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1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519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208" y="3265227"/>
            <a:ext cx="61414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vi-VN" b="1" i="1" dirty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1. Yes, I do. I love watching TV because it’s fun.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2. I spend about thirty minutes/ one hour a day watching TV.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3. I like Cartoon Network/ VTV3/ VTV1.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4806" y="1649274"/>
            <a:ext cx="561605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1. Do you like watching TV? Why/Why not?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2. How many hours a day do you watch TV?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3. What channel do you like best?</a:t>
            </a:r>
          </a:p>
        </p:txBody>
      </p:sp>
    </p:spTree>
    <p:extLst>
      <p:ext uri="{BB962C8B-B14F-4D97-AF65-F5344CB8AC3E}">
        <p14:creationId xmlns:p14="http://schemas.microsoft.com/office/powerpoint/2010/main" val="2466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LESSON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Bodoni" pitchFamily="34" charset="0"/>
              </a:rPr>
              <a:t>GETTING STARTED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4597" y="1363208"/>
            <a:ext cx="184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* </a:t>
            </a:r>
            <a:r>
              <a:rPr lang="en-US" sz="2400" b="1" dirty="0"/>
              <a:t>Vocabulary</a:t>
            </a:r>
            <a:r>
              <a:rPr lang="en-US" b="1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65" y="361334"/>
            <a:ext cx="260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32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6171" y="265798"/>
            <a:ext cx="2972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631" y="891477"/>
            <a:ext cx="14285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.VnBodoni" pitchFamily="34" charset="0"/>
              </a:rPr>
              <a:t>LESSON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2996" y="100411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itchFamily="34" charset="0"/>
              </a:rPr>
              <a:t>GETTING </a:t>
            </a:r>
            <a:r>
              <a:rPr lang="en-US" b="1" dirty="0" smtClean="0">
                <a:solidFill>
                  <a:srgbClr val="FF0000"/>
                </a:solidFill>
                <a:latin typeface=".VnBodoni" pitchFamily="34" charset="0"/>
              </a:rPr>
              <a:t>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6527" y="5078337"/>
            <a:ext cx="295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mang</a:t>
            </a:r>
            <a:r>
              <a:rPr lang="en-US" sz="2400" b="1" dirty="0" smtClean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giáo</a:t>
            </a:r>
            <a:r>
              <a:rPr lang="en-US" sz="2400" b="1" dirty="0"/>
              <a:t> </a:t>
            </a:r>
            <a:r>
              <a:rPr lang="en-US" sz="2400" b="1" dirty="0" err="1"/>
              <a:t>dục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60" y="1206921"/>
            <a:ext cx="3113152" cy="225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6369" y="1981663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talent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65065" y="1981663"/>
            <a:ext cx="2982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(for) (n) : </a:t>
            </a:r>
            <a:r>
              <a:rPr lang="en-US" sz="2400" b="1" dirty="0" err="1"/>
              <a:t>tài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b="1" dirty="0"/>
              <a:t> (</a:t>
            </a:r>
            <a:r>
              <a:rPr lang="en-US" sz="2400" b="1" dirty="0" err="1"/>
              <a:t>về</a:t>
            </a:r>
            <a:r>
              <a:rPr lang="en-US" sz="2400" b="1" dirty="0"/>
              <a:t>)</a:t>
            </a:r>
          </a:p>
        </p:txBody>
      </p:sp>
      <p:pic>
        <p:nvPicPr>
          <p:cNvPr id="1028" name="Picture 4" descr="8 ứng dụng xem truyền hình miễn phí phổ biến trên tivi thông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48" y="2512650"/>
            <a:ext cx="4505829" cy="29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6000" y="2594791"/>
            <a:ext cx="226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(n)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7784" y="2615936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: </a:t>
            </a:r>
            <a:r>
              <a:rPr lang="en-US" sz="2400" b="1" dirty="0" err="1" smtClean="0"/>
              <a:t>chương</a:t>
            </a:r>
            <a:r>
              <a:rPr lang="en-US" sz="2400" b="1" dirty="0" smtClean="0"/>
              <a:t> </a:t>
            </a:r>
            <a:r>
              <a:rPr lang="en-US" sz="2400" b="1" dirty="0" err="1"/>
              <a:t>trình</a:t>
            </a:r>
            <a:endParaRPr lang="en-US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0" y="2596863"/>
            <a:ext cx="3464872" cy="248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63867" y="3250210"/>
            <a:ext cx="244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animated (</a:t>
            </a:r>
            <a:r>
              <a:rPr lang="en-US" sz="2400" b="1" dirty="0" err="1"/>
              <a:t>adj</a:t>
            </a:r>
            <a:r>
              <a:rPr lang="en-US" sz="2400" b="1" dirty="0"/>
              <a:t>) :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08233" y="3262294"/>
            <a:ext cx="148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 </a:t>
            </a: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631878" y="3840185"/>
            <a:ext cx="175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prefer (v) 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08279" y="3843244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23" name="AutoShape 8" descr="Bố già (phim 2021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2" y="2335352"/>
            <a:ext cx="2934268" cy="32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58311" y="4481793"/>
            <a:ext cx="2193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character (n) :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06003" y="4514850"/>
            <a:ext cx="129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en-US" sz="24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69" y="2827696"/>
            <a:ext cx="3626040" cy="24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8559" y="5070627"/>
            <a:ext cx="273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educational (</a:t>
            </a:r>
            <a:r>
              <a:rPr lang="en-US" sz="2400" b="1" dirty="0" err="1"/>
              <a:t>adj</a:t>
            </a:r>
            <a:r>
              <a:rPr lang="en-US" sz="2400" b="1" dirty="0"/>
              <a:t>) :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06631" y="1981663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9903" y="2557614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8774" y="3266895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34320" y="3805016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9903" y="4456528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75216" y="5100248"/>
            <a:ext cx="123272" cy="11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60372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en-US" sz="2600" b="1" dirty="0">
                <a:solidFill>
                  <a:srgbClr val="7030A0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endParaRPr lang="en-US" sz="2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85527" y="5012320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prefer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talent </a:t>
            </a:r>
            <a:endParaRPr lang="en-US" sz="3200" dirty="0"/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849801" y="2723662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character 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690552" y="4802521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educational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261202" y="2997186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en-US" sz="2800" b="1" dirty="0"/>
              <a:t>animated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0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" y="665631"/>
            <a:ext cx="7923032" cy="450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9355" y="557352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5353" y="554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372" y="5230863"/>
            <a:ext cx="6364489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Who are they in the dialogue?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What do you think they are talking about?</a:t>
            </a: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550" y="5995112"/>
            <a:ext cx="761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i="1" dirty="0">
                <a:solidFill>
                  <a:srgbClr val="FF0000"/>
                </a:solidFill>
              </a:rPr>
              <a:t>) They are talking about TV shows.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They are  talking about their </a:t>
            </a:r>
            <a:r>
              <a:rPr lang="en-US" sz="2400" b="1" i="1" dirty="0" err="1">
                <a:solidFill>
                  <a:srgbClr val="FF0000"/>
                </a:solidFill>
              </a:rPr>
              <a:t>favourite</a:t>
            </a:r>
            <a:r>
              <a:rPr lang="en-US" sz="2400" b="1" i="1" dirty="0">
                <a:solidFill>
                  <a:srgbClr val="FF0000"/>
                </a:solidFill>
              </a:rPr>
              <a:t> TV </a:t>
            </a:r>
            <a:r>
              <a:rPr lang="en-US" sz="2400" b="1" i="1" dirty="0" err="1">
                <a:solidFill>
                  <a:srgbClr val="FF0000"/>
                </a:solidFill>
              </a:rPr>
              <a:t>programmes</a:t>
            </a:r>
            <a:r>
              <a:rPr lang="en-US" sz="2400" b="1" i="1" dirty="0">
                <a:solidFill>
                  <a:srgbClr val="FF0000"/>
                </a:solidFill>
              </a:rPr>
              <a:t> . )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 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175" y="5247534"/>
            <a:ext cx="344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</a:rPr>
              <a:t>They are </a:t>
            </a:r>
            <a:r>
              <a:rPr lang="en-US" sz="2400" b="1" i="1" dirty="0" err="1">
                <a:solidFill>
                  <a:srgbClr val="FF0000"/>
                </a:solidFill>
              </a:rPr>
              <a:t>Phong</a:t>
            </a:r>
            <a:r>
              <a:rPr lang="en-US" sz="2400" b="1" i="1" dirty="0">
                <a:solidFill>
                  <a:srgbClr val="FF0000"/>
                </a:solidFill>
              </a:rPr>
              <a:t> and Hung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The Voice Kids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It is. What </a:t>
            </a:r>
            <a:r>
              <a:rPr lang="en-US" sz="2200" dirty="0" err="1"/>
              <a:t>programme</a:t>
            </a:r>
            <a:r>
              <a:rPr lang="en-US" sz="2200" dirty="0"/>
              <a:t> do you often watch,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Films. I like animated films like </a:t>
            </a:r>
            <a:r>
              <a:rPr lang="en-US" sz="2200" i="1" dirty="0"/>
              <a:t>The Lion King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Jerry’s a clever character. Do you know any English </a:t>
            </a:r>
            <a:r>
              <a:rPr lang="en-US" sz="2200" dirty="0" err="1"/>
              <a:t>programmes</a:t>
            </a:r>
            <a:r>
              <a:rPr lang="en-US" sz="2200" dirty="0"/>
              <a:t> for children?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Yes. I watch </a:t>
            </a:r>
            <a:r>
              <a:rPr lang="en-US" sz="2200" i="1" dirty="0"/>
              <a:t>English in a Minute</a:t>
            </a:r>
            <a:r>
              <a:rPr lang="en-US" sz="2200" dirty="0"/>
              <a:t> on </a:t>
            </a:r>
            <a:r>
              <a:rPr lang="en-US" sz="2200" i="1" dirty="0"/>
              <a:t>VTV7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This channel has many educational </a:t>
            </a:r>
            <a:r>
              <a:rPr lang="en-US" sz="2200" dirty="0" err="1"/>
              <a:t>programmes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44930"/>
              </p:ext>
            </p:extLst>
          </p:nvPr>
        </p:nvGraphicFramePr>
        <p:xfrm>
          <a:off x="807403" y="119740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i="1" dirty="0"/>
                        <a:t>The Voice</a:t>
                      </a:r>
                      <a:r>
                        <a:rPr lang="en-US" sz="2400" b="1" i="1" baseline="0" dirty="0"/>
                        <a:t> Kids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1" i="1" dirty="0"/>
                        <a:t> The Lion King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1" i="1" dirty="0"/>
                        <a:t>Tom and </a:t>
                      </a:r>
                      <a:r>
                        <a:rPr lang="en-US" sz="2400" b="1" i="1" dirty="0" err="1"/>
                        <a:t>Jery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1" i="1" dirty="0"/>
                        <a:t> VTV7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1" i="1" dirty="0"/>
                        <a:t> English in a Minute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17201" y="1191390"/>
            <a:ext cx="3654136" cy="4509183"/>
            <a:chOff x="5217201" y="1341518"/>
            <a:chExt cx="3654136" cy="4509183"/>
          </a:xfrm>
          <a:solidFill>
            <a:schemeClr val="accent6"/>
          </a:solidFill>
        </p:grpSpPr>
        <p:graphicFrame>
          <p:nvGraphicFramePr>
            <p:cNvPr id="3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2970668"/>
                </p:ext>
              </p:extLst>
            </p:nvPr>
          </p:nvGraphicFramePr>
          <p:xfrm>
            <a:off x="5217201" y="134151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 smtClean="0">
                            <a:solidFill>
                              <a:srgbClr val="FF0000"/>
                            </a:solidFill>
                          </a:rPr>
                          <a:t>a. </a:t>
                        </a:r>
                        <a:r>
                          <a:rPr lang="en-US" sz="2400" b="1" dirty="0" smtClean="0"/>
                          <a:t>animated</a:t>
                        </a:r>
                        <a:r>
                          <a:rPr lang="en-US" sz="2400" b="1" baseline="0" dirty="0" smtClean="0"/>
                          <a:t> film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" name="Content Placeholder 3">
              <a:extLst>
                <a:ext uri="{FF2B5EF4-FFF2-40B4-BE49-F238E27FC236}">
                  <a16:creationId xmlns:a16="http://schemas.microsoft.com/office/drawing/2014/main" xmlns="" id="{C0D225B4-5DE7-444C-9658-C63CAA3A2E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2207555"/>
                </p:ext>
              </p:extLst>
            </p:nvPr>
          </p:nvGraphicFramePr>
          <p:xfrm>
            <a:off x="5217201" y="225537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1" dirty="0" smtClean="0"/>
                          <a:t>channel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>
              <a:extLst>
                <a:ext uri="{FF2B5EF4-FFF2-40B4-BE49-F238E27FC236}">
                  <a16:creationId xmlns:a16="http://schemas.microsoft.com/office/drawing/2014/main" xmlns="" id="{4DB52B05-D9E1-443D-B533-252DA0C178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4101738"/>
                </p:ext>
              </p:extLst>
            </p:nvPr>
          </p:nvGraphicFramePr>
          <p:xfrm>
            <a:off x="5217201" y="3157941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1" dirty="0"/>
                          <a:t>music</a:t>
                        </a:r>
                        <a:r>
                          <a:rPr lang="en-US" sz="2400" b="1" baseline="0" dirty="0"/>
                          <a:t> talent show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xmlns="" id="{0A90643F-69BB-4233-A5A7-44C16F6C72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8355777"/>
                </p:ext>
              </p:extLst>
            </p:nvPr>
          </p:nvGraphicFramePr>
          <p:xfrm>
            <a:off x="5217201" y="404556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educational </a:t>
                        </a:r>
                        <a:r>
                          <a:rPr lang="en-US" sz="2400" b="1" dirty="0" err="1"/>
                          <a:t>programme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2" name="Content Placeholder 3">
              <a:extLst>
                <a:ext uri="{FF2B5EF4-FFF2-40B4-BE49-F238E27FC236}">
                  <a16:creationId xmlns:a16="http://schemas.microsoft.com/office/drawing/2014/main" xmlns="" id="{55F6C881-6C68-43E6-B04B-C5508E020C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825661"/>
                </p:ext>
              </p:extLst>
            </p:nvPr>
          </p:nvGraphicFramePr>
          <p:xfrm>
            <a:off x="5217201" y="494813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</p:grpSp>
      <p:cxnSp>
        <p:nvCxnSpPr>
          <p:cNvPr id="5" name="Straight Arrow Connector 4"/>
          <p:cNvCxnSpPr>
            <a:endCxn id="10" idx="1"/>
          </p:cNvCxnSpPr>
          <p:nvPr/>
        </p:nvCxnSpPr>
        <p:spPr>
          <a:xfrm>
            <a:off x="4012442" y="1705970"/>
            <a:ext cx="1204759" cy="17531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" idx="3"/>
          </p:cNvCxnSpPr>
          <p:nvPr/>
        </p:nvCxnSpPr>
        <p:spPr>
          <a:xfrm>
            <a:off x="4012998" y="3453817"/>
            <a:ext cx="1204203" cy="167774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4012442" y="2556530"/>
            <a:ext cx="1204759" cy="1851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12442" y="4408227"/>
            <a:ext cx="1204759" cy="982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4012998" y="1642673"/>
            <a:ext cx="1204203" cy="939860"/>
          </a:xfrm>
          <a:prstGeom prst="straightConnector1">
            <a:avLst/>
          </a:prstGeom>
          <a:ln w="38100">
            <a:solidFill>
              <a:srgbClr val="F490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03110" y="5806069"/>
            <a:ext cx="7758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* Answer key: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1. c          2. a           3. e             4. b             5.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938</Words>
  <Application>Microsoft Office PowerPoint</Application>
  <PresentationFormat>On-screen Show (4:3)</PresentationFormat>
  <Paragraphs>202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.VnBlack</vt:lpstr>
      <vt:lpstr>.VnBodoni</vt:lpstr>
      <vt:lpstr>Arial</vt:lpstr>
      <vt:lpstr>Arial Narrow</vt:lpstr>
      <vt:lpstr>Berlin Sans FB Demi</vt:lpstr>
      <vt:lpstr>Calibri</vt:lpstr>
      <vt:lpstr>Calibri Light</vt:lpstr>
      <vt:lpstr>Times New Roman</vt:lpstr>
      <vt:lpstr>VNI-Slogan</vt:lpstr>
      <vt:lpstr>VNI-Thufap2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101</cp:revision>
  <dcterms:created xsi:type="dcterms:W3CDTF">2020-12-09T02:04:09Z</dcterms:created>
  <dcterms:modified xsi:type="dcterms:W3CDTF">2022-01-17T02:50:20Z</dcterms:modified>
</cp:coreProperties>
</file>