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3" r:id="rId2"/>
    <p:sldId id="312" r:id="rId3"/>
    <p:sldId id="332" r:id="rId4"/>
    <p:sldId id="311" r:id="rId5"/>
    <p:sldId id="297" r:id="rId6"/>
    <p:sldId id="260" r:id="rId7"/>
    <p:sldId id="315" r:id="rId8"/>
    <p:sldId id="305" r:id="rId9"/>
    <p:sldId id="261" r:id="rId10"/>
    <p:sldId id="306" r:id="rId11"/>
    <p:sldId id="294" r:id="rId12"/>
    <p:sldId id="307" r:id="rId13"/>
    <p:sldId id="308" r:id="rId14"/>
    <p:sldId id="262" r:id="rId15"/>
    <p:sldId id="295" r:id="rId16"/>
    <p:sldId id="318" r:id="rId17"/>
    <p:sldId id="319" r:id="rId18"/>
    <p:sldId id="325" r:id="rId19"/>
    <p:sldId id="324" r:id="rId20"/>
    <p:sldId id="320" r:id="rId21"/>
    <p:sldId id="321" r:id="rId22"/>
    <p:sldId id="322" r:id="rId23"/>
    <p:sldId id="323" r:id="rId24"/>
    <p:sldId id="326" r:id="rId25"/>
    <p:sldId id="327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027"/>
    <a:srgbClr val="61D6FF"/>
    <a:srgbClr val="0066FF"/>
    <a:srgbClr val="CC0099"/>
    <a:srgbClr val="F16649"/>
    <a:srgbClr val="D2DEEF"/>
    <a:srgbClr val="FFFFFF"/>
    <a:srgbClr val="62C8CE"/>
    <a:srgbClr val="C0E6E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44" y="44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35C74C-074D-43A2-B9E0-340937F5F8FE}" type="slidenum">
              <a:rPr lang="vi-VN" smtClean="0"/>
              <a:pPr eaLnBrk="1" hangingPunct="1"/>
              <a:t>25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7253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audio" Target="../media/audio1.wav"/><Relationship Id="rId4" Type="http://schemas.openxmlformats.org/officeDocument/2006/relationships/slide" Target="slide17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uy Top Notch Teacher Products Welcome to Our Class Postcards (30 Count)  Online in Vietnam. B006GP19B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52"/>
            <a:ext cx="9144000" cy="70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5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15" y="769261"/>
            <a:ext cx="24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066" y="1293884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 smtClean="0"/>
              <a:t>_______  </a:t>
            </a:r>
            <a:r>
              <a:rPr lang="en-US" sz="2400" b="1" i="1" dirty="0" smtClean="0"/>
              <a:t>   </a:t>
            </a:r>
            <a:r>
              <a:rPr lang="en-US" sz="2400" dirty="0" smtClean="0"/>
              <a:t>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_______</a:t>
            </a:r>
            <a:r>
              <a:rPr lang="en-US" sz="2400" dirty="0" smtClean="0"/>
              <a:t>  do </a:t>
            </a:r>
            <a:r>
              <a:rPr lang="en-US" sz="2400" dirty="0"/>
              <a:t>you watch TV</a:t>
            </a:r>
            <a:r>
              <a:rPr lang="en-US" sz="2400" dirty="0" smtClean="0"/>
              <a:t>?</a:t>
            </a:r>
            <a:endParaRPr lang="en-US" sz="2400" b="1" i="1" dirty="0"/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62" y="3905495"/>
            <a:ext cx="2557373" cy="3168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287" y="3067407"/>
            <a:ext cx="23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0287" y="4572034"/>
            <a:ext cx="230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* Conversation </a:t>
            </a:r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xmlns="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666" y="611711"/>
            <a:ext cx="487363" cy="4873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1247" y="150047"/>
            <a:ext cx="178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often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0100" y="154948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1559" y="159850"/>
            <a:ext cx="126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7204" y="150046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841" y="150047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948E-6 L -0.63959 0.16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08889 0.264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8728E-6 L -0.29514 0.48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17919E-6 L 0.04913 0.698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3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43819 0.8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  <p:bldP spid="35" grpId="0"/>
      <p:bldP spid="3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14" y="201217"/>
            <a:ext cx="238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Gra</a:t>
            </a:r>
            <a:r>
              <a:rPr lang="en-US" sz="3000" b="1" i="1" dirty="0" smtClean="0">
                <a:solidFill>
                  <a:srgbClr val="0FB7BD"/>
                </a:solidFill>
              </a:rPr>
              <a:t>m</a:t>
            </a:r>
            <a:r>
              <a:rPr lang="en-US" sz="3000" b="1" dirty="0" smtClean="0">
                <a:solidFill>
                  <a:srgbClr val="0FB7BD"/>
                </a:solidFill>
              </a:rPr>
              <a:t>mar 2: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990" y="182329"/>
            <a:ext cx="652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68" y="919642"/>
            <a:ext cx="6215275" cy="1391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736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714" y="3084840"/>
            <a:ext cx="849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use conjunctions to combine two clauses into a compound sentence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watching cartoons,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enjoy sports,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I’m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helping decorate the house,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227" y="205525"/>
            <a:ext cx="232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FB7BD"/>
                </a:solidFill>
              </a:rPr>
              <a:t>* Grammar 2</a:t>
            </a:r>
            <a:endParaRPr lang="en-US" sz="3000" b="1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754" y="263581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759523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856" y="1811723"/>
            <a:ext cx="5900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“and”: is used for addition.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“but” is used for the contrast.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“so” is used for the 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endParaRPr lang="en-GB" sz="2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575" y="4488320"/>
            <a:ext cx="6891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It is still painful, so I go to see a doctor.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She is tall, but her sister is short.</a:t>
            </a:r>
            <a:endParaRPr lang="en-GB" sz="2400" b="1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+I like music, and I like watching TV, too.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921" y="3947664"/>
            <a:ext cx="8478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+ Make </a:t>
            </a:r>
            <a:r>
              <a:rPr lang="en-US" sz="2400" b="1" dirty="0">
                <a:solidFill>
                  <a:srgbClr val="FF0000"/>
                </a:solidFill>
              </a:rPr>
              <a:t>3 compound sentences using three target conjunctions.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6179"/>
              </p:ext>
            </p:extLst>
          </p:nvPr>
        </p:nvGraphicFramePr>
        <p:xfrm>
          <a:off x="275422" y="1061598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1704"/>
              </p:ext>
            </p:extLst>
          </p:nvPr>
        </p:nvGraphicFramePr>
        <p:xfrm>
          <a:off x="274786" y="901937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xmlns="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I’ll get up early tomorrow,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/>
                        <a:t>Sometimes we read books,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4543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76600"/>
            <a:ext cx="914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45437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5438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4543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3276600"/>
            <a:ext cx="8382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45441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95400" y="3276600"/>
            <a:ext cx="83185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366713" y="9906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0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r>
              <a:rPr lang="en-US" sz="8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s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145443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276600"/>
            <a:ext cx="779463" cy="846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7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045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807403" y="143369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14162" y="4340961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797692" y="4358424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37726" y="502174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1004210" y="5021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1037726" y="507264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50" name="_s3086"/>
          <p:cNvSpPr>
            <a:spLocks noChangeArrowheads="1"/>
          </p:cNvSpPr>
          <p:nvPr/>
        </p:nvSpPr>
        <p:spPr bwMode="auto">
          <a:xfrm>
            <a:off x="1037726" y="496326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32651" y="4963261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52" name="Oval 29"/>
          <p:cNvSpPr>
            <a:spLocks noChangeArrowheads="1"/>
          </p:cNvSpPr>
          <p:nvPr/>
        </p:nvSpPr>
        <p:spPr bwMode="auto">
          <a:xfrm>
            <a:off x="7183450" y="500612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53" name="_s3086"/>
          <p:cNvSpPr>
            <a:spLocks noChangeArrowheads="1"/>
          </p:cNvSpPr>
          <p:nvPr/>
        </p:nvSpPr>
        <p:spPr bwMode="auto">
          <a:xfrm>
            <a:off x="7188519" y="4977240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54" name="Oval 32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1069681" y="504115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5" name="Oval 34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8519" y="497724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 smtClean="0"/>
              <a:t>10</a:t>
            </a:r>
            <a:endParaRPr lang="en-US" altLang="en-US" sz="5000" dirty="0"/>
          </a:p>
        </p:txBody>
      </p:sp>
      <p:sp>
        <p:nvSpPr>
          <p:cNvPr id="56" name="Oval 35">
            <a:hlinkClick r:id="" action="ppaction://noaction" highlightClick="1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7183451" y="5006123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4038600" y="6400800"/>
            <a:ext cx="795104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5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5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5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5438" grpId="0" animBg="1"/>
      <p:bldP spid="145441" grpId="0" animBg="1"/>
      <p:bldP spid="145443" grpId="0" animBg="1"/>
      <p:bldP spid="145443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153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I’m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200374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2735979" y="1062992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1800" y="2590800"/>
            <a:ext cx="83216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L</a:t>
            </a:r>
            <a:r>
              <a:rPr lang="en-US" sz="88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k</a:t>
            </a:r>
            <a:r>
              <a:rPr lang="en-US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y</a:t>
            </a:r>
            <a:r>
              <a:rPr lang="en-US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N</a:t>
            </a:r>
            <a:r>
              <a:rPr lang="en-US" sz="8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88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b</a:t>
            </a:r>
            <a:r>
              <a:rPr lang="en-US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e</a:t>
            </a:r>
            <a:r>
              <a:rPr lang="en-US" sz="8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Times New Roman" pitchFamily="18" charset="0"/>
              </a:rPr>
              <a:t>r</a:t>
            </a:r>
            <a:endParaRPr lang="en-US" sz="8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8682" name="Picture 1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224"/>
            <a:ext cx="1009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4" descr="asan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6293"/>
            <a:ext cx="1057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asan7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00662"/>
            <a:ext cx="990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asanta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76224"/>
            <a:ext cx="1524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clown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131935"/>
            <a:ext cx="1666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ag0062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39216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Home 18">
            <a:hlinkClick r:id="rId9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02846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.VnBodoni" pitchFamily="34" charset="0"/>
              </a:rPr>
              <a:t>Listen  an  English  Song.</a:t>
            </a:r>
            <a:endParaRPr lang="en-GB" sz="2800" b="1" i="1" dirty="0">
              <a:solidFill>
                <a:srgbClr val="7030A0"/>
              </a:solidFill>
              <a:latin typeface=".VnBodoni" pitchFamily="34" charset="0"/>
            </a:endParaRPr>
          </a:p>
        </p:txBody>
      </p:sp>
      <p:pic>
        <p:nvPicPr>
          <p:cNvPr id="5" name="Who What Where When Why How- - Rockin' English Questions S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370" y="943429"/>
            <a:ext cx="849085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33254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341195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391835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5028090" y="1318742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769" y="130752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99" y="1298875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1298027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3538280" y="1298027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138572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5" y="1129919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1142243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5274976" y="100485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77" y="1019539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807" y="1019539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_______ 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5672681" y="101953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403771" y="6197600"/>
            <a:ext cx="580572" cy="537029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08588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079407"/>
            <a:ext cx="22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I’m tired,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1869560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271538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2706733"/>
            <a:ext cx="41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3547896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5" y="3539243"/>
            <a:ext cx="522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interesting,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437227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4372273"/>
            <a:ext cx="8218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I’ll write him some instructions,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hope he’ll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 them.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1878213"/>
            <a:ext cx="522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2142318" y="10794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2402157" y="115459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779586" y="1928853"/>
            <a:ext cx="3406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5028090" y="19473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3215932" y="2705885"/>
            <a:ext cx="52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3615695" y="276308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5032014" y="3551567"/>
            <a:ext cx="4623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5274976" y="3505781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6714318" y="5754603"/>
            <a:ext cx="549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5672681" y="4372273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</p:txBody>
      </p:sp>
    </p:spTree>
    <p:extLst>
      <p:ext uri="{BB962C8B-B14F-4D97-AF65-F5344CB8AC3E}">
        <p14:creationId xmlns:p14="http://schemas.microsoft.com/office/powerpoint/2010/main" val="19027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1"/>
          <p:cNvSpPr txBox="1">
            <a:spLocks noChangeArrowheads="1"/>
          </p:cNvSpPr>
          <p:nvPr/>
        </p:nvSpPr>
        <p:spPr bwMode="auto">
          <a:xfrm>
            <a:off x="357187" y="8938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 Consolidation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7563" y="1334639"/>
            <a:ext cx="2786062" cy="101350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2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919" y="4772648"/>
            <a:ext cx="4750594" cy="10156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Some question words: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/ Where/ When/ Who/ Why/ How/ How long/ How many/ How often... 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54021" y="2715250"/>
            <a:ext cx="2600392" cy="584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Wh-questions</a:t>
            </a:r>
            <a:endParaRPr lang="vi-VN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50075" y="2799453"/>
            <a:ext cx="3366976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Conjunctions</a:t>
            </a:r>
            <a:endParaRPr lang="vi-VN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0513" y="3639692"/>
            <a:ext cx="4572000" cy="769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Each question word is used for a specific piece of information.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033962" y="3714586"/>
            <a:ext cx="1205592" cy="16158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and” </a:t>
            </a:r>
            <a:r>
              <a:rPr lang="en-US" sz="2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7619997" y="3750737"/>
            <a:ext cx="117566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result.</a:t>
            </a:r>
            <a:endParaRPr lang="vi-VN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6312124" y="3699015"/>
            <a:ext cx="1191761" cy="1508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“but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 used for the contrast</a:t>
            </a:r>
            <a:endParaRPr lang="vi-VN" sz="22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Title 1"/>
          <p:cNvSpPr>
            <a:spLocks noGrp="1"/>
          </p:cNvSpPr>
          <p:nvPr>
            <p:ph type="title"/>
          </p:nvPr>
        </p:nvSpPr>
        <p:spPr>
          <a:xfrm>
            <a:off x="357188" y="7710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  <a:t>Unit 7 : TELEVISION</a:t>
            </a:r>
            <a:br>
              <a:rPr lang="en-US" sz="2400" b="1" dirty="0" smtClean="0">
                <a:solidFill>
                  <a:srgbClr val="FF0000"/>
                </a:solidFill>
                <a:latin typeface=".VnBodoni" pitchFamily="34" charset="0"/>
              </a:rPr>
            </a:b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Lesson 3: A closer look 2</a:t>
            </a:r>
            <a: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  <a:latin typeface=".VnAristote" pitchFamily="34" charset="0"/>
              </a:rPr>
            </a:br>
            <a:endParaRPr lang="en-US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87216" y="2351888"/>
            <a:ext cx="2256235" cy="3198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</p:cNvCxnSpPr>
          <p:nvPr/>
        </p:nvCxnSpPr>
        <p:spPr>
          <a:xfrm>
            <a:off x="2254217" y="3300025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  <a:endCxn id="51" idx="0"/>
          </p:cNvCxnSpPr>
          <p:nvPr/>
        </p:nvCxnSpPr>
        <p:spPr>
          <a:xfrm>
            <a:off x="4750594" y="2348144"/>
            <a:ext cx="2082969" cy="451309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82601" y="438458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07504" y="3322673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69147" y="3327554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38694" y="3370221"/>
            <a:ext cx="7904" cy="36205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0" grpId="0" animBg="1"/>
      <p:bldP spid="51" grpId="0" animBg="1"/>
      <p:bldP spid="31" grpId="0" animBg="1"/>
      <p:bldP spid="47" grpId="0" animBg="1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00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58" y="3730172"/>
            <a:ext cx="3069770" cy="227874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6068" y="218849"/>
            <a:ext cx="5170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.VnBahamasBH" pitchFamily="34" charset="0"/>
                <a:cs typeface="Times New Roman" pitchFamily="18" charset="0"/>
              </a:rPr>
              <a:t>* Homework</a:t>
            </a:r>
            <a:endParaRPr lang="en-US" sz="6000" b="1" dirty="0">
              <a:solidFill>
                <a:srgbClr val="7030A0"/>
              </a:solidFill>
              <a:latin typeface=".VnBahamasBH" pitchFamily="34" charset="0"/>
              <a:cs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19192" y="1617662"/>
            <a:ext cx="82005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Study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grammar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Make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examples.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Prepare : </a:t>
            </a:r>
            <a:r>
              <a:rPr lang="nl-NL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4: Communication.</a:t>
            </a:r>
            <a:endParaRPr lang="vi-VN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6" y="487543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09821" y="5549899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19650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" y="5349875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17306"/>
            <a:ext cx="971168" cy="23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234" y="369662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-247869"/>
            <a:ext cx="927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865451nww5bmdb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56310" y="426591"/>
            <a:ext cx="933450" cy="22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4827" y="6200711"/>
            <a:ext cx="265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Liên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hệ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Côi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u="sng" dirty="0" err="1" smtClean="0">
                <a:solidFill>
                  <a:srgbClr val="CB2027"/>
                </a:solidFill>
              </a:rPr>
              <a:t>Nguyễn</a:t>
            </a:r>
            <a:r>
              <a:rPr lang="en-GB" b="1" u="sng" dirty="0" smtClean="0">
                <a:solidFill>
                  <a:srgbClr val="CB2027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nhé</a:t>
            </a:r>
            <a:r>
              <a:rPr lang="en-GB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744" y="94344"/>
            <a:ext cx="1625600" cy="7488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9807" y="73747"/>
            <a:ext cx="294179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- </a:t>
            </a:r>
            <a:r>
              <a:rPr lang="en-US" sz="4400" b="1" dirty="0" smtClean="0"/>
              <a:t>Network</a:t>
            </a:r>
            <a:endParaRPr lang="en-GB" sz="4400" b="1" dirty="0"/>
          </a:p>
        </p:txBody>
      </p:sp>
      <p:sp>
        <p:nvSpPr>
          <p:cNvPr id="6" name="Explosion 2 5"/>
          <p:cNvSpPr/>
          <p:nvPr/>
        </p:nvSpPr>
        <p:spPr>
          <a:xfrm>
            <a:off x="2844801" y="1349830"/>
            <a:ext cx="4151086" cy="3062513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words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4916" y="988146"/>
            <a:ext cx="100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What</a:t>
            </a:r>
            <a:endParaRPr lang="en-GB" sz="2800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713" y="3894801"/>
            <a:ext cx="2054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 often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8795" y="1092594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Who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1375" y="1426255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hat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1645155" y="2176809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here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648699" y="459284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hen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995887" y="1891846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</a:t>
            </a:r>
            <a:r>
              <a:rPr lang="en-US" sz="3200" b="1" i="1" dirty="0" smtClean="0">
                <a:solidFill>
                  <a:srgbClr val="0066FF"/>
                </a:solidFill>
              </a:rPr>
              <a:t>hy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444419" y="3224481"/>
            <a:ext cx="1192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</a:rPr>
              <a:t>which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05130" y="3894801"/>
            <a:ext cx="96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1611" y="2932093"/>
            <a:ext cx="2007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How many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776" y="441005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66FF"/>
                </a:solidFill>
              </a:rPr>
              <a:t>What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60"/>
            <a:ext cx="9069698" cy="67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560921" y="597355"/>
            <a:ext cx="7896372" cy="108384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7. </a:t>
            </a:r>
            <a:r>
              <a:rPr lang="en-GB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TELEVISION</a:t>
            </a:r>
            <a:endParaRPr lang="en-GB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188" y="2299024"/>
            <a:ext cx="25548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LESSON </a:t>
            </a:r>
            <a:r>
              <a:rPr lang="en-US" sz="3200" dirty="0">
                <a:solidFill>
                  <a:srgbClr val="0033CC"/>
                </a:solidFill>
                <a:latin typeface=".VnBodoni" pitchFamily="34" charset="0"/>
              </a:rPr>
              <a:t>3</a:t>
            </a:r>
            <a:r>
              <a:rPr lang="en-US" sz="3200" dirty="0" smtClean="0">
                <a:solidFill>
                  <a:srgbClr val="0033CC"/>
                </a:solidFill>
                <a:latin typeface=".VnBodoni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93" y="3342437"/>
            <a:ext cx="4176100" cy="720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8" y="3333102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56997"/>
            <a:ext cx="656258" cy="61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03331" y="698941"/>
            <a:ext cx="740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609532"/>
            <a:ext cx="2377843" cy="2827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840362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88019" y="1491694"/>
            <a:ext cx="5509379" cy="1531687"/>
            <a:chOff x="1982091" y="1303012"/>
            <a:chExt cx="5509379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091" y="130301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Hi, </a:t>
              </a:r>
              <a:r>
                <a:rPr lang="en-US" sz="2800" i="1" dirty="0" err="1"/>
                <a:t>Phong</a:t>
              </a:r>
              <a:r>
                <a:rPr lang="en-US" sz="2800" i="1" dirty="0"/>
                <a:t>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794776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1721" y="3047566"/>
            <a:ext cx="3095686" cy="1149642"/>
            <a:chOff x="3172981" y="1498171"/>
            <a:chExt cx="3095686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981" y="1498171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4131210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4106279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536231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D967FBE-2407-41F6-A63D-98AF20D2451B}"/>
              </a:ext>
            </a:extLst>
          </p:cNvPr>
          <p:cNvCxnSpPr/>
          <p:nvPr/>
        </p:nvCxnSpPr>
        <p:spPr>
          <a:xfrm>
            <a:off x="5446137" y="207628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B9EEDF-4F48-476D-B353-5181F9E5060B}"/>
              </a:ext>
            </a:extLst>
          </p:cNvPr>
          <p:cNvCxnSpPr/>
          <p:nvPr/>
        </p:nvCxnSpPr>
        <p:spPr>
          <a:xfrm>
            <a:off x="593088" y="554119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050990-1725-4A94-AC4D-BC2C7C93D17D}"/>
              </a:ext>
            </a:extLst>
          </p:cNvPr>
          <p:cNvCxnSpPr/>
          <p:nvPr/>
        </p:nvCxnSpPr>
        <p:spPr>
          <a:xfrm>
            <a:off x="2918871" y="394492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0951" y="4087"/>
            <a:ext cx="330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* Grammar 1: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97515" y="62146"/>
            <a:ext cx="330051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2439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90980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8748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0342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732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02715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8085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751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51986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/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F166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9386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58971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Question word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033" y="39988"/>
            <a:ext cx="30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B7BD"/>
                </a:solidFill>
              </a:rPr>
              <a:t>* Grammar: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1134" y="91174"/>
            <a:ext cx="330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WH</a:t>
            </a:r>
            <a:r>
              <a:rPr lang="en-US" sz="3600" b="1" dirty="0"/>
              <a:t> – questions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033" y="1287001"/>
            <a:ext cx="9211240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* Each </a:t>
            </a:r>
            <a:r>
              <a:rPr lang="en-US" sz="2600" b="1" dirty="0"/>
              <a:t>question word is used </a:t>
            </a:r>
            <a:r>
              <a:rPr lang="en-US" sz="2600" b="1" dirty="0" smtClean="0"/>
              <a:t>for </a:t>
            </a:r>
            <a:r>
              <a:rPr lang="en-US" sz="2600" b="1" u="sng" dirty="0" smtClean="0"/>
              <a:t>a </a:t>
            </a:r>
            <a:r>
              <a:rPr lang="en-US" sz="2600" b="1" u="sng" dirty="0"/>
              <a:t>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57"/>
            <a:ext cx="3703791" cy="808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61" y="1832809"/>
            <a:ext cx="2658198" cy="14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2" y="2133601"/>
            <a:ext cx="2489459" cy="42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60330"/>
              </p:ext>
            </p:extLst>
          </p:nvPr>
        </p:nvGraphicFramePr>
        <p:xfrm>
          <a:off x="2786743" y="2133601"/>
          <a:ext cx="3701116" cy="422433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1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309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information</a:t>
                      </a:r>
                      <a:r>
                        <a:rPr lang="en-US" sz="2200" baseline="0" dirty="0"/>
                        <a:t> it needs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 (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gian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( con 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repetition  (</a:t>
                      </a:r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lần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thing  ( </a:t>
                      </a:r>
                      <a:r>
                        <a:rPr lang="en-US" sz="2400" dirty="0" err="1" smtClean="0"/>
                        <a:t>đồ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Place  (</a:t>
                      </a:r>
                      <a:r>
                        <a:rPr lang="en-US" sz="2400" dirty="0" err="1" smtClean="0"/>
                        <a:t>nơi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chốn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People  ( </a:t>
                      </a:r>
                      <a:r>
                        <a:rPr lang="en-US" sz="2400" dirty="0" err="1" smtClean="0"/>
                        <a:t>người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4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  Reason ( </a:t>
                      </a:r>
                      <a:r>
                        <a:rPr lang="en-US" sz="2400" dirty="0" err="1" smtClean="0"/>
                        <a:t>nguyên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nhân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4" y="109297"/>
            <a:ext cx="75818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4767" y="1227815"/>
            <a:ext cx="6047737" cy="1070264"/>
            <a:chOff x="200084" y="1205345"/>
            <a:chExt cx="6047737" cy="107026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2474</TotalTime>
  <Words>1127</Words>
  <Application>Microsoft Office PowerPoint</Application>
  <PresentationFormat>On-screen Show (4:3)</PresentationFormat>
  <Paragraphs>255</Paragraphs>
  <Slides>27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.VnArial</vt:lpstr>
      <vt:lpstr>.VnAristote</vt:lpstr>
      <vt:lpstr>.VnBahamasBH</vt:lpstr>
      <vt:lpstr>.VnBodoni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 : TELEVISION  Lesson 3: A closer look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136</cp:revision>
  <dcterms:created xsi:type="dcterms:W3CDTF">2020-12-09T02:04:09Z</dcterms:created>
  <dcterms:modified xsi:type="dcterms:W3CDTF">2022-01-22T02:54:47Z</dcterms:modified>
</cp:coreProperties>
</file>