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270" r:id="rId3"/>
    <p:sldId id="274" r:id="rId4"/>
    <p:sldId id="271" r:id="rId5"/>
    <p:sldId id="275" r:id="rId6"/>
    <p:sldId id="276" r:id="rId7"/>
    <p:sldId id="277" r:id="rId8"/>
    <p:sldId id="294" r:id="rId9"/>
    <p:sldId id="292" r:id="rId10"/>
    <p:sldId id="285" r:id="rId11"/>
    <p:sldId id="286" r:id="rId12"/>
    <p:sldId id="287" r:id="rId13"/>
    <p:sldId id="288" r:id="rId14"/>
    <p:sldId id="289" r:id="rId15"/>
    <p:sldId id="295" r:id="rId16"/>
    <p:sldId id="278" r:id="rId17"/>
    <p:sldId id="280" r:id="rId18"/>
    <p:sldId id="296" r:id="rId19"/>
    <p:sldId id="297" r:id="rId20"/>
    <p:sldId id="299" r:id="rId21"/>
    <p:sldId id="301" r:id="rId22"/>
    <p:sldId id="303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BF3B-2786-4B23-B36E-5ABA71710C8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A786-ABDC-4CF2-9FD9-737FEEA5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EDD1-43A2-4E20-85B0-862CB28179B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15.xml"/><Relationship Id="rId3" Type="http://schemas.microsoft.com/office/2007/relationships/hdphoto" Target="../media/hdphoto1.wdp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2.xml"/><Relationship Id="rId5" Type="http://schemas.openxmlformats.org/officeDocument/2006/relationships/image" Target="../media/image20.jpeg"/><Relationship Id="rId10" Type="http://schemas.openxmlformats.org/officeDocument/2006/relationships/slide" Target="slide13.xml"/><Relationship Id="rId4" Type="http://schemas.openxmlformats.org/officeDocument/2006/relationships/image" Target="../media/image19.gif"/><Relationship Id="rId9" Type="http://schemas.openxmlformats.org/officeDocument/2006/relationships/audio" Target="../media/audio1.wav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come to our Class Banner by The Teacher&amp;#39;s Associate | T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3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40526" y="1774855"/>
            <a:ext cx="7803474" cy="1208982"/>
            <a:chOff x="363373" y="1262747"/>
            <a:chExt cx="6812873" cy="1208982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348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 What’s in the </a:t>
              </a:r>
              <a:r>
                <a:rPr lang="en-US" sz="3600" b="1" i="1" dirty="0">
                  <a:solidFill>
                    <a:srgbClr val="0070C0"/>
                  </a:solidFill>
                </a:rPr>
                <a:t>Wildlife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en-US" sz="36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02A420-6CEC-4FFC-9E0E-6069A96E3B73}"/>
              </a:ext>
            </a:extLst>
          </p:cNvPr>
          <p:cNvSpPr txBox="1"/>
          <p:nvPr/>
        </p:nvSpPr>
        <p:spPr>
          <a:xfrm>
            <a:off x="1804466" y="2420310"/>
            <a:ext cx="415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</a:t>
            </a:r>
            <a:r>
              <a:rPr lang="en-US" sz="3200" b="1" i="1" dirty="0">
                <a:solidFill>
                  <a:srgbClr val="FF0000"/>
                </a:solidFill>
              </a:rPr>
              <a:t>Cuc Phuong </a:t>
            </a:r>
            <a:r>
              <a:rPr lang="en-US" sz="3600" b="1" i="1" dirty="0">
                <a:solidFill>
                  <a:srgbClr val="FF0000"/>
                </a:solidFill>
              </a:rPr>
              <a:t>Forest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1455" y="1740977"/>
            <a:ext cx="7565721" cy="646331"/>
            <a:chOff x="369902" y="2142097"/>
            <a:chExt cx="756572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2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7090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Is </a:t>
              </a:r>
              <a:r>
                <a:rPr lang="en-US" sz="3600" b="1" i="1" dirty="0">
                  <a:solidFill>
                    <a:srgbClr val="0070C0"/>
                  </a:solidFill>
                </a:rPr>
                <a:t>The Fox Teacher </a:t>
              </a:r>
              <a:r>
                <a:rPr lang="en-US" sz="3600" b="1" dirty="0">
                  <a:solidFill>
                    <a:srgbClr val="0070C0"/>
                  </a:solidFill>
                </a:rPr>
                <a:t>a comedy?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4A530B-E979-420C-AFAB-7896E3191A3F}"/>
              </a:ext>
            </a:extLst>
          </p:cNvPr>
          <p:cNvSpPr txBox="1"/>
          <p:nvPr/>
        </p:nvSpPr>
        <p:spPr>
          <a:xfrm>
            <a:off x="1616091" y="2387025"/>
            <a:ext cx="182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7445" y="1524000"/>
            <a:ext cx="7400755" cy="1077218"/>
            <a:chOff x="363373" y="4026312"/>
            <a:chExt cx="6914269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</a:rPr>
                <a:t>3.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3" y="4026312"/>
              <a:ext cx="6439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 What time is the </a:t>
              </a:r>
              <a:r>
                <a:rPr lang="en-US" sz="3200" b="1" i="1" dirty="0">
                  <a:solidFill>
                    <a:srgbClr val="0070C0"/>
                  </a:solidFill>
                </a:rPr>
                <a:t>Sports</a:t>
              </a:r>
              <a:r>
                <a:rPr lang="en-US" sz="3200" b="1" dirty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57DDD4-C1BD-4B93-925B-48FAD5F16C89}"/>
              </a:ext>
            </a:extLst>
          </p:cNvPr>
          <p:cNvSpPr txBox="1"/>
          <p:nvPr/>
        </p:nvSpPr>
        <p:spPr>
          <a:xfrm>
            <a:off x="1593214" y="2234625"/>
            <a:ext cx="28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1905000"/>
            <a:ext cx="8382000" cy="1208982"/>
            <a:chOff x="363373" y="3312302"/>
            <a:chExt cx="6471767" cy="1208982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3320955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4" y="3312302"/>
              <a:ext cx="5996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Can we watch a game show at 10.30?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B4A778-FD98-453F-8786-0571F6062587}"/>
              </a:ext>
            </a:extLst>
          </p:cNvPr>
          <p:cNvSpPr txBox="1"/>
          <p:nvPr/>
        </p:nvSpPr>
        <p:spPr>
          <a:xfrm>
            <a:off x="1573866" y="2684583"/>
            <a:ext cx="270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433005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371600"/>
            <a:ext cx="8571664" cy="615553"/>
            <a:chOff x="170336" y="-497698"/>
            <a:chExt cx="7417603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170336" y="-49769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/>
                  </a:solidFill>
                </a:rPr>
                <a:t>5</a:t>
              </a:r>
              <a:endParaRPr lang="en-US" sz="3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751" y="-497698"/>
              <a:ext cx="71801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accent1"/>
                  </a:solidFill>
                </a:rPr>
                <a:t> What is the topic of the </a:t>
              </a:r>
              <a:r>
                <a:rPr lang="en-US" sz="3400" b="1" i="1" dirty="0" smtClean="0">
                  <a:solidFill>
                    <a:schemeClr val="accent1"/>
                  </a:solidFill>
                </a:rPr>
                <a:t>Science</a:t>
              </a:r>
              <a:r>
                <a:rPr lang="en-US" sz="3400" b="1" dirty="0">
                  <a:solidFill>
                    <a:schemeClr val="accent1"/>
                  </a:solidFill>
                </a:rPr>
                <a:t> </a:t>
              </a:r>
              <a:r>
                <a:rPr lang="en-US" sz="3400" b="1" dirty="0" err="1" smtClean="0">
                  <a:solidFill>
                    <a:schemeClr val="accent1"/>
                  </a:solidFill>
                </a:rPr>
                <a:t>programme</a:t>
              </a:r>
              <a:r>
                <a:rPr lang="en-US" sz="34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A990AD-263A-45B2-BA93-EF6B82478A4B}"/>
              </a:ext>
            </a:extLst>
          </p:cNvPr>
          <p:cNvSpPr txBox="1"/>
          <p:nvPr/>
        </p:nvSpPr>
        <p:spPr>
          <a:xfrm>
            <a:off x="1087774" y="2115234"/>
            <a:ext cx="387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about dolphins.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59243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5"/>
            <a:ext cx="726219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0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367" y="5632447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633792" y="63246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358482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What’s in the </a:t>
              </a:r>
              <a:r>
                <a:rPr lang="en-US" sz="2400" i="1" dirty="0"/>
                <a:t>Wildlife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438400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</a:t>
              </a:r>
              <a:r>
                <a:rPr lang="en-US" sz="2400" i="1" dirty="0"/>
                <a:t>The Fox Teacher </a:t>
              </a:r>
              <a:r>
                <a:rPr lang="en-US" sz="2400" dirty="0"/>
                <a:t>a comedy?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415882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time is the </a:t>
              </a:r>
              <a:r>
                <a:rPr lang="en-US" sz="2400" i="1" dirty="0"/>
                <a:t>Sports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5588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2209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3276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419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257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981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3124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4267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48640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is the topic of the </a:t>
              </a:r>
              <a:r>
                <a:rPr lang="en-US" sz="2400" i="1" dirty="0"/>
                <a:t>Science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324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2484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2A420-6CEC-4FFC-9E0E-6069A96E3B73}"/>
              </a:ext>
            </a:extLst>
          </p:cNvPr>
          <p:cNvSpPr txBox="1"/>
          <p:nvPr/>
        </p:nvSpPr>
        <p:spPr>
          <a:xfrm>
            <a:off x="1344974" y="1748135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</a:t>
            </a:r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A4A530B-E979-420C-AFAB-7896E3191A3F}"/>
              </a:ext>
            </a:extLst>
          </p:cNvPr>
          <p:cNvSpPr txBox="1"/>
          <p:nvPr/>
        </p:nvSpPr>
        <p:spPr>
          <a:xfrm>
            <a:off x="1280811" y="2891135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57DDD4-C1BD-4B93-925B-48FAD5F16C89}"/>
              </a:ext>
            </a:extLst>
          </p:cNvPr>
          <p:cNvSpPr txBox="1"/>
          <p:nvPr/>
        </p:nvSpPr>
        <p:spPr>
          <a:xfrm>
            <a:off x="1341944" y="3957935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EB4A778-FD98-453F-8786-0571F6062587}"/>
              </a:ext>
            </a:extLst>
          </p:cNvPr>
          <p:cNvSpPr txBox="1"/>
          <p:nvPr/>
        </p:nvSpPr>
        <p:spPr>
          <a:xfrm>
            <a:off x="1292267" y="4876800"/>
            <a:ext cx="186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A990AD-263A-45B2-BA93-EF6B82478A4B}"/>
              </a:ext>
            </a:extLst>
          </p:cNvPr>
          <p:cNvSpPr txBox="1"/>
          <p:nvPr/>
        </p:nvSpPr>
        <p:spPr>
          <a:xfrm>
            <a:off x="1341750" y="5867400"/>
            <a:ext cx="264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about dolphins.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" y="508369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1178129" y="402848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6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6430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 dirty="0" err="1"/>
                        <a:t>Phong</a:t>
                      </a:r>
                      <a:r>
                        <a:rPr lang="en-US" sz="2400" dirty="0"/>
                        <a:t>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8963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24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II. Speaking</a:t>
            </a:r>
            <a:endParaRPr lang="en-US" sz="3200" b="1" dirty="0">
              <a:solidFill>
                <a:srgbClr val="0084B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" y="826172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96470" y="721487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6454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97" y="2204187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I think the best </a:t>
            </a:r>
            <a:r>
              <a:rPr lang="en-US" sz="2400" dirty="0" err="1"/>
              <a:t>programme</a:t>
            </a:r>
            <a:r>
              <a:rPr lang="en-US" sz="2400" dirty="0"/>
              <a:t> for </a:t>
            </a:r>
            <a:r>
              <a:rPr lang="en-US" sz="2400" dirty="0" err="1"/>
              <a:t>Phong</a:t>
            </a:r>
            <a:r>
              <a:rPr lang="en-US" sz="2400" dirty="0"/>
              <a:t> is the game show  </a:t>
            </a:r>
          </a:p>
          <a:p>
            <a:r>
              <a:rPr lang="en-US" sz="2400" i="1" dirty="0"/>
              <a:t>     Children are Always Right</a:t>
            </a:r>
            <a:r>
              <a:rPr lang="en-US" sz="2400" dirty="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4244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1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15030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Your talk should include: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6" name="Rounded Rectangle 5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the name of the </a:t>
              </a:r>
              <a:r>
                <a:rPr lang="en-US" sz="2200" b="1" dirty="0" err="1"/>
                <a:t>programme</a:t>
              </a:r>
              <a:endParaRPr lang="en-US" sz="2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9" name="Rounded Rectangle 8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2" name="Rounded Rectangle 11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reason you like 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8790" y="4447110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can use these suggestions.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0689" y="4755584"/>
            <a:ext cx="43147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My </a:t>
            </a:r>
            <a:r>
              <a:rPr lang="en-US" sz="2400" b="1" dirty="0" err="1">
                <a:solidFill>
                  <a:srgbClr val="0070C0"/>
                </a:solidFill>
              </a:rPr>
              <a:t>favourite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programme</a:t>
            </a:r>
            <a:r>
              <a:rPr lang="en-US" sz="2400" b="1" dirty="0">
                <a:solidFill>
                  <a:srgbClr val="0070C0"/>
                </a:solidFill>
              </a:rPr>
              <a:t>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0606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-142220"/>
            <a:ext cx="7620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 a game :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* Guessing game: TV channels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609600"/>
            <a:ext cx="2552700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609600"/>
            <a:ext cx="2419350" cy="20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819400" cy="1877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628900" cy="19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5760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33400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0468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98298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57169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51816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259080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1978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708" y="259080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36160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* Model writing 1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cartoon  "Tom and Jerry“. It's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on Disney Channel at 5p.m,from Monday to Saturday every week. Tom is a cat and Jerry is a little mouse. Tom always chase Jerry to eat meat. I like Jerry because he's cool.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stupid but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funny. I always watch it after school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like this programme very much because it's very funny and entertaining after study.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85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“Rap Viet "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on VTV3 at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9. 15 </a:t>
            </a:r>
            <a:r>
              <a:rPr lang="en-GB" sz="2800" dirty="0"/>
              <a:t>every Saturday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this programme ,</a:t>
            </a:r>
            <a:r>
              <a:rPr lang="en-US" sz="2800" dirty="0" smtClean="0"/>
              <a:t>  Contestants perform  </a:t>
            </a:r>
            <a:r>
              <a:rPr lang="en-US" sz="2800" dirty="0"/>
              <a:t>their own rap. Judges watch, comment and vote to award the best rap </a:t>
            </a:r>
            <a:r>
              <a:rPr lang="en-US" sz="2800" dirty="0" smtClean="0"/>
              <a:t>talent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 like this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very much because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interesting and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fun.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2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3618" y="1491147"/>
            <a:ext cx="7356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My </a:t>
            </a:r>
            <a:r>
              <a:rPr lang="en-GB" sz="2400" i="1" dirty="0" err="1"/>
              <a:t>favorite</a:t>
            </a:r>
            <a:r>
              <a:rPr lang="en-GB" sz="2400" i="1" dirty="0"/>
              <a:t> TV programme is “Discovering of The World”. The programme provides us with a variety of interesting facts about nature, the universe, humans, animals and plans over the world. Through the programme, I have a chance to discover different cultures and have more useful information about aspects of life. “Discovering of The World” is broadcasted on VTV2 every Friday evening. Another reason why I love watching the programme is that I’m always curious about the world and the programme brings convincing answers.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4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6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895600"/>
            <a:ext cx="5697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- Do exercise in workbook.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- </a:t>
            </a:r>
            <a:r>
              <a:rPr lang="en-US" sz="3600" b="1">
                <a:solidFill>
                  <a:srgbClr val="7030A0"/>
                </a:solidFill>
              </a:rPr>
              <a:t>Prepare  </a:t>
            </a:r>
            <a:r>
              <a:rPr lang="en-US" sz="3600" b="1" smtClean="0">
                <a:solidFill>
                  <a:srgbClr val="7030A0"/>
                </a:solidFill>
              </a:rPr>
              <a:t>lesson 5: </a:t>
            </a:r>
            <a:r>
              <a:rPr lang="en-US" sz="3600" b="1" dirty="0">
                <a:solidFill>
                  <a:srgbClr val="7030A0"/>
                </a:solidFill>
              </a:rPr>
              <a:t>Skills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2882" y="1676400"/>
            <a:ext cx="5943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63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-76199"/>
            <a:ext cx="25080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-76200"/>
            <a:ext cx="2419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1"/>
            <a:ext cx="2436668" cy="1581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19277"/>
            <a:ext cx="2514600" cy="17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362200" cy="1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169551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0468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98298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167640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8862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169551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9024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708" y="169551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" y="4364182"/>
            <a:ext cx="81153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1/Among </a:t>
            </a:r>
            <a:r>
              <a:rPr lang="en-US" sz="2000" b="1" dirty="0">
                <a:solidFill>
                  <a:schemeClr val="tx1"/>
                </a:solidFill>
              </a:rPr>
              <a:t>these five channels, which one do you like best?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I like </a:t>
            </a:r>
            <a:r>
              <a:rPr lang="en-US" sz="2000" b="1" i="1" dirty="0" smtClean="0">
                <a:solidFill>
                  <a:srgbClr val="C00000"/>
                </a:solidFill>
              </a:rPr>
              <a:t>………… </a:t>
            </a:r>
            <a:r>
              <a:rPr lang="en-US" sz="2000" b="1" i="1" dirty="0">
                <a:solidFill>
                  <a:srgbClr val="C00000"/>
                </a:solidFill>
              </a:rPr>
              <a:t>best because I………………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2/ What about you? Do you often read the TV guide before watching TV?</a:t>
            </a:r>
          </a:p>
          <a:p>
            <a:r>
              <a:rPr lang="en-US" sz="2000" b="1" dirty="0" smtClean="0"/>
              <a:t>………………………………………………………………………………………………………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3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7030A0"/>
                </a:solidFill>
                <a:latin typeface=".VnBodoni" pitchFamily="34" charset="0"/>
              </a:rPr>
              <a:t>LESSON 5</a:t>
            </a:r>
            <a:endParaRPr lang="en-US" sz="4000" b="1" dirty="0" smtClean="0">
              <a:solidFill>
                <a:srgbClr val="7030A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Bodoni" pitchFamily="34" charset="0"/>
              </a:rPr>
              <a:t>SKILLS 1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953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15240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 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205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905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6329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3174"/>
            <a:ext cx="2781300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781300" cy="22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43" y="2211637"/>
            <a:ext cx="506730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3" y="1481512"/>
            <a:ext cx="3399370" cy="39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3" y="2211637"/>
            <a:ext cx="363855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746830" y="884421"/>
            <a:ext cx="152400" cy="1272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2207" y="2173587"/>
            <a:ext cx="152400" cy="1272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4572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15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Checking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 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205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709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05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837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3772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</p:spTree>
    <p:extLst>
      <p:ext uri="{BB962C8B-B14F-4D97-AF65-F5344CB8AC3E}">
        <p14:creationId xmlns:p14="http://schemas.microsoft.com/office/powerpoint/2010/main" val="5583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" y="529231"/>
            <a:ext cx="597046" cy="53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4" y="457200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7678"/>
              </p:ext>
            </p:extLst>
          </p:nvPr>
        </p:nvGraphicFramePr>
        <p:xfrm>
          <a:off x="-3" y="1371600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10.30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12.15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I. Reading</a:t>
            </a:r>
            <a:endParaRPr lang="en-US" sz="32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5582" y="304800"/>
            <a:ext cx="8229600" cy="734291"/>
          </a:xfrm>
        </p:spPr>
        <p:txBody>
          <a:bodyPr>
            <a:noAutofit/>
          </a:bodyPr>
          <a:lstStyle/>
          <a:p>
            <a: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Answer the questions.</a:t>
            </a:r>
            <a:b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1. What's in the Wildlife programme?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2. Is The Fox Teacher a comedy?        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3. What time is the Sports programme? 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4. Can we watch a </a:t>
            </a:r>
            <a:r>
              <a:rPr lang="en-GB" dirty="0" err="1" smtClean="0"/>
              <a:t>garne</a:t>
            </a:r>
            <a:r>
              <a:rPr lang="en-GB" dirty="0" smtClean="0"/>
              <a:t> show at 10.30?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 5. What is the topic of the Science programme?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4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" y="3180218"/>
            <a:ext cx="78720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5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1494464"/>
            <a:ext cx="927292" cy="8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77" y="1175276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2743199"/>
            <a:ext cx="888644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2" y="909604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7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52500" y="3440588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08398" y="1608137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109405" y="1064417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12975" y="1416380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153919" y="2958244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5577" y="736520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endParaRPr lang="en-US" sz="5400" b="1" dirty="0">
              <a:ln w="11430"/>
              <a:solidFill>
                <a:srgbClr val="0000CC"/>
              </a:solidFill>
              <a:effectLst>
                <a:glow rad="101600">
                  <a:srgbClr val="9F2936">
                    <a:lumMod val="60000"/>
                    <a:lumOff val="40000"/>
                    <a:alpha val="60000"/>
                  </a:srgbClr>
                </a:glow>
              </a:effectLst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6376047" y="6341555"/>
            <a:ext cx="939153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43" y="992705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3473096" y="1147518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1008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.VnBodoni</vt:lpstr>
      <vt:lpstr>Arial</vt:lpstr>
      <vt:lpstr>Calibri</vt:lpstr>
      <vt:lpstr>Stencil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Answer the questions.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HP</cp:lastModifiedBy>
  <cp:revision>21</cp:revision>
  <dcterms:created xsi:type="dcterms:W3CDTF">2021-11-05T00:03:30Z</dcterms:created>
  <dcterms:modified xsi:type="dcterms:W3CDTF">2022-01-12T10:07:38Z</dcterms:modified>
</cp:coreProperties>
</file>