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306" r:id="rId2"/>
    <p:sldId id="315" r:id="rId3"/>
    <p:sldId id="319" r:id="rId4"/>
    <p:sldId id="318" r:id="rId5"/>
    <p:sldId id="305" r:id="rId6"/>
    <p:sldId id="308" r:id="rId7"/>
    <p:sldId id="309" r:id="rId8"/>
    <p:sldId id="321" r:id="rId9"/>
    <p:sldId id="320" r:id="rId10"/>
    <p:sldId id="328" r:id="rId11"/>
    <p:sldId id="329" r:id="rId12"/>
    <p:sldId id="330" r:id="rId13"/>
    <p:sldId id="322" r:id="rId14"/>
    <p:sldId id="323" r:id="rId15"/>
    <p:sldId id="324" r:id="rId16"/>
    <p:sldId id="325" r:id="rId17"/>
    <p:sldId id="326" r:id="rId18"/>
    <p:sldId id="331" r:id="rId19"/>
    <p:sldId id="332" r:id="rId20"/>
    <p:sldId id="270" r:id="rId21"/>
    <p:sldId id="301" r:id="rId22"/>
    <p:sldId id="302" r:id="rId23"/>
    <p:sldId id="311" r:id="rId24"/>
    <p:sldId id="333" r:id="rId25"/>
    <p:sldId id="33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4" userDrawn="1">
          <p15:clr>
            <a:srgbClr val="A4A3A4"/>
          </p15:clr>
        </p15:guide>
        <p15:guide id="2" pos="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F1607D"/>
    <a:srgbClr val="FACBC2"/>
    <a:srgbClr val="FFEEB7"/>
    <a:srgbClr val="F48670"/>
    <a:srgbClr val="F16247"/>
    <a:srgbClr val="76ABDC"/>
    <a:srgbClr val="F27193"/>
    <a:srgbClr val="0086EA"/>
    <a:srgbClr val="FAC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5501" autoAdjust="0"/>
  </p:normalViewPr>
  <p:slideViewPr>
    <p:cSldViewPr snapToGrid="0" showGuides="1">
      <p:cViewPr varScale="1">
        <p:scale>
          <a:sx n="70" d="100"/>
          <a:sy n="70" d="100"/>
        </p:scale>
        <p:origin x="-1326" y="-102"/>
      </p:cViewPr>
      <p:guideLst>
        <p:guide orient="horz" pos="2184"/>
        <p:guide pos="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8.xml"/><Relationship Id="rId3" Type="http://schemas.openxmlformats.org/officeDocument/2006/relationships/slide" Target="slide17.xml"/><Relationship Id="rId7" Type="http://schemas.openxmlformats.org/officeDocument/2006/relationships/slide" Target="slide16.xml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11.png"/><Relationship Id="rId5" Type="http://schemas.openxmlformats.org/officeDocument/2006/relationships/slide" Target="slide11.xml"/><Relationship Id="rId10" Type="http://schemas.openxmlformats.org/officeDocument/2006/relationships/slide" Target="slide14.xml"/><Relationship Id="rId4" Type="http://schemas.openxmlformats.org/officeDocument/2006/relationships/slide" Target="slide10.xml"/><Relationship Id="rId9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86495" y="2574700"/>
            <a:ext cx="51571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GOOD MORNING</a:t>
            </a:r>
          </a:p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EVERYONE !!!</a:t>
            </a:r>
          </a:p>
        </p:txBody>
      </p:sp>
    </p:spTree>
    <p:extLst>
      <p:ext uri="{BB962C8B-B14F-4D97-AF65-F5344CB8AC3E}">
        <p14:creationId xmlns:p14="http://schemas.microsoft.com/office/powerpoint/2010/main" val="380070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10" y="2276873"/>
            <a:ext cx="459181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626926"/>
            <a:ext cx="7262192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LUCKY NUMBER!</a:t>
            </a:r>
          </a:p>
        </p:txBody>
      </p:sp>
      <p:sp>
        <p:nvSpPr>
          <p:cNvPr id="3" name="Action Button: Home 2">
            <a:hlinkClick r:id="rId4" action="ppaction://hlinksldjump" highlightClick="1"/>
          </p:cNvPr>
          <p:cNvSpPr/>
          <p:nvPr/>
        </p:nvSpPr>
        <p:spPr>
          <a:xfrm>
            <a:off x="8538693" y="6426558"/>
            <a:ext cx="489397" cy="431442"/>
          </a:xfrm>
          <a:prstGeom prst="actionButtonHome">
            <a:avLst/>
          </a:prstGeom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6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10" y="2276873"/>
            <a:ext cx="459181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626926"/>
            <a:ext cx="7262192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LUCKY NUMBER!</a:t>
            </a: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8538693" y="6426558"/>
            <a:ext cx="489397" cy="431442"/>
          </a:xfrm>
          <a:prstGeom prst="actionButtonHome">
            <a:avLst/>
          </a:prstGeom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6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26926"/>
            <a:ext cx="7696200" cy="973275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.VnArial" pitchFamily="34" charset="0"/>
              </a:rPr>
              <a:t>LUCKY  NUMBER</a:t>
            </a:r>
          </a:p>
        </p:txBody>
      </p:sp>
      <p:sp>
        <p:nvSpPr>
          <p:cNvPr id="3" name="AutoShape 2" descr="VỎ HỘP QUÀ TẶNG - Home | Facebook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3505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5423114"/>
            <a:ext cx="6553200" cy="830985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BodoniH" pitchFamily="34" charset="0"/>
              </a:rPr>
              <a:t>YOU GET A GIFT</a:t>
            </a:r>
            <a:endParaRPr lang="en-GB" sz="4800" b="1" dirty="0">
              <a:solidFill>
                <a:srgbClr val="FF0000"/>
              </a:solidFill>
              <a:latin typeface=".VnBodoniH" pitchFamily="34" charset="0"/>
            </a:endParaRPr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8538693" y="6426558"/>
            <a:ext cx="489397" cy="431442"/>
          </a:xfrm>
          <a:prstGeom prst="actionButtonHome">
            <a:avLst/>
          </a:prstGeom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0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414443"/>
            <a:ext cx="587409" cy="6216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83812" y="499628"/>
            <a:ext cx="798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400" dirty="0"/>
              <a:t>Complete each question with a suitable question word.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813" y="1405989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I go to class  five days a week.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850EF69-ED3B-4AB6-A232-E96AA09ED98E}"/>
              </a:ext>
            </a:extLst>
          </p:cNvPr>
          <p:cNvSpPr txBox="1"/>
          <p:nvPr/>
        </p:nvSpPr>
        <p:spPr>
          <a:xfrm>
            <a:off x="605307" y="1329662"/>
            <a:ext cx="72894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1.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_________     days </a:t>
            </a:r>
            <a:r>
              <a:rPr lang="en-US" sz="2400" dirty="0"/>
              <a:t>a week do you go to class?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A8B8A2D-FE4F-4BA7-A143-1DDAF3C0ECF3}"/>
              </a:ext>
            </a:extLst>
          </p:cNvPr>
          <p:cNvSpPr txBox="1"/>
          <p:nvPr/>
        </p:nvSpPr>
        <p:spPr>
          <a:xfrm>
            <a:off x="1072223" y="1270527"/>
            <a:ext cx="18833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How </a:t>
            </a:r>
            <a:r>
              <a:rPr lang="en-US" sz="2400" b="1" dirty="0" smtClean="0">
                <a:solidFill>
                  <a:srgbClr val="FF0000"/>
                </a:solidFill>
              </a:rPr>
              <a:t>many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538693" y="6426558"/>
            <a:ext cx="489397" cy="431442"/>
          </a:xfrm>
          <a:prstGeom prst="actionButtonHome">
            <a:avLst/>
          </a:prstGeom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8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414443"/>
            <a:ext cx="587409" cy="6216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83812" y="499628"/>
            <a:ext cx="798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400" dirty="0"/>
              <a:t>Complete each question with a suitable question word.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983" y="1730510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3813" y="1776721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           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 watched </a:t>
            </a:r>
            <a:r>
              <a:rPr lang="en-US" sz="2400" i="1" dirty="0"/>
              <a:t>The Fox Teacher</a:t>
            </a:r>
            <a:r>
              <a:rPr lang="en-US" sz="24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6479B97-9EAA-4A74-A0EB-5455B74D2E51}"/>
              </a:ext>
            </a:extLst>
          </p:cNvPr>
          <p:cNvSpPr txBox="1"/>
          <p:nvPr/>
        </p:nvSpPr>
        <p:spPr>
          <a:xfrm>
            <a:off x="1072223" y="1784866"/>
            <a:ext cx="5816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_________ did you watch on TV last night?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3299" y="1767496"/>
            <a:ext cx="1033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What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538693" y="6426558"/>
            <a:ext cx="489397" cy="431442"/>
          </a:xfrm>
          <a:prstGeom prst="actionButtonHome">
            <a:avLst/>
          </a:prstGeom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9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414443"/>
            <a:ext cx="587409" cy="6216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83812" y="499628"/>
            <a:ext cx="798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400" dirty="0"/>
              <a:t>Complete each question with a suitable question word.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983" y="1597551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3813" y="1643762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Because I love animals.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846660D-9C7E-4EB4-9365-ADAB1470C37C}"/>
              </a:ext>
            </a:extLst>
          </p:cNvPr>
          <p:cNvSpPr txBox="1"/>
          <p:nvPr/>
        </p:nvSpPr>
        <p:spPr>
          <a:xfrm>
            <a:off x="1220355" y="1597595"/>
            <a:ext cx="63066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 </a:t>
            </a:r>
            <a:r>
              <a:rPr lang="en-US" sz="2400" dirty="0" smtClean="0"/>
              <a:t>   do </a:t>
            </a:r>
            <a:r>
              <a:rPr lang="en-US" sz="2400" dirty="0"/>
              <a:t>you like the </a:t>
            </a:r>
            <a:r>
              <a:rPr lang="en-US" sz="2400" i="1" dirty="0"/>
              <a:t>Wildlife</a:t>
            </a:r>
            <a:r>
              <a:rPr lang="en-US" sz="2400" dirty="0"/>
              <a:t> </a:t>
            </a:r>
            <a:r>
              <a:rPr lang="en-US" sz="2400" dirty="0" err="1"/>
              <a:t>programme</a:t>
            </a:r>
            <a:r>
              <a:rPr lang="en-US" sz="2400" dirty="0"/>
              <a:t>?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3299" y="1496166"/>
            <a:ext cx="900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Why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538693" y="6426558"/>
            <a:ext cx="489397" cy="431442"/>
          </a:xfrm>
          <a:prstGeom prst="actionButtonHome">
            <a:avLst/>
          </a:prstGeom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1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414443"/>
            <a:ext cx="587409" cy="6216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83812" y="499628"/>
            <a:ext cx="798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400" dirty="0"/>
              <a:t>Complete each question with a suitable question word.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983" y="1701839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3813" y="1748050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 like Minh </a:t>
            </a:r>
            <a:r>
              <a:rPr lang="en-US" sz="2400" dirty="0" err="1"/>
              <a:t>Phong</a:t>
            </a:r>
            <a:r>
              <a:rPr lang="en-US" sz="2400" dirty="0"/>
              <a:t> in </a:t>
            </a:r>
            <a:r>
              <a:rPr lang="en-US" sz="2400" i="1" dirty="0"/>
              <a:t>The Gift of Music</a:t>
            </a:r>
            <a:r>
              <a:rPr lang="en-US" sz="24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05592EF-D9F8-4E6A-BAF3-E6073941F5BE}"/>
              </a:ext>
            </a:extLst>
          </p:cNvPr>
          <p:cNvSpPr txBox="1"/>
          <p:nvPr/>
        </p:nvSpPr>
        <p:spPr>
          <a:xfrm>
            <a:off x="1238827" y="1701883"/>
            <a:ext cx="5782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is your </a:t>
            </a:r>
            <a:r>
              <a:rPr lang="en-US" sz="2400" dirty="0" err="1"/>
              <a:t>favourite</a:t>
            </a:r>
            <a:r>
              <a:rPr lang="en-US" sz="2400" dirty="0"/>
              <a:t> person on TV?</a:t>
            </a:r>
          </a:p>
        </p:txBody>
      </p:sp>
      <p:sp>
        <p:nvSpPr>
          <p:cNvPr id="7" name="Rectangle 6"/>
          <p:cNvSpPr/>
          <p:nvPr/>
        </p:nvSpPr>
        <p:spPr>
          <a:xfrm>
            <a:off x="1403646" y="1601692"/>
            <a:ext cx="865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538693" y="6426558"/>
            <a:ext cx="489397" cy="431442"/>
          </a:xfrm>
          <a:prstGeom prst="actionButtonHome">
            <a:avLst/>
          </a:prstGeom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5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414443"/>
            <a:ext cx="587409" cy="6216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83812" y="499628"/>
            <a:ext cx="798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400" dirty="0"/>
              <a:t>Complete each question with a suitable question word.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573" y="1829146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7403" y="1875357"/>
            <a:ext cx="8260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About half an hour a day. I watch more at the weekend.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F961B43-2B4F-4EC3-A47A-D861240830D2}"/>
              </a:ext>
            </a:extLst>
          </p:cNvPr>
          <p:cNvSpPr txBox="1"/>
          <p:nvPr/>
        </p:nvSpPr>
        <p:spPr>
          <a:xfrm>
            <a:off x="1199216" y="1820015"/>
            <a:ext cx="6671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/>
              <a:t>_________ </a:t>
            </a:r>
            <a:r>
              <a:rPr lang="en-US" sz="2400" dirty="0"/>
              <a:t>hours a day do you watch TV?</a:t>
            </a:r>
          </a:p>
        </p:txBody>
      </p:sp>
      <p:sp>
        <p:nvSpPr>
          <p:cNvPr id="7" name="Rectangle 6"/>
          <p:cNvSpPr/>
          <p:nvPr/>
        </p:nvSpPr>
        <p:spPr>
          <a:xfrm>
            <a:off x="961086" y="1760435"/>
            <a:ext cx="1783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How many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538693" y="6426558"/>
            <a:ext cx="489397" cy="431442"/>
          </a:xfrm>
          <a:prstGeom prst="actionButtonHome">
            <a:avLst/>
          </a:prstGeom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7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5">
            <a:extLst>
              <a:ext uri="{FF2B5EF4-FFF2-40B4-BE49-F238E27FC236}">
                <a16:creationId xmlns="" xmlns:a16="http://schemas.microsoft.com/office/drawing/2014/main" id="{893D9AE1-9D49-4928-BF6D-E44CEBA69B62}"/>
              </a:ext>
            </a:extLst>
          </p:cNvPr>
          <p:cNvSpPr/>
          <p:nvPr/>
        </p:nvSpPr>
        <p:spPr>
          <a:xfrm>
            <a:off x="103031" y="92852"/>
            <a:ext cx="8770512" cy="652493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49261" y="105731"/>
            <a:ext cx="234395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4B1"/>
                </a:solidFill>
              </a:rPr>
              <a:t>* Grammar</a:t>
            </a:r>
            <a:endParaRPr lang="en-US" sz="2400" b="1" dirty="0">
              <a:solidFill>
                <a:srgbClr val="0084B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414443"/>
            <a:ext cx="587409" cy="6216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83812" y="499628"/>
            <a:ext cx="798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400" dirty="0"/>
              <a:t>Complete each question with a suitable question word.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8983" y="1359778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3813" y="1405989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I go to class  five days a week.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08983" y="2451734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3813" y="2497945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           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 watched </a:t>
            </a:r>
            <a:r>
              <a:rPr lang="en-US" sz="2400" i="1" dirty="0"/>
              <a:t>The Fox Teacher</a:t>
            </a:r>
            <a:r>
              <a:rPr lang="en-US" sz="24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8983" y="3542280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3813" y="3588491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Because I love animals.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08983" y="4651130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3813" y="4697341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 like Minh </a:t>
            </a:r>
            <a:r>
              <a:rPr lang="en-US" sz="2400" dirty="0" err="1"/>
              <a:t>Phong</a:t>
            </a:r>
            <a:r>
              <a:rPr lang="en-US" sz="2400" dirty="0"/>
              <a:t> in </a:t>
            </a:r>
            <a:r>
              <a:rPr lang="en-US" sz="2400" i="1" dirty="0"/>
              <a:t>The Gift of Music</a:t>
            </a:r>
            <a:r>
              <a:rPr lang="en-US" sz="2400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8983" y="5740578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5.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3813" y="5786789"/>
            <a:ext cx="8260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About half an hour a day. I watch more at the weekend.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850EF69-ED3B-4AB6-A232-E96AA09ED98E}"/>
              </a:ext>
            </a:extLst>
          </p:cNvPr>
          <p:cNvSpPr txBox="1"/>
          <p:nvPr/>
        </p:nvSpPr>
        <p:spPr>
          <a:xfrm>
            <a:off x="1094704" y="1329662"/>
            <a:ext cx="5945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_________     </a:t>
            </a:r>
            <a:r>
              <a:rPr lang="en-US" sz="2400" dirty="0" smtClean="0"/>
              <a:t>days </a:t>
            </a:r>
            <a:r>
              <a:rPr lang="en-US" sz="2400" dirty="0"/>
              <a:t>a week do you go to class?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A8B8A2D-FE4F-4BA7-A143-1DDAF3C0ECF3}"/>
              </a:ext>
            </a:extLst>
          </p:cNvPr>
          <p:cNvSpPr txBox="1"/>
          <p:nvPr/>
        </p:nvSpPr>
        <p:spPr>
          <a:xfrm>
            <a:off x="1072223" y="1270527"/>
            <a:ext cx="18833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How </a:t>
            </a:r>
            <a:r>
              <a:rPr lang="en-US" sz="2400" b="1" dirty="0" smtClean="0">
                <a:solidFill>
                  <a:srgbClr val="FF0000"/>
                </a:solidFill>
              </a:rPr>
              <a:t>many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6479B97-9EAA-4A74-A0EB-5455B74D2E51}"/>
              </a:ext>
            </a:extLst>
          </p:cNvPr>
          <p:cNvSpPr txBox="1"/>
          <p:nvPr/>
        </p:nvSpPr>
        <p:spPr>
          <a:xfrm>
            <a:off x="1072223" y="2506090"/>
            <a:ext cx="5816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_________ did you watch on TV last night?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846660D-9C7E-4EB4-9365-ADAB1470C37C}"/>
              </a:ext>
            </a:extLst>
          </p:cNvPr>
          <p:cNvSpPr txBox="1"/>
          <p:nvPr/>
        </p:nvSpPr>
        <p:spPr>
          <a:xfrm>
            <a:off x="1220355" y="3542324"/>
            <a:ext cx="63066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 </a:t>
            </a:r>
            <a:r>
              <a:rPr lang="en-US" sz="2400" dirty="0" smtClean="0"/>
              <a:t>   do </a:t>
            </a:r>
            <a:r>
              <a:rPr lang="en-US" sz="2400" dirty="0"/>
              <a:t>you like the </a:t>
            </a:r>
            <a:r>
              <a:rPr lang="en-US" sz="2400" i="1" dirty="0"/>
              <a:t>Wildlife</a:t>
            </a:r>
            <a:r>
              <a:rPr lang="en-US" sz="2400" dirty="0"/>
              <a:t> </a:t>
            </a:r>
            <a:r>
              <a:rPr lang="en-US" sz="2400" dirty="0" err="1"/>
              <a:t>programme</a:t>
            </a:r>
            <a:r>
              <a:rPr lang="en-US" sz="2400" dirty="0"/>
              <a:t>?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05592EF-D9F8-4E6A-BAF3-E6073941F5BE}"/>
              </a:ext>
            </a:extLst>
          </p:cNvPr>
          <p:cNvSpPr txBox="1"/>
          <p:nvPr/>
        </p:nvSpPr>
        <p:spPr>
          <a:xfrm>
            <a:off x="1238827" y="4651174"/>
            <a:ext cx="5782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is your </a:t>
            </a:r>
            <a:r>
              <a:rPr lang="en-US" sz="2400" dirty="0" err="1"/>
              <a:t>favourite</a:t>
            </a:r>
            <a:r>
              <a:rPr lang="en-US" sz="2400" dirty="0"/>
              <a:t> person on TV?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F961B43-2B4F-4EC3-A47A-D861240830D2}"/>
              </a:ext>
            </a:extLst>
          </p:cNvPr>
          <p:cNvSpPr txBox="1"/>
          <p:nvPr/>
        </p:nvSpPr>
        <p:spPr>
          <a:xfrm>
            <a:off x="1275626" y="5731447"/>
            <a:ext cx="6671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/>
              <a:t>_________ </a:t>
            </a:r>
            <a:r>
              <a:rPr lang="en-US" sz="2400" dirty="0"/>
              <a:t>hours a day do you watch TV?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93299" y="2488720"/>
            <a:ext cx="1033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What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93299" y="3453774"/>
            <a:ext cx="900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Why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03646" y="4589620"/>
            <a:ext cx="865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25380" y="5675621"/>
            <a:ext cx="1783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How many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45">
            <a:extLst>
              <a:ext uri="{FF2B5EF4-FFF2-40B4-BE49-F238E27FC236}">
                <a16:creationId xmlns="" xmlns:a16="http://schemas.microsoft.com/office/drawing/2014/main" id="{893D9AE1-9D49-4928-BF6D-E44CEBA69B62}"/>
              </a:ext>
            </a:extLst>
          </p:cNvPr>
          <p:cNvSpPr/>
          <p:nvPr/>
        </p:nvSpPr>
        <p:spPr>
          <a:xfrm>
            <a:off x="36648" y="241839"/>
            <a:ext cx="9046422" cy="610199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5CA8B284-D523-4905-B9BF-497E16E8AF2E}"/>
              </a:ext>
            </a:extLst>
          </p:cNvPr>
          <p:cNvCxnSpPr/>
          <p:nvPr/>
        </p:nvCxnSpPr>
        <p:spPr>
          <a:xfrm flipV="1">
            <a:off x="607536" y="1619857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EB137167-DBA0-4D43-BE9F-8A7484A20C6E}"/>
              </a:ext>
            </a:extLst>
          </p:cNvPr>
          <p:cNvCxnSpPr/>
          <p:nvPr/>
        </p:nvCxnSpPr>
        <p:spPr>
          <a:xfrm flipV="1">
            <a:off x="684810" y="2572035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71B11459-09BD-44EB-B6D6-477718D9EE7D}"/>
              </a:ext>
            </a:extLst>
          </p:cNvPr>
          <p:cNvCxnSpPr/>
          <p:nvPr/>
        </p:nvCxnSpPr>
        <p:spPr>
          <a:xfrm flipV="1">
            <a:off x="644230" y="343824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02AE715-D5E9-4E70-9FC4-8364A02BB660}"/>
              </a:ext>
            </a:extLst>
          </p:cNvPr>
          <p:cNvCxnSpPr/>
          <p:nvPr/>
        </p:nvCxnSpPr>
        <p:spPr>
          <a:xfrm flipV="1">
            <a:off x="731838" y="437062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3371A02C-DE70-4978-906B-F156BA251873}"/>
              </a:ext>
            </a:extLst>
          </p:cNvPr>
          <p:cNvCxnSpPr/>
          <p:nvPr/>
        </p:nvCxnSpPr>
        <p:spPr>
          <a:xfrm flipV="1">
            <a:off x="826482" y="528457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3DDB510-B739-45D9-B2E0-028CE065FE22}"/>
              </a:ext>
            </a:extLst>
          </p:cNvPr>
          <p:cNvSpPr txBox="1"/>
          <p:nvPr/>
        </p:nvSpPr>
        <p:spPr>
          <a:xfrm>
            <a:off x="36648" y="1217843"/>
            <a:ext cx="9107352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3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Ocean </a:t>
            </a:r>
            <a:r>
              <a:rPr lang="en-US" sz="2300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Life</a:t>
            </a:r>
            <a:r>
              <a:rPr lang="en-US" sz="23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is on at 7.30, and </a:t>
            </a:r>
            <a:r>
              <a:rPr lang="en-US" sz="2300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Laughing out Loud</a:t>
            </a:r>
            <a:r>
              <a:rPr lang="en-US" sz="23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comes next at 8.00.</a:t>
            </a:r>
            <a:endParaRPr lang="en-US" sz="2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19E46AAD-7D4A-4521-8CA9-068388F2994C}"/>
              </a:ext>
            </a:extLst>
          </p:cNvPr>
          <p:cNvSpPr txBox="1"/>
          <p:nvPr/>
        </p:nvSpPr>
        <p:spPr>
          <a:xfrm>
            <a:off x="201359" y="2143421"/>
            <a:ext cx="86223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b="1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like 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The Seven Kitties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very much, so I watch it every day.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36B0D7E7-E406-4EDB-AFEF-1C639106F25C}"/>
              </a:ext>
            </a:extLst>
          </p:cNvPr>
          <p:cNvSpPr txBox="1"/>
          <p:nvPr/>
        </p:nvSpPr>
        <p:spPr>
          <a:xfrm>
            <a:off x="256157" y="3062006"/>
            <a:ext cx="87491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spc="-5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b="1" i="1" spc="-5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BBC </a:t>
            </a:r>
            <a:r>
              <a:rPr lang="en-US" sz="2400" b="1" i="1" spc="-5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sz="2400" b="1" i="0" spc="-5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is a British channel, but </a:t>
            </a:r>
            <a:r>
              <a:rPr lang="en-US" sz="2400" b="1" i="1" spc="-5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VTV6</a:t>
            </a:r>
            <a:r>
              <a:rPr lang="en-US" sz="2400" b="1" i="0" spc="-5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is a Vietnamese channel.</a:t>
            </a:r>
            <a:endParaRPr lang="en-US" sz="2400" b="1" spc="-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D618B35-F8B5-494E-9FCB-A9E30EAADC78}"/>
              </a:ext>
            </a:extLst>
          </p:cNvPr>
          <p:cNvSpPr txBox="1"/>
          <p:nvPr/>
        </p:nvSpPr>
        <p:spPr>
          <a:xfrm>
            <a:off x="319483" y="3929902"/>
            <a:ext cx="85042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Along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the Coast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is a famous TV series, but I don't like it.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9A549C0-3BEC-4BFE-9C91-9B5C4E2C8E2A}"/>
              </a:ext>
            </a:extLst>
          </p:cNvPr>
          <p:cNvSpPr txBox="1"/>
          <p:nvPr/>
        </p:nvSpPr>
        <p:spPr>
          <a:xfrm>
            <a:off x="374960" y="4884006"/>
            <a:ext cx="8743282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b="1" i="0" spc="-5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300" b="1" i="0" spc="-5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300" b="1" i="0" spc="-5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have a lot of homework tonight, so I can't watch </a:t>
            </a:r>
            <a:r>
              <a:rPr lang="en-US" sz="2300" b="1" i="1" spc="-5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Eight Feet Below</a:t>
            </a:r>
            <a:r>
              <a:rPr lang="en-US" sz="2300" b="0" i="0" spc="-50" dirty="0"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en-US" sz="2300" spc="-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3" y="319481"/>
            <a:ext cx="485431" cy="47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9" name="TextBox 38"/>
          <p:cNvSpPr txBox="1"/>
          <p:nvPr/>
        </p:nvSpPr>
        <p:spPr>
          <a:xfrm>
            <a:off x="678613" y="333650"/>
            <a:ext cx="8710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Use the conjunctions provided to connect the sentences.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075626C0-0E08-4C04-9589-9F8AFCB837D7}"/>
              </a:ext>
            </a:extLst>
          </p:cNvPr>
          <p:cNvSpPr txBox="1"/>
          <p:nvPr/>
        </p:nvSpPr>
        <p:spPr>
          <a:xfrm>
            <a:off x="154545" y="813389"/>
            <a:ext cx="9414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Ocean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Life is on at 7.30. Laughing out Loud comes next at 8.00. (and)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32103619-37D3-43DE-984A-6D57C2131C82}"/>
              </a:ext>
            </a:extLst>
          </p:cNvPr>
          <p:cNvSpPr txBox="1"/>
          <p:nvPr/>
        </p:nvSpPr>
        <p:spPr>
          <a:xfrm>
            <a:off x="154544" y="1715431"/>
            <a:ext cx="8669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like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The Seven Kitties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very much. I watch it every day. (so)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8B35399-C7F8-46C8-A3EB-B9724176A4B9}"/>
              </a:ext>
            </a:extLst>
          </p:cNvPr>
          <p:cNvSpPr txBox="1"/>
          <p:nvPr/>
        </p:nvSpPr>
        <p:spPr>
          <a:xfrm>
            <a:off x="201358" y="2703373"/>
            <a:ext cx="880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BBC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a British channel.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VTV6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a Vietnamese channel. (but)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0702469-BBAE-4B27-B46C-6A9658026102}"/>
              </a:ext>
            </a:extLst>
          </p:cNvPr>
          <p:cNvSpPr txBox="1"/>
          <p:nvPr/>
        </p:nvSpPr>
        <p:spPr>
          <a:xfrm>
            <a:off x="256157" y="3536097"/>
            <a:ext cx="775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Along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Coast is a famous TV series. I don’t like it. (but)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06AAE0B6-90D0-4DA2-AAC6-62858E82BDCD}"/>
              </a:ext>
            </a:extLst>
          </p:cNvPr>
          <p:cNvSpPr txBox="1"/>
          <p:nvPr/>
        </p:nvSpPr>
        <p:spPr>
          <a:xfrm>
            <a:off x="232262" y="4455629"/>
            <a:ext cx="88859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have a lot of homework tonight. I can’t watch 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Eight Feet Below.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(so)</a:t>
            </a:r>
          </a:p>
        </p:txBody>
      </p:sp>
      <p:pic>
        <p:nvPicPr>
          <p:cNvPr id="45" name="Content Placeholder 3" descr="difficult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01015" y="5729527"/>
            <a:ext cx="1082055" cy="101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4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727" y="693964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en-US" sz="2300" b="1" dirty="0" err="1">
                <a:solidFill>
                  <a:srgbClr val="002060"/>
                </a:solidFill>
              </a:rPr>
              <a:t>Huy</a:t>
            </a:r>
            <a:endParaRPr lang="en-GB" sz="23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1433" y="685801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Tí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3034439" y="685801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en-GB" b="1" dirty="0" smtClean="0">
                <a:solidFill>
                  <a:srgbClr val="002060"/>
                </a:solidFill>
              </a:rPr>
              <a:t>DÒ BÀI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85897" y="693964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Bủm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18903" y="693964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Bé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70360" y="685801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ku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0727" y="1951264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endParaRPr lang="en-GB" b="1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01433" y="1943101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endParaRPr lang="en-GB" b="1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34439" y="1943101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endParaRPr lang="en-GB" b="1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85897" y="1951264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en-US" sz="2500" b="1" dirty="0" err="1">
                <a:solidFill>
                  <a:srgbClr val="002060"/>
                </a:solidFill>
              </a:rPr>
              <a:t>Hương</a:t>
            </a:r>
            <a:endParaRPr lang="en-GB" sz="2500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18903" y="1951264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endParaRPr lang="en-GB" b="1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70360" y="1943101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endParaRPr lang="en-GB" b="1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0727" y="3151414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endParaRPr lang="en-GB" b="1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01433" y="3143251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endParaRPr lang="en-GB" b="1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34439" y="3143251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endParaRPr lang="en-GB" b="1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85897" y="3151414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endParaRPr lang="en-GB" b="1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18903" y="3151414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endParaRPr lang="en-GB" b="1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70360" y="3143251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endParaRPr lang="en-GB" b="1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0797" y="4351564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endParaRPr lang="en-GB" b="1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91503" y="4343401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endParaRPr lang="en-GB" b="1">
              <a:solidFill>
                <a:srgbClr val="00206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24509" y="4343401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endParaRPr lang="en-GB" b="1">
              <a:solidFill>
                <a:srgbClr val="00206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75966" y="4351564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endParaRPr lang="en-GB" b="1">
              <a:solidFill>
                <a:srgbClr val="00206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08972" y="4351564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endParaRPr lang="en-GB" b="1">
              <a:solidFill>
                <a:srgbClr val="002060"/>
              </a:solidFill>
            </a:endParaRPr>
          </a:p>
        </p:txBody>
      </p:sp>
      <p:sp>
        <p:nvSpPr>
          <p:cNvPr id="30" name="Rectangle 29">
            <a:hlinkClick r:id="rId3" action="ppaction://hlinksldjump"/>
          </p:cNvPr>
          <p:cNvSpPr/>
          <p:nvPr/>
        </p:nvSpPr>
        <p:spPr>
          <a:xfrm>
            <a:off x="7360430" y="4351563"/>
            <a:ext cx="1334602" cy="1012373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en-GB" b="1" dirty="0" smtClean="0">
                <a:solidFill>
                  <a:srgbClr val="002060"/>
                </a:solidFill>
              </a:rPr>
              <a:t>DÒ BÀI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0727" y="5551714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endParaRPr lang="en-GB" b="1">
              <a:solidFill>
                <a:srgbClr val="00206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01433" y="5543551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endParaRPr lang="en-GB" b="1">
              <a:solidFill>
                <a:srgbClr val="00206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034439" y="5543551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r>
              <a:rPr lang="en-US" sz="2300" b="1" dirty="0" err="1">
                <a:solidFill>
                  <a:srgbClr val="002060"/>
                </a:solidFill>
              </a:rPr>
              <a:t>Mộng</a:t>
            </a:r>
            <a:r>
              <a:rPr lang="en-US" sz="2300" b="1" dirty="0">
                <a:solidFill>
                  <a:srgbClr val="002060"/>
                </a:solidFill>
              </a:rPr>
              <a:t> </a:t>
            </a:r>
            <a:r>
              <a:rPr lang="en-US" sz="2300" b="1" dirty="0" err="1">
                <a:solidFill>
                  <a:srgbClr val="002060"/>
                </a:solidFill>
              </a:rPr>
              <a:t>Hải</a:t>
            </a:r>
            <a:endParaRPr lang="en-GB" sz="2300" b="1" dirty="0">
              <a:solidFill>
                <a:srgbClr val="00206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85897" y="5551714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endParaRPr lang="en-GB" b="1">
              <a:solidFill>
                <a:srgbClr val="00206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18903" y="5551714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endParaRPr lang="en-GB" b="1">
              <a:solidFill>
                <a:srgbClr val="00206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370360" y="5543551"/>
            <a:ext cx="1334602" cy="1020536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7754" tIns="28877" rIns="57754" bIns="28877" rtlCol="0" anchor="ctr"/>
          <a:lstStyle/>
          <a:p>
            <a:pPr algn="ctr"/>
            <a:endParaRPr lang="en-GB" b="1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5709" y="75770"/>
            <a:ext cx="2042206" cy="412261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57754" tIns="28877" rIns="57754" bIns="28877" rtlCol="0">
            <a:spAutoFit/>
          </a:bodyPr>
          <a:lstStyle/>
          <a:p>
            <a:r>
              <a:rPr lang="en-US" sz="2300" b="1" dirty="0">
                <a:solidFill>
                  <a:srgbClr val="002060"/>
                </a:solidFill>
              </a:rPr>
              <a:t>CHECK - UP</a:t>
            </a:r>
            <a:endParaRPr lang="en-GB" sz="23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1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2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2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2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2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1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2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12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12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2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1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1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25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125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125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25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25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125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125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25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25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125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125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25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2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12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12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2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2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12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12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2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1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1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50"/>
                            </p:stCondLst>
                            <p:childTnLst>
                              <p:par>
                                <p:cTn id="7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25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125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125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25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25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125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125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25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250"/>
                            </p:stCondLst>
                            <p:childTnLst>
                              <p:par>
                                <p:cTn id="8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125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125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125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25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125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1" dur="125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25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25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750"/>
                            </p:stCondLst>
                            <p:childTnLst>
                              <p:par>
                                <p:cTn id="9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125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125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125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25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125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3" dur="125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" dur="125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25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250"/>
                            </p:stCondLst>
                            <p:childTnLst>
                              <p:par>
                                <p:cTn id="10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125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9" dur="125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125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25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1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5" dur="1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6" dur="1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1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1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125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1" dur="125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2" dur="125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25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1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1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1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250"/>
                            </p:stCondLst>
                            <p:childTnLst>
                              <p:par>
                                <p:cTn id="13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1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3" dur="1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4" dur="1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1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125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9" dur="125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0" dur="125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25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750"/>
                            </p:stCondLst>
                            <p:childTnLst>
                              <p:par>
                                <p:cTn id="14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1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5" dur="1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6" dur="1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1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000"/>
                            </p:stCondLst>
                            <p:childTnLst>
                              <p:par>
                                <p:cTn id="14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125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1" dur="125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2" dur="125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125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250"/>
                            </p:stCondLst>
                            <p:childTnLst>
                              <p:par>
                                <p:cTn id="15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125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125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125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25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500"/>
                            </p:stCondLst>
                            <p:childTnLst>
                              <p:par>
                                <p:cTn id="16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125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3" dur="125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4" dur="125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125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6750"/>
                            </p:stCondLst>
                            <p:childTnLst>
                              <p:par>
                                <p:cTn id="16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125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9" dur="125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0" dur="125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125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000"/>
                            </p:stCondLst>
                            <p:childTnLst>
                              <p:par>
                                <p:cTn id="17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125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5" dur="125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6" dur="125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125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7250"/>
                            </p:stCondLst>
                            <p:childTnLst>
                              <p:par>
                                <p:cTn id="17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125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1" dur="125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2" dur="125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125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500"/>
                            </p:stCondLst>
                            <p:childTnLst>
                              <p:par>
                                <p:cTn id="185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500"/>
                            </p:stCondLst>
                            <p:childTnLst>
                              <p:par>
                                <p:cTn id="21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2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500"/>
                            </p:stCondLst>
                            <p:childTnLst>
                              <p:par>
                                <p:cTn id="234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4000"/>
                            </p:stCondLst>
                            <p:childTnLst>
                              <p:par>
                                <p:cTn id="24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4500"/>
                            </p:stCondLst>
                            <p:childTnLst>
                              <p:par>
                                <p:cTn id="246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8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0"/>
                            </p:stCondLst>
                            <p:childTnLst>
                              <p:par>
                                <p:cTn id="25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3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4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5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500"/>
                            </p:stCondLst>
                            <p:childTnLst>
                              <p:par>
                                <p:cTn id="25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6000"/>
                            </p:stCondLst>
                            <p:childTnLst>
                              <p:par>
                                <p:cTn id="264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5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6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7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6500"/>
                            </p:stCondLst>
                            <p:childTnLst>
                              <p:par>
                                <p:cTn id="27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2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3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7000"/>
                            </p:stCondLst>
                            <p:childTnLst>
                              <p:par>
                                <p:cTn id="276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7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8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9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7500"/>
                            </p:stCondLst>
                            <p:childTnLst>
                              <p:par>
                                <p:cTn id="28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0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8500"/>
                            </p:stCondLst>
                            <p:childTnLst>
                              <p:par>
                                <p:cTn id="294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500"/>
                            </p:stCondLst>
                            <p:childTnLst>
                              <p:par>
                                <p:cTn id="306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9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3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4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5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6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7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1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2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3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6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7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8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9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0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3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4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5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6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9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0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1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2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3500"/>
                            </p:stCondLst>
                            <p:childTnLst>
                              <p:par>
                                <p:cTn id="354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5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6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7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8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1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2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3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4500"/>
                            </p:stCondLst>
                            <p:childTnLst>
                              <p:par>
                                <p:cTn id="366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7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8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9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0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2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0" grpId="2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8" y="267686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5" y="388805"/>
            <a:ext cx="3916622" cy="656492"/>
          </a:xfrm>
          <a:prstGeom prst="rect">
            <a:avLst/>
          </a:prstGeom>
          <a:solidFill>
            <a:schemeClr val="accent5"/>
          </a:solidFill>
          <a:effectLst>
            <a:glow rad="50800">
              <a:schemeClr val="bg1"/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99" y="126613"/>
            <a:ext cx="3984820" cy="2535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1" y="2661995"/>
            <a:ext cx="6488499" cy="4455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Rectangle 28"/>
          <p:cNvSpPr/>
          <p:nvPr/>
        </p:nvSpPr>
        <p:spPr>
          <a:xfrm>
            <a:off x="145473" y="1114697"/>
            <a:ext cx="553462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Work in groups. Interview your friends, using the questions below. Take notes of their answers and then report the results to the class.</a:t>
            </a:r>
          </a:p>
        </p:txBody>
      </p:sp>
    </p:spTree>
    <p:extLst>
      <p:ext uri="{BB962C8B-B14F-4D97-AF65-F5344CB8AC3E}">
        <p14:creationId xmlns:p14="http://schemas.microsoft.com/office/powerpoint/2010/main" val="4839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/>
          <p:cNvGrpSpPr/>
          <p:nvPr/>
        </p:nvGrpSpPr>
        <p:grpSpPr>
          <a:xfrm>
            <a:off x="558211" y="1231931"/>
            <a:ext cx="2111832" cy="461665"/>
            <a:chOff x="1230086" y="1785257"/>
            <a:chExt cx="2111832" cy="461665"/>
          </a:xfrm>
        </p:grpSpPr>
        <p:sp>
          <p:nvSpPr>
            <p:cNvPr id="124" name="TextBox 1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Going out.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175924" y="1278750"/>
            <a:ext cx="3876768" cy="461665"/>
            <a:chOff x="1230086" y="1785257"/>
            <a:chExt cx="2491930" cy="461665"/>
          </a:xfrm>
        </p:grpSpPr>
        <p:sp>
          <p:nvSpPr>
            <p:cNvPr id="127" name="TextBox 12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611086" y="1785257"/>
              <a:ext cx="2110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Reading books.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58211" y="1951650"/>
            <a:ext cx="2880448" cy="461665"/>
            <a:chOff x="1230086" y="1785257"/>
            <a:chExt cx="2880448" cy="461665"/>
          </a:xfrm>
        </p:grpSpPr>
        <p:sp>
          <p:nvSpPr>
            <p:cNvPr id="130" name="TextBox 12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611086" y="1785257"/>
              <a:ext cx="2499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Watching TV.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29973" y="597802"/>
            <a:ext cx="7681275" cy="473610"/>
            <a:chOff x="-44256" y="1250802"/>
            <a:chExt cx="7681275" cy="473610"/>
          </a:xfrm>
        </p:grpSpPr>
        <p:sp>
          <p:nvSpPr>
            <p:cNvPr id="133" name="TextBox 132"/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79292" y="1250802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What do you do in your free time?</a:t>
              </a:r>
              <a:endParaRPr lang="en-US" sz="2400" i="1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4353594" y="1859316"/>
            <a:ext cx="3335744" cy="461665"/>
            <a:chOff x="1230086" y="1785257"/>
            <a:chExt cx="3335744" cy="461665"/>
          </a:xfrm>
        </p:grpSpPr>
        <p:sp>
          <p:nvSpPr>
            <p:cNvPr id="136" name="TextBox 13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611085" y="1785257"/>
              <a:ext cx="2954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Other: </a:t>
              </a:r>
              <a:r>
                <a:rPr lang="en-US" sz="2400" dirty="0" smtClean="0"/>
                <a:t>______</a:t>
              </a:r>
              <a:endParaRPr lang="en-US" sz="2400" dirty="0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558211" y="3219908"/>
            <a:ext cx="2111832" cy="461665"/>
            <a:chOff x="1230086" y="1785257"/>
            <a:chExt cx="2111832" cy="461665"/>
          </a:xfrm>
        </p:grpSpPr>
        <p:sp>
          <p:nvSpPr>
            <p:cNvPr id="185" name="TextBox 18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Books.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4335232" y="3111094"/>
            <a:ext cx="2491930" cy="461665"/>
            <a:chOff x="1230086" y="1785257"/>
            <a:chExt cx="2491930" cy="461665"/>
          </a:xfrm>
        </p:grpSpPr>
        <p:sp>
          <p:nvSpPr>
            <p:cNvPr id="188" name="TextBox 18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611086" y="1785257"/>
              <a:ext cx="2110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Friends.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58211" y="3939627"/>
            <a:ext cx="2298759" cy="461665"/>
            <a:chOff x="1230086" y="1785257"/>
            <a:chExt cx="2298759" cy="461665"/>
          </a:xfrm>
        </p:grpSpPr>
        <p:sp>
          <p:nvSpPr>
            <p:cNvPr id="191" name="TextBox 19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1611086" y="1785257"/>
              <a:ext cx="1917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Televion.</a:t>
              </a: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429973" y="2585779"/>
            <a:ext cx="7681275" cy="473610"/>
            <a:chOff x="-44256" y="1250802"/>
            <a:chExt cx="7681275" cy="473610"/>
          </a:xfrm>
        </p:grpSpPr>
        <p:sp>
          <p:nvSpPr>
            <p:cNvPr id="194" name="TextBox 193"/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379292" y="1250802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 do you prefer to get information from?</a:t>
              </a:r>
              <a:endParaRPr lang="en-US" sz="2400" i="1"/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4336458" y="3708794"/>
            <a:ext cx="2507855" cy="461665"/>
            <a:chOff x="1230086" y="1785257"/>
            <a:chExt cx="2507855" cy="461665"/>
          </a:xfrm>
        </p:grpSpPr>
        <p:sp>
          <p:nvSpPr>
            <p:cNvPr id="197" name="TextBox 19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1598207" y="1785257"/>
              <a:ext cx="2139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Other: ______</a:t>
              </a: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58211" y="5265090"/>
            <a:ext cx="2111832" cy="461665"/>
            <a:chOff x="1230086" y="1785257"/>
            <a:chExt cx="2111832" cy="461665"/>
          </a:xfrm>
        </p:grpSpPr>
        <p:sp>
          <p:nvSpPr>
            <p:cNvPr id="200" name="TextBox 19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One hour.</a:t>
              </a: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4313917" y="5265089"/>
            <a:ext cx="3902800" cy="461665"/>
            <a:chOff x="1230086" y="1785257"/>
            <a:chExt cx="3902800" cy="461665"/>
          </a:xfrm>
        </p:grpSpPr>
        <p:sp>
          <p:nvSpPr>
            <p:cNvPr id="203" name="TextBox 20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1585328" y="1785257"/>
              <a:ext cx="35475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Two hours.</a:t>
              </a:r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558211" y="5817382"/>
            <a:ext cx="3670889" cy="487423"/>
            <a:chOff x="1230086" y="1630709"/>
            <a:chExt cx="3670889" cy="487423"/>
          </a:xfrm>
        </p:grpSpPr>
        <p:sp>
          <p:nvSpPr>
            <p:cNvPr id="206" name="TextBox 205"/>
            <p:cNvSpPr txBox="1"/>
            <p:nvPr/>
          </p:nvSpPr>
          <p:spPr>
            <a:xfrm>
              <a:off x="1230086" y="165646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1611086" y="1630709"/>
              <a:ext cx="3289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More than two hours.</a:t>
              </a:r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429973" y="4630961"/>
            <a:ext cx="7681275" cy="473610"/>
            <a:chOff x="-44256" y="1250802"/>
            <a:chExt cx="7681275" cy="473610"/>
          </a:xfrm>
        </p:grpSpPr>
        <p:sp>
          <p:nvSpPr>
            <p:cNvPr id="209" name="TextBox 208"/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379292" y="1250802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many hours a day do you watch TV?</a:t>
              </a:r>
              <a:endParaRPr lang="en-US" sz="2400" i="1"/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4334922" y="5819812"/>
            <a:ext cx="2573469" cy="468784"/>
            <a:chOff x="1230086" y="1785257"/>
            <a:chExt cx="2573469" cy="468784"/>
          </a:xfrm>
        </p:grpSpPr>
        <p:sp>
          <p:nvSpPr>
            <p:cNvPr id="212" name="TextBox 21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1663821" y="1792376"/>
              <a:ext cx="2139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Other: ______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12736" y="1830787"/>
            <a:ext cx="3212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Surfing the </a:t>
            </a:r>
            <a:r>
              <a:rPr lang="en-GB" sz="2400" dirty="0" err="1" smtClean="0">
                <a:solidFill>
                  <a:srgbClr val="FF0000"/>
                </a:solidFill>
              </a:rPr>
              <a:t>facebook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55786" y="3675632"/>
            <a:ext cx="1775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Internet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38524" y="5791150"/>
            <a:ext cx="3215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l</a:t>
            </a:r>
            <a:r>
              <a:rPr lang="en-GB" sz="2400" dirty="0" smtClean="0">
                <a:solidFill>
                  <a:srgbClr val="FF0000"/>
                </a:solidFill>
              </a:rPr>
              <a:t>ess than one hour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0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8" grpId="0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/>
          <p:cNvGrpSpPr/>
          <p:nvPr/>
        </p:nvGrpSpPr>
        <p:grpSpPr>
          <a:xfrm>
            <a:off x="558211" y="1231931"/>
            <a:ext cx="5811416" cy="461665"/>
            <a:chOff x="1230086" y="1785257"/>
            <a:chExt cx="5811416" cy="461665"/>
          </a:xfrm>
        </p:grpSpPr>
        <p:sp>
          <p:nvSpPr>
            <p:cNvPr id="124" name="TextBox 1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611086" y="1785257"/>
              <a:ext cx="5430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Because I have nothing else to do.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58211" y="1711975"/>
            <a:ext cx="5073662" cy="461665"/>
            <a:chOff x="1230086" y="1785257"/>
            <a:chExt cx="5073662" cy="461665"/>
          </a:xfrm>
        </p:grpSpPr>
        <p:sp>
          <p:nvSpPr>
            <p:cNvPr id="127" name="TextBox 12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611086" y="1785257"/>
              <a:ext cx="46926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Because my parents want me to.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58211" y="2192019"/>
            <a:ext cx="3421507" cy="461665"/>
            <a:chOff x="1230086" y="1785257"/>
            <a:chExt cx="3421507" cy="461665"/>
          </a:xfrm>
        </p:grpSpPr>
        <p:sp>
          <p:nvSpPr>
            <p:cNvPr id="130" name="TextBox 12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611086" y="1785257"/>
              <a:ext cx="3040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Because I like it.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19582" y="639365"/>
            <a:ext cx="7681275" cy="473610"/>
            <a:chOff x="-44256" y="1250802"/>
            <a:chExt cx="7681275" cy="473610"/>
          </a:xfrm>
        </p:grpSpPr>
        <p:sp>
          <p:nvSpPr>
            <p:cNvPr id="133" name="TextBox 132"/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79292" y="1250802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Why do you watch TV?</a:t>
              </a:r>
              <a:endParaRPr lang="en-US" sz="2400" i="1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58211" y="2653684"/>
            <a:ext cx="2520734" cy="461665"/>
            <a:chOff x="1230086" y="1785257"/>
            <a:chExt cx="2520734" cy="461665"/>
          </a:xfrm>
        </p:grpSpPr>
        <p:sp>
          <p:nvSpPr>
            <p:cNvPr id="136" name="TextBox 13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611086" y="1785257"/>
              <a:ext cx="2139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Other: ______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58211" y="4169580"/>
            <a:ext cx="5811416" cy="461665"/>
            <a:chOff x="1230086" y="1785257"/>
            <a:chExt cx="5811416" cy="461665"/>
          </a:xfrm>
        </p:grpSpPr>
        <p:sp>
          <p:nvSpPr>
            <p:cNvPr id="48" name="TextBox 4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1086" y="1785257"/>
              <a:ext cx="5430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Just one day.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58211" y="4649624"/>
            <a:ext cx="5073662" cy="461665"/>
            <a:chOff x="1230086" y="1785257"/>
            <a:chExt cx="5073662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1086" y="1785257"/>
              <a:ext cx="46926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Up to a week.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58211" y="5129668"/>
            <a:ext cx="3421507" cy="461665"/>
            <a:chOff x="1230086" y="1785257"/>
            <a:chExt cx="3421507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11086" y="1785257"/>
              <a:ext cx="3040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Up to a month.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19582" y="3577014"/>
            <a:ext cx="7681275" cy="473610"/>
            <a:chOff x="-44256" y="1250802"/>
            <a:chExt cx="7681275" cy="473610"/>
          </a:xfrm>
        </p:grpSpPr>
        <p:sp>
          <p:nvSpPr>
            <p:cNvPr id="57" name="TextBox 56"/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79292" y="1250802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long do you think you can live without TV?</a:t>
              </a:r>
              <a:endParaRPr lang="en-US" sz="2400" i="1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58211" y="5591333"/>
            <a:ext cx="2520734" cy="461665"/>
            <a:chOff x="1230086" y="1785257"/>
            <a:chExt cx="2520734" cy="461665"/>
          </a:xfrm>
        </p:grpSpPr>
        <p:sp>
          <p:nvSpPr>
            <p:cNvPr id="60" name="TextBox 5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11086" y="1785257"/>
              <a:ext cx="2139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Other: ______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009077" y="2629913"/>
            <a:ext cx="535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Because I have online lessons on TV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93174" y="5591332"/>
            <a:ext cx="535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 I can live without TV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4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124" y="1265527"/>
            <a:ext cx="85515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 smtClean="0"/>
              <a:t>   Hello </a:t>
            </a:r>
            <a:r>
              <a:rPr lang="en-GB" sz="2400" i="1" dirty="0"/>
              <a:t>everyone! I interviewed </a:t>
            </a:r>
            <a:r>
              <a:rPr lang="en-GB" sz="2400" i="1" dirty="0" smtClean="0"/>
              <a:t>six </a:t>
            </a:r>
            <a:r>
              <a:rPr lang="en-GB" sz="2400" i="1" dirty="0"/>
              <a:t>members in my group and these are the results. In their free time, Mai and Nam go out, Minh reads books, </a:t>
            </a:r>
            <a:r>
              <a:rPr lang="en-GB" sz="2400" i="1" dirty="0" err="1"/>
              <a:t>Trung</a:t>
            </a:r>
            <a:r>
              <a:rPr lang="en-GB" sz="2400" i="1" dirty="0"/>
              <a:t> and </a:t>
            </a:r>
            <a:r>
              <a:rPr lang="en-GB" sz="2400" i="1" dirty="0" err="1"/>
              <a:t>Phong</a:t>
            </a:r>
            <a:r>
              <a:rPr lang="en-GB" sz="2400" i="1" dirty="0"/>
              <a:t> watch TV, but </a:t>
            </a:r>
            <a:r>
              <a:rPr lang="en-GB" sz="2400" i="1" dirty="0" err="1"/>
              <a:t>Nhi</a:t>
            </a:r>
            <a:r>
              <a:rPr lang="en-GB" sz="2400" i="1" dirty="0"/>
              <a:t> surfs the Internet. Mai, Nam, </a:t>
            </a:r>
            <a:r>
              <a:rPr lang="en-GB" sz="2400" i="1" dirty="0" err="1"/>
              <a:t>Trung</a:t>
            </a:r>
            <a:r>
              <a:rPr lang="en-GB" sz="2400" i="1" dirty="0"/>
              <a:t> prefer to get information from books, and Minh, </a:t>
            </a:r>
            <a:r>
              <a:rPr lang="en-GB" sz="2400" i="1" dirty="0" err="1"/>
              <a:t>Phong</a:t>
            </a:r>
            <a:r>
              <a:rPr lang="en-GB" sz="2400" i="1" dirty="0"/>
              <a:t>, </a:t>
            </a:r>
            <a:r>
              <a:rPr lang="en-GB" sz="2400" i="1" dirty="0" err="1"/>
              <a:t>Nhi</a:t>
            </a:r>
            <a:r>
              <a:rPr lang="en-GB" sz="2400" i="1" dirty="0"/>
              <a:t> prefer to do that from the Internet. All of them watch TV more than two hours a day because they </a:t>
            </a:r>
            <a:r>
              <a:rPr lang="en-GB" sz="2400" i="1" dirty="0" err="1"/>
              <a:t>they</a:t>
            </a:r>
            <a:r>
              <a:rPr lang="en-GB" sz="2400" i="1" dirty="0"/>
              <a:t> like it. Mai and </a:t>
            </a:r>
            <a:r>
              <a:rPr lang="en-GB" sz="2400" i="1" dirty="0" err="1"/>
              <a:t>Nhi</a:t>
            </a:r>
            <a:r>
              <a:rPr lang="en-GB" sz="2400" i="1" dirty="0"/>
              <a:t> think they can live without TV up to a month, but Nam, Minh , </a:t>
            </a:r>
            <a:r>
              <a:rPr lang="en-GB" sz="2400" i="1" dirty="0" err="1"/>
              <a:t>Trung</a:t>
            </a:r>
            <a:r>
              <a:rPr lang="en-GB" sz="2400" i="1" dirty="0"/>
              <a:t>, </a:t>
            </a:r>
            <a:r>
              <a:rPr lang="en-GB" sz="2400" i="1" dirty="0" err="1"/>
              <a:t>Phong</a:t>
            </a:r>
            <a:r>
              <a:rPr lang="en-GB" sz="2400" i="1" dirty="0"/>
              <a:t> think they can live without TV just one day.</a:t>
            </a:r>
          </a:p>
          <a:p>
            <a:pPr>
              <a:lnSpc>
                <a:spcPct val="150000"/>
              </a:lnSpc>
            </a:pPr>
            <a:endParaRPr lang="en-GB" sz="2400" i="1" dirty="0"/>
          </a:p>
        </p:txBody>
      </p:sp>
      <p:sp>
        <p:nvSpPr>
          <p:cNvPr id="3" name="Rectangle 2"/>
          <p:cNvSpPr/>
          <p:nvPr/>
        </p:nvSpPr>
        <p:spPr>
          <a:xfrm>
            <a:off x="1325008" y="516696"/>
            <a:ext cx="626216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* Report </a:t>
            </a:r>
            <a:r>
              <a:rPr lang="en-GB" sz="3200" b="1" dirty="0">
                <a:solidFill>
                  <a:srgbClr val="FF0000"/>
                </a:solidFill>
              </a:rPr>
              <a:t>the results to the class.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4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5603"/>
          <p:cNvSpPr>
            <a:spLocks noChangeArrowheads="1" noChangeShapeType="1" noTextEdit="1"/>
          </p:cNvSpPr>
          <p:nvPr/>
        </p:nvSpPr>
        <p:spPr bwMode="auto">
          <a:xfrm>
            <a:off x="2514600" y="219206"/>
            <a:ext cx="4267200" cy="1485900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fani Heavy" pitchFamily="34" charset="0"/>
                <a:cs typeface="Arial"/>
              </a:rPr>
              <a:t>Homework</a:t>
            </a:r>
            <a:r>
              <a:rPr lang="en-GB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fani Heavy" pitchFamily="34" charset="0"/>
                <a:cs typeface="Arial"/>
              </a:rPr>
              <a:t>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254" y="4592238"/>
            <a:ext cx="2719387" cy="184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72472" y="1705106"/>
            <a:ext cx="62647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 smtClean="0">
                <a:solidFill>
                  <a:schemeClr val="accent1"/>
                </a:solidFill>
              </a:rPr>
              <a:t>- Do </a:t>
            </a:r>
            <a:r>
              <a:rPr lang="en-US" sz="2800" b="1" dirty="0">
                <a:solidFill>
                  <a:schemeClr val="accent1"/>
                </a:solidFill>
              </a:rPr>
              <a:t>exercise in workbook.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1"/>
                </a:solidFill>
              </a:rPr>
              <a:t>- Complete the project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1"/>
                </a:solidFill>
              </a:rPr>
              <a:t>- </a:t>
            </a:r>
            <a:r>
              <a:rPr lang="en-US" sz="2800" b="1" dirty="0" smtClean="0">
                <a:solidFill>
                  <a:schemeClr val="accent1"/>
                </a:solidFill>
              </a:rPr>
              <a:t>Prepare </a:t>
            </a:r>
            <a:r>
              <a:rPr lang="en-US" sz="2800" b="1" dirty="0">
                <a:solidFill>
                  <a:schemeClr val="accent1"/>
                </a:solidFill>
              </a:rPr>
              <a:t>for the next lesson: Unit </a:t>
            </a:r>
            <a:r>
              <a:rPr lang="en-US" sz="2800" b="1" dirty="0" smtClean="0">
                <a:solidFill>
                  <a:schemeClr val="accent1"/>
                </a:solidFill>
              </a:rPr>
              <a:t>8 </a:t>
            </a:r>
            <a:r>
              <a:rPr lang="en-US" sz="2800" b="1" dirty="0">
                <a:solidFill>
                  <a:schemeClr val="accent1"/>
                </a:solidFill>
              </a:rPr>
              <a:t>–Lesson 1. Getting started.</a:t>
            </a:r>
          </a:p>
        </p:txBody>
      </p:sp>
    </p:spTree>
    <p:extLst>
      <p:ext uri="{BB962C8B-B14F-4D97-AF65-F5344CB8AC3E}">
        <p14:creationId xmlns:p14="http://schemas.microsoft.com/office/powerpoint/2010/main" val="27296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29215" y="1007907"/>
            <a:ext cx="5321495" cy="1754314"/>
          </a:xfrm>
          <a:prstGeom prst="rect">
            <a:avLst/>
          </a:prstGeom>
          <a:noFill/>
        </p:spPr>
        <p:txBody>
          <a:bodyPr wrap="none" lIns="91427" tIns="45714" rIns="91427" bIns="45714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Thank you!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Have a nice day!</a:t>
            </a:r>
          </a:p>
        </p:txBody>
      </p:sp>
      <p:sp>
        <p:nvSpPr>
          <p:cNvPr id="5" name="TextBox 15"/>
          <p:cNvSpPr txBox="1"/>
          <p:nvPr/>
        </p:nvSpPr>
        <p:spPr>
          <a:xfrm>
            <a:off x="140152" y="47986"/>
            <a:ext cx="298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err="1" smtClean="0">
                <a:solidFill>
                  <a:srgbClr val="0070C0"/>
                </a:solidFill>
              </a:rPr>
              <a:t>Liên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hệ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u="sng" dirty="0" err="1" smtClean="0">
                <a:solidFill>
                  <a:srgbClr val="CB2027"/>
                </a:solidFill>
              </a:rPr>
              <a:t>Côi</a:t>
            </a:r>
            <a:r>
              <a:rPr lang="en-GB" b="1" u="sng" dirty="0" smtClean="0">
                <a:solidFill>
                  <a:srgbClr val="CB2027"/>
                </a:solidFill>
              </a:rPr>
              <a:t> </a:t>
            </a:r>
            <a:r>
              <a:rPr lang="en-GB" b="1" u="sng" dirty="0" err="1" smtClean="0">
                <a:solidFill>
                  <a:srgbClr val="CB2027"/>
                </a:solidFill>
              </a:rPr>
              <a:t>Nguyễn</a:t>
            </a:r>
            <a:r>
              <a:rPr lang="en-GB" b="1" u="sng" dirty="0" smtClean="0">
                <a:solidFill>
                  <a:srgbClr val="CB2027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nhé</a:t>
            </a:r>
            <a:r>
              <a:rPr lang="en-GB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28881"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0615" y="2099883"/>
            <a:ext cx="66841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/>
                </a:solidFill>
              </a:rPr>
              <a:t>+ What is your </a:t>
            </a:r>
            <a:r>
              <a:rPr lang="en-US" sz="2800" dirty="0" err="1">
                <a:solidFill>
                  <a:schemeClr val="accent1"/>
                </a:solidFill>
              </a:rPr>
              <a:t>favourite</a:t>
            </a:r>
            <a:r>
              <a:rPr lang="en-US" sz="2800" dirty="0">
                <a:solidFill>
                  <a:schemeClr val="accent1"/>
                </a:solidFill>
              </a:rPr>
              <a:t> TV </a:t>
            </a:r>
            <a:r>
              <a:rPr lang="en-US" sz="2800" dirty="0" err="1">
                <a:solidFill>
                  <a:schemeClr val="accent1"/>
                </a:solidFill>
              </a:rPr>
              <a:t>programme</a:t>
            </a:r>
            <a:r>
              <a:rPr lang="en-US" sz="2800" dirty="0">
                <a:solidFill>
                  <a:schemeClr val="accent1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/>
                </a:solidFill>
              </a:rPr>
              <a:t>+ Can you tell me what it is about?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/>
                </a:solidFill>
              </a:rPr>
              <a:t>+ Could you give me some adjectives to describe it?”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50897" y="706835"/>
            <a:ext cx="2042206" cy="412261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57754" tIns="28877" rIns="57754" bIns="28877" rtlCol="0">
            <a:spAutoFit/>
          </a:bodyPr>
          <a:lstStyle/>
          <a:p>
            <a:r>
              <a:rPr lang="en-US" sz="2300" b="1" dirty="0">
                <a:solidFill>
                  <a:srgbClr val="002060"/>
                </a:solidFill>
              </a:rPr>
              <a:t>CHECK - UP</a:t>
            </a:r>
            <a:endParaRPr lang="en-GB" sz="23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9409" y="1282743"/>
            <a:ext cx="499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* Answer some questions: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8203842" y="6352505"/>
            <a:ext cx="566670" cy="505495"/>
          </a:xfrm>
          <a:prstGeom prst="actionButtonHom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6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28881"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62130" y="2228671"/>
            <a:ext cx="66841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/>
                </a:solidFill>
              </a:rPr>
              <a:t>+ What is your </a:t>
            </a:r>
            <a:r>
              <a:rPr lang="en-US" sz="2800" dirty="0" err="1">
                <a:solidFill>
                  <a:schemeClr val="accent1"/>
                </a:solidFill>
              </a:rPr>
              <a:t>favourite</a:t>
            </a:r>
            <a:r>
              <a:rPr lang="en-US" sz="2800" dirty="0">
                <a:solidFill>
                  <a:schemeClr val="accent1"/>
                </a:solidFill>
              </a:rPr>
              <a:t> TV </a:t>
            </a:r>
            <a:r>
              <a:rPr lang="en-US" sz="2800" dirty="0" err="1">
                <a:solidFill>
                  <a:schemeClr val="accent1"/>
                </a:solidFill>
              </a:rPr>
              <a:t>programme</a:t>
            </a:r>
            <a:r>
              <a:rPr lang="en-US" sz="2800" dirty="0">
                <a:solidFill>
                  <a:schemeClr val="accent1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/>
                </a:solidFill>
              </a:rPr>
              <a:t>+ Can you tell me what it is about?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/>
                </a:solidFill>
              </a:rPr>
              <a:t>+ Could you give me some adjectives to describe it?”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50897" y="706835"/>
            <a:ext cx="2042206" cy="412261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57754" tIns="28877" rIns="57754" bIns="28877" rtlCol="0">
            <a:spAutoFit/>
          </a:bodyPr>
          <a:lstStyle/>
          <a:p>
            <a:r>
              <a:rPr lang="en-US" sz="2300" b="1" dirty="0">
                <a:solidFill>
                  <a:srgbClr val="002060"/>
                </a:solidFill>
              </a:rPr>
              <a:t>CHECK - UP</a:t>
            </a:r>
            <a:endParaRPr lang="en-GB" sz="23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9409" y="1282743"/>
            <a:ext cx="499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* Answer some questions: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8178085" y="6349286"/>
            <a:ext cx="566670" cy="50871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5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59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32094" y="990268"/>
            <a:ext cx="2604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rgbClr val="FF0000"/>
                </a:solidFill>
                <a:latin typeface=".VnBodoni" pitchFamily="34" charset="0"/>
              </a:rPr>
              <a:t>Unit 7:</a:t>
            </a:r>
            <a:endParaRPr lang="en-US" sz="4800" b="1" u="sng" dirty="0">
              <a:solidFill>
                <a:srgbClr val="FF0000"/>
              </a:solidFill>
              <a:latin typeface=".VnBodon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7411" y="1692475"/>
            <a:ext cx="603066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TELEVISION</a:t>
            </a:r>
            <a:endParaRPr lang="en-US" sz="72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2682" y="2747152"/>
            <a:ext cx="476306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002060"/>
                </a:solidFill>
                <a:latin typeface=".VnBodoni" pitchFamily="34" charset="0"/>
              </a:rPr>
              <a:t>LESSON </a:t>
            </a:r>
            <a:r>
              <a:rPr lang="en-US" sz="4000" b="1" smtClean="0">
                <a:solidFill>
                  <a:srgbClr val="002060"/>
                </a:solidFill>
                <a:latin typeface=".VnBodoni" pitchFamily="34" charset="0"/>
              </a:rPr>
              <a:t>7</a:t>
            </a:r>
            <a:endParaRPr lang="en-US" sz="4000" b="1" dirty="0" smtClean="0">
              <a:solidFill>
                <a:srgbClr val="002060"/>
              </a:solidFill>
              <a:latin typeface=".VnBodon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.VnBodoni" pitchFamily="34" charset="0"/>
              </a:rPr>
              <a:t>SKILLS 2 </a:t>
            </a:r>
            <a:endParaRPr lang="en-GB" sz="2800" b="1" dirty="0">
              <a:solidFill>
                <a:srgbClr val="7030A0"/>
              </a:solidFill>
              <a:latin typeface=".VnBodon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093" y="4371530"/>
            <a:ext cx="3916623" cy="7329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40" y="4368435"/>
            <a:ext cx="961782" cy="777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11" y="5043957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630" y="5104517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1362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45">
            <a:extLst>
              <a:ext uri="{FF2B5EF4-FFF2-40B4-BE49-F238E27FC236}">
                <a16:creationId xmlns="" xmlns:a16="http://schemas.microsoft.com/office/drawing/2014/main" id="{893D9AE1-9D49-4928-BF6D-E44CEBA69B62}"/>
              </a:ext>
            </a:extLst>
          </p:cNvPr>
          <p:cNvSpPr/>
          <p:nvPr/>
        </p:nvSpPr>
        <p:spPr>
          <a:xfrm>
            <a:off x="97578" y="23229"/>
            <a:ext cx="8726128" cy="67746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577121"/>
            <a:ext cx="521133" cy="543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910440" y="554776"/>
            <a:ext cx="7599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words in the box in the correct column. Add more words if you can.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80083" y="1174522"/>
            <a:ext cx="5983835" cy="1953491"/>
          </a:xfrm>
          <a:prstGeom prst="roundRect">
            <a:avLst>
              <a:gd name="adj" fmla="val 602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02213" y="1246908"/>
            <a:ext cx="1944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educational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2212" y="1695600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interesting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2212" y="2157265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sports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2211" y="2605957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wildlife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66103" y="2157265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popular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66102" y="2605957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funny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287117"/>
              </p:ext>
            </p:extLst>
          </p:nvPr>
        </p:nvGraphicFramePr>
        <p:xfrm>
          <a:off x="742950" y="3345876"/>
          <a:ext cx="7658100" cy="32766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829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290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89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accent1"/>
                          </a:solidFill>
                        </a:rPr>
                        <a:t>Programme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 Adjectives 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describing </a:t>
                      </a:r>
                      <a:r>
                        <a:rPr lang="en-US" sz="2400" dirty="0" err="1">
                          <a:solidFill>
                            <a:schemeClr val="accent1"/>
                          </a:solidFill>
                        </a:rPr>
                        <a:t>programmes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87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43A4521-99D6-461C-AC2C-51E84714F2AB}"/>
              </a:ext>
            </a:extLst>
          </p:cNvPr>
          <p:cNvSpPr txBox="1"/>
          <p:nvPr/>
        </p:nvSpPr>
        <p:spPr>
          <a:xfrm>
            <a:off x="2064175" y="4370464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sports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A78A101-FF96-49F6-BBF1-1A07DFBA3420}"/>
              </a:ext>
            </a:extLst>
          </p:cNvPr>
          <p:cNvSpPr txBox="1"/>
          <p:nvPr/>
        </p:nvSpPr>
        <p:spPr>
          <a:xfrm>
            <a:off x="2017994" y="4912541"/>
            <a:ext cx="1171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wildlife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AB0FA56-236F-4BFB-8835-EE197BCDD418}"/>
              </a:ext>
            </a:extLst>
          </p:cNvPr>
          <p:cNvSpPr txBox="1"/>
          <p:nvPr/>
        </p:nvSpPr>
        <p:spPr>
          <a:xfrm>
            <a:off x="1316028" y="5490540"/>
            <a:ext cx="2722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English in a Minute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A2AB6AB-1734-4B2C-986D-874429831F00}"/>
              </a:ext>
            </a:extLst>
          </p:cNvPr>
          <p:cNvSpPr txBox="1"/>
          <p:nvPr/>
        </p:nvSpPr>
        <p:spPr>
          <a:xfrm>
            <a:off x="1519226" y="6033418"/>
            <a:ext cx="2180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animated films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7C4E1FC-CDFF-45FF-A7D5-5EFE169CECBF}"/>
              </a:ext>
            </a:extLst>
          </p:cNvPr>
          <p:cNvSpPr txBox="1"/>
          <p:nvPr/>
        </p:nvSpPr>
        <p:spPr>
          <a:xfrm>
            <a:off x="5762486" y="4389490"/>
            <a:ext cx="1747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educational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425AB93-94B1-4C9E-AED7-6BB290EC5CB0}"/>
              </a:ext>
            </a:extLst>
          </p:cNvPr>
          <p:cNvSpPr txBox="1"/>
          <p:nvPr/>
        </p:nvSpPr>
        <p:spPr>
          <a:xfrm>
            <a:off x="5864089" y="4931567"/>
            <a:ext cx="1621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interesting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87C0166-A35C-42D5-8A25-9322F479FF94}"/>
              </a:ext>
            </a:extLst>
          </p:cNvPr>
          <p:cNvSpPr txBox="1"/>
          <p:nvPr/>
        </p:nvSpPr>
        <p:spPr>
          <a:xfrm>
            <a:off x="6030332" y="5509566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popular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E8F68FC-D654-482C-906A-2D4FE56A6B45}"/>
              </a:ext>
            </a:extLst>
          </p:cNvPr>
          <p:cNvSpPr txBox="1"/>
          <p:nvPr/>
        </p:nvSpPr>
        <p:spPr>
          <a:xfrm>
            <a:off x="6150401" y="6052444"/>
            <a:ext cx="956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funny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B033329-DC23-475B-8CF0-9DE6EF905818}"/>
              </a:ext>
            </a:extLst>
          </p:cNvPr>
          <p:cNvSpPr txBox="1"/>
          <p:nvPr/>
        </p:nvSpPr>
        <p:spPr>
          <a:xfrm>
            <a:off x="4466104" y="1246908"/>
            <a:ext cx="319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English in a Minute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81836" y="23229"/>
            <a:ext cx="301448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4B1"/>
                </a:solidFill>
              </a:rPr>
              <a:t>* Vocabulary</a:t>
            </a:r>
            <a:endParaRPr lang="en-US" sz="2800" b="1" dirty="0">
              <a:solidFill>
                <a:srgbClr val="0084B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A2AB6AB-1734-4B2C-986D-874429831F00}"/>
              </a:ext>
            </a:extLst>
          </p:cNvPr>
          <p:cNvSpPr txBox="1"/>
          <p:nvPr/>
        </p:nvSpPr>
        <p:spPr>
          <a:xfrm>
            <a:off x="4572000" y="1738290"/>
            <a:ext cx="2180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animated films</a:t>
            </a:r>
          </a:p>
        </p:txBody>
      </p:sp>
    </p:spTree>
    <p:extLst>
      <p:ext uri="{BB962C8B-B14F-4D97-AF65-F5344CB8AC3E}">
        <p14:creationId xmlns:p14="http://schemas.microsoft.com/office/powerpoint/2010/main" val="125614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3811"/>
            <a:ext cx="8229600" cy="438912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ounded Rectangle 45">
            <a:extLst>
              <a:ext uri="{FF2B5EF4-FFF2-40B4-BE49-F238E27FC236}">
                <a16:creationId xmlns="" xmlns:a16="http://schemas.microsoft.com/office/drawing/2014/main" id="{893D9AE1-9D49-4928-BF6D-E44CEBA69B62}"/>
              </a:ext>
            </a:extLst>
          </p:cNvPr>
          <p:cNvSpPr/>
          <p:nvPr/>
        </p:nvSpPr>
        <p:spPr>
          <a:xfrm>
            <a:off x="97578" y="23229"/>
            <a:ext cx="8726128" cy="67746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0" y="542665"/>
            <a:ext cx="627229" cy="621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994277" y="446939"/>
            <a:ext cx="78256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/ phrases in the box.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40569" y="1245973"/>
            <a:ext cx="7462862" cy="64423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4277" y="1335143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viewers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67453" y="1339491"/>
            <a:ext cx="136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funny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4715" y="1335026"/>
            <a:ext cx="2015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educational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76509" y="1335026"/>
            <a:ext cx="188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sports</a:t>
            </a:r>
            <a:endParaRPr lang="en-US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81997" y="1335025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animal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8067" y="2170966"/>
            <a:ext cx="7934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/>
              <a:t>VTV1</a:t>
            </a:r>
            <a:r>
              <a:rPr lang="en-US" sz="2400" dirty="0"/>
              <a:t> is a popular TV channel in  Viet Nam. It attracts many </a:t>
            </a:r>
            <a:r>
              <a:rPr lang="en-US" sz="2400" dirty="0" smtClean="0"/>
              <a:t> (</a:t>
            </a:r>
            <a:r>
              <a:rPr lang="en-US" sz="2400" dirty="0"/>
              <a:t>1)              </a:t>
            </a:r>
            <a:r>
              <a:rPr lang="en-US" sz="2400" dirty="0" smtClean="0"/>
              <a:t> </a:t>
            </a:r>
            <a:r>
              <a:rPr lang="en-US" sz="2400" dirty="0"/>
              <a:t>because it has interesting </a:t>
            </a:r>
            <a:r>
              <a:rPr lang="en-US" sz="2400" dirty="0" err="1"/>
              <a:t>programmes</a:t>
            </a:r>
            <a:r>
              <a:rPr lang="en-US" sz="24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 (2)                 </a:t>
            </a:r>
            <a:r>
              <a:rPr lang="en-US" sz="2400" dirty="0" err="1"/>
              <a:t>programmes</a:t>
            </a:r>
            <a:r>
              <a:rPr lang="en-US" sz="2400" dirty="0"/>
              <a:t> show tigers and giraffes in nature. People watch races or football matches on (3) </a:t>
            </a:r>
            <a:r>
              <a:rPr lang="en-US" sz="2400" dirty="0" err="1"/>
              <a:t>programmes</a:t>
            </a:r>
            <a:r>
              <a:rPr lang="en-US" sz="2400" dirty="0"/>
              <a:t>. Comedies make people laugh because they are (4)             </a:t>
            </a:r>
            <a:r>
              <a:rPr lang="en-US" sz="2400" dirty="0" smtClean="0"/>
              <a:t>. </a:t>
            </a:r>
            <a:r>
              <a:rPr lang="en-US" sz="2400" dirty="0"/>
              <a:t>Game shows are both fun and (5)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5DE266E-2755-4620-A917-7DA82B129D5F}"/>
              </a:ext>
            </a:extLst>
          </p:cNvPr>
          <p:cNvCxnSpPr/>
          <p:nvPr/>
        </p:nvCxnSpPr>
        <p:spPr>
          <a:xfrm>
            <a:off x="1951354" y="3210057"/>
            <a:ext cx="10898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406AC83F-DD29-4338-9A74-4076AB4D00CD}"/>
              </a:ext>
            </a:extLst>
          </p:cNvPr>
          <p:cNvCxnSpPr/>
          <p:nvPr/>
        </p:nvCxnSpPr>
        <p:spPr>
          <a:xfrm>
            <a:off x="7524634" y="4310803"/>
            <a:ext cx="10898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5C554313-F6C9-4771-BD8C-E00A3BA75495}"/>
              </a:ext>
            </a:extLst>
          </p:cNvPr>
          <p:cNvCxnSpPr/>
          <p:nvPr/>
        </p:nvCxnSpPr>
        <p:spPr>
          <a:xfrm>
            <a:off x="1500589" y="5413739"/>
            <a:ext cx="10898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CADD4B9-FF03-4DBD-AD0C-D9CD466545B4}"/>
              </a:ext>
            </a:extLst>
          </p:cNvPr>
          <p:cNvSpPr txBox="1"/>
          <p:nvPr/>
        </p:nvSpPr>
        <p:spPr>
          <a:xfrm>
            <a:off x="1898812" y="2848079"/>
            <a:ext cx="135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viewers 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21B0FB2-C7D4-4871-87EA-3F96332B234E}"/>
              </a:ext>
            </a:extLst>
          </p:cNvPr>
          <p:cNvSpPr txBox="1"/>
          <p:nvPr/>
        </p:nvSpPr>
        <p:spPr>
          <a:xfrm>
            <a:off x="1793578" y="3309744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animal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2A167A0-7047-4707-982C-F2033D597F12}"/>
              </a:ext>
            </a:extLst>
          </p:cNvPr>
          <p:cNvSpPr txBox="1"/>
          <p:nvPr/>
        </p:nvSpPr>
        <p:spPr>
          <a:xfrm>
            <a:off x="7634443" y="3928740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sports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29EADD0-4884-4362-991C-5ADAC120D718}"/>
              </a:ext>
            </a:extLst>
          </p:cNvPr>
          <p:cNvSpPr txBox="1"/>
          <p:nvPr/>
        </p:nvSpPr>
        <p:spPr>
          <a:xfrm>
            <a:off x="1588269" y="5065022"/>
            <a:ext cx="1032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funny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6F2D7FE-4D9A-4C03-86D6-6F42028FFC68}"/>
              </a:ext>
            </a:extLst>
          </p:cNvPr>
          <p:cNvSpPr txBox="1"/>
          <p:nvPr/>
        </p:nvSpPr>
        <p:spPr>
          <a:xfrm>
            <a:off x="7015203" y="5035019"/>
            <a:ext cx="200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educational.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133951A3-777D-41BC-878D-95CA25E923D5}"/>
              </a:ext>
            </a:extLst>
          </p:cNvPr>
          <p:cNvCxnSpPr/>
          <p:nvPr/>
        </p:nvCxnSpPr>
        <p:spPr>
          <a:xfrm>
            <a:off x="1736438" y="3685711"/>
            <a:ext cx="10898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A1EF743F-3ED8-4473-9786-F2A0D2EE4DC4}"/>
              </a:ext>
            </a:extLst>
          </p:cNvPr>
          <p:cNvGrpSpPr/>
          <p:nvPr/>
        </p:nvGrpSpPr>
        <p:grpSpPr>
          <a:xfrm>
            <a:off x="7156864" y="5095035"/>
            <a:ext cx="1358562" cy="461665"/>
            <a:chOff x="6617822" y="5322245"/>
            <a:chExt cx="1358562" cy="461665"/>
          </a:xfrm>
        </p:grpSpPr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A96EDF77-E382-479A-BC64-07EB6E0E25CA}"/>
                </a:ext>
              </a:extLst>
            </p:cNvPr>
            <p:cNvCxnSpPr/>
            <p:nvPr/>
          </p:nvCxnSpPr>
          <p:spPr>
            <a:xfrm>
              <a:off x="6617822" y="5632682"/>
              <a:ext cx="108989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C6192C8-E330-4419-9451-5928FBDFE9C0}"/>
                </a:ext>
              </a:extLst>
            </p:cNvPr>
            <p:cNvSpPr txBox="1"/>
            <p:nvPr/>
          </p:nvSpPr>
          <p:spPr>
            <a:xfrm>
              <a:off x="7646364" y="5322245"/>
              <a:ext cx="3300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805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5">
            <a:extLst>
              <a:ext uri="{FF2B5EF4-FFF2-40B4-BE49-F238E27FC236}">
                <a16:creationId xmlns="" xmlns:a16="http://schemas.microsoft.com/office/drawing/2014/main" id="{893D9AE1-9D49-4928-BF6D-E44CEBA69B62}"/>
              </a:ext>
            </a:extLst>
          </p:cNvPr>
          <p:cNvSpPr/>
          <p:nvPr/>
        </p:nvSpPr>
        <p:spPr>
          <a:xfrm>
            <a:off x="103031" y="92852"/>
            <a:ext cx="8770512" cy="67651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49261" y="105731"/>
            <a:ext cx="234395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4B1"/>
                </a:solidFill>
              </a:rPr>
              <a:t>* Grammar</a:t>
            </a:r>
            <a:endParaRPr lang="en-US" sz="2400" b="1" dirty="0">
              <a:solidFill>
                <a:srgbClr val="0084B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414443"/>
            <a:ext cx="587409" cy="6216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83812" y="499628"/>
            <a:ext cx="798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400" dirty="0"/>
              <a:t>Complete each question with a suitable question word.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2573" y="1093103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7403" y="1139314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smtClean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smtClean="0"/>
              <a:t>I go to class  five days a week.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32573" y="1940358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7403" y="1999448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           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 watched </a:t>
            </a:r>
            <a:r>
              <a:rPr lang="en-US" sz="2400" i="1" dirty="0"/>
              <a:t>The Fox Teacher</a:t>
            </a:r>
            <a:r>
              <a:rPr lang="en-US" sz="24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2573" y="2914993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3.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7403" y="2961204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Because I love animals.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32573" y="3907932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7403" y="3954143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 like Minh </a:t>
            </a:r>
            <a:r>
              <a:rPr lang="en-US" sz="2400" dirty="0" err="1"/>
              <a:t>Phong</a:t>
            </a:r>
            <a:r>
              <a:rPr lang="en-US" sz="2400" dirty="0"/>
              <a:t> in </a:t>
            </a:r>
            <a:r>
              <a:rPr lang="en-US" sz="2400" i="1" dirty="0"/>
              <a:t>The Gift of Music</a:t>
            </a:r>
            <a:r>
              <a:rPr lang="en-US" sz="2400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2573" y="4894348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7403" y="4940559"/>
            <a:ext cx="8260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About half an hour a day. I watch more at the weekend.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850EF69-ED3B-4AB6-A232-E96AA09ED98E}"/>
              </a:ext>
            </a:extLst>
          </p:cNvPr>
          <p:cNvSpPr txBox="1"/>
          <p:nvPr/>
        </p:nvSpPr>
        <p:spPr>
          <a:xfrm>
            <a:off x="1018294" y="1062987"/>
            <a:ext cx="5945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_________     </a:t>
            </a:r>
            <a:r>
              <a:rPr lang="en-US" sz="2400" dirty="0" smtClean="0"/>
              <a:t>days </a:t>
            </a:r>
            <a:r>
              <a:rPr lang="en-US" sz="2400" dirty="0"/>
              <a:t>a week do you go to class?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6479B97-9EAA-4A74-A0EB-5455B74D2E51}"/>
              </a:ext>
            </a:extLst>
          </p:cNvPr>
          <p:cNvSpPr txBox="1"/>
          <p:nvPr/>
        </p:nvSpPr>
        <p:spPr>
          <a:xfrm>
            <a:off x="995813" y="1994714"/>
            <a:ext cx="5816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_________ did you watch on TV last night?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846660D-9C7E-4EB4-9365-ADAB1470C37C}"/>
              </a:ext>
            </a:extLst>
          </p:cNvPr>
          <p:cNvSpPr txBox="1"/>
          <p:nvPr/>
        </p:nvSpPr>
        <p:spPr>
          <a:xfrm>
            <a:off x="1143945" y="2915037"/>
            <a:ext cx="63066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 </a:t>
            </a:r>
            <a:r>
              <a:rPr lang="en-US" sz="2400" dirty="0" smtClean="0"/>
              <a:t>   do </a:t>
            </a:r>
            <a:r>
              <a:rPr lang="en-US" sz="2400" dirty="0"/>
              <a:t>you like the </a:t>
            </a:r>
            <a:r>
              <a:rPr lang="en-US" sz="2400" i="1" dirty="0"/>
              <a:t>Wildlife</a:t>
            </a:r>
            <a:r>
              <a:rPr lang="en-US" sz="2400" dirty="0"/>
              <a:t> </a:t>
            </a:r>
            <a:r>
              <a:rPr lang="en-US" sz="2400" dirty="0" err="1"/>
              <a:t>programme</a:t>
            </a:r>
            <a:r>
              <a:rPr lang="en-US" sz="2400" dirty="0"/>
              <a:t>?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05592EF-D9F8-4E6A-BAF3-E6073941F5BE}"/>
              </a:ext>
            </a:extLst>
          </p:cNvPr>
          <p:cNvSpPr txBox="1"/>
          <p:nvPr/>
        </p:nvSpPr>
        <p:spPr>
          <a:xfrm>
            <a:off x="1162417" y="3907976"/>
            <a:ext cx="5782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is your </a:t>
            </a:r>
            <a:r>
              <a:rPr lang="en-US" sz="2400" dirty="0" err="1"/>
              <a:t>favourite</a:t>
            </a:r>
            <a:r>
              <a:rPr lang="en-US" sz="2400" dirty="0"/>
              <a:t> person on TV?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F961B43-2B4F-4EC3-A47A-D861240830D2}"/>
              </a:ext>
            </a:extLst>
          </p:cNvPr>
          <p:cNvSpPr txBox="1"/>
          <p:nvPr/>
        </p:nvSpPr>
        <p:spPr>
          <a:xfrm>
            <a:off x="1199216" y="4885217"/>
            <a:ext cx="6671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/>
              <a:t>_________ </a:t>
            </a:r>
            <a:r>
              <a:rPr lang="en-US" sz="2400" dirty="0"/>
              <a:t>hours a day do you watch TV?</a:t>
            </a:r>
          </a:p>
        </p:txBody>
      </p:sp>
      <p:sp>
        <p:nvSpPr>
          <p:cNvPr id="4" name="Oval 3"/>
          <p:cNvSpPr/>
          <p:nvPr/>
        </p:nvSpPr>
        <p:spPr>
          <a:xfrm>
            <a:off x="3161444" y="5739358"/>
            <a:ext cx="2820473" cy="109470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Game: </a:t>
            </a:r>
            <a:r>
              <a:rPr lang="en-GB" sz="2400" b="1" dirty="0" smtClean="0">
                <a:solidFill>
                  <a:schemeClr val="accent1"/>
                </a:solidFill>
              </a:rPr>
              <a:t>Lucky </a:t>
            </a:r>
          </a:p>
          <a:p>
            <a:pPr algn="ctr"/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smtClean="0">
                <a:solidFill>
                  <a:schemeClr val="accent1"/>
                </a:solidFill>
              </a:rPr>
              <a:t>        number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22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852" y="260350"/>
            <a:ext cx="7820025" cy="90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4" tIns="45707" rIns="91414" bIns="45707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6600" b="1" dirty="0">
                <a:solidFill>
                  <a:srgbClr val="F1607D"/>
                </a:solidFill>
              </a:rPr>
              <a:t>LUCKY NUMBERS</a:t>
            </a:r>
          </a:p>
        </p:txBody>
      </p:sp>
      <p:sp>
        <p:nvSpPr>
          <p:cNvPr id="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33956" y="1837323"/>
            <a:ext cx="1196975" cy="128111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8000" b="1" dirty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00793" y="1835736"/>
            <a:ext cx="1219200" cy="1281113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8000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469218" y="1830972"/>
            <a:ext cx="1219200" cy="1281112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8000" b="1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5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837643" y="1837323"/>
            <a:ext cx="1219200" cy="1281112"/>
          </a:xfrm>
          <a:prstGeom prst="rect">
            <a:avLst/>
          </a:prstGeom>
          <a:solidFill>
            <a:srgbClr val="66FF3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8000" b="1" dirty="0">
                <a:solidFill>
                  <a:srgbClr val="666699"/>
                </a:solidFill>
              </a:rPr>
              <a:t>4</a:t>
            </a:r>
          </a:p>
        </p:txBody>
      </p:sp>
      <p:sp>
        <p:nvSpPr>
          <p:cNvPr id="57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733955" y="3300998"/>
            <a:ext cx="1219200" cy="1281112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GB" sz="8000" b="1" dirty="0"/>
              <a:t>5</a:t>
            </a:r>
            <a:endParaRPr lang="en-US" sz="8000" b="1" dirty="0"/>
          </a:p>
        </p:txBody>
      </p:sp>
      <p:sp>
        <p:nvSpPr>
          <p:cNvPr id="5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00793" y="3300998"/>
            <a:ext cx="1219200" cy="1281112"/>
          </a:xfrm>
          <a:prstGeom prst="rect">
            <a:avLst/>
          </a:prstGeom>
          <a:solidFill>
            <a:srgbClr val="80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GB" sz="8000" b="1" dirty="0">
                <a:solidFill>
                  <a:srgbClr val="66FFCC"/>
                </a:solidFill>
              </a:rPr>
              <a:t>6</a:t>
            </a:r>
            <a:endParaRPr lang="en-US" sz="8000" b="1" dirty="0">
              <a:solidFill>
                <a:srgbClr val="66FFCC"/>
              </a:solidFill>
            </a:endParaRPr>
          </a:p>
        </p:txBody>
      </p:sp>
      <p:sp>
        <p:nvSpPr>
          <p:cNvPr id="59" name="Rectangl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469218" y="3313698"/>
            <a:ext cx="1219200" cy="1281112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GB" sz="8000" b="1" dirty="0">
                <a:solidFill>
                  <a:srgbClr val="FFFF00"/>
                </a:solidFill>
              </a:rPr>
              <a:t>7</a:t>
            </a:r>
            <a:endParaRPr lang="en-US" sz="8000" b="1" dirty="0">
              <a:solidFill>
                <a:srgbClr val="FFFF00"/>
              </a:solidFill>
            </a:endParaRPr>
          </a:p>
        </p:txBody>
      </p:sp>
      <p:sp>
        <p:nvSpPr>
          <p:cNvPr id="60" name="Rectangle 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843993" y="3313697"/>
            <a:ext cx="1219200" cy="1268412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GB" sz="8000" b="1" dirty="0">
                <a:solidFill>
                  <a:srgbClr val="FF0000"/>
                </a:solidFill>
              </a:rPr>
              <a:t>8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463644" y="5354388"/>
            <a:ext cx="1143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GA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463644" y="5887788"/>
            <a:ext cx="1143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GB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1682844" y="53543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2</a:t>
            </a: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1682844" y="58877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2673444" y="53543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3664044" y="53543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4654644" y="53543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5645244" y="53543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6635844" y="53543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7626444" y="53543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7626444" y="58877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6635844" y="58877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5645244" y="58877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4654644" y="58877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3664044" y="58877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2673444" y="58877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045" y="2332432"/>
            <a:ext cx="2050955" cy="193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097" y="2306674"/>
            <a:ext cx="2017052" cy="193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>
            <a:hlinkClick r:id="rId13" action="ppaction://hlinksldjump"/>
          </p:cNvPr>
          <p:cNvSpPr/>
          <p:nvPr/>
        </p:nvSpPr>
        <p:spPr>
          <a:xfrm>
            <a:off x="8448540" y="6497388"/>
            <a:ext cx="515155" cy="360612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6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9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7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3" dur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5" dur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8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1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70" dur="2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3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58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2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4" dur="2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 nodeType="clickPar">
                      <p:stCondLst>
                        <p:cond delay="0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 nodeType="clickPar">
                      <p:stCondLst>
                        <p:cond delay="0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 nodeType="clickPar">
                      <p:stCondLst>
                        <p:cond delay="0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 nodeType="clickPar">
                      <p:stCondLst>
                        <p:cond delay="0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 nodeType="clickPar">
                      <p:stCondLst>
                        <p:cond delay="0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</p:childTnLst>
        </p:cTn>
      </p:par>
    </p:tnLst>
    <p:bldLst>
      <p:bldP spid="4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2794</TotalTime>
  <Words>1191</Words>
  <Application>Microsoft Office PowerPoint</Application>
  <PresentationFormat>On-screen Show (4:3)</PresentationFormat>
  <Paragraphs>246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 BA</cp:lastModifiedBy>
  <cp:revision>170</cp:revision>
  <dcterms:created xsi:type="dcterms:W3CDTF">2020-12-09T02:04:09Z</dcterms:created>
  <dcterms:modified xsi:type="dcterms:W3CDTF">2021-12-10T08:29:22Z</dcterms:modified>
</cp:coreProperties>
</file>