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50" r:id="rId2"/>
    <p:sldId id="319" r:id="rId3"/>
    <p:sldId id="317" r:id="rId4"/>
    <p:sldId id="328" r:id="rId5"/>
    <p:sldId id="320" r:id="rId6"/>
    <p:sldId id="322" r:id="rId7"/>
    <p:sldId id="329" r:id="rId8"/>
    <p:sldId id="335" r:id="rId9"/>
    <p:sldId id="331" r:id="rId10"/>
    <p:sldId id="333" r:id="rId11"/>
    <p:sldId id="332" r:id="rId12"/>
    <p:sldId id="334" r:id="rId13"/>
    <p:sldId id="321" r:id="rId14"/>
    <p:sldId id="330" r:id="rId15"/>
    <p:sldId id="336" r:id="rId16"/>
    <p:sldId id="337" r:id="rId17"/>
    <p:sldId id="340" r:id="rId18"/>
    <p:sldId id="338" r:id="rId19"/>
    <p:sldId id="339" r:id="rId20"/>
    <p:sldId id="341" r:id="rId21"/>
    <p:sldId id="342" r:id="rId22"/>
    <p:sldId id="343" r:id="rId23"/>
    <p:sldId id="316" r:id="rId24"/>
    <p:sldId id="344" r:id="rId25"/>
    <p:sldId id="345" r:id="rId26"/>
    <p:sldId id="348" r:id="rId27"/>
    <p:sldId id="34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1DB"/>
    <a:srgbClr val="D8EBCD"/>
    <a:srgbClr val="00A1DA"/>
    <a:srgbClr val="F16649"/>
    <a:srgbClr val="61D6FF"/>
    <a:srgbClr val="62C8CE"/>
    <a:srgbClr val="C0E6EA"/>
    <a:srgbClr val="CB2027"/>
    <a:srgbClr val="97E4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224" y="44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7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10.xml"/><Relationship Id="rId7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10" Type="http://schemas.openxmlformats.org/officeDocument/2006/relationships/slide" Target="slide14.xml"/><Relationship Id="rId4" Type="http://schemas.openxmlformats.org/officeDocument/2006/relationships/audio" Target="../media/audio2.wav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Welcome to our class by Teachers Pet au | Teachers Pay Teache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13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159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1888613"/>
            <a:ext cx="379594" cy="4124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2066978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797" y="1893900"/>
            <a:ext cx="3907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2066978"/>
            <a:ext cx="39334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1167150"/>
            <a:ext cx="2517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The past simple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03979" y="1186904"/>
            <a:ext cx="1944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163031"/>
            <a:ext cx="578360" cy="52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958191" y="163031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63843" y="1223579"/>
            <a:ext cx="8629568" cy="954107"/>
            <a:chOff x="363373" y="4026312"/>
            <a:chExt cx="7790310" cy="954107"/>
          </a:xfrm>
        </p:grpSpPr>
        <p:sp>
          <p:nvSpPr>
            <p:cNvPr id="43" name="TextBox 42"/>
            <p:cNvSpPr txBox="1"/>
            <p:nvPr/>
          </p:nvSpPr>
          <p:spPr>
            <a:xfrm>
              <a:off x="363373" y="4034965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8202" y="4026312"/>
              <a:ext cx="73154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I was at the gym last Sunday, but I _______ you there.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95416" y="1767937"/>
            <a:ext cx="3374583" cy="523220"/>
            <a:chOff x="1230086" y="1785257"/>
            <a:chExt cx="3374583" cy="523220"/>
          </a:xfrm>
        </p:grpSpPr>
        <p:sp>
          <p:nvSpPr>
            <p:cNvPr id="46" name="TextBox 45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11086" y="1785257"/>
              <a:ext cx="2993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not saw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045967" y="1761599"/>
            <a:ext cx="3002378" cy="523220"/>
            <a:chOff x="1230086" y="1785257"/>
            <a:chExt cx="3002378" cy="523220"/>
          </a:xfrm>
        </p:grpSpPr>
        <p:sp>
          <p:nvSpPr>
            <p:cNvPr id="49" name="TextBox 48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11085" y="1785257"/>
              <a:ext cx="26213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don’t see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130101" y="1761599"/>
            <a:ext cx="3002378" cy="523220"/>
            <a:chOff x="1230086" y="1785257"/>
            <a:chExt cx="3002378" cy="523220"/>
          </a:xfrm>
        </p:grpSpPr>
        <p:sp>
          <p:nvSpPr>
            <p:cNvPr id="79" name="TextBox 78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611085" y="1785257"/>
              <a:ext cx="26213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didn’t see</a:t>
              </a:r>
            </a:p>
          </p:txBody>
        </p: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A1FE2387-52F2-4F84-B3C0-95D587AA9565}"/>
              </a:ext>
            </a:extLst>
          </p:cNvPr>
          <p:cNvSpPr/>
          <p:nvPr/>
        </p:nvSpPr>
        <p:spPr>
          <a:xfrm>
            <a:off x="6121307" y="177622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92" name="Content Placeholder 3" descr="difficult.pn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900677" y="3119005"/>
            <a:ext cx="1342646" cy="1577181"/>
          </a:xfrm>
          <a:prstGeom prst="rect">
            <a:avLst/>
          </a:prstGeom>
        </p:spPr>
      </p:pic>
      <p:sp>
        <p:nvSpPr>
          <p:cNvPr id="28" name="Action Button: Home 27">
            <a:hlinkClick r:id="rId8" action="ppaction://hlinksldjump" highlightClick="1"/>
          </p:cNvPr>
          <p:cNvSpPr/>
          <p:nvPr/>
        </p:nvSpPr>
        <p:spPr>
          <a:xfrm>
            <a:off x="3177978" y="6414655"/>
            <a:ext cx="488800" cy="44334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198" y="872662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2906" y="699584"/>
            <a:ext cx="3907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297" y="1424288"/>
            <a:ext cx="42049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54671" y="872662"/>
            <a:ext cx="39334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74" y="1830944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071647" y="1815843"/>
            <a:ext cx="3691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7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163031"/>
            <a:ext cx="578360" cy="52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958191" y="163031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14258" y="1170538"/>
            <a:ext cx="9057060" cy="531873"/>
            <a:chOff x="363373" y="3312302"/>
            <a:chExt cx="8206936" cy="531873"/>
          </a:xfrm>
        </p:grpSpPr>
        <p:sp>
          <p:nvSpPr>
            <p:cNvPr id="52" name="TextBox 51"/>
            <p:cNvSpPr txBox="1"/>
            <p:nvPr/>
          </p:nvSpPr>
          <p:spPr>
            <a:xfrm>
              <a:off x="363373" y="3320955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00539" y="3312302"/>
              <a:ext cx="77697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The teacher </a:t>
              </a:r>
              <a:r>
                <a:rPr lang="en-US" sz="2800" dirty="0" smtClean="0"/>
                <a:t>______us </a:t>
              </a:r>
              <a:r>
                <a:rPr lang="en-US" sz="2800" dirty="0"/>
                <a:t>about our homework this morning.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86268" y="1671158"/>
            <a:ext cx="4113820" cy="523220"/>
            <a:chOff x="1230086" y="1785257"/>
            <a:chExt cx="4113820" cy="523220"/>
          </a:xfrm>
        </p:grpSpPr>
        <p:sp>
          <p:nvSpPr>
            <p:cNvPr id="55" name="TextBox 54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6" y="1785257"/>
              <a:ext cx="3732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didn’t ask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832421" y="1654196"/>
            <a:ext cx="3296328" cy="523220"/>
            <a:chOff x="1230086" y="1785257"/>
            <a:chExt cx="3296328" cy="523220"/>
          </a:xfrm>
        </p:grpSpPr>
        <p:sp>
          <p:nvSpPr>
            <p:cNvPr id="58" name="TextBox 57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11085" y="1785257"/>
              <a:ext cx="29153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not asking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916555" y="1654196"/>
            <a:ext cx="3296328" cy="523220"/>
            <a:chOff x="1230086" y="1785257"/>
            <a:chExt cx="3296328" cy="523220"/>
          </a:xfrm>
        </p:grpSpPr>
        <p:sp>
          <p:nvSpPr>
            <p:cNvPr id="82" name="TextBox 81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611085" y="1785257"/>
              <a:ext cx="29153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doesn’t ask</a:t>
              </a:r>
            </a:p>
          </p:txBody>
        </p:sp>
      </p:grp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4D789BD0-6249-4425-8C98-923565E63621}"/>
              </a:ext>
            </a:extLst>
          </p:cNvPr>
          <p:cNvSpPr/>
          <p:nvPr/>
        </p:nvSpPr>
        <p:spPr>
          <a:xfrm>
            <a:off x="279525" y="1684276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27" name="Content Placeholder 3" descr="difficult.pn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900677" y="3119005"/>
            <a:ext cx="1342646" cy="1577181"/>
          </a:xfrm>
          <a:prstGeom prst="rect">
            <a:avLst/>
          </a:prstGeom>
        </p:spPr>
      </p:pic>
      <p:sp>
        <p:nvSpPr>
          <p:cNvPr id="29" name="Action Button: Home 28">
            <a:hlinkClick r:id="rId8" action="ppaction://hlinksldjump" highlightClick="1"/>
          </p:cNvPr>
          <p:cNvSpPr/>
          <p:nvPr/>
        </p:nvSpPr>
        <p:spPr>
          <a:xfrm>
            <a:off x="3177978" y="6414655"/>
            <a:ext cx="488800" cy="44334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" y="1105944"/>
            <a:ext cx="369047" cy="3905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8797" y="1105944"/>
            <a:ext cx="41503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87538" y="640954"/>
            <a:ext cx="3691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163031"/>
            <a:ext cx="578360" cy="52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958191" y="163031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604280" y="1084221"/>
            <a:ext cx="6869272" cy="531873"/>
            <a:chOff x="363373" y="3312302"/>
            <a:chExt cx="6869272" cy="531873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3320955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38203" y="3312302"/>
              <a:ext cx="6394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_______ sleep well last night?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13045" y="1584841"/>
            <a:ext cx="3356954" cy="523220"/>
            <a:chOff x="1230086" y="1785257"/>
            <a:chExt cx="3356954" cy="523220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6" y="1785257"/>
              <a:ext cx="29759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Do you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059198" y="1567879"/>
            <a:ext cx="2975954" cy="523220"/>
            <a:chOff x="1230086" y="1785257"/>
            <a:chExt cx="2975954" cy="523220"/>
          </a:xfrm>
        </p:grpSpPr>
        <p:sp>
          <p:nvSpPr>
            <p:cNvPr id="70" name="TextBox 69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11085" y="1785257"/>
              <a:ext cx="2594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Did you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143332" y="1567879"/>
            <a:ext cx="2975954" cy="523220"/>
            <a:chOff x="1230086" y="1785257"/>
            <a:chExt cx="2975954" cy="523220"/>
          </a:xfrm>
        </p:grpSpPr>
        <p:sp>
          <p:nvSpPr>
            <p:cNvPr id="85" name="TextBox 84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611085" y="1785257"/>
              <a:ext cx="2594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Were you</a:t>
              </a:r>
            </a:p>
          </p:txBody>
        </p: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0323EB34-9818-4888-83BC-56CD9DB02120}"/>
              </a:ext>
            </a:extLst>
          </p:cNvPr>
          <p:cNvSpPr/>
          <p:nvPr/>
        </p:nvSpPr>
        <p:spPr>
          <a:xfrm>
            <a:off x="3061829" y="156284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22" name="Content Placeholder 3" descr="difficult.pn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900677" y="3119005"/>
            <a:ext cx="1342646" cy="1577181"/>
          </a:xfrm>
          <a:prstGeom prst="rect">
            <a:avLst/>
          </a:prstGeom>
        </p:spPr>
      </p:pic>
      <p:sp>
        <p:nvSpPr>
          <p:cNvPr id="27" name="Action Button: Home 26">
            <a:hlinkClick r:id="rId7" action="ppaction://hlinksldjump" highlightClick="1"/>
          </p:cNvPr>
          <p:cNvSpPr/>
          <p:nvPr/>
        </p:nvSpPr>
        <p:spPr>
          <a:xfrm>
            <a:off x="3177978" y="6414655"/>
            <a:ext cx="488800" cy="44334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4174688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4958079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" y="5761224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4353053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797" y="4179975"/>
            <a:ext cx="390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188" y="4904679"/>
            <a:ext cx="420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797" y="5761224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4353053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3453225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5311335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5296234"/>
            <a:ext cx="36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03979" y="3472979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331640" y="211276"/>
            <a:ext cx="6768752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pic>
        <p:nvPicPr>
          <p:cNvPr id="27" name="Hình ảnh 4" descr="Ảnh có chứa mẫu họa&#10;&#10;Mô tả được tạo tự động">
            <a:extLst>
              <a:ext uri="{FF2B5EF4-FFF2-40B4-BE49-F238E27FC236}">
                <a16:creationId xmlns="" xmlns:a16="http://schemas.microsoft.com/office/drawing/2014/main" id="{2EF82270-6D34-4F87-9C4E-ED6F7AEC96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49376" y="1887201"/>
            <a:ext cx="4424041" cy="4241506"/>
          </a:xfrm>
          <a:prstGeom prst="rect">
            <a:avLst/>
          </a:prstGeom>
        </p:spPr>
      </p:pic>
      <p:sp>
        <p:nvSpPr>
          <p:cNvPr id="26" name="Action Button: Home 25">
            <a:hlinkClick r:id="rId13" action="ppaction://hlinksldjump" highlightClick="1"/>
          </p:cNvPr>
          <p:cNvSpPr/>
          <p:nvPr/>
        </p:nvSpPr>
        <p:spPr>
          <a:xfrm>
            <a:off x="3177978" y="6414655"/>
            <a:ext cx="488800" cy="44334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2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1650834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1641499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3274113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4057504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" y="4860649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3452478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797" y="3279400"/>
            <a:ext cx="390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188" y="4004104"/>
            <a:ext cx="420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797" y="4860649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3452478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1768694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2552650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4410760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4395659"/>
            <a:ext cx="36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03979" y="2572404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163031"/>
            <a:ext cx="578360" cy="52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958191" y="163031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17188" y="1052463"/>
            <a:ext cx="2153397" cy="461665"/>
            <a:chOff x="1230086" y="1785257"/>
            <a:chExt cx="2153397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52651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056173" y="1046125"/>
            <a:ext cx="2049781" cy="461665"/>
            <a:chOff x="1230086" y="1785257"/>
            <a:chExt cx="2049781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82508" y="1597186"/>
            <a:ext cx="7180427" cy="461665"/>
            <a:chOff x="369902" y="2142097"/>
            <a:chExt cx="7180427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6705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My dad _______ a lot of tennis some years ago.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8075" y="2075244"/>
            <a:ext cx="1796143" cy="461665"/>
            <a:chOff x="1230086" y="1785257"/>
            <a:chExt cx="1796143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061210" y="2068906"/>
            <a:ext cx="2349641" cy="461665"/>
            <a:chOff x="1230086" y="1785257"/>
            <a:chExt cx="2349641" cy="461665"/>
          </a:xfrm>
        </p:grpSpPr>
        <p:sp>
          <p:nvSpPr>
            <p:cNvPr id="40" name="TextBox 3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played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82508" y="2609079"/>
            <a:ext cx="7790310" cy="470318"/>
            <a:chOff x="363373" y="4026312"/>
            <a:chExt cx="7790310" cy="470318"/>
          </a:xfrm>
        </p:grpSpPr>
        <p:sp>
          <p:nvSpPr>
            <p:cNvPr id="43" name="TextBox 42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8202" y="4026312"/>
              <a:ext cx="7315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 was at the gym last Sunday, but I _______ you there.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95416" y="3153437"/>
            <a:ext cx="3374583" cy="461665"/>
            <a:chOff x="1230086" y="1785257"/>
            <a:chExt cx="3374583" cy="461665"/>
          </a:xfrm>
        </p:grpSpPr>
        <p:sp>
          <p:nvSpPr>
            <p:cNvPr id="46" name="TextBox 4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saw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045967" y="3147099"/>
            <a:ext cx="3002378" cy="461665"/>
            <a:chOff x="1230086" y="1785257"/>
            <a:chExt cx="3002378" cy="461665"/>
          </a:xfrm>
        </p:grpSpPr>
        <p:sp>
          <p:nvSpPr>
            <p:cNvPr id="49" name="TextBox 4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 see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93394" y="3750354"/>
            <a:ext cx="8131964" cy="470318"/>
            <a:chOff x="363373" y="3312302"/>
            <a:chExt cx="8131964" cy="470318"/>
          </a:xfrm>
        </p:grpSpPr>
        <p:sp>
          <p:nvSpPr>
            <p:cNvPr id="52" name="TextBox 51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38202" y="3312302"/>
              <a:ext cx="7657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teacher _______ us about our homework this morning.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02159" y="4250974"/>
            <a:ext cx="4113820" cy="461665"/>
            <a:chOff x="1230086" y="1785257"/>
            <a:chExt cx="4113820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6" y="1785257"/>
              <a:ext cx="37328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didn’t ask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048312" y="4234012"/>
            <a:ext cx="3296328" cy="461665"/>
            <a:chOff x="1230086" y="1785257"/>
            <a:chExt cx="3296328" cy="461665"/>
          </a:xfrm>
        </p:grpSpPr>
        <p:sp>
          <p:nvSpPr>
            <p:cNvPr id="58" name="TextBox 5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11085" y="1785257"/>
              <a:ext cx="2915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asking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49850" y="595194"/>
            <a:ext cx="7734834" cy="470318"/>
            <a:chOff x="363373" y="1262747"/>
            <a:chExt cx="7734834" cy="470318"/>
          </a:xfrm>
        </p:grpSpPr>
        <p:sp>
          <p:nvSpPr>
            <p:cNvPr id="61" name="TextBox 60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7313" y="1271400"/>
              <a:ext cx="7270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There _______ an interesting match on TV last night.</a:t>
              </a:r>
              <a:endParaRPr lang="en-US" sz="2400" i="1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04280" y="4838926"/>
            <a:ext cx="6869272" cy="470318"/>
            <a:chOff x="363373" y="3312302"/>
            <a:chExt cx="6869272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38203" y="3312302"/>
              <a:ext cx="6394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_______ sleep well last night?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13045" y="5339546"/>
            <a:ext cx="3356954" cy="461665"/>
            <a:chOff x="1230086" y="1785257"/>
            <a:chExt cx="3356954" cy="461665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6" y="1785257"/>
              <a:ext cx="2975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059198" y="5322584"/>
            <a:ext cx="2975954" cy="461665"/>
            <a:chOff x="1230086" y="1785257"/>
            <a:chExt cx="2975954" cy="461665"/>
          </a:xfrm>
        </p:grpSpPr>
        <p:sp>
          <p:nvSpPr>
            <p:cNvPr id="70" name="TextBox 6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 you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140307" y="1046125"/>
            <a:ext cx="2049781" cy="461665"/>
            <a:chOff x="1230086" y="1785257"/>
            <a:chExt cx="2049781" cy="461665"/>
          </a:xfrm>
        </p:grpSpPr>
        <p:sp>
          <p:nvSpPr>
            <p:cNvPr id="73" name="TextBox 7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145344" y="2068906"/>
            <a:ext cx="2349641" cy="461665"/>
            <a:chOff x="1230086" y="1785257"/>
            <a:chExt cx="2349641" cy="461665"/>
          </a:xfrm>
        </p:grpSpPr>
        <p:sp>
          <p:nvSpPr>
            <p:cNvPr id="76" name="TextBox 7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playing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130101" y="3147099"/>
            <a:ext cx="3002378" cy="461665"/>
            <a:chOff x="1230086" y="1785257"/>
            <a:chExt cx="3002378" cy="461665"/>
          </a:xfrm>
        </p:grpSpPr>
        <p:sp>
          <p:nvSpPr>
            <p:cNvPr id="79" name="TextBox 7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didn’t see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132446" y="4234012"/>
            <a:ext cx="3296328" cy="461665"/>
            <a:chOff x="1230086" y="1785257"/>
            <a:chExt cx="3296328" cy="461665"/>
          </a:xfrm>
        </p:grpSpPr>
        <p:sp>
          <p:nvSpPr>
            <p:cNvPr id="82" name="TextBox 8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611085" y="1785257"/>
              <a:ext cx="2915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 ask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143332" y="5322584"/>
            <a:ext cx="2975954" cy="461665"/>
            <a:chOff x="1230086" y="1785257"/>
            <a:chExt cx="2975954" cy="461665"/>
          </a:xfrm>
        </p:grpSpPr>
        <p:sp>
          <p:nvSpPr>
            <p:cNvPr id="85" name="TextBox 8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 you</a:t>
              </a:r>
            </a:p>
          </p:txBody>
        </p:sp>
      </p:grp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BFD01E12-D3D8-4D54-B48F-A05BB0F9A316}"/>
              </a:ext>
            </a:extLst>
          </p:cNvPr>
          <p:cNvSpPr/>
          <p:nvPr/>
        </p:nvSpPr>
        <p:spPr>
          <a:xfrm>
            <a:off x="6140307" y="1065512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0BA3E862-9392-4562-A1A0-02CAD5B43541}"/>
              </a:ext>
            </a:extLst>
          </p:cNvPr>
          <p:cNvSpPr/>
          <p:nvPr/>
        </p:nvSpPr>
        <p:spPr>
          <a:xfrm>
            <a:off x="3056173" y="206864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A1FE2387-52F2-4F84-B3C0-95D587AA9565}"/>
              </a:ext>
            </a:extLst>
          </p:cNvPr>
          <p:cNvSpPr/>
          <p:nvPr/>
        </p:nvSpPr>
        <p:spPr>
          <a:xfrm>
            <a:off x="6121307" y="316172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4D789BD0-6249-4425-8C98-923565E63621}"/>
              </a:ext>
            </a:extLst>
          </p:cNvPr>
          <p:cNvSpPr/>
          <p:nvPr/>
        </p:nvSpPr>
        <p:spPr>
          <a:xfrm>
            <a:off x="495416" y="4264092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0323EB34-9818-4888-83BC-56CD9DB02120}"/>
              </a:ext>
            </a:extLst>
          </p:cNvPr>
          <p:cNvSpPr/>
          <p:nvPr/>
        </p:nvSpPr>
        <p:spPr>
          <a:xfrm>
            <a:off x="3061829" y="5317553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19776" y="67133"/>
            <a:ext cx="7751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291519" y="1073829"/>
            <a:ext cx="8279603" cy="493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Hi, there.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Hello, Nick. Did you have a nice weekend?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Yeah, it was OK. On Sunday, I (1. go) _______ fishing with my dad. How about you?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Oh, I (2. have) _______ a good weekend, too.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Really? What _______ you (3. do) _______?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I (4. visit) _______ the museum with my family, then we (5. eat) _______ at my </a:t>
            </a:r>
            <a:r>
              <a:rPr lang="en-US" sz="2400" dirty="0" err="1"/>
              <a:t>favourite</a:t>
            </a:r>
            <a:r>
              <a:rPr lang="en-US" sz="2400" dirty="0"/>
              <a:t> restaurant.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Did you watch football last Sunday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Oh, yeah! My </a:t>
            </a:r>
            <a:r>
              <a:rPr lang="en-US" sz="2400" dirty="0" err="1"/>
              <a:t>favourite</a:t>
            </a:r>
            <a:r>
              <a:rPr lang="en-US" sz="2400" dirty="0"/>
              <a:t> team (6. score)  _______ a fantastic goal! </a:t>
            </a:r>
          </a:p>
        </p:txBody>
      </p:sp>
      <p:sp>
        <p:nvSpPr>
          <p:cNvPr id="8" name="Rectangle 7"/>
          <p:cNvSpPr/>
          <p:nvPr/>
        </p:nvSpPr>
        <p:spPr>
          <a:xfrm>
            <a:off x="5535058" y="1978953"/>
            <a:ext cx="836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9857" y="2837935"/>
            <a:ext cx="805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had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60354" y="3299600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did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7486" y="3311973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38049" y="3747410"/>
            <a:ext cx="1028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visited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99397" y="4195220"/>
            <a:ext cx="731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ate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71278" y="4999244"/>
            <a:ext cx="1026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scored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9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07404" y="109297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34" y="2911723"/>
            <a:ext cx="4336475" cy="2824062"/>
          </a:xfrm>
          <a:prstGeom prst="roundRect">
            <a:avLst>
              <a:gd name="adj" fmla="val 11032"/>
            </a:avLst>
          </a:prstGeom>
        </p:spPr>
      </p:pic>
      <p:sp>
        <p:nvSpPr>
          <p:cNvPr id="8" name="TextBox 7"/>
          <p:cNvSpPr txBox="1"/>
          <p:nvPr/>
        </p:nvSpPr>
        <p:spPr>
          <a:xfrm>
            <a:off x="513698" y="1105349"/>
            <a:ext cx="1502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6087" y="1105349"/>
            <a:ext cx="5879836" cy="1980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i="1" dirty="0"/>
              <a:t>A: </a:t>
            </a:r>
            <a:r>
              <a:rPr lang="en-US" sz="2600" dirty="0"/>
              <a:t>Did you do any sport last weekend?</a:t>
            </a:r>
          </a:p>
          <a:p>
            <a:pPr>
              <a:lnSpc>
                <a:spcPct val="120000"/>
              </a:lnSpc>
            </a:pPr>
            <a:r>
              <a:rPr lang="en-US" sz="2600" b="1" i="1" dirty="0"/>
              <a:t>B: </a:t>
            </a:r>
            <a:r>
              <a:rPr lang="en-US" sz="2600" dirty="0"/>
              <a:t>Oh yes, and I was exhausted.</a:t>
            </a:r>
          </a:p>
          <a:p>
            <a:pPr>
              <a:lnSpc>
                <a:spcPct val="120000"/>
              </a:lnSpc>
            </a:pPr>
            <a:r>
              <a:rPr lang="en-US" sz="2600" b="1" i="1" dirty="0"/>
              <a:t>C: </a:t>
            </a:r>
            <a:r>
              <a:rPr lang="en-US" sz="2600" dirty="0"/>
              <a:t>Really? What did you do?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9280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07404" y="109297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2" y="3174959"/>
            <a:ext cx="4594348" cy="2824062"/>
          </a:xfrm>
          <a:prstGeom prst="roundRect">
            <a:avLst>
              <a:gd name="adj" fmla="val 11032"/>
            </a:avLst>
          </a:prstGeom>
        </p:spPr>
      </p:pic>
      <p:sp>
        <p:nvSpPr>
          <p:cNvPr id="8" name="TextBox 7"/>
          <p:cNvSpPr txBox="1"/>
          <p:nvPr/>
        </p:nvSpPr>
        <p:spPr>
          <a:xfrm>
            <a:off x="513698" y="1105349"/>
            <a:ext cx="1502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6087" y="1105349"/>
            <a:ext cx="5879836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i="1" dirty="0"/>
              <a:t>A: </a:t>
            </a:r>
            <a:r>
              <a:rPr lang="en-US" sz="2600" dirty="0"/>
              <a:t>Did you do any sport last weekend</a:t>
            </a:r>
            <a:r>
              <a:rPr lang="en-US" sz="2600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en-GB" sz="2800" dirty="0"/>
              <a:t>B : Yes, I </a:t>
            </a:r>
            <a:r>
              <a:rPr lang="en-GB" sz="2800" dirty="0" smtClean="0"/>
              <a:t>played football with some friends .</a:t>
            </a:r>
            <a:r>
              <a:rPr lang="en-US" sz="2800" dirty="0"/>
              <a:t> And you</a:t>
            </a:r>
            <a:r>
              <a:rPr lang="en-US" sz="2800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en-GB" sz="2800" dirty="0" smtClean="0"/>
              <a:t>C: Oh no,  </a:t>
            </a:r>
            <a:r>
              <a:rPr lang="en-US" sz="2800" dirty="0"/>
              <a:t>I visited my </a:t>
            </a:r>
            <a:r>
              <a:rPr lang="en-US" sz="2800" dirty="0" smtClean="0"/>
              <a:t>grandparents.</a:t>
            </a:r>
          </a:p>
          <a:p>
            <a:pPr>
              <a:lnSpc>
                <a:spcPct val="120000"/>
              </a:lnSpc>
            </a:pPr>
            <a:r>
              <a:rPr lang="en-GB" sz="2800" dirty="0" smtClean="0"/>
              <a:t>……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136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35890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275" y="-27710"/>
            <a:ext cx="9245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0083" y="85644"/>
            <a:ext cx="2245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FB7BD"/>
                </a:solidFill>
              </a:rPr>
              <a:t>Grammar 2:</a:t>
            </a:r>
            <a:endParaRPr lang="en-US" sz="2800" b="1" u="sng" dirty="0">
              <a:solidFill>
                <a:srgbClr val="0FB7B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8905" y="49652"/>
            <a:ext cx="2192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Imperatives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01275" y="707960"/>
            <a:ext cx="9021294" cy="5360305"/>
            <a:chOff x="-134326" y="2434128"/>
            <a:chExt cx="9021294" cy="5360305"/>
          </a:xfrm>
        </p:grpSpPr>
        <p:sp>
          <p:nvSpPr>
            <p:cNvPr id="8" name="Rectangle 7"/>
            <p:cNvSpPr/>
            <p:nvPr/>
          </p:nvSpPr>
          <p:spPr>
            <a:xfrm>
              <a:off x="257032" y="3013285"/>
              <a:ext cx="8629936" cy="4781148"/>
            </a:xfrm>
            <a:prstGeom prst="rect">
              <a:avLst/>
            </a:prstGeom>
            <a:solidFill>
              <a:srgbClr val="FDE1D8"/>
            </a:solidFill>
            <a:ln>
              <a:solidFill>
                <a:srgbClr val="FDE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190" y="3343869"/>
              <a:ext cx="7645706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/>
                <a:t>We use imperatives to tell someone to do something, or to give a direct order.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326" y="2434128"/>
              <a:ext cx="3703791" cy="94779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94191" y="4682169"/>
              <a:ext cx="3162562" cy="594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>
                  <a:solidFill>
                    <a:schemeClr val="tx1"/>
                  </a:solidFill>
                </a:rPr>
                <a:t>It’s a chewing gum.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4190" y="5357126"/>
              <a:ext cx="3162562" cy="594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>
                  <a:solidFill>
                    <a:schemeClr val="tx1"/>
                  </a:solidFill>
                </a:rPr>
                <a:t>Chew</a:t>
              </a:r>
              <a:r>
                <a:rPr lang="en-US" sz="2600">
                  <a:solidFill>
                    <a:schemeClr val="tx1"/>
                  </a:solidFill>
                </a:rPr>
                <a:t> it.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4190" y="6027359"/>
              <a:ext cx="3162562" cy="594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>
                  <a:solidFill>
                    <a:schemeClr val="tx1"/>
                  </a:solidFill>
                </a:rPr>
                <a:t>Don’t swallow </a:t>
              </a:r>
              <a:r>
                <a:rPr lang="en-US" sz="2600">
                  <a:solidFill>
                    <a:schemeClr val="tx1"/>
                  </a:solidFill>
                </a:rPr>
                <a:t>it.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769" y="4381431"/>
              <a:ext cx="3349127" cy="22327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5" name="TextBox 14"/>
          <p:cNvSpPr txBox="1"/>
          <p:nvPr/>
        </p:nvSpPr>
        <p:spPr>
          <a:xfrm>
            <a:off x="3035147" y="5137338"/>
            <a:ext cx="30737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Positive: </a:t>
            </a:r>
            <a:r>
              <a:rPr lang="en-US" sz="2600" b="1" dirty="0" smtClean="0"/>
              <a:t>  </a:t>
            </a:r>
            <a:r>
              <a:rPr lang="en-US" sz="2600" b="1" dirty="0" smtClean="0">
                <a:solidFill>
                  <a:srgbClr val="FF0000"/>
                </a:solidFill>
              </a:rPr>
              <a:t>V</a:t>
            </a:r>
            <a:endParaRPr lang="en-US" sz="2600" b="1" dirty="0">
              <a:solidFill>
                <a:srgbClr val="FF0000"/>
              </a:solidFill>
            </a:endParaRPr>
          </a:p>
          <a:p>
            <a:r>
              <a:rPr lang="en-US" sz="2600" b="1" dirty="0"/>
              <a:t>Negative: </a:t>
            </a:r>
            <a:r>
              <a:rPr lang="en-US" sz="2600" b="1" dirty="0" smtClean="0"/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Don’t </a:t>
            </a:r>
            <a:r>
              <a:rPr lang="en-US" sz="2600" b="1" dirty="0">
                <a:solidFill>
                  <a:srgbClr val="FF0000"/>
                </a:solidFill>
              </a:rPr>
              <a:t>+ V</a:t>
            </a:r>
          </a:p>
        </p:txBody>
      </p:sp>
    </p:spTree>
    <p:extLst>
      <p:ext uri="{BB962C8B-B14F-4D97-AF65-F5344CB8AC3E}">
        <p14:creationId xmlns:p14="http://schemas.microsoft.com/office/powerpoint/2010/main" val="270838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09090" y="80365"/>
            <a:ext cx="783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9" y="1548166"/>
            <a:ext cx="1627387" cy="1614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6" y="1206169"/>
            <a:ext cx="3153911" cy="2220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615" y="1315505"/>
            <a:ext cx="2843343" cy="2002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04" y="3966715"/>
            <a:ext cx="3476625" cy="2447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30" y="3834493"/>
            <a:ext cx="34766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1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4174688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4958079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" y="5761224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4353053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797" y="4179975"/>
            <a:ext cx="390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188" y="4904679"/>
            <a:ext cx="420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797" y="5761224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4353053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3453225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5311335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5296234"/>
            <a:ext cx="36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03979" y="3472979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0" y="1"/>
            <a:ext cx="3563888" cy="1015651"/>
          </a:xfrm>
          <a:prstGeom prst="rect">
            <a:avLst/>
          </a:prstGeom>
        </p:spPr>
        <p:txBody>
          <a:bodyPr lIns="91427" tIns="45714" rIns="91427" bIns="45714">
            <a:spAutoFit/>
          </a:bodyPr>
          <a:lstStyle/>
          <a:p>
            <a:pPr>
              <a:defRPr/>
            </a:pP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Warm up</a:t>
            </a:r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: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419476" y="139701"/>
            <a:ext cx="5038725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Game</a:t>
            </a:r>
            <a:r>
              <a:rPr lang="en-US" sz="4400" b="1" dirty="0" smtClean="0">
                <a:solidFill>
                  <a:srgbClr val="FF0000"/>
                </a:solidFill>
              </a:rPr>
              <a:t>: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</a:rPr>
              <a:t>Pelmanism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7951" y="1484313"/>
            <a:ext cx="2087563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600" b="1" dirty="0" smtClean="0">
                <a:solidFill>
                  <a:srgbClr val="FFFF00"/>
                </a:solidFill>
              </a:rPr>
              <a:t>GO</a:t>
            </a:r>
            <a:endParaRPr lang="en-US" sz="36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97125" y="1484313"/>
            <a:ext cx="2087563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28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BE</a:t>
            </a:r>
            <a:endParaRPr lang="en-US" sz="28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657726" y="1484313"/>
            <a:ext cx="2087563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DO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948488" y="1484313"/>
            <a:ext cx="2087562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28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PLAY</a:t>
            </a:r>
            <a:endParaRPr lang="en-US" sz="28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5725" y="3284538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MEET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376488" y="3284538"/>
            <a:ext cx="2087562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DRINK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35500" y="3284538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WENT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926263" y="3284538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WAS/</a:t>
            </a:r>
          </a:p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WERE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5725" y="5084763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PLAYED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376488" y="5084763"/>
            <a:ext cx="2087562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MET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635500" y="5084763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DID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926263" y="5084763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DRANK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22018" y="1457857"/>
            <a:ext cx="2088232" cy="1346550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404387" y="1443343"/>
            <a:ext cx="2088232" cy="1346550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2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664399" y="1443343"/>
            <a:ext cx="2088232" cy="1346550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3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955639" y="1443343"/>
            <a:ext cx="2088232" cy="1346550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4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6248" y="3292220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5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375756" y="3276600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6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635768" y="3276600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7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927008" y="329111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8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6248" y="510046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9600" b="1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9</a:t>
            </a:r>
            <a:endParaRPr lang="en-US" sz="9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375756" y="510046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10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635768" y="510046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11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927008" y="510046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12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92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09090" y="80365"/>
            <a:ext cx="783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83" y="530946"/>
            <a:ext cx="4271435" cy="42363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479136" y="5343562"/>
            <a:ext cx="4185729" cy="529697"/>
            <a:chOff x="1687305" y="4704464"/>
            <a:chExt cx="4185729" cy="529697"/>
          </a:xfrm>
        </p:grpSpPr>
        <p:sp>
          <p:nvSpPr>
            <p:cNvPr id="9" name="TextBox 8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62135" y="4704464"/>
              <a:ext cx="37108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(Park / Don’t park) here.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xmlns="" id="{CE17D9DB-7707-41B8-AB37-11657D15972C}"/>
              </a:ext>
            </a:extLst>
          </p:cNvPr>
          <p:cNvSpPr/>
          <p:nvPr/>
        </p:nvSpPr>
        <p:spPr>
          <a:xfrm>
            <a:off x="4079148" y="5345746"/>
            <a:ext cx="1543664" cy="523220"/>
          </a:xfrm>
          <a:prstGeom prst="roundRect">
            <a:avLst>
              <a:gd name="adj" fmla="val 2794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7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42" y="831272"/>
            <a:ext cx="5402694" cy="365797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75742" y="4861781"/>
            <a:ext cx="4792517" cy="954107"/>
            <a:chOff x="1687305" y="4704464"/>
            <a:chExt cx="4792517" cy="954107"/>
          </a:xfrm>
        </p:grpSpPr>
        <p:sp>
          <p:nvSpPr>
            <p:cNvPr id="7" name="TextBox 6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(Close / Open) the window. It’s windy outside.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xmlns="" id="{11CCF2B6-7797-4DC5-9088-518FC1192A87}"/>
              </a:ext>
            </a:extLst>
          </p:cNvPr>
          <p:cNvSpPr/>
          <p:nvPr/>
        </p:nvSpPr>
        <p:spPr>
          <a:xfrm>
            <a:off x="2821857" y="4874735"/>
            <a:ext cx="865240" cy="523220"/>
          </a:xfrm>
          <a:prstGeom prst="roundRect">
            <a:avLst>
              <a:gd name="adj" fmla="val 4297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09090" y="80365"/>
            <a:ext cx="783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</p:spTree>
    <p:extLst>
      <p:ext uri="{BB962C8B-B14F-4D97-AF65-F5344CB8AC3E}">
        <p14:creationId xmlns:p14="http://schemas.microsoft.com/office/powerpoint/2010/main" val="151617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09090" y="80365"/>
            <a:ext cx="783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89" y="997527"/>
            <a:ext cx="5451775" cy="367699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93832" y="4969936"/>
            <a:ext cx="6261674" cy="954107"/>
            <a:chOff x="1687305" y="4704464"/>
            <a:chExt cx="4668557" cy="954107"/>
          </a:xfrm>
        </p:grpSpPr>
        <p:sp>
          <p:nvSpPr>
            <p:cNvPr id="9" name="TextBox 8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3817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(Tidy up / Don’t tidy up) your room.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xmlns="" id="{657CDE96-CE92-449D-9B62-AD5C53930A42}"/>
              </a:ext>
            </a:extLst>
          </p:cNvPr>
          <p:cNvSpPr/>
          <p:nvPr/>
        </p:nvSpPr>
        <p:spPr>
          <a:xfrm>
            <a:off x="2251118" y="4967878"/>
            <a:ext cx="1113730" cy="523220"/>
          </a:xfrm>
          <a:prstGeom prst="roundRect">
            <a:avLst>
              <a:gd name="adj" fmla="val 3921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7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89" y="542030"/>
            <a:ext cx="5368647" cy="386701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13698" y="4280837"/>
            <a:ext cx="7411102" cy="954107"/>
            <a:chOff x="1687305" y="4704464"/>
            <a:chExt cx="4792517" cy="954107"/>
          </a:xfrm>
        </p:grpSpPr>
        <p:sp>
          <p:nvSpPr>
            <p:cNvPr id="7" name="TextBox 6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(Use / Don’t use) the lift when there is ﬁre.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xmlns="" id="{527112AD-09DF-4478-BC39-14393603F5A0}"/>
              </a:ext>
            </a:extLst>
          </p:cNvPr>
          <p:cNvSpPr/>
          <p:nvPr/>
        </p:nvSpPr>
        <p:spPr>
          <a:xfrm>
            <a:off x="2255611" y="4295870"/>
            <a:ext cx="1425677" cy="52322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09090" y="80365"/>
            <a:ext cx="783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42048" y="930625"/>
            <a:ext cx="21999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Lift : </a:t>
            </a:r>
            <a:r>
              <a:rPr lang="en-US" sz="2000" b="1" dirty="0" err="1" smtClean="0">
                <a:solidFill>
                  <a:srgbClr val="0070C0"/>
                </a:solidFill>
              </a:rPr>
              <a:t>thang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máy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0" y="969818"/>
            <a:ext cx="5022284" cy="338050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6110" y="4613036"/>
            <a:ext cx="8258290" cy="598972"/>
            <a:chOff x="1687305" y="4635189"/>
            <a:chExt cx="4804447" cy="598972"/>
          </a:xfrm>
        </p:grpSpPr>
        <p:sp>
          <p:nvSpPr>
            <p:cNvPr id="7" name="TextBox 6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64500" y="4635189"/>
              <a:ext cx="4527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(Try / Don’t try) to get up early to do some exercise.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xmlns="" id="{B02A206D-CE2A-4D3E-AA80-61BFD7F861BE}"/>
              </a:ext>
            </a:extLst>
          </p:cNvPr>
          <p:cNvSpPr/>
          <p:nvPr/>
        </p:nvSpPr>
        <p:spPr>
          <a:xfrm>
            <a:off x="927324" y="4613036"/>
            <a:ext cx="525716" cy="523220"/>
          </a:xfrm>
          <a:prstGeom prst="roundRect">
            <a:avLst>
              <a:gd name="adj" fmla="val 3463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09090" y="80365"/>
            <a:ext cx="783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</p:spTree>
    <p:extLst>
      <p:ext uri="{BB962C8B-B14F-4D97-AF65-F5344CB8AC3E}">
        <p14:creationId xmlns:p14="http://schemas.microsoft.com/office/powerpoint/2010/main" val="86068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0585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244906" y="937914"/>
            <a:ext cx="3051672" cy="627962"/>
          </a:xfrm>
          <a:prstGeom prst="roundRect">
            <a:avLst>
              <a:gd name="adj" fmla="val 614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</a:rPr>
              <a:t>GYM RULES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9" y="5554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641141" y="83251"/>
            <a:ext cx="8807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5590" y="749453"/>
            <a:ext cx="8516039" cy="5485092"/>
          </a:xfrm>
          <a:prstGeom prst="roundRect">
            <a:avLst/>
          </a:prstGeom>
          <a:noFill/>
          <a:ln w="7620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11" y="917243"/>
            <a:ext cx="2974554" cy="9579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6943" y="1882737"/>
            <a:ext cx="6781384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Example: 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/>
              <a:t>Change your clothes.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/>
              <a:t>Don’t speak loudly.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/>
              <a:t> _______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/>
              <a:t> _______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/>
              <a:t> _______</a:t>
            </a:r>
          </a:p>
          <a:p>
            <a:pPr>
              <a:lnSpc>
                <a:spcPct val="120000"/>
              </a:lnSpc>
            </a:pP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0936" y="3498543"/>
            <a:ext cx="4871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as the instruction on equipment.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8646" y="4045708"/>
            <a:ext cx="1788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Don’t litter. 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8646" y="4560508"/>
            <a:ext cx="3473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Put on your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sports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shoes.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0936" y="5059270"/>
            <a:ext cx="2596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Pay your fee first. 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7216" y="5465616"/>
            <a:ext cx="4197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Don’t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eat or drink at the gym. </a:t>
            </a:r>
            <a:endParaRPr lang="en-US" sz="2400" b="1" dirty="0">
              <a:solidFill>
                <a:srgbClr val="FF000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9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59931"/>
            <a:ext cx="10972800" cy="724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1159" y="1600350"/>
            <a:ext cx="9227131" cy="2677644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chemeClr val="tx2"/>
                </a:solidFill>
              </a:rPr>
              <a:t>- Make </a:t>
            </a:r>
            <a:r>
              <a:rPr lang="en-US" sz="2800" b="1" dirty="0">
                <a:solidFill>
                  <a:schemeClr val="tx2"/>
                </a:solidFill>
              </a:rPr>
              <a:t>3 sentences about yourself, using the past simple.</a:t>
            </a:r>
          </a:p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chemeClr val="tx2"/>
                </a:solidFill>
              </a:rPr>
              <a:t>- Give </a:t>
            </a:r>
            <a:r>
              <a:rPr lang="en-US" sz="2800" b="1" dirty="0">
                <a:solidFill>
                  <a:schemeClr val="tx2"/>
                </a:solidFill>
              </a:rPr>
              <a:t>3 orders or tell your friends to do an </a:t>
            </a:r>
            <a:r>
              <a:rPr lang="en-US" sz="2800" b="1" dirty="0" smtClean="0">
                <a:solidFill>
                  <a:schemeClr val="tx2"/>
                </a:solidFill>
              </a:rPr>
              <a:t>activity / </a:t>
            </a:r>
            <a:r>
              <a:rPr lang="en-US" sz="2800" b="1" dirty="0">
                <a:solidFill>
                  <a:schemeClr val="tx2"/>
                </a:solidFill>
              </a:rPr>
              <a:t>everyday routine.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2"/>
                </a:solidFill>
              </a:rPr>
              <a:t>- Prepare  lesson 5- skills 1.</a:t>
            </a:r>
            <a:r>
              <a:rPr lang="en-US" sz="2800" b="1" dirty="0" smtClean="0">
                <a:solidFill>
                  <a:schemeClr val="tx2"/>
                </a:solidFill>
              </a:rPr>
              <a:t>.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4" name="Rectangle 25603"/>
          <p:cNvSpPr>
            <a:spLocks noChangeArrowheads="1" noChangeShapeType="1" noTextEdit="1"/>
          </p:cNvSpPr>
          <p:nvPr/>
        </p:nvSpPr>
        <p:spPr bwMode="auto">
          <a:xfrm>
            <a:off x="2514600" y="-172143"/>
            <a:ext cx="4267200" cy="1485900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Homework</a:t>
            </a:r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7644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1a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0836"/>
            <a:ext cx="9144000" cy="6968836"/>
          </a:xfrm>
          <a:prstGeom prst="rect">
            <a:avLst/>
          </a:prstGeom>
          <a:solidFill>
            <a:srgbClr val="FFCC66"/>
          </a:solidFill>
        </p:spPr>
      </p:pic>
      <p:sp>
        <p:nvSpPr>
          <p:cNvPr id="3" name="Rectangle 2"/>
          <p:cNvSpPr/>
          <p:nvPr/>
        </p:nvSpPr>
        <p:spPr>
          <a:xfrm>
            <a:off x="2154789" y="2698217"/>
            <a:ext cx="4870346" cy="1754314"/>
          </a:xfrm>
          <a:prstGeom prst="rect">
            <a:avLst/>
          </a:prstGeom>
          <a:noFill/>
        </p:spPr>
        <p:txBody>
          <a:bodyPr wrap="none" lIns="91427" tIns="45714" rIns="91427" bIns="45714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Have a nice day!</a:t>
            </a:r>
          </a:p>
        </p:txBody>
      </p:sp>
      <p:sp>
        <p:nvSpPr>
          <p:cNvPr id="4" name="Rectangle 3"/>
          <p:cNvSpPr/>
          <p:nvPr/>
        </p:nvSpPr>
        <p:spPr>
          <a:xfrm>
            <a:off x="1683735" y="667458"/>
            <a:ext cx="60886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b="1" spc="400" dirty="0">
                <a:ln w="28575">
                  <a:solidFill>
                    <a:schemeClr val="bg1"/>
                  </a:solidFill>
                </a:ln>
                <a:solidFill>
                  <a:srgbClr val="008000"/>
                </a:solidFill>
                <a:latin typeface=".VnAvantH" pitchFamily="34" charset="0"/>
              </a:rPr>
              <a:t>See you again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57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4174688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4958079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" y="5761224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4353053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797" y="4179975"/>
            <a:ext cx="390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188" y="4904679"/>
            <a:ext cx="420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797" y="5761224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4353053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3453225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5311335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5296234"/>
            <a:ext cx="36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03979" y="3472979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351312" y="892783"/>
            <a:ext cx="6864823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FFFF00"/>
                </a:solidFill>
              </a:rPr>
              <a:t>UNIT 8: SPORTS AND GAMES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452772" y="2366052"/>
            <a:ext cx="4403125" cy="820491"/>
            <a:chOff x="2321677" y="1811975"/>
            <a:chExt cx="4403125" cy="82049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822" y="1811975"/>
              <a:ext cx="3514980" cy="76890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677" y="1854855"/>
              <a:ext cx="961782" cy="777611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1222178" y="3614389"/>
            <a:ext cx="2536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FB7BD"/>
                </a:solidFill>
              </a:rPr>
              <a:t>Grammar:</a:t>
            </a:r>
            <a:endParaRPr lang="en-US" sz="4000" b="1" dirty="0">
              <a:solidFill>
                <a:srgbClr val="0FB7BD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53830" y="3605182"/>
            <a:ext cx="34968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The past simple</a:t>
            </a:r>
          </a:p>
        </p:txBody>
      </p:sp>
    </p:spTree>
    <p:extLst>
      <p:ext uri="{BB962C8B-B14F-4D97-AF65-F5344CB8AC3E}">
        <p14:creationId xmlns:p14="http://schemas.microsoft.com/office/powerpoint/2010/main" val="33969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7032" y="1683199"/>
            <a:ext cx="8629936" cy="33013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26" y="940799"/>
            <a:ext cx="3703791" cy="9477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6666" y="2042520"/>
            <a:ext cx="71506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We use the past simple to talk about something that happened in the past.</a:t>
            </a:r>
          </a:p>
        </p:txBody>
      </p:sp>
      <p:sp>
        <p:nvSpPr>
          <p:cNvPr id="3" name="Rectangle 2"/>
          <p:cNvSpPr/>
          <p:nvPr/>
        </p:nvSpPr>
        <p:spPr>
          <a:xfrm>
            <a:off x="996666" y="3067258"/>
            <a:ext cx="14522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081" y="3677472"/>
            <a:ext cx="58451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/>
              <a:t>I </a:t>
            </a:r>
            <a:r>
              <a:rPr lang="en-US" sz="2600" b="1"/>
              <a:t>played</a:t>
            </a:r>
            <a:r>
              <a:rPr lang="en-US" sz="2600"/>
              <a:t> badminton with Phong yesterday.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757" y="47931"/>
            <a:ext cx="3061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FB7BD"/>
                </a:solidFill>
              </a:rPr>
              <a:t>* Grammar: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23572" y="27710"/>
            <a:ext cx="5393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The past </a:t>
            </a:r>
            <a:r>
              <a:rPr lang="en-US" sz="2800" b="1" dirty="0" smtClean="0"/>
              <a:t>simple </a:t>
            </a:r>
            <a:r>
              <a:rPr lang="en-US" sz="2800" b="1" i="1" dirty="0" smtClean="0"/>
              <a:t>( </a:t>
            </a:r>
            <a:r>
              <a:rPr lang="en-US" sz="2800" b="1" i="1" dirty="0" err="1" smtClean="0"/>
              <a:t>Thì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quá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khứ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đơn</a:t>
            </a:r>
            <a:r>
              <a:rPr lang="en-US" sz="2800" b="1" i="1" dirty="0" smtClean="0"/>
              <a:t>)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5075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7" y="2565264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2" y="2555929"/>
            <a:ext cx="961782" cy="7776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8797" y="5761224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95022" y="2683124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852127" y="3467080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20849" y="3486834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-10931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1757" y="-7489"/>
            <a:ext cx="3061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FB7BD"/>
                </a:solidFill>
              </a:rPr>
              <a:t>* Grammar 1: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23572" y="-27710"/>
            <a:ext cx="5393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The past </a:t>
            </a:r>
            <a:r>
              <a:rPr lang="en-US" sz="2800" b="1" dirty="0" smtClean="0"/>
              <a:t>simple </a:t>
            </a:r>
            <a:r>
              <a:rPr lang="en-US" sz="2800" b="1" i="1" dirty="0" smtClean="0"/>
              <a:t>( </a:t>
            </a:r>
            <a:r>
              <a:rPr lang="en-US" sz="2800" b="1" i="1" dirty="0" err="1" smtClean="0"/>
              <a:t>Thì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quá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khứ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đơn</a:t>
            </a:r>
            <a:r>
              <a:rPr lang="en-US" sz="2800" b="1" i="1" dirty="0" smtClean="0"/>
              <a:t>)</a:t>
            </a:r>
            <a:endParaRPr lang="en-US" sz="2800" b="1" i="1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879626"/>
              </p:ext>
            </p:extLst>
          </p:nvPr>
        </p:nvGraphicFramePr>
        <p:xfrm>
          <a:off x="73712" y="709702"/>
          <a:ext cx="8697150" cy="4148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6031"/>
                <a:gridCol w="3268640"/>
                <a:gridCol w="3382479"/>
              </a:tblGrid>
              <a:tr h="3507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 verb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 be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</a:tr>
              <a:tr h="3507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Positive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+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Ved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… .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+ was/ were + … .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</a:tr>
              <a:tr h="3507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Negative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+ didn’t + 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2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… .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+ wasn’t/ weren’t + …</a:t>
                      </a:r>
                      <a:endParaRPr lang="en-US" sz="2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</a:tr>
              <a:tr h="3507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Interrogative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Did + S + 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… ?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Was/ Were + S + … .</a:t>
                      </a:r>
                      <a:endParaRPr lang="en-US" sz="2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</a:tr>
              <a:tr h="6580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Answer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 + did.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 + didn’t.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 + was/were.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 + wasn’t/ weren’t.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</a:tr>
              <a:tr h="6580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W/H questions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W/H + did + S + 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… ?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W/H + was/were + S + ...?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</a:tr>
              <a:tr h="658086">
                <a:tc gridSpan="3">
                  <a:txBody>
                    <a:bodyPr/>
                    <a:lstStyle/>
                    <a:p>
                      <a:r>
                        <a:rPr lang="en-US" sz="2400" b="1" u="sng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Notes: </a:t>
                      </a:r>
                    </a:p>
                    <a:p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are regular and irregular verbs in past simple tense.</a:t>
                      </a:r>
                    </a:p>
                    <a:p>
                      <a:r>
                        <a:rPr lang="en-GB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Ex:</a:t>
                      </a:r>
                      <a:r>
                        <a:rPr lang="en-GB" sz="2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 - went            ;    play  -  played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01812" y="4895776"/>
            <a:ext cx="73985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* Adverbs </a:t>
            </a:r>
            <a:r>
              <a:rPr lang="en-US" sz="2200" b="1" dirty="0"/>
              <a:t>of time are used with the past simple are:  </a:t>
            </a:r>
            <a:r>
              <a:rPr lang="en-US" sz="2200" b="1" i="1" dirty="0">
                <a:solidFill>
                  <a:srgbClr val="C00000"/>
                </a:solidFill>
              </a:rPr>
              <a:t>yesterday, 2 weeks/ 3 months… ago, last week/ month/ year/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3552" y="652617"/>
            <a:ext cx="1057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Form: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1650834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1641499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3274113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4057504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" y="4860649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3452478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797" y="3279400"/>
            <a:ext cx="390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188" y="4004104"/>
            <a:ext cx="420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797" y="4860649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3452478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1768694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2552650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4410760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4395659"/>
            <a:ext cx="36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03979" y="2572404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121466"/>
            <a:ext cx="578360" cy="52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958191" y="121466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17188" y="1052463"/>
            <a:ext cx="2153397" cy="461665"/>
            <a:chOff x="1230086" y="1785257"/>
            <a:chExt cx="2153397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52651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056173" y="1046125"/>
            <a:ext cx="2049781" cy="461665"/>
            <a:chOff x="1230086" y="1785257"/>
            <a:chExt cx="2049781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82508" y="1597186"/>
            <a:ext cx="7180427" cy="461665"/>
            <a:chOff x="369902" y="2142097"/>
            <a:chExt cx="7180427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6705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My dad _______ a lot of tennis some years ago.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8075" y="2075244"/>
            <a:ext cx="1796143" cy="461665"/>
            <a:chOff x="1230086" y="1785257"/>
            <a:chExt cx="1796143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061210" y="2068906"/>
            <a:ext cx="2349641" cy="461665"/>
            <a:chOff x="1230086" y="1785257"/>
            <a:chExt cx="2349641" cy="461665"/>
          </a:xfrm>
        </p:grpSpPr>
        <p:sp>
          <p:nvSpPr>
            <p:cNvPr id="40" name="TextBox 3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played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82508" y="2609079"/>
            <a:ext cx="7790310" cy="470318"/>
            <a:chOff x="363373" y="4026312"/>
            <a:chExt cx="7790310" cy="470318"/>
          </a:xfrm>
        </p:grpSpPr>
        <p:sp>
          <p:nvSpPr>
            <p:cNvPr id="43" name="TextBox 42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8202" y="4026312"/>
              <a:ext cx="7315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 was at the gym last Sunday, but I _______ you there.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95416" y="3153437"/>
            <a:ext cx="3374583" cy="461665"/>
            <a:chOff x="1230086" y="1785257"/>
            <a:chExt cx="3374583" cy="461665"/>
          </a:xfrm>
        </p:grpSpPr>
        <p:sp>
          <p:nvSpPr>
            <p:cNvPr id="46" name="TextBox 4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saw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045967" y="3147099"/>
            <a:ext cx="3002378" cy="461665"/>
            <a:chOff x="1230086" y="1785257"/>
            <a:chExt cx="3002378" cy="461665"/>
          </a:xfrm>
        </p:grpSpPr>
        <p:sp>
          <p:nvSpPr>
            <p:cNvPr id="49" name="TextBox 4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 see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93394" y="3750354"/>
            <a:ext cx="8131964" cy="470318"/>
            <a:chOff x="363373" y="3312302"/>
            <a:chExt cx="8131964" cy="470318"/>
          </a:xfrm>
        </p:grpSpPr>
        <p:sp>
          <p:nvSpPr>
            <p:cNvPr id="52" name="TextBox 51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38202" y="3312302"/>
              <a:ext cx="7657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teacher _______ us about our homework this morning.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02159" y="4250974"/>
            <a:ext cx="4113820" cy="461665"/>
            <a:chOff x="1230086" y="1785257"/>
            <a:chExt cx="4113820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6" y="1785257"/>
              <a:ext cx="37328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didn’t ask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048312" y="4234012"/>
            <a:ext cx="3296328" cy="461665"/>
            <a:chOff x="1230086" y="1785257"/>
            <a:chExt cx="3296328" cy="461665"/>
          </a:xfrm>
        </p:grpSpPr>
        <p:sp>
          <p:nvSpPr>
            <p:cNvPr id="58" name="TextBox 5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11085" y="1785257"/>
              <a:ext cx="2915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asking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49850" y="595194"/>
            <a:ext cx="7734834" cy="470318"/>
            <a:chOff x="363373" y="1262747"/>
            <a:chExt cx="7734834" cy="470318"/>
          </a:xfrm>
        </p:grpSpPr>
        <p:sp>
          <p:nvSpPr>
            <p:cNvPr id="61" name="TextBox 60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7313" y="1271400"/>
              <a:ext cx="7270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There _______ an interesting match on TV last night.</a:t>
              </a:r>
              <a:endParaRPr lang="en-US" sz="2400" i="1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04280" y="4838926"/>
            <a:ext cx="6869272" cy="470318"/>
            <a:chOff x="363373" y="3312302"/>
            <a:chExt cx="6869272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38203" y="3312302"/>
              <a:ext cx="6394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_______ sleep well last night?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13045" y="5339546"/>
            <a:ext cx="3356954" cy="461665"/>
            <a:chOff x="1230086" y="1785257"/>
            <a:chExt cx="3356954" cy="461665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6" y="1785257"/>
              <a:ext cx="2975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059198" y="5322584"/>
            <a:ext cx="2975954" cy="461665"/>
            <a:chOff x="1230086" y="1785257"/>
            <a:chExt cx="2975954" cy="461665"/>
          </a:xfrm>
        </p:grpSpPr>
        <p:sp>
          <p:nvSpPr>
            <p:cNvPr id="70" name="TextBox 6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 you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140307" y="1046125"/>
            <a:ext cx="2049781" cy="461665"/>
            <a:chOff x="1230086" y="1785257"/>
            <a:chExt cx="2049781" cy="461665"/>
          </a:xfrm>
        </p:grpSpPr>
        <p:sp>
          <p:nvSpPr>
            <p:cNvPr id="73" name="TextBox 7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145344" y="2068906"/>
            <a:ext cx="2349641" cy="461665"/>
            <a:chOff x="1230086" y="1785257"/>
            <a:chExt cx="2349641" cy="461665"/>
          </a:xfrm>
        </p:grpSpPr>
        <p:sp>
          <p:nvSpPr>
            <p:cNvPr id="76" name="TextBox 7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playing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130101" y="3147099"/>
            <a:ext cx="3002378" cy="461665"/>
            <a:chOff x="1230086" y="1785257"/>
            <a:chExt cx="3002378" cy="461665"/>
          </a:xfrm>
        </p:grpSpPr>
        <p:sp>
          <p:nvSpPr>
            <p:cNvPr id="79" name="TextBox 7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didn’t see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132446" y="4234012"/>
            <a:ext cx="3296328" cy="461665"/>
            <a:chOff x="1230086" y="1785257"/>
            <a:chExt cx="3296328" cy="461665"/>
          </a:xfrm>
        </p:grpSpPr>
        <p:sp>
          <p:nvSpPr>
            <p:cNvPr id="82" name="TextBox 8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611085" y="1785257"/>
              <a:ext cx="2915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 ask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143332" y="5322584"/>
            <a:ext cx="2975954" cy="461665"/>
            <a:chOff x="1230086" y="1785257"/>
            <a:chExt cx="2975954" cy="461665"/>
          </a:xfrm>
        </p:grpSpPr>
        <p:sp>
          <p:nvSpPr>
            <p:cNvPr id="85" name="TextBox 8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 you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69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35225" y="1524001"/>
            <a:ext cx="4433888" cy="4433888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77827" name="Oval 3">
            <a:hlinkClick r:id="rId3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4103132" y="1510145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1</a:t>
            </a:r>
          </a:p>
        </p:txBody>
      </p:sp>
      <p:sp>
        <p:nvSpPr>
          <p:cNvPr id="77830" name="Oval 6">
            <a:hlinkClick r:id="rId5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2643981" y="2451649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77832" name="Oval 8">
            <a:hlinkClick r:id="rId6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2630126" y="4070783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5</a:t>
            </a:r>
          </a:p>
        </p:txBody>
      </p:sp>
      <p:sp>
        <p:nvSpPr>
          <p:cNvPr id="77833" name="_s3086">
            <a:hlinkClick r:id="rId7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4213967" y="4946205"/>
            <a:ext cx="960438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5000" dirty="0"/>
              <a:t>4</a:t>
            </a:r>
          </a:p>
        </p:txBody>
      </p:sp>
      <p:sp>
        <p:nvSpPr>
          <p:cNvPr id="77834" name="Oval 10">
            <a:hlinkClick r:id="rId8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687289" y="4084638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/>
              <a:t>3</a:t>
            </a:r>
          </a:p>
        </p:txBody>
      </p:sp>
      <p:sp>
        <p:nvSpPr>
          <p:cNvPr id="77835" name="Oval 11">
            <a:hlinkClick r:id="rId9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742709" y="2451649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/>
              <a:t>2</a:t>
            </a:r>
          </a:p>
        </p:txBody>
      </p:sp>
      <p:sp>
        <p:nvSpPr>
          <p:cNvPr id="3083" name="AutoShape 1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 rot="10800000" flipH="1">
            <a:off x="7482681" y="6019801"/>
            <a:ext cx="1143000" cy="762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10800000" wrap="none" lIns="91427" tIns="45714" rIns="91427" bIns="45714" anchor="ctr"/>
          <a:lstStyle/>
          <a:p>
            <a:pPr algn="ctr" eaLnBrk="1" hangingPunct="1"/>
            <a:r>
              <a:rPr lang="en-US" altLang="en-US" dirty="0">
                <a:solidFill>
                  <a:srgbClr val="0000FF"/>
                </a:solidFill>
                <a:hlinkClick r:id="" action="ppaction://noaction"/>
              </a:rPr>
              <a:t>TIẾP</a:t>
            </a: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609600" y="2717801"/>
            <a:ext cx="1524000" cy="50781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FF0066"/>
                </a:solidFill>
              </a:rPr>
              <a:t>Team A</a:t>
            </a:r>
          </a:p>
        </p:txBody>
      </p:sp>
      <p:sp>
        <p:nvSpPr>
          <p:cNvPr id="77844" name="Text Box 20"/>
          <p:cNvSpPr txBox="1">
            <a:spLocks noChangeArrowheads="1"/>
          </p:cNvSpPr>
          <p:nvPr/>
        </p:nvSpPr>
        <p:spPr bwMode="auto">
          <a:xfrm>
            <a:off x="7391400" y="2735264"/>
            <a:ext cx="1752600" cy="50781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FF0066"/>
                </a:solidFill>
              </a:rPr>
              <a:t>Team  B</a:t>
            </a:r>
          </a:p>
        </p:txBody>
      </p:sp>
      <p:sp>
        <p:nvSpPr>
          <p:cNvPr id="77846" name="Oval 22"/>
          <p:cNvSpPr>
            <a:spLocks noChangeArrowheads="1"/>
          </p:cNvSpPr>
          <p:nvPr/>
        </p:nvSpPr>
        <p:spPr bwMode="auto">
          <a:xfrm>
            <a:off x="673510" y="3398581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77849" name="Oval 25"/>
          <p:cNvSpPr>
            <a:spLocks noChangeArrowheads="1"/>
          </p:cNvSpPr>
          <p:nvPr/>
        </p:nvSpPr>
        <p:spPr bwMode="auto">
          <a:xfrm>
            <a:off x="639994" y="3398555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77850" name="Oval 26"/>
          <p:cNvSpPr>
            <a:spLocks noChangeArrowheads="1"/>
          </p:cNvSpPr>
          <p:nvPr/>
        </p:nvSpPr>
        <p:spPr bwMode="auto">
          <a:xfrm>
            <a:off x="673510" y="3449479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77851" name="_s3086"/>
          <p:cNvSpPr>
            <a:spLocks noChangeArrowheads="1"/>
          </p:cNvSpPr>
          <p:nvPr/>
        </p:nvSpPr>
        <p:spPr bwMode="auto">
          <a:xfrm>
            <a:off x="673510" y="3340100"/>
            <a:ext cx="960438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77852" name="Oval 28"/>
          <p:cNvSpPr>
            <a:spLocks noChangeArrowheads="1"/>
          </p:cNvSpPr>
          <p:nvPr/>
        </p:nvSpPr>
        <p:spPr bwMode="auto">
          <a:xfrm>
            <a:off x="7523164" y="3340100"/>
            <a:ext cx="960437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77853" name="Oval 29"/>
          <p:cNvSpPr>
            <a:spLocks noChangeArrowheads="1"/>
          </p:cNvSpPr>
          <p:nvPr/>
        </p:nvSpPr>
        <p:spPr bwMode="auto">
          <a:xfrm>
            <a:off x="7573962" y="3382962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77855" name="_s3086"/>
          <p:cNvSpPr>
            <a:spLocks noChangeArrowheads="1"/>
          </p:cNvSpPr>
          <p:nvPr/>
        </p:nvSpPr>
        <p:spPr bwMode="auto">
          <a:xfrm>
            <a:off x="7579031" y="3354079"/>
            <a:ext cx="960437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77856" name="Oval 32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05465" y="3417989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10</a:t>
            </a:r>
          </a:p>
        </p:txBody>
      </p:sp>
      <p:sp>
        <p:nvSpPr>
          <p:cNvPr id="77858" name="Oval 34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579031" y="3354080"/>
            <a:ext cx="960437" cy="960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10</a:t>
            </a:r>
          </a:p>
        </p:txBody>
      </p:sp>
      <p:sp>
        <p:nvSpPr>
          <p:cNvPr id="77859" name="Oval 35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573964" y="3382962"/>
            <a:ext cx="960437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2" name="Rectangle 1"/>
          <p:cNvSpPr/>
          <p:nvPr/>
        </p:nvSpPr>
        <p:spPr>
          <a:xfrm>
            <a:off x="22702" y="0"/>
            <a:ext cx="9121299" cy="609600"/>
          </a:xfrm>
          <a:prstGeom prst="rect">
            <a:avLst/>
          </a:prstGeom>
          <a:gradFill>
            <a:gsLst>
              <a:gs pos="0">
                <a:schemeClr val="accent6">
                  <a:lumMod val="45000"/>
                  <a:lumOff val="55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Lucky number Game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622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7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7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7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7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7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7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7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44"/>
                  </p:tgtEl>
                </p:cond>
              </p:nextCondLst>
            </p:seq>
          </p:childTnLst>
        </p:cTn>
      </p:par>
    </p:tnLst>
    <p:bldLst>
      <p:bldP spid="77827" grpId="0" animBg="1"/>
      <p:bldP spid="77830" grpId="0" animBg="1"/>
      <p:bldP spid="77832" grpId="0" animBg="1"/>
      <p:bldP spid="77834" grpId="0" animBg="1"/>
      <p:bldP spid="77835" grpId="0" animBg="1"/>
      <p:bldP spid="77843" grpId="0" animBg="1"/>
      <p:bldP spid="77844" grpId="0" animBg="1"/>
      <p:bldP spid="77846" grpId="0" animBg="1"/>
      <p:bldP spid="77846" grpId="1" animBg="1"/>
      <p:bldP spid="77849" grpId="0" animBg="1"/>
      <p:bldP spid="77849" grpId="1" animBg="1"/>
      <p:bldP spid="77850" grpId="0" animBg="1"/>
      <p:bldP spid="77850" grpId="1" animBg="1"/>
      <p:bldP spid="77851" grpId="0" animBg="1"/>
      <p:bldP spid="77852" grpId="0" animBg="1"/>
      <p:bldP spid="77852" grpId="1" animBg="1"/>
      <p:bldP spid="77853" grpId="0" animBg="1"/>
      <p:bldP spid="77853" grpId="1" animBg="1"/>
      <p:bldP spid="77855" grpId="0" animBg="1"/>
      <p:bldP spid="77856" grpId="0" animBg="1"/>
      <p:bldP spid="77858" grpId="0" animBg="1"/>
      <p:bldP spid="778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163031"/>
            <a:ext cx="578360" cy="52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958191" y="163031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17188" y="1384983"/>
            <a:ext cx="2322868" cy="523220"/>
            <a:chOff x="1230086" y="1785257"/>
            <a:chExt cx="2153397" cy="523220"/>
          </a:xfrm>
        </p:grpSpPr>
        <p:sp>
          <p:nvSpPr>
            <p:cNvPr id="28" name="TextBox 27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52651" y="1785257"/>
              <a:ext cx="1730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is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056173" y="1378645"/>
            <a:ext cx="2211098" cy="523220"/>
            <a:chOff x="1230086" y="1785257"/>
            <a:chExt cx="2049781" cy="523220"/>
          </a:xfrm>
        </p:grpSpPr>
        <p:sp>
          <p:nvSpPr>
            <p:cNvPr id="31" name="TextBox 30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11086" y="1785257"/>
              <a:ext cx="1668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were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49849" y="927714"/>
            <a:ext cx="8343561" cy="962760"/>
            <a:chOff x="363373" y="1262747"/>
            <a:chExt cx="7734834" cy="962760"/>
          </a:xfrm>
        </p:grpSpPr>
        <p:sp>
          <p:nvSpPr>
            <p:cNvPr id="61" name="TextBox 60"/>
            <p:cNvSpPr txBox="1"/>
            <p:nvPr/>
          </p:nvSpPr>
          <p:spPr>
            <a:xfrm>
              <a:off x="363373" y="126274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7313" y="1271400"/>
              <a:ext cx="72708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There _______ an interesting match on TV last night.</a:t>
              </a:r>
              <a:endParaRPr lang="en-US" sz="2800" i="1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140307" y="1378645"/>
            <a:ext cx="2211098" cy="523220"/>
            <a:chOff x="1230086" y="1785257"/>
            <a:chExt cx="2049781" cy="523220"/>
          </a:xfrm>
        </p:grpSpPr>
        <p:sp>
          <p:nvSpPr>
            <p:cNvPr id="73" name="TextBox 72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611086" y="1785257"/>
              <a:ext cx="1668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were</a:t>
              </a:r>
            </a:p>
          </p:txBody>
        </p:sp>
      </p:grp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BFD01E12-D3D8-4D54-B48F-A05BB0F9A316}"/>
              </a:ext>
            </a:extLst>
          </p:cNvPr>
          <p:cNvSpPr/>
          <p:nvPr/>
        </p:nvSpPr>
        <p:spPr>
          <a:xfrm>
            <a:off x="6140307" y="1398032"/>
            <a:ext cx="493179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92" name="Content Placeholder 3" descr="difficult.p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900677" y="3119005"/>
            <a:ext cx="1342646" cy="1577181"/>
          </a:xfrm>
          <a:prstGeom prst="rect">
            <a:avLst/>
          </a:prstGeom>
        </p:spPr>
      </p:pic>
      <p:sp>
        <p:nvSpPr>
          <p:cNvPr id="2" name="Action Button: Home 1">
            <a:hlinkClick r:id="rId6" action="ppaction://hlinksldjump" highlightClick="1"/>
          </p:cNvPr>
          <p:cNvSpPr/>
          <p:nvPr/>
        </p:nvSpPr>
        <p:spPr>
          <a:xfrm>
            <a:off x="3177978" y="6414655"/>
            <a:ext cx="488800" cy="44334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985794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976459"/>
            <a:ext cx="961782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78152" y="1103654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1887610"/>
            <a:ext cx="2517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The past simple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03979" y="1907364"/>
            <a:ext cx="1944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163031"/>
            <a:ext cx="578360" cy="52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958191" y="163031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82508" y="932146"/>
            <a:ext cx="8076583" cy="954107"/>
            <a:chOff x="369902" y="2142097"/>
            <a:chExt cx="7180427" cy="954107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67055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My dad _______ a lot of tennis some years ago.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8075" y="1410204"/>
            <a:ext cx="1796143" cy="523220"/>
            <a:chOff x="1230086" y="1785257"/>
            <a:chExt cx="1796143" cy="523220"/>
          </a:xfrm>
        </p:grpSpPr>
        <p:sp>
          <p:nvSpPr>
            <p:cNvPr id="37" name="TextBox 36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11086" y="1785257"/>
              <a:ext cx="14151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plays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061210" y="1403866"/>
            <a:ext cx="2349641" cy="523220"/>
            <a:chOff x="1230086" y="1785257"/>
            <a:chExt cx="2349641" cy="523220"/>
          </a:xfrm>
        </p:grpSpPr>
        <p:sp>
          <p:nvSpPr>
            <p:cNvPr id="40" name="TextBox 39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11086" y="1785257"/>
              <a:ext cx="19686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played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145344" y="1403866"/>
            <a:ext cx="2349641" cy="523220"/>
            <a:chOff x="1230086" y="1785257"/>
            <a:chExt cx="2349641" cy="523220"/>
          </a:xfrm>
        </p:grpSpPr>
        <p:sp>
          <p:nvSpPr>
            <p:cNvPr id="76" name="TextBox 75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611086" y="1785257"/>
              <a:ext cx="19686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is playing</a:t>
              </a:r>
            </a:p>
          </p:txBody>
        </p: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0BA3E862-9392-4562-A1A0-02CAD5B43541}"/>
              </a:ext>
            </a:extLst>
          </p:cNvPr>
          <p:cNvSpPr/>
          <p:nvPr/>
        </p:nvSpPr>
        <p:spPr>
          <a:xfrm>
            <a:off x="3056173" y="1445173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92" name="Content Placeholder 3" descr="difficult.pn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900677" y="3119005"/>
            <a:ext cx="1342646" cy="1577181"/>
          </a:xfrm>
          <a:prstGeom prst="rect">
            <a:avLst/>
          </a:prstGeom>
        </p:spPr>
      </p:pic>
      <p:sp>
        <p:nvSpPr>
          <p:cNvPr id="28" name="Action Button: Home 27">
            <a:hlinkClick r:id="rId8" action="ppaction://hlinksldjump" highlightClick="1"/>
          </p:cNvPr>
          <p:cNvSpPr/>
          <p:nvPr/>
        </p:nvSpPr>
        <p:spPr>
          <a:xfrm>
            <a:off x="3177978" y="6414655"/>
            <a:ext cx="488800" cy="44334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2272</TotalTime>
  <Words>1688</Words>
  <Application>Microsoft Office PowerPoint</Application>
  <PresentationFormat>On-screen Show (4:3)</PresentationFormat>
  <Paragraphs>341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.VnArabia</vt:lpstr>
      <vt:lpstr>.VnAvantH</vt:lpstr>
      <vt:lpstr>.VnTifani Heavy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128</cp:revision>
  <dcterms:created xsi:type="dcterms:W3CDTF">2020-12-09T02:04:09Z</dcterms:created>
  <dcterms:modified xsi:type="dcterms:W3CDTF">2022-02-13T13:07:19Z</dcterms:modified>
</cp:coreProperties>
</file>