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3"/>
  </p:notesMasterIdLst>
  <p:sldIdLst>
    <p:sldId id="268" r:id="rId2"/>
    <p:sldId id="258" r:id="rId3"/>
    <p:sldId id="261" r:id="rId4"/>
    <p:sldId id="263" r:id="rId5"/>
    <p:sldId id="256" r:id="rId6"/>
    <p:sldId id="314" r:id="rId7"/>
    <p:sldId id="264" r:id="rId8"/>
    <p:sldId id="315" r:id="rId9"/>
    <p:sldId id="316" r:id="rId10"/>
    <p:sldId id="317" r:id="rId11"/>
    <p:sldId id="318" r:id="rId12"/>
    <p:sldId id="319" r:id="rId13"/>
    <p:sldId id="275" r:id="rId14"/>
    <p:sldId id="257" r:id="rId15"/>
    <p:sldId id="320" r:id="rId16"/>
    <p:sldId id="321" r:id="rId17"/>
    <p:sldId id="322" r:id="rId18"/>
    <p:sldId id="323" r:id="rId19"/>
    <p:sldId id="325" r:id="rId20"/>
    <p:sldId id="328" r:id="rId21"/>
    <p:sldId id="32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enk One" panose="020B0604020202020204" charset="0"/>
      <p:regular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24C19E-AF53-4FDF-9BF3-7D63991E5A8D}">
  <a:tblStyle styleId="{8C24C19E-AF53-4FDF-9BF3-7D63991E5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g7a2bc4d681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5" name="Google Shape;3415;g7a2bc4d681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9" name="Google Shape;2959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7" name="Google Shape;318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5" name="Google Shape;2945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3" name="Google Shape;3193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7a2bc4d681_0_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7a2bc4d681_0_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3" name="Google Shape;2953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rot="-9295578" flipH="1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avLst/>
              <a:gdLst/>
              <a:ahLst/>
              <a:cxnLst/>
              <a:rect l="l" t="t" r="r" b="b"/>
              <a:pathLst>
                <a:path w="17884" h="26349" extrusionOk="0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avLst/>
              <a:gdLst/>
              <a:ahLst/>
              <a:cxnLst/>
              <a:rect l="l" t="t" r="r" b="b"/>
              <a:pathLst>
                <a:path w="2275" h="474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avLst/>
              <a:gdLst/>
              <a:ahLst/>
              <a:cxnLst/>
              <a:rect l="l" t="t" r="r" b="b"/>
              <a:pathLst>
                <a:path w="7336" h="3260" extrusionOk="0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avLst/>
              <a:gdLst/>
              <a:ahLst/>
              <a:cxnLst/>
              <a:rect l="l" t="t" r="r" b="b"/>
              <a:pathLst>
                <a:path w="5085" h="2395" extrusionOk="0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avLst/>
              <a:gdLst/>
              <a:ahLst/>
              <a:cxnLst/>
              <a:rect l="l" t="t" r="r" b="b"/>
              <a:pathLst>
                <a:path w="3907" h="1858" extrusionOk="0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avLst/>
              <a:gdLst/>
              <a:ahLst/>
              <a:cxnLst/>
              <a:rect l="l" t="t" r="r" b="b"/>
              <a:pathLst>
                <a:path w="4013" h="277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avLst/>
              <a:gdLst/>
              <a:ahLst/>
              <a:cxnLst/>
              <a:rect l="l" t="t" r="r" b="b"/>
              <a:pathLst>
                <a:path w="3394" h="3644" extrusionOk="0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avLst/>
              <a:gdLst/>
              <a:ahLst/>
              <a:cxnLst/>
              <a:rect l="l" t="t" r="r" b="b"/>
              <a:pathLst>
                <a:path w="3930" h="3967" extrusionOk="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avLst/>
              <a:gdLst/>
              <a:ahLst/>
              <a:cxnLst/>
              <a:rect l="l" t="t" r="r" b="b"/>
              <a:pathLst>
                <a:path w="11312" h="33553" extrusionOk="0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rot="2238749" flipH="1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rot="3365436" flipH="1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rot="10245061" flipH="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rot="10800000" flipH="1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>
            <a:spLocks noGrp="1"/>
          </p:cNvSpPr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5" name="Google Shape;1295;p14"/>
          <p:cNvSpPr txBox="1">
            <a:spLocks noGrp="1"/>
          </p:cNvSpPr>
          <p:nvPr>
            <p:ph type="title" idx="2" hasCustomPrompt="1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>
            <a:spLocks noGrp="1"/>
          </p:cNvSpPr>
          <p:nvPr>
            <p:ph type="subTitle" idx="1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0" r:id="rId6"/>
    <p:sldLayoutId id="2147483662" r:id="rId7"/>
    <p:sldLayoutId id="2147483663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p52"/>
          <p:cNvSpPr txBox="1">
            <a:spLocks noGrp="1"/>
          </p:cNvSpPr>
          <p:nvPr>
            <p:ph type="title"/>
          </p:nvPr>
        </p:nvSpPr>
        <p:spPr>
          <a:xfrm>
            <a:off x="4147440" y="2256722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 THƠ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625" y="140159"/>
            <a:ext cx="582526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nl-NL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1. Cảm nhận của tác giả về bài thơ </a:t>
            </a:r>
            <a:r>
              <a:rPr lang="nl-NL" sz="20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“ Đường núi”.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625" y="771101"/>
            <a:ext cx="2323072" cy="331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nl-NL" sz="2000" b="1" dirty="0">
                <a:latin typeface="Times New Roman" panose="02020603050405020304" pitchFamily="18" charset="0"/>
                <a:ea typeface="Arial" panose="020B0604020202020204" pitchFamily="34" charset="0"/>
              </a:rPr>
              <a:t>Cảm nhận chung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654" y="1025349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lẫn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say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625" y="1567793"/>
            <a:ext cx="3482043" cy="331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hay,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61081" y="1888536"/>
            <a:ext cx="3025587" cy="994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63067" y="1899294"/>
            <a:ext cx="3157742" cy="9945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198152" y="3192238"/>
            <a:ext cx="3025587" cy="149809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63067" y="3213754"/>
            <a:ext cx="3025587" cy="13033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7290" y="2176575"/>
            <a:ext cx="262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3124" y="2132133"/>
            <a:ext cx="3302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261614" y="3501427"/>
            <a:ext cx="3019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818120" y="3612675"/>
            <a:ext cx="2715480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64" y="4567889"/>
            <a:ext cx="833736" cy="5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470" y="886413"/>
            <a:ext cx="9009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 Kết luận.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luồng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029" y="1212041"/>
            <a:ext cx="3677610" cy="344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</a:pPr>
            <a:r>
              <a:rPr lang="nl-NL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2. Sự đồng cảm của tác giả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444" y="1556815"/>
            <a:ext cx="7890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rung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con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xuyết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lướt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vội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0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59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8032" y="623943"/>
            <a:ext cx="1850316" cy="720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032" y="1669228"/>
            <a:ext cx="1850316" cy="720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032" y="2755751"/>
            <a:ext cx="1850316" cy="720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8032" y="3801036"/>
            <a:ext cx="1850316" cy="720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67143" y="3058476"/>
            <a:ext cx="5550946" cy="88212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 ngu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làm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nên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sức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hấp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đặc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biệt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trữ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Gốc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nội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dung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chủ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yếu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xúc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cùa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nhà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trước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cuộc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đời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67143" y="3996017"/>
            <a:ext cx="5400340" cy="11277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hương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tiện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để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nhà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bộc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lộ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tư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tưởng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ảnh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ngu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gốc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từ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đời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sống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(con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người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thiên nhiên,...) luôn mang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dấu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sự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hư 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tưởng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tượng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in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đậm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tình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xúc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chủ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quan 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nhà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thơ.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6385" y="70373"/>
            <a:ext cx="5400340" cy="13967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phương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qua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thơ, theo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riêng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6385" y="1540023"/>
            <a:ext cx="5400340" cy="14630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VB: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câu)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VB: 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gian,...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7" idx="3"/>
            <a:endCxn id="5" idx="1"/>
          </p:cNvCxnSpPr>
          <p:nvPr/>
        </p:nvCxnSpPr>
        <p:spPr>
          <a:xfrm>
            <a:off x="2248348" y="984324"/>
            <a:ext cx="1118795" cy="251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2248348" y="768723"/>
            <a:ext cx="1108037" cy="2347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59106" y="2009272"/>
            <a:ext cx="1118795" cy="251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1"/>
          </p:cNvCxnSpPr>
          <p:nvPr/>
        </p:nvCxnSpPr>
        <p:spPr>
          <a:xfrm flipV="1">
            <a:off x="2248347" y="2271543"/>
            <a:ext cx="1108038" cy="1960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54" y="932149"/>
            <a:ext cx="4031846" cy="3806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772" y="738151"/>
            <a:ext cx="4592782" cy="419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80"/>
              </a:spcBef>
              <a:tabLst>
                <a:tab pos="689610" algn="l"/>
                <a:tab pos="4070985" algn="l"/>
              </a:tabLs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Cho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80"/>
              </a:spcBef>
              <a:tabLst>
                <a:tab pos="689610" algn="l"/>
                <a:tab pos="4070985" algn="l"/>
              </a:tabLs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2720975" algn="l"/>
                <a:tab pos="4070985" algn="l"/>
              </a:tabLs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i="1" spc="-28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000" i="1" spc="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i="1" spc="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2000" i="1" spc="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vỗ</a:t>
            </a:r>
            <a:r>
              <a:rPr lang="en-US" sz="2000" i="1" spc="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000" i="1" spc="-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2000" i="1" spc="-5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 dirty="0" err="1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hời</a:t>
            </a:r>
            <a:r>
              <a:rPr lang="en-US" sz="2000" i="1" dirty="0">
                <a:solidFill>
                  <a:srgbClr val="1C202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227" y="338041"/>
            <a:ext cx="157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91483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57" y="1120714"/>
            <a:ext cx="82780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Cho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spc="-28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808990" algn="l"/>
              </a:tabLst>
            </a:pP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giọt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</a:p>
          <a:p>
            <a:pPr algn="just">
              <a:tabLst>
                <a:tab pos="808990" algn="l"/>
              </a:tabLst>
            </a:pP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000" b="1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căng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tràn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xíu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000" b="1" spc="-3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spc="-3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đứa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000" spc="-3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000" b="1" spc="-29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0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lẫm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1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288" y="257547"/>
            <a:ext cx="8783620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2720975" algn="l"/>
                <a:tab pos="4070985" algn="l"/>
              </a:tabLst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spc="-28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 lvl="8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1800" spc="-28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 lvl="8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483235" lvl="8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vỗ</a:t>
            </a:r>
            <a:r>
              <a:rPr lang="en-US" sz="18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8">
              <a:lnSpc>
                <a:spcPct val="115000"/>
              </a:lnSpc>
              <a:spcBef>
                <a:spcPts val="285"/>
              </a:spcBef>
              <a:tabLst>
                <a:tab pos="697865" algn="l"/>
                <a:tab pos="3771900" algn="l"/>
                <a:tab pos="4070985" algn="l"/>
              </a:tabLst>
            </a:pP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hời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808990" algn="l"/>
              </a:tabLst>
            </a:pP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1800" spc="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spc="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1800" spc="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b="1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1800" b="1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mầm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spc="25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</a:t>
            </a:r>
            <a:r>
              <a:rPr lang="en-US" sz="1800" b="1" i="1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sz="1800" b="1" i="1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1800" spc="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1800" b="1" spc="-5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miêu</a:t>
            </a:r>
            <a:r>
              <a:rPr lang="en-US" sz="1800" spc="-5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trở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1800" spc="-5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giàu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trị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en-US" sz="1800" spc="-4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mầm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bé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nhỏ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dường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thương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vạn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xung</a:t>
            </a:r>
            <a:r>
              <a:rPr lang="en-US" sz="1800" spc="-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quanh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18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Vỏ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hạt</a:t>
            </a:r>
            <a:r>
              <a:rPr lang="en-US" sz="1800" spc="-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nâng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niu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che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chở</a:t>
            </a:r>
            <a:r>
              <a:rPr lang="en-US" sz="1800" spc="-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mầm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z="1800" spc="-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Điệp</a:t>
            </a:r>
            <a:r>
              <a:rPr lang="en-US" sz="18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18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n-US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nghe</a:t>
            </a:r>
            <a:r>
              <a:rPr lang="en-US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18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thấy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đặc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biệt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mầm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xung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quanh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Mầm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dường</a:t>
            </a:r>
            <a:r>
              <a:rPr lang="en-US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lắng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nghe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”,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rõ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chờ</a:t>
            </a:r>
            <a:r>
              <a:rPr lang="en-US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đợi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vỗ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trời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con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dành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mình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siêng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tích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tụ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chờ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mở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mắt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1800" spc="-3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đón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chào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58" y="727313"/>
            <a:ext cx="48248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tabLst>
                <a:tab pos="65151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65151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chùng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dềnh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700" algn="just">
              <a:tabLst>
                <a:tab pos="65151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375285" algn="just">
              <a:tabLst>
                <a:tab pos="651510" algn="l"/>
              </a:tabLs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375285" algn="just">
              <a:tabLst>
                <a:tab pos="651510" algn="l"/>
              </a:tabLst>
            </a:pP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65151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d) Theo</a:t>
            </a:r>
            <a:r>
              <a:rPr lang="en-US" sz="1800" spc="3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1800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algn="just">
              <a:tabLst>
                <a:tab pos="65151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en-US" sz="1800" i="1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i="1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i="1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1800" i="1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ổi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algn="just">
              <a:tabLst>
                <a:tab pos="651510" algn="l"/>
              </a:tabLst>
            </a:pPr>
            <a:r>
              <a:rPr lang="en-US" sz="1800" i="1" spc="3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</a:t>
            </a:r>
            <a:r>
              <a:rPr lang="en-US" sz="1800" i="1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700" algn="just">
              <a:tabLst>
                <a:tab pos="651510" algn="l"/>
                <a:tab pos="3260725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6-8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1800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</a:t>
            </a:r>
            <a:r>
              <a:rPr lang="en-US" sz="1800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(HS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95" y="367962"/>
            <a:ext cx="2810100" cy="4483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3646" y="122639"/>
            <a:ext cx="3463963" cy="490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15 PHÚT</a:t>
            </a:r>
          </a:p>
        </p:txBody>
      </p:sp>
    </p:spTree>
    <p:extLst>
      <p:ext uri="{BB962C8B-B14F-4D97-AF65-F5344CB8AC3E}">
        <p14:creationId xmlns:p14="http://schemas.microsoft.com/office/powerpoint/2010/main" val="2439878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“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dềnh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chùng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dềnh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chậm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chạp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thong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700" algn="just">
              <a:tabLst>
                <a:tab pos="651510" algn="l"/>
              </a:tabLs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spc="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375285" algn="just">
              <a:tabLst>
                <a:tab pos="651510" algn="l"/>
              </a:tabLs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marR="375285" algn="just">
              <a:tabLst>
                <a:tab pos="651510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772795" algn="l"/>
                <a:tab pos="3628390" algn="l"/>
              </a:tabLst>
            </a:pP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mây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miêu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đi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thu: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liên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thu,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chớm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thu.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787400" algn="l"/>
                <a:tab pos="3448050" algn="l"/>
              </a:tabLst>
            </a:pP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vắt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nửa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miêu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khoảnh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giao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ngủi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thiên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nhiên, đem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cho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nhanh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dường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như dư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hè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kịp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lẩn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khuất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vi-VN" sz="2000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spc="-29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vi-VN" sz="2000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3" name="Google Shape;2963;p42"/>
          <p:cNvGrpSpPr/>
          <p:nvPr/>
        </p:nvGrpSpPr>
        <p:grpSpPr>
          <a:xfrm>
            <a:off x="204395" y="195735"/>
            <a:ext cx="3584828" cy="4001242"/>
            <a:chOff x="1877250" y="786550"/>
            <a:chExt cx="3799500" cy="4240850"/>
          </a:xfrm>
        </p:grpSpPr>
        <p:sp>
          <p:nvSpPr>
            <p:cNvPr id="2964" name="Google Shape;2964;p42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0" name="Google Shape;3000;p42"/>
          <p:cNvSpPr/>
          <p:nvPr/>
        </p:nvSpPr>
        <p:spPr>
          <a:xfrm rot="7011835">
            <a:off x="-1371822" y="749328"/>
            <a:ext cx="5442761" cy="475438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506940" y="1432055"/>
            <a:ext cx="58378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Nam …………..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ơi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…………… bay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rờn</a:t>
            </a:r>
            <a:b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………………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8424" y="1724818"/>
            <a:ext cx="126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5749" y="2479246"/>
            <a:ext cx="126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745" y="2810102"/>
            <a:ext cx="201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8911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51510" algn="l"/>
              </a:tabLst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d) Theo</a:t>
            </a:r>
            <a:r>
              <a:rPr lang="en-US" sz="1800" spc="3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1800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18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spc="-1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2" algn="just">
              <a:tabLst>
                <a:tab pos="651510" algn="l"/>
              </a:tabLst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en-US" sz="1800" i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i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i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1800" i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ổi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71600" lvl="2" algn="just">
              <a:tabLst>
                <a:tab pos="651510" algn="l"/>
              </a:tabLst>
            </a:pPr>
            <a:r>
              <a:rPr lang="en-US" sz="1800" i="1" spc="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</a:t>
            </a:r>
            <a:r>
              <a:rPr lang="en-US" sz="1800" i="1" spc="-28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i="1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1800" spc="-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708660" algn="l"/>
              </a:tabLst>
            </a:pP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hai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thơ “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hương 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ổi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trong </a:t>
            </a:r>
            <a:r>
              <a:rPr lang="vi-VN" sz="1800" i="1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vi-VN" sz="1800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se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thay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661670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bỗng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nhiên,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không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lường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659765" algn="l"/>
              </a:tabLst>
            </a:pPr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xem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  <a:r>
              <a:rPr lang="vi-VN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vi-VN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vi-VN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vi-VN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18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bất</a:t>
            </a:r>
            <a:r>
              <a:rPr lang="vi-VN" sz="1800" b="1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ngờ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ngạc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nhiên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thú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khi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nhiên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ra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spc="-28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hương</a:t>
            </a:r>
            <a:r>
              <a:rPr lang="vi-VN" sz="1800" spc="1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ổi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vi-VN" sz="1800" spc="1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thu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gian.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vi-VN" sz="1800" spc="1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tỏ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vi-VN" sz="1800" spc="12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thu </a:t>
            </a:r>
            <a:r>
              <a:rPr lang="vi-VN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chợt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nhanh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nên đem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cảm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vi-VN" sz="1800" spc="5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ngỡ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ngàng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xen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lẫn</a:t>
            </a:r>
            <a:r>
              <a:rPr lang="vi-VN" sz="1800" spc="5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thú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vi-VN" sz="1800" spc="5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vi-VN" sz="1800" spc="5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bài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vi-VN" sz="1800" spc="6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miêu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khoảnh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mình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sang thu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trời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nên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dung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vi-VN" sz="1800" spc="-2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diện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trọn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vẹn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thu trong không gian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ấy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Khoảnh</a:t>
            </a:r>
            <a:r>
              <a:rPr lang="vi-VN" sz="18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khắc</a:t>
            </a:r>
            <a:r>
              <a:rPr lang="vi-VN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chuyển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hè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sang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thu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vi-VN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tất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vi-VN" sz="1800" spc="-1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“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”;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còn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ở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vi-VN" sz="1800" spc="-1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tất</a:t>
            </a:r>
            <a:r>
              <a:rPr lang="vi-VN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800" spc="-29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đều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mới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bắt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1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908" y="1375630"/>
            <a:ext cx="88114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87400" algn="l"/>
                <a:tab pos="3448050" algn="l"/>
              </a:tabLst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6-8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spc="-2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spc="-2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</a:t>
            </a:r>
            <a:r>
              <a:rPr lang="en-US" sz="2000" spc="-28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tabLst>
                <a:tab pos="787400" algn="l"/>
                <a:tab pos="3448050" algn="l"/>
              </a:tabLst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spc="-2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</a:t>
            </a:r>
            <a:r>
              <a:rPr lang="en-US" sz="2000" spc="-2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tranh miêu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khoảnh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khắc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vi-VN" sz="20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vi-VN" sz="20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20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hè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sang</a:t>
            </a:r>
            <a:r>
              <a:rPr lang="vi-VN" sz="20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thu.</a:t>
            </a:r>
            <a:r>
              <a:rPr lang="vi-VN" sz="2000" spc="-35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quan như: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thính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khứu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,… 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vi-VN" sz="2000" spc="8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2000" spc="8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vi-VN" sz="2000" spc="8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vi-VN" sz="2000" spc="7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háo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hức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xôn xao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vi-VN" sz="20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thu.</a:t>
            </a:r>
            <a:r>
              <a:rPr lang="vi-VN" sz="2000" spc="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45"/>
          <p:cNvSpPr/>
          <p:nvPr/>
        </p:nvSpPr>
        <p:spPr>
          <a:xfrm rot="-4063411">
            <a:off x="593319" y="785988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6" name="Google Shape;3056;p45"/>
          <p:cNvGrpSpPr/>
          <p:nvPr/>
        </p:nvGrpSpPr>
        <p:grpSpPr>
          <a:xfrm>
            <a:off x="1520539" y="1291195"/>
            <a:ext cx="1300264" cy="2852472"/>
            <a:chOff x="2785375" y="2044600"/>
            <a:chExt cx="1033350" cy="2266925"/>
          </a:xfrm>
        </p:grpSpPr>
        <p:sp>
          <p:nvSpPr>
            <p:cNvPr id="3057" name="Google Shape;3057;p45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5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5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5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5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5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5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5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5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5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5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5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5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5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5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5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5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5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5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5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5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5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5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5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5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5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5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5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5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5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5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5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5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5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5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5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5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5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5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5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5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5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5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5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5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5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5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5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5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5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5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5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5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5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5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5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5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5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5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5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5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5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5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5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5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5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5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5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5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5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5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5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5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5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5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5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5" name="Google Shape;3165;p45"/>
          <p:cNvSpPr/>
          <p:nvPr/>
        </p:nvSpPr>
        <p:spPr>
          <a:xfrm rot="-4530513" flipH="1">
            <a:off x="414882" y="743889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488351" y="11282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/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…………….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con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trèo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hái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……………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rợp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bướm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diều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biếc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………….. con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đò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b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Êm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đềm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khua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…………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989465" y="1340862"/>
            <a:ext cx="237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409586" y="2026175"/>
            <a:ext cx="1604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75665" y="3046683"/>
            <a:ext cx="126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48133" y="3698602"/>
            <a:ext cx="146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5673" y="967618"/>
            <a:ext cx="5922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/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thổi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……………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chớm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………..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may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b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thềm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………, …..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029" y="1673372"/>
            <a:ext cx="167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2983" y="2379126"/>
            <a:ext cx="1356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909" y="3496108"/>
            <a:ext cx="89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6368" y="3496107"/>
            <a:ext cx="54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p40"/>
          <p:cNvSpPr txBox="1">
            <a:spLocks noGrp="1"/>
          </p:cNvSpPr>
          <p:nvPr>
            <p:ph type="ctrTitle"/>
          </p:nvPr>
        </p:nvSpPr>
        <p:spPr>
          <a:xfrm>
            <a:off x="260462" y="1521902"/>
            <a:ext cx="7277415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49.50: </a:t>
            </a:r>
            <a:b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sz="3100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169" y="4134302"/>
            <a:ext cx="291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534" y="2548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147534" y="-91370"/>
            <a:ext cx="4507455" cy="265713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" y="1886065"/>
            <a:ext cx="2221450" cy="15348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có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tuyển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8473" y="1886064"/>
            <a:ext cx="1977615" cy="10722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121" y="3465307"/>
            <a:ext cx="2033195" cy="1678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PTBĐ:</a:t>
            </a:r>
          </a:p>
          <a:p>
            <a:pPr algn="ctr"/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1451" y="3098202"/>
            <a:ext cx="6632093" cy="20452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"say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đắm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trị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xuyến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trị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còn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Khẳng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Nguyễn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Đình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20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48"/>
          <p:cNvSpPr/>
          <p:nvPr/>
        </p:nvSpPr>
        <p:spPr>
          <a:xfrm>
            <a:off x="2449038" y="578294"/>
            <a:ext cx="4207800" cy="1670054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48"/>
          <p:cNvSpPr txBox="1">
            <a:spLocks noGrp="1"/>
          </p:cNvSpPr>
          <p:nvPr>
            <p:ph type="subTitle" idx="1"/>
          </p:nvPr>
        </p:nvSpPr>
        <p:spPr>
          <a:xfrm>
            <a:off x="2372838" y="1056621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6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sz="3600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2838" y="2549562"/>
            <a:ext cx="4284000" cy="9681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472" y="693998"/>
            <a:ext cx="6831367" cy="42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0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1502" y="542497"/>
            <a:ext cx="7090671" cy="44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5464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2100</Words>
  <Application>Microsoft Office PowerPoint</Application>
  <PresentationFormat>On-screen Show (16:9)</PresentationFormat>
  <Paragraphs>130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Denk One</vt:lpstr>
      <vt:lpstr>Poppins</vt:lpstr>
      <vt:lpstr>Times New Roman</vt:lpstr>
      <vt:lpstr>Calibri</vt:lpstr>
      <vt:lpstr>Arial</vt:lpstr>
      <vt:lpstr>Language Arts Subject for Middle School - 6th Grade: Vocabulary Skills by Slidesgo</vt:lpstr>
      <vt:lpstr>TRÒ CHƠI: THẢ THƠ</vt:lpstr>
      <vt:lpstr>PowerPoint Presentation</vt:lpstr>
      <vt:lpstr>PowerPoint Presentation</vt:lpstr>
      <vt:lpstr>PowerPoint Presentation</vt:lpstr>
      <vt:lpstr>Tiết 49.50:  Bài thơ Đường núi của Nguyễn Đình Thi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SUBJECT  FOR MIDDLE SCHOOL</dc:title>
  <cp:lastModifiedBy>Administrator</cp:lastModifiedBy>
  <cp:revision>21</cp:revision>
  <dcterms:modified xsi:type="dcterms:W3CDTF">2024-04-23T03:15:07Z</dcterms:modified>
</cp:coreProperties>
</file>