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9" r:id="rId2"/>
  </p:sldMasterIdLst>
  <p:notesMasterIdLst>
    <p:notesMasterId r:id="rId29"/>
  </p:notesMasterIdLst>
  <p:sldIdLst>
    <p:sldId id="291" r:id="rId3"/>
    <p:sldId id="421" r:id="rId4"/>
    <p:sldId id="422" r:id="rId5"/>
    <p:sldId id="399" r:id="rId6"/>
    <p:sldId id="398" r:id="rId7"/>
    <p:sldId id="425" r:id="rId8"/>
    <p:sldId id="426" r:id="rId9"/>
    <p:sldId id="401" r:id="rId10"/>
    <p:sldId id="403" r:id="rId11"/>
    <p:sldId id="409" r:id="rId12"/>
    <p:sldId id="404" r:id="rId13"/>
    <p:sldId id="430" r:id="rId14"/>
    <p:sldId id="412" r:id="rId15"/>
    <p:sldId id="413" r:id="rId16"/>
    <p:sldId id="414" r:id="rId17"/>
    <p:sldId id="415" r:id="rId18"/>
    <p:sldId id="416" r:id="rId19"/>
    <p:sldId id="418" r:id="rId20"/>
    <p:sldId id="417" r:id="rId21"/>
    <p:sldId id="419" r:id="rId22"/>
    <p:sldId id="420" r:id="rId23"/>
    <p:sldId id="427" r:id="rId24"/>
    <p:sldId id="431" r:id="rId25"/>
    <p:sldId id="432" r:id="rId26"/>
    <p:sldId id="433" r:id="rId27"/>
    <p:sldId id="434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4" y="60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7T09:19:46.189" idx="1">
    <p:pos x="10" y="10"/>
    <p:text>Em không nói giảm nói tránh.  Vì nói như vậy không đúng với sự thật làm ảnh hưởng đến việc xét xử của sự việc đó.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24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34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7b68ffdf2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7b68ffdf2_2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073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05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17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55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169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92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610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0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1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5063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73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110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881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330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405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483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73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19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84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34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604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274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92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TITLE_2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661275" y="2853688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2150" y="1712025"/>
            <a:ext cx="5888700" cy="11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6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84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474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359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29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648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319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757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9" y="4515967"/>
            <a:ext cx="1800253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213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5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03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ITLE_1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2315388" y="2072050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24688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4486813" y="2072050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5096113" y="1590625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2315388" y="2975075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2924688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4486813" y="2975075"/>
            <a:ext cx="23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5096113" y="2493650"/>
            <a:ext cx="1123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3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3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9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59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">
  <p:cSld name="TITLE_1_1_1_1_1_1_2_1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1420950" y="339400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18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1957050" y="1231875"/>
            <a:ext cx="5229900" cy="10272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2181450" y="1456573"/>
            <a:ext cx="4781100" cy="577800"/>
          </a:xfrm>
          <a:prstGeom prst="rect">
            <a:avLst/>
          </a:prstGeom>
        </p:spPr>
        <p:txBody>
          <a:bodyPr spcFirstLastPara="1" wrap="square" lIns="91425" tIns="198000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2"/>
          </p:nvPr>
        </p:nvSpPr>
        <p:spPr>
          <a:xfrm>
            <a:off x="2934600" y="2406175"/>
            <a:ext cx="3274800" cy="13938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200">
                <a:solidFill>
                  <a:srgbClr val="466269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200">
                <a:solidFill>
                  <a:srgbClr val="466269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Char char="■"/>
              <a:defRPr sz="1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CUSTOM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3978050" y="2438625"/>
            <a:ext cx="309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5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F018-D8BF-4A2A-8662-FBB7D77341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67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04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3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3" r:id="rId12"/>
    <p:sldLayoutId id="2147483684" r:id="rId13"/>
    <p:sldLayoutId id="2147483685" r:id="rId14"/>
    <p:sldLayoutId id="214748368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wmf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wmf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wm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232A-8155-5B46-9ED9-1CE016405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D7B4A-2437-F8D9-3C8B-ED8D5F67F0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246F5-2C0C-B708-620E-B869715B1B6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C3992-03D6-F857-626A-E7629F296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33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Group 8">
            <a:extLst>
              <a:ext uri="{FF2B5EF4-FFF2-40B4-BE49-F238E27FC236}">
                <a16:creationId xmlns:a16="http://schemas.microsoft.com/office/drawing/2014/main" id="{29F1DBC3-9073-4AAF-ACDC-FB0759800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247417" y="400051"/>
            <a:ext cx="2556483" cy="9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8">
            <a:extLst>
              <a:ext uri="{FF2B5EF4-FFF2-40B4-BE49-F238E27FC236}">
                <a16:creationId xmlns:a16="http://schemas.microsoft.com/office/drawing/2014/main" id="{F222DF0B-3FC4-491C-A3D1-7FB8BF62481A}"/>
              </a:ext>
            </a:extLst>
          </p:cNvPr>
          <p:cNvSpPr txBox="1"/>
          <p:nvPr/>
        </p:nvSpPr>
        <p:spPr>
          <a:xfrm>
            <a:off x="3392437" y="700023"/>
            <a:ext cx="232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4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TÌNH HUỐNG 2</a:t>
            </a:r>
            <a:endParaRPr lang="zh-CN" altLang="en-US" sz="2400" kern="1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291858D5-C231-4BD5-A0B4-61C2010A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53393"/>
            <a:ext cx="78867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50000"/>
              </a:spcBef>
              <a:buClrTx/>
            </a:pP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Tình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cờ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,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em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chứng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kiến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một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vụ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ăn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trộm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và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được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mời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ra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tòa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làm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chứng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.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Trong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trường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hợp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này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,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em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có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nói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giảm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nói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tránh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không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?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Vì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3000" kern="1200" dirty="0" err="1">
                <a:solidFill>
                  <a:srgbClr val="4472C4"/>
                </a:solidFill>
                <a:ea typeface="+mn-ea"/>
                <a:cs typeface="+mn-cs"/>
              </a:rPr>
              <a:t>sao</a:t>
            </a:r>
            <a:r>
              <a:rPr lang="en-US" altLang="en-US" sz="3000" kern="1200" dirty="0">
                <a:solidFill>
                  <a:srgbClr val="4472C4"/>
                </a:solidFill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FF8C6-D7AC-4A27-AC96-0FCD21C3C0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19975"/>
          <a:stretch/>
        </p:blipFill>
        <p:spPr>
          <a:xfrm>
            <a:off x="3002231" y="3171725"/>
            <a:ext cx="3139537" cy="19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68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217924" y="308521"/>
            <a:ext cx="2568134" cy="10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D7B5E8-0A77-4BFE-9814-25301AF5FBD5}"/>
              </a:ext>
            </a:extLst>
          </p:cNvPr>
          <p:cNvSpPr txBox="1"/>
          <p:nvPr/>
        </p:nvSpPr>
        <p:spPr>
          <a:xfrm>
            <a:off x="3352051" y="651121"/>
            <a:ext cx="22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SG" altLang="zh-CN" sz="30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</a:t>
            </a:r>
            <a:r>
              <a:rPr lang="vi-VN" altLang="zh-CN" sz="30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30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U Ý</a:t>
            </a:r>
            <a:endParaRPr lang="zh-CN" altLang="en-US" sz="3000" kern="1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543249" y="1484912"/>
            <a:ext cx="3047478" cy="2912217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6000"/>
            </a:schemeClr>
          </a:solidFill>
          <a:ln>
            <a:noFill/>
          </a:ln>
        </p:spPr>
        <p:txBody>
          <a:bodyPr/>
          <a:lstStyle/>
          <a:p>
            <a:pPr defTabSz="342900">
              <a:buClrTx/>
            </a:pPr>
            <a:endParaRPr lang="zh-CN" altLang="en-US" sz="1350" kern="12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" y="3771901"/>
            <a:ext cx="1451378" cy="1490321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94E00BB9-66F7-4506-94CA-ECA931B8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1969175"/>
            <a:ext cx="2423980" cy="20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buClrTx/>
            </a:pP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Những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tình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huống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giao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tiếp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không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nên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sử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dụng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cách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nói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giảm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nói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sz="2550" b="1" kern="1200" dirty="0" err="1">
                <a:solidFill>
                  <a:prstClr val="black"/>
                </a:solidFill>
                <a:ea typeface="+mn-ea"/>
                <a:cs typeface="+mn-cs"/>
              </a:rPr>
              <a:t>tránh</a:t>
            </a:r>
            <a:r>
              <a:rPr lang="en-US" altLang="en-US" sz="2550" b="1" kern="1200" dirty="0">
                <a:solidFill>
                  <a:prstClr val="black"/>
                </a:solidFill>
                <a:ea typeface="+mn-ea"/>
                <a:cs typeface="+mn-cs"/>
              </a:rPr>
              <a:t>: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06788A11-3CA4-45D2-ABD2-10C641C9C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214" y="1883805"/>
            <a:ext cx="45698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342900">
              <a:buClrTx/>
            </a:pP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-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Trường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hợp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cần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thiết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phải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nói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thẳng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nói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đúng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mức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độ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sự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thật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176154FE-6822-43D1-8FBB-1797E959A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945" y="2994705"/>
            <a:ext cx="45698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342900">
              <a:buClrTx/>
            </a:pP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-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Khi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cần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thông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tin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chính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xác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trung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thực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trong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văn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bản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hành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chính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,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văn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bản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 khoa </a:t>
            </a:r>
            <a:r>
              <a:rPr lang="en-US" altLang="en-US" kern="1200" dirty="0" err="1">
                <a:solidFill>
                  <a:prstClr val="black"/>
                </a:solidFill>
                <a:ea typeface="+mn-ea"/>
                <a:cs typeface="+mn-cs"/>
              </a:rPr>
              <a:t>học</a:t>
            </a:r>
            <a:r>
              <a:rPr lang="en-US" altLang="en-US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36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657397" y="220857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r="19034" b="13703"/>
          <a:stretch/>
        </p:blipFill>
        <p:spPr>
          <a:xfrm>
            <a:off x="6262275" y="2215448"/>
            <a:ext cx="2881727" cy="29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5">
            <a:alphaModFix/>
          </a:blip>
          <a:srcRect l="29918" t="-15946" b="43692"/>
          <a:stretch/>
        </p:blipFill>
        <p:spPr>
          <a:xfrm>
            <a:off x="0" y="4641900"/>
            <a:ext cx="2554772" cy="5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62950" y="982175"/>
            <a:ext cx="1304600" cy="15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 rotWithShape="1">
          <a:blip r:embed="rId7">
            <a:alphaModFix/>
          </a:blip>
          <a:srcRect l="2426" r="2426"/>
          <a:stretch/>
        </p:blipFill>
        <p:spPr>
          <a:xfrm rot="1341193" flipH="1">
            <a:off x="-64711" y="2642401"/>
            <a:ext cx="3258346" cy="256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10800000">
            <a:off x="7652350" y="2533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-668780">
            <a:off x="682150" y="560925"/>
            <a:ext cx="998850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559770" y="1691086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919548" y="1380418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262276" y="1164323"/>
            <a:ext cx="359778" cy="2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6600" y="1243125"/>
            <a:ext cx="534450" cy="4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96970" y="3774817"/>
            <a:ext cx="447387" cy="10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14986" y="470172"/>
            <a:ext cx="267036" cy="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641979">
            <a:off x="5189639" y="3937925"/>
            <a:ext cx="443923" cy="9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29">
            <a:extLst>
              <a:ext uri="{FF2B5EF4-FFF2-40B4-BE49-F238E27FC236}">
                <a16:creationId xmlns:a16="http://schemas.microsoft.com/office/drawing/2014/main" id="{9A018C37-8655-4AC7-211F-8C52B28C8480}"/>
              </a:ext>
            </a:extLst>
          </p:cNvPr>
          <p:cNvSpPr txBox="1"/>
          <p:nvPr/>
        </p:nvSpPr>
        <p:spPr>
          <a:xfrm>
            <a:off x="314540" y="1480881"/>
            <a:ext cx="8259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6000" b="1" dirty="0" err="1">
                <a:solidFill>
                  <a:srgbClr val="68704B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Luyện</a:t>
            </a:r>
            <a:r>
              <a:rPr lang="en-US" altLang="zh-CN" sz="6000" b="1" dirty="0">
                <a:solidFill>
                  <a:srgbClr val="68704B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68704B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tập</a:t>
            </a:r>
            <a:endParaRPr lang="zh-CN" altLang="en-US" sz="60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9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455E-56DF-426A-8B01-5FF9FF249DAF}"/>
              </a:ext>
            </a:extLst>
          </p:cNvPr>
          <p:cNvSpPr/>
          <p:nvPr/>
        </p:nvSpPr>
        <p:spPr>
          <a:xfrm>
            <a:off x="1216124" y="601991"/>
            <a:ext cx="671175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50000"/>
              </a:spcBef>
              <a:buClrTx/>
            </a:pPr>
            <a:r>
              <a:rPr lang="en-US" altLang="en-US" sz="40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VÒNG 1: LỜI HAY, Ý ĐẸP</a:t>
            </a:r>
            <a:endParaRPr lang="en-US" altLang="en-US" sz="3300" kern="1200" dirty="0">
              <a:solidFill>
                <a:srgbClr val="4472C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A466D9B-9FE5-459C-B9DD-6015A061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1" y="1687506"/>
            <a:ext cx="2276985" cy="31476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B7CE1B-D9B6-4655-9774-C50672E753DA}"/>
              </a:ext>
            </a:extLst>
          </p:cNvPr>
          <p:cNvSpPr/>
          <p:nvPr/>
        </p:nvSpPr>
        <p:spPr>
          <a:xfrm>
            <a:off x="3383358" y="2185675"/>
            <a:ext cx="518914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50000"/>
              </a:spcBef>
              <a:buClrTx/>
            </a:pPr>
            <a:r>
              <a:rPr lang="en-US" altLang="en-US" sz="3300" b="1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altLang="en-US" sz="3300" b="1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b="1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altLang="en-US" sz="3300" b="1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giảm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	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phù</a:t>
            </a:r>
            <a:r>
              <a:rPr lang="en-US" altLang="en-US" sz="3300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endParaRPr lang="en-US" altLang="en-US" sz="3300" kern="1200" dirty="0">
              <a:solidFill>
                <a:srgbClr val="4472C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7861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11" name="Picture 2" descr="2389588">
            <a:extLst>
              <a:ext uri="{FF2B5EF4-FFF2-40B4-BE49-F238E27FC236}">
                <a16:creationId xmlns:a16="http://schemas.microsoft.com/office/drawing/2014/main" id="{EAA0C7BF-C64A-4330-8400-3DB54E05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44" y="1424362"/>
            <a:ext cx="320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">
            <a:extLst>
              <a:ext uri="{FF2B5EF4-FFF2-40B4-BE49-F238E27FC236}">
                <a16:creationId xmlns:a16="http://schemas.microsoft.com/office/drawing/2014/main" id="{807487EE-0873-4AD1-A857-3B830A6A0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2420" y="448900"/>
            <a:ext cx="2286000" cy="1582466"/>
          </a:xfrm>
          <a:prstGeom prst="cloudCallout">
            <a:avLst>
              <a:gd name="adj1" fmla="val 31458"/>
              <a:gd name="adj2" fmla="val 84741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buClrTx/>
            </a:pPr>
            <a:r>
              <a:rPr lang="en-US" altLang="en-US" kern="1200" dirty="0">
                <a:solidFill>
                  <a:srgbClr val="FF0066"/>
                </a:solidFill>
                <a:ea typeface="+mn-ea"/>
                <a:cs typeface="+mn-cs"/>
              </a:rPr>
              <a:t>Anh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+mn-cs"/>
              </a:rPr>
              <a:t>cút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+mn-cs"/>
              </a:rPr>
              <a:t> ra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+mn-cs"/>
              </a:rPr>
              <a:t>khỏi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+mn-cs"/>
              </a:rPr>
              <a:t>nhà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+mn-cs"/>
              </a:rPr>
              <a:t>tôi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+mn-cs"/>
              </a:rPr>
              <a:t>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+mn-cs"/>
              </a:rPr>
              <a:t>ngay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+mn-cs"/>
              </a:rPr>
              <a:t>!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7D753172-70EF-48A7-8371-8A1DD189A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027" y="361283"/>
            <a:ext cx="2343470" cy="1700847"/>
          </a:xfrm>
          <a:prstGeom prst="cloudCallout">
            <a:avLst>
              <a:gd name="adj1" fmla="val -31250"/>
              <a:gd name="adj2" fmla="val 61250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buClrTx/>
            </a:pPr>
            <a:r>
              <a:rPr lang="en-US" altLang="en-US" kern="1200" dirty="0">
                <a:solidFill>
                  <a:srgbClr val="FF0066"/>
                </a:solidFill>
                <a:ea typeface="+mn-ea"/>
                <a:cs typeface="+mn-cs"/>
              </a:rPr>
              <a:t>Anh </a:t>
            </a:r>
            <a:r>
              <a:rPr lang="en-US" altLang="en-US" u="sng" kern="1200" dirty="0" err="1">
                <a:solidFill>
                  <a:srgbClr val="0909FF"/>
                </a:solidFill>
                <a:ea typeface="+mn-ea"/>
                <a:cs typeface="+mn-cs"/>
              </a:rPr>
              <a:t>không</a:t>
            </a:r>
            <a:r>
              <a:rPr lang="en-US" altLang="en-US" u="sng" kern="1200" dirty="0">
                <a:solidFill>
                  <a:srgbClr val="0909FF"/>
                </a:solidFill>
                <a:ea typeface="+mn-ea"/>
                <a:cs typeface="+mn-cs"/>
              </a:rPr>
              <a:t> </a:t>
            </a:r>
            <a:r>
              <a:rPr lang="en-US" altLang="en-US" u="sng" kern="1200" dirty="0" err="1">
                <a:solidFill>
                  <a:srgbClr val="0909FF"/>
                </a:solidFill>
                <a:ea typeface="+mn-ea"/>
                <a:cs typeface="+mn-cs"/>
              </a:rPr>
              <a:t>nên</a:t>
            </a:r>
            <a:r>
              <a:rPr lang="en-US" altLang="en-US" u="sng" kern="1200" dirty="0">
                <a:solidFill>
                  <a:srgbClr val="0909FF"/>
                </a:solidFill>
                <a:ea typeface="+mn-ea"/>
                <a:cs typeface="+mn-cs"/>
              </a:rPr>
              <a:t> ở </a:t>
            </a:r>
            <a:r>
              <a:rPr lang="en-US" altLang="en-US" u="sng" kern="1200" dirty="0" err="1">
                <a:solidFill>
                  <a:srgbClr val="0909FF"/>
                </a:solidFill>
                <a:ea typeface="+mn-ea"/>
                <a:cs typeface="+mn-cs"/>
              </a:rPr>
              <a:t>đây</a:t>
            </a:r>
            <a:r>
              <a:rPr lang="en-US" altLang="en-US" u="sng" kern="1200" dirty="0">
                <a:solidFill>
                  <a:srgbClr val="0909FF"/>
                </a:solidFill>
                <a:ea typeface="+mn-ea"/>
                <a:cs typeface="+mn-cs"/>
              </a:rPr>
              <a:t> </a:t>
            </a:r>
            <a:r>
              <a:rPr lang="en-US" altLang="en-US" u="sng" kern="1200" dirty="0" err="1">
                <a:solidFill>
                  <a:srgbClr val="0909FF"/>
                </a:solidFill>
                <a:ea typeface="+mn-ea"/>
                <a:cs typeface="+mn-cs"/>
              </a:rPr>
              <a:t>nữa</a:t>
            </a:r>
            <a:r>
              <a:rPr lang="en-US" altLang="en-US" u="sng" kern="1200" dirty="0">
                <a:solidFill>
                  <a:srgbClr val="0909FF"/>
                </a:solidFill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933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12" name="Picture 2" descr="2389468">
            <a:extLst>
              <a:ext uri="{FF2B5EF4-FFF2-40B4-BE49-F238E27FC236}">
                <a16:creationId xmlns:a16="http://schemas.microsoft.com/office/drawing/2014/main" id="{E2DA4BB9-AC76-4FC3-BBEA-917173C0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81" y="2445336"/>
            <a:ext cx="3218981" cy="248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8176039-6C5B-42B9-843B-00C3E19266DB}"/>
              </a:ext>
            </a:extLst>
          </p:cNvPr>
          <p:cNvSpPr/>
          <p:nvPr/>
        </p:nvSpPr>
        <p:spPr>
          <a:xfrm flipH="1">
            <a:off x="2052168" y="314070"/>
            <a:ext cx="2818189" cy="18975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80882F00-C460-4B69-A986-39587DEE70B9}"/>
              </a:ext>
            </a:extLst>
          </p:cNvPr>
          <p:cNvSpPr/>
          <p:nvPr/>
        </p:nvSpPr>
        <p:spPr>
          <a:xfrm>
            <a:off x="5657851" y="361284"/>
            <a:ext cx="3218981" cy="18975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spcBef>
                <a:spcPct val="50000"/>
              </a:spcBef>
              <a:buClrTx/>
            </a:pP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kern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400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400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u="sng" kern="1200" dirty="0">
              <a:solidFill>
                <a:srgbClr val="090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4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8" name="Picture 4" descr="anhmattretho-dalat">
            <a:extLst>
              <a:ext uri="{FF2B5EF4-FFF2-40B4-BE49-F238E27FC236}">
                <a16:creationId xmlns:a16="http://schemas.microsoft.com/office/drawing/2014/main" id="{06691761-BF8C-43E9-8258-A76597E0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36" y="2305224"/>
            <a:ext cx="3886200" cy="25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1A27CD2-6C9C-4D7B-BB2F-5E0D59591F36}"/>
              </a:ext>
            </a:extLst>
          </p:cNvPr>
          <p:cNvSpPr/>
          <p:nvPr/>
        </p:nvSpPr>
        <p:spPr>
          <a:xfrm flipH="1">
            <a:off x="2251394" y="302108"/>
            <a:ext cx="3191249" cy="18975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kern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F87A35D8-98F0-42DF-8567-CB229B4A0EAF}"/>
              </a:ext>
            </a:extLst>
          </p:cNvPr>
          <p:cNvSpPr/>
          <p:nvPr/>
        </p:nvSpPr>
        <p:spPr>
          <a:xfrm>
            <a:off x="6000750" y="407724"/>
            <a:ext cx="2887795" cy="18975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700" kern="1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7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7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700" kern="1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700" kern="1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89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8" name="Picture 2" descr="j0297551">
            <a:extLst>
              <a:ext uri="{FF2B5EF4-FFF2-40B4-BE49-F238E27FC236}">
                <a16:creationId xmlns:a16="http://schemas.microsoft.com/office/drawing/2014/main" id="{21D2ABDD-9544-4F22-A07A-B5BD71CE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04" y="2059467"/>
            <a:ext cx="29718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D3A381A4-7819-4DB8-A47B-816BD75D2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727" y="380405"/>
            <a:ext cx="1885950" cy="1371600"/>
          </a:xfrm>
          <a:prstGeom prst="cloudCallout">
            <a:avLst>
              <a:gd name="adj1" fmla="val 103032"/>
              <a:gd name="adj2" fmla="val 87759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buClrTx/>
            </a:pP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Times New Roman" panose="02020603050405020304" pitchFamily="18" charset="0"/>
              </a:rPr>
              <a:t>Cấm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en-US" kern="1200" dirty="0">
                <a:solidFill>
                  <a:srgbClr val="FF0066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FF0066"/>
                </a:solidFill>
                <a:ea typeface="+mn-ea"/>
                <a:cs typeface="Times New Roman" panose="02020603050405020304" pitchFamily="18" charset="0"/>
              </a:rPr>
              <a:t>đó</a:t>
            </a:r>
            <a:endParaRPr lang="en-US" altLang="en-US" kern="1200" dirty="0">
              <a:solidFill>
                <a:srgbClr val="FF0066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E216606C-4E95-4905-9A0A-02B8A2F1A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1" y="310236"/>
            <a:ext cx="3449381" cy="1714500"/>
          </a:xfrm>
          <a:prstGeom prst="cloudCallout">
            <a:avLst>
              <a:gd name="adj1" fmla="val -63722"/>
              <a:gd name="adj2" fmla="val 68023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buClrTx/>
            </a:pPr>
            <a:r>
              <a:rPr lang="en-US" altLang="en-US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cháu</a:t>
            </a:r>
            <a:r>
              <a:rPr lang="en-US" altLang="en-US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en-US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đó</a:t>
            </a:r>
            <a:r>
              <a:rPr lang="en-US" altLang="en-US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rất</a:t>
            </a:r>
            <a:r>
              <a:rPr lang="en-US" altLang="en-US" kern="1200" dirty="0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nguy</a:t>
            </a:r>
            <a:r>
              <a:rPr lang="en-US" altLang="en-US" kern="1200" dirty="0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hiểm</a:t>
            </a:r>
            <a:r>
              <a:rPr lang="en-US" altLang="en-US" kern="1200" dirty="0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kern="1200" dirty="0" err="1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dễ</a:t>
            </a:r>
            <a:r>
              <a:rPr lang="en-US" altLang="en-US" kern="1200" dirty="0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US" kern="1200" dirty="0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 tai </a:t>
            </a:r>
            <a:r>
              <a:rPr lang="en-US" altLang="en-US" kern="1200" dirty="0" err="1">
                <a:solidFill>
                  <a:srgbClr val="4472C4"/>
                </a:solidFill>
                <a:ea typeface="+mn-ea"/>
                <a:cs typeface="Times New Roman" panose="02020603050405020304" pitchFamily="18" charset="0"/>
              </a:rPr>
              <a:t>nạn</a:t>
            </a:r>
            <a:endParaRPr lang="en-US" altLang="en-US" kern="1200" dirty="0">
              <a:solidFill>
                <a:srgbClr val="4472C4"/>
              </a:solidFill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5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7B973-8986-4054-BB3C-D3E90FFF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83" y="1771650"/>
            <a:ext cx="3330316" cy="3330316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2D0D40C0-C1A6-4582-82F8-53FCF794624C}"/>
              </a:ext>
            </a:extLst>
          </p:cNvPr>
          <p:cNvSpPr/>
          <p:nvPr/>
        </p:nvSpPr>
        <p:spPr>
          <a:xfrm flipH="1">
            <a:off x="2286001" y="742951"/>
            <a:ext cx="2556164" cy="145665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loét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29E6CFD-412D-4550-B73D-B967581BC45F}"/>
              </a:ext>
            </a:extLst>
          </p:cNvPr>
          <p:cNvSpPr/>
          <p:nvPr/>
        </p:nvSpPr>
        <p:spPr>
          <a:xfrm>
            <a:off x="5429250" y="407724"/>
            <a:ext cx="3459295" cy="18975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7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15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11C74-B8E1-42FE-AC1E-966595623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26" y="2037009"/>
            <a:ext cx="3034322" cy="3034322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503C397-7375-48B4-A5A3-A4B761608653}"/>
              </a:ext>
            </a:extLst>
          </p:cNvPr>
          <p:cNvSpPr/>
          <p:nvPr/>
        </p:nvSpPr>
        <p:spPr>
          <a:xfrm flipH="1">
            <a:off x="2159427" y="571501"/>
            <a:ext cx="2875481" cy="163963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alt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alt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alt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700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C953EF8-8C9A-4B74-B3C7-2AE0E3B2B17E}"/>
              </a:ext>
            </a:extLst>
          </p:cNvPr>
          <p:cNvSpPr/>
          <p:nvPr/>
        </p:nvSpPr>
        <p:spPr>
          <a:xfrm>
            <a:off x="5829300" y="571500"/>
            <a:ext cx="3078561" cy="173372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altLang="en-US" sz="2700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altLang="en-US" sz="27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7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en-US" altLang="en-US" sz="27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kern="1200" dirty="0">
                <a:solidFill>
                  <a:srgbClr val="090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altLang="en-US" sz="2700" kern="1200" dirty="0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700" kern="1200" dirty="0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700" kern="1200" dirty="0" err="1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700" kern="1200" dirty="0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kern="1200" dirty="0" err="1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kern="1200" dirty="0">
                <a:solidFill>
                  <a:srgbClr val="FB3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kern="1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5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6875329-4798-46B1-A7D2-50B41C145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905248"/>
            <a:ext cx="3781052" cy="3781052"/>
          </a:xfrm>
          <a:prstGeom prst="rect">
            <a:avLst/>
          </a:prstGeom>
        </p:spPr>
      </p:pic>
      <p:sp>
        <p:nvSpPr>
          <p:cNvPr id="14" name="椭圆 627">
            <a:extLst>
              <a:ext uri="{FF2B5EF4-FFF2-40B4-BE49-F238E27FC236}">
                <a16:creationId xmlns:a16="http://schemas.microsoft.com/office/drawing/2014/main" id="{E510F257-9594-4111-BA46-62D097B1B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419" y="1418308"/>
            <a:ext cx="2121694" cy="212288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文本框 25">
            <a:extLst>
              <a:ext uri="{FF2B5EF4-FFF2-40B4-BE49-F238E27FC236}">
                <a16:creationId xmlns:a16="http://schemas.microsoft.com/office/drawing/2014/main" id="{A17FD358-7780-45A1-A294-2ECE72A4416F}"/>
              </a:ext>
            </a:extLst>
          </p:cNvPr>
          <p:cNvSpPr txBox="1"/>
          <p:nvPr/>
        </p:nvSpPr>
        <p:spPr>
          <a:xfrm>
            <a:off x="1371600" y="1717382"/>
            <a:ext cx="173301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Biện</a:t>
            </a:r>
            <a:r>
              <a:rPr lang="en-US" altLang="zh-CN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pháp</a:t>
            </a:r>
            <a:r>
              <a:rPr lang="en-US" altLang="zh-CN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tu</a:t>
            </a:r>
            <a:r>
              <a:rPr lang="en-US" altLang="zh-CN" sz="33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endParaRPr lang="zh-CN" altLang="en-US" sz="3300" b="1" kern="120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Group 8">
            <a:extLst>
              <a:ext uri="{FF2B5EF4-FFF2-40B4-BE49-F238E27FC236}">
                <a16:creationId xmlns:a16="http://schemas.microsoft.com/office/drawing/2014/main" id="{DB946AF1-5C06-44C6-B58A-91684384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969972" y="289737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29">
            <a:extLst>
              <a:ext uri="{FF2B5EF4-FFF2-40B4-BE49-F238E27FC236}">
                <a16:creationId xmlns:a16="http://schemas.microsoft.com/office/drawing/2014/main" id="{91409E97-4715-4FA6-96FB-BA4ACB895345}"/>
              </a:ext>
            </a:extLst>
          </p:cNvPr>
          <p:cNvSpPr txBox="1"/>
          <p:nvPr/>
        </p:nvSpPr>
        <p:spPr>
          <a:xfrm>
            <a:off x="4205143" y="471541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0" name="Group 8">
            <a:extLst>
              <a:ext uri="{FF2B5EF4-FFF2-40B4-BE49-F238E27FC236}">
                <a16:creationId xmlns:a16="http://schemas.microsoft.com/office/drawing/2014/main" id="{50B3EEC2-F727-4E52-890F-3758DCD20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36342" y="285750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9">
            <a:extLst>
              <a:ext uri="{FF2B5EF4-FFF2-40B4-BE49-F238E27FC236}">
                <a16:creationId xmlns:a16="http://schemas.microsoft.com/office/drawing/2014/main" id="{A1709D9D-39A2-4B66-AA1E-73A860E2EE54}"/>
              </a:ext>
            </a:extLst>
          </p:cNvPr>
          <p:cNvSpPr txBox="1"/>
          <p:nvPr/>
        </p:nvSpPr>
        <p:spPr>
          <a:xfrm>
            <a:off x="6671513" y="467554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hóa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2" name="Group 8">
            <a:extLst>
              <a:ext uri="{FF2B5EF4-FFF2-40B4-BE49-F238E27FC236}">
                <a16:creationId xmlns:a16="http://schemas.microsoft.com/office/drawing/2014/main" id="{83AFBD7F-D8C7-4A58-9FA7-95455663A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979276" y="1573496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9">
            <a:extLst>
              <a:ext uri="{FF2B5EF4-FFF2-40B4-BE49-F238E27FC236}">
                <a16:creationId xmlns:a16="http://schemas.microsoft.com/office/drawing/2014/main" id="{95641D5E-3135-4643-9AAE-9AA6AE57F2CF}"/>
              </a:ext>
            </a:extLst>
          </p:cNvPr>
          <p:cNvSpPr txBox="1"/>
          <p:nvPr/>
        </p:nvSpPr>
        <p:spPr>
          <a:xfrm>
            <a:off x="4214446" y="1755301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Ẩn</a:t>
            </a: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4" name="Group 8">
            <a:extLst>
              <a:ext uri="{FF2B5EF4-FFF2-40B4-BE49-F238E27FC236}">
                <a16:creationId xmlns:a16="http://schemas.microsoft.com/office/drawing/2014/main" id="{F10EF3CE-C834-44C8-8186-BF2C13E1A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45646" y="1569509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9">
            <a:extLst>
              <a:ext uri="{FF2B5EF4-FFF2-40B4-BE49-F238E27FC236}">
                <a16:creationId xmlns:a16="http://schemas.microsoft.com/office/drawing/2014/main" id="{F087DE40-9356-4C6E-B74C-C73AAE2DA9FD}"/>
              </a:ext>
            </a:extLst>
          </p:cNvPr>
          <p:cNvSpPr txBox="1"/>
          <p:nvPr/>
        </p:nvSpPr>
        <p:spPr>
          <a:xfrm>
            <a:off x="6680817" y="1751314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Hoán</a:t>
            </a: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6" name="Group 8">
            <a:extLst>
              <a:ext uri="{FF2B5EF4-FFF2-40B4-BE49-F238E27FC236}">
                <a16:creationId xmlns:a16="http://schemas.microsoft.com/office/drawing/2014/main" id="{3D15760B-BC97-4431-AADB-1B67A9C15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025134" y="2718501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9">
            <a:extLst>
              <a:ext uri="{FF2B5EF4-FFF2-40B4-BE49-F238E27FC236}">
                <a16:creationId xmlns:a16="http://schemas.microsoft.com/office/drawing/2014/main" id="{93C893B3-FCDD-47EC-B2A2-E8F1D07AAD98}"/>
              </a:ext>
            </a:extLst>
          </p:cNvPr>
          <p:cNvSpPr txBox="1"/>
          <p:nvPr/>
        </p:nvSpPr>
        <p:spPr>
          <a:xfrm>
            <a:off x="4260305" y="2900305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Điệp</a:t>
            </a: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28" name="Group 8">
            <a:extLst>
              <a:ext uri="{FF2B5EF4-FFF2-40B4-BE49-F238E27FC236}">
                <a16:creationId xmlns:a16="http://schemas.microsoft.com/office/drawing/2014/main" id="{20B109A1-6343-415F-8C69-FE96E629C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91505" y="2714514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29">
            <a:extLst>
              <a:ext uri="{FF2B5EF4-FFF2-40B4-BE49-F238E27FC236}">
                <a16:creationId xmlns:a16="http://schemas.microsoft.com/office/drawing/2014/main" id="{4E75CF3C-31D0-499C-8D6A-E5AE4DA8B814}"/>
              </a:ext>
            </a:extLst>
          </p:cNvPr>
          <p:cNvSpPr txBox="1"/>
          <p:nvPr/>
        </p:nvSpPr>
        <p:spPr>
          <a:xfrm>
            <a:off x="6726676" y="2896318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Liệt</a:t>
            </a: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kê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0" name="Group 8">
            <a:extLst>
              <a:ext uri="{FF2B5EF4-FFF2-40B4-BE49-F238E27FC236}">
                <a16:creationId xmlns:a16="http://schemas.microsoft.com/office/drawing/2014/main" id="{CFB1913E-3BAA-40F8-9313-A5EAD51B9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034438" y="4002260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29">
            <a:extLst>
              <a:ext uri="{FF2B5EF4-FFF2-40B4-BE49-F238E27FC236}">
                <a16:creationId xmlns:a16="http://schemas.microsoft.com/office/drawing/2014/main" id="{CE16BC2C-0393-4442-9DBC-91467B1A6E16}"/>
              </a:ext>
            </a:extLst>
          </p:cNvPr>
          <p:cNvSpPr txBox="1"/>
          <p:nvPr/>
        </p:nvSpPr>
        <p:spPr>
          <a:xfrm>
            <a:off x="4269609" y="4184065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chữ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2" name="Group 8">
            <a:extLst>
              <a:ext uri="{FF2B5EF4-FFF2-40B4-BE49-F238E27FC236}">
                <a16:creationId xmlns:a16="http://schemas.microsoft.com/office/drawing/2014/main" id="{352A4AA6-5B8B-423D-B2E9-194DA2D01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500809" y="3998273"/>
            <a:ext cx="2079008" cy="8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29">
            <a:extLst>
              <a:ext uri="{FF2B5EF4-FFF2-40B4-BE49-F238E27FC236}">
                <a16:creationId xmlns:a16="http://schemas.microsoft.com/office/drawing/2014/main" id="{CF8347DB-C961-4ADD-9D5A-55E9675990BF}"/>
              </a:ext>
            </a:extLst>
          </p:cNvPr>
          <p:cNvSpPr txBox="1"/>
          <p:nvPr/>
        </p:nvSpPr>
        <p:spPr>
          <a:xfrm>
            <a:off x="6735979" y="4180078"/>
            <a:ext cx="17079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700" b="1" kern="1200" dirty="0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6870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quá</a:t>
            </a:r>
            <a:endParaRPr lang="zh-CN" altLang="en-US" sz="2700" b="1" dirty="0">
              <a:solidFill>
                <a:srgbClr val="68704B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38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/>
      <p:bldP spid="17" grpId="0"/>
      <p:bldP spid="21" grpId="0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065B0-3F27-43BA-89C6-68C441CBA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42" y="2409891"/>
            <a:ext cx="2857500" cy="285750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05538711-61FC-4B2D-9ADC-DDECC8773AEE}"/>
              </a:ext>
            </a:extLst>
          </p:cNvPr>
          <p:cNvSpPr/>
          <p:nvPr/>
        </p:nvSpPr>
        <p:spPr>
          <a:xfrm flipH="1">
            <a:off x="2234117" y="593990"/>
            <a:ext cx="3191249" cy="189755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Rùa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bò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lật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ngửa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.</a:t>
            </a:r>
            <a:endParaRPr lang="en-US" sz="2400" kern="1200" dirty="0"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261DFFA-54BD-4C7C-B318-D8F20E4E13D7}"/>
              </a:ext>
            </a:extLst>
          </p:cNvPr>
          <p:cNvSpPr/>
          <p:nvPr/>
        </p:nvSpPr>
        <p:spPr>
          <a:xfrm>
            <a:off x="5665389" y="571500"/>
            <a:ext cx="3307161" cy="173372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chút</a:t>
            </a:r>
            <a:r>
              <a:rPr lang="en-US" alt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400" i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kern="1200" dirty="0" err="1">
                <a:solidFill>
                  <a:srgbClr val="4472C4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400" i="1" kern="1200" dirty="0">
                <a:solidFill>
                  <a:srgbClr val="4472C4"/>
                </a:solidFill>
                <a:latin typeface="Times New Roman" panose="02020603050405020304" pitchFamily="18" charset="0"/>
              </a:rPr>
              <a:t>.</a:t>
            </a:r>
            <a:endParaRPr lang="en-US" sz="2400" kern="1200" dirty="0">
              <a:solidFill>
                <a:srgbClr val="4472C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8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455E-56DF-426A-8B01-5FF9FF249DAF}"/>
              </a:ext>
            </a:extLst>
          </p:cNvPr>
          <p:cNvSpPr/>
          <p:nvPr/>
        </p:nvSpPr>
        <p:spPr>
          <a:xfrm>
            <a:off x="381523" y="601991"/>
            <a:ext cx="8362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50000"/>
              </a:spcBef>
              <a:buClrTx/>
            </a:pPr>
            <a:r>
              <a:rPr lang="en-US" alt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VÒNG 2: THÔNG ĐIỆP CUỘC SỐNG</a:t>
            </a:r>
            <a:endParaRPr lang="en-US" altLang="en-US" sz="3000" kern="1200" dirty="0">
              <a:solidFill>
                <a:srgbClr val="4472C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B7CE1B-D9B6-4655-9774-C50672E753DA}"/>
              </a:ext>
            </a:extLst>
          </p:cNvPr>
          <p:cNvSpPr/>
          <p:nvPr/>
        </p:nvSpPr>
        <p:spPr>
          <a:xfrm>
            <a:off x="3383358" y="2171701"/>
            <a:ext cx="49825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50000"/>
              </a:spcBef>
              <a:buClrTx/>
            </a:pPr>
            <a:r>
              <a:rPr lang="en-US" altLang="en-US" sz="3300" b="1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altLang="en-US" sz="3300" b="1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b="1" kern="1200" dirty="0" err="1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altLang="en-US" sz="3300" b="1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	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altLang="en-US" sz="33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endParaRPr lang="en-US" altLang="en-US" sz="3300" kern="1200" dirty="0">
              <a:solidFill>
                <a:srgbClr val="4472C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66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8" name="Picture 24" descr="Kết quả hình ảnh cho nói giảm nói tránh">
            <a:extLst>
              <a:ext uri="{FF2B5EF4-FFF2-40B4-BE49-F238E27FC236}">
                <a16:creationId xmlns:a16="http://schemas.microsoft.com/office/drawing/2014/main" id="{63805B76-3E8A-4AF7-829B-F2429E3E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r="8836" b="51657"/>
          <a:stretch>
            <a:fillRect/>
          </a:stretch>
        </p:blipFill>
        <p:spPr bwMode="auto">
          <a:xfrm>
            <a:off x="4914900" y="3578254"/>
            <a:ext cx="1853172" cy="156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995A6470-7095-4F39-A3DC-FDBB6B31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" y="1469648"/>
            <a:ext cx="3250075" cy="9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CA90C94C-8EA5-4095-B248-A135C388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7"/>
          <a:stretch/>
        </p:blipFill>
        <p:spPr bwMode="auto">
          <a:xfrm>
            <a:off x="409285" y="703515"/>
            <a:ext cx="2814503" cy="119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536F5013-DB1D-41D1-B909-3791D5F4D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8"/>
          <a:stretch/>
        </p:blipFill>
        <p:spPr bwMode="auto">
          <a:xfrm>
            <a:off x="607219" y="14151"/>
            <a:ext cx="2878931" cy="148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35FDA683-87F3-4DE3-B7FB-0F69F59A6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4"/>
          <a:stretch/>
        </p:blipFill>
        <p:spPr bwMode="auto">
          <a:xfrm>
            <a:off x="3200400" y="1241344"/>
            <a:ext cx="1975292" cy="167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7EC66D1B-C55D-4A48-ABA8-8A2EDA1E2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6"/>
          <a:stretch/>
        </p:blipFill>
        <p:spPr bwMode="auto">
          <a:xfrm>
            <a:off x="6544970" y="3237494"/>
            <a:ext cx="2582784" cy="9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A213E736-432D-43AC-8363-F5A6A4B5D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6"/>
          <a:stretch/>
        </p:blipFill>
        <p:spPr bwMode="auto">
          <a:xfrm>
            <a:off x="6291943" y="1746037"/>
            <a:ext cx="2713718" cy="9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0D382838-6CFF-4704-A8B8-CDCBF7040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5"/>
          <a:stretch/>
        </p:blipFill>
        <p:spPr bwMode="auto">
          <a:xfrm>
            <a:off x="4863503" y="2430851"/>
            <a:ext cx="2734763" cy="88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329FB13D-8E0A-4743-BE46-A987AC82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9" y="3824830"/>
            <a:ext cx="2608282" cy="135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E3B7176B-BAE7-4F30-AE0C-ECF9E5B2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12571"/>
            <a:ext cx="2604847" cy="86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0ACFA36E-EBC5-4E9D-8C0F-E6E64F5B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8" y="3081879"/>
            <a:ext cx="2335082" cy="93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97CB0E0B-CDD1-4FE1-85E1-9E75BDE5A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448825"/>
            <a:ext cx="2134049" cy="15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11498951-4FB4-4196-A5BF-2D234EF0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44" y="2520998"/>
            <a:ext cx="2450306" cy="192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340561D0-93C7-4389-8D90-FDCF4990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79" y="2184571"/>
            <a:ext cx="1656112" cy="112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Kết quả hình ảnh cho cấm vứt rác">
            <a:extLst>
              <a:ext uri="{FF2B5EF4-FFF2-40B4-BE49-F238E27FC236}">
                <a16:creationId xmlns:a16="http://schemas.microsoft.com/office/drawing/2014/main" id="{45B8F70F-F630-420B-92D5-0B3F315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8" b="29288"/>
          <a:stretch>
            <a:fillRect/>
          </a:stretch>
        </p:blipFill>
        <p:spPr bwMode="auto">
          <a:xfrm>
            <a:off x="7315200" y="579239"/>
            <a:ext cx="1321595" cy="53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Kết quả hình ảnh cho nói giảm nói tránh">
            <a:extLst>
              <a:ext uri="{FF2B5EF4-FFF2-40B4-BE49-F238E27FC236}">
                <a16:creationId xmlns:a16="http://schemas.microsoft.com/office/drawing/2014/main" id="{C7A9B525-F4F7-4D90-98D5-F5C64279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4923001" y="203309"/>
            <a:ext cx="1939826" cy="140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Microsoft YaHei U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0A2C68-088D-7A36-2655-9A7EEE7C2526}"/>
              </a:ext>
            </a:extLst>
          </p:cNvPr>
          <p:cNvSpPr/>
          <p:nvPr/>
        </p:nvSpPr>
        <p:spPr>
          <a:xfrm>
            <a:off x="572958" y="1625993"/>
            <a:ext cx="81438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Nghĩa của từ là nội dung (sự vật, hoạt động, tính chất, quan hệ ,...) mà từ biểu thị .</a:t>
            </a:r>
          </a:p>
          <a:p>
            <a:pPr algn="just"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Ví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</a:t>
            </a: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Thu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Thủy</a:t>
            </a: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Minh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BA1D3A-D522-5D55-E795-52023B3C09FC}"/>
              </a:ext>
            </a:extLst>
          </p:cNvPr>
          <p:cNvSpPr/>
          <p:nvPr/>
        </p:nvSpPr>
        <p:spPr>
          <a:xfrm>
            <a:off x="381523" y="601991"/>
            <a:ext cx="8362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spcBef>
                <a:spcPct val="50000"/>
              </a:spcBef>
              <a:buClrTx/>
            </a:pP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endParaRPr lang="en-US" altLang="en-US" sz="30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10608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Microsoft YaHei U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BA1D3A-D522-5D55-E795-52023B3C09FC}"/>
              </a:ext>
            </a:extLst>
          </p:cNvPr>
          <p:cNvSpPr/>
          <p:nvPr/>
        </p:nvSpPr>
        <p:spPr>
          <a:xfrm>
            <a:off x="381523" y="601991"/>
            <a:ext cx="8362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từ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A04AF-975F-5B0E-E4EC-A42B5F713170}"/>
              </a:ext>
            </a:extLst>
          </p:cNvPr>
          <p:cNvSpPr/>
          <p:nvPr/>
        </p:nvSpPr>
        <p:spPr>
          <a:xfrm>
            <a:off x="616065" y="1389017"/>
            <a:ext cx="1826077" cy="51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50000"/>
              </a:lnSpc>
              <a:buClrTx/>
              <a:tabLst>
                <a:tab pos="1582579" algn="l"/>
              </a:tabLst>
            </a:pPr>
            <a:r>
              <a:rPr 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Bài tập </a:t>
            </a:r>
            <a:r>
              <a:rPr lang="vi-VN" alt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1</a:t>
            </a:r>
            <a:r>
              <a:rPr 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 tr </a:t>
            </a:r>
            <a:r>
              <a:rPr lang="vi-VN" alt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42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3A070EC-3B65-0C77-E740-9C6896B2A15E}"/>
              </a:ext>
            </a:extLst>
          </p:cNvPr>
          <p:cNvGraphicFramePr>
            <a:graphicFrameLocks noGrp="1"/>
          </p:cNvGraphicFramePr>
          <p:nvPr/>
        </p:nvGraphicFramePr>
        <p:xfrm>
          <a:off x="525780" y="2543176"/>
          <a:ext cx="8143876" cy="18616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071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4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alt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 của 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4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8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alt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Núi xanh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58631E5-D2AE-21D8-1AC9-07D8E96BD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277" y="1024971"/>
            <a:ext cx="1271126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1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Microsoft YaHei U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BA1D3A-D522-5D55-E795-52023B3C09FC}"/>
              </a:ext>
            </a:extLst>
          </p:cNvPr>
          <p:cNvSpPr/>
          <p:nvPr/>
        </p:nvSpPr>
        <p:spPr>
          <a:xfrm>
            <a:off x="381523" y="601991"/>
            <a:ext cx="8362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từ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13D283-0E18-6A25-A254-61E99505EFFF}"/>
              </a:ext>
            </a:extLst>
          </p:cNvPr>
          <p:cNvSpPr/>
          <p:nvPr/>
        </p:nvSpPr>
        <p:spPr>
          <a:xfrm>
            <a:off x="441489" y="1417909"/>
            <a:ext cx="1901418" cy="51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50000"/>
              </a:lnSpc>
              <a:buClrTx/>
              <a:tabLst>
                <a:tab pos="1582579" algn="l"/>
              </a:tabLst>
            </a:pPr>
            <a:r>
              <a:rPr 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Bài tập </a:t>
            </a:r>
            <a:r>
              <a:rPr lang="vi-VN" alt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2</a:t>
            </a:r>
            <a:r>
              <a:rPr 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/ tr </a:t>
            </a:r>
            <a:r>
              <a:rPr lang="vi-VN" alt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42</a:t>
            </a:r>
          </a:p>
        </p:txBody>
      </p:sp>
      <p:sp>
        <p:nvSpPr>
          <p:cNvPr id="13" name="Cloud Callout 9">
            <a:extLst>
              <a:ext uri="{FF2B5EF4-FFF2-40B4-BE49-F238E27FC236}">
                <a16:creationId xmlns:a16="http://schemas.microsoft.com/office/drawing/2014/main" id="{BAEA3449-913B-4D67-8ADD-A3C29CABBE1A}"/>
              </a:ext>
            </a:extLst>
          </p:cNvPr>
          <p:cNvSpPr/>
          <p:nvPr/>
        </p:nvSpPr>
        <p:spPr>
          <a:xfrm>
            <a:off x="2953316" y="1371450"/>
            <a:ext cx="5183187" cy="2197760"/>
          </a:xfrm>
          <a:prstGeom prst="cloudCallout">
            <a:avLst>
              <a:gd name="adj1" fmla="val -53704"/>
              <a:gd name="adj2" fmla="val 4543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 defTabSz="685800">
              <a:buClrTx/>
              <a:buSzPts val="1400"/>
              <a:buFont typeface="Times New Roman" panose="02020603050405020304" pitchFamily="18" charset="0"/>
              <a:buChar char="-"/>
            </a:pP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kern="1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2400" kern="12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 khác biệt của từ xuân trong các cụm từ: ngày xuân, tuổi xuân, đồng dao mùa xuân? </a:t>
            </a:r>
          </a:p>
        </p:txBody>
      </p:sp>
    </p:spTree>
    <p:extLst>
      <p:ext uri="{BB962C8B-B14F-4D97-AF65-F5344CB8AC3E}">
        <p14:creationId xmlns:p14="http://schemas.microsoft.com/office/powerpoint/2010/main" val="72464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Microsoft YaHei U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BA1D3A-D522-5D55-E795-52023B3C09FC}"/>
              </a:ext>
            </a:extLst>
          </p:cNvPr>
          <p:cNvSpPr/>
          <p:nvPr/>
        </p:nvSpPr>
        <p:spPr>
          <a:xfrm>
            <a:off x="381523" y="601991"/>
            <a:ext cx="8362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từ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A35BD-0324-8053-7EAD-5D33F4A5C1C1}"/>
              </a:ext>
            </a:extLst>
          </p:cNvPr>
          <p:cNvSpPr/>
          <p:nvPr/>
        </p:nvSpPr>
        <p:spPr>
          <a:xfrm>
            <a:off x="441489" y="1253156"/>
            <a:ext cx="1901418" cy="51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50000"/>
              </a:lnSpc>
              <a:buClrTx/>
              <a:tabLst>
                <a:tab pos="1582579" algn="l"/>
              </a:tabLst>
              <a:defRPr/>
            </a:pPr>
            <a:r>
              <a:rPr 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Bài tập </a:t>
            </a:r>
            <a:r>
              <a:rPr lang="vi-VN" alt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2</a:t>
            </a:r>
            <a:r>
              <a:rPr 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/ tr </a:t>
            </a:r>
            <a:r>
              <a:rPr lang="vi-VN" altLang="pt-BR" sz="21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42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421ADC-EB11-46D0-6CC7-DEB684EB4D07}"/>
              </a:ext>
            </a:extLst>
          </p:cNvPr>
          <p:cNvSpPr/>
          <p:nvPr/>
        </p:nvSpPr>
        <p:spPr>
          <a:xfrm>
            <a:off x="507541" y="2280716"/>
            <a:ext cx="81438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</a:t>
            </a:r>
            <a:r>
              <a:rPr lang="en-US" sz="2400" b="1" kern="1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endParaRPr lang="en-US" sz="2400" kern="120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defTabSz="685800">
              <a:buClrTx/>
            </a:pPr>
            <a:r>
              <a:rPr lang="pt-BR" sz="2400" kern="1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- Ngày xuân: ngày mùa xuân.</a:t>
            </a:r>
          </a:p>
          <a:p>
            <a:pPr defTabSz="685800">
              <a:buClrTx/>
            </a:pPr>
            <a:r>
              <a:rPr lang="pt-BR" sz="2400" kern="1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- Tuổi xuân: tuổi trẻ, nhiều hy vọng phía trước.</a:t>
            </a:r>
          </a:p>
          <a:p>
            <a:pPr defTabSz="685800">
              <a:buClrTx/>
            </a:pPr>
            <a:r>
              <a:rPr lang="pt-BR" sz="2400" kern="1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MS Mincho" panose="02020609040205080304" charset="-128"/>
                <a:cs typeface="+mn-cs"/>
              </a:rPr>
              <a:t>- Đồng dao mùa xuân: đồng dao về mùa xuân. </a:t>
            </a:r>
          </a:p>
        </p:txBody>
      </p:sp>
    </p:spTree>
    <p:extLst>
      <p:ext uri="{BB962C8B-B14F-4D97-AF65-F5344CB8AC3E}">
        <p14:creationId xmlns:p14="http://schemas.microsoft.com/office/powerpoint/2010/main" val="51163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300521" y="191065"/>
            <a:ext cx="5433711" cy="340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4">
            <a:alphaModFix/>
          </a:blip>
          <a:srcRect r="11323" b="10402"/>
          <a:stretch/>
        </p:blipFill>
        <p:spPr>
          <a:xfrm>
            <a:off x="4726153" y="1153561"/>
            <a:ext cx="4451775" cy="399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970117" y="3683475"/>
            <a:ext cx="590575" cy="13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9274" y="4291775"/>
            <a:ext cx="437100" cy="2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8100000">
            <a:off x="3493537" y="1865630"/>
            <a:ext cx="528576" cy="10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5946971">
            <a:off x="684936" y="112405"/>
            <a:ext cx="528576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7743112" y="259155"/>
            <a:ext cx="528575" cy="10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5207BB5B-859D-A7BF-9B65-A7E16F05A2F7}"/>
              </a:ext>
            </a:extLst>
          </p:cNvPr>
          <p:cNvSpPr/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/>
              <a:ea typeface="+mn-ea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B26EE-7365-4AA9-873A-26CE45E8FC3A}"/>
              </a:ext>
            </a:extLst>
          </p:cNvPr>
          <p:cNvSpPr/>
          <p:nvPr/>
        </p:nvSpPr>
        <p:spPr>
          <a:xfrm>
            <a:off x="769258" y="1834691"/>
            <a:ext cx="4612562" cy="8794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perspectiveHeroicExtremeLeftFacing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srgbClr val="FFAB4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AB4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 GIẢM NÓI TRÁNH</a:t>
            </a:r>
          </a:p>
        </p:txBody>
      </p:sp>
    </p:spTree>
    <p:extLst>
      <p:ext uri="{BB962C8B-B14F-4D97-AF65-F5344CB8AC3E}">
        <p14:creationId xmlns:p14="http://schemas.microsoft.com/office/powerpoint/2010/main" val="789147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-9406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111" y="382636"/>
            <a:ext cx="2916311" cy="291794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220EB7AC-425C-48AB-951D-257C61C1FE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1060995" y="708504"/>
            <a:ext cx="1256972" cy="865198"/>
          </a:xfrm>
          <a:prstGeom prst="rect">
            <a:avLst/>
          </a:prstGeom>
        </p:spPr>
      </p:pic>
      <p:sp>
        <p:nvSpPr>
          <p:cNvPr id="22" name="椭圆 5">
            <a:extLst>
              <a:ext uri="{FF2B5EF4-FFF2-40B4-BE49-F238E27FC236}">
                <a16:creationId xmlns:a16="http://schemas.microsoft.com/office/drawing/2014/main" id="{2C682A0C-1B5F-4807-B11A-68739BEF3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115" y="800100"/>
            <a:ext cx="796504" cy="781277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25" name="文本框 25">
            <a:extLst>
              <a:ext uri="{FF2B5EF4-FFF2-40B4-BE49-F238E27FC236}">
                <a16:creationId xmlns:a16="http://schemas.microsoft.com/office/drawing/2014/main" id="{9518E1DB-5216-43E2-99D3-5C72739DDAB1}"/>
              </a:ext>
            </a:extLst>
          </p:cNvPr>
          <p:cNvSpPr txBox="1"/>
          <p:nvPr/>
        </p:nvSpPr>
        <p:spPr>
          <a:xfrm>
            <a:off x="1887193" y="965902"/>
            <a:ext cx="90980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altLang="zh-CN" sz="2250" kern="1200" dirty="0">
                <a:solidFill>
                  <a:prstClr val="black"/>
                </a:solidFill>
                <a:latin typeface="#9Slide04 SVNSantis" panose="02000000000000000000" pitchFamily="2" charset="0"/>
                <a:ea typeface="等线" panose="02010600030101010101" pitchFamily="2" charset="-122"/>
                <a:cs typeface="+mn-cs"/>
              </a:rPr>
              <a:t>a</a:t>
            </a:r>
            <a:endParaRPr lang="zh-CN" altLang="en-US" sz="2250" kern="1200" dirty="0">
              <a:solidFill>
                <a:prstClr val="black"/>
              </a:solidFill>
              <a:latin typeface="#9Slide04 SVNSantis" panose="02000000000000000000" pitchFamily="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图片 26">
            <a:extLst>
              <a:ext uri="{FF2B5EF4-FFF2-40B4-BE49-F238E27FC236}">
                <a16:creationId xmlns:a16="http://schemas.microsoft.com/office/drawing/2014/main" id="{4D56AC83-D4A2-4568-AE7B-8E3092AF8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3829050" y="708504"/>
            <a:ext cx="1256972" cy="865198"/>
          </a:xfrm>
          <a:prstGeom prst="rect">
            <a:avLst/>
          </a:prstGeom>
        </p:spPr>
      </p:pic>
      <p:sp>
        <p:nvSpPr>
          <p:cNvPr id="27" name="椭圆 5">
            <a:extLst>
              <a:ext uri="{FF2B5EF4-FFF2-40B4-BE49-F238E27FC236}">
                <a16:creationId xmlns:a16="http://schemas.microsoft.com/office/drawing/2014/main" id="{13740A0C-2C23-46ED-8130-C053D9C3D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170" y="800100"/>
            <a:ext cx="796504" cy="781277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30" name="文本框 30">
            <a:extLst>
              <a:ext uri="{FF2B5EF4-FFF2-40B4-BE49-F238E27FC236}">
                <a16:creationId xmlns:a16="http://schemas.microsoft.com/office/drawing/2014/main" id="{6586BBB4-A2E5-458C-9D53-E13293FDB3A8}"/>
              </a:ext>
            </a:extLst>
          </p:cNvPr>
          <p:cNvSpPr txBox="1"/>
          <p:nvPr/>
        </p:nvSpPr>
        <p:spPr>
          <a:xfrm>
            <a:off x="4655248" y="965902"/>
            <a:ext cx="90980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altLang="zh-CN" sz="2250" kern="1200" dirty="0">
                <a:solidFill>
                  <a:prstClr val="black"/>
                </a:solidFill>
                <a:latin typeface="#9Slide04 SVNSantis" panose="02000000000000000000" pitchFamily="2" charset="0"/>
                <a:ea typeface="等线" panose="02010600030101010101" pitchFamily="2" charset="-122"/>
                <a:cs typeface="+mn-cs"/>
              </a:rPr>
              <a:t>b</a:t>
            </a:r>
            <a:endParaRPr lang="zh-CN" altLang="en-US" sz="2250" kern="1200" dirty="0">
              <a:solidFill>
                <a:prstClr val="black"/>
              </a:solidFill>
              <a:latin typeface="#9Slide04 SVNSantis" panose="02000000000000000000" pitchFamily="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图片 31">
            <a:extLst>
              <a:ext uri="{FF2B5EF4-FFF2-40B4-BE49-F238E27FC236}">
                <a16:creationId xmlns:a16="http://schemas.microsoft.com/office/drawing/2014/main" id="{B8917CB3-ED35-422A-AAEF-F5731D029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6350961" y="664601"/>
            <a:ext cx="1256972" cy="865198"/>
          </a:xfrm>
          <a:prstGeom prst="rect">
            <a:avLst/>
          </a:prstGeom>
        </p:spPr>
      </p:pic>
      <p:sp>
        <p:nvSpPr>
          <p:cNvPr id="32" name="椭圆 5">
            <a:extLst>
              <a:ext uri="{FF2B5EF4-FFF2-40B4-BE49-F238E27FC236}">
                <a16:creationId xmlns:a16="http://schemas.microsoft.com/office/drawing/2014/main" id="{21768BD5-D235-4E5D-9F7E-AED50B9E3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081" y="756196"/>
            <a:ext cx="796504" cy="781277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35" name="文本框 35">
            <a:extLst>
              <a:ext uri="{FF2B5EF4-FFF2-40B4-BE49-F238E27FC236}">
                <a16:creationId xmlns:a16="http://schemas.microsoft.com/office/drawing/2014/main" id="{3176DB05-14A5-48D3-A1BA-19997781AE77}"/>
              </a:ext>
            </a:extLst>
          </p:cNvPr>
          <p:cNvSpPr txBox="1"/>
          <p:nvPr/>
        </p:nvSpPr>
        <p:spPr>
          <a:xfrm>
            <a:off x="7177159" y="921998"/>
            <a:ext cx="90980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altLang="zh-CN" sz="2250" kern="1200" dirty="0">
                <a:solidFill>
                  <a:prstClr val="black"/>
                </a:solidFill>
                <a:latin typeface="#9Slide04 SVNSantis" panose="02000000000000000000" pitchFamily="2" charset="0"/>
                <a:ea typeface="等线" panose="02010600030101010101" pitchFamily="2" charset="-122"/>
                <a:cs typeface="+mn-cs"/>
              </a:rPr>
              <a:t>c</a:t>
            </a:r>
            <a:endParaRPr lang="zh-CN" altLang="en-US" sz="2250" kern="1200" dirty="0">
              <a:solidFill>
                <a:prstClr val="black"/>
              </a:solidFill>
              <a:latin typeface="#9Slide04 SVNSantis" panose="02000000000000000000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88C754-F3E2-4D24-820D-B6B3CF277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916" y="2889391"/>
            <a:ext cx="3038944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E1F61026-95AB-45A8-8847-FA0474B14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444" y="1841610"/>
            <a:ext cx="2181561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21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“Lượng con ông Độ đây mà... Rõ tội nghiệp, về đến nhà thì bố mẹ </a:t>
            </a:r>
            <a:r>
              <a:rPr lang="vi-VN" sz="2100" b="1" i="1" kern="12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chẳng còn</a:t>
            </a:r>
            <a:r>
              <a:rPr lang="vi-VN" sz="2100" kern="12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vi-VN" sz="2100" kern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endParaRPr lang="vi-VN" sz="27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675CA792-1B62-4DB3-B94C-EC956507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338" y="1833765"/>
            <a:ext cx="3068761" cy="297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Anh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dãi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dầu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1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lang="en-US" sz="21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nữa</a:t>
            </a:r>
            <a:endParaRPr lang="en-US" sz="21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Gục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súng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mũ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bỏ</a:t>
            </a:r>
            <a:r>
              <a:rPr lang="en-US" sz="21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quên</a:t>
            </a:r>
            <a:r>
              <a:rPr lang="en-US" sz="21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đời</a:t>
            </a:r>
            <a:endParaRPr lang="en-US" sz="21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  <a:p>
            <a:pPr algn="just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Áo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chiếu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lang="en-US" sz="21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endParaRPr lang="en-US" sz="21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Mã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gầm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khúc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lang="en-US" sz="21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endParaRPr lang="vi-VN" sz="27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5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 animBg="1"/>
      <p:bldP spid="25" grpId="0"/>
      <p:bldP spid="27" grpId="0" animBg="1"/>
      <p:bldP spid="30" grpId="0"/>
      <p:bldP spid="32" grpId="0" animBg="1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395" y="461296"/>
            <a:ext cx="2916311" cy="291794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383" y="361283"/>
            <a:ext cx="3191249" cy="319288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zh-CN" altLang="en-US" sz="1350" kern="1200" dirty="0">
              <a:solidFill>
                <a:srgbClr val="FDFBE9"/>
              </a:solidFill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11" name="Group 8">
            <a:extLst>
              <a:ext uri="{FF2B5EF4-FFF2-40B4-BE49-F238E27FC236}">
                <a16:creationId xmlns:a16="http://schemas.microsoft.com/office/drawing/2014/main" id="{5E51EB4F-7AF9-4A01-90EA-305AD276C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229644" y="269917"/>
            <a:ext cx="2542880" cy="10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29">
            <a:extLst>
              <a:ext uri="{FF2B5EF4-FFF2-40B4-BE49-F238E27FC236}">
                <a16:creationId xmlns:a16="http://schemas.microsoft.com/office/drawing/2014/main" id="{8F836CAA-56C1-4B7D-9FCD-AA461D4B34D3}"/>
              </a:ext>
            </a:extLst>
          </p:cNvPr>
          <p:cNvSpPr txBox="1"/>
          <p:nvPr/>
        </p:nvSpPr>
        <p:spPr>
          <a:xfrm>
            <a:off x="2228851" y="628651"/>
            <a:ext cx="4644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7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PHIẾU BÀI TẬP</a:t>
            </a:r>
            <a:endParaRPr lang="zh-CN" altLang="en-US" sz="2700" b="1" dirty="0">
              <a:solidFill>
                <a:srgbClr val="FF0000"/>
              </a:solidFill>
              <a:latin typeface="#9Slide03 Arima Madurai Black" panose="00000A00000000000000" pitchFamily="2" charset="0"/>
              <a:ea typeface="华康方圆体W7(P)" pitchFamily="82" charset="-122"/>
              <a:cs typeface="#9Slide03 Arima Madurai Black" panose="00000A00000000000000" pitchFamily="2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67069188-7D24-4CF2-81B8-37885359B41D}"/>
              </a:ext>
            </a:extLst>
          </p:cNvPr>
          <p:cNvGraphicFramePr>
            <a:graphicFrameLocks noGrp="1"/>
          </p:cNvGraphicFramePr>
          <p:nvPr/>
        </p:nvGraphicFramePr>
        <p:xfrm>
          <a:off x="285751" y="1581665"/>
          <a:ext cx="8572499" cy="3301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1412422887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16295978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96931747"/>
                    </a:ext>
                  </a:extLst>
                </a:gridCol>
                <a:gridCol w="3257549">
                  <a:extLst>
                    <a:ext uri="{9D8B030D-6E8A-4147-A177-3AD203B41FA5}">
                      <a16:colId xmlns:a16="http://schemas.microsoft.com/office/drawing/2014/main" val="307747320"/>
                    </a:ext>
                  </a:extLst>
                </a:gridCol>
              </a:tblGrid>
              <a:tr h="8252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16213643"/>
                  </a:ext>
                </a:extLst>
              </a:tr>
              <a:tr h="8252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98423998"/>
                  </a:ext>
                </a:extLst>
              </a:tr>
              <a:tr h="8252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52423696"/>
                  </a:ext>
                </a:extLst>
              </a:tr>
              <a:tr h="8252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65208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3243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217924" y="308521"/>
            <a:ext cx="2568134" cy="10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D7B5E8-0A77-4BFE-9814-25301AF5FBD5}"/>
              </a:ext>
            </a:extLst>
          </p:cNvPr>
          <p:cNvSpPr txBox="1"/>
          <p:nvPr/>
        </p:nvSpPr>
        <p:spPr>
          <a:xfrm>
            <a:off x="3352051" y="651121"/>
            <a:ext cx="22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30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GHI NH</a:t>
            </a:r>
            <a:r>
              <a:rPr lang="en-SG" altLang="zh-CN" sz="30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Ớ</a:t>
            </a:r>
            <a:endParaRPr lang="zh-CN" altLang="en-US" sz="3000" kern="1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1428751" y="1687337"/>
            <a:ext cx="6800850" cy="2714907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6000"/>
            </a:schemeClr>
          </a:solidFill>
          <a:ln>
            <a:noFill/>
          </a:ln>
        </p:spPr>
        <p:txBody>
          <a:bodyPr/>
          <a:lstStyle/>
          <a:p>
            <a:pPr defTabSz="342900">
              <a:buClrTx/>
            </a:pPr>
            <a:endParaRPr lang="zh-CN" altLang="en-US" sz="1350" kern="12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" y="2849434"/>
            <a:ext cx="2349740" cy="2412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5B45B00-2389-4A0C-ABAF-69469C05CD1B}"/>
              </a:ext>
            </a:extLst>
          </p:cNvPr>
          <p:cNvSpPr/>
          <p:nvPr/>
        </p:nvSpPr>
        <p:spPr>
          <a:xfrm>
            <a:off x="1943099" y="2115971"/>
            <a:ext cx="57721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buClrTx/>
            </a:pPr>
            <a:r>
              <a:rPr lang="vi-VN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Nói giảm nói tránh l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à</a:t>
            </a:r>
            <a:r>
              <a:rPr lang="vi-VN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một biện pháp tu từ dùng cách </a:t>
            </a:r>
            <a:r>
              <a:rPr lang="vi-VN" sz="27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diễn đạt t</a:t>
            </a:r>
            <a:r>
              <a:rPr lang="en-US" sz="27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ế </a:t>
            </a:r>
            <a:r>
              <a:rPr lang="vi-VN" sz="27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nhị,</a:t>
            </a:r>
            <a:r>
              <a:rPr lang="en-US" sz="27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7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uyển chuyển</a:t>
            </a:r>
            <a:r>
              <a:rPr lang="vi-VN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vi-VN" sz="27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tránh gây cảm giác quá đau buồn, ghê sợ, nặng nề</a:t>
            </a:r>
            <a:r>
              <a:rPr lang="vi-VN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lang="vi-VN" sz="27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tránh</a:t>
            </a:r>
            <a:r>
              <a:rPr lang="en-US" sz="27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700" i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thô tục, thiếu lịch sự</a:t>
            </a:r>
            <a:r>
              <a:rPr lang="vi-VN" sz="27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920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247417" y="400051"/>
            <a:ext cx="2556483" cy="9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D7B5E8-0A77-4BFE-9814-25301AF5FBD5}"/>
              </a:ext>
            </a:extLst>
          </p:cNvPr>
          <p:cNvSpPr txBox="1"/>
          <p:nvPr/>
        </p:nvSpPr>
        <p:spPr>
          <a:xfrm>
            <a:off x="1641011" y="675330"/>
            <a:ext cx="616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altLang="zh-CN" sz="24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AI THÔNG MINH HƠN HỌC SINH LỚP 7?</a:t>
            </a:r>
            <a:endParaRPr lang="zh-CN" altLang="en-US" sz="2400" kern="1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E9543DE-1B25-40B0-896E-00BAD06D9916}"/>
              </a:ext>
            </a:extLst>
          </p:cNvPr>
          <p:cNvSpPr/>
          <p:nvPr/>
        </p:nvSpPr>
        <p:spPr>
          <a:xfrm>
            <a:off x="3285205" y="1714501"/>
            <a:ext cx="5092069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chết rồi.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628">
            <a:extLst>
              <a:ext uri="{FF2B5EF4-FFF2-40B4-BE49-F238E27FC236}">
                <a16:creationId xmlns:a16="http://schemas.microsoft.com/office/drawing/2014/main" id="{1C7BD4BB-CB3F-451C-AFF0-3B688845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66" y="1870152"/>
            <a:ext cx="2402070" cy="2416099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Viết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giảm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27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7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tránh</a:t>
            </a:r>
            <a:endParaRPr lang="en-US" sz="105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21937C10-81EA-4DDE-8FC5-C009EC66E153}"/>
              </a:ext>
            </a:extLst>
          </p:cNvPr>
          <p:cNvSpPr/>
          <p:nvPr/>
        </p:nvSpPr>
        <p:spPr>
          <a:xfrm>
            <a:off x="3270456" y="2492851"/>
            <a:ext cx="5092069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 xấu thật!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id="{D957A574-4DBB-4E4B-9BC7-BF7FB761D4E8}"/>
              </a:ext>
            </a:extLst>
          </p:cNvPr>
          <p:cNvSpPr/>
          <p:nvPr/>
        </p:nvSpPr>
        <p:spPr>
          <a:xfrm>
            <a:off x="3270455" y="3238944"/>
            <a:ext cx="5092069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kém lắm!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11">
            <a:extLst>
              <a:ext uri="{FF2B5EF4-FFF2-40B4-BE49-F238E27FC236}">
                <a16:creationId xmlns:a16="http://schemas.microsoft.com/office/drawing/2014/main" id="{5DA3A017-1276-4636-900C-A149610C2E87}"/>
              </a:ext>
            </a:extLst>
          </p:cNvPr>
          <p:cNvSpPr/>
          <p:nvPr/>
        </p:nvSpPr>
        <p:spPr>
          <a:xfrm>
            <a:off x="3257550" y="3976867"/>
            <a:ext cx="5092069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không sống được lâu nữa đâu chị ạ!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575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E9543DE-1B25-40B0-896E-00BAD06D9916}"/>
              </a:ext>
            </a:extLst>
          </p:cNvPr>
          <p:cNvSpPr/>
          <p:nvPr/>
        </p:nvSpPr>
        <p:spPr>
          <a:xfrm>
            <a:off x="357650" y="501093"/>
            <a:ext cx="3089067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chết rồi.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21937C10-81EA-4DDE-8FC5-C009EC66E153}"/>
              </a:ext>
            </a:extLst>
          </p:cNvPr>
          <p:cNvSpPr/>
          <p:nvPr/>
        </p:nvSpPr>
        <p:spPr>
          <a:xfrm>
            <a:off x="342901" y="1586943"/>
            <a:ext cx="3089067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 xấu thật!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id="{D957A574-4DBB-4E4B-9BC7-BF7FB761D4E8}"/>
              </a:ext>
            </a:extLst>
          </p:cNvPr>
          <p:cNvSpPr/>
          <p:nvPr/>
        </p:nvSpPr>
        <p:spPr>
          <a:xfrm>
            <a:off x="342900" y="2613758"/>
            <a:ext cx="3089067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kém lắm!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11">
            <a:extLst>
              <a:ext uri="{FF2B5EF4-FFF2-40B4-BE49-F238E27FC236}">
                <a16:creationId xmlns:a16="http://schemas.microsoft.com/office/drawing/2014/main" id="{5DA3A017-1276-4636-900C-A149610C2E87}"/>
              </a:ext>
            </a:extLst>
          </p:cNvPr>
          <p:cNvSpPr/>
          <p:nvPr/>
        </p:nvSpPr>
        <p:spPr>
          <a:xfrm>
            <a:off x="342900" y="3701493"/>
            <a:ext cx="3089067" cy="8705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</a:t>
            </a: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không sống được lâu nữa đâu chị ạ!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B992F796-19C9-46D6-B2C3-D6C1A43583BE}"/>
              </a:ext>
            </a:extLst>
          </p:cNvPr>
          <p:cNvSpPr/>
          <p:nvPr/>
        </p:nvSpPr>
        <p:spPr>
          <a:xfrm>
            <a:off x="4547347" y="501093"/>
            <a:ext cx="4196603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trần</a:t>
            </a: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rồi.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1">
            <a:extLst>
              <a:ext uri="{FF2B5EF4-FFF2-40B4-BE49-F238E27FC236}">
                <a16:creationId xmlns:a16="http://schemas.microsoft.com/office/drawing/2014/main" id="{77C533A0-B56E-4CB4-B5A6-823E1D8B9FFA}"/>
              </a:ext>
            </a:extLst>
          </p:cNvPr>
          <p:cNvSpPr/>
          <p:nvPr/>
        </p:nvSpPr>
        <p:spPr>
          <a:xfrm>
            <a:off x="4529630" y="1586943"/>
            <a:ext cx="4196603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lắm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id="{7F2F94D2-25B2-4ECA-83CA-4ECD64D2C12C}"/>
              </a:ext>
            </a:extLst>
          </p:cNvPr>
          <p:cNvSpPr/>
          <p:nvPr/>
        </p:nvSpPr>
        <p:spPr>
          <a:xfrm>
            <a:off x="4529630" y="2613758"/>
            <a:ext cx="4196603" cy="591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cố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gắng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1">
            <a:extLst>
              <a:ext uri="{FF2B5EF4-FFF2-40B4-BE49-F238E27FC236}">
                <a16:creationId xmlns:a16="http://schemas.microsoft.com/office/drawing/2014/main" id="{FAE0CBE6-4B48-42F6-9BC3-519A09157A72}"/>
              </a:ext>
            </a:extLst>
          </p:cNvPr>
          <p:cNvSpPr/>
          <p:nvPr/>
        </p:nvSpPr>
        <p:spPr>
          <a:xfrm>
            <a:off x="4529630" y="3701493"/>
            <a:ext cx="4196603" cy="8705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nặng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vi-VN" sz="2400" kern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được lâu nữa đâu chị ạ!</a:t>
            </a:r>
            <a:endParaRPr lang="en-US" altLang="zh-CN" sz="2400" b="1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C1C94B-3A97-404E-985C-A0CB20D3E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1" y="300401"/>
            <a:ext cx="992420" cy="9924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84F11F-4A2A-4338-A590-96450315D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60" y="1400384"/>
            <a:ext cx="992420" cy="992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735604-101F-464E-BFE6-26FBCF38F4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86" y="2489522"/>
            <a:ext cx="992420" cy="992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AD5197-CA27-437C-A6E0-36DBCA2A5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63" y="3589505"/>
            <a:ext cx="992420" cy="9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156503" y="118696"/>
            <a:ext cx="8830994" cy="4906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zh-CN" altLang="en-US" sz="1350" kern="12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425452" y="260700"/>
            <a:ext cx="8364141" cy="523756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>
                <a:buClrTx/>
              </a:pPr>
              <a:endParaRPr lang="zh-CN" altLang="en-US" sz="1350" kern="12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Group 8">
            <a:extLst>
              <a:ext uri="{FF2B5EF4-FFF2-40B4-BE49-F238E27FC236}">
                <a16:creationId xmlns:a16="http://schemas.microsoft.com/office/drawing/2014/main" id="{29F1DBC3-9073-4AAF-ACDC-FB0759800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247417" y="400051"/>
            <a:ext cx="2556483" cy="9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8">
            <a:extLst>
              <a:ext uri="{FF2B5EF4-FFF2-40B4-BE49-F238E27FC236}">
                <a16:creationId xmlns:a16="http://schemas.microsoft.com/office/drawing/2014/main" id="{F222DF0B-3FC4-491C-A3D1-7FB8BF62481A}"/>
              </a:ext>
            </a:extLst>
          </p:cNvPr>
          <p:cNvSpPr txBox="1"/>
          <p:nvPr/>
        </p:nvSpPr>
        <p:spPr>
          <a:xfrm>
            <a:off x="3392437" y="700023"/>
            <a:ext cx="232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en-US" altLang="zh-CN" sz="2400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TÌNH HUỐNG 1</a:t>
            </a:r>
            <a:endParaRPr lang="zh-CN" altLang="en-US" sz="2400" kern="1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291858D5-C231-4BD5-A0B4-61C2010AB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57350"/>
            <a:ext cx="7886700" cy="338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342900">
              <a:spcBef>
                <a:spcPct val="50000"/>
              </a:spcBef>
              <a:buClrTx/>
            </a:pP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    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Trong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một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cuộc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họp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lớp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kiểm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điểm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bạn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Hải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hay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đi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học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muộn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:</a:t>
            </a:r>
          </a:p>
          <a:p>
            <a:pPr algn="just" defTabSz="342900">
              <a:spcBef>
                <a:spcPct val="50000"/>
              </a:spcBef>
              <a:buClrTx/>
            </a:pP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	 Lan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nói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: 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“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Từ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nay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cậu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không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được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đi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học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muộn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nữa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vì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như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vậy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không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những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ảnh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hưởng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đến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việc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rèn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luyện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đạo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đức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của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bản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thân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cậu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mà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còn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ảnh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hưởng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đến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phong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trào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thi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đua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của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lớp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.”</a:t>
            </a:r>
          </a:p>
          <a:p>
            <a:pPr algn="just" defTabSz="342900">
              <a:spcBef>
                <a:spcPct val="50000"/>
              </a:spcBef>
              <a:buClrTx/>
            </a:pP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	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Bạn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Trinh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cho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rằng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Lan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nói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như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vậy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là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quá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gay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gắt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,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chỉ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nên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nhắc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nhở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bạn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Hải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là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kern="1200" dirty="0">
                <a:solidFill>
                  <a:srgbClr val="4472C4"/>
                </a:solidFill>
                <a:ea typeface="+mn-ea"/>
                <a:cs typeface="+mn-cs"/>
              </a:rPr>
              <a:t>: 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"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Cậu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nên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đi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học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đúng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b="1" i="1" kern="1200" dirty="0" err="1">
                <a:solidFill>
                  <a:srgbClr val="4472C4"/>
                </a:solidFill>
                <a:ea typeface="+mn-ea"/>
                <a:cs typeface="+mn-cs"/>
              </a:rPr>
              <a:t>giờ</a:t>
            </a:r>
            <a:r>
              <a:rPr lang="en-US" altLang="en-US" sz="2250" b="1" i="1" kern="1200" dirty="0">
                <a:solidFill>
                  <a:srgbClr val="4472C4"/>
                </a:solidFill>
                <a:ea typeface="+mn-ea"/>
                <a:cs typeface="+mn-cs"/>
              </a:rPr>
              <a:t>.”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	  </a:t>
            </a:r>
          </a:p>
          <a:p>
            <a:pPr algn="just" defTabSz="342900">
              <a:spcBef>
                <a:spcPct val="50000"/>
              </a:spcBef>
              <a:buClrTx/>
            </a:pP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      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Em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đồng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tình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với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ý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kiến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nào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?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Vì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 </a:t>
            </a:r>
            <a:r>
              <a:rPr lang="en-US" altLang="en-US" sz="2250" kern="1200" dirty="0" err="1">
                <a:solidFill>
                  <a:srgbClr val="4472C4"/>
                </a:solidFill>
                <a:ea typeface="+mn-ea"/>
                <a:cs typeface="+mn-cs"/>
              </a:rPr>
              <a:t>sao</a:t>
            </a:r>
            <a:r>
              <a:rPr lang="en-US" altLang="en-US" sz="2250" kern="1200" dirty="0">
                <a:solidFill>
                  <a:srgbClr val="4472C4"/>
                </a:solidFill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82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818</Words>
  <Application>Microsoft Office PowerPoint</Application>
  <PresentationFormat>On-screen Show (16:9)</PresentationFormat>
  <Paragraphs>120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微软雅黑</vt:lpstr>
      <vt:lpstr>#9Slide03 Arima Madurai Black</vt:lpstr>
      <vt:lpstr>#9Slide04 SVNSantis</vt:lpstr>
      <vt:lpstr>.VnTime</vt:lpstr>
      <vt:lpstr>Abel</vt:lpstr>
      <vt:lpstr>Arial</vt:lpstr>
      <vt:lpstr>Calibri</vt:lpstr>
      <vt:lpstr>Calibri Light</vt:lpstr>
      <vt:lpstr>Denk One</vt:lpstr>
      <vt:lpstr>Euphemia</vt:lpstr>
      <vt:lpstr>Fira Sans Extra Condensed Medium</vt:lpstr>
      <vt:lpstr>Times New Roman</vt:lpstr>
      <vt:lpstr>Biology Lesson by SlidesGo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 Thị Ngọc</cp:lastModifiedBy>
  <cp:revision>5</cp:revision>
  <dcterms:modified xsi:type="dcterms:W3CDTF">2022-09-12T10:21:11Z</dcterms:modified>
</cp:coreProperties>
</file>