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mbria Math" panose="02040503050406030204" pitchFamily="18" charset="0"/>
      <p:regular r:id="rId42"/>
    </p:embeddedFont>
    <p:embeddedFont>
      <p:font typeface="Calibri" panose="020F0502020204030204" pitchFamily="34" charset="0"/>
      <p:regular r:id="rId43"/>
      <p:bold r:id="rId44"/>
      <p:italic r:id="rId45"/>
      <p:boldItalic r:id="rId46"/>
    </p:embeddedFont>
    <p:embeddedFont>
      <p:font typeface="Anton"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2" d="100"/>
          <a:sy n="42" d="100"/>
        </p:scale>
        <p:origin x="120"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33.png"/><Relationship Id="rId47" Type="http://schemas.openxmlformats.org/officeDocument/2006/relationships/image" Target="../media/image38.png"/><Relationship Id="rId38" Type="http://schemas.openxmlformats.org/officeDocument/2006/relationships/image" Target="../media/image15.png"/><Relationship Id="rId46" Type="http://schemas.openxmlformats.org/officeDocument/2006/relationships/image" Target="../media/image37.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32.pn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5" Type="http://schemas.openxmlformats.org/officeDocument/2006/relationships/image" Target="../media/image36.png"/><Relationship Id="rId44" Type="http://schemas.openxmlformats.org/officeDocument/2006/relationships/image" Target="../media/image35.png"/><Relationship Id="rId43" Type="http://schemas.openxmlformats.org/officeDocument/2006/relationships/image" Target="../media/image34.png"/><Relationship Id="rId48"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40.png"/><Relationship Id="rId43"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png"/><Relationship Id="rId7"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80.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280.svg"/></Relationships>
</file>

<file path=ppt/slides/_rels/slide15.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2" Type="http://schemas.openxmlformats.org/officeDocument/2006/relationships/notesSlide" Target="../notesSlides/notesSlide4.xml"/><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48.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34" Type="http://schemas.openxmlformats.org/officeDocument/2006/relationships/image" Target="../media/image51.png"/><Relationship Id="rId33" Type="http://schemas.openxmlformats.org/officeDocument/2006/relationships/image" Target="../media/image50.png"/><Relationship Id="rId2" Type="http://schemas.openxmlformats.org/officeDocument/2006/relationships/notesSlide" Target="../notesSlides/notesSlide5.xml"/><Relationship Id="rId29" Type="http://schemas.openxmlformats.org/officeDocument/2006/relationships/image" Target="../media/image140.svg"/><Relationship Id="rId1" Type="http://schemas.openxmlformats.org/officeDocument/2006/relationships/slideLayout" Target="../slideLayouts/slideLayout7.xml"/><Relationship Id="rId32" Type="http://schemas.openxmlformats.org/officeDocument/2006/relationships/image" Target="../media/image48.png"/><Relationship Id="rId31" Type="http://schemas.openxmlformats.org/officeDocument/2006/relationships/image" Target="../media/image49.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40" Type="http://schemas.openxmlformats.org/officeDocument/2006/relationships/image" Target="NULL"/><Relationship Id="rId5" Type="http://schemas.openxmlformats.org/officeDocument/2006/relationships/image" Target="../media/image52.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svg"/><Relationship Id="rId30"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29" Type="http://schemas.openxmlformats.org/officeDocument/2006/relationships/image" Target="../media/image142.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image" Target="../media/image31.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600.svg"/><Relationship Id="rId30" Type="http://schemas.openxmlformats.org/officeDocument/2006/relationships/image" Target="../media/image53.jpg"/></Relationships>
</file>

<file path=ppt/slides/_rels/slide23.xml.rels><?xml version="1.0" encoding="UTF-8" standalone="yes"?>
<Relationships xmlns="http://schemas.openxmlformats.org/package/2006/relationships"><Relationship Id="rId34" Type="http://schemas.openxmlformats.org/officeDocument/2006/relationships/image" Target="../media/image55.png"/><Relationship Id="rId33" Type="http://schemas.openxmlformats.org/officeDocument/2006/relationships/image" Target="../media/image58.png"/><Relationship Id="rId7" Type="http://schemas.openxmlformats.org/officeDocument/2006/relationships/image" Target="NULL"/><Relationship Id="rId2" Type="http://schemas.openxmlformats.org/officeDocument/2006/relationships/image" Target="../media/image15.png"/><Relationship Id="rId29" Type="http://schemas.openxmlformats.org/officeDocument/2006/relationships/image" Target="../media/image142.svg"/><Relationship Id="rId1" Type="http://schemas.openxmlformats.org/officeDocument/2006/relationships/slideLayout" Target="../slideLayouts/slideLayout7.xml"/><Relationship Id="rId32" Type="http://schemas.openxmlformats.org/officeDocument/2006/relationships/image" Target="../media/image57.png"/><Relationship Id="rId31" Type="http://schemas.openxmlformats.org/officeDocument/2006/relationships/image" Target="../media/image56.png"/><Relationship Id="rId30" Type="http://schemas.openxmlformats.org/officeDocument/2006/relationships/image" Target="../media/image54.emf"/><Relationship Id="rId35" Type="http://schemas.openxmlformats.org/officeDocument/2006/relationships/image" Target="../media/image40.png"/><Relationship Id="rId43" Type="http://schemas.openxmlformats.org/officeDocument/2006/relationships/image" Target="NULL"/></Relationships>
</file>

<file path=ppt/slides/_rels/slide24.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61.png"/><Relationship Id="rId38" Type="http://schemas.openxmlformats.org/officeDocument/2006/relationships/image" Target="../media/image15.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56.jp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3" Type="http://schemas.openxmlformats.org/officeDocument/2006/relationships/image" Target="../media/image66.png"/><Relationship Id="rId2" Type="http://schemas.openxmlformats.org/officeDocument/2006/relationships/image" Target="../media/image15.png"/><Relationship Id="rId29" Type="http://schemas.openxmlformats.org/officeDocument/2006/relationships/image" Target="../media/image143.sv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59.png"/><Relationship Id="rId30"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5" Type="http://schemas.openxmlformats.org/officeDocument/2006/relationships/image" Target="../media/image60.png"/><Relationship Id="rId31" Type="http://schemas.openxmlformats.org/officeDocument/2006/relationships/image" Target="NUL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31" Type="http://schemas.openxmlformats.org/officeDocument/2006/relationships/image" Target="NUL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40.png"/><Relationship Id="rId2" Type="http://schemas.openxmlformats.org/officeDocument/2006/relationships/notesSlide" Target="../notesSlides/notesSlide8.xml"/><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77.png"/><Relationship Id="rId37" Type="http://schemas.openxmlformats.org/officeDocument/2006/relationships/image" Target="NULL"/><Relationship Id="rId31" Type="http://schemas.openxmlformats.org/officeDocument/2006/relationships/image" Target="../media/image76.png"/><Relationship Id="rId44" Type="http://schemas.openxmlformats.org/officeDocument/2006/relationships/image" Target="../media/image71.png"/><Relationship Id="rId30" Type="http://schemas.openxmlformats.org/officeDocument/2006/relationships/image" Target="../media/image75.png"/><Relationship Id="rId43"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72.png"/><Relationship Id="rId44" Type="http://schemas.openxmlformats.org/officeDocument/2006/relationships/image" Target="NUL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8" Type="http://schemas.openxmlformats.org/officeDocument/2006/relationships/image" Target="../media/image79.jp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84.png"/><Relationship Id="rId30" Type="http://schemas.openxmlformats.org/officeDocument/2006/relationships/image" Target="../media/image78.png"/></Relationships>
</file>

<file path=ppt/slides/_rels/slide36.xml.rels><?xml version="1.0" encoding="UTF-8" standalone="yes"?>
<Relationships xmlns="http://schemas.openxmlformats.org/package/2006/relationships"><Relationship Id="rId39" Type="http://schemas.openxmlformats.org/officeDocument/2006/relationships/image" Target="../media/image85.jpg"/><Relationship Id="rId38" Type="http://schemas.openxmlformats.org/officeDocument/2006/relationships/image" Target="../media/image89.pn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30"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50.svg"/><Relationship Id="rId7" Type="http://schemas.openxmlformats.org/officeDocument/2006/relationships/image" Target="../media/image1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48.sv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62.svg"/><Relationship Id="rId7"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1.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19.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5" Type="http://schemas.openxmlformats.org/officeDocument/2006/relationships/image" Target="../media/image276.svg"/><Relationship Id="rId2" Type="http://schemas.openxmlformats.org/officeDocument/2006/relationships/image" Target="../media/image20.png"/><Relationship Id="rId29" Type="http://schemas.openxmlformats.org/officeDocument/2006/relationships/image" Target="../media/image14.svg"/><Relationship Id="rId1" Type="http://schemas.openxmlformats.org/officeDocument/2006/relationships/slideLayout" Target="../slideLayouts/slideLayout7.xml"/><Relationship Id="rId31" Type="http://schemas.openxmlformats.org/officeDocument/2006/relationships/image" Target="../media/image21.png"/><Relationship Id="rId30"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image" Target="../media/image22.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smtClean="0">
                <a:solidFill>
                  <a:schemeClr val="bg1"/>
                </a:solidFill>
                <a:latin typeface="Arial"/>
                <a:cs typeface="Arial"/>
                <a:sym typeface="Anton"/>
              </a:rPr>
              <a:t>CHÀO MỪNG CÁC EM </a:t>
            </a:r>
          </a:p>
          <a:p>
            <a:pPr algn="ctr">
              <a:lnSpc>
                <a:spcPct val="150000"/>
              </a:lnSpc>
              <a:defRPr/>
            </a:pPr>
            <a:r>
              <a:rPr lang="en-US" sz="6500" b="1" kern="0" smtClean="0">
                <a:solidFill>
                  <a:schemeClr val="bg1"/>
                </a:solidFill>
                <a:latin typeface="Arial"/>
                <a:cs typeface="Arial"/>
                <a:sym typeface="Anton"/>
              </a:rPr>
              <a:t>ĐẾN VỚI BUỔI HỌC </a:t>
            </a:r>
          </a:p>
          <a:p>
            <a:pPr algn="ctr">
              <a:lnSpc>
                <a:spcPct val="150000"/>
              </a:lnSpc>
              <a:defRPr/>
            </a:pPr>
            <a:r>
              <a:rPr lang="en-US" sz="6500" b="1" kern="0" smtClea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smtClean="0">
                <a:solidFill>
                  <a:prstClr val="white"/>
                </a:solidFill>
                <a:latin typeface="Arial" panose="020B0604020202020204" pitchFamily="34" charset="0"/>
                <a:cs typeface="Arial" panose="020B0604020202020204" pitchFamily="34" charset="0"/>
              </a:rPr>
              <a:t>CHÚ Ý</a:t>
            </a:r>
            <a:endParaRPr lang="en-US" sz="4500" b="1" dirty="0">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smtClean="0">
                <a:latin typeface="Arial" panose="020B0604020202020204" pitchFamily="34" charset="0"/>
                <a:ea typeface="Calibri" panose="020F0502020204030204" pitchFamily="34" charset="0"/>
                <a:cs typeface="Arial" panose="020B0604020202020204" pitchFamily="34" charset="0"/>
              </a:rPr>
              <a:t>Nếu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a:t>
              </a:r>
              <a:r>
                <a:rPr lang="nl-NL"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Từ</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tính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smtClean="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Do </a:t>
                </a:r>
                <a:r>
                  <a:rPr lang="en-US" sz="4000" dirty="0" err="1" smtClean="0">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smtClean="0">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smtClean="0">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NHẬN XÉT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6206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620676"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smtClean="0">
                <a:solidFill>
                  <a:prstClr val="white"/>
                </a:solidFill>
                <a:latin typeface="Arial" panose="020B0604020202020204" pitchFamily="34" charset="0"/>
                <a:cs typeface="Arial" panose="020B0604020202020204" pitchFamily="34" charset="0"/>
              </a:rPr>
              <a:t>NHẬN XÉT</a:t>
            </a:r>
            <a:endParaRPr lang="en-US" sz="4500" b="1" dirty="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31"/>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mc:Choice xmlns:a14="http://schemas.microsoft.com/office/drawing/2010/main"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300. </a:t>
            </a:r>
          </a:p>
          <a:p>
            <a:pPr algn="just">
              <a:lnSpc>
                <a:spcPct val="150000"/>
              </a:lnSpc>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smtClean="0">
                  <a:solidFill>
                    <a:prstClr val="white"/>
                  </a:solidFill>
                  <a:latin typeface="Arial" panose="020B0604020202020204" pitchFamily="34" charset="0"/>
                  <a:cs typeface="Arial" panose="020B0604020202020204" pitchFamily="34" charset="0"/>
                </a:rPr>
                <a:t>02</a:t>
              </a:r>
              <a:endParaRPr lang="en" sz="6500" b="1" dirty="0">
                <a:solidFill>
                  <a:prstClr val="white"/>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a:t>
              </a:r>
              <a:r>
                <a:rPr lang="vi-VN" sz="6500" b="1" dirty="0" smtClean="0">
                  <a:solidFill>
                    <a:prstClr val="white"/>
                  </a:solidFill>
                  <a:ea typeface="Calibri" panose="020F0502020204030204" pitchFamily="34" charset="0"/>
                  <a:cs typeface="Arial" panose="020B0604020202020204" pitchFamily="34" charset="0"/>
                </a:rPr>
                <a:t>VỀ</a:t>
              </a:r>
              <a:endParaRPr lang="en-US" sz="6500" b="1" dirty="0" smtClean="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smtClean="0">
                  <a:solidFill>
                    <a:prstClr val="white"/>
                  </a:solidFill>
                  <a:ea typeface="Calibri" panose="020F0502020204030204" pitchFamily="34" charset="0"/>
                  <a:cs typeface="Arial" panose="020B0604020202020204" pitchFamily="34" charset="0"/>
                </a:rPr>
                <a:t> </a:t>
              </a:r>
              <a:r>
                <a:rPr lang="vi-VN" sz="6500" b="1" dirty="0">
                  <a:solidFill>
                    <a:prstClr val="white"/>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smtClean="0">
                <a:solidFill>
                  <a:srgbClr val="FFFFFF"/>
                </a:solidFill>
                <a:latin typeface="Arial" panose="020B0604020202020204" pitchFamily="34" charset="0"/>
                <a:cs typeface="Arial" panose="020B0604020202020204" pitchFamily="34" charset="0"/>
              </a:rPr>
              <a:t>ĐỌC HIỂU – NGHE HIỂU</a:t>
            </a:r>
            <a:endParaRPr lang="en-US" sz="4500" b="1" dirty="0">
              <a:solidFill>
                <a:srgbClr val="FFFFFF"/>
              </a:solidFill>
              <a:latin typeface="Arial" panose="020B0604020202020204" pitchFamily="34" charset="0"/>
              <a:cs typeface="Arial" panose="020B0604020202020204" pitchFamily="34" charset="0"/>
            </a:endParaRP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Để </a:t>
              </a:r>
              <a:r>
                <a:rPr lang="nl-NL" sz="4000" dirty="0">
                  <a:latin typeface="Arial" panose="020B0604020202020204" pitchFamily="34" charset="0"/>
                  <a:ea typeface="Calibri" panose="020F0502020204030204" pitchFamily="34" charset="0"/>
                  <a:cs typeface="Arial" panose="020B0604020202020204" pitchFamily="34" charset="0"/>
                </a:rPr>
                <a:t>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endPar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đại </a:t>
                </a: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r>
                  <a:rPr lang="nl-NL"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Nếu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31"/>
                <a:stretch>
                  <a:fillRect l="-1284" r="-1284" b="-3060"/>
                </a:stretch>
              </a:blipFill>
            </p:spPr>
            <p:txBody>
              <a:bodyPr/>
              <a:lstStyle/>
              <a:p>
                <a:r>
                  <a:rPr 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smtClean="0">
                <a:latin typeface="Arial" panose="020B0604020202020204" pitchFamily="34" charset="0"/>
                <a:ea typeface="Calibri" panose="020F0502020204030204" pitchFamily="34" charset="0"/>
                <a:cs typeface="Arial" panose="020B0604020202020204" pitchFamily="34" charset="0"/>
              </a:rPr>
              <a:t>Lưu </a:t>
            </a:r>
            <a:r>
              <a:rPr lang="nl-NL" sz="4000" b="1" dirty="0">
                <a:latin typeface="Arial" panose="020B0604020202020204" pitchFamily="34" charset="0"/>
                <a:ea typeface="Calibri" panose="020F0502020204030204" pitchFamily="34" charset="0"/>
                <a:cs typeface="Arial" panose="020B0604020202020204" pitchFamily="34" charset="0"/>
              </a:rPr>
              <a:t>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a:t>
            </a:r>
            <a:endParaRPr lang="en-US" sz="5000" b="1" dirty="0">
              <a:latin typeface="Arial" panose="020B0604020202020204" pitchFamily="34" charset="0"/>
              <a:cs typeface="Arial" panose="020B0604020202020204" pitchFamily="34" charset="0"/>
            </a:endParaRP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prstClr val="white"/>
                  </a:solidFill>
                </a:rPr>
                <a:t>7</a:t>
              </a:r>
              <a:endParaRPr lang="en-US" dirty="0">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smtClean="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31"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r>
                  <a:rPr lang="en-US" sz="4000"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LUYỆN TẬP</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a:t>
            </a:r>
            <a:r>
              <a:rPr lang="vi-VN" sz="6500" b="1" kern="0" dirty="0" smtClean="0">
                <a:solidFill>
                  <a:srgbClr val="FFC000"/>
                </a:solidFill>
              </a:rPr>
              <a:t>V</a:t>
            </a:r>
            <a:r>
              <a:rPr lang="en-US" sz="6500" b="1" kern="0" dirty="0" smtClean="0">
                <a:solidFill>
                  <a:srgbClr val="FFC000"/>
                </a:solidFill>
                <a:latin typeface="Arial" panose="020B0604020202020204" pitchFamily="34" charset="0"/>
                <a:cs typeface="Arial" panose="020B0604020202020204" pitchFamily="34" charset="0"/>
              </a:rPr>
              <a:t>I</a:t>
            </a:r>
            <a:r>
              <a:rPr lang="en-US" sz="6500" b="1" kern="0" dirty="0" smtClean="0">
                <a:solidFill>
                  <a:srgbClr val="FFC000"/>
                </a:solidFill>
              </a:rPr>
              <a:t>:</a:t>
            </a:r>
            <a:r>
              <a:rPr lang="vi-VN" sz="6500" b="1" kern="0" dirty="0" smtClean="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6.22: (SGK – tr.18)</a:t>
            </a:r>
            <a:endParaRPr lang="en-US" sz="4500" b="1" dirty="0">
              <a:latin typeface="Arial" panose="020B0604020202020204" pitchFamily="34" charset="0"/>
              <a:cs typeface="Arial" panose="020B0604020202020204" pitchFamily="34" charset="0"/>
            </a:endParaRP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smtClean="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- 1</a:t>
            </a:r>
            <a:endParaRPr lang="en-US" sz="400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127151" y="3742297"/>
                <a:ext cx="12955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27151" y="3742297"/>
                <a:ext cx="1295546" cy="1248803"/>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22027" y="3742297"/>
                <a:ext cx="989373"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22027" y="3742297"/>
                <a:ext cx="989373" cy="1248803"/>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6.23: (SGK – tr.18)</a:t>
            </a:r>
            <a:endParaRPr lang="en-US" sz="4500" b="1" dirty="0">
              <a:latin typeface="Arial" panose="020B0604020202020204" pitchFamily="34" charset="0"/>
              <a:cs typeface="Arial" panose="020B0604020202020204" pitchFamily="34" charset="0"/>
            </a:endParaRP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smtClean="0">
                <a:solidFill>
                  <a:schemeClr val="bg1"/>
                </a:solidFill>
                <a:latin typeface="Arial" panose="020B0604020202020204" pitchFamily="34" charset="0"/>
                <a:cs typeface="Arial" panose="020B0604020202020204" pitchFamily="34" charset="0"/>
              </a:rPr>
              <a:t>a)</a:t>
            </a:r>
            <a:endParaRPr lang="en-US" sz="4000" dirty="0">
              <a:solidFill>
                <a:schemeClr val="bg1"/>
              </a:solidFill>
              <a:latin typeface="Arial" panose="020B0604020202020204" pitchFamily="34" charset="0"/>
              <a:cs typeface="Arial" panose="020B0604020202020204" pitchFamily="34" charset="0"/>
            </a:endParaRP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6.23: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6.24: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VẬN DỤNG</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6.25: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Suy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6.26: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mc:Choice xmlns:a14="http://schemas.microsoft.com/office/drawing/2010/main"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smtClean="0">
                    <a:solidFill>
                      <a:srgbClr val="333333"/>
                    </a:solidFill>
                    <a:latin typeface="+mj-lt"/>
                    <a:ea typeface="Times New Roman" panose="02020603050405020304" pitchFamily="18" charset="0"/>
                    <a:cs typeface="Arial" panose="020B0604020202020204" pitchFamily="34" charset="0"/>
                  </a:rPr>
                  <a: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 Ghi </a:t>
            </a:r>
            <a:r>
              <a:rPr lang="pt-BR" sz="4000" kern="0">
                <a:solidFill>
                  <a:srgbClr val="FFFFFF"/>
                </a:solidFill>
                <a:latin typeface="Arial"/>
                <a:ea typeface="Calibri" panose="020F0502020204030204" pitchFamily="34" charset="0"/>
                <a:cs typeface="Times New Roman" panose="02020603050405020304" pitchFamily="18" charset="0"/>
                <a:sym typeface="Arial"/>
              </a:rPr>
              <a:t>nhớ </a:t>
            </a:r>
            <a:endParaRPr lang="pt-BR" sz="4000" kern="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kiến </a:t>
            </a:r>
            <a:r>
              <a:rPr lang="pt-BR" sz="4000" kern="0">
                <a:solidFill>
                  <a:srgbClr val="FFFFFF"/>
                </a:solidFill>
                <a:latin typeface="Arial"/>
                <a:ea typeface="Calibri" panose="020F0502020204030204" pitchFamily="34" charset="0"/>
                <a:cs typeface="Times New Roman" panose="02020603050405020304" pitchFamily="18" charset="0"/>
                <a:sym typeface="Arial"/>
              </a:rPr>
              <a:t>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smtClean="0">
                <a:solidFill>
                  <a:srgbClr val="497FB4"/>
                </a:solidFill>
                <a:latin typeface="Arial" panose="020B0604020202020204" pitchFamily="34" charset="0"/>
                <a:cs typeface="Arial" panose="020B0604020202020204" pitchFamily="34" charset="0"/>
              </a:rPr>
              <a:t>HƯỚNG DẪN VỀ NHÀ</a:t>
            </a:r>
            <a:endParaRPr lang="en-US" sz="5500" b="1">
              <a:solidFill>
                <a:srgbClr val="497FB4"/>
              </a:solidFill>
              <a:latin typeface="Arial" panose="020B0604020202020204" pitchFamily="34" charset="0"/>
              <a:cs typeface="Arial" panose="020B0604020202020204" pitchFamily="34" charset="0"/>
            </a:endParaRP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smtClean="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smtClean="0">
                <a:solidFill>
                  <a:srgbClr val="FFFFFF"/>
                </a:solidFill>
                <a:latin typeface="Arial"/>
                <a:ea typeface="Calibri" panose="020F0502020204030204" pitchFamily="34" charset="0"/>
                <a:cs typeface="Times New Roman" panose="02020603050405020304" pitchFamily="18" charset="0"/>
                <a:sym typeface="Arial"/>
              </a:rPr>
              <a:t>Chuẩn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bị trước </a:t>
            </a:r>
            <a:endParaRPr lang="en-US" sz="4000" kern="0" dirty="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"Luyện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tập </a:t>
            </a: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chung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smtClean="0">
                <a:solidFill>
                  <a:schemeClr val="bg1"/>
                </a:solidFill>
                <a:latin typeface="Arial" panose="020B0604020202020204" pitchFamily="34" charset="0"/>
                <a:cs typeface="Arial" panose="020B0604020202020204" pitchFamily="34" charset="0"/>
              </a:rPr>
              <a:t>01</a:t>
            </a:r>
            <a:endParaRPr lang="en" sz="4200" b="1">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5156941" y="3848100"/>
            <a:ext cx="7043916" cy="738664"/>
          </a:xfrm>
          <a:prstGeom prst="rect">
            <a:avLst/>
          </a:prstGeom>
        </p:spPr>
        <p:txBody>
          <a:bodyPr wrap="none">
            <a:spAutoFit/>
          </a:bodyPr>
          <a:lstStyle/>
          <a:p>
            <a:r>
              <a:rPr lang="nl-NL" sz="4200" b="1" dirty="0" smtClean="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smtClean="0">
                <a:solidFill>
                  <a:schemeClr val="bg1"/>
                </a:solidFill>
                <a:latin typeface="Arial" panose="020B0604020202020204" pitchFamily="34" charset="0"/>
                <a:cs typeface="Arial" panose="020B0604020202020204" pitchFamily="34" charset="0"/>
              </a:rPr>
              <a:t>02</a:t>
            </a:r>
            <a:endParaRPr lang="en" sz="42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smtClean="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smtClean="0">
                  <a:solidFill>
                    <a:schemeClr val="bg1"/>
                  </a:solidFill>
                  <a:latin typeface="Arial" panose="020B0604020202020204" pitchFamily="34" charset="0"/>
                  <a:cs typeface="Arial" panose="020B0604020202020204" pitchFamily="34" charset="0"/>
                </a:rPr>
                <a:t>01</a:t>
              </a:r>
              <a:endParaRPr lang="en" sz="6500" b="1" dirty="0">
                <a:solidFill>
                  <a:schemeClr val="bg1"/>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smtClean="0">
                <a:solidFill>
                  <a:srgbClr val="000000"/>
                </a:solidFill>
              </a:rPr>
              <a:t>Một </a:t>
            </a:r>
            <a:r>
              <a:rPr lang="vi-VN" sz="4000" dirty="0">
                <a:solidFill>
                  <a:srgbClr val="000000"/>
                </a:solidFill>
              </a:rPr>
              <a:t>ô tô đi từ thành </a:t>
            </a:r>
            <a:r>
              <a:rPr lang="vi-VN" sz="4000" dirty="0" smtClean="0">
                <a:solidFill>
                  <a:srgbClr val="000000"/>
                </a:solidFill>
              </a:rPr>
              <a:t>ph</a:t>
            </a:r>
            <a:r>
              <a:rPr lang="en-US" sz="4000" dirty="0">
                <a:solidFill>
                  <a:srgbClr val="000000"/>
                </a:solidFill>
                <a:latin typeface="Arial" panose="020B0604020202020204" pitchFamily="34" charset="0"/>
                <a:cs typeface="Arial" panose="020B0604020202020204" pitchFamily="34" charset="0"/>
              </a:rPr>
              <a:t>ố</a:t>
            </a:r>
            <a:r>
              <a:rPr lang="vi-VN" sz="4000" dirty="0" smtClean="0">
                <a:solidFill>
                  <a:srgbClr val="000000"/>
                </a:solidFill>
              </a:rPr>
              <a:t> </a:t>
            </a:r>
            <a:r>
              <a:rPr lang="vi-VN" sz="4000" dirty="0">
                <a:solidFill>
                  <a:srgbClr val="000000"/>
                </a:solidFill>
              </a:rPr>
              <a:t>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0"/>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602868"/>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00800"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736979"/>
            <a:ext cx="898003"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77041" y="8724900"/>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724900"/>
            <a:ext cx="1183337"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smtClean="0">
                <a:solidFill>
                  <a:schemeClr val="accent1"/>
                </a:solidFill>
                <a:latin typeface="Arial" panose="020B0604020202020204" pitchFamily="34" charset="0"/>
                <a:cs typeface="Arial" panose="020B0604020202020204" pitchFamily="34" charset="0"/>
              </a:rPr>
              <a:t>NHẬN BIẾT ĐẠI LƯỢNG TỈ LỆ NGHỊCH</a:t>
            </a:r>
            <a:endParaRPr lang="en-US" sz="4500" b="1" dirty="0">
              <a:solidFill>
                <a:schemeClr val="accent1"/>
              </a:solidFill>
              <a:latin typeface="Arial" panose="020B0604020202020204" pitchFamily="34" charset="0"/>
              <a:cs typeface="Arial" panose="020B0604020202020204" pitchFamily="34" charset="0"/>
            </a:endParaRP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3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2</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a:t>
            </a:r>
            <a:r>
              <a:rPr lang="vi-VN" sz="4000" dirty="0" smtClean="0">
                <a:ea typeface="Calibri" panose="020F0502020204030204" pitchFamily="34" charset="0"/>
                <a:cs typeface="Arial" panose="020B0604020202020204" pitchFamily="34" charset="0"/>
              </a:rPr>
              <a:t>trên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a:t>
            </a:r>
            <a:r>
              <a:rPr lang="nl-NL" sz="4000" dirty="0" smtClean="0">
                <a:latin typeface="Arial" panose="020B0604020202020204" pitchFamily="34" charset="0"/>
                <a:ea typeface="Calibri" panose="020F0502020204030204" pitchFamily="34" charset="0"/>
              </a:rPr>
              <a:t>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smtClean="0">
                <a:solidFill>
                  <a:schemeClr val="bg1"/>
                </a:solidFill>
                <a:latin typeface="Arial" panose="020B0604020202020204" pitchFamily="34" charset="0"/>
                <a:cs typeface="Arial" panose="020B0604020202020204" pitchFamily="34" charset="0"/>
              </a:rPr>
              <a:t>KẾT LUẬN</a:t>
            </a:r>
            <a:endParaRPr lang="en-US" sz="4500" b="1"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smtClean="0">
                <a:ln>
                  <a:noFill/>
                </a:ln>
                <a:solidFill>
                  <a:schemeClr val="tx1"/>
                </a:solidFill>
                <a:effectLst/>
                <a:uLnTx/>
                <a:uFillTx/>
                <a:latin typeface="Arial"/>
                <a:ea typeface="+mn-ea"/>
                <a:cs typeface="+mn-cs"/>
                <a:sym typeface="Arial"/>
              </a:rPr>
              <a:t>?</a:t>
            </a:r>
            <a:endParaRPr kumimoji="0" lang="en-US" sz="4200" b="1" i="0" u="none" strike="noStrike" kern="0" cap="none" spc="0" normalizeH="0" baseline="0" noProof="0" dirty="0">
              <a:ln>
                <a:noFill/>
              </a:ln>
              <a:solidFill>
                <a:schemeClr val="tx1"/>
              </a:solidFill>
              <a:effectLst/>
              <a:uLnTx/>
              <a:uFillTx/>
              <a:latin typeface="Arial"/>
              <a:ea typeface="+mn-ea"/>
              <a:cs typeface="+mn-cs"/>
              <a:sym typeface="Arial"/>
            </a:endParaRP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Trong</a:t>
                </a:r>
                <a:r>
                  <a:rPr lang="fr-FR" sz="4000" dirty="0">
                    <a:latin typeface="Arial" panose="020B0604020202020204" pitchFamily="34" charset="0"/>
                    <a:ea typeface="Calibri" panose="020F0502020204030204" pitchFamily="34" charset="0"/>
                    <a:cs typeface="Arial" panose="020B0604020202020204" pitchFamily="34" charset="0"/>
                  </a:rPr>
                  <a:t> HĐ2,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a:t>
                </a:r>
                <a:r>
                  <a:rPr lang="fr-FR" sz="4000" dirty="0" err="1" smtClean="0">
                    <a:latin typeface="Arial" panose="020B0604020202020204" pitchFamily="34" charset="0"/>
                    <a:ea typeface="Calibri" panose="020F0502020204030204" pitchFamily="34" charset="0"/>
                    <a:cs typeface="Arial" panose="020B0604020202020204" pitchFamily="34" charset="0"/>
                  </a:rPr>
                  <a: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smtClean="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giảm</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smtClean="0">
                    <a:latin typeface="Arial" panose="020B0604020202020204" pitchFamily="34" charset="0"/>
                    <a:ea typeface="Calibri" panose="020F0502020204030204" pitchFamily="34" charset="0"/>
                    <a:cs typeface="Arial" panose="020B0604020202020204" pitchFamily="34" charset="0"/>
                  </a:rPr>
                  <a:t>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smtClean="0">
                    <a:latin typeface="Arial" panose="020B0604020202020204" pitchFamily="34" charset="0"/>
                    <a:ea typeface="Calibri" panose="020F0502020204030204" pitchFamily="34" charset="0"/>
                    <a:cs typeface="Arial" panose="020B0604020202020204" pitchFamily="34" charset="0"/>
                  </a:rPr>
                  <a:t>Vì </a:t>
                </a:r>
                <a:r>
                  <a:rPr lang="fr-FR" sz="4000" dirty="0">
                    <a:latin typeface="Arial" panose="020B0604020202020204" pitchFamily="34" charset="0"/>
                    <a:ea typeface="Calibri" panose="020F0502020204030204" pitchFamily="34" charset="0"/>
                    <a:cs typeface="Arial" panose="020B0604020202020204" pitchFamily="34" charset="0"/>
                  </a:rPr>
                  <a:t>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tăng</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1484</TotalTime>
  <Words>2527</Words>
  <Application>Microsoft Office PowerPoint</Application>
  <PresentationFormat>Custom</PresentationFormat>
  <Paragraphs>291</Paragraphs>
  <Slides>39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Cambria Math</vt:lpstr>
      <vt:lpstr>Calibri</vt:lpstr>
      <vt:lpstr>Times New Roman</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Let's Learn Mathematics Presentation</dc:title>
  <dc:creator>Mr CHU HONG VINH</dc:creator>
  <cp:lastModifiedBy>Admin</cp:lastModifiedBy>
  <cp:revision>215</cp:revision>
  <dcterms:created xsi:type="dcterms:W3CDTF">2006-08-16T00:00:00Z</dcterms:created>
  <dcterms:modified xsi:type="dcterms:W3CDTF">2022-11-17T17:33:54Z</dcterms:modified>
  <dc:identifier>DAFNsc4mcvs</dc:identifier>
</cp:coreProperties>
</file>