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2"/>
    <p:sldId id="259" r:id="rId3"/>
    <p:sldId id="260" r:id="rId4"/>
    <p:sldId id="261" r:id="rId5"/>
    <p:sldId id="262" r:id="rId6"/>
    <p:sldId id="263" r:id="rId7"/>
    <p:sldId id="266" r:id="rId8"/>
    <p:sldId id="267" r:id="rId9"/>
    <p:sldId id="269" r:id="rId10"/>
    <p:sldId id="270"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9-17T04:17:58.567"/>
    </inkml:context>
    <inkml:brush xml:id="br0">
      <inkml:brushProperty name="width" value="0.05292" units="cm"/>
      <inkml:brushProperty name="height" value="0.05292" units="cm"/>
      <inkml:brushProperty name="color" value="#FF0000"/>
    </inkml:brush>
  </inkml:definitions>
  <inkml:trace contextRef="#ctx0" brushRef="#br0">5864 16387 2145 0,'-15'-32'95'0,"15"13"20"0,0 0-92 0,7 0-23 0,5-6 0 0,-6 6 0 0,4 3 0 0,-2 7 0 16,2 6 0-16,-10 3 0 0,0 0-24 0,7 3 1 15,-7 3 0-15,4 4 0 16,-4-1-11-16,0 10-2 0,0-3-1 0,3 3-549 16,1 0-110-16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691FC-230E-4F59-88F9-8063DF8062D3}"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6532E-6D4E-4029-B025-FE51D97CC7DE}" type="slidenum">
              <a:rPr lang="en-US" smtClean="0"/>
              <a:t>‹#›</a:t>
            </a:fld>
            <a:endParaRPr lang="en-US"/>
          </a:p>
        </p:txBody>
      </p:sp>
    </p:spTree>
    <p:extLst>
      <p:ext uri="{BB962C8B-B14F-4D97-AF65-F5344CB8AC3E}">
        <p14:creationId xmlns:p14="http://schemas.microsoft.com/office/powerpoint/2010/main" val="334759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4</a:t>
            </a:fld>
            <a:endParaRPr lang="zh-CN" altLang="en-US"/>
          </a:p>
        </p:txBody>
      </p:sp>
    </p:spTree>
    <p:extLst>
      <p:ext uri="{BB962C8B-B14F-4D97-AF65-F5344CB8AC3E}">
        <p14:creationId xmlns:p14="http://schemas.microsoft.com/office/powerpoint/2010/main" val="60313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13</a:t>
            </a:fld>
            <a:endParaRPr lang="zh-CN" altLang="en-US"/>
          </a:p>
        </p:txBody>
      </p:sp>
    </p:spTree>
    <p:extLst>
      <p:ext uri="{BB962C8B-B14F-4D97-AF65-F5344CB8AC3E}">
        <p14:creationId xmlns:p14="http://schemas.microsoft.com/office/powerpoint/2010/main" val="20980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14</a:t>
            </a:fld>
            <a:endParaRPr lang="zh-CN" altLang="en-US"/>
          </a:p>
        </p:txBody>
      </p:sp>
    </p:spTree>
    <p:extLst>
      <p:ext uri="{BB962C8B-B14F-4D97-AF65-F5344CB8AC3E}">
        <p14:creationId xmlns:p14="http://schemas.microsoft.com/office/powerpoint/2010/main" val="40215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16</a:t>
            </a:fld>
            <a:endParaRPr lang="zh-CN" altLang="en-US"/>
          </a:p>
        </p:txBody>
      </p:sp>
    </p:spTree>
    <p:extLst>
      <p:ext uri="{BB962C8B-B14F-4D97-AF65-F5344CB8AC3E}">
        <p14:creationId xmlns:p14="http://schemas.microsoft.com/office/powerpoint/2010/main" val="148636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17</a:t>
            </a:fld>
            <a:endParaRPr lang="zh-CN" altLang="en-US"/>
          </a:p>
        </p:txBody>
      </p:sp>
    </p:spTree>
    <p:extLst>
      <p:ext uri="{BB962C8B-B14F-4D97-AF65-F5344CB8AC3E}">
        <p14:creationId xmlns:p14="http://schemas.microsoft.com/office/powerpoint/2010/main" val="2459370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18</a:t>
            </a:fld>
            <a:endParaRPr lang="zh-CN" altLang="en-US"/>
          </a:p>
        </p:txBody>
      </p:sp>
    </p:spTree>
    <p:extLst>
      <p:ext uri="{BB962C8B-B14F-4D97-AF65-F5344CB8AC3E}">
        <p14:creationId xmlns:p14="http://schemas.microsoft.com/office/powerpoint/2010/main" val="15174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19</a:t>
            </a:fld>
            <a:endParaRPr lang="zh-CN" altLang="en-US"/>
          </a:p>
        </p:txBody>
      </p:sp>
    </p:spTree>
    <p:extLst>
      <p:ext uri="{BB962C8B-B14F-4D97-AF65-F5344CB8AC3E}">
        <p14:creationId xmlns:p14="http://schemas.microsoft.com/office/powerpoint/2010/main" val="3222785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073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005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22</a:t>
            </a:fld>
            <a:endParaRPr lang="zh-CN" altLang="en-US"/>
          </a:p>
        </p:txBody>
      </p:sp>
    </p:spTree>
    <p:extLst>
      <p:ext uri="{BB962C8B-B14F-4D97-AF65-F5344CB8AC3E}">
        <p14:creationId xmlns:p14="http://schemas.microsoft.com/office/powerpoint/2010/main" val="1562976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23</a:t>
            </a:fld>
            <a:endParaRPr lang="zh-CN" altLang="en-US"/>
          </a:p>
        </p:txBody>
      </p:sp>
    </p:spTree>
    <p:extLst>
      <p:ext uri="{BB962C8B-B14F-4D97-AF65-F5344CB8AC3E}">
        <p14:creationId xmlns:p14="http://schemas.microsoft.com/office/powerpoint/2010/main" val="40353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5</a:t>
            </a:fld>
            <a:endParaRPr lang="zh-CN" altLang="en-US"/>
          </a:p>
        </p:txBody>
      </p:sp>
    </p:spTree>
    <p:extLst>
      <p:ext uri="{BB962C8B-B14F-4D97-AF65-F5344CB8AC3E}">
        <p14:creationId xmlns:p14="http://schemas.microsoft.com/office/powerpoint/2010/main" val="371531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24</a:t>
            </a:fld>
            <a:endParaRPr lang="zh-CN" altLang="en-US"/>
          </a:p>
        </p:txBody>
      </p:sp>
    </p:spTree>
    <p:extLst>
      <p:ext uri="{BB962C8B-B14F-4D97-AF65-F5344CB8AC3E}">
        <p14:creationId xmlns:p14="http://schemas.microsoft.com/office/powerpoint/2010/main" val="306473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25</a:t>
            </a:fld>
            <a:endParaRPr lang="zh-CN" altLang="en-US"/>
          </a:p>
        </p:txBody>
      </p:sp>
    </p:spTree>
    <p:extLst>
      <p:ext uri="{BB962C8B-B14F-4D97-AF65-F5344CB8AC3E}">
        <p14:creationId xmlns:p14="http://schemas.microsoft.com/office/powerpoint/2010/main" val="3788028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1804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27</a:t>
            </a:fld>
            <a:endParaRPr lang="zh-CN" altLang="en-US"/>
          </a:p>
        </p:txBody>
      </p:sp>
    </p:spTree>
    <p:extLst>
      <p:ext uri="{BB962C8B-B14F-4D97-AF65-F5344CB8AC3E}">
        <p14:creationId xmlns:p14="http://schemas.microsoft.com/office/powerpoint/2010/main" val="3720808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822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9168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30</a:t>
            </a:fld>
            <a:endParaRPr lang="zh-CN" altLang="en-US"/>
          </a:p>
        </p:txBody>
      </p:sp>
    </p:spTree>
    <p:extLst>
      <p:ext uri="{BB962C8B-B14F-4D97-AF65-F5344CB8AC3E}">
        <p14:creationId xmlns:p14="http://schemas.microsoft.com/office/powerpoint/2010/main" val="176385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4513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32</a:t>
            </a:fld>
            <a:endParaRPr lang="zh-CN" altLang="en-US"/>
          </a:p>
        </p:txBody>
      </p:sp>
    </p:spTree>
    <p:extLst>
      <p:ext uri="{BB962C8B-B14F-4D97-AF65-F5344CB8AC3E}">
        <p14:creationId xmlns:p14="http://schemas.microsoft.com/office/powerpoint/2010/main" val="289711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33</a:t>
            </a:fld>
            <a:endParaRPr lang="zh-CN" altLang="en-US"/>
          </a:p>
        </p:txBody>
      </p:sp>
    </p:spTree>
    <p:extLst>
      <p:ext uri="{BB962C8B-B14F-4D97-AF65-F5344CB8AC3E}">
        <p14:creationId xmlns:p14="http://schemas.microsoft.com/office/powerpoint/2010/main" val="212591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6</a:t>
            </a:fld>
            <a:endParaRPr lang="zh-CN" altLang="en-US"/>
          </a:p>
        </p:txBody>
      </p:sp>
    </p:spTree>
    <p:extLst>
      <p:ext uri="{BB962C8B-B14F-4D97-AF65-F5344CB8AC3E}">
        <p14:creationId xmlns:p14="http://schemas.microsoft.com/office/powerpoint/2010/main" val="3814539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35</a:t>
            </a:fld>
            <a:endParaRPr lang="zh-CN" altLang="en-US"/>
          </a:p>
        </p:txBody>
      </p:sp>
    </p:spTree>
    <p:extLst>
      <p:ext uri="{BB962C8B-B14F-4D97-AF65-F5344CB8AC3E}">
        <p14:creationId xmlns:p14="http://schemas.microsoft.com/office/powerpoint/2010/main" val="402750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36</a:t>
            </a:fld>
            <a:endParaRPr lang="zh-CN" altLang="en-US"/>
          </a:p>
        </p:txBody>
      </p:sp>
    </p:spTree>
    <p:extLst>
      <p:ext uri="{BB962C8B-B14F-4D97-AF65-F5344CB8AC3E}">
        <p14:creationId xmlns:p14="http://schemas.microsoft.com/office/powerpoint/2010/main" val="3305920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37</a:t>
            </a:fld>
            <a:endParaRPr lang="zh-CN" altLang="en-US"/>
          </a:p>
        </p:txBody>
      </p:sp>
    </p:spTree>
    <p:extLst>
      <p:ext uri="{BB962C8B-B14F-4D97-AF65-F5344CB8AC3E}">
        <p14:creationId xmlns:p14="http://schemas.microsoft.com/office/powerpoint/2010/main" val="1892359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38</a:t>
            </a:fld>
            <a:endParaRPr lang="zh-CN" altLang="en-US"/>
          </a:p>
        </p:txBody>
      </p:sp>
    </p:spTree>
    <p:extLst>
      <p:ext uri="{BB962C8B-B14F-4D97-AF65-F5344CB8AC3E}">
        <p14:creationId xmlns:p14="http://schemas.microsoft.com/office/powerpoint/2010/main" val="3634281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2278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0456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41</a:t>
            </a:fld>
            <a:endParaRPr lang="zh-CN" altLang="en-US"/>
          </a:p>
        </p:txBody>
      </p:sp>
    </p:spTree>
    <p:extLst>
      <p:ext uri="{BB962C8B-B14F-4D97-AF65-F5344CB8AC3E}">
        <p14:creationId xmlns:p14="http://schemas.microsoft.com/office/powerpoint/2010/main" val="3367508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42</a:t>
            </a:fld>
            <a:endParaRPr lang="zh-CN" altLang="en-US"/>
          </a:p>
        </p:txBody>
      </p:sp>
    </p:spTree>
    <p:extLst>
      <p:ext uri="{BB962C8B-B14F-4D97-AF65-F5344CB8AC3E}">
        <p14:creationId xmlns:p14="http://schemas.microsoft.com/office/powerpoint/2010/main" val="2618645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p:txBody>
      </p:sp>
    </p:spTree>
    <p:extLst>
      <p:ext uri="{BB962C8B-B14F-4D97-AF65-F5344CB8AC3E}">
        <p14:creationId xmlns:p14="http://schemas.microsoft.com/office/powerpoint/2010/main" val="1862291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417896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7</a:t>
            </a:fld>
            <a:endParaRPr lang="zh-CN" altLang="en-US"/>
          </a:p>
        </p:txBody>
      </p:sp>
    </p:spTree>
    <p:extLst>
      <p:ext uri="{BB962C8B-B14F-4D97-AF65-F5344CB8AC3E}">
        <p14:creationId xmlns:p14="http://schemas.microsoft.com/office/powerpoint/2010/main" val="2058486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635510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502611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374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8</a:t>
            </a:fld>
            <a:endParaRPr lang="zh-CN" altLang="en-US"/>
          </a:p>
        </p:txBody>
      </p:sp>
    </p:spTree>
    <p:extLst>
      <p:ext uri="{BB962C8B-B14F-4D97-AF65-F5344CB8AC3E}">
        <p14:creationId xmlns:p14="http://schemas.microsoft.com/office/powerpoint/2010/main" val="222535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9</a:t>
            </a:fld>
            <a:endParaRPr lang="zh-CN" altLang="en-US"/>
          </a:p>
        </p:txBody>
      </p:sp>
    </p:spTree>
    <p:extLst>
      <p:ext uri="{BB962C8B-B14F-4D97-AF65-F5344CB8AC3E}">
        <p14:creationId xmlns:p14="http://schemas.microsoft.com/office/powerpoint/2010/main" val="90854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988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11</a:t>
            </a:fld>
            <a:endParaRPr lang="zh-CN" altLang="en-US"/>
          </a:p>
        </p:txBody>
      </p:sp>
    </p:spTree>
    <p:extLst>
      <p:ext uri="{BB962C8B-B14F-4D97-AF65-F5344CB8AC3E}">
        <p14:creationId xmlns:p14="http://schemas.microsoft.com/office/powerpoint/2010/main" val="211178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06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09B01B-C4AA-4F83-BF52-37282483D1F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299650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9B01B-C4AA-4F83-BF52-37282483D1F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362379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9B01B-C4AA-4F83-BF52-37282483D1F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397457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9B01B-C4AA-4F83-BF52-37282483D1F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198008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09B01B-C4AA-4F83-BF52-37282483D1F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190504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09B01B-C4AA-4F83-BF52-37282483D1F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14385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09B01B-C4AA-4F83-BF52-37282483D1F9}"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331462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09B01B-C4AA-4F83-BF52-37282483D1F9}"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420085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9B01B-C4AA-4F83-BF52-37282483D1F9}"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306832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09B01B-C4AA-4F83-BF52-37282483D1F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345013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09B01B-C4AA-4F83-BF52-37282483D1F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DA257-C164-401F-A59F-86E0A854EA3E}" type="slidenum">
              <a:rPr lang="en-US" smtClean="0"/>
              <a:t>‹#›</a:t>
            </a:fld>
            <a:endParaRPr lang="en-US"/>
          </a:p>
        </p:txBody>
      </p:sp>
    </p:spTree>
    <p:extLst>
      <p:ext uri="{BB962C8B-B14F-4D97-AF65-F5344CB8AC3E}">
        <p14:creationId xmlns:p14="http://schemas.microsoft.com/office/powerpoint/2010/main" val="4202347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9B01B-C4AA-4F83-BF52-37282483D1F9}" type="datetimeFigureOut">
              <a:rPr lang="en-US" smtClean="0"/>
              <a:t>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DA257-C164-401F-A59F-86E0A854EA3E}" type="slidenum">
              <a:rPr lang="en-US" smtClean="0"/>
              <a:t>‹#›</a:t>
            </a:fld>
            <a:endParaRPr lang="en-US"/>
          </a:p>
        </p:txBody>
      </p:sp>
    </p:spTree>
    <p:extLst>
      <p:ext uri="{BB962C8B-B14F-4D97-AF65-F5344CB8AC3E}">
        <p14:creationId xmlns:p14="http://schemas.microsoft.com/office/powerpoint/2010/main" val="34714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1.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9.sv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2.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customXml" Target="../ink/ink1.xml"/><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6.png"/><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62.svg"/><Relationship Id="rId12"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1.xml"/><Relationship Id="rId11" Type="http://schemas.openxmlformats.org/officeDocument/2006/relationships/image" Target="../media/image53.jpg"/><Relationship Id="rId5" Type="http://schemas.openxmlformats.org/officeDocument/2006/relationships/image" Target="../media/image50.png"/><Relationship Id="rId10" Type="http://schemas.openxmlformats.org/officeDocument/2006/relationships/image" Target="../media/image52.jpg"/><Relationship Id="rId4" Type="http://schemas.openxmlformats.org/officeDocument/2006/relationships/image" Target="../media/image49.png"/><Relationship Id="rId9" Type="http://schemas.openxmlformats.org/officeDocument/2006/relationships/image" Target="../media/image51.jpg"/></Relationships>
</file>

<file path=ppt/slides/_rels/slide45.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48.png"/><Relationship Id="rId2" Type="http://schemas.openxmlformats.org/officeDocument/2006/relationships/tags" Target="../tags/tag7.xml"/><Relationship Id="rId16" Type="http://schemas.openxmlformats.org/officeDocument/2006/relationships/image" Target="../media/image66.png"/><Relationship Id="rId1" Type="http://schemas.openxmlformats.org/officeDocument/2006/relationships/tags" Target="../tags/tag6.xml"/><Relationship Id="rId6" Type="http://schemas.openxmlformats.org/officeDocument/2006/relationships/notesSlide" Target="../notesSlides/notesSlide42.xml"/><Relationship Id="rId11" Type="http://schemas.openxmlformats.org/officeDocument/2006/relationships/image" Target="../media/image61.png"/><Relationship Id="rId5" Type="http://schemas.openxmlformats.org/officeDocument/2006/relationships/slideLayout" Target="../slideLayouts/slideLayout7.xml"/><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 Id="rId1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26BCA1-1F92-463E-D550-D05D48AFE817}"/>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en-US" sz="5400" dirty="0" err="1">
                <a:solidFill>
                  <a:srgbClr val="FF0000"/>
                </a:solidFill>
                <a:latin typeface="Times New Roman" panose="02020603050405020304" pitchFamily="18" charset="0"/>
                <a:cs typeface="Times New Roman" panose="02020603050405020304" pitchFamily="18" charset="0"/>
              </a:rPr>
              <a:t>Nhắc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kiến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thức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cũ</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A7E8EE26-CD6A-6EC3-A131-AE190739B969}"/>
              </a:ext>
            </a:extLst>
          </p:cNvPr>
          <p:cNvSpPr txBox="1"/>
          <p:nvPr/>
        </p:nvSpPr>
        <p:spPr>
          <a:xfrm>
            <a:off x="382743" y="1033109"/>
            <a:ext cx="11474245" cy="1569660"/>
          </a:xfrm>
          <a:prstGeom prst="rect">
            <a:avLst/>
          </a:prstGeom>
          <a:noFill/>
        </p:spPr>
        <p:txBody>
          <a:bodyPr wrap="square">
            <a:spAutoFit/>
          </a:bodyPr>
          <a:lstStyle/>
          <a:p>
            <a:pPr algn="just"/>
            <a:r>
              <a:rPr lang="vi-VN"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 độ dòng điện I chạy qua dây dẫn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mối</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 hiệu điện thế U đặt vào hai đầu dây dẫn và điện trở R của dây</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Ohm. </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0AF1C0A-FBE1-2F8F-7BA8-7D16E89B3B69}"/>
              </a:ext>
            </a:extLst>
          </p:cNvPr>
          <p:cNvSpPr txBox="1"/>
          <p:nvPr/>
        </p:nvSpPr>
        <p:spPr>
          <a:xfrm>
            <a:off x="529345" y="2914966"/>
            <a:ext cx="11327643" cy="2923877"/>
          </a:xfrm>
          <a:prstGeom prst="rect">
            <a:avLst/>
          </a:prstGeom>
          <a:noFill/>
        </p:spPr>
        <p:txBody>
          <a:bodyPr wrap="square">
            <a:spAutoFit/>
          </a:bodyPr>
          <a:lstStyle/>
          <a:p>
            <a:pPr algn="just">
              <a:lnSpc>
                <a:spcPct val="115000"/>
              </a:lnSpc>
              <a:tabLst>
                <a:tab pos="6457789" algn="r"/>
              </a:tabLst>
            </a:pP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I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chạy</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hiệu</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U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R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32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6457789" algn="r"/>
              </a:tabLst>
            </a:pP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6457789" algn="r"/>
              </a:tabLst>
            </a:pP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mc:AlternateContent xmlns:mc="http://schemas.openxmlformats.org/markup-compatibility/2006">
        <mc:Choice xmlns:a14="http://schemas.microsoft.com/office/drawing/2010/main" Requires="a14">
          <p:sp>
            <p:nvSpPr>
              <p:cNvPr id="4" name="Hộp Văn bản 3">
                <a:extLst>
                  <a:ext uri="{FF2B5EF4-FFF2-40B4-BE49-F238E27FC236}">
                    <a16:creationId xmlns:a16="http://schemas.microsoft.com/office/drawing/2014/main" xmlns="" id="{95EFD729-7E46-C1AE-4E4D-E6F05D851DA6}"/>
                  </a:ext>
                </a:extLst>
              </p:cNvPr>
              <p:cNvSpPr txBox="1"/>
              <p:nvPr/>
            </p:nvSpPr>
            <p:spPr>
              <a:xfrm>
                <a:off x="5528016" y="4726515"/>
                <a:ext cx="1804981" cy="1550361"/>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1">
                          <a:solidFill>
                            <a:srgbClr val="FF0000"/>
                          </a:solidFill>
                          <a:latin typeface="Cambria Math" panose="02040503050406030204" pitchFamily="18" charset="0"/>
                        </a:rPr>
                        <m:t>𝐈</m:t>
                      </m:r>
                      <m:r>
                        <a:rPr lang="en-US" sz="5400" b="1">
                          <a:solidFill>
                            <a:srgbClr val="FF0000"/>
                          </a:solidFill>
                          <a:latin typeface="Cambria Math" panose="02040503050406030204" pitchFamily="18" charset="0"/>
                        </a:rPr>
                        <m:t>=</m:t>
                      </m:r>
                      <m:f>
                        <m:fPr>
                          <m:ctrlPr>
                            <a:rPr lang="en-US" sz="5400" b="1" i="1">
                              <a:solidFill>
                                <a:srgbClr val="FF0000"/>
                              </a:solidFill>
                              <a:latin typeface="Cambria Math" panose="02040503050406030204" pitchFamily="18" charset="0"/>
                            </a:rPr>
                          </m:ctrlPr>
                        </m:fPr>
                        <m:num>
                          <m:r>
                            <a:rPr lang="en-US" sz="5400" b="1">
                              <a:solidFill>
                                <a:srgbClr val="FF0000"/>
                              </a:solidFill>
                              <a:latin typeface="Cambria Math" panose="02040503050406030204" pitchFamily="18" charset="0"/>
                            </a:rPr>
                            <m:t>𝐔</m:t>
                          </m:r>
                        </m:num>
                        <m:den>
                          <m:r>
                            <a:rPr lang="en-US" sz="5400" b="1">
                              <a:solidFill>
                                <a:srgbClr val="FF0000"/>
                              </a:solidFill>
                              <a:latin typeface="Cambria Math" panose="02040503050406030204" pitchFamily="18" charset="0"/>
                            </a:rPr>
                            <m:t>𝐑</m:t>
                          </m:r>
                        </m:den>
                      </m:f>
                    </m:oMath>
                  </m:oMathPara>
                </a14:m>
                <a:endParaRPr lang="en-US" sz="5400" b="1" dirty="0">
                  <a:solidFill>
                    <a:srgbClr val="FF0000"/>
                  </a:solidFill>
                  <a:latin typeface="Times New Roman" panose="02020603050405020304" pitchFamily="18" charset="0"/>
                  <a:cs typeface="Times New Roman" panose="02020603050405020304" pitchFamily="18" charset="0"/>
                </a:endParaRPr>
              </a:p>
            </p:txBody>
          </p:sp>
        </mc:Choice>
        <mc:Fallback>
          <p:sp>
            <p:nvSpPr>
              <p:cNvPr id="4" name="Hộp Văn bản 3">
                <a:extLst>
                  <a:ext uri="{FF2B5EF4-FFF2-40B4-BE49-F238E27FC236}">
                    <a16:creationId xmlns:a16="http://schemas.microsoft.com/office/drawing/2014/main" xmlns:a14="http://schemas.microsoft.com/office/drawing/2010/main" xmlns="" id="{95EFD729-7E46-C1AE-4E4D-E6F05D851DA6}"/>
                  </a:ext>
                </a:extLst>
              </p:cNvPr>
              <p:cNvSpPr txBox="1">
                <a:spLocks noRot="1" noChangeAspect="1" noMove="1" noResize="1" noEditPoints="1" noAdjustHandles="1" noChangeArrowheads="1" noChangeShapeType="1" noTextEdit="1"/>
              </p:cNvSpPr>
              <p:nvPr/>
            </p:nvSpPr>
            <p:spPr>
              <a:xfrm>
                <a:off x="5528016" y="4726515"/>
                <a:ext cx="1804981" cy="155036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950303" y="1800809"/>
            <a:ext cx="10434275" cy="4154016"/>
          </a:xfrm>
          <a:prstGeom prst="roundRect">
            <a:avLst/>
          </a:prstGeom>
          <a:solidFill>
            <a:srgbClr val="FFFFFF"/>
          </a:solid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a typeface="微软雅黑"/>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209404" y="3201376"/>
            <a:ext cx="2555363" cy="3302701"/>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326179" y="1803401"/>
            <a:ext cx="10434275" cy="1241237"/>
          </a:xfrm>
          <a:prstGeom prst="rect">
            <a:avLst/>
          </a:prstGeom>
          <a:noFill/>
        </p:spPr>
        <p:txBody>
          <a:bodyPr wrap="square">
            <a:spAutoFit/>
          </a:bodyPr>
          <a:lstStyle/>
          <a:p>
            <a:pPr defTabSz="914377">
              <a:defRPr/>
            </a:pPr>
            <a:r>
              <a:rPr lang="en-US" sz="3733" dirty="0">
                <a:solidFill>
                  <a:srgbClr val="0000CC"/>
                </a:solidFill>
                <a:latin typeface="Times New Roman" panose="02020603050405020304" pitchFamily="18" charset="0"/>
                <a:ea typeface="微软雅黑"/>
                <a:cs typeface="Times New Roman" panose="02020603050405020304" pitchFamily="18" charset="0"/>
              </a:rPr>
              <a:t>Trong</a:t>
            </a:r>
            <a:r>
              <a:rPr lang="vi-VN" sz="3733" dirty="0">
                <a:solidFill>
                  <a:srgbClr val="0000CC"/>
                </a:solidFill>
                <a:latin typeface="Times New Roman" panose="02020603050405020304" pitchFamily="18" charset="0"/>
                <a:ea typeface="微软雅黑"/>
                <a:cs typeface="Times New Roman" panose="02020603050405020304" pitchFamily="18" charset="0"/>
              </a:rPr>
              <a:t> đoạn mạch gồm 2 điện trở mắc nối tiếp</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điện</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trở</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tương</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đương</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R</a:t>
            </a:r>
            <a:r>
              <a:rPr lang="en-US" sz="3733" baseline="-25000" dirty="0" err="1">
                <a:solidFill>
                  <a:srgbClr val="0000CC"/>
                </a:solidFill>
                <a:latin typeface="Times New Roman" panose="02020603050405020304" pitchFamily="18" charset="0"/>
                <a:ea typeface="微软雅黑"/>
                <a:cs typeface="Times New Roman" panose="02020603050405020304" pitchFamily="18" charset="0"/>
              </a:rPr>
              <a:t>tđ</a:t>
            </a:r>
            <a:endParaRPr lang="vi-VN" sz="3733" baseline="-25000" dirty="0">
              <a:solidFill>
                <a:srgbClr val="0000CC"/>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5596648" y="2754189"/>
            <a:ext cx="4413689" cy="707886"/>
          </a:xfrm>
          <a:prstGeom prst="rect">
            <a:avLst/>
          </a:prstGeom>
          <a:solidFill>
            <a:srgbClr val="FFFF00"/>
          </a:solidFill>
        </p:spPr>
        <p:txBody>
          <a:bodyPr wrap="square">
            <a:spAutoFit/>
          </a:bodyPr>
          <a:lstStyle/>
          <a:p>
            <a:pPr lvl="0" algn="ctr"/>
            <a:r>
              <a:rPr lang="vi-VN" sz="4000" b="1" dirty="0">
                <a:solidFill>
                  <a:srgbClr val="FF0000"/>
                </a:solidFill>
                <a:latin typeface="+mj-lt"/>
                <a:cs typeface="Calibri" panose="020F0502020204030204" pitchFamily="34" charset="0"/>
              </a:rPr>
              <a:t>R</a:t>
            </a:r>
            <a:r>
              <a:rPr lang="en-US" sz="4000" b="1" baseline="-25000" dirty="0" err="1">
                <a:solidFill>
                  <a:srgbClr val="FF0000"/>
                </a:solidFill>
                <a:latin typeface="+mj-lt"/>
                <a:cs typeface="Calibri" panose="020F0502020204030204" pitchFamily="34" charset="0"/>
              </a:rPr>
              <a:t>tđ</a:t>
            </a:r>
            <a:r>
              <a:rPr lang="en-US" sz="4000" b="1" baseline="-25000" dirty="0">
                <a:solidFill>
                  <a:srgbClr val="FF0000"/>
                </a:solidFill>
                <a:latin typeface="+mj-lt"/>
                <a:cs typeface="Calibri" panose="020F0502020204030204" pitchFamily="34" charset="0"/>
              </a:rPr>
              <a:t> </a:t>
            </a:r>
            <a:r>
              <a:rPr lang="vi-VN" sz="4000" b="1" dirty="0">
                <a:solidFill>
                  <a:srgbClr val="FF0000"/>
                </a:solidFill>
                <a:latin typeface="+mj-lt"/>
                <a:cs typeface="Calibri" panose="020F0502020204030204" pitchFamily="34" charset="0"/>
              </a:rPr>
              <a:t>= R</a:t>
            </a:r>
            <a:r>
              <a:rPr lang="vi-VN" sz="4000" b="1" baseline="-25000" dirty="0">
                <a:solidFill>
                  <a:srgbClr val="FF0000"/>
                </a:solidFill>
                <a:latin typeface="+mj-lt"/>
                <a:cs typeface="Calibri" panose="020F0502020204030204" pitchFamily="34" charset="0"/>
              </a:rPr>
              <a:t>1</a:t>
            </a:r>
            <a:r>
              <a:rPr lang="vi-VN" sz="4000" b="1" dirty="0">
                <a:solidFill>
                  <a:srgbClr val="FF0000"/>
                </a:solidFill>
                <a:latin typeface="+mj-lt"/>
                <a:cs typeface="Calibri" panose="020F0502020204030204" pitchFamily="34" charset="0"/>
              </a:rPr>
              <a:t>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R</a:t>
            </a:r>
            <a:r>
              <a:rPr lang="vi-VN" sz="4000" b="1" baseline="-25000" dirty="0">
                <a:solidFill>
                  <a:srgbClr val="FF0000"/>
                </a:solidFill>
                <a:latin typeface="+mj-lt"/>
                <a:cs typeface="Calibri" panose="020F0502020204030204" pitchFamily="34" charset="0"/>
              </a:rPr>
              <a:t>2</a:t>
            </a:r>
            <a:endParaRPr lang="en-US" sz="4000" b="1" dirty="0">
              <a:solidFill>
                <a:srgbClr val="FF0000"/>
              </a:solidFill>
              <a:latin typeface="+mj-lt"/>
              <a:ea typeface="微软雅黑"/>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2764436" y="3621985"/>
            <a:ext cx="9318565" cy="1241237"/>
          </a:xfrm>
          <a:prstGeom prst="rect">
            <a:avLst/>
          </a:prstGeom>
          <a:noFill/>
        </p:spPr>
        <p:txBody>
          <a:bodyPr wrap="square">
            <a:spAutoFit/>
          </a:bodyPr>
          <a:lstStyle/>
          <a:p>
            <a:pPr defTabSz="914377">
              <a:defRPr/>
            </a:pPr>
            <a:r>
              <a:rPr lang="en-US" sz="3733" dirty="0" err="1">
                <a:solidFill>
                  <a:srgbClr val="0000CC"/>
                </a:solidFill>
                <a:latin typeface="Times New Roman" panose="02020603050405020304" pitchFamily="18" charset="0"/>
                <a:ea typeface="微软雅黑"/>
                <a:cs typeface="Times New Roman" panose="02020603050405020304" pitchFamily="18" charset="0"/>
              </a:rPr>
              <a:t>Tương</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tự</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en-US" sz="3733" dirty="0" err="1">
                <a:solidFill>
                  <a:srgbClr val="0000CC"/>
                </a:solidFill>
                <a:latin typeface="Times New Roman" panose="02020603050405020304" pitchFamily="18" charset="0"/>
                <a:ea typeface="微软雅黑"/>
                <a:cs typeface="Times New Roman" panose="02020603050405020304" pitchFamily="18" charset="0"/>
              </a:rPr>
              <a:t>với</a:t>
            </a:r>
            <a:r>
              <a:rPr lang="en-US" sz="3733" dirty="0">
                <a:solidFill>
                  <a:srgbClr val="0000CC"/>
                </a:solidFill>
                <a:latin typeface="Times New Roman" panose="02020603050405020304" pitchFamily="18" charset="0"/>
                <a:ea typeface="微软雅黑"/>
                <a:cs typeface="Times New Roman" panose="02020603050405020304" pitchFamily="18" charset="0"/>
              </a:rPr>
              <a:t> </a:t>
            </a:r>
            <a:r>
              <a:rPr lang="vi-VN" sz="3733" dirty="0">
                <a:solidFill>
                  <a:srgbClr val="0000CC"/>
                </a:solidFill>
                <a:latin typeface="Times New Roman" panose="02020603050405020304" pitchFamily="18" charset="0"/>
                <a:ea typeface="微软雅黑"/>
                <a:cs typeface="Times New Roman" panose="02020603050405020304" pitchFamily="18" charset="0"/>
              </a:rPr>
              <a:t>đoạn mạch gồm nhiều điện trở R</a:t>
            </a:r>
            <a:r>
              <a:rPr lang="vi-VN" sz="3733" baseline="-25000" dirty="0">
                <a:solidFill>
                  <a:srgbClr val="0000CC"/>
                </a:solidFill>
                <a:latin typeface="Times New Roman" panose="02020603050405020304" pitchFamily="18" charset="0"/>
                <a:ea typeface="微软雅黑"/>
                <a:cs typeface="Times New Roman" panose="02020603050405020304" pitchFamily="18" charset="0"/>
              </a:rPr>
              <a:t>1</a:t>
            </a:r>
            <a:r>
              <a:rPr lang="vi-VN" sz="3733" dirty="0">
                <a:solidFill>
                  <a:srgbClr val="0000CC"/>
                </a:solidFill>
                <a:latin typeface="Times New Roman" panose="02020603050405020304" pitchFamily="18" charset="0"/>
                <a:ea typeface="微软雅黑"/>
                <a:cs typeface="Times New Roman" panose="02020603050405020304" pitchFamily="18" charset="0"/>
              </a:rPr>
              <a:t>​,R</a:t>
            </a:r>
            <a:r>
              <a:rPr lang="vi-VN" sz="3733" baseline="-25000" dirty="0">
                <a:solidFill>
                  <a:srgbClr val="0000CC"/>
                </a:solidFill>
                <a:latin typeface="Times New Roman" panose="02020603050405020304" pitchFamily="18" charset="0"/>
                <a:ea typeface="微软雅黑"/>
                <a:cs typeface="Times New Roman" panose="02020603050405020304" pitchFamily="18" charset="0"/>
              </a:rPr>
              <a:t>2</a:t>
            </a:r>
            <a:r>
              <a:rPr lang="vi-VN" sz="3733" dirty="0">
                <a:solidFill>
                  <a:srgbClr val="0000CC"/>
                </a:solidFill>
                <a:latin typeface="Times New Roman" panose="02020603050405020304" pitchFamily="18" charset="0"/>
                <a:ea typeface="微软雅黑"/>
                <a:cs typeface="Times New Roman" panose="02020603050405020304" pitchFamily="18" charset="0"/>
              </a:rPr>
              <a:t>​,...R</a:t>
            </a:r>
            <a:r>
              <a:rPr lang="vi-VN" sz="3733" baseline="-25000" dirty="0">
                <a:solidFill>
                  <a:srgbClr val="0000CC"/>
                </a:solidFill>
                <a:latin typeface="Times New Roman" panose="02020603050405020304" pitchFamily="18" charset="0"/>
                <a:ea typeface="微软雅黑"/>
                <a:cs typeface="Times New Roman" panose="02020603050405020304" pitchFamily="18" charset="0"/>
              </a:rPr>
              <a:t>n</a:t>
            </a:r>
            <a:r>
              <a:rPr lang="vi-VN" sz="3733" dirty="0">
                <a:solidFill>
                  <a:srgbClr val="0000CC"/>
                </a:solidFill>
                <a:latin typeface="Times New Roman" panose="02020603050405020304" pitchFamily="18" charset="0"/>
                <a:ea typeface="微软雅黑"/>
                <a:cs typeface="Times New Roman" panose="02020603050405020304" pitchFamily="18" charset="0"/>
              </a:rPr>
              <a:t>​ mắc nối tiếp</a:t>
            </a: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4448666" y="4990209"/>
            <a:ext cx="5950103" cy="707886"/>
          </a:xfrm>
          <a:prstGeom prst="rect">
            <a:avLst/>
          </a:prstGeom>
          <a:solidFill>
            <a:srgbClr val="FFFF00"/>
          </a:solidFill>
        </p:spPr>
        <p:txBody>
          <a:bodyPr wrap="square">
            <a:spAutoFit/>
          </a:bodyPr>
          <a:lstStyle/>
          <a:p>
            <a:r>
              <a:rPr lang="vi-VN" sz="4000" b="1" dirty="0">
                <a:solidFill>
                  <a:srgbClr val="FF0000"/>
                </a:solidFill>
                <a:latin typeface="+mj-lt"/>
                <a:cs typeface="Calibri" panose="020F0502020204030204" pitchFamily="34" charset="0"/>
              </a:rPr>
              <a:t>R</a:t>
            </a:r>
            <a:r>
              <a:rPr lang="en-US" sz="4000" b="1" baseline="-25000" dirty="0" err="1">
                <a:solidFill>
                  <a:srgbClr val="FF0000"/>
                </a:solidFill>
                <a:latin typeface="+mj-lt"/>
                <a:cs typeface="Calibri" panose="020F0502020204030204" pitchFamily="34" charset="0"/>
              </a:rPr>
              <a:t>tđ</a:t>
            </a:r>
            <a:r>
              <a:rPr lang="en-US" sz="4000" b="1" dirty="0">
                <a:solidFill>
                  <a:srgbClr val="FF0000"/>
                </a:solidFill>
                <a:latin typeface="+mj-lt"/>
                <a:cs typeface="Calibri" panose="020F0502020204030204" pitchFamily="34" charset="0"/>
              </a:rPr>
              <a:t> </a:t>
            </a:r>
            <a:r>
              <a:rPr lang="vi-VN" sz="4000" b="1" dirty="0">
                <a:solidFill>
                  <a:srgbClr val="FF0000"/>
                </a:solidFill>
                <a:latin typeface="+mj-lt"/>
                <a:cs typeface="Calibri" panose="020F0502020204030204" pitchFamily="34" charset="0"/>
              </a:rPr>
              <a:t>= R</a:t>
            </a:r>
            <a:r>
              <a:rPr lang="vi-VN" sz="4000" b="1" baseline="-25000" dirty="0">
                <a:solidFill>
                  <a:srgbClr val="FF0000"/>
                </a:solidFill>
                <a:latin typeface="+mj-lt"/>
                <a:cs typeface="Calibri" panose="020F0502020204030204" pitchFamily="34" charset="0"/>
              </a:rPr>
              <a:t>1</a:t>
            </a:r>
            <a:r>
              <a:rPr lang="vi-VN" sz="4000" b="1" dirty="0">
                <a:solidFill>
                  <a:srgbClr val="FF0000"/>
                </a:solidFill>
                <a:latin typeface="+mj-lt"/>
                <a:cs typeface="Calibri" panose="020F0502020204030204" pitchFamily="34" charset="0"/>
              </a:rPr>
              <a:t>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R</a:t>
            </a:r>
            <a:r>
              <a:rPr lang="vi-VN" sz="4000" b="1" baseline="-25000" dirty="0">
                <a:solidFill>
                  <a:srgbClr val="FF0000"/>
                </a:solidFill>
                <a:latin typeface="+mj-lt"/>
                <a:cs typeface="Calibri" panose="020F0502020204030204" pitchFamily="34" charset="0"/>
              </a:rPr>
              <a:t>2</a:t>
            </a:r>
            <a:r>
              <a:rPr lang="vi-VN" sz="4000" b="1" dirty="0">
                <a:solidFill>
                  <a:srgbClr val="FF0000"/>
                </a:solidFill>
                <a:latin typeface="+mj-lt"/>
                <a:cs typeface="Calibri" panose="020F0502020204030204" pitchFamily="34" charset="0"/>
              </a:rPr>
              <a:t>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R</a:t>
            </a:r>
            <a:r>
              <a:rPr lang="vi-VN" sz="4000" b="1" baseline="-25000" dirty="0">
                <a:solidFill>
                  <a:srgbClr val="FF0000"/>
                </a:solidFill>
                <a:latin typeface="+mj-lt"/>
                <a:cs typeface="Calibri" panose="020F0502020204030204" pitchFamily="34" charset="0"/>
              </a:rPr>
              <a:t>n</a:t>
            </a:r>
            <a:endParaRPr lang="vi-VN" sz="4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01808FB5-51BE-4FF7-8428-E9FBC3430228}"/>
              </a:ext>
            </a:extLst>
          </p:cNvPr>
          <p:cNvSpPr txBox="1"/>
          <p:nvPr/>
        </p:nvSpPr>
        <p:spPr>
          <a:xfrm>
            <a:off x="384394" y="685800"/>
            <a:ext cx="6396303" cy="666786"/>
          </a:xfrm>
          <a:prstGeom prst="rect">
            <a:avLst/>
          </a:prstGeom>
          <a:noFill/>
        </p:spPr>
        <p:txBody>
          <a:bodyPr wrap="none" rtlCol="0">
            <a:spAutoFit/>
          </a:bodyPr>
          <a:lstStyle/>
          <a:p>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
        <p:nvSpPr>
          <p:cNvPr id="33" name="文本框 12">
            <a:extLst>
              <a:ext uri="{FF2B5EF4-FFF2-40B4-BE49-F238E27FC236}">
                <a16:creationId xmlns:a16="http://schemas.microsoft.com/office/drawing/2014/main" xmlns="" id="{DFBC02C0-57AF-4F60-B99C-3696D11D2494}"/>
              </a:ext>
            </a:extLst>
          </p:cNvPr>
          <p:cNvSpPr txBox="1"/>
          <p:nvPr/>
        </p:nvSpPr>
        <p:spPr>
          <a:xfrm>
            <a:off x="356883" y="76200"/>
            <a:ext cx="5909951" cy="666786"/>
          </a:xfrm>
          <a:prstGeom prst="rect">
            <a:avLst/>
          </a:prstGeom>
          <a:noFill/>
        </p:spPr>
        <p:txBody>
          <a:bodyPr wrap="none" rtlCol="0">
            <a:spAutoFit/>
          </a:bodyPr>
          <a:lstStyle/>
          <a:p>
            <a:r>
              <a:rPr lang="vi-VN" sz="3733"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ĐOẠN MẠCH NỐI TIẾP</a:t>
            </a:r>
          </a:p>
        </p:txBody>
      </p:sp>
    </p:spTree>
    <p:extLst>
      <p:ext uri="{BB962C8B-B14F-4D97-AF65-F5344CB8AC3E}">
        <p14:creationId xmlns:p14="http://schemas.microsoft.com/office/powerpoint/2010/main" val="1398398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109000" y="3835400"/>
            <a:ext cx="2024601" cy="2946400"/>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436598" y="990600"/>
            <a:ext cx="9461549" cy="1077218"/>
          </a:xfrm>
          <a:prstGeom prst="rect">
            <a:avLst/>
          </a:prstGeom>
          <a:noFill/>
        </p:spPr>
        <p:txBody>
          <a:bodyPr wrap="square">
            <a:spAutoFit/>
          </a:bodyPr>
          <a:lstStyle/>
          <a:p>
            <a:pPr lvl="0"/>
            <a:r>
              <a:rPr lang="en-US" sz="3200" dirty="0">
                <a:solidFill>
                  <a:srgbClr val="0000CC"/>
                </a:solidFill>
                <a:latin typeface="Calibri" panose="020F0502020204030204" pitchFamily="34" charset="0"/>
                <a:ea typeface="微软雅黑"/>
                <a:cs typeface="Calibri" panose="020F0502020204030204" pitchFamily="34" charset="0"/>
              </a:rPr>
              <a:t>Trong</a:t>
            </a:r>
            <a:r>
              <a:rPr lang="vi-VN" sz="3200" dirty="0">
                <a:solidFill>
                  <a:srgbClr val="0000CC"/>
                </a:solidFill>
                <a:latin typeface="Calibri" panose="020F0502020204030204" pitchFamily="34" charset="0"/>
                <a:ea typeface="微软雅黑"/>
                <a:cs typeface="Calibri" panose="020F0502020204030204" pitchFamily="34" charset="0"/>
              </a:rPr>
              <a:t> đoạn mạch gồm 2 điện trở mắc nối tiếp</a:t>
            </a:r>
            <a:r>
              <a:rPr lang="en-US" sz="3200" dirty="0">
                <a:solidFill>
                  <a:srgbClr val="0000CC"/>
                </a:solidFill>
                <a:latin typeface="Calibri" panose="020F0502020204030204" pitchFamily="34" charset="0"/>
                <a:ea typeface="微软雅黑"/>
                <a:cs typeface="Calibri" panose="020F0502020204030204" pitchFamily="34" charset="0"/>
              </a:rPr>
              <a:t>, </a:t>
            </a:r>
            <a:r>
              <a:rPr lang="en-US" sz="3200" dirty="0">
                <a:solidFill>
                  <a:srgbClr val="0000CC"/>
                </a:solidFill>
                <a:latin typeface="Calibri" panose="020F0502020204030204" pitchFamily="34" charset="0"/>
                <a:cs typeface="Calibri" panose="020F0502020204030204" pitchFamily="34" charset="0"/>
              </a:rPr>
              <a:t>c</a:t>
            </a:r>
            <a:r>
              <a:rPr lang="vi-VN" sz="3200" dirty="0">
                <a:solidFill>
                  <a:srgbClr val="0000CC"/>
                </a:solidFill>
                <a:latin typeface="Calibri" panose="020F0502020204030204" pitchFamily="34" charset="0"/>
                <a:cs typeface="Calibri" panose="020F0502020204030204" pitchFamily="34" charset="0"/>
              </a:rPr>
              <a:t>ường độ dòng điện có giá trị như nhau tại mọi điểm</a:t>
            </a:r>
            <a:endParaRPr lang="vi-VN" sz="3200" dirty="0">
              <a:solidFill>
                <a:srgbClr val="0000CC"/>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4673601" y="2006601"/>
            <a:ext cx="2306993" cy="707886"/>
          </a:xfrm>
          <a:prstGeom prst="rect">
            <a:avLst/>
          </a:prstGeom>
          <a:noFill/>
        </p:spPr>
        <p:txBody>
          <a:bodyPr wrap="square">
            <a:spAutoFit/>
          </a:bodyPr>
          <a:lstStyle/>
          <a:p>
            <a:pPr algn="ctr"/>
            <a:r>
              <a:rPr lang="vi-VN" sz="4000" b="1" dirty="0">
                <a:solidFill>
                  <a:srgbClr val="FF0000"/>
                </a:solidFill>
                <a:latin typeface="Calibri" panose="020F0502020204030204" pitchFamily="34" charset="0"/>
                <a:ea typeface="微软雅黑"/>
                <a:cs typeface="Calibri" panose="020F0502020204030204" pitchFamily="34" charset="0"/>
              </a:rPr>
              <a:t>I = I</a:t>
            </a:r>
            <a:r>
              <a:rPr lang="vi-VN" sz="4000" b="1" baseline="-25000" dirty="0">
                <a:solidFill>
                  <a:srgbClr val="FF0000"/>
                </a:solidFill>
                <a:latin typeface="Calibri" panose="020F0502020204030204" pitchFamily="34" charset="0"/>
                <a:ea typeface="微软雅黑"/>
                <a:cs typeface="Calibri" panose="020F0502020204030204" pitchFamily="34" charset="0"/>
              </a:rPr>
              <a:t>1 </a:t>
            </a:r>
            <a:r>
              <a:rPr lang="vi-VN" sz="4000" b="1" dirty="0">
                <a:solidFill>
                  <a:srgbClr val="FF0000"/>
                </a:solidFill>
                <a:latin typeface="Calibri" panose="020F0502020204030204" pitchFamily="34" charset="0"/>
                <a:ea typeface="微软雅黑"/>
                <a:cs typeface="Calibri" panose="020F0502020204030204" pitchFamily="34" charset="0"/>
              </a:rPr>
              <a:t>= I</a:t>
            </a:r>
            <a:r>
              <a:rPr lang="vi-VN" sz="4000" b="1" baseline="-25000" dirty="0">
                <a:solidFill>
                  <a:srgbClr val="FF0000"/>
                </a:solidFill>
                <a:latin typeface="Calibri" panose="020F0502020204030204" pitchFamily="34" charset="0"/>
                <a:ea typeface="微软雅黑"/>
                <a:cs typeface="Calibri" panose="020F0502020204030204" pitchFamily="34" charset="0"/>
              </a:rPr>
              <a:t>2</a:t>
            </a:r>
            <a:endParaRPr lang="en-US" sz="4000" b="1" dirty="0">
              <a:solidFill>
                <a:srgbClr val="FF0000"/>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422400" y="2819400"/>
            <a:ext cx="10160000" cy="1077218"/>
          </a:xfrm>
          <a:prstGeom prst="rect">
            <a:avLst/>
          </a:prstGeom>
          <a:noFill/>
        </p:spPr>
        <p:txBody>
          <a:bodyPr wrap="square">
            <a:spAutoFit/>
          </a:bodyPr>
          <a:lstStyle/>
          <a:p>
            <a:pPr lvl="0"/>
            <a:r>
              <a:rPr lang="en-US" sz="3200" dirty="0" err="1">
                <a:solidFill>
                  <a:srgbClr val="0000CC"/>
                </a:solidFill>
                <a:latin typeface="Calibri" panose="020F0502020204030204" pitchFamily="34" charset="0"/>
                <a:cs typeface="Calibri" panose="020F0502020204030204" pitchFamily="34" charset="0"/>
              </a:rPr>
              <a:t>Tương</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tự</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với</a:t>
            </a:r>
            <a:r>
              <a:rPr lang="en-US" sz="3200" dirty="0">
                <a:solidFill>
                  <a:srgbClr val="0000CC"/>
                </a:solidFill>
                <a:latin typeface="Calibri" panose="020F0502020204030204" pitchFamily="34" charset="0"/>
                <a:cs typeface="Calibri" panose="020F0502020204030204" pitchFamily="34" charset="0"/>
              </a:rPr>
              <a:t> </a:t>
            </a:r>
            <a:r>
              <a:rPr lang="vi-VN" sz="3200" dirty="0">
                <a:solidFill>
                  <a:srgbClr val="0000CC"/>
                </a:solidFill>
                <a:latin typeface="Calibri" panose="020F0502020204030204" pitchFamily="34" charset="0"/>
                <a:cs typeface="Calibri" panose="020F0502020204030204" pitchFamily="34" charset="0"/>
              </a:rPr>
              <a:t>đoạn mạch gồm nhiều điện trở R</a:t>
            </a:r>
            <a:r>
              <a:rPr lang="vi-VN" sz="3200" baseline="-25000" dirty="0">
                <a:solidFill>
                  <a:srgbClr val="0000CC"/>
                </a:solidFill>
                <a:latin typeface="Calibri" panose="020F0502020204030204" pitchFamily="34" charset="0"/>
                <a:cs typeface="Calibri" panose="020F0502020204030204" pitchFamily="34" charset="0"/>
              </a:rPr>
              <a:t>1</a:t>
            </a:r>
            <a:r>
              <a:rPr lang="vi-VN" sz="3200" dirty="0">
                <a:solidFill>
                  <a:srgbClr val="0000CC"/>
                </a:solidFill>
                <a:latin typeface="Calibri" panose="020F0502020204030204" pitchFamily="34" charset="0"/>
                <a:cs typeface="Calibri" panose="020F0502020204030204" pitchFamily="34" charset="0"/>
              </a:rPr>
              <a:t>​,R</a:t>
            </a:r>
            <a:r>
              <a:rPr lang="vi-VN" sz="3200" baseline="-25000" dirty="0">
                <a:solidFill>
                  <a:srgbClr val="0000CC"/>
                </a:solidFill>
                <a:latin typeface="Calibri" panose="020F0502020204030204" pitchFamily="34" charset="0"/>
                <a:cs typeface="Calibri" panose="020F0502020204030204" pitchFamily="34" charset="0"/>
              </a:rPr>
              <a:t>2</a:t>
            </a:r>
            <a:r>
              <a:rPr lang="vi-VN" sz="3200" dirty="0">
                <a:solidFill>
                  <a:srgbClr val="0000CC"/>
                </a:solidFill>
                <a:latin typeface="Calibri" panose="020F0502020204030204" pitchFamily="34" charset="0"/>
                <a:cs typeface="Calibri" panose="020F0502020204030204" pitchFamily="34" charset="0"/>
              </a:rPr>
              <a:t>​,...R</a:t>
            </a:r>
            <a:r>
              <a:rPr lang="vi-VN" sz="3200" baseline="-25000" dirty="0">
                <a:solidFill>
                  <a:srgbClr val="0000CC"/>
                </a:solidFill>
                <a:latin typeface="Calibri" panose="020F0502020204030204" pitchFamily="34" charset="0"/>
                <a:cs typeface="Calibri" panose="020F0502020204030204" pitchFamily="34" charset="0"/>
              </a:rPr>
              <a:t>n</a:t>
            </a:r>
            <a:r>
              <a:rPr lang="vi-VN" sz="3200" dirty="0">
                <a:solidFill>
                  <a:srgbClr val="0000CC"/>
                </a:solidFill>
                <a:latin typeface="Calibri" panose="020F0502020204030204" pitchFamily="34" charset="0"/>
                <a:cs typeface="Calibri" panose="020F0502020204030204" pitchFamily="34" charset="0"/>
              </a:rPr>
              <a:t>​ </a:t>
            </a:r>
          </a:p>
          <a:p>
            <a:pPr lvl="0"/>
            <a:r>
              <a:rPr lang="vi-VN" sz="3200" dirty="0">
                <a:solidFill>
                  <a:srgbClr val="0000CC"/>
                </a:solidFill>
                <a:latin typeface="Calibri" panose="020F0502020204030204" pitchFamily="34" charset="0"/>
                <a:cs typeface="Calibri" panose="020F0502020204030204" pitchFamily="34" charset="0"/>
              </a:rPr>
              <a:t>mắc nối tiếp</a:t>
            </a:r>
            <a:endParaRPr lang="vi-VN" sz="3200" dirty="0">
              <a:solidFill>
                <a:srgbClr val="0000CC"/>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3962400" y="3530601"/>
            <a:ext cx="4117771" cy="707886"/>
          </a:xfrm>
          <a:prstGeom prst="rect">
            <a:avLst/>
          </a:prstGeom>
          <a:noFill/>
        </p:spPr>
        <p:txBody>
          <a:bodyPr wrap="square">
            <a:spAutoFit/>
          </a:bodyPr>
          <a:lstStyle/>
          <a:p>
            <a:r>
              <a:rPr lang="vi-VN" sz="4000" b="1" dirty="0">
                <a:solidFill>
                  <a:srgbClr val="FF0000"/>
                </a:solidFill>
                <a:latin typeface="Calibri" panose="020F0502020204030204" pitchFamily="34" charset="0"/>
                <a:cs typeface="Calibri" panose="020F0502020204030204" pitchFamily="34" charset="0"/>
              </a:rPr>
              <a:t>I = I</a:t>
            </a:r>
            <a:r>
              <a:rPr lang="vi-VN" sz="4000" b="1" baseline="-25000"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 I</a:t>
            </a:r>
            <a:r>
              <a:rPr lang="vi-VN" sz="4000" b="1" baseline="-25000" dirty="0">
                <a:solidFill>
                  <a:srgbClr val="FF0000"/>
                </a:solidFill>
                <a:latin typeface="Calibri" panose="020F0502020204030204" pitchFamily="34" charset="0"/>
                <a:cs typeface="Calibri" panose="020F0502020204030204" pitchFamily="34" charset="0"/>
              </a:rPr>
              <a:t>2</a:t>
            </a:r>
            <a:r>
              <a:rPr lang="vi-VN" sz="4000" b="1" dirty="0">
                <a:solidFill>
                  <a:srgbClr val="FF0000"/>
                </a:solidFill>
                <a:latin typeface="Calibri" panose="020F0502020204030204" pitchFamily="34" charset="0"/>
                <a:cs typeface="Calibri" panose="020F0502020204030204" pitchFamily="34" charset="0"/>
              </a:rPr>
              <a:t> = .... = I</a:t>
            </a:r>
            <a:r>
              <a:rPr lang="vi-VN" sz="4000" b="1" baseline="-25000" dirty="0">
                <a:solidFill>
                  <a:srgbClr val="FF0000"/>
                </a:solidFill>
                <a:latin typeface="Calibri" panose="020F0502020204030204" pitchFamily="34" charset="0"/>
                <a:cs typeface="Calibri" panose="020F0502020204030204" pitchFamily="34" charset="0"/>
              </a:rPr>
              <a:t>n</a:t>
            </a:r>
            <a:endParaRPr lang="vi-VN" sz="4000" baseline="-25000" dirty="0">
              <a:solidFill>
                <a:srgbClr val="FF0000"/>
              </a:solidFill>
              <a:latin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1267265" y="227299"/>
            <a:ext cx="7289175" cy="666786"/>
          </a:xfrm>
          <a:prstGeom prst="rect">
            <a:avLst/>
          </a:prstGeom>
          <a:noFill/>
        </p:spPr>
        <p:txBody>
          <a:bodyPr wrap="none" rtlCol="0">
            <a:spAutoFit/>
          </a:bodyPr>
          <a:lstStyle/>
          <a:p>
            <a:r>
              <a:rPr lang="en-US"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vi-VN"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733"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Đặc</a:t>
            </a:r>
            <a:r>
              <a:rPr lang="en-US"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733"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điểm</a:t>
            </a:r>
            <a:r>
              <a:rPr lang="en-US"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733"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3733"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sp>
        <p:nvSpPr>
          <p:cNvPr id="3" name="Hộp Văn bản 2">
            <a:extLst>
              <a:ext uri="{FF2B5EF4-FFF2-40B4-BE49-F238E27FC236}">
                <a16:creationId xmlns:a16="http://schemas.microsoft.com/office/drawing/2014/main" xmlns="" id="{A983A35B-E827-A3BC-CF4C-0B457FE9AAA8}"/>
              </a:ext>
            </a:extLst>
          </p:cNvPr>
          <p:cNvSpPr txBox="1"/>
          <p:nvPr/>
        </p:nvSpPr>
        <p:spPr>
          <a:xfrm>
            <a:off x="2183218" y="4560174"/>
            <a:ext cx="8586383" cy="1569660"/>
          </a:xfrm>
          <a:prstGeom prst="rect">
            <a:avLst/>
          </a:prstGeom>
          <a:noFill/>
        </p:spPr>
        <p:txBody>
          <a:bodyPr wrap="square">
            <a:spAutoFit/>
          </a:bodyPr>
          <a:lstStyle/>
          <a:p>
            <a:r>
              <a:rPr lang="vi-VN" sz="3200" dirty="0">
                <a:solidFill>
                  <a:srgbClr val="800080"/>
                </a:solidFill>
                <a:latin typeface="Times New Roman" pitchFamily="18" charset="0"/>
                <a:cs typeface="Times New Roman" pitchFamily="18" charset="0"/>
              </a:rPr>
              <a:t>Hiệu điện thế giữa hai đầu đoạn mạch bằng tổng các hiệu điện thế trên mỗi đèn  </a:t>
            </a:r>
          </a:p>
          <a:p>
            <a:pPr algn="ctr"/>
            <a:r>
              <a:rPr lang="vi-VN" sz="3200" b="1" dirty="0">
                <a:solidFill>
                  <a:srgbClr val="FF0000"/>
                </a:solidFill>
                <a:latin typeface="Times New Roman" pitchFamily="18" charset="0"/>
                <a:cs typeface="Times New Roman" pitchFamily="18" charset="0"/>
              </a:rPr>
              <a:t>U = U</a:t>
            </a:r>
            <a:r>
              <a:rPr lang="vi-VN" sz="3200" b="1" baseline="-25000" dirty="0">
                <a:solidFill>
                  <a:srgbClr val="FF0000"/>
                </a:solidFill>
                <a:latin typeface="Times New Roman" pitchFamily="18" charset="0"/>
                <a:cs typeface="Times New Roman" pitchFamily="18" charset="0"/>
              </a:rPr>
              <a:t>1</a:t>
            </a:r>
            <a:r>
              <a:rPr lang="vi-VN" sz="3200" b="1" dirty="0">
                <a:solidFill>
                  <a:srgbClr val="FF0000"/>
                </a:solidFill>
                <a:latin typeface="Times New Roman" pitchFamily="18" charset="0"/>
                <a:cs typeface="Times New Roman" pitchFamily="18" charset="0"/>
              </a:rPr>
              <a:t> + U</a:t>
            </a:r>
            <a:r>
              <a:rPr lang="vi-VN" sz="3200" b="1" baseline="-25000" dirty="0">
                <a:solidFill>
                  <a:srgbClr val="FF0000"/>
                </a:solidFill>
                <a:latin typeface="Times New Roman" pitchFamily="18" charset="0"/>
                <a:cs typeface="Times New Roman" pitchFamily="18" charset="0"/>
              </a:rPr>
              <a:t>2</a:t>
            </a:r>
            <a:endParaRPr lang="en-US" sz="3200" b="1" dirty="0">
              <a:solidFill>
                <a:srgbClr val="FF0000"/>
              </a:solidFill>
            </a:endParaRPr>
          </a:p>
        </p:txBody>
      </p:sp>
    </p:spTree>
    <p:extLst>
      <p:ext uri="{BB962C8B-B14F-4D97-AF65-F5344CB8AC3E}">
        <p14:creationId xmlns:p14="http://schemas.microsoft.com/office/powerpoint/2010/main" val="924177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634371" y="177801"/>
            <a:ext cx="10923260" cy="1323439"/>
          </a:xfrm>
          <a:prstGeom prst="rect">
            <a:avLst/>
          </a:prstGeom>
          <a:noFill/>
        </p:spPr>
        <p:txBody>
          <a:bodyPr wrap="square" rtlCol="0">
            <a:spAutoFit/>
          </a:bodyPr>
          <a:lstStyle/>
          <a:p>
            <a:pPr algn="ctr" defTabSz="914377">
              <a:defRPr/>
            </a:pPr>
            <a:r>
              <a:rPr lang="en-US" sz="8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8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685800"/>
            <a:ext cx="7086600" cy="7086600"/>
          </a:xfrm>
          <a:prstGeom prst="rect">
            <a:avLst/>
          </a:prstGeom>
        </p:spPr>
      </p:pic>
    </p:spTree>
    <p:extLst>
      <p:ext uri="{BB962C8B-B14F-4D97-AF65-F5344CB8AC3E}">
        <p14:creationId xmlns:p14="http://schemas.microsoft.com/office/powerpoint/2010/main" val="14494140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8A1227-5008-7305-2FC2-BE6A3376328D}"/>
              </a:ext>
            </a:extLst>
          </p:cNvPr>
          <p:cNvSpPr txBox="1"/>
          <p:nvPr/>
        </p:nvSpPr>
        <p:spPr>
          <a:xfrm>
            <a:off x="933491" y="1136325"/>
            <a:ext cx="9461549" cy="4524315"/>
          </a:xfrm>
          <a:prstGeom prst="rect">
            <a:avLst/>
          </a:prstGeom>
          <a:noFill/>
        </p:spPr>
        <p:txBody>
          <a:bodyPr wrap="square">
            <a:spAutoFit/>
          </a:bodyPr>
          <a:lstStyle/>
          <a:p>
            <a:pPr>
              <a:lnSpc>
                <a:spcPct val="150000"/>
              </a:lnSpc>
            </a:pPr>
            <a:r>
              <a:rPr lang="vi-VN" sz="3200" b="1" u="sng" dirty="0">
                <a:solidFill>
                  <a:srgbClr val="FF0000"/>
                </a:solidFill>
                <a:latin typeface="+mj-lt"/>
                <a:ea typeface="Calibri" panose="020F0502020204030204" pitchFamily="34" charset="0"/>
                <a:cs typeface="Calibri" panose="020F0502020204030204" pitchFamily="34" charset="0"/>
              </a:rPr>
              <a:t>Bài </a:t>
            </a:r>
            <a:r>
              <a:rPr lang="vi-VN" sz="3200" b="1" u="sng" dirty="0" err="1">
                <a:solidFill>
                  <a:srgbClr val="FF0000"/>
                </a:solidFill>
                <a:latin typeface="+mj-lt"/>
                <a:ea typeface="Calibri" panose="020F0502020204030204" pitchFamily="34" charset="0"/>
                <a:cs typeface="Calibri" panose="020F0502020204030204" pitchFamily="34" charset="0"/>
              </a:rPr>
              <a:t>tâp</a:t>
            </a:r>
            <a:r>
              <a:rPr lang="vi-VN" sz="3200" b="1" u="sng" dirty="0">
                <a:solidFill>
                  <a:srgbClr val="FF0000"/>
                </a:solidFill>
                <a:latin typeface="+mj-lt"/>
                <a:ea typeface="Calibri" panose="020F0502020204030204" pitchFamily="34" charset="0"/>
                <a:cs typeface="Calibri" panose="020F0502020204030204" pitchFamily="34" charset="0"/>
              </a:rPr>
              <a:t> 1:</a:t>
            </a:r>
            <a:r>
              <a:rPr lang="vi-VN" sz="3200" dirty="0">
                <a:latin typeface="+mj-lt"/>
                <a:ea typeface="Calibri" panose="020F0502020204030204" pitchFamily="34" charset="0"/>
                <a:cs typeface="Calibri" panose="020F0502020204030204" pitchFamily="34" charset="0"/>
              </a:rPr>
              <a:t> Có hai điện trở R</a:t>
            </a:r>
            <a:r>
              <a:rPr lang="en-US" sz="3200" baseline="-25000" dirty="0">
                <a:latin typeface="+mj-lt"/>
                <a:ea typeface="Calibri" panose="020F0502020204030204" pitchFamily="34" charset="0"/>
                <a:cs typeface="Calibri" panose="020F0502020204030204" pitchFamily="34" charset="0"/>
              </a:rPr>
              <a:t>1</a:t>
            </a:r>
            <a:r>
              <a:rPr lang="vi-VN" sz="3200" dirty="0">
                <a:latin typeface="+mj-lt"/>
                <a:ea typeface="Calibri" panose="020F0502020204030204" pitchFamily="34" charset="0"/>
                <a:cs typeface="Calibri" panose="020F0502020204030204" pitchFamily="34" charset="0"/>
              </a:rPr>
              <a:t> = 2 </a:t>
            </a:r>
            <a:r>
              <a:rPr lang="el-GR" sz="3200" dirty="0">
                <a:latin typeface="+mj-lt"/>
                <a:ea typeface="Calibri" panose="020F0502020204030204" pitchFamily="34" charset="0"/>
                <a:cs typeface="Calibri" panose="020F0502020204030204" pitchFamily="34" charset="0"/>
              </a:rPr>
              <a:t>Ω</a:t>
            </a:r>
            <a:r>
              <a:rPr lang="vi-VN" sz="3200" dirty="0">
                <a:latin typeface="+mj-lt"/>
                <a:ea typeface="Calibri" panose="020F0502020204030204" pitchFamily="34" charset="0"/>
                <a:cs typeface="Calibri" panose="020F0502020204030204" pitchFamily="34" charset="0"/>
              </a:rPr>
              <a:t>, R</a:t>
            </a:r>
            <a:r>
              <a:rPr lang="vi-VN" sz="3200" baseline="-25000" dirty="0">
                <a:latin typeface="+mj-lt"/>
                <a:ea typeface="Calibri" panose="020F0502020204030204" pitchFamily="34" charset="0"/>
                <a:cs typeface="Calibri" panose="020F0502020204030204" pitchFamily="34" charset="0"/>
              </a:rPr>
              <a:t>2</a:t>
            </a:r>
            <a:r>
              <a:rPr lang="vi-VN" sz="3200" dirty="0">
                <a:latin typeface="+mj-lt"/>
                <a:ea typeface="Calibri" panose="020F0502020204030204" pitchFamily="34" charset="0"/>
                <a:cs typeface="Calibri" panose="020F0502020204030204" pitchFamily="34" charset="0"/>
              </a:rPr>
              <a:t> = 3 </a:t>
            </a:r>
            <a:r>
              <a:rPr lang="el-GR" sz="3200" dirty="0">
                <a:latin typeface="+mj-lt"/>
                <a:ea typeface="Calibri" panose="020F0502020204030204" pitchFamily="34" charset="0"/>
                <a:cs typeface="Calibri" panose="020F0502020204030204" pitchFamily="34" charset="0"/>
              </a:rPr>
              <a:t>Ω</a:t>
            </a:r>
            <a:r>
              <a:rPr lang="vi-VN" sz="3200" dirty="0">
                <a:latin typeface="+mj-lt"/>
                <a:ea typeface="Calibri" panose="020F0502020204030204" pitchFamily="34" charset="0"/>
                <a:cs typeface="Calibri" panose="020F0502020204030204" pitchFamily="34" charset="0"/>
              </a:rPr>
              <a:t> được </a:t>
            </a:r>
            <a:r>
              <a:rPr lang="vi-VN" sz="3200" b="1" dirty="0">
                <a:solidFill>
                  <a:srgbClr val="0000FF"/>
                </a:solidFill>
                <a:latin typeface="+mj-lt"/>
                <a:ea typeface="Calibri" panose="020F0502020204030204" pitchFamily="34" charset="0"/>
                <a:cs typeface="Calibri" panose="020F0502020204030204" pitchFamily="34" charset="0"/>
              </a:rPr>
              <a:t>mắc nối tiếp</a:t>
            </a:r>
            <a:r>
              <a:rPr lang="vi-VN" sz="3200" dirty="0">
                <a:latin typeface="+mj-lt"/>
                <a:ea typeface="Calibri" panose="020F0502020204030204" pitchFamily="34" charset="0"/>
                <a:cs typeface="Calibri" panose="020F0502020204030204" pitchFamily="34" charset="0"/>
              </a:rPr>
              <a:t>. Biết cường độ dòng điện chạy qua điện trở R</a:t>
            </a:r>
            <a:r>
              <a:rPr lang="vi-VN" sz="3200" baseline="-25000" dirty="0">
                <a:latin typeface="+mj-lt"/>
                <a:ea typeface="Calibri" panose="020F0502020204030204" pitchFamily="34" charset="0"/>
                <a:cs typeface="Calibri" panose="020F0502020204030204" pitchFamily="34" charset="0"/>
              </a:rPr>
              <a:t>1</a:t>
            </a:r>
            <a:r>
              <a:rPr lang="vi-VN" sz="3200" dirty="0">
                <a:latin typeface="+mj-lt"/>
                <a:ea typeface="Calibri" panose="020F0502020204030204" pitchFamily="34" charset="0"/>
                <a:cs typeface="Calibri" panose="020F0502020204030204" pitchFamily="34" charset="0"/>
              </a:rPr>
              <a:t> là 1 A. Xác định:</a:t>
            </a:r>
            <a:endParaRPr lang="en-US" sz="3200" dirty="0">
              <a:latin typeface="+mj-lt"/>
              <a:ea typeface="Calibri" panose="020F0502020204030204" pitchFamily="34" charset="0"/>
              <a:cs typeface="Calibri" panose="020F0502020204030204" pitchFamily="34" charset="0"/>
            </a:endParaRPr>
          </a:p>
          <a:p>
            <a:pPr lvl="0">
              <a:lnSpc>
                <a:spcPct val="150000"/>
              </a:lnSpc>
            </a:pPr>
            <a:r>
              <a:rPr lang="en-US" sz="3200" dirty="0">
                <a:latin typeface="+mj-lt"/>
                <a:ea typeface="Calibri" panose="020F0502020204030204" pitchFamily="34" charset="0"/>
                <a:cs typeface="Calibri" panose="020F0502020204030204" pitchFamily="34" charset="0"/>
              </a:rPr>
              <a:t>a) </a:t>
            </a:r>
            <a:r>
              <a:rPr lang="vi-VN" sz="3200" dirty="0">
                <a:latin typeface="+mj-lt"/>
                <a:ea typeface="Calibri" panose="020F0502020204030204" pitchFamily="34" charset="0"/>
                <a:cs typeface="Calibri" panose="020F0502020204030204" pitchFamily="34" charset="0"/>
              </a:rPr>
              <a:t>Điện trở tương đương của đoạn mạch.</a:t>
            </a:r>
            <a:endParaRPr lang="en-US" sz="3200" dirty="0">
              <a:latin typeface="+mj-lt"/>
              <a:ea typeface="Calibri" panose="020F0502020204030204" pitchFamily="34" charset="0"/>
              <a:cs typeface="Calibri" panose="020F0502020204030204" pitchFamily="34" charset="0"/>
            </a:endParaRPr>
          </a:p>
          <a:p>
            <a:pPr lvl="0">
              <a:lnSpc>
                <a:spcPct val="150000"/>
              </a:lnSpc>
            </a:pPr>
            <a:r>
              <a:rPr lang="en-US" sz="3200" dirty="0">
                <a:latin typeface="+mj-lt"/>
                <a:ea typeface="Calibri" panose="020F0502020204030204" pitchFamily="34" charset="0"/>
                <a:cs typeface="Calibri" panose="020F0502020204030204" pitchFamily="34" charset="0"/>
              </a:rPr>
              <a:t>b) </a:t>
            </a:r>
            <a:r>
              <a:rPr lang="vi-VN" sz="3200" dirty="0">
                <a:latin typeface="+mj-lt"/>
                <a:ea typeface="Calibri" panose="020F0502020204030204" pitchFamily="34" charset="0"/>
                <a:cs typeface="Calibri" panose="020F0502020204030204" pitchFamily="34" charset="0"/>
              </a:rPr>
              <a:t>Hiệu điện thế giữa hai đầu mỗi điện trở.</a:t>
            </a:r>
            <a:endParaRPr lang="en-US" sz="3200" dirty="0">
              <a:latin typeface="+mj-lt"/>
              <a:ea typeface="Calibri" panose="020F0502020204030204" pitchFamily="34" charset="0"/>
              <a:cs typeface="Calibri" panose="020F0502020204030204" pitchFamily="34" charset="0"/>
            </a:endParaRPr>
          </a:p>
          <a:p>
            <a:pPr lvl="0">
              <a:lnSpc>
                <a:spcPct val="150000"/>
              </a:lnSpc>
            </a:pPr>
            <a:r>
              <a:rPr lang="en-US" sz="3200" dirty="0">
                <a:latin typeface="+mj-lt"/>
                <a:ea typeface="Calibri" panose="020F0502020204030204" pitchFamily="34" charset="0"/>
                <a:cs typeface="Calibri" panose="020F0502020204030204" pitchFamily="34" charset="0"/>
              </a:rPr>
              <a:t>c) </a:t>
            </a:r>
            <a:r>
              <a:rPr lang="vi-VN" sz="3200" dirty="0">
                <a:latin typeface="+mj-lt"/>
                <a:ea typeface="Calibri" panose="020F0502020204030204" pitchFamily="34" charset="0"/>
                <a:cs typeface="Calibri" panose="020F0502020204030204" pitchFamily="34" charset="0"/>
              </a:rPr>
              <a:t>Hiệu điện thế giữa hai đẩu đoạn mạch.</a:t>
            </a:r>
            <a:endParaRPr lang="en-US" sz="3200" dirty="0">
              <a:latin typeface="+mj-lt"/>
              <a:ea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781457" y="382613"/>
            <a:ext cx="6971488" cy="584775"/>
          </a:xfrm>
          <a:prstGeom prst="rect">
            <a:avLst/>
          </a:prstGeom>
          <a:noFill/>
        </p:spPr>
        <p:txBody>
          <a:bodyPr wrap="square" rtlCol="0">
            <a:spAutoFit/>
          </a:bodyPr>
          <a:lstStyle/>
          <a:p>
            <a:r>
              <a:rPr lang="vi-VN"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vi-VN"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 tập vận dụng</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3"/>
          <a:stretch>
            <a:fillRect/>
          </a:stretch>
        </p:blipFill>
        <p:spPr>
          <a:xfrm>
            <a:off x="8636001" y="3225800"/>
            <a:ext cx="2118057" cy="2235200"/>
          </a:xfrm>
          <a:prstGeom prst="rect">
            <a:avLst/>
          </a:prstGeom>
        </p:spPr>
      </p:pic>
    </p:spTree>
    <p:extLst>
      <p:ext uri="{BB962C8B-B14F-4D97-AF65-F5344CB8AC3E}">
        <p14:creationId xmlns:p14="http://schemas.microsoft.com/office/powerpoint/2010/main" val="19515254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10050205" y="4010836"/>
            <a:ext cx="2141795" cy="3420744"/>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398920" y="1713839"/>
            <a:ext cx="9461549" cy="584775"/>
          </a:xfrm>
          <a:prstGeom prst="rect">
            <a:avLst/>
          </a:prstGeom>
          <a:noFill/>
        </p:spPr>
        <p:txBody>
          <a:bodyPr wrap="square">
            <a:spAutoFit/>
          </a:bodyPr>
          <a:lstStyle/>
          <a:p>
            <a:pPr lvl="0"/>
            <a:r>
              <a:rPr lang="vi-VN" sz="3200" b="1" dirty="0">
                <a:latin typeface="+mj-lt"/>
                <a:cs typeface="Calibri" panose="020F0502020204030204" pitchFamily="34" charset="0"/>
              </a:rPr>
              <a:t>Điện trở tương đương của đoạn mạch là</a:t>
            </a:r>
            <a:r>
              <a:rPr lang="en-US" sz="3200" b="1" dirty="0">
                <a:latin typeface="+mj-lt"/>
                <a:cs typeface="Calibri" panose="020F0502020204030204" pitchFamily="34" charset="0"/>
              </a:rPr>
              <a:t>:</a:t>
            </a:r>
            <a:endParaRPr lang="vi-VN" sz="3200" b="1" dirty="0">
              <a:latin typeface="+mj-lt"/>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2816818" y="2239329"/>
            <a:ext cx="5964969" cy="707886"/>
          </a:xfrm>
          <a:prstGeom prst="rect">
            <a:avLst/>
          </a:prstGeom>
          <a:noFill/>
        </p:spPr>
        <p:txBody>
          <a:bodyPr wrap="square">
            <a:spAutoFit/>
          </a:bodyPr>
          <a:lstStyle/>
          <a:p>
            <a:pPr algn="ctr"/>
            <a:r>
              <a:rPr lang="en-US" sz="4000" b="1" dirty="0" err="1">
                <a:solidFill>
                  <a:srgbClr val="0000CC"/>
                </a:solidFill>
                <a:latin typeface="Calibri" panose="020F0502020204030204" pitchFamily="34" charset="0"/>
                <a:cs typeface="Calibri" panose="020F0502020204030204" pitchFamily="34" charset="0"/>
              </a:rPr>
              <a:t>R</a:t>
            </a:r>
            <a:r>
              <a:rPr lang="en-US" sz="4000" b="1" baseline="-25000" dirty="0" err="1">
                <a:solidFill>
                  <a:srgbClr val="0000CC"/>
                </a:solidFill>
                <a:latin typeface="Calibri" panose="020F0502020204030204" pitchFamily="34" charset="0"/>
                <a:cs typeface="Calibri" panose="020F0502020204030204" pitchFamily="34" charset="0"/>
              </a:rPr>
              <a:t>tđ</a:t>
            </a:r>
            <a:r>
              <a:rPr lang="vi-VN" sz="4000" b="1" dirty="0">
                <a:solidFill>
                  <a:srgbClr val="0000CC"/>
                </a:solidFill>
                <a:latin typeface="Calibri" panose="020F0502020204030204" pitchFamily="34" charset="0"/>
                <a:ea typeface="微软雅黑"/>
                <a:cs typeface="Calibri" panose="020F0502020204030204" pitchFamily="34" charset="0"/>
              </a:rPr>
              <a:t> =</a:t>
            </a:r>
            <a:r>
              <a:rPr lang="en-US" sz="4000" b="1" dirty="0">
                <a:solidFill>
                  <a:srgbClr val="0000CC"/>
                </a:solidFill>
                <a:latin typeface="Calibri" panose="020F0502020204030204" pitchFamily="34" charset="0"/>
                <a:ea typeface="微软雅黑"/>
                <a:cs typeface="Calibri" panose="020F0502020204030204" pitchFamily="34" charset="0"/>
              </a:rPr>
              <a:t>R</a:t>
            </a:r>
            <a:r>
              <a:rPr lang="vi-VN" sz="4000" b="1" baseline="-25000" dirty="0">
                <a:solidFill>
                  <a:srgbClr val="0000CC"/>
                </a:solidFill>
                <a:latin typeface="Calibri" panose="020F0502020204030204" pitchFamily="34" charset="0"/>
                <a:ea typeface="微软雅黑"/>
                <a:cs typeface="Calibri" panose="020F0502020204030204" pitchFamily="34" charset="0"/>
              </a:rPr>
              <a:t>1 </a:t>
            </a:r>
            <a:r>
              <a:rPr lang="en-US" sz="4000" b="1" dirty="0">
                <a:solidFill>
                  <a:srgbClr val="0000CC"/>
                </a:solidFill>
                <a:latin typeface="Calibri" panose="020F0502020204030204" pitchFamily="34" charset="0"/>
                <a:ea typeface="微软雅黑"/>
                <a:cs typeface="Calibri" panose="020F0502020204030204" pitchFamily="34" charset="0"/>
              </a:rPr>
              <a:t>+</a:t>
            </a:r>
            <a:r>
              <a:rPr lang="vi-VN" sz="4000" b="1" dirty="0">
                <a:solidFill>
                  <a:srgbClr val="0000CC"/>
                </a:solidFill>
                <a:latin typeface="Calibri" panose="020F0502020204030204" pitchFamily="34" charset="0"/>
                <a:ea typeface="微软雅黑"/>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R</a:t>
            </a:r>
            <a:r>
              <a:rPr lang="vi-VN" sz="4000" b="1" baseline="-25000" dirty="0">
                <a:solidFill>
                  <a:srgbClr val="0000CC"/>
                </a:solidFill>
                <a:latin typeface="Calibri" panose="020F0502020204030204" pitchFamily="34" charset="0"/>
                <a:cs typeface="Calibri" panose="020F0502020204030204" pitchFamily="34" charset="0"/>
              </a:rPr>
              <a:t>2 </a:t>
            </a:r>
            <a:r>
              <a:rPr lang="en-US" sz="4000" b="1" dirty="0">
                <a:solidFill>
                  <a:srgbClr val="0000CC"/>
                </a:solidFill>
                <a:latin typeface="Calibri" panose="020F0502020204030204" pitchFamily="34" charset="0"/>
                <a:ea typeface="微软雅黑"/>
                <a:cs typeface="Calibri" panose="020F0502020204030204" pitchFamily="34" charset="0"/>
              </a:rPr>
              <a:t>= 2 + 3 = 5 </a:t>
            </a:r>
            <a:r>
              <a:rPr lang="el-GR" sz="4000" b="1" dirty="0">
                <a:solidFill>
                  <a:srgbClr val="0000CC"/>
                </a:solidFill>
                <a:latin typeface="Calibri" panose="020F0502020204030204" pitchFamily="34" charset="0"/>
                <a:ea typeface="Calibri" panose="020F0502020204030204" pitchFamily="34" charset="0"/>
                <a:cs typeface="Calibri" panose="020F0502020204030204" pitchFamily="34" charset="0"/>
              </a:rPr>
              <a:t>Ω</a:t>
            </a:r>
            <a:r>
              <a:rPr lang="en-US" sz="4000" b="1" dirty="0">
                <a:solidFill>
                  <a:srgbClr val="0000CC"/>
                </a:solidFill>
                <a:latin typeface="Calibri" panose="020F0502020204030204" pitchFamily="34" charset="0"/>
                <a:ea typeface="微软雅黑"/>
                <a:cs typeface="Calibri" panose="020F0502020204030204" pitchFamily="34" charset="0"/>
              </a:rPr>
              <a:t> </a:t>
            </a:r>
            <a:endParaRPr lang="en-US" sz="4000" b="1" dirty="0">
              <a:solidFill>
                <a:srgbClr val="0000CC"/>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373181" y="2862569"/>
            <a:ext cx="9318565" cy="584775"/>
          </a:xfrm>
          <a:prstGeom prst="rect">
            <a:avLst/>
          </a:prstGeom>
          <a:noFill/>
        </p:spPr>
        <p:txBody>
          <a:bodyPr wrap="square">
            <a:spAutoFit/>
          </a:bodyPr>
          <a:lstStyle/>
          <a:p>
            <a:pPr lvl="0"/>
            <a:r>
              <a:rPr lang="en-US" sz="3200" b="1" dirty="0" err="1">
                <a:latin typeface="Times New Roman" panose="02020603050405020304" pitchFamily="18" charset="0"/>
                <a:cs typeface="Times New Roman" panose="02020603050405020304" pitchFamily="18" charset="0"/>
              </a:rPr>
              <a: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3209054" y="3466048"/>
            <a:ext cx="6844316" cy="1323439"/>
          </a:xfrm>
          <a:prstGeom prst="rect">
            <a:avLst/>
          </a:prstGeom>
          <a:noFill/>
        </p:spPr>
        <p:txBody>
          <a:bodyPr wrap="square">
            <a:spAutoFit/>
          </a:bodyPr>
          <a:lstStyle/>
          <a:p>
            <a:r>
              <a:rPr lang="en-US" sz="4000" b="1" dirty="0">
                <a:solidFill>
                  <a:srgbClr val="0000CC"/>
                </a:solidFill>
                <a:latin typeface="Calibri" panose="020F0502020204030204" pitchFamily="34" charset="0"/>
                <a:cs typeface="Calibri" panose="020F0502020204030204" pitchFamily="34" charset="0"/>
              </a:rPr>
              <a:t>U</a:t>
            </a:r>
            <a:r>
              <a:rPr lang="vi-VN" sz="4000" b="1" baseline="-25000" dirty="0">
                <a:solidFill>
                  <a:srgbClr val="0000CC"/>
                </a:solidFill>
                <a:latin typeface="Calibri" panose="020F0502020204030204" pitchFamily="34" charset="0"/>
                <a:cs typeface="Calibri" panose="020F0502020204030204" pitchFamily="34" charset="0"/>
              </a:rPr>
              <a:t>1</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 I.R</a:t>
            </a:r>
            <a:r>
              <a:rPr lang="vi-VN" sz="4000" b="1" baseline="-25000" dirty="0">
                <a:solidFill>
                  <a:srgbClr val="0000CC"/>
                </a:solidFill>
                <a:latin typeface="Calibri" panose="020F0502020204030204" pitchFamily="34" charset="0"/>
                <a:cs typeface="Calibri" panose="020F0502020204030204" pitchFamily="34" charset="0"/>
              </a:rPr>
              <a:t>1 </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1.2 = 2 </a:t>
            </a:r>
            <a:r>
              <a:rPr lang="en-US" sz="4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p>
          <a:p>
            <a:r>
              <a:rPr lang="en-US" sz="4000" b="1" dirty="0">
                <a:solidFill>
                  <a:srgbClr val="0000CC"/>
                </a:solidFill>
                <a:latin typeface="Calibri" panose="020F0502020204030204" pitchFamily="34" charset="0"/>
                <a:cs typeface="Calibri" panose="020F0502020204030204" pitchFamily="34" charset="0"/>
              </a:rPr>
              <a:t>U</a:t>
            </a:r>
            <a:r>
              <a:rPr lang="en-US" sz="4000" b="1" baseline="-25000" dirty="0">
                <a:solidFill>
                  <a:srgbClr val="0000CC"/>
                </a:solidFill>
                <a:latin typeface="Calibri" panose="020F0502020204030204" pitchFamily="34" charset="0"/>
                <a:cs typeface="Calibri" panose="020F0502020204030204" pitchFamily="34" charset="0"/>
              </a:rPr>
              <a:t>2</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 I.R</a:t>
            </a:r>
            <a:r>
              <a:rPr lang="en-US" sz="4000" b="1" baseline="-25000" dirty="0">
                <a:solidFill>
                  <a:srgbClr val="0000CC"/>
                </a:solidFill>
                <a:latin typeface="Calibri" panose="020F0502020204030204" pitchFamily="34" charset="0"/>
                <a:cs typeface="Calibri" panose="020F0502020204030204" pitchFamily="34" charset="0"/>
              </a:rPr>
              <a:t>2</a:t>
            </a:r>
            <a:r>
              <a:rPr lang="vi-VN" sz="4000" b="1" baseline="-25000" dirty="0">
                <a:solidFill>
                  <a:srgbClr val="0000CC"/>
                </a:solidFill>
                <a:latin typeface="Calibri" panose="020F0502020204030204" pitchFamily="34" charset="0"/>
                <a:cs typeface="Calibri" panose="020F0502020204030204" pitchFamily="34" charset="0"/>
              </a:rPr>
              <a:t> </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1.3 = 3 </a:t>
            </a:r>
            <a:r>
              <a:rPr lang="en-US" sz="4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r>
              <a:rPr lang="en-US" sz="4000" b="1" dirty="0">
                <a:solidFill>
                  <a:srgbClr val="0000CC"/>
                </a:solidFill>
                <a:latin typeface="Calibri" panose="020F0502020204030204" pitchFamily="34" charset="0"/>
                <a:cs typeface="Calibri" panose="020F0502020204030204" pitchFamily="34" charset="0"/>
              </a:rPr>
              <a:t>  </a:t>
            </a: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307539" y="119794"/>
            <a:ext cx="8901155" cy="2369688"/>
          </a:xfrm>
          <a:prstGeom prst="rect">
            <a:avLst/>
          </a:prstGeom>
          <a:noFill/>
        </p:spPr>
        <p:txBody>
          <a:bodyPr wrap="none" rtlCol="0">
            <a:spAutoFit/>
          </a:bodyPr>
          <a:lstStyle/>
          <a:p>
            <a:r>
              <a:rPr lang="vi-VN" sz="3733" b="1" dirty="0">
                <a:solidFill>
                  <a:srgbClr val="FF0000"/>
                </a:solidFill>
                <a:effectLst>
                  <a:outerShdw blurRad="38100" dist="38100" dir="2700000" algn="tl">
                    <a:srgbClr val="000000">
                      <a:alpha val="43137"/>
                    </a:srgbClr>
                  </a:outerShdw>
                </a:effectLst>
                <a:latin typeface="+mj-lt"/>
                <a:cs typeface="Calibri" panose="020F0502020204030204" pitchFamily="34" charset="0"/>
              </a:rPr>
              <a:t>Bài tập </a:t>
            </a:r>
            <a:r>
              <a:rPr lang="vi-VN" sz="3733" b="1" dirty="0" smtClean="0">
                <a:solidFill>
                  <a:srgbClr val="FF0000"/>
                </a:solidFill>
                <a:effectLst>
                  <a:outerShdw blurRad="38100" dist="38100" dir="2700000" algn="tl">
                    <a:srgbClr val="000000">
                      <a:alpha val="43137"/>
                    </a:srgbClr>
                  </a:outerShdw>
                </a:effectLst>
                <a:latin typeface="+mj-lt"/>
                <a:cs typeface="Calibri" panose="020F0502020204030204" pitchFamily="34" charset="0"/>
              </a:rPr>
              <a:t>1: </a:t>
            </a:r>
            <a:r>
              <a:rPr lang="vi-VN" sz="3733" b="1" dirty="0" smtClean="0">
                <a:effectLst>
                  <a:outerShdw blurRad="38100" dist="38100" dir="2700000" algn="tl">
                    <a:srgbClr val="000000">
                      <a:alpha val="43137"/>
                    </a:srgbClr>
                  </a:outerShdw>
                </a:effectLst>
                <a:latin typeface="+mj-lt"/>
                <a:cs typeface="Calibri" panose="020F0502020204030204" pitchFamily="34" charset="0"/>
              </a:rPr>
              <a:t>Vì đoạn mạch mắc nối tiếp nên: </a:t>
            </a:r>
          </a:p>
          <a:p>
            <a:r>
              <a:rPr lang="vi-VN" sz="3733" b="1" dirty="0">
                <a:effectLst>
                  <a:outerShdw blurRad="38100" dist="38100" dir="2700000" algn="tl">
                    <a:srgbClr val="000000">
                      <a:alpha val="43137"/>
                    </a:srgbClr>
                  </a:outerShdw>
                </a:effectLst>
                <a:latin typeface="+mj-lt"/>
                <a:cs typeface="Calibri" panose="020F0502020204030204" pitchFamily="34" charset="0"/>
              </a:rPr>
              <a:t>	</a:t>
            </a:r>
            <a:r>
              <a:rPr lang="vi-VN" sz="3733" b="1" dirty="0" smtClean="0">
                <a:effectLst>
                  <a:outerShdw blurRad="38100" dist="38100" dir="2700000" algn="tl">
                    <a:srgbClr val="000000">
                      <a:alpha val="43137"/>
                    </a:srgbClr>
                  </a:outerShdw>
                </a:effectLst>
                <a:latin typeface="+mj-lt"/>
                <a:cs typeface="Calibri" panose="020F0502020204030204" pitchFamily="34" charset="0"/>
              </a:rPr>
              <a:t>		</a:t>
            </a:r>
            <a:r>
              <a:rPr lang="vi-VN" sz="3733" b="1" dirty="0" smtClean="0">
                <a:solidFill>
                  <a:srgbClr val="0000FF"/>
                </a:solidFill>
                <a:effectLst>
                  <a:outerShdw blurRad="38100" dist="38100" dir="2700000" algn="tl">
                    <a:srgbClr val="000000">
                      <a:alpha val="43137"/>
                    </a:srgbClr>
                  </a:outerShdw>
                </a:effectLst>
                <a:latin typeface="+mj-lt"/>
                <a:cs typeface="Calibri" panose="020F0502020204030204" pitchFamily="34" charset="0"/>
              </a:rPr>
              <a:t>	</a:t>
            </a:r>
            <a:r>
              <a:rPr lang="vi-VN" sz="3733" b="1" dirty="0" smtClean="0">
                <a:solidFill>
                  <a:srgbClr val="FF0000"/>
                </a:solidFill>
                <a:effectLst>
                  <a:outerShdw blurRad="38100" dist="38100" dir="2700000" algn="tl">
                    <a:srgbClr val="000000">
                      <a:alpha val="43137"/>
                    </a:srgbClr>
                  </a:outerShdw>
                </a:effectLst>
                <a:latin typeface="+mj-lt"/>
                <a:cs typeface="Calibri" panose="020F0502020204030204" pitchFamily="34" charset="0"/>
              </a:rPr>
              <a:t>I= </a:t>
            </a:r>
            <a:r>
              <a:rPr lang="vi-VN" sz="3600" b="1" dirty="0">
                <a:solidFill>
                  <a:srgbClr val="FF0000"/>
                </a:solidFill>
                <a:latin typeface="+mj-lt"/>
                <a:cs typeface="Calibri" panose="020F0502020204030204" pitchFamily="34" charset="0"/>
              </a:rPr>
              <a:t>I</a:t>
            </a:r>
            <a:r>
              <a:rPr lang="vi-VN" sz="3600" b="1" baseline="-25000" dirty="0" smtClean="0">
                <a:solidFill>
                  <a:srgbClr val="FF0000"/>
                </a:solidFill>
                <a:latin typeface="+mj-lt"/>
                <a:cs typeface="Calibri" panose="020F0502020204030204" pitchFamily="34" charset="0"/>
              </a:rPr>
              <a:t>1</a:t>
            </a:r>
            <a:r>
              <a:rPr lang="vi-VN" sz="3600" b="1" dirty="0" smtClean="0">
                <a:solidFill>
                  <a:srgbClr val="FF0000"/>
                </a:solidFill>
                <a:latin typeface="+mj-lt"/>
                <a:cs typeface="Calibri" panose="020F0502020204030204" pitchFamily="34" charset="0"/>
              </a:rPr>
              <a:t> </a:t>
            </a:r>
            <a:r>
              <a:rPr lang="en-US" sz="3600" b="1" dirty="0" smtClean="0">
                <a:solidFill>
                  <a:srgbClr val="FF0000"/>
                </a:solidFill>
                <a:latin typeface="+mj-lt"/>
                <a:cs typeface="Calibri" panose="020F0502020204030204" pitchFamily="34" charset="0"/>
              </a:rPr>
              <a:t>+ </a:t>
            </a:r>
            <a:r>
              <a:rPr lang="vi-VN" sz="3600" b="1" dirty="0" smtClean="0">
                <a:solidFill>
                  <a:srgbClr val="FF0000"/>
                </a:solidFill>
                <a:latin typeface="+mj-lt"/>
                <a:cs typeface="Calibri" panose="020F0502020204030204" pitchFamily="34" charset="0"/>
              </a:rPr>
              <a:t>I</a:t>
            </a:r>
            <a:r>
              <a:rPr lang="en-US" sz="3600" b="1" baseline="-25000" dirty="0" smtClean="0">
                <a:solidFill>
                  <a:srgbClr val="FF0000"/>
                </a:solidFill>
                <a:latin typeface="+mj-lt"/>
                <a:cs typeface="Calibri" panose="020F0502020204030204" pitchFamily="34" charset="0"/>
              </a:rPr>
              <a:t>2</a:t>
            </a:r>
            <a:endParaRPr lang="vi-VN" sz="3600" b="1" baseline="-25000" dirty="0" smtClean="0">
              <a:solidFill>
                <a:srgbClr val="FF0000"/>
              </a:solidFill>
              <a:latin typeface="+mj-lt"/>
              <a:cs typeface="Calibri" panose="020F0502020204030204" pitchFamily="34" charset="0"/>
            </a:endParaRPr>
          </a:p>
          <a:p>
            <a:r>
              <a:rPr lang="vi-VN" sz="3600" b="1" dirty="0" smtClean="0">
                <a:solidFill>
                  <a:srgbClr val="FF0000"/>
                </a:solidFill>
                <a:latin typeface="Calibri" panose="020F0502020204030204" pitchFamily="34" charset="0"/>
                <a:cs typeface="Calibri" panose="020F0502020204030204" pitchFamily="34" charset="0"/>
              </a:rPr>
              <a:t>				</a:t>
            </a:r>
            <a:r>
              <a:rPr lang="en-US" sz="3600" b="1" dirty="0" smtClean="0">
                <a:solidFill>
                  <a:srgbClr val="FF0000"/>
                </a:solidFill>
                <a:latin typeface="Calibri" panose="020F0502020204030204" pitchFamily="34" charset="0"/>
                <a:cs typeface="Calibri" panose="020F0502020204030204" pitchFamily="34" charset="0"/>
              </a:rPr>
              <a:t>U = U</a:t>
            </a:r>
            <a:r>
              <a:rPr lang="vi-VN" sz="3600" b="1" baseline="-25000" dirty="0" smtClean="0">
                <a:solidFill>
                  <a:srgbClr val="FF0000"/>
                </a:solidFill>
                <a:latin typeface="Calibri" panose="020F0502020204030204" pitchFamily="34" charset="0"/>
                <a:cs typeface="Calibri" panose="020F0502020204030204" pitchFamily="34" charset="0"/>
              </a:rPr>
              <a:t>1</a:t>
            </a:r>
            <a:r>
              <a:rPr lang="vi-VN" sz="3600" b="1" dirty="0" smtClean="0">
                <a:solidFill>
                  <a:srgbClr val="FF0000"/>
                </a:solidFill>
                <a:latin typeface="Calibri" panose="020F0502020204030204" pitchFamily="34" charset="0"/>
                <a:cs typeface="Calibri" panose="020F0502020204030204" pitchFamily="34" charset="0"/>
              </a:rPr>
              <a:t> </a:t>
            </a:r>
            <a:r>
              <a:rPr lang="en-US" sz="3600" b="1" dirty="0" smtClean="0">
                <a:solidFill>
                  <a:srgbClr val="FF0000"/>
                </a:solidFill>
                <a:latin typeface="Calibri" panose="020F0502020204030204" pitchFamily="34" charset="0"/>
                <a:cs typeface="Calibri" panose="020F0502020204030204" pitchFamily="34" charset="0"/>
              </a:rPr>
              <a:t>+ U</a:t>
            </a:r>
            <a:r>
              <a:rPr lang="en-US" sz="3600" b="1" baseline="-25000" dirty="0" smtClean="0">
                <a:solidFill>
                  <a:srgbClr val="FF0000"/>
                </a:solidFill>
                <a:latin typeface="Calibri" panose="020F0502020204030204" pitchFamily="34" charset="0"/>
                <a:cs typeface="Calibri" panose="020F0502020204030204" pitchFamily="34" charset="0"/>
              </a:rPr>
              <a:t>2</a:t>
            </a:r>
            <a:r>
              <a:rPr lang="vi-VN" sz="3600" b="1" dirty="0" smtClean="0">
                <a:solidFill>
                  <a:srgbClr val="FF0000"/>
                </a:solidFill>
                <a:latin typeface="+mj-lt"/>
                <a:cs typeface="Calibri" panose="020F0502020204030204" pitchFamily="34" charset="0"/>
              </a:rPr>
              <a:t> </a:t>
            </a:r>
          </a:p>
          <a:p>
            <a:endParaRPr lang="vi-VN" sz="3733" b="1" dirty="0">
              <a:effectLst>
                <a:outerShdw blurRad="38100" dist="38100" dir="2700000" algn="tl">
                  <a:srgbClr val="000000">
                    <a:alpha val="43137"/>
                  </a:srgbClr>
                </a:outerShdw>
              </a:effectLst>
              <a:latin typeface="+mj-lt"/>
              <a:cs typeface="Calibri" panose="020F0502020204030204" pitchFamily="34" charset="0"/>
            </a:endParaRPr>
          </a:p>
        </p:txBody>
      </p:sp>
      <p:sp>
        <p:nvSpPr>
          <p:cNvPr id="33" name="TextBox 32">
            <a:extLst>
              <a:ext uri="{FF2B5EF4-FFF2-40B4-BE49-F238E27FC236}">
                <a16:creationId xmlns:a16="http://schemas.microsoft.com/office/drawing/2014/main" xmlns="" id="{E1A37DF7-DBC9-401A-AD9A-BB90E3B188C7}"/>
              </a:ext>
            </a:extLst>
          </p:cNvPr>
          <p:cNvSpPr txBox="1"/>
          <p:nvPr/>
        </p:nvSpPr>
        <p:spPr>
          <a:xfrm>
            <a:off x="1392586" y="4842952"/>
            <a:ext cx="7872920" cy="584775"/>
          </a:xfrm>
          <a:prstGeom prst="rect">
            <a:avLst/>
          </a:prstGeom>
          <a:noFill/>
        </p:spPr>
        <p:txBody>
          <a:bodyPr wrap="square">
            <a:spAutoFit/>
          </a:bodyPr>
          <a:lstStyle/>
          <a:p>
            <a:r>
              <a:rPr lang="en-US" sz="32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4" name="TextBox 33">
            <a:extLst>
              <a:ext uri="{FF2B5EF4-FFF2-40B4-BE49-F238E27FC236}">
                <a16:creationId xmlns:a16="http://schemas.microsoft.com/office/drawing/2014/main" xmlns="" id="{7B8CA2AE-346A-45E9-B817-E464A4D3F803}"/>
              </a:ext>
            </a:extLst>
          </p:cNvPr>
          <p:cNvSpPr txBox="1"/>
          <p:nvPr/>
        </p:nvSpPr>
        <p:spPr>
          <a:xfrm>
            <a:off x="3209053" y="5448520"/>
            <a:ext cx="6703240" cy="707886"/>
          </a:xfrm>
          <a:prstGeom prst="rect">
            <a:avLst/>
          </a:prstGeom>
          <a:noFill/>
        </p:spPr>
        <p:txBody>
          <a:bodyPr wrap="square">
            <a:spAutoFit/>
          </a:bodyPr>
          <a:lstStyle/>
          <a:p>
            <a:r>
              <a:rPr lang="en-US" sz="4000" b="1" dirty="0">
                <a:solidFill>
                  <a:srgbClr val="0000CC"/>
                </a:solidFill>
                <a:latin typeface="Calibri" panose="020F0502020204030204" pitchFamily="34" charset="0"/>
                <a:cs typeface="Calibri" panose="020F0502020204030204" pitchFamily="34" charset="0"/>
              </a:rPr>
              <a:t>U = U</a:t>
            </a:r>
            <a:r>
              <a:rPr lang="vi-VN" sz="4000" b="1" baseline="-25000" dirty="0">
                <a:solidFill>
                  <a:srgbClr val="0000CC"/>
                </a:solidFill>
                <a:latin typeface="Calibri" panose="020F0502020204030204" pitchFamily="34" charset="0"/>
                <a:cs typeface="Calibri" panose="020F0502020204030204" pitchFamily="34" charset="0"/>
              </a:rPr>
              <a:t>1</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 U</a:t>
            </a:r>
            <a:r>
              <a:rPr lang="en-US" sz="4000" b="1" baseline="-25000" dirty="0">
                <a:solidFill>
                  <a:srgbClr val="0000CC"/>
                </a:solidFill>
                <a:latin typeface="Calibri" panose="020F0502020204030204" pitchFamily="34" charset="0"/>
                <a:cs typeface="Calibri" panose="020F0502020204030204" pitchFamily="34" charset="0"/>
              </a:rPr>
              <a:t>2</a:t>
            </a:r>
            <a:r>
              <a:rPr lang="vi-VN" sz="4000" b="1" dirty="0">
                <a:solidFill>
                  <a:srgbClr val="0000CC"/>
                </a:solidFill>
                <a:latin typeface="Calibri" panose="020F0502020204030204" pitchFamily="34" charset="0"/>
                <a:cs typeface="Calibri" panose="020F0502020204030204" pitchFamily="34" charset="0"/>
              </a:rPr>
              <a:t> =</a:t>
            </a:r>
            <a:r>
              <a:rPr lang="en-US" sz="4000" b="1" dirty="0">
                <a:solidFill>
                  <a:srgbClr val="0000CC"/>
                </a:solidFill>
                <a:latin typeface="Calibri" panose="020F0502020204030204" pitchFamily="34" charset="0"/>
                <a:cs typeface="Calibri" panose="020F0502020204030204" pitchFamily="34" charset="0"/>
              </a:rPr>
              <a:t> 2 + 3 = 5 V</a:t>
            </a:r>
          </a:p>
        </p:txBody>
      </p:sp>
    </p:spTree>
    <p:extLst>
      <p:ext uri="{BB962C8B-B14F-4D97-AF65-F5344CB8AC3E}">
        <p14:creationId xmlns:p14="http://schemas.microsoft.com/office/powerpoint/2010/main" val="11492702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653144" y="584200"/>
            <a:ext cx="11293641" cy="6075509"/>
          </a:xfrm>
          <a:prstGeom prst="rect">
            <a:avLst/>
          </a:prstGeom>
          <a:noFill/>
        </p:spPr>
        <p:txBody>
          <a:bodyPr wrap="square">
            <a:spAutoFit/>
          </a:bodyPr>
          <a:lstStyle/>
          <a:p>
            <a:pPr algn="just">
              <a:lnSpc>
                <a:spcPct val="120000"/>
              </a:lnSpc>
            </a:pPr>
            <a:r>
              <a:rPr lang="vi-VN" sz="3600" b="1" dirty="0">
                <a:solidFill>
                  <a:srgbClr val="FF0000"/>
                </a:solidFill>
                <a:latin typeface="+mj-lt"/>
                <a:cs typeface="Calibri" panose="020F0502020204030204" pitchFamily="34" charset="0"/>
              </a:rPr>
              <a:t>Bài tập 2:</a:t>
            </a:r>
            <a:r>
              <a:rPr lang="vi-VN" sz="3600" dirty="0">
                <a:solidFill>
                  <a:srgbClr val="FF0000"/>
                </a:solidFill>
                <a:latin typeface="+mj-lt"/>
                <a:cs typeface="Calibri" panose="020F0502020204030204" pitchFamily="34" charset="0"/>
              </a:rPr>
              <a:t> </a:t>
            </a:r>
            <a:r>
              <a:rPr lang="vi-VN" sz="3200" dirty="0">
                <a:solidFill>
                  <a:srgbClr val="0000CC"/>
                </a:solidFill>
                <a:latin typeface="+mj-lt"/>
                <a:cs typeface="Calibri" panose="020F0502020204030204" pitchFamily="34" charset="0"/>
              </a:rPr>
              <a:t>Phát biểu nào sau đây là </a:t>
            </a:r>
            <a:r>
              <a:rPr lang="vi-VN" sz="3200" dirty="0">
                <a:solidFill>
                  <a:srgbClr val="FF0000"/>
                </a:solidFill>
                <a:latin typeface="+mj-lt"/>
                <a:cs typeface="Calibri" panose="020F0502020204030204" pitchFamily="34" charset="0"/>
              </a:rPr>
              <a:t>đúng</a:t>
            </a:r>
            <a:r>
              <a:rPr lang="vi-VN" sz="3200" dirty="0">
                <a:solidFill>
                  <a:srgbClr val="0000CC"/>
                </a:solidFill>
                <a:latin typeface="+mj-lt"/>
                <a:cs typeface="Calibri" panose="020F0502020204030204" pitchFamily="34" charset="0"/>
              </a:rPr>
              <a:t> khi nói về cường độ dòng điện trong đoạn mạch mắc nối tiếp:</a:t>
            </a:r>
          </a:p>
          <a:p>
            <a:pPr algn="just">
              <a:lnSpc>
                <a:spcPct val="120000"/>
              </a:lnSpc>
            </a:pPr>
            <a:r>
              <a:rPr lang="vi-VN" sz="3200" dirty="0">
                <a:solidFill>
                  <a:srgbClr val="0000CC"/>
                </a:solidFill>
                <a:latin typeface="+mj-lt"/>
                <a:cs typeface="Calibri" panose="020F0502020204030204" pitchFamily="34" charset="0"/>
              </a:rPr>
              <a:t>A. Trong đoạn mạch mắc nối tiếp, cường độ dòng điện qua vật dẫn sẽ càng nhỏ nếu điện trở vật dẫn đó càng nhỏ.</a:t>
            </a:r>
          </a:p>
          <a:p>
            <a:pPr algn="just">
              <a:lnSpc>
                <a:spcPct val="120000"/>
              </a:lnSpc>
            </a:pPr>
            <a:r>
              <a:rPr lang="vi-VN" sz="3200" dirty="0">
                <a:solidFill>
                  <a:srgbClr val="0000CC"/>
                </a:solidFill>
                <a:latin typeface="+mj-lt"/>
                <a:cs typeface="Calibri" panose="020F0502020204030204" pitchFamily="34" charset="0"/>
              </a:rPr>
              <a:t>B. Trong đoạn mạch mắc nối tiếp, cường độ dòng điện qua vật dẫn sẽ càng lớn nếu điện trở vật dẫn đó càng lớn.</a:t>
            </a:r>
          </a:p>
          <a:p>
            <a:pPr algn="just">
              <a:lnSpc>
                <a:spcPct val="120000"/>
              </a:lnSpc>
            </a:pPr>
            <a:r>
              <a:rPr lang="vi-VN" sz="3200" dirty="0">
                <a:solidFill>
                  <a:srgbClr val="0000CC"/>
                </a:solidFill>
                <a:latin typeface="+mj-lt"/>
                <a:cs typeface="Calibri" panose="020F0502020204030204" pitchFamily="34" charset="0"/>
              </a:rPr>
              <a:t>C. Các vật dẫn nào mắc nối tiếp với nhau thì cường độ dòng điện chạy qua các vật dẫn là bằng nhau.</a:t>
            </a:r>
          </a:p>
          <a:p>
            <a:pPr algn="just">
              <a:lnSpc>
                <a:spcPct val="120000"/>
              </a:lnSpc>
            </a:pPr>
            <a:r>
              <a:rPr lang="vi-VN" sz="3200" dirty="0">
                <a:solidFill>
                  <a:srgbClr val="0000CC"/>
                </a:solidFill>
                <a:latin typeface="+mj-lt"/>
                <a:cs typeface="Calibri" panose="020F0502020204030204" pitchFamily="34" charset="0"/>
              </a:rPr>
              <a:t>D. Trong đoạn mạch mắc nối tiếp, cường độ dòng điện qua các vật dẫn không phụ thuộc vào điện trở các vật dẫn đó.</a:t>
            </a:r>
          </a:p>
        </p:txBody>
      </p:sp>
      <p:pic>
        <p:nvPicPr>
          <p:cNvPr id="6" name="Graphic 5" descr="Wreath">
            <a:extLst>
              <a:ext uri="{FF2B5EF4-FFF2-40B4-BE49-F238E27FC236}">
                <a16:creationId xmlns:a16="http://schemas.microsoft.com/office/drawing/2014/main" xmlns="" id="{F1E9B8EF-6B9D-4706-868E-5F5AD0247F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 y="177801"/>
            <a:ext cx="751927" cy="751927"/>
          </a:xfrm>
          <a:prstGeom prst="rect">
            <a:avLst/>
          </a:prstGeom>
        </p:spPr>
      </p:pic>
      <p:sp>
        <p:nvSpPr>
          <p:cNvPr id="2" name="Hình Bầu dục 1">
            <a:extLst>
              <a:ext uri="{FF2B5EF4-FFF2-40B4-BE49-F238E27FC236}">
                <a16:creationId xmlns:a16="http://schemas.microsoft.com/office/drawing/2014/main" xmlns="" id="{207CB224-6A2A-8AC7-0B26-A862BE655729}"/>
              </a:ext>
            </a:extLst>
          </p:cNvPr>
          <p:cNvSpPr/>
          <p:nvPr/>
        </p:nvSpPr>
        <p:spPr>
          <a:xfrm>
            <a:off x="609601" y="4241800"/>
            <a:ext cx="566057"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n w="76200">
                <a:solidFill>
                  <a:schemeClr val="tx1"/>
                </a:solidFill>
              </a:ln>
            </a:endParaRPr>
          </a:p>
        </p:txBody>
      </p:sp>
    </p:spTree>
    <p:extLst>
      <p:ext uri="{BB962C8B-B14F-4D97-AF65-F5344CB8AC3E}">
        <p14:creationId xmlns:p14="http://schemas.microsoft.com/office/powerpoint/2010/main" val="14291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6FFBA458-BBF2-4FA2-8AD0-C3AE97E0380D}"/>
              </a:ext>
            </a:extLst>
          </p:cNvPr>
          <p:cNvSpPr txBox="1"/>
          <p:nvPr/>
        </p:nvSpPr>
        <p:spPr>
          <a:xfrm>
            <a:off x="1117600" y="1268195"/>
            <a:ext cx="10058401" cy="4573560"/>
          </a:xfrm>
          <a:prstGeom prst="rect">
            <a:avLst/>
          </a:prstGeom>
          <a:noFill/>
        </p:spPr>
        <p:txBody>
          <a:bodyPr wrap="square">
            <a:spAutoFit/>
          </a:bodyPr>
          <a:lstStyle/>
          <a:p>
            <a:pPr algn="just">
              <a:lnSpc>
                <a:spcPct val="130000"/>
              </a:lnSpc>
            </a:pPr>
            <a:r>
              <a:rPr lang="vi-VN" sz="3200" b="1" dirty="0">
                <a:solidFill>
                  <a:srgbClr val="FF0000"/>
                </a:solidFill>
                <a:latin typeface="+mj-lt"/>
                <a:cs typeface="Calibri" panose="020F0502020204030204" pitchFamily="34" charset="0"/>
              </a:rPr>
              <a:t>Bài tập 3:</a:t>
            </a:r>
            <a:r>
              <a:rPr lang="vi-VN" sz="3200" dirty="0">
                <a:solidFill>
                  <a:srgbClr val="FF0000"/>
                </a:solidFill>
                <a:latin typeface="+mj-lt"/>
                <a:cs typeface="Calibri" panose="020F0502020204030204" pitchFamily="34" charset="0"/>
              </a:rPr>
              <a:t> </a:t>
            </a:r>
            <a:r>
              <a:rPr lang="vi-VN" sz="3200" dirty="0">
                <a:solidFill>
                  <a:srgbClr val="0000CC"/>
                </a:solidFill>
                <a:latin typeface="+mj-lt"/>
                <a:cs typeface="Calibri" panose="020F0502020204030204" pitchFamily="34" charset="0"/>
              </a:rPr>
              <a:t>Trong đoạn mạch mắc nối tiếp, hiệu điện thế giữa hai đầu đoạn mạch</a:t>
            </a:r>
          </a:p>
          <a:p>
            <a:pPr algn="just">
              <a:lnSpc>
                <a:spcPct val="130000"/>
              </a:lnSpc>
            </a:pPr>
            <a:r>
              <a:rPr lang="vi-VN" sz="3200" dirty="0">
                <a:solidFill>
                  <a:srgbClr val="0000CC"/>
                </a:solidFill>
                <a:latin typeface="+mj-lt"/>
                <a:cs typeface="Calibri" panose="020F0502020204030204" pitchFamily="34" charset="0"/>
              </a:rPr>
              <a:t>A. Bằng tổng các hiệu điện thế của các điện trở thành phần.</a:t>
            </a:r>
          </a:p>
          <a:p>
            <a:pPr algn="just">
              <a:lnSpc>
                <a:spcPct val="130000"/>
              </a:lnSpc>
            </a:pPr>
            <a:r>
              <a:rPr lang="vi-VN" sz="3200" dirty="0">
                <a:solidFill>
                  <a:srgbClr val="0000CC"/>
                </a:solidFill>
                <a:latin typeface="+mj-lt"/>
                <a:cs typeface="Calibri" panose="020F0502020204030204" pitchFamily="34" charset="0"/>
              </a:rPr>
              <a:t>B. Bằng hiệu các hiệu điện thế của các điện trở thành phần.</a:t>
            </a:r>
          </a:p>
          <a:p>
            <a:pPr algn="just">
              <a:lnSpc>
                <a:spcPct val="130000"/>
              </a:lnSpc>
            </a:pPr>
            <a:r>
              <a:rPr lang="vi-VN" sz="3200" dirty="0">
                <a:solidFill>
                  <a:srgbClr val="0000CC"/>
                </a:solidFill>
                <a:latin typeface="+mj-lt"/>
                <a:cs typeface="Calibri" panose="020F0502020204030204" pitchFamily="34" charset="0"/>
              </a:rPr>
              <a:t>C. Bằng các hiệu điện thế của các điện trở thành phần .</a:t>
            </a:r>
          </a:p>
          <a:p>
            <a:pPr algn="just">
              <a:lnSpc>
                <a:spcPct val="130000"/>
              </a:lnSpc>
            </a:pPr>
            <a:r>
              <a:rPr lang="vi-VN" sz="3200" dirty="0">
                <a:solidFill>
                  <a:srgbClr val="0000CC"/>
                </a:solidFill>
                <a:latin typeface="+mj-lt"/>
                <a:cs typeface="Calibri" panose="020F0502020204030204" pitchFamily="34" charset="0"/>
              </a:rPr>
              <a:t>D. Luôn nhỏ hơn tổng các hiệu điện thế của các điện trở thành phần.</a:t>
            </a:r>
          </a:p>
        </p:txBody>
      </p:sp>
      <p:sp>
        <p:nvSpPr>
          <p:cNvPr id="2" name="Hình Bầu dục 1">
            <a:extLst>
              <a:ext uri="{FF2B5EF4-FFF2-40B4-BE49-F238E27FC236}">
                <a16:creationId xmlns:a16="http://schemas.microsoft.com/office/drawing/2014/main" xmlns="" id="{A7B8AEEB-8AA2-4873-8F40-DB0462BD57B9}"/>
              </a:ext>
            </a:extLst>
          </p:cNvPr>
          <p:cNvSpPr/>
          <p:nvPr/>
        </p:nvSpPr>
        <p:spPr>
          <a:xfrm>
            <a:off x="1097613" y="2616200"/>
            <a:ext cx="6096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427353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593559" y="674400"/>
            <a:ext cx="11004884" cy="5804666"/>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Bài tập 4: </a:t>
            </a:r>
            <a:r>
              <a:rPr lang="vi-VN" sz="3200" dirty="0">
                <a:solidFill>
                  <a:srgbClr val="0000CC"/>
                </a:solidFill>
                <a:latin typeface="Times New Roman" panose="02020603050405020304" pitchFamily="18" charset="0"/>
                <a:cs typeface="Times New Roman" panose="02020603050405020304" pitchFamily="18" charset="0"/>
              </a:rPr>
              <a:t>Có ba điện trở R</a:t>
            </a:r>
            <a:r>
              <a:rPr lang="vi-VN" sz="3200" baseline="-25000" dirty="0">
                <a:solidFill>
                  <a:srgbClr val="0000CC"/>
                </a:solidFill>
                <a:latin typeface="Times New Roman" panose="02020603050405020304" pitchFamily="18" charset="0"/>
                <a:cs typeface="Times New Roman" panose="02020603050405020304" pitchFamily="18" charset="0"/>
              </a:rPr>
              <a:t>1</a:t>
            </a:r>
            <a:r>
              <a:rPr lang="vi-VN" sz="3200" dirty="0">
                <a:solidFill>
                  <a:srgbClr val="0000CC"/>
                </a:solidFill>
                <a:latin typeface="Times New Roman" panose="02020603050405020304" pitchFamily="18" charset="0"/>
                <a:cs typeface="Times New Roman" panose="02020603050405020304" pitchFamily="18" charset="0"/>
              </a:rPr>
              <a:t> = 15</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R</a:t>
            </a:r>
            <a:r>
              <a:rPr lang="vi-VN" sz="3200" baseline="-25000" dirty="0">
                <a:solidFill>
                  <a:srgbClr val="0000CC"/>
                </a:solidFill>
                <a:latin typeface="Times New Roman" panose="02020603050405020304" pitchFamily="18" charset="0"/>
                <a:cs typeface="Times New Roman" panose="02020603050405020304" pitchFamily="18" charset="0"/>
              </a:rPr>
              <a:t>2</a:t>
            </a:r>
            <a:r>
              <a:rPr lang="vi-VN" sz="3200" dirty="0">
                <a:solidFill>
                  <a:srgbClr val="0000CC"/>
                </a:solidFill>
                <a:latin typeface="Times New Roman" panose="02020603050405020304" pitchFamily="18" charset="0"/>
                <a:cs typeface="Times New Roman" panose="02020603050405020304" pitchFamily="18" charset="0"/>
              </a:rPr>
              <a:t> = 25</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R</a:t>
            </a:r>
            <a:r>
              <a:rPr lang="vi-VN" sz="3200" baseline="-25000" dirty="0">
                <a:solidFill>
                  <a:srgbClr val="0000CC"/>
                </a:solidFill>
                <a:latin typeface="Times New Roman" panose="02020603050405020304" pitchFamily="18" charset="0"/>
                <a:cs typeface="Times New Roman" panose="02020603050405020304" pitchFamily="18" charset="0"/>
              </a:rPr>
              <a:t>3</a:t>
            </a:r>
            <a:r>
              <a:rPr lang="vi-VN" sz="3200" dirty="0">
                <a:solidFill>
                  <a:srgbClr val="0000CC"/>
                </a:solidFill>
                <a:latin typeface="Times New Roman" panose="02020603050405020304" pitchFamily="18" charset="0"/>
                <a:cs typeface="Times New Roman" panose="02020603050405020304" pitchFamily="18" charset="0"/>
              </a:rPr>
              <a:t> = 20</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Mắc ba điện trở này nối tiếp với nhau rồi đặt vào hai đầu đoạn mạch hiệu điện thế U = 90V.</a:t>
            </a:r>
          </a:p>
          <a:p>
            <a:pPr algn="just"/>
            <a:r>
              <a:rPr lang="vi-VN" sz="3200" b="1" dirty="0">
                <a:solidFill>
                  <a:srgbClr val="0000CC"/>
                </a:solidFill>
                <a:latin typeface="Times New Roman" panose="02020603050405020304" pitchFamily="18" charset="0"/>
                <a:cs typeface="Times New Roman" panose="02020603050405020304" pitchFamily="18" charset="0"/>
              </a:rPr>
              <a:t>  a.</a:t>
            </a:r>
            <a:r>
              <a:rPr lang="vi-VN"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800080"/>
                </a:solidFill>
                <a:latin typeface="Times New Roman" panose="02020603050405020304" pitchFamily="18" charset="0"/>
                <a:cs typeface="Times New Roman" panose="02020603050405020304" pitchFamily="18" charset="0"/>
              </a:rPr>
              <a:t>Cường độ dòng điện trong mạch có thể nhận giá trị</a:t>
            </a:r>
          </a:p>
          <a:p>
            <a:pPr algn="just">
              <a:lnSpc>
                <a:spcPct val="130000"/>
              </a:lnSpc>
            </a:pPr>
            <a:r>
              <a:rPr lang="vi-VN" sz="3200" dirty="0">
                <a:solidFill>
                  <a:srgbClr val="0000CC"/>
                </a:solidFill>
                <a:latin typeface="Times New Roman" panose="02020603050405020304" pitchFamily="18" charset="0"/>
                <a:cs typeface="Times New Roman" panose="02020603050405020304" pitchFamily="18" charset="0"/>
              </a:rPr>
              <a:t>    A. I = 6A. 				          B. I = 1,5A. </a:t>
            </a:r>
          </a:p>
          <a:p>
            <a:pPr algn="just">
              <a:lnSpc>
                <a:spcPct val="130000"/>
              </a:lnSpc>
            </a:pPr>
            <a:r>
              <a:rPr lang="vi-VN" sz="3200" dirty="0">
                <a:solidFill>
                  <a:srgbClr val="0000CC"/>
                </a:solidFill>
                <a:latin typeface="Times New Roman" panose="02020603050405020304" pitchFamily="18" charset="0"/>
                <a:cs typeface="Times New Roman" panose="02020603050405020304" pitchFamily="18" charset="0"/>
              </a:rPr>
              <a:t>   C. I = 3,6A. 				          D. I = 4,5A.</a:t>
            </a:r>
          </a:p>
          <a:p>
            <a:pPr algn="just"/>
            <a:r>
              <a:rPr lang="vi-VN" sz="3200" b="1" dirty="0">
                <a:solidFill>
                  <a:srgbClr val="0000CC"/>
                </a:solidFill>
                <a:latin typeface="Times New Roman" panose="02020603050405020304" pitchFamily="18" charset="0"/>
                <a:cs typeface="Times New Roman" panose="02020603050405020304" pitchFamily="18" charset="0"/>
              </a:rPr>
              <a:t>  b.</a:t>
            </a:r>
            <a:r>
              <a:rPr lang="vi-VN" sz="3200" dirty="0">
                <a:solidFill>
                  <a:srgbClr val="0000CC"/>
                </a:solidFill>
                <a:latin typeface="Times New Roman" panose="02020603050405020304" pitchFamily="18" charset="0"/>
                <a:cs typeface="Times New Roman" panose="02020603050405020304" pitchFamily="18" charset="0"/>
              </a:rPr>
              <a:t> Để dòng điện trong mạch giảm đi chỉ còn một nửa, người ta mắc nối tiếp thêm vào mạch một điện trở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Điện trở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có thể nhận giá trị nào trong các giá trị sau đây.</a:t>
            </a:r>
          </a:p>
          <a:p>
            <a:pPr algn="just"/>
            <a:r>
              <a:rPr lang="vi-VN" sz="3200" dirty="0">
                <a:solidFill>
                  <a:srgbClr val="0000CC"/>
                </a:solidFill>
                <a:latin typeface="Times New Roman" panose="02020603050405020304" pitchFamily="18" charset="0"/>
                <a:cs typeface="Times New Roman" panose="02020603050405020304" pitchFamily="18" charset="0"/>
              </a:rPr>
              <a:t>   A.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 60</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				B.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 25</a:t>
            </a:r>
            <a:r>
              <a:rPr lang="el-GR" sz="3200" dirty="0">
                <a:solidFill>
                  <a:srgbClr val="0000CC"/>
                </a:solidFill>
                <a:latin typeface="Times New Roman" panose="02020603050405020304" pitchFamily="18" charset="0"/>
                <a:cs typeface="Times New Roman" panose="02020603050405020304" pitchFamily="18" charset="0"/>
              </a:rPr>
              <a:t>Ω </a:t>
            </a:r>
            <a:endParaRPr lang="vi-VN" sz="3200" dirty="0">
              <a:solidFill>
                <a:srgbClr val="0000CC"/>
              </a:solidFill>
              <a:latin typeface="Times New Roman" panose="02020603050405020304" pitchFamily="18" charset="0"/>
              <a:cs typeface="Times New Roman" panose="02020603050405020304" pitchFamily="18" charset="0"/>
            </a:endParaRPr>
          </a:p>
          <a:p>
            <a:pPr algn="just"/>
            <a:r>
              <a:rPr lang="vi-VN" sz="3200" dirty="0">
                <a:solidFill>
                  <a:srgbClr val="0000CC"/>
                </a:solidFill>
                <a:latin typeface="Times New Roman" panose="02020603050405020304" pitchFamily="18" charset="0"/>
                <a:cs typeface="Times New Roman" panose="02020603050405020304" pitchFamily="18" charset="0"/>
              </a:rPr>
              <a:t>   C.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 20</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					D. R</a:t>
            </a:r>
            <a:r>
              <a:rPr lang="vi-VN" sz="3200" baseline="-25000" dirty="0">
                <a:solidFill>
                  <a:srgbClr val="0000CC"/>
                </a:solidFill>
                <a:latin typeface="Times New Roman" panose="02020603050405020304" pitchFamily="18" charset="0"/>
                <a:cs typeface="Times New Roman" panose="02020603050405020304" pitchFamily="18" charset="0"/>
              </a:rPr>
              <a:t>4</a:t>
            </a:r>
            <a:r>
              <a:rPr lang="vi-VN" sz="3200" dirty="0">
                <a:solidFill>
                  <a:srgbClr val="0000CC"/>
                </a:solidFill>
                <a:latin typeface="Times New Roman" panose="02020603050405020304" pitchFamily="18" charset="0"/>
                <a:cs typeface="Times New Roman" panose="02020603050405020304" pitchFamily="18" charset="0"/>
              </a:rPr>
              <a:t> = 15</a:t>
            </a:r>
            <a:r>
              <a:rPr lang="el-GR" sz="3200" dirty="0">
                <a:solidFill>
                  <a:srgbClr val="0000CC"/>
                </a:solidFill>
                <a:latin typeface="Times New Roman" panose="02020603050405020304" pitchFamily="18" charset="0"/>
                <a:cs typeface="Times New Roman" panose="02020603050405020304" pitchFamily="18" charset="0"/>
              </a:rPr>
              <a:t>Ω</a:t>
            </a: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791201" y="2819401"/>
            <a:ext cx="751927" cy="751927"/>
          </a:xfrm>
          <a:prstGeom prst="rect">
            <a:avLst/>
          </a:prstGeom>
        </p:spPr>
      </p:pic>
      <p:sp>
        <p:nvSpPr>
          <p:cNvPr id="2" name="Hình Bầu dục 1">
            <a:extLst>
              <a:ext uri="{FF2B5EF4-FFF2-40B4-BE49-F238E27FC236}">
                <a16:creationId xmlns:a16="http://schemas.microsoft.com/office/drawing/2014/main" xmlns="" id="{F7B27400-B9E4-0E3A-C8BC-CC90BD368EA3}"/>
              </a:ext>
            </a:extLst>
          </p:cNvPr>
          <p:cNvSpPr/>
          <p:nvPr/>
        </p:nvSpPr>
        <p:spPr>
          <a:xfrm>
            <a:off x="7620000" y="2717800"/>
            <a:ext cx="6096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Hình Bầu dục 2">
            <a:extLst>
              <a:ext uri="{FF2B5EF4-FFF2-40B4-BE49-F238E27FC236}">
                <a16:creationId xmlns:a16="http://schemas.microsoft.com/office/drawing/2014/main" xmlns="" id="{664BE5EF-8F14-D875-9F58-7F9517D66A24}"/>
              </a:ext>
            </a:extLst>
          </p:cNvPr>
          <p:cNvSpPr/>
          <p:nvPr/>
        </p:nvSpPr>
        <p:spPr>
          <a:xfrm>
            <a:off x="812800" y="5359400"/>
            <a:ext cx="6096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61057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336155" y="279400"/>
            <a:ext cx="11325727" cy="6198492"/>
          </a:xfrm>
          <a:prstGeom prst="rect">
            <a:avLst/>
          </a:prstGeom>
          <a:noFill/>
        </p:spPr>
        <p:txBody>
          <a:bodyPr wrap="square">
            <a:spAutoFit/>
          </a:bodyPr>
          <a:lstStyle/>
          <a:p>
            <a:pPr algn="just">
              <a:lnSpc>
                <a:spcPct val="120000"/>
              </a:lnSpc>
            </a:pPr>
            <a:r>
              <a:rPr lang="vi-VN" sz="3733" dirty="0">
                <a:solidFill>
                  <a:srgbClr val="FF0000"/>
                </a:solidFill>
                <a:latin typeface="+mj-lt"/>
                <a:cs typeface="Calibri" panose="020F0502020204030204" pitchFamily="34" charset="0"/>
              </a:rPr>
              <a:t>Bài tập 5: Cho hai điện trở R</a:t>
            </a:r>
            <a:r>
              <a:rPr lang="vi-VN" sz="3733" baseline="-25000" dirty="0">
                <a:solidFill>
                  <a:srgbClr val="FF0000"/>
                </a:solidFill>
                <a:latin typeface="+mj-lt"/>
                <a:cs typeface="Calibri" panose="020F0502020204030204" pitchFamily="34" charset="0"/>
              </a:rPr>
              <a:t>1</a:t>
            </a:r>
            <a:r>
              <a:rPr lang="vi-VN" sz="3733" dirty="0">
                <a:solidFill>
                  <a:srgbClr val="FF0000"/>
                </a:solidFill>
                <a:latin typeface="+mj-lt"/>
                <a:cs typeface="Calibri" panose="020F0502020204030204" pitchFamily="34" charset="0"/>
              </a:rPr>
              <a:t> = 12 </a:t>
            </a:r>
            <a:r>
              <a:rPr lang="el-GR" sz="3733" dirty="0">
                <a:solidFill>
                  <a:srgbClr val="FF0000"/>
                </a:solidFill>
                <a:latin typeface="+mj-lt"/>
                <a:cs typeface="Calibri" panose="020F0502020204030204" pitchFamily="34" charset="0"/>
              </a:rPr>
              <a:t>Ω </a:t>
            </a:r>
            <a:r>
              <a:rPr lang="vi-VN" sz="3733" dirty="0">
                <a:solidFill>
                  <a:srgbClr val="FF0000"/>
                </a:solidFill>
                <a:latin typeface="+mj-lt"/>
                <a:cs typeface="Calibri" panose="020F0502020204030204" pitchFamily="34" charset="0"/>
              </a:rPr>
              <a:t>và R</a:t>
            </a:r>
            <a:r>
              <a:rPr lang="vi-VN" sz="3733" baseline="-25000" dirty="0">
                <a:solidFill>
                  <a:srgbClr val="FF0000"/>
                </a:solidFill>
                <a:latin typeface="+mj-lt"/>
                <a:cs typeface="Calibri" panose="020F0502020204030204" pitchFamily="34" charset="0"/>
              </a:rPr>
              <a:t>2</a:t>
            </a:r>
            <a:r>
              <a:rPr lang="vi-VN" sz="3733" dirty="0">
                <a:solidFill>
                  <a:srgbClr val="FF0000"/>
                </a:solidFill>
                <a:latin typeface="+mj-lt"/>
                <a:cs typeface="Calibri" panose="020F0502020204030204" pitchFamily="34" charset="0"/>
              </a:rPr>
              <a:t> = 18</a:t>
            </a:r>
            <a:r>
              <a:rPr lang="el-GR" sz="3733" dirty="0">
                <a:solidFill>
                  <a:srgbClr val="FF0000"/>
                </a:solidFill>
                <a:latin typeface="+mj-lt"/>
                <a:cs typeface="Calibri" panose="020F0502020204030204" pitchFamily="34" charset="0"/>
              </a:rPr>
              <a:t>Ω </a:t>
            </a:r>
            <a:r>
              <a:rPr lang="vi-VN" sz="3733" dirty="0">
                <a:solidFill>
                  <a:srgbClr val="FF0000"/>
                </a:solidFill>
                <a:latin typeface="+mj-lt"/>
                <a:cs typeface="Calibri" panose="020F0502020204030204" pitchFamily="34" charset="0"/>
              </a:rPr>
              <a:t>được mắc nối tiếp với nhau.</a:t>
            </a:r>
          </a:p>
          <a:p>
            <a:pPr algn="just">
              <a:lnSpc>
                <a:spcPct val="120000"/>
              </a:lnSpc>
            </a:pPr>
            <a:r>
              <a:rPr lang="vi-VN" sz="3200" b="1" dirty="0">
                <a:solidFill>
                  <a:srgbClr val="0000CC"/>
                </a:solidFill>
                <a:latin typeface="Calibri" panose="020F0502020204030204" pitchFamily="34" charset="0"/>
                <a:cs typeface="Calibri" panose="020F0502020204030204" pitchFamily="34" charset="0"/>
              </a:rPr>
              <a:t>a</a:t>
            </a:r>
            <a:r>
              <a:rPr lang="vi-VN" sz="3200" b="1" dirty="0">
                <a:solidFill>
                  <a:srgbClr val="800080"/>
                </a:solidFill>
                <a:latin typeface="Calibri" panose="020F0502020204030204" pitchFamily="34" charset="0"/>
                <a:cs typeface="Calibri" panose="020F0502020204030204" pitchFamily="34" charset="0"/>
              </a:rPr>
              <a:t>.</a:t>
            </a:r>
            <a:r>
              <a:rPr lang="vi-VN" sz="3200" dirty="0">
                <a:solidFill>
                  <a:srgbClr val="800080"/>
                </a:solidFill>
                <a:latin typeface="Calibri" panose="020F0502020204030204" pitchFamily="34" charset="0"/>
                <a:cs typeface="Calibri" panose="020F0502020204030204" pitchFamily="34" charset="0"/>
              </a:rPr>
              <a:t> </a:t>
            </a:r>
            <a:r>
              <a:rPr lang="vi-VN" sz="3200" dirty="0">
                <a:solidFill>
                  <a:srgbClr val="0000CC"/>
                </a:solidFill>
                <a:latin typeface="+mj-lt"/>
                <a:cs typeface="Calibri" panose="020F0502020204030204" pitchFamily="34" charset="0"/>
              </a:rPr>
              <a:t>Điện trở tương đương R</a:t>
            </a:r>
            <a:r>
              <a:rPr lang="vi-VN" sz="3200" baseline="-25000" dirty="0">
                <a:solidFill>
                  <a:srgbClr val="0000CC"/>
                </a:solidFill>
                <a:latin typeface="+mj-lt"/>
                <a:cs typeface="Calibri" panose="020F0502020204030204" pitchFamily="34" charset="0"/>
              </a:rPr>
              <a:t>12</a:t>
            </a:r>
            <a:r>
              <a:rPr lang="vi-VN" sz="3200" dirty="0">
                <a:solidFill>
                  <a:srgbClr val="0000CC"/>
                </a:solidFill>
                <a:latin typeface="+mj-lt"/>
                <a:cs typeface="Calibri" panose="020F0502020204030204" pitchFamily="34" charset="0"/>
              </a:rPr>
              <a:t> của đoạn mạch đó có thể nhận giá trị nào trong các giá trị sau?</a:t>
            </a:r>
          </a:p>
          <a:p>
            <a:pPr algn="just">
              <a:lnSpc>
                <a:spcPct val="120000"/>
              </a:lnSpc>
            </a:pPr>
            <a:r>
              <a:rPr lang="vi-VN" sz="3200" dirty="0">
                <a:solidFill>
                  <a:srgbClr val="800080"/>
                </a:solidFill>
                <a:latin typeface="+mj-lt"/>
                <a:cs typeface="Calibri" panose="020F0502020204030204" pitchFamily="34" charset="0"/>
              </a:rPr>
              <a:t>A. R</a:t>
            </a:r>
            <a:r>
              <a:rPr lang="vi-VN" sz="3200" baseline="-25000" dirty="0">
                <a:solidFill>
                  <a:srgbClr val="800080"/>
                </a:solidFill>
                <a:latin typeface="+mj-lt"/>
                <a:cs typeface="Calibri" panose="020F0502020204030204" pitchFamily="34" charset="0"/>
              </a:rPr>
              <a:t>12</a:t>
            </a:r>
            <a:r>
              <a:rPr lang="vi-VN" sz="3200" dirty="0">
                <a:solidFill>
                  <a:srgbClr val="800080"/>
                </a:solidFill>
                <a:latin typeface="+mj-lt"/>
                <a:cs typeface="Calibri" panose="020F0502020204030204" pitchFamily="34" charset="0"/>
              </a:rPr>
              <a:t> = 12 </a:t>
            </a:r>
            <a:r>
              <a:rPr lang="el-GR" sz="3200" dirty="0">
                <a:solidFill>
                  <a:srgbClr val="800080"/>
                </a:solidFill>
                <a:latin typeface="+mj-lt"/>
                <a:cs typeface="Calibri" panose="020F0502020204030204" pitchFamily="34" charset="0"/>
              </a:rPr>
              <a:t>Ω </a:t>
            </a:r>
            <a:r>
              <a:rPr lang="vi-VN" sz="3200" dirty="0">
                <a:solidFill>
                  <a:srgbClr val="800080"/>
                </a:solidFill>
                <a:latin typeface="+mj-lt"/>
                <a:cs typeface="Calibri" panose="020F0502020204030204" pitchFamily="34" charset="0"/>
              </a:rPr>
              <a:t>					B. R</a:t>
            </a:r>
            <a:r>
              <a:rPr lang="vi-VN" sz="3200" baseline="-25000" dirty="0">
                <a:solidFill>
                  <a:srgbClr val="800080"/>
                </a:solidFill>
                <a:latin typeface="+mj-lt"/>
                <a:cs typeface="Calibri" panose="020F0502020204030204" pitchFamily="34" charset="0"/>
              </a:rPr>
              <a:t>12</a:t>
            </a:r>
            <a:r>
              <a:rPr lang="vi-VN" sz="3200" dirty="0">
                <a:solidFill>
                  <a:srgbClr val="800080"/>
                </a:solidFill>
                <a:latin typeface="+mj-lt"/>
                <a:cs typeface="Calibri" panose="020F0502020204030204" pitchFamily="34" charset="0"/>
              </a:rPr>
              <a:t> = 18</a:t>
            </a:r>
            <a:r>
              <a:rPr lang="el-GR" sz="3200" dirty="0">
                <a:solidFill>
                  <a:srgbClr val="800080"/>
                </a:solidFill>
                <a:latin typeface="+mj-lt"/>
                <a:cs typeface="Calibri" panose="020F0502020204030204" pitchFamily="34" charset="0"/>
              </a:rPr>
              <a:t>Ω </a:t>
            </a:r>
            <a:endParaRPr lang="vi-VN" sz="3200" dirty="0">
              <a:solidFill>
                <a:srgbClr val="800080"/>
              </a:solidFill>
              <a:latin typeface="+mj-lt"/>
              <a:cs typeface="Calibri" panose="020F0502020204030204" pitchFamily="34" charset="0"/>
            </a:endParaRPr>
          </a:p>
          <a:p>
            <a:pPr algn="just">
              <a:lnSpc>
                <a:spcPct val="120000"/>
              </a:lnSpc>
            </a:pPr>
            <a:r>
              <a:rPr lang="vi-VN" sz="3200" dirty="0">
                <a:solidFill>
                  <a:srgbClr val="800080"/>
                </a:solidFill>
                <a:latin typeface="+mj-lt"/>
                <a:cs typeface="Calibri" panose="020F0502020204030204" pitchFamily="34" charset="0"/>
              </a:rPr>
              <a:t>C. R</a:t>
            </a:r>
            <a:r>
              <a:rPr lang="vi-VN" sz="3200" baseline="-25000" dirty="0">
                <a:solidFill>
                  <a:srgbClr val="800080"/>
                </a:solidFill>
                <a:latin typeface="+mj-lt"/>
                <a:cs typeface="Calibri" panose="020F0502020204030204" pitchFamily="34" charset="0"/>
              </a:rPr>
              <a:t>12</a:t>
            </a:r>
            <a:r>
              <a:rPr lang="vi-VN" sz="3200" dirty="0">
                <a:solidFill>
                  <a:srgbClr val="800080"/>
                </a:solidFill>
                <a:latin typeface="+mj-lt"/>
                <a:cs typeface="Calibri" panose="020F0502020204030204" pitchFamily="34" charset="0"/>
              </a:rPr>
              <a:t> = 6</a:t>
            </a:r>
            <a:r>
              <a:rPr lang="el-GR" sz="3200" dirty="0">
                <a:solidFill>
                  <a:srgbClr val="800080"/>
                </a:solidFill>
                <a:latin typeface="+mj-lt"/>
                <a:cs typeface="Calibri" panose="020F0502020204030204" pitchFamily="34" charset="0"/>
              </a:rPr>
              <a:t>Ω </a:t>
            </a:r>
            <a:r>
              <a:rPr lang="vi-VN" sz="3200" dirty="0">
                <a:solidFill>
                  <a:srgbClr val="800080"/>
                </a:solidFill>
                <a:latin typeface="+mj-lt"/>
                <a:cs typeface="Calibri" panose="020F0502020204030204" pitchFamily="34" charset="0"/>
              </a:rPr>
              <a:t>					D. R</a:t>
            </a:r>
            <a:r>
              <a:rPr lang="vi-VN" sz="3200" baseline="-25000" dirty="0">
                <a:solidFill>
                  <a:srgbClr val="800080"/>
                </a:solidFill>
                <a:latin typeface="+mj-lt"/>
                <a:cs typeface="Calibri" panose="020F0502020204030204" pitchFamily="34" charset="0"/>
              </a:rPr>
              <a:t>12</a:t>
            </a:r>
            <a:r>
              <a:rPr lang="vi-VN" sz="3200" dirty="0">
                <a:solidFill>
                  <a:srgbClr val="800080"/>
                </a:solidFill>
                <a:latin typeface="+mj-lt"/>
                <a:cs typeface="Calibri" panose="020F0502020204030204" pitchFamily="34" charset="0"/>
              </a:rPr>
              <a:t> = 30 </a:t>
            </a:r>
            <a:r>
              <a:rPr lang="el-GR" sz="3200" dirty="0">
                <a:solidFill>
                  <a:srgbClr val="800080"/>
                </a:solidFill>
                <a:latin typeface="+mj-lt"/>
                <a:cs typeface="Calibri" panose="020F0502020204030204" pitchFamily="34" charset="0"/>
              </a:rPr>
              <a:t>Ω</a:t>
            </a:r>
          </a:p>
          <a:p>
            <a:pPr algn="just">
              <a:lnSpc>
                <a:spcPct val="120000"/>
              </a:lnSpc>
            </a:pPr>
            <a:r>
              <a:rPr lang="vi-VN" sz="3200" b="1" dirty="0">
                <a:solidFill>
                  <a:srgbClr val="800080"/>
                </a:solidFill>
                <a:latin typeface="+mj-lt"/>
                <a:cs typeface="Calibri" panose="020F0502020204030204" pitchFamily="34" charset="0"/>
              </a:rPr>
              <a:t>b.</a:t>
            </a:r>
            <a:r>
              <a:rPr lang="vi-VN" sz="3200" dirty="0">
                <a:solidFill>
                  <a:srgbClr val="800080"/>
                </a:solidFill>
                <a:latin typeface="+mj-lt"/>
                <a:cs typeface="Calibri" panose="020F0502020204030204" pitchFamily="34" charset="0"/>
              </a:rPr>
              <a:t> Mắc nối tiếp thêm R</a:t>
            </a:r>
            <a:r>
              <a:rPr lang="vi-VN" sz="3200" baseline="-25000" dirty="0">
                <a:solidFill>
                  <a:srgbClr val="800080"/>
                </a:solidFill>
                <a:latin typeface="+mj-lt"/>
                <a:cs typeface="Calibri" panose="020F0502020204030204" pitchFamily="34" charset="0"/>
              </a:rPr>
              <a:t>3</a:t>
            </a:r>
            <a:r>
              <a:rPr lang="vi-VN" sz="3200" dirty="0">
                <a:solidFill>
                  <a:srgbClr val="800080"/>
                </a:solidFill>
                <a:latin typeface="+mj-lt"/>
                <a:cs typeface="Calibri" panose="020F0502020204030204" pitchFamily="34" charset="0"/>
              </a:rPr>
              <a:t> = 20</a:t>
            </a:r>
            <a:r>
              <a:rPr lang="el-GR" sz="3200" dirty="0">
                <a:solidFill>
                  <a:srgbClr val="800080"/>
                </a:solidFill>
                <a:latin typeface="+mj-lt"/>
                <a:cs typeface="Calibri" panose="020F0502020204030204" pitchFamily="34" charset="0"/>
              </a:rPr>
              <a:t>Ω </a:t>
            </a:r>
            <a:r>
              <a:rPr lang="vi-VN" sz="3200" dirty="0">
                <a:solidFill>
                  <a:srgbClr val="800080"/>
                </a:solidFill>
                <a:latin typeface="+mj-lt"/>
                <a:cs typeface="Calibri" panose="020F0502020204030204" pitchFamily="34" charset="0"/>
              </a:rPr>
              <a:t>vào đoạn mạch trên, thì điện trở tương đương của đoạn mạch mới là</a:t>
            </a:r>
          </a:p>
          <a:p>
            <a:pPr marL="514338" indent="-514338" algn="just">
              <a:lnSpc>
                <a:spcPct val="120000"/>
              </a:lnSpc>
              <a:buAutoNum type="alphaUcPeriod"/>
            </a:pPr>
            <a:r>
              <a:rPr lang="vi-VN" sz="3200" dirty="0">
                <a:solidFill>
                  <a:srgbClr val="800080"/>
                </a:solidFill>
                <a:latin typeface="+mj-lt"/>
                <a:cs typeface="Calibri" panose="020F0502020204030204" pitchFamily="34" charset="0"/>
              </a:rPr>
              <a:t>R</a:t>
            </a:r>
            <a:r>
              <a:rPr lang="vi-VN" sz="3200" baseline="-25000" dirty="0">
                <a:solidFill>
                  <a:srgbClr val="800080"/>
                </a:solidFill>
                <a:latin typeface="+mj-lt"/>
                <a:cs typeface="Calibri" panose="020F0502020204030204" pitchFamily="34" charset="0"/>
              </a:rPr>
              <a:t>12</a:t>
            </a:r>
            <a:r>
              <a:rPr lang="en-US" sz="3200" baseline="-25000" dirty="0">
                <a:solidFill>
                  <a:srgbClr val="800080"/>
                </a:solidFill>
                <a:latin typeface="+mj-lt"/>
                <a:cs typeface="Calibri" panose="020F0502020204030204" pitchFamily="34" charset="0"/>
              </a:rPr>
              <a:t>3</a:t>
            </a:r>
            <a:r>
              <a:rPr lang="vi-VN" sz="3200" dirty="0">
                <a:solidFill>
                  <a:srgbClr val="800080"/>
                </a:solidFill>
                <a:latin typeface="+mj-lt"/>
                <a:cs typeface="Calibri" panose="020F0502020204030204" pitchFamily="34" charset="0"/>
              </a:rPr>
              <a:t> = 32</a:t>
            </a:r>
            <a:r>
              <a:rPr lang="el-GR" sz="3200" dirty="0">
                <a:solidFill>
                  <a:srgbClr val="800080"/>
                </a:solidFill>
                <a:latin typeface="+mj-lt"/>
                <a:cs typeface="Calibri" panose="020F0502020204030204" pitchFamily="34" charset="0"/>
              </a:rPr>
              <a:t>Ω </a:t>
            </a:r>
            <a:r>
              <a:rPr lang="vi-VN" sz="3200" dirty="0">
                <a:solidFill>
                  <a:srgbClr val="800080"/>
                </a:solidFill>
                <a:latin typeface="+mj-lt"/>
                <a:cs typeface="Calibri" panose="020F0502020204030204" pitchFamily="34" charset="0"/>
              </a:rPr>
              <a:t>				B. R</a:t>
            </a:r>
            <a:r>
              <a:rPr lang="vi-VN" sz="3200" baseline="-25000" dirty="0">
                <a:solidFill>
                  <a:srgbClr val="800080"/>
                </a:solidFill>
                <a:latin typeface="+mj-lt"/>
                <a:cs typeface="Calibri" panose="020F0502020204030204" pitchFamily="34" charset="0"/>
              </a:rPr>
              <a:t>12</a:t>
            </a:r>
            <a:r>
              <a:rPr lang="en-US" sz="3200" baseline="-25000" dirty="0">
                <a:solidFill>
                  <a:srgbClr val="800080"/>
                </a:solidFill>
                <a:latin typeface="+mj-lt"/>
                <a:cs typeface="Calibri" panose="020F0502020204030204" pitchFamily="34" charset="0"/>
              </a:rPr>
              <a:t>3</a:t>
            </a:r>
            <a:r>
              <a:rPr lang="vi-VN" sz="3200" dirty="0">
                <a:solidFill>
                  <a:srgbClr val="800080"/>
                </a:solidFill>
                <a:latin typeface="+mj-lt"/>
                <a:cs typeface="Calibri" panose="020F0502020204030204" pitchFamily="34" charset="0"/>
              </a:rPr>
              <a:t> = 38</a:t>
            </a:r>
            <a:r>
              <a:rPr lang="el-GR" sz="3200" dirty="0">
                <a:solidFill>
                  <a:srgbClr val="800080"/>
                </a:solidFill>
                <a:latin typeface="+mj-lt"/>
                <a:cs typeface="Calibri" panose="020F0502020204030204" pitchFamily="34" charset="0"/>
              </a:rPr>
              <a:t>Ω </a:t>
            </a:r>
            <a:endParaRPr lang="vi-VN" sz="3200" dirty="0">
              <a:solidFill>
                <a:srgbClr val="800080"/>
              </a:solidFill>
              <a:latin typeface="+mj-lt"/>
              <a:cs typeface="Calibri" panose="020F0502020204030204" pitchFamily="34" charset="0"/>
            </a:endParaRPr>
          </a:p>
          <a:p>
            <a:pPr algn="just">
              <a:lnSpc>
                <a:spcPct val="120000"/>
              </a:lnSpc>
            </a:pPr>
            <a:r>
              <a:rPr lang="vi-VN" sz="3200" dirty="0">
                <a:solidFill>
                  <a:srgbClr val="800080"/>
                </a:solidFill>
                <a:latin typeface="+mj-lt"/>
                <a:cs typeface="Calibri" panose="020F0502020204030204" pitchFamily="34" charset="0"/>
              </a:rPr>
              <a:t>C. R</a:t>
            </a:r>
            <a:r>
              <a:rPr lang="vi-VN" sz="3200" baseline="-25000" dirty="0">
                <a:solidFill>
                  <a:srgbClr val="800080"/>
                </a:solidFill>
                <a:latin typeface="+mj-lt"/>
                <a:cs typeface="Calibri" panose="020F0502020204030204" pitchFamily="34" charset="0"/>
              </a:rPr>
              <a:t>12</a:t>
            </a:r>
            <a:r>
              <a:rPr lang="en-US" sz="3200" baseline="-25000" dirty="0">
                <a:solidFill>
                  <a:srgbClr val="800080"/>
                </a:solidFill>
                <a:latin typeface="+mj-lt"/>
                <a:cs typeface="Calibri" panose="020F0502020204030204" pitchFamily="34" charset="0"/>
              </a:rPr>
              <a:t>3</a:t>
            </a:r>
            <a:r>
              <a:rPr lang="vi-VN" sz="3200" dirty="0">
                <a:solidFill>
                  <a:srgbClr val="800080"/>
                </a:solidFill>
                <a:latin typeface="+mj-lt"/>
                <a:cs typeface="Calibri" panose="020F0502020204030204" pitchFamily="34" charset="0"/>
              </a:rPr>
              <a:t> = 26</a:t>
            </a:r>
            <a:r>
              <a:rPr lang="el-GR" sz="3200" dirty="0">
                <a:solidFill>
                  <a:srgbClr val="800080"/>
                </a:solidFill>
                <a:latin typeface="+mj-lt"/>
                <a:cs typeface="Calibri" panose="020F0502020204030204" pitchFamily="34" charset="0"/>
              </a:rPr>
              <a:t>Ω </a:t>
            </a:r>
            <a:r>
              <a:rPr lang="vi-VN" sz="3200" dirty="0">
                <a:solidFill>
                  <a:srgbClr val="800080"/>
                </a:solidFill>
                <a:latin typeface="+mj-lt"/>
                <a:cs typeface="Calibri" panose="020F0502020204030204" pitchFamily="34" charset="0"/>
              </a:rPr>
              <a:t>					D. R</a:t>
            </a:r>
            <a:r>
              <a:rPr lang="vi-VN" sz="3200" baseline="-25000" dirty="0">
                <a:solidFill>
                  <a:srgbClr val="800080"/>
                </a:solidFill>
                <a:latin typeface="+mj-lt"/>
                <a:cs typeface="Calibri" panose="020F0502020204030204" pitchFamily="34" charset="0"/>
              </a:rPr>
              <a:t>12</a:t>
            </a:r>
            <a:r>
              <a:rPr lang="en-US" sz="3200" baseline="-25000" dirty="0">
                <a:solidFill>
                  <a:srgbClr val="800080"/>
                </a:solidFill>
                <a:latin typeface="+mj-lt"/>
                <a:cs typeface="Calibri" panose="020F0502020204030204" pitchFamily="34" charset="0"/>
              </a:rPr>
              <a:t>3</a:t>
            </a:r>
            <a:r>
              <a:rPr lang="vi-VN" sz="3200" dirty="0">
                <a:solidFill>
                  <a:srgbClr val="800080"/>
                </a:solidFill>
                <a:latin typeface="+mj-lt"/>
                <a:cs typeface="Calibri" panose="020F0502020204030204" pitchFamily="34" charset="0"/>
              </a:rPr>
              <a:t> = 50 </a:t>
            </a:r>
            <a:r>
              <a:rPr lang="el-GR" sz="3200" dirty="0">
                <a:solidFill>
                  <a:srgbClr val="800080"/>
                </a:solidFill>
                <a:latin typeface="+mj-lt"/>
                <a:cs typeface="Calibri" panose="020F0502020204030204" pitchFamily="34" charset="0"/>
              </a:rPr>
              <a:t>Ω</a:t>
            </a:r>
          </a:p>
        </p:txBody>
      </p:sp>
      <p:pic>
        <p:nvPicPr>
          <p:cNvPr id="23" name="Graphic 22" descr="Wreath">
            <a:extLst>
              <a:ext uri="{FF2B5EF4-FFF2-40B4-BE49-F238E27FC236}">
                <a16:creationId xmlns:a16="http://schemas.microsoft.com/office/drawing/2014/main" xmlns="" id="{321BCF5E-B1EB-4AD0-A61B-20BCE9D710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25838" y="2889431"/>
            <a:ext cx="751927" cy="751927"/>
          </a:xfrm>
          <a:prstGeom prst="rect">
            <a:avLst/>
          </a:prstGeom>
        </p:spPr>
      </p:pic>
      <p:pic>
        <p:nvPicPr>
          <p:cNvPr id="25" name="Graphic 24" descr="Wreath">
            <a:extLst>
              <a:ext uri="{FF2B5EF4-FFF2-40B4-BE49-F238E27FC236}">
                <a16:creationId xmlns:a16="http://schemas.microsoft.com/office/drawing/2014/main" xmlns="" id="{3DE354FD-CD5B-4CD9-BF85-45E8ADB30E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25837" y="5197535"/>
            <a:ext cx="751927" cy="751927"/>
          </a:xfrm>
          <a:prstGeom prst="rect">
            <a:avLst/>
          </a:prstGeom>
        </p:spPr>
      </p:pic>
      <p:sp>
        <p:nvSpPr>
          <p:cNvPr id="2" name="Hình Bầu dục 1">
            <a:extLst>
              <a:ext uri="{FF2B5EF4-FFF2-40B4-BE49-F238E27FC236}">
                <a16:creationId xmlns:a16="http://schemas.microsoft.com/office/drawing/2014/main" xmlns="" id="{EB286FE0-40C0-3D60-23ED-1D2FC1026C43}"/>
              </a:ext>
            </a:extLst>
          </p:cNvPr>
          <p:cNvSpPr/>
          <p:nvPr/>
        </p:nvSpPr>
        <p:spPr>
          <a:xfrm>
            <a:off x="7620000" y="3429000"/>
            <a:ext cx="60960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Hình Bầu dục 2">
            <a:extLst>
              <a:ext uri="{FF2B5EF4-FFF2-40B4-BE49-F238E27FC236}">
                <a16:creationId xmlns:a16="http://schemas.microsoft.com/office/drawing/2014/main" xmlns="" id="{C5E8309D-401F-5646-B60C-C8C91BC676D8}"/>
              </a:ext>
            </a:extLst>
          </p:cNvPr>
          <p:cNvSpPr/>
          <p:nvPr/>
        </p:nvSpPr>
        <p:spPr>
          <a:xfrm>
            <a:off x="7620000" y="5765800"/>
            <a:ext cx="60960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1246130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9EBCC690-A551-4DF3-AEC8-D3100141183C}"/>
              </a:ext>
            </a:extLst>
          </p:cNvPr>
          <p:cNvSpPr txBox="1"/>
          <p:nvPr/>
        </p:nvSpPr>
        <p:spPr>
          <a:xfrm>
            <a:off x="566821" y="299072"/>
            <a:ext cx="11015579" cy="5836983"/>
          </a:xfrm>
          <a:prstGeom prst="rect">
            <a:avLst/>
          </a:prstGeom>
          <a:noFill/>
        </p:spPr>
        <p:txBody>
          <a:bodyPr wrap="square">
            <a:spAutoFit/>
          </a:bodyPr>
          <a:lstStyle/>
          <a:p>
            <a:pPr algn="just">
              <a:lnSpc>
                <a:spcPct val="120000"/>
              </a:lnSpc>
            </a:pPr>
            <a:r>
              <a:rPr lang="vi-VN" sz="3733" dirty="0">
                <a:solidFill>
                  <a:srgbClr val="0000CC"/>
                </a:solidFill>
                <a:latin typeface="+mj-lt"/>
                <a:cs typeface="Calibri" panose="020F0502020204030204" pitchFamily="34" charset="0"/>
              </a:rPr>
              <a:t>Bài </a:t>
            </a:r>
            <a:r>
              <a:rPr lang="vi-VN" sz="3733" dirty="0" err="1">
                <a:solidFill>
                  <a:srgbClr val="0000CC"/>
                </a:solidFill>
                <a:latin typeface="+mj-lt"/>
                <a:cs typeface="Calibri" panose="020F0502020204030204" pitchFamily="34" charset="0"/>
              </a:rPr>
              <a:t>tâp</a:t>
            </a:r>
            <a:r>
              <a:rPr lang="vi-VN" sz="3733" dirty="0">
                <a:solidFill>
                  <a:srgbClr val="0000CC"/>
                </a:solidFill>
                <a:latin typeface="+mj-lt"/>
                <a:cs typeface="Calibri" panose="020F0502020204030204" pitchFamily="34" charset="0"/>
              </a:rPr>
              <a:t> 6: Người ta chọn một số điện trở loại 2</a:t>
            </a:r>
            <a:r>
              <a:rPr lang="el-GR" sz="3733" dirty="0">
                <a:solidFill>
                  <a:srgbClr val="0000CC"/>
                </a:solidFill>
                <a:latin typeface="+mj-lt"/>
                <a:cs typeface="Calibri" panose="020F0502020204030204" pitchFamily="34" charset="0"/>
              </a:rPr>
              <a:t>Ω </a:t>
            </a:r>
            <a:r>
              <a:rPr lang="vi-VN" sz="3733" dirty="0">
                <a:solidFill>
                  <a:srgbClr val="0000CC"/>
                </a:solidFill>
                <a:latin typeface="+mj-lt"/>
                <a:cs typeface="Calibri" panose="020F0502020204030204" pitchFamily="34" charset="0"/>
              </a:rPr>
              <a:t>và 4</a:t>
            </a:r>
            <a:r>
              <a:rPr lang="el-GR" sz="3733" dirty="0">
                <a:solidFill>
                  <a:srgbClr val="0000CC"/>
                </a:solidFill>
                <a:latin typeface="+mj-lt"/>
                <a:cs typeface="Calibri" panose="020F0502020204030204" pitchFamily="34" charset="0"/>
              </a:rPr>
              <a:t>Ω </a:t>
            </a:r>
            <a:r>
              <a:rPr lang="vi-VN" sz="3733" dirty="0">
                <a:solidFill>
                  <a:srgbClr val="0000CC"/>
                </a:solidFill>
                <a:latin typeface="+mj-lt"/>
                <a:cs typeface="Calibri" panose="020F0502020204030204" pitchFamily="34" charset="0"/>
              </a:rPr>
              <a:t>để nối tiếp thành đoạn mạch có điện trở tổng cộng là 16</a:t>
            </a:r>
            <a:r>
              <a:rPr lang="el-GR" sz="3733" dirty="0">
                <a:solidFill>
                  <a:srgbClr val="0000CC"/>
                </a:solidFill>
                <a:latin typeface="+mj-lt"/>
                <a:cs typeface="Calibri" panose="020F0502020204030204" pitchFamily="34" charset="0"/>
              </a:rPr>
              <a:t>Ω.</a:t>
            </a:r>
            <a:r>
              <a:rPr lang="vi-VN" sz="3733" dirty="0">
                <a:solidFill>
                  <a:srgbClr val="0000CC"/>
                </a:solidFill>
                <a:latin typeface="+mj-lt"/>
                <a:cs typeface="Calibri" panose="020F0502020204030204" pitchFamily="34" charset="0"/>
              </a:rPr>
              <a:t> Trong các phương án nào sau đây, phương án nào sai?</a:t>
            </a:r>
          </a:p>
          <a:p>
            <a:pPr algn="just">
              <a:lnSpc>
                <a:spcPct val="130000"/>
              </a:lnSpc>
            </a:pPr>
            <a:r>
              <a:rPr lang="vi-VN" sz="3733" dirty="0">
                <a:solidFill>
                  <a:srgbClr val="0000CC"/>
                </a:solidFill>
                <a:latin typeface="+mj-lt"/>
                <a:cs typeface="Calibri" panose="020F0502020204030204" pitchFamily="34" charset="0"/>
              </a:rPr>
              <a:t>   A. Chỉ dùng 8 điện trở loại 2</a:t>
            </a:r>
            <a:r>
              <a:rPr lang="el-GR" sz="3733" dirty="0">
                <a:solidFill>
                  <a:srgbClr val="0000CC"/>
                </a:solidFill>
                <a:latin typeface="+mj-lt"/>
                <a:cs typeface="Calibri" panose="020F0502020204030204" pitchFamily="34" charset="0"/>
              </a:rPr>
              <a:t>Ω.</a:t>
            </a:r>
          </a:p>
          <a:p>
            <a:pPr algn="just">
              <a:lnSpc>
                <a:spcPct val="130000"/>
              </a:lnSpc>
            </a:pPr>
            <a:r>
              <a:rPr lang="vi-VN" sz="3733" dirty="0">
                <a:solidFill>
                  <a:srgbClr val="0000CC"/>
                </a:solidFill>
                <a:latin typeface="+mj-lt"/>
                <a:cs typeface="Calibri" panose="020F0502020204030204" pitchFamily="34" charset="0"/>
              </a:rPr>
              <a:t>   B. Dùng 1 điện trở 4</a:t>
            </a:r>
            <a:r>
              <a:rPr lang="el-GR" sz="3733" dirty="0">
                <a:solidFill>
                  <a:srgbClr val="0000CC"/>
                </a:solidFill>
                <a:latin typeface="+mj-lt"/>
                <a:cs typeface="Calibri" panose="020F0502020204030204" pitchFamily="34" charset="0"/>
              </a:rPr>
              <a:t>Ω </a:t>
            </a:r>
            <a:r>
              <a:rPr lang="vi-VN" sz="3733" dirty="0">
                <a:solidFill>
                  <a:srgbClr val="0000CC"/>
                </a:solidFill>
                <a:latin typeface="+mj-lt"/>
                <a:cs typeface="Calibri" panose="020F0502020204030204" pitchFamily="34" charset="0"/>
              </a:rPr>
              <a:t>và 6 điện trở 2</a:t>
            </a:r>
            <a:r>
              <a:rPr lang="el-GR" sz="3733" dirty="0">
                <a:solidFill>
                  <a:srgbClr val="0000CC"/>
                </a:solidFill>
                <a:latin typeface="+mj-lt"/>
                <a:cs typeface="Calibri" panose="020F0502020204030204" pitchFamily="34" charset="0"/>
              </a:rPr>
              <a:t>Ω.</a:t>
            </a:r>
          </a:p>
          <a:p>
            <a:pPr algn="just">
              <a:lnSpc>
                <a:spcPct val="130000"/>
              </a:lnSpc>
            </a:pPr>
            <a:r>
              <a:rPr lang="vi-VN" sz="3733" dirty="0">
                <a:solidFill>
                  <a:srgbClr val="0000CC"/>
                </a:solidFill>
                <a:latin typeface="+mj-lt"/>
                <a:cs typeface="Calibri" panose="020F0502020204030204" pitchFamily="34" charset="0"/>
              </a:rPr>
              <a:t>   C. Dùng 2 điện trở 4</a:t>
            </a:r>
            <a:r>
              <a:rPr lang="el-GR" sz="3733" dirty="0">
                <a:solidFill>
                  <a:srgbClr val="0000CC"/>
                </a:solidFill>
                <a:latin typeface="+mj-lt"/>
                <a:cs typeface="Calibri" panose="020F0502020204030204" pitchFamily="34" charset="0"/>
              </a:rPr>
              <a:t>Ω </a:t>
            </a:r>
            <a:r>
              <a:rPr lang="vi-VN" sz="3733" dirty="0">
                <a:solidFill>
                  <a:srgbClr val="0000CC"/>
                </a:solidFill>
                <a:latin typeface="+mj-lt"/>
                <a:cs typeface="Calibri" panose="020F0502020204030204" pitchFamily="34" charset="0"/>
              </a:rPr>
              <a:t>và 2 điện trở 2</a:t>
            </a:r>
            <a:r>
              <a:rPr lang="el-GR" sz="3733" dirty="0">
                <a:solidFill>
                  <a:srgbClr val="0000CC"/>
                </a:solidFill>
                <a:latin typeface="+mj-lt"/>
                <a:cs typeface="Calibri" panose="020F0502020204030204" pitchFamily="34" charset="0"/>
              </a:rPr>
              <a:t>Ω</a:t>
            </a:r>
            <a:endParaRPr lang="vi-VN" sz="3733" dirty="0">
              <a:solidFill>
                <a:srgbClr val="0000CC"/>
              </a:solidFill>
              <a:latin typeface="+mj-lt"/>
              <a:cs typeface="Calibri" panose="020F0502020204030204" pitchFamily="34" charset="0"/>
            </a:endParaRPr>
          </a:p>
          <a:p>
            <a:pPr algn="just">
              <a:lnSpc>
                <a:spcPct val="130000"/>
              </a:lnSpc>
            </a:pPr>
            <a:r>
              <a:rPr lang="vi-VN" sz="3733" dirty="0">
                <a:solidFill>
                  <a:srgbClr val="0000CC"/>
                </a:solidFill>
                <a:latin typeface="+mj-lt"/>
                <a:cs typeface="Calibri" panose="020F0502020204030204" pitchFamily="34" charset="0"/>
              </a:rPr>
              <a:t>   D. Chỉ dùng 4 điện trở loại 4</a:t>
            </a:r>
            <a:r>
              <a:rPr lang="el-GR" sz="3733" dirty="0">
                <a:solidFill>
                  <a:srgbClr val="0000CC"/>
                </a:solidFill>
                <a:latin typeface="+mj-lt"/>
                <a:cs typeface="Calibri" panose="020F0502020204030204" pitchFamily="34" charset="0"/>
              </a:rPr>
              <a:t>Ω</a:t>
            </a:r>
          </a:p>
        </p:txBody>
      </p:sp>
      <p:sp>
        <p:nvSpPr>
          <p:cNvPr id="2" name="Hình Bầu dục 1">
            <a:extLst>
              <a:ext uri="{FF2B5EF4-FFF2-40B4-BE49-F238E27FC236}">
                <a16:creationId xmlns:a16="http://schemas.microsoft.com/office/drawing/2014/main" xmlns="" id="{E85BD3B5-018B-01E2-DF11-F7A895F7BFA4}"/>
              </a:ext>
            </a:extLst>
          </p:cNvPr>
          <p:cNvSpPr/>
          <p:nvPr/>
        </p:nvSpPr>
        <p:spPr>
          <a:xfrm>
            <a:off x="914400" y="4648200"/>
            <a:ext cx="609600" cy="711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869186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en-US" sz="5400" dirty="0" err="1">
                <a:solidFill>
                  <a:srgbClr val="FF0000"/>
                </a:solidFill>
                <a:latin typeface="UTM Androgyne" panose="02040603050506020204" pitchFamily="18" charset="0"/>
              </a:rPr>
              <a:t>Mở</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đầu</a:t>
            </a:r>
            <a:endParaRPr lang="en-US" sz="5400" dirty="0">
              <a:solidFill>
                <a:srgbClr val="FF0000"/>
              </a:solidFill>
              <a:latin typeface="UTM Androgyne" panose="02040603050506020204" pitchFamily="18" charset="0"/>
            </a:endParaRPr>
          </a:p>
        </p:txBody>
      </p:sp>
      <p:sp>
        <p:nvSpPr>
          <p:cNvPr id="7" name="Hộp Văn bản 6">
            <a:extLst>
              <a:ext uri="{FF2B5EF4-FFF2-40B4-BE49-F238E27FC236}">
                <a16:creationId xmlns:a16="http://schemas.microsoft.com/office/drawing/2014/main" xmlns="" id="{078631CE-3CAD-67B9-6231-27FC222F6602}"/>
              </a:ext>
            </a:extLst>
          </p:cNvPr>
          <p:cNvSpPr txBox="1"/>
          <p:nvPr/>
        </p:nvSpPr>
        <p:spPr>
          <a:xfrm>
            <a:off x="173295" y="787400"/>
            <a:ext cx="11654912" cy="1815690"/>
          </a:xfrm>
          <a:prstGeom prst="rect">
            <a:avLst/>
          </a:prstGeom>
          <a:noFill/>
        </p:spPr>
        <p:txBody>
          <a:bodyPr wrap="square">
            <a:spAutoFit/>
          </a:bodyPr>
          <a:lstStyle/>
          <a:p>
            <a:pPr algn="just"/>
            <a:r>
              <a:rPr lang="vi-VN" sz="3733" i="1" dirty="0">
                <a:solidFill>
                  <a:srgbClr val="0000CC"/>
                </a:solidFill>
                <a:latin typeface="Times New Roman" panose="02020603050405020304" pitchFamily="18" charset="0"/>
                <a:ea typeface="Times New Roman" panose="02020603050405020304" pitchFamily="18" charset="0"/>
              </a:rPr>
              <a:t>Có hai bóng đèn, một số dây nối, nguồn điện. Mắc các đèn như thế nào vào hai cực của nguồn điện mà khi một bóng đèn bị cháy thì bóng đèn kia vẫn sáng</a:t>
            </a:r>
            <a:r>
              <a:rPr lang="en-US" sz="3733" i="1" dirty="0">
                <a:solidFill>
                  <a:srgbClr val="0000CC"/>
                </a:solidFill>
                <a:latin typeface="Times New Roman" panose="02020603050405020304" pitchFamily="18" charset="0"/>
                <a:ea typeface="Times New Roman" panose="02020603050405020304" pitchFamily="18" charset="0"/>
              </a:rPr>
              <a:t>.</a:t>
            </a:r>
            <a:r>
              <a:rPr lang="vi-VN" sz="3733" i="1" dirty="0">
                <a:solidFill>
                  <a:srgbClr val="0000CC"/>
                </a:solidFill>
                <a:latin typeface="Times New Roman" panose="02020603050405020304" pitchFamily="18" charset="0"/>
                <a:ea typeface="Times New Roman" panose="02020603050405020304" pitchFamily="18" charset="0"/>
              </a:rPr>
              <a:t> Vẽ sơ đồ mạch điện.</a:t>
            </a:r>
            <a:endParaRPr lang="en-US" sz="3733" dirty="0">
              <a:solidFill>
                <a:srgbClr val="0000CC"/>
              </a:solidFill>
              <a:latin typeface="Times New Roman" panose="02020603050405020304" pitchFamily="18" charset="0"/>
              <a:ea typeface="Times New Roman" panose="02020603050405020304" pitchFamily="18" charset="0"/>
            </a:endParaRPr>
          </a:p>
        </p:txBody>
      </p:sp>
      <p:pic>
        <p:nvPicPr>
          <p:cNvPr id="10" name="Picture 10055" descr="Ảnh có chứa hàng, biểu đồ, bản phác thảo, Song song&#10;&#10;Mô tả được tạo tự động">
            <a:extLst>
              <a:ext uri="{FF2B5EF4-FFF2-40B4-BE49-F238E27FC236}">
                <a16:creationId xmlns:a16="http://schemas.microsoft.com/office/drawing/2014/main" xmlns="" id="{9C863892-F414-1DCF-693F-559A47DDB692}"/>
              </a:ext>
            </a:extLst>
          </p:cNvPr>
          <p:cNvPicPr/>
          <p:nvPr/>
        </p:nvPicPr>
        <p:blipFill>
          <a:blip r:embed="rId2"/>
          <a:stretch>
            <a:fillRect/>
          </a:stretch>
        </p:blipFill>
        <p:spPr>
          <a:xfrm>
            <a:off x="3860800" y="2559278"/>
            <a:ext cx="4427793" cy="2495321"/>
          </a:xfrm>
          <a:prstGeom prst="rect">
            <a:avLst/>
          </a:prstGeom>
        </p:spPr>
      </p:pic>
      <p:sp>
        <p:nvSpPr>
          <p:cNvPr id="13" name="Hộp Văn bản 12">
            <a:extLst>
              <a:ext uri="{FF2B5EF4-FFF2-40B4-BE49-F238E27FC236}">
                <a16:creationId xmlns:a16="http://schemas.microsoft.com/office/drawing/2014/main" xmlns="" id="{B979C56C-690C-5D67-89D9-717980145071}"/>
              </a:ext>
            </a:extLst>
          </p:cNvPr>
          <p:cNvSpPr txBox="1"/>
          <p:nvPr/>
        </p:nvSpPr>
        <p:spPr>
          <a:xfrm>
            <a:off x="566994" y="5054601"/>
            <a:ext cx="10913807" cy="1569660"/>
          </a:xfrm>
          <a:prstGeom prst="rect">
            <a:avLst/>
          </a:prstGeom>
          <a:solidFill>
            <a:schemeClr val="accent4">
              <a:lumMod val="20000"/>
              <a:lumOff val="80000"/>
            </a:schemeClr>
          </a:solidFill>
        </p:spPr>
        <p:txBody>
          <a:bodyPr wrap="square">
            <a:spAutoFit/>
          </a:bodyPr>
          <a:lstStyle/>
          <a:p>
            <a:pPr algn="just"/>
            <a:r>
              <a:rPr lang="en-US" sz="3200" b="1" dirty="0" err="1">
                <a:solidFill>
                  <a:srgbClr val="FF0000"/>
                </a:solidFill>
                <a:latin typeface="Times New Roman" panose="02020603050405020304" pitchFamily="18" charset="0"/>
                <a:ea typeface="Times New Roman" panose="02020603050405020304" pitchFamily="18" charset="0"/>
              </a:rPr>
              <a:t>Giải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thích</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1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chạy</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a:t>
            </a:r>
            <a:endParaRPr lang="en-US" sz="3200" dirty="0"/>
          </a:p>
        </p:txBody>
      </p:sp>
      <p:grpSp>
        <p:nvGrpSpPr>
          <p:cNvPr id="8" name="Nhóm 7">
            <a:extLst>
              <a:ext uri="{FF2B5EF4-FFF2-40B4-BE49-F238E27FC236}">
                <a16:creationId xmlns:a16="http://schemas.microsoft.com/office/drawing/2014/main" xmlns="" id="{67968E24-F24B-E191-C37B-3835E6B8165B}"/>
              </a:ext>
            </a:extLst>
          </p:cNvPr>
          <p:cNvGrpSpPr/>
          <p:nvPr/>
        </p:nvGrpSpPr>
        <p:grpSpPr>
          <a:xfrm>
            <a:off x="5496395" y="2616201"/>
            <a:ext cx="1717205" cy="2087265"/>
            <a:chOff x="4122296" y="1962150"/>
            <a:chExt cx="1287904" cy="1565449"/>
          </a:xfrm>
        </p:grpSpPr>
        <p:sp>
          <p:nvSpPr>
            <p:cNvPr id="2" name="Hộp Văn bản 1">
              <a:extLst>
                <a:ext uri="{FF2B5EF4-FFF2-40B4-BE49-F238E27FC236}">
                  <a16:creationId xmlns:a16="http://schemas.microsoft.com/office/drawing/2014/main" xmlns="" id="{A5D9B8FA-C018-8215-A74C-978ED253AFF1}"/>
                </a:ext>
              </a:extLst>
            </p:cNvPr>
            <p:cNvSpPr txBox="1"/>
            <p:nvPr/>
          </p:nvSpPr>
          <p:spPr>
            <a:xfrm>
              <a:off x="4648200" y="2566095"/>
              <a:ext cx="762000" cy="346249"/>
            </a:xfrm>
            <a:prstGeom prst="rect">
              <a:avLst/>
            </a:prstGeom>
            <a:noFill/>
          </p:spPr>
          <p:txBody>
            <a:bodyPr wrap="square" rtlCol="0">
              <a:spAutoFit/>
            </a:bodyPr>
            <a:lstStyle/>
            <a:p>
              <a:r>
                <a:rPr lang="vi-VN" sz="2400" b="1" dirty="0">
                  <a:latin typeface="+mj-lt"/>
                </a:rPr>
                <a:t>Đ</a:t>
              </a:r>
              <a:r>
                <a:rPr lang="vi-VN" sz="2400" b="1" baseline="-25000" dirty="0">
                  <a:latin typeface="+mj-lt"/>
                </a:rPr>
                <a:t> 1</a:t>
              </a:r>
              <a:endParaRPr lang="en-US" sz="2400" b="1" dirty="0">
                <a:latin typeface="+mj-lt"/>
              </a:endParaRPr>
            </a:p>
          </p:txBody>
        </p:sp>
        <p:sp>
          <p:nvSpPr>
            <p:cNvPr id="3" name="Hộp Văn bản 2">
              <a:extLst>
                <a:ext uri="{FF2B5EF4-FFF2-40B4-BE49-F238E27FC236}">
                  <a16:creationId xmlns:a16="http://schemas.microsoft.com/office/drawing/2014/main" xmlns="" id="{BB91CFB0-ADC3-0719-4DC3-5DE84CA3156D}"/>
                </a:ext>
              </a:extLst>
            </p:cNvPr>
            <p:cNvSpPr txBox="1"/>
            <p:nvPr/>
          </p:nvSpPr>
          <p:spPr>
            <a:xfrm>
              <a:off x="4648200" y="3181350"/>
              <a:ext cx="685800" cy="346249"/>
            </a:xfrm>
            <a:prstGeom prst="rect">
              <a:avLst/>
            </a:prstGeom>
            <a:noFill/>
          </p:spPr>
          <p:txBody>
            <a:bodyPr wrap="square" rtlCol="0">
              <a:spAutoFit/>
            </a:bodyPr>
            <a:lstStyle/>
            <a:p>
              <a:r>
                <a:rPr lang="vi-VN" sz="2400" b="1" dirty="0">
                  <a:latin typeface="+mj-lt"/>
                </a:rPr>
                <a:t>Đ</a:t>
              </a:r>
              <a:r>
                <a:rPr lang="vi-VN" sz="2400" b="1" baseline="-25000" dirty="0">
                  <a:latin typeface="+mj-lt"/>
                </a:rPr>
                <a:t> 2</a:t>
              </a:r>
              <a:endParaRPr lang="en-US" sz="2400" b="1" dirty="0">
                <a:latin typeface="+mj-lt"/>
              </a:endParaRPr>
            </a:p>
          </p:txBody>
        </p:sp>
        <p:sp>
          <p:nvSpPr>
            <p:cNvPr id="5" name="Hộp Văn bản 4">
              <a:extLst>
                <a:ext uri="{FF2B5EF4-FFF2-40B4-BE49-F238E27FC236}">
                  <a16:creationId xmlns:a16="http://schemas.microsoft.com/office/drawing/2014/main" xmlns="" id="{B707CC32-FFAE-9410-E8B3-9ECB638D9DEF}"/>
                </a:ext>
              </a:extLst>
            </p:cNvPr>
            <p:cNvSpPr txBox="1"/>
            <p:nvPr/>
          </p:nvSpPr>
          <p:spPr>
            <a:xfrm>
              <a:off x="4122296" y="1975545"/>
              <a:ext cx="381000" cy="438581"/>
            </a:xfrm>
            <a:prstGeom prst="rect">
              <a:avLst/>
            </a:prstGeom>
            <a:noFill/>
          </p:spPr>
          <p:txBody>
            <a:bodyPr wrap="square" rtlCol="0">
              <a:spAutoFit/>
            </a:bodyPr>
            <a:lstStyle/>
            <a:p>
              <a:r>
                <a:rPr lang="vi-VN" sz="3200" dirty="0"/>
                <a:t>+</a:t>
              </a:r>
              <a:endParaRPr lang="en-US" sz="3200" dirty="0"/>
            </a:p>
          </p:txBody>
        </p:sp>
        <p:sp>
          <p:nvSpPr>
            <p:cNvPr id="6" name="Hộp Văn bản 5">
              <a:extLst>
                <a:ext uri="{FF2B5EF4-FFF2-40B4-BE49-F238E27FC236}">
                  <a16:creationId xmlns:a16="http://schemas.microsoft.com/office/drawing/2014/main" xmlns="" id="{FDC5A507-EC1E-666F-5152-C58A2D37ADE4}"/>
                </a:ext>
              </a:extLst>
            </p:cNvPr>
            <p:cNvSpPr txBox="1"/>
            <p:nvPr/>
          </p:nvSpPr>
          <p:spPr>
            <a:xfrm>
              <a:off x="4495800" y="1962150"/>
              <a:ext cx="304800" cy="438581"/>
            </a:xfrm>
            <a:prstGeom prst="rect">
              <a:avLst/>
            </a:prstGeom>
            <a:noFill/>
          </p:spPr>
          <p:txBody>
            <a:bodyPr wrap="square" rtlCol="0">
              <a:spAutoFit/>
            </a:bodyPr>
            <a:lstStyle/>
            <a:p>
              <a:r>
                <a:rPr lang="vi-VN" sz="3200" dirty="0"/>
                <a:t>-</a:t>
              </a:r>
              <a:endParaRPr lang="en-US" sz="3200" dirty="0"/>
            </a:p>
          </p:txBody>
        </p:sp>
      </p:grpSp>
    </p:spTree>
    <p:extLst>
      <p:ext uri="{BB962C8B-B14F-4D97-AF65-F5344CB8AC3E}">
        <p14:creationId xmlns:p14="http://schemas.microsoft.com/office/powerpoint/2010/main" val="33727885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508000" y="392463"/>
            <a:ext cx="11409491" cy="1569660"/>
          </a:xfrm>
          <a:prstGeom prst="rect">
            <a:avLst/>
          </a:prstGeom>
          <a:noFill/>
        </p:spPr>
        <p:txBody>
          <a:bodyPr wrap="square">
            <a:spAutoFit/>
          </a:bodyPr>
          <a:lstStyle/>
          <a:p>
            <a:pPr lvl="0" algn="ctr"/>
            <a:r>
              <a:rPr lang="vi-VN" sz="3200" b="1" dirty="0">
                <a:solidFill>
                  <a:srgbClr val="0000CC"/>
                </a:solidFill>
                <a:latin typeface="Times New Roman" panose="02020603050405020304" pitchFamily="18" charset="0"/>
                <a:cs typeface="Times New Roman" panose="02020603050405020304" pitchFamily="18" charset="0"/>
              </a:rPr>
              <a:t>Bài tập 7</a:t>
            </a:r>
            <a:r>
              <a:rPr lang="en-US" sz="3200" b="1" dirty="0">
                <a:solidFill>
                  <a:srgbClr val="0000CC"/>
                </a:solidFill>
                <a:latin typeface="Times New Roman" panose="02020603050405020304" pitchFamily="18" charset="0"/>
                <a:cs typeface="Times New Roman" panose="02020603050405020304" pitchFamily="18" charset="0"/>
              </a:rPr>
              <a:t>. </a:t>
            </a:r>
            <a:r>
              <a:rPr lang="vi-VN" sz="3200" b="1" dirty="0">
                <a:solidFill>
                  <a:srgbClr val="0000CC"/>
                </a:solidFill>
                <a:latin typeface="Times New Roman" panose="02020603050405020304" pitchFamily="18" charset="0"/>
                <a:ea typeface="微软雅黑"/>
                <a:cs typeface="Times New Roman" panose="02020603050405020304" pitchFamily="18" charset="0"/>
              </a:rPr>
              <a:t>Vì sao khi đóng hoặc mở công tắc điện thì cả hai đèn trong mạch điện ở hình bên dưới cùng sáng hoặc cùng tắt? Nếu một trong hai đèn bị hỏng thì đèn kia còn sáng không</a:t>
            </a:r>
            <a:r>
              <a:rPr lang="vi-VN" sz="3200" b="1" dirty="0">
                <a:solidFill>
                  <a:srgbClr val="0000CC"/>
                </a:solidFill>
                <a:latin typeface="Calibri" panose="020F0502020204030204" pitchFamily="34" charset="0"/>
                <a:ea typeface="微软雅黑"/>
                <a:cs typeface="Calibri" panose="020F0502020204030204" pitchFamily="34" charset="0"/>
              </a:rPr>
              <a:t>?</a:t>
            </a:r>
            <a:r>
              <a:rPr lang="en-US" sz="3200" b="1" dirty="0">
                <a:solidFill>
                  <a:srgbClr val="0000CC"/>
                </a:solidFill>
                <a:latin typeface="Calibri" panose="020F0502020204030204" pitchFamily="34" charset="0"/>
                <a:ea typeface="微软雅黑"/>
                <a:cs typeface="Calibri" panose="020F0502020204030204" pitchFamily="34" charset="0"/>
              </a:rPr>
              <a:t> </a:t>
            </a:r>
            <a:endParaRPr lang="vi-VN" sz="3200" b="1" dirty="0">
              <a:solidFill>
                <a:srgbClr val="0000CC"/>
              </a:solidFill>
              <a:latin typeface="Calibri" panose="020F0502020204030204" pitchFamily="34" charset="0"/>
              <a:ea typeface="微软雅黑"/>
              <a:cs typeface="Calibri" panose="020F0502020204030204" pitchFamily="34" charset="0"/>
            </a:endParaRPr>
          </a:p>
        </p:txBody>
      </p:sp>
      <p:grpSp>
        <p:nvGrpSpPr>
          <p:cNvPr id="3" name="Group 2">
            <a:extLst>
              <a:ext uri="{FF2B5EF4-FFF2-40B4-BE49-F238E27FC236}">
                <a16:creationId xmlns:a16="http://schemas.microsoft.com/office/drawing/2014/main" xmlns="" id="{476CA2FD-FE5E-424E-A785-43B4EEFE0425}"/>
              </a:ext>
            </a:extLst>
          </p:cNvPr>
          <p:cNvGrpSpPr/>
          <p:nvPr/>
        </p:nvGrpSpPr>
        <p:grpSpPr>
          <a:xfrm>
            <a:off x="914400" y="2292822"/>
            <a:ext cx="10668000" cy="3325659"/>
            <a:chOff x="490098" y="585941"/>
            <a:chExt cx="11612424" cy="3325659"/>
          </a:xfrm>
          <a:noFill/>
        </p:grpSpPr>
        <p:pic>
          <p:nvPicPr>
            <p:cNvPr id="4" name="Picture 3">
              <a:extLst>
                <a:ext uri="{FF2B5EF4-FFF2-40B4-BE49-F238E27FC236}">
                  <a16:creationId xmlns:a16="http://schemas.microsoft.com/office/drawing/2014/main" xmlns="" id="{93EAAE5C-8F3E-4732-A538-F8428BCBE790}"/>
                </a:ext>
              </a:extLst>
            </p:cNvPr>
            <p:cNvPicPr>
              <a:picLocks noChangeAspect="1"/>
            </p:cNvPicPr>
            <p:nvPr/>
          </p:nvPicPr>
          <p:blipFill>
            <a:blip r:embed="rId3"/>
            <a:stretch>
              <a:fillRect/>
            </a:stretch>
          </p:blipFill>
          <p:spPr>
            <a:xfrm>
              <a:off x="600693" y="585941"/>
              <a:ext cx="10990613" cy="3325659"/>
            </a:xfrm>
            <a:prstGeom prst="rect">
              <a:avLst/>
            </a:prstGeom>
            <a:grpFill/>
          </p:spPr>
        </p:pic>
        <p:sp>
          <p:nvSpPr>
            <p:cNvPr id="5" name="TextBox 4">
              <a:extLst>
                <a:ext uri="{FF2B5EF4-FFF2-40B4-BE49-F238E27FC236}">
                  <a16:creationId xmlns:a16="http://schemas.microsoft.com/office/drawing/2014/main" xmlns="" id="{4CC0EE6E-2907-4AF2-883F-39C370E17AF4}"/>
                </a:ext>
              </a:extLst>
            </p:cNvPr>
            <p:cNvSpPr txBox="1"/>
            <p:nvPr/>
          </p:nvSpPr>
          <p:spPr>
            <a:xfrm>
              <a:off x="490098" y="3429000"/>
              <a:ext cx="11612424" cy="461665"/>
            </a:xfrm>
            <a:prstGeom prst="rect">
              <a:avLst/>
            </a:prstGeom>
            <a:grpFill/>
          </p:spPr>
          <p:txBody>
            <a:bodyPr wrap="square" rtlCol="0">
              <a:spAutoFit/>
            </a:bodyPr>
            <a:lstStyle/>
            <a:p>
              <a:r>
                <a:rPr lang="en-US" sz="2400" dirty="0" err="1"/>
                <a:t>Mạch</a:t>
              </a:r>
              <a:r>
                <a:rPr lang="en-US" sz="2400" dirty="0"/>
                <a:t> </a:t>
              </a:r>
              <a:r>
                <a:rPr lang="en-US" sz="2400" dirty="0" err="1"/>
                <a:t>điện</a:t>
              </a:r>
              <a:r>
                <a:rPr lang="en-US" sz="2400" dirty="0"/>
                <a:t> </a:t>
              </a:r>
              <a:r>
                <a:rPr lang="en-US" sz="2400" dirty="0" err="1"/>
                <a:t>gồm</a:t>
              </a:r>
              <a:r>
                <a:rPr lang="en-US" sz="2400" dirty="0"/>
                <a:t> </a:t>
              </a:r>
              <a:r>
                <a:rPr lang="en-US" sz="2400" dirty="0" err="1"/>
                <a:t>hai</a:t>
              </a:r>
              <a:r>
                <a:rPr lang="en-US" sz="2400" dirty="0"/>
                <a:t> </a:t>
              </a:r>
              <a:r>
                <a:rPr lang="en-US" sz="2400" dirty="0" err="1"/>
                <a:t>đèn</a:t>
              </a:r>
              <a:r>
                <a:rPr lang="en-US" sz="2400" dirty="0"/>
                <a:t> </a:t>
              </a:r>
              <a:r>
                <a:rPr lang="en-US" sz="2400" dirty="0" err="1"/>
                <a:t>mắc</a:t>
              </a:r>
              <a:r>
                <a:rPr lang="en-US" sz="2400" dirty="0"/>
                <a:t> </a:t>
              </a:r>
              <a:r>
                <a:rPr lang="en-US" sz="2400" dirty="0" err="1"/>
                <a:t>liên</a:t>
              </a:r>
              <a:r>
                <a:rPr lang="en-US" sz="2400" dirty="0"/>
                <a:t> </a:t>
              </a:r>
              <a:r>
                <a:rPr lang="en-US" sz="2400" dirty="0" err="1"/>
                <a:t>tiếp</a:t>
              </a:r>
              <a:r>
                <a:rPr lang="en-US" sz="2400" dirty="0"/>
                <a:t> </a:t>
              </a:r>
              <a:r>
                <a:rPr lang="en-US" sz="2400" dirty="0" err="1"/>
                <a:t>nhau</a:t>
              </a:r>
              <a:r>
                <a:rPr lang="en-US" sz="2400" dirty="0"/>
                <a:t> </a:t>
              </a:r>
              <a:r>
                <a:rPr lang="en-US" sz="2400" dirty="0" err="1"/>
                <a:t>có</a:t>
              </a:r>
              <a:r>
                <a:rPr lang="en-US" sz="2400" dirty="0"/>
                <a:t> </a:t>
              </a:r>
              <a:r>
                <a:rPr lang="en-US" sz="2400" dirty="0" err="1"/>
                <a:t>công</a:t>
              </a:r>
              <a:r>
                <a:rPr lang="en-US" sz="2400" dirty="0"/>
                <a:t> </a:t>
              </a:r>
              <a:r>
                <a:rPr lang="en-US" sz="2400" dirty="0" err="1"/>
                <a:t>tắc</a:t>
              </a:r>
              <a:r>
                <a:rPr lang="en-US" sz="2400" dirty="0"/>
                <a:t> </a:t>
              </a:r>
              <a:r>
                <a:rPr lang="en-US" sz="2400" dirty="0" err="1"/>
                <a:t>điện</a:t>
              </a:r>
              <a:r>
                <a:rPr lang="en-US" sz="2400" dirty="0"/>
                <a:t>: a) </a:t>
              </a:r>
              <a:r>
                <a:rPr lang="en-US" sz="2400" dirty="0" err="1"/>
                <a:t>Đóng</a:t>
              </a:r>
              <a:r>
                <a:rPr lang="en-US" sz="2400" dirty="0"/>
                <a:t>, b) </a:t>
              </a:r>
              <a:r>
                <a:rPr lang="en-US" sz="2400" dirty="0" err="1"/>
                <a:t>Mở</a:t>
              </a:r>
              <a:endParaRPr lang="en-US" sz="2400" dirty="0"/>
            </a:p>
          </p:txBody>
        </p:sp>
      </p:grpSp>
    </p:spTree>
    <p:extLst>
      <p:ext uri="{BB962C8B-B14F-4D97-AF65-F5344CB8AC3E}">
        <p14:creationId xmlns:p14="http://schemas.microsoft.com/office/powerpoint/2010/main" val="2697615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773177" y="3984748"/>
            <a:ext cx="10990612" cy="2554545"/>
          </a:xfrm>
          <a:prstGeom prst="rect">
            <a:avLst/>
          </a:prstGeom>
          <a:noFill/>
        </p:spPr>
        <p:txBody>
          <a:bodyPr wrap="square">
            <a:spAutoFit/>
          </a:bodyPr>
          <a:lstStyle/>
          <a:p>
            <a:pPr lvl="0"/>
            <a:r>
              <a:rPr lang="vi-VN" sz="3200" b="1" dirty="0">
                <a:solidFill>
                  <a:srgbClr val="FF0000"/>
                </a:solidFill>
                <a:latin typeface="Calibri" panose="020F0502020204030204" pitchFamily="34" charset="0"/>
                <a:cs typeface="Calibri" panose="020F0502020204030204" pitchFamily="34" charset="0"/>
              </a:rPr>
              <a:t>Bài tập 7</a:t>
            </a:r>
            <a:r>
              <a:rPr lang="en-US" sz="3200" b="1" dirty="0">
                <a:solidFill>
                  <a:srgbClr val="0000CC"/>
                </a:solidFill>
                <a:latin typeface="Calibri" panose="020F0502020204030204" pitchFamily="34" charset="0"/>
                <a:cs typeface="Calibri" panose="020F0502020204030204" pitchFamily="34" charset="0"/>
              </a:rPr>
              <a:t>. </a:t>
            </a:r>
            <a:r>
              <a:rPr lang="vi-VN" sz="3200" dirty="0">
                <a:solidFill>
                  <a:srgbClr val="0000CC"/>
                </a:solidFill>
                <a:latin typeface="Calibri" panose="020F0502020204030204" pitchFamily="34" charset="0"/>
                <a:cs typeface="Calibri" panose="020F0502020204030204" pitchFamily="34" charset="0"/>
              </a:rPr>
              <a:t>Vì mạch gồm hai đèn mắc nối tiếp. Khi đóng công tắc, mạch kín, dòng điện đi qua cả hai đèn nên hai đèn cùng sáng. </a:t>
            </a:r>
          </a:p>
          <a:p>
            <a:pPr lvl="0"/>
            <a:r>
              <a:rPr lang="vi-VN" sz="3200" dirty="0">
                <a:solidFill>
                  <a:srgbClr val="0000CC"/>
                </a:solidFill>
                <a:latin typeface="Calibri" panose="020F0502020204030204" pitchFamily="34" charset="0"/>
                <a:cs typeface="Calibri" panose="020F0502020204030204" pitchFamily="34" charset="0"/>
              </a:rPr>
              <a:t>+Khi mở công tắc, mạch hở, dòng điện không đi qua cả hai đèn nên hai đèn đều không sáng.</a:t>
            </a:r>
            <a:endParaRPr lang="en-US" sz="3200" dirty="0">
              <a:solidFill>
                <a:srgbClr val="0000CC"/>
              </a:solidFill>
              <a:latin typeface="Calibri" panose="020F0502020204030204" pitchFamily="34" charset="0"/>
              <a:cs typeface="Calibri" panose="020F0502020204030204" pitchFamily="34" charset="0"/>
            </a:endParaRPr>
          </a:p>
          <a:p>
            <a:pPr lvl="0"/>
            <a:r>
              <a:rPr lang="vi-VN" sz="3200" dirty="0">
                <a:solidFill>
                  <a:srgbClr val="0000CC"/>
                </a:solidFill>
                <a:latin typeface="Calibri" panose="020F0502020204030204" pitchFamily="34" charset="0"/>
                <a:cs typeface="Calibri" panose="020F0502020204030204" pitchFamily="34" charset="0"/>
              </a:rPr>
              <a:t>+Nếu một trong hai đèn bị hỏng thì đèn kia cũng không sáng.</a:t>
            </a:r>
            <a:r>
              <a:rPr lang="en-US" sz="3200" dirty="0">
                <a:solidFill>
                  <a:srgbClr val="0000CC"/>
                </a:solidFill>
                <a:latin typeface="Calibri" panose="020F0502020204030204" pitchFamily="34" charset="0"/>
                <a:cs typeface="Calibri" panose="020F0502020204030204" pitchFamily="34" charset="0"/>
              </a:rPr>
              <a:t> </a:t>
            </a:r>
            <a:endParaRPr lang="vi-VN" sz="3200" dirty="0">
              <a:solidFill>
                <a:srgbClr val="0000CC"/>
              </a:solidFill>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D1D19773-54ED-44D8-994A-53030335C947}"/>
              </a:ext>
            </a:extLst>
          </p:cNvPr>
          <p:cNvGrpSpPr/>
          <p:nvPr/>
        </p:nvGrpSpPr>
        <p:grpSpPr>
          <a:xfrm>
            <a:off x="600694" y="474181"/>
            <a:ext cx="10990613" cy="3325659"/>
            <a:chOff x="600693" y="585941"/>
            <a:chExt cx="10990613" cy="3325659"/>
          </a:xfrm>
        </p:grpSpPr>
        <p:pic>
          <p:nvPicPr>
            <p:cNvPr id="5" name="Picture 4">
              <a:extLst>
                <a:ext uri="{FF2B5EF4-FFF2-40B4-BE49-F238E27FC236}">
                  <a16:creationId xmlns:a16="http://schemas.microsoft.com/office/drawing/2014/main" xmlns="" id="{5A928A70-A239-46F3-98CE-4AB3D87B40D5}"/>
                </a:ext>
              </a:extLst>
            </p:cNvPr>
            <p:cNvPicPr>
              <a:picLocks noChangeAspect="1"/>
            </p:cNvPicPr>
            <p:nvPr/>
          </p:nvPicPr>
          <p:blipFill>
            <a:blip r:embed="rId3"/>
            <a:stretch>
              <a:fillRect/>
            </a:stretch>
          </p:blipFill>
          <p:spPr>
            <a:xfrm>
              <a:off x="600693" y="585941"/>
              <a:ext cx="10990613" cy="3325659"/>
            </a:xfrm>
            <a:prstGeom prst="rect">
              <a:avLst/>
            </a:prstGeom>
          </p:spPr>
        </p:pic>
        <p:sp>
          <p:nvSpPr>
            <p:cNvPr id="6" name="TextBox 5">
              <a:extLst>
                <a:ext uri="{FF2B5EF4-FFF2-40B4-BE49-F238E27FC236}">
                  <a16:creationId xmlns:a16="http://schemas.microsoft.com/office/drawing/2014/main" xmlns="" id="{64D5081B-7B1E-4031-B9EE-72BB2CB7A63A}"/>
                </a:ext>
              </a:extLst>
            </p:cNvPr>
            <p:cNvSpPr txBox="1"/>
            <p:nvPr/>
          </p:nvSpPr>
          <p:spPr>
            <a:xfrm>
              <a:off x="2143760" y="3429000"/>
              <a:ext cx="8675045" cy="307777"/>
            </a:xfrm>
            <a:prstGeom prst="rect">
              <a:avLst/>
            </a:prstGeom>
            <a:noFill/>
          </p:spPr>
          <p:txBody>
            <a:bodyPr wrap="square" rtlCol="0">
              <a:spAutoFit/>
            </a:bodyPr>
            <a:lstStyle/>
            <a:p>
              <a:r>
                <a:rPr lang="en-US" sz="1400" dirty="0" err="1"/>
                <a:t>Mạch</a:t>
              </a:r>
              <a:r>
                <a:rPr lang="en-US" sz="1400" dirty="0"/>
                <a:t> </a:t>
              </a:r>
              <a:r>
                <a:rPr lang="en-US" sz="1400" dirty="0" err="1"/>
                <a:t>điện</a:t>
              </a:r>
              <a:r>
                <a:rPr lang="en-US" sz="1400" dirty="0"/>
                <a:t> </a:t>
              </a:r>
              <a:r>
                <a:rPr lang="en-US" sz="1400" dirty="0" err="1"/>
                <a:t>gồm</a:t>
              </a:r>
              <a:r>
                <a:rPr lang="en-US" sz="1400" dirty="0"/>
                <a:t> </a:t>
              </a:r>
              <a:r>
                <a:rPr lang="en-US" sz="1400" dirty="0" err="1"/>
                <a:t>hai</a:t>
              </a:r>
              <a:r>
                <a:rPr lang="en-US" sz="1400" dirty="0"/>
                <a:t> </a:t>
              </a:r>
              <a:r>
                <a:rPr lang="en-US" sz="1400" dirty="0" err="1"/>
                <a:t>đèn</a:t>
              </a:r>
              <a:r>
                <a:rPr lang="en-US" sz="1400" dirty="0"/>
                <a:t> </a:t>
              </a:r>
              <a:r>
                <a:rPr lang="en-US" sz="1400" dirty="0" err="1"/>
                <a:t>mắc</a:t>
              </a:r>
              <a:r>
                <a:rPr lang="en-US" sz="1400" dirty="0"/>
                <a:t> </a:t>
              </a:r>
              <a:r>
                <a:rPr lang="en-US" sz="1400" dirty="0" err="1"/>
                <a:t>liên</a:t>
              </a:r>
              <a:r>
                <a:rPr lang="en-US" sz="1400" dirty="0"/>
                <a:t> </a:t>
              </a:r>
              <a:r>
                <a:rPr lang="en-US" sz="1400" dirty="0" err="1"/>
                <a:t>tiếp</a:t>
              </a:r>
              <a:r>
                <a:rPr lang="en-US" sz="1400" dirty="0"/>
                <a:t> </a:t>
              </a:r>
              <a:r>
                <a:rPr lang="en-US" sz="1400" dirty="0" err="1"/>
                <a:t>nhau</a:t>
              </a:r>
              <a:r>
                <a:rPr lang="en-US" sz="1400" dirty="0"/>
                <a:t> </a:t>
              </a:r>
              <a:r>
                <a:rPr lang="en-US" sz="1400" dirty="0" err="1"/>
                <a:t>có</a:t>
              </a:r>
              <a:r>
                <a:rPr lang="en-US" sz="1400" dirty="0"/>
                <a:t> </a:t>
              </a:r>
              <a:r>
                <a:rPr lang="en-US" sz="1400" dirty="0" err="1"/>
                <a:t>công</a:t>
              </a:r>
              <a:r>
                <a:rPr lang="en-US" sz="1400" dirty="0"/>
                <a:t> </a:t>
              </a:r>
              <a:r>
                <a:rPr lang="en-US" sz="1400" dirty="0" err="1"/>
                <a:t>tắc</a:t>
              </a:r>
              <a:r>
                <a:rPr lang="en-US" sz="1400" dirty="0"/>
                <a:t> </a:t>
              </a:r>
              <a:r>
                <a:rPr lang="en-US" sz="1400" dirty="0" err="1"/>
                <a:t>điện</a:t>
              </a:r>
              <a:r>
                <a:rPr lang="en-US" sz="1400" dirty="0"/>
                <a:t>: a) </a:t>
              </a:r>
              <a:r>
                <a:rPr lang="en-US" sz="1400" dirty="0" err="1"/>
                <a:t>Đóng</a:t>
              </a:r>
              <a:r>
                <a:rPr lang="en-US" sz="1400" dirty="0"/>
                <a:t>, b) </a:t>
              </a:r>
              <a:r>
                <a:rPr lang="en-US" sz="1400" dirty="0" err="1"/>
                <a:t>Mở</a:t>
              </a:r>
              <a:endParaRPr lang="en-US" sz="1400" dirty="0"/>
            </a:p>
          </p:txBody>
        </p:sp>
      </p:grpSp>
    </p:spTree>
    <p:extLst>
      <p:ext uri="{BB962C8B-B14F-4D97-AF65-F5344CB8AC3E}">
        <p14:creationId xmlns:p14="http://schemas.microsoft.com/office/powerpoint/2010/main" val="2071808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1432059" y="1037181"/>
            <a:ext cx="9743941" cy="3046988"/>
          </a:xfrm>
          <a:prstGeom prst="rect">
            <a:avLst/>
          </a:prstGeom>
          <a:noFill/>
        </p:spPr>
        <p:txBody>
          <a:bodyPr wrap="square">
            <a:spAutoFit/>
          </a:bodyPr>
          <a:lstStyle/>
          <a:p>
            <a:pP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Bài tập 8</a:t>
            </a:r>
            <a:r>
              <a:rPr lang="en-US" sz="3200" b="1"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Cho đoạn mạch điện AB như hình bên dưới. Biết R1 = 10 </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R2 = 15 </a:t>
            </a:r>
            <a:r>
              <a:rPr lang="el-GR" sz="3200" dirty="0">
                <a:solidFill>
                  <a:srgbClr val="0000CC"/>
                </a:solidFill>
                <a:latin typeface="Times New Roman" panose="02020603050405020304" pitchFamily="18" charset="0"/>
                <a:cs typeface="Times New Roman" panose="02020603050405020304" pitchFamily="18" charset="0"/>
              </a:rPr>
              <a:t>Ω, </a:t>
            </a:r>
            <a:r>
              <a:rPr lang="vi-VN" sz="3200" dirty="0">
                <a:solidFill>
                  <a:srgbClr val="0000CC"/>
                </a:solidFill>
                <a:latin typeface="Times New Roman" panose="02020603050405020304" pitchFamily="18" charset="0"/>
                <a:cs typeface="Times New Roman" panose="02020603050405020304" pitchFamily="18" charset="0"/>
              </a:rPr>
              <a:t>UAB = 12 V.</a:t>
            </a:r>
            <a:endParaRPr lang="en-US" sz="32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3200" dirty="0">
                <a:solidFill>
                  <a:srgbClr val="0000CC"/>
                </a:solidFill>
                <a:latin typeface="Times New Roman" panose="02020603050405020304" pitchFamily="18" charset="0"/>
                <a:cs typeface="Times New Roman" panose="02020603050405020304" pitchFamily="18" charset="0"/>
              </a:rPr>
              <a:t>a) Tính điện trở tương đương của đoạn mạch điện AB.</a:t>
            </a:r>
            <a:endParaRPr lang="en-US" sz="32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3200" dirty="0">
                <a:solidFill>
                  <a:srgbClr val="0000CC"/>
                </a:solidFill>
                <a:latin typeface="Times New Roman" panose="02020603050405020304" pitchFamily="18" charset="0"/>
                <a:cs typeface="Times New Roman" panose="02020603050405020304" pitchFamily="18" charset="0"/>
              </a:rPr>
              <a:t>b) Tính cường độ dòng điện qua mỗi điện trở.</a:t>
            </a:r>
          </a:p>
        </p:txBody>
      </p:sp>
      <p:sp>
        <p:nvSpPr>
          <p:cNvPr id="2" name="Rectangle: Rounded Corners 1">
            <a:extLst>
              <a:ext uri="{FF2B5EF4-FFF2-40B4-BE49-F238E27FC236}">
                <a16:creationId xmlns:a16="http://schemas.microsoft.com/office/drawing/2014/main" xmlns="" id="{722F4B03-6132-5EE7-8EC6-8A6F7E050C60}"/>
              </a:ext>
            </a:extLst>
          </p:cNvPr>
          <p:cNvSpPr/>
          <p:nvPr/>
        </p:nvSpPr>
        <p:spPr>
          <a:xfrm>
            <a:off x="1219200" y="4038601"/>
            <a:ext cx="7682488" cy="1962455"/>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Oval 3">
            <a:extLst>
              <a:ext uri="{FF2B5EF4-FFF2-40B4-BE49-F238E27FC236}">
                <a16:creationId xmlns:a16="http://schemas.microsoft.com/office/drawing/2014/main" xmlns="" id="{15A82D6A-B187-D1F9-AC57-C7247A80A70A}"/>
              </a:ext>
            </a:extLst>
          </p:cNvPr>
          <p:cNvSpPr/>
          <p:nvPr/>
        </p:nvSpPr>
        <p:spPr>
          <a:xfrm>
            <a:off x="3776463" y="4955170"/>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xmlns="" id="{7AF424EF-12EE-8D9D-07FD-303FE985D8C9}"/>
              </a:ext>
            </a:extLst>
          </p:cNvPr>
          <p:cNvCxnSpPr>
            <a:cxnSpLocks/>
          </p:cNvCxnSpPr>
          <p:nvPr/>
        </p:nvCxnSpPr>
        <p:spPr>
          <a:xfrm flipH="1">
            <a:off x="3688389" y="4819521"/>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6CEE2776-65B9-A6BE-C0DE-D522D9750D59}"/>
              </a:ext>
            </a:extLst>
          </p:cNvPr>
          <p:cNvSpPr/>
          <p:nvPr/>
        </p:nvSpPr>
        <p:spPr>
          <a:xfrm>
            <a:off x="8349282" y="4964694"/>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xmlns="" id="{7F43F969-C264-600F-422F-13A1B41A8AD1}"/>
              </a:ext>
            </a:extLst>
          </p:cNvPr>
          <p:cNvCxnSpPr>
            <a:cxnSpLocks/>
          </p:cNvCxnSpPr>
          <p:nvPr/>
        </p:nvCxnSpPr>
        <p:spPr>
          <a:xfrm flipH="1">
            <a:off x="8261206" y="4829046"/>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63183F7-88F9-7AEC-5E95-9E13AF675748}"/>
              </a:ext>
            </a:extLst>
          </p:cNvPr>
          <p:cNvSpPr txBox="1"/>
          <p:nvPr/>
        </p:nvSpPr>
        <p:spPr>
          <a:xfrm>
            <a:off x="3205171" y="4686801"/>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A</a:t>
            </a:r>
            <a:endParaRPr lang="vi-VN" sz="32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689F20B8-B61F-6849-C4F3-0EB1AD0A0191}"/>
              </a:ext>
            </a:extLst>
          </p:cNvPr>
          <p:cNvSpPr txBox="1"/>
          <p:nvPr/>
        </p:nvSpPr>
        <p:spPr>
          <a:xfrm>
            <a:off x="8521145" y="4696326"/>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B</a:t>
            </a:r>
            <a:endParaRPr lang="vi-VN" sz="32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B0E1BCBB-12C3-A3E2-DBEB-B472058E80E9}"/>
              </a:ext>
            </a:extLst>
          </p:cNvPr>
          <p:cNvSpPr txBox="1"/>
          <p:nvPr/>
        </p:nvSpPr>
        <p:spPr>
          <a:xfrm>
            <a:off x="3652796" y="4408211"/>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40BC5C1E-0CA2-EFE3-8D4E-B08B0A4F9966}"/>
              </a:ext>
            </a:extLst>
          </p:cNvPr>
          <p:cNvSpPr txBox="1"/>
          <p:nvPr/>
        </p:nvSpPr>
        <p:spPr>
          <a:xfrm>
            <a:off x="8217084" y="4471329"/>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6D493FF-62EF-5DC4-21F3-D06517D04AC1}"/>
              </a:ext>
            </a:extLst>
          </p:cNvPr>
          <p:cNvSpPr txBox="1"/>
          <p:nvPr/>
        </p:nvSpPr>
        <p:spPr>
          <a:xfrm>
            <a:off x="4851161" y="4371401"/>
            <a:ext cx="1055484"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1</a:t>
            </a:r>
            <a:endParaRPr lang="vi-VN" sz="2400" baseline="-25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8DE42C60-468A-C3E9-5721-3CED94A53751}"/>
              </a:ext>
            </a:extLst>
          </p:cNvPr>
          <p:cNvSpPr txBox="1"/>
          <p:nvPr/>
        </p:nvSpPr>
        <p:spPr>
          <a:xfrm>
            <a:off x="6381998" y="4371401"/>
            <a:ext cx="1191972"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2</a:t>
            </a:r>
            <a:endParaRPr lang="vi-VN" sz="2400" baseline="-25000"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xmlns="" id="{7ECFA313-5171-2A57-17B7-4929069A6AD2}"/>
              </a:ext>
            </a:extLst>
          </p:cNvPr>
          <p:cNvGrpSpPr/>
          <p:nvPr/>
        </p:nvGrpSpPr>
        <p:grpSpPr>
          <a:xfrm>
            <a:off x="3947737" y="4914906"/>
            <a:ext cx="2360617" cy="252388"/>
            <a:chOff x="2790263" y="5179162"/>
            <a:chExt cx="1695163" cy="181240"/>
          </a:xfrm>
        </p:grpSpPr>
        <p:cxnSp>
          <p:nvCxnSpPr>
            <p:cNvPr id="24" name="Straight Connector 23">
              <a:extLst>
                <a:ext uri="{FF2B5EF4-FFF2-40B4-BE49-F238E27FC236}">
                  <a16:creationId xmlns:a16="http://schemas.microsoft.com/office/drawing/2014/main" xmlns="" id="{3348937A-68CB-0E3B-E3A5-39E21F71D0D5}"/>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0AACF7EC-7814-F9AC-B2AF-0E13DA15E876}"/>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grpSp>
      <p:grpSp>
        <p:nvGrpSpPr>
          <p:cNvPr id="17" name="Group 16">
            <a:extLst>
              <a:ext uri="{FF2B5EF4-FFF2-40B4-BE49-F238E27FC236}">
                <a16:creationId xmlns:a16="http://schemas.microsoft.com/office/drawing/2014/main" xmlns="" id="{65B46820-B169-2A8E-3CDC-F01A5947B5F3}"/>
              </a:ext>
            </a:extLst>
          </p:cNvPr>
          <p:cNvGrpSpPr/>
          <p:nvPr/>
        </p:nvGrpSpPr>
        <p:grpSpPr>
          <a:xfrm>
            <a:off x="6299490" y="4918822"/>
            <a:ext cx="2070071" cy="252388"/>
            <a:chOff x="3312195" y="5179162"/>
            <a:chExt cx="1486522" cy="181240"/>
          </a:xfrm>
        </p:grpSpPr>
        <p:cxnSp>
          <p:nvCxnSpPr>
            <p:cNvPr id="22" name="Straight Connector 21">
              <a:extLst>
                <a:ext uri="{FF2B5EF4-FFF2-40B4-BE49-F238E27FC236}">
                  <a16:creationId xmlns:a16="http://schemas.microsoft.com/office/drawing/2014/main" xmlns="" id="{7DDDD496-5134-DCDB-7AA1-80622C475526}"/>
                </a:ext>
              </a:extLst>
            </p:cNvPr>
            <p:cNvCxnSpPr>
              <a:cxnSpLocks/>
            </p:cNvCxnSpPr>
            <p:nvPr/>
          </p:nvCxnSpPr>
          <p:spPr>
            <a:xfrm>
              <a:off x="3312195" y="5272720"/>
              <a:ext cx="1486522"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D7A7F75-02ED-67FA-FDB8-A12DDDD23DA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grpSp>
    </p:spTree>
    <p:extLst>
      <p:ext uri="{BB962C8B-B14F-4D97-AF65-F5344CB8AC3E}">
        <p14:creationId xmlns:p14="http://schemas.microsoft.com/office/powerpoint/2010/main" val="1899112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xmlns="" id="{C6B227C9-C320-44E7-A9F4-552F4AB39D89}"/>
                  </a:ext>
                </a:extLst>
              </p:cNvPr>
              <p:cNvSpPr txBox="1"/>
              <p:nvPr/>
            </p:nvSpPr>
            <p:spPr>
              <a:xfrm>
                <a:off x="914400" y="1058805"/>
                <a:ext cx="11053011" cy="4889737"/>
              </a:xfrm>
              <a:prstGeom prst="rect">
                <a:avLst/>
              </a:prstGeom>
              <a:noFill/>
            </p:spPr>
            <p:txBody>
              <a:bodyPr wrap="square">
                <a:spAutoFit/>
              </a:bodyPr>
              <a:lstStyle/>
              <a:p>
                <a:pPr>
                  <a:lnSpc>
                    <a:spcPct val="150000"/>
                  </a:lnSpc>
                </a:pPr>
                <a:r>
                  <a:rPr lang="vi-VN" sz="3600" b="1" dirty="0">
                    <a:solidFill>
                      <a:srgbClr val="FF0000"/>
                    </a:solidFill>
                    <a:latin typeface="+mj-lt"/>
                    <a:cs typeface="Calibri" panose="020F0502020204030204" pitchFamily="34" charset="0"/>
                  </a:rPr>
                  <a:t>Bài tập 8                         </a:t>
                </a:r>
                <a:r>
                  <a:rPr lang="vi-VN" sz="3600" b="1" dirty="0">
                    <a:solidFill>
                      <a:srgbClr val="0000CC"/>
                    </a:solidFill>
                    <a:latin typeface="+mj-lt"/>
                    <a:cs typeface="Calibri" panose="020F0502020204030204" pitchFamily="34" charset="0"/>
                  </a:rPr>
                  <a:t>Lời giải:</a:t>
                </a:r>
                <a:endParaRPr lang="vi-VN" sz="3600" dirty="0">
                  <a:solidFill>
                    <a:srgbClr val="0000CC"/>
                  </a:solidFill>
                  <a:latin typeface="+mj-lt"/>
                  <a:cs typeface="Calibri" panose="020F0502020204030204" pitchFamily="34" charset="0"/>
                </a:endParaRPr>
              </a:p>
              <a:p>
                <a:pPr algn="just">
                  <a:lnSpc>
                    <a:spcPct val="150000"/>
                  </a:lnSpc>
                </a:pPr>
                <a:r>
                  <a:rPr lang="vi-VN" sz="3200" dirty="0">
                    <a:solidFill>
                      <a:srgbClr val="0000CC"/>
                    </a:solidFill>
                    <a:latin typeface="+mj-lt"/>
                    <a:cs typeface="Calibri" panose="020F0502020204030204" pitchFamily="34" charset="0"/>
                  </a:rPr>
                  <a:t>a) </a:t>
                </a:r>
                <a:r>
                  <a:rPr lang="vi-VN" sz="3733" dirty="0">
                    <a:solidFill>
                      <a:srgbClr val="0000CC"/>
                    </a:solidFill>
                    <a:latin typeface="+mj-lt"/>
                    <a:cs typeface="Calibri" panose="020F0502020204030204" pitchFamily="34" charset="0"/>
                  </a:rPr>
                  <a:t>Điện trở tương đương của đoạn mạch AB là:</a:t>
                </a:r>
                <a:endParaRPr lang="en-US" sz="3733" dirty="0">
                  <a:solidFill>
                    <a:srgbClr val="0000CC"/>
                  </a:solidFill>
                  <a:latin typeface="+mj-lt"/>
                  <a:cs typeface="Calibri" panose="020F0502020204030204" pitchFamily="34" charset="0"/>
                </a:endParaRPr>
              </a:p>
              <a:p>
                <a:pPr algn="just">
                  <a:lnSpc>
                    <a:spcPct val="150000"/>
                  </a:lnSpc>
                </a:pPr>
                <a:r>
                  <a:rPr lang="vi-VN" sz="3733" dirty="0">
                    <a:solidFill>
                      <a:srgbClr val="0000CC"/>
                    </a:solidFill>
                    <a:latin typeface="+mj-lt"/>
                    <a:cs typeface="Calibri" panose="020F0502020204030204" pitchFamily="34" charset="0"/>
                  </a:rPr>
                  <a:t>         </a:t>
                </a:r>
                <a:r>
                  <a:rPr lang="vi-VN" sz="3733" dirty="0" err="1">
                    <a:solidFill>
                      <a:srgbClr val="0000CC"/>
                    </a:solidFill>
                    <a:latin typeface="+mj-lt"/>
                    <a:cs typeface="Calibri" panose="020F0502020204030204" pitchFamily="34" charset="0"/>
                  </a:rPr>
                  <a:t>R</a:t>
                </a:r>
                <a:r>
                  <a:rPr lang="vi-VN" sz="3733" baseline="-25000" dirty="0" err="1">
                    <a:solidFill>
                      <a:srgbClr val="0000CC"/>
                    </a:solidFill>
                    <a:latin typeface="+mj-lt"/>
                    <a:cs typeface="Calibri" panose="020F0502020204030204" pitchFamily="34" charset="0"/>
                  </a:rPr>
                  <a:t>tđ</a:t>
                </a:r>
                <a:r>
                  <a:rPr lang="vi-VN" sz="3733" dirty="0">
                    <a:solidFill>
                      <a:srgbClr val="0000CC"/>
                    </a:solidFill>
                    <a:latin typeface="+mj-lt"/>
                    <a:cs typeface="Calibri" panose="020F0502020204030204" pitchFamily="34" charset="0"/>
                  </a:rPr>
                  <a:t> = R</a:t>
                </a:r>
                <a:r>
                  <a:rPr lang="vi-VN" sz="3733" baseline="-25000" dirty="0">
                    <a:solidFill>
                      <a:srgbClr val="0000CC"/>
                    </a:solidFill>
                    <a:latin typeface="+mj-lt"/>
                    <a:cs typeface="Calibri" panose="020F0502020204030204" pitchFamily="34" charset="0"/>
                  </a:rPr>
                  <a:t>1</a:t>
                </a:r>
                <a:r>
                  <a:rPr lang="vi-VN" sz="3733" dirty="0">
                    <a:solidFill>
                      <a:srgbClr val="0000CC"/>
                    </a:solidFill>
                    <a:latin typeface="+mj-lt"/>
                    <a:cs typeface="Calibri" panose="020F0502020204030204" pitchFamily="34" charset="0"/>
                  </a:rPr>
                  <a:t> + R</a:t>
                </a:r>
                <a:r>
                  <a:rPr lang="vi-VN" sz="3733" baseline="-25000" dirty="0">
                    <a:solidFill>
                      <a:srgbClr val="0000CC"/>
                    </a:solidFill>
                    <a:latin typeface="+mj-lt"/>
                    <a:cs typeface="Calibri" panose="020F0502020204030204" pitchFamily="34" charset="0"/>
                  </a:rPr>
                  <a:t>2</a:t>
                </a:r>
                <a:r>
                  <a:rPr lang="vi-VN" sz="3733" dirty="0">
                    <a:solidFill>
                      <a:srgbClr val="0000CC"/>
                    </a:solidFill>
                    <a:latin typeface="+mj-lt"/>
                    <a:cs typeface="Calibri" panose="020F0502020204030204" pitchFamily="34" charset="0"/>
                  </a:rPr>
                  <a:t> = 10 + 15 = 25 </a:t>
                </a:r>
                <a:r>
                  <a:rPr lang="el-GR" sz="3733" dirty="0">
                    <a:solidFill>
                      <a:srgbClr val="0000CC"/>
                    </a:solidFill>
                    <a:latin typeface="+mj-lt"/>
                    <a:cs typeface="Calibri" panose="020F0502020204030204" pitchFamily="34" charset="0"/>
                  </a:rPr>
                  <a:t>Ω</a:t>
                </a:r>
                <a:endParaRPr lang="en-US" sz="3733" dirty="0">
                  <a:solidFill>
                    <a:srgbClr val="0000CC"/>
                  </a:solidFill>
                  <a:latin typeface="+mj-lt"/>
                  <a:cs typeface="Calibri" panose="020F0502020204030204" pitchFamily="34" charset="0"/>
                </a:endParaRPr>
              </a:p>
              <a:p>
                <a:pPr>
                  <a:lnSpc>
                    <a:spcPct val="150000"/>
                  </a:lnSpc>
                </a:pPr>
                <a:r>
                  <a:rPr lang="vi-VN" sz="3733" dirty="0">
                    <a:solidFill>
                      <a:srgbClr val="0000CC"/>
                    </a:solidFill>
                    <a:latin typeface="+mj-lt"/>
                    <a:cs typeface="Calibri" panose="020F0502020204030204" pitchFamily="34" charset="0"/>
                  </a:rPr>
                  <a:t>b) Cường độ dòng điện qua hai điện trở R</a:t>
                </a:r>
                <a:r>
                  <a:rPr lang="vi-VN" sz="3733" baseline="-25000" dirty="0">
                    <a:solidFill>
                      <a:srgbClr val="0000CC"/>
                    </a:solidFill>
                    <a:latin typeface="+mj-lt"/>
                    <a:cs typeface="Calibri" panose="020F0502020204030204" pitchFamily="34" charset="0"/>
                  </a:rPr>
                  <a:t> 1</a:t>
                </a:r>
                <a:r>
                  <a:rPr lang="vi-VN" sz="3733" dirty="0">
                    <a:solidFill>
                      <a:srgbClr val="0000CC"/>
                    </a:solidFill>
                    <a:latin typeface="+mj-lt"/>
                    <a:cs typeface="Calibri" panose="020F0502020204030204" pitchFamily="34" charset="0"/>
                  </a:rPr>
                  <a:t> và R</a:t>
                </a:r>
                <a:r>
                  <a:rPr lang="vi-VN" sz="3733" baseline="-25000" dirty="0">
                    <a:solidFill>
                      <a:srgbClr val="0000CC"/>
                    </a:solidFill>
                    <a:latin typeface="+mj-lt"/>
                    <a:cs typeface="Calibri" panose="020F0502020204030204" pitchFamily="34" charset="0"/>
                  </a:rPr>
                  <a:t> 2</a:t>
                </a:r>
                <a:r>
                  <a:rPr lang="vi-VN" sz="3733" dirty="0">
                    <a:solidFill>
                      <a:srgbClr val="0000CC"/>
                    </a:solidFill>
                    <a:latin typeface="+mj-lt"/>
                    <a:cs typeface="Calibri" panose="020F0502020204030204" pitchFamily="34" charset="0"/>
                  </a:rPr>
                  <a:t> là:</a:t>
                </a:r>
                <a:endParaRPr lang="en-US" sz="3733" dirty="0">
                  <a:solidFill>
                    <a:srgbClr val="0000CC"/>
                  </a:solidFill>
                  <a:latin typeface="+mj-lt"/>
                  <a:cs typeface="Calibri" panose="020F0502020204030204" pitchFamily="34" charset="0"/>
                </a:endParaRPr>
              </a:p>
              <a:p>
                <a:pPr>
                  <a:lnSpc>
                    <a:spcPct val="150000"/>
                  </a:lnSpc>
                </a:pPr>
                <a:r>
                  <a:rPr lang="vi-VN" sz="3733" dirty="0">
                    <a:solidFill>
                      <a:srgbClr val="0000CC"/>
                    </a:solidFill>
                    <a:latin typeface="+mj-lt"/>
                    <a:cs typeface="Calibri" panose="020F0502020204030204" pitchFamily="34" charset="0"/>
                  </a:rPr>
                  <a:t>       I</a:t>
                </a:r>
                <a:r>
                  <a:rPr lang="vi-VN" sz="3733" baseline="-25000" dirty="0">
                    <a:solidFill>
                      <a:srgbClr val="0000CC"/>
                    </a:solidFill>
                    <a:latin typeface="+mj-lt"/>
                    <a:cs typeface="Calibri" panose="020F0502020204030204" pitchFamily="34" charset="0"/>
                  </a:rPr>
                  <a:t>AB</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I</a:t>
                </a:r>
                <a:r>
                  <a:rPr lang="vi-VN" sz="3733" baseline="-25000" dirty="0">
                    <a:solidFill>
                      <a:srgbClr val="0000CC"/>
                    </a:solidFill>
                    <a:latin typeface="+mj-lt"/>
                    <a:cs typeface="Calibri" panose="020F0502020204030204" pitchFamily="34" charset="0"/>
                  </a:rPr>
                  <a:t>1</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I</a:t>
                </a:r>
                <a:r>
                  <a:rPr lang="vi-VN" sz="3733" baseline="-25000" dirty="0">
                    <a:solidFill>
                      <a:srgbClr val="0000CC"/>
                    </a:solidFill>
                    <a:latin typeface="+mj-lt"/>
                    <a:cs typeface="Calibri" panose="020F0502020204030204" pitchFamily="34" charset="0"/>
                  </a:rPr>
                  <a:t>2</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a:t>
                </a:r>
                <a:r>
                  <a:rPr lang="en-US" sz="3733" dirty="0">
                    <a:solidFill>
                      <a:srgbClr val="0000CC"/>
                    </a:solidFill>
                    <a:latin typeface="+mj-lt"/>
                    <a:cs typeface="Calibri" panose="020F0502020204030204" pitchFamily="34" charset="0"/>
                  </a:rPr>
                  <a:t> </a:t>
                </a:r>
                <a14:m>
                  <m:oMath xmlns:m="http://schemas.openxmlformats.org/officeDocument/2006/math">
                    <m:f>
                      <m:fPr>
                        <m:ctrlPr>
                          <a:rPr lang="en-US" sz="3733" i="1">
                            <a:solidFill>
                              <a:srgbClr val="0000CC"/>
                            </a:solidFill>
                            <a:latin typeface="Cambria Math" panose="02040503050406030204" pitchFamily="18" charset="0"/>
                            <a:cs typeface="Calibri" panose="020F0502020204030204" pitchFamily="34" charset="0"/>
                          </a:rPr>
                        </m:ctrlPr>
                      </m:fPr>
                      <m:num>
                        <m:r>
                          <m:rPr>
                            <m:nor/>
                          </m:rPr>
                          <a:rPr lang="vi-VN" sz="3733" dirty="0">
                            <a:solidFill>
                              <a:srgbClr val="0000CC"/>
                            </a:solidFill>
                            <a:latin typeface="+mj-lt"/>
                            <a:cs typeface="Calibri" panose="020F0502020204030204" pitchFamily="34" charset="0"/>
                          </a:rPr>
                          <m:t>U</m:t>
                        </m:r>
                        <m:r>
                          <m:rPr>
                            <m:nor/>
                          </m:rPr>
                          <a:rPr lang="vi-VN" sz="3733" baseline="-25000" dirty="0">
                            <a:solidFill>
                              <a:srgbClr val="0000CC"/>
                            </a:solidFill>
                            <a:latin typeface="+mj-lt"/>
                            <a:cs typeface="Calibri" panose="020F0502020204030204" pitchFamily="34" charset="0"/>
                          </a:rPr>
                          <m:t>AB</m:t>
                        </m:r>
                      </m:num>
                      <m:den>
                        <m:r>
                          <m:rPr>
                            <m:nor/>
                          </m:rPr>
                          <a:rPr lang="vi-VN" sz="3733" dirty="0">
                            <a:solidFill>
                              <a:srgbClr val="0000CC"/>
                            </a:solidFill>
                            <a:latin typeface="+mj-lt"/>
                            <a:cs typeface="Calibri" panose="020F0502020204030204" pitchFamily="34" charset="0"/>
                          </a:rPr>
                          <m:t>R</m:t>
                        </m:r>
                        <m:r>
                          <m:rPr>
                            <m:nor/>
                          </m:rPr>
                          <a:rPr lang="vi-VN" sz="3733" baseline="-25000" dirty="0">
                            <a:solidFill>
                              <a:srgbClr val="0000CC"/>
                            </a:solidFill>
                            <a:latin typeface="+mj-lt"/>
                            <a:cs typeface="Calibri" panose="020F0502020204030204" pitchFamily="34" charset="0"/>
                          </a:rPr>
                          <m:t>td</m:t>
                        </m:r>
                      </m:den>
                    </m:f>
                  </m:oMath>
                </a14:m>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a:t>
                </a:r>
                <a:r>
                  <a:rPr lang="en-US" sz="3733" dirty="0">
                    <a:solidFill>
                      <a:srgbClr val="0000CC"/>
                    </a:solidFill>
                    <a:latin typeface="+mj-lt"/>
                    <a:cs typeface="Calibri" panose="020F0502020204030204" pitchFamily="34" charset="0"/>
                  </a:rPr>
                  <a:t> </a:t>
                </a:r>
                <a14:m>
                  <m:oMath xmlns:m="http://schemas.openxmlformats.org/officeDocument/2006/math">
                    <m:f>
                      <m:fPr>
                        <m:ctrlPr>
                          <a:rPr lang="en-US" sz="3733" i="1">
                            <a:solidFill>
                              <a:srgbClr val="0000CC"/>
                            </a:solidFill>
                            <a:latin typeface="Cambria Math" panose="02040503050406030204" pitchFamily="18" charset="0"/>
                            <a:cs typeface="Calibri" panose="020F0502020204030204" pitchFamily="34" charset="0"/>
                          </a:rPr>
                        </m:ctrlPr>
                      </m:fPr>
                      <m:num>
                        <m:r>
                          <m:rPr>
                            <m:nor/>
                          </m:rPr>
                          <a:rPr lang="vi-VN" sz="3733" dirty="0">
                            <a:solidFill>
                              <a:srgbClr val="0000CC"/>
                            </a:solidFill>
                            <a:latin typeface="+mj-lt"/>
                            <a:cs typeface="Calibri" panose="020F0502020204030204" pitchFamily="34" charset="0"/>
                          </a:rPr>
                          <m:t>12</m:t>
                        </m:r>
                      </m:num>
                      <m:den>
                        <m:r>
                          <m:rPr>
                            <m:nor/>
                          </m:rPr>
                          <a:rPr lang="vi-VN" sz="3733" dirty="0">
                            <a:solidFill>
                              <a:srgbClr val="0000CC"/>
                            </a:solidFill>
                            <a:latin typeface="+mj-lt"/>
                            <a:cs typeface="Calibri" panose="020F0502020204030204" pitchFamily="34" charset="0"/>
                          </a:rPr>
                          <m:t>25</m:t>
                        </m:r>
                      </m:den>
                    </m:f>
                  </m:oMath>
                </a14:m>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a:t>
                </a:r>
                <a:r>
                  <a:rPr lang="en-US" sz="3733" dirty="0">
                    <a:solidFill>
                      <a:srgbClr val="0000CC"/>
                    </a:solidFill>
                    <a:latin typeface="+mj-lt"/>
                    <a:cs typeface="Calibri" panose="020F0502020204030204" pitchFamily="34" charset="0"/>
                  </a:rPr>
                  <a:t> </a:t>
                </a:r>
                <a:r>
                  <a:rPr lang="vi-VN" sz="3733" dirty="0">
                    <a:solidFill>
                      <a:srgbClr val="0000CC"/>
                    </a:solidFill>
                    <a:latin typeface="+mj-lt"/>
                    <a:cs typeface="Calibri" panose="020F0502020204030204" pitchFamily="34" charset="0"/>
                  </a:rPr>
                  <a:t>0,48A</a:t>
                </a:r>
              </a:p>
            </p:txBody>
          </p:sp>
        </mc:Choice>
        <mc:Fallback>
          <p:sp>
            <p:nvSpPr>
              <p:cNvPr id="13" name="TextBox 12">
                <a:extLst>
                  <a:ext uri="{FF2B5EF4-FFF2-40B4-BE49-F238E27FC236}">
                    <a16:creationId xmlns:a16="http://schemas.microsoft.com/office/drawing/2014/main" xmlns:a14="http://schemas.microsoft.com/office/drawing/2010/main" xmlns="" id="{C6B227C9-C320-44E7-A9F4-552F4AB39D89}"/>
                  </a:ext>
                </a:extLst>
              </p:cNvPr>
              <p:cNvSpPr txBox="1">
                <a:spLocks noRot="1" noChangeAspect="1" noMove="1" noResize="1" noEditPoints="1" noAdjustHandles="1" noChangeArrowheads="1" noChangeShapeType="1" noTextEdit="1"/>
              </p:cNvSpPr>
              <p:nvPr/>
            </p:nvSpPr>
            <p:spPr>
              <a:xfrm>
                <a:off x="914400" y="1058805"/>
                <a:ext cx="11053011" cy="4889737"/>
              </a:xfrm>
              <a:prstGeom prst="rect">
                <a:avLst/>
              </a:prstGeom>
              <a:blipFill rotWithShape="0">
                <a:blip r:embed="rId3"/>
                <a:stretch>
                  <a:fillRect l="-1765"/>
                </a:stretch>
              </a:blipFill>
            </p:spPr>
            <p:txBody>
              <a:bodyPr/>
              <a:lstStyle/>
              <a:p>
                <a:r>
                  <a:rPr lang="en-US">
                    <a:noFill/>
                  </a:rPr>
                  <a:t> </a:t>
                </a:r>
              </a:p>
            </p:txBody>
          </p:sp>
        </mc:Fallback>
      </mc:AlternateContent>
    </p:spTree>
    <p:extLst>
      <p:ext uri="{BB962C8B-B14F-4D97-AF65-F5344CB8AC3E}">
        <p14:creationId xmlns:p14="http://schemas.microsoft.com/office/powerpoint/2010/main" val="35566031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76005" y="319170"/>
            <a:ext cx="10923260" cy="923330"/>
          </a:xfrm>
          <a:prstGeom prst="rect">
            <a:avLst/>
          </a:prstGeom>
          <a:noFill/>
        </p:spPr>
        <p:txBody>
          <a:bodyPr wrap="square" rtlCol="0">
            <a:spAutoFit/>
          </a:bodyPr>
          <a:lstStyle/>
          <a:p>
            <a:pPr algn="ctr"/>
            <a:r>
              <a:rPr lang="vi-VN" sz="5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5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vi-VN" sz="5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ĐOẠN MẠCH SONG SONG</a:t>
            </a:r>
          </a:p>
        </p:txBody>
      </p:sp>
      <p:pic>
        <p:nvPicPr>
          <p:cNvPr id="3" name="Picture 2">
            <a:extLst>
              <a:ext uri="{FF2B5EF4-FFF2-40B4-BE49-F238E27FC236}">
                <a16:creationId xmlns:a16="http://schemas.microsoft.com/office/drawing/2014/main" xmlns="" id="{99ACD1CD-5E3E-8C60-AC30-A8847F9A9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576" y="648124"/>
            <a:ext cx="6858000" cy="6858000"/>
          </a:xfrm>
          <a:prstGeom prst="rect">
            <a:avLst/>
          </a:prstGeom>
        </p:spPr>
      </p:pic>
    </p:spTree>
    <p:extLst>
      <p:ext uri="{BB962C8B-B14F-4D97-AF65-F5344CB8AC3E}">
        <p14:creationId xmlns:p14="http://schemas.microsoft.com/office/powerpoint/2010/main" val="1773355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C89D32-31A5-41AF-6F34-497B989A5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03" y="3099853"/>
            <a:ext cx="4334744" cy="2767548"/>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1201622" y="271220"/>
            <a:ext cx="5024902" cy="584775"/>
          </a:xfrm>
          <a:prstGeom prst="rect">
            <a:avLst/>
          </a:prstGeom>
          <a:noFill/>
        </p:spPr>
        <p:txBody>
          <a:bodyPr wrap="none" rtlCol="0">
            <a:spAutoFit/>
          </a:bodyPr>
          <a:lstStyle/>
          <a:p>
            <a:r>
              <a:rPr lang="sv-SE"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ĐOẠN MẠCH SONG SONG</a:t>
            </a:r>
            <a:endParaRPr lang="vi-VN"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1201622" y="1813004"/>
            <a:ext cx="4934397" cy="1077218"/>
          </a:xfrm>
          <a:prstGeom prst="rect">
            <a:avLst/>
          </a:prstGeom>
          <a:noFill/>
        </p:spPr>
        <p:txBody>
          <a:bodyPr wrap="square">
            <a:spAutoFit/>
          </a:bodyPr>
          <a:lstStyle/>
          <a:p>
            <a:r>
              <a:rPr lang="en-US" sz="3200" dirty="0" err="1">
                <a:solidFill>
                  <a:srgbClr val="0000CC"/>
                </a:solidFill>
                <a:latin typeface="Calibri" panose="020F0502020204030204" pitchFamily="34" charset="0"/>
                <a:cs typeface="Calibri" panose="020F0502020204030204" pitchFamily="34" charset="0"/>
              </a:rPr>
              <a:t>Là</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đoạn</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mạch</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gồm</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các</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thiết</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bị</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điện</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mắc</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liên</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tiếp</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nhau</a:t>
            </a:r>
            <a:endParaRPr lang="vi-VN" sz="3200" dirty="0">
              <a:solidFill>
                <a:srgbClr val="0000CC"/>
              </a:solidFill>
              <a:latin typeface="Calibri" panose="020F0502020204030204" pitchFamily="34" charset="0"/>
              <a:cs typeface="Calibri" panose="020F0502020204030204" pitchFamily="34"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0" y="1454806"/>
            <a:ext cx="476655" cy="476655"/>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83201" y="4140201"/>
            <a:ext cx="819145" cy="819145"/>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7315201" y="1899047"/>
            <a:ext cx="3167975" cy="584775"/>
          </a:xfrm>
          <a:prstGeom prst="rect">
            <a:avLst/>
          </a:prstGeom>
          <a:noFill/>
        </p:spPr>
        <p:txBody>
          <a:bodyPr wrap="square">
            <a:spAutoFit/>
          </a:bodyPr>
          <a:lstStyle/>
          <a:p>
            <a:r>
              <a:rPr lang="en-US" sz="3200" dirty="0" err="1">
                <a:solidFill>
                  <a:srgbClr val="0000CC"/>
                </a:solidFill>
                <a:latin typeface="Calibri" panose="020F0502020204030204" pitchFamily="34" charset="0"/>
                <a:cs typeface="Calibri" panose="020F0502020204030204" pitchFamily="34" charset="0"/>
              </a:rPr>
              <a:t>Sơ</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đồ</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mạch</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điện</a:t>
            </a:r>
            <a:endParaRPr lang="vi-VN" sz="3200" dirty="0">
              <a:solidFill>
                <a:srgbClr val="0000CC"/>
              </a:solidFill>
              <a:latin typeface="Calibri" panose="020F0502020204030204" pitchFamily="34" charset="0"/>
              <a:cs typeface="Calibri" panose="020F0502020204030204" pitchFamily="34" charset="0"/>
            </a:endParaRPr>
          </a:p>
        </p:txBody>
      </p:sp>
      <p:grpSp>
        <p:nvGrpSpPr>
          <p:cNvPr id="4109" name="Group 4108">
            <a:extLst>
              <a:ext uri="{FF2B5EF4-FFF2-40B4-BE49-F238E27FC236}">
                <a16:creationId xmlns:a16="http://schemas.microsoft.com/office/drawing/2014/main" xmlns="" id="{49ED65C5-C627-9A87-A84C-F4A3AAD6F545}"/>
              </a:ext>
            </a:extLst>
          </p:cNvPr>
          <p:cNvGrpSpPr/>
          <p:nvPr/>
        </p:nvGrpSpPr>
        <p:grpSpPr>
          <a:xfrm>
            <a:off x="6197600" y="2921001"/>
            <a:ext cx="4934397" cy="2869148"/>
            <a:chOff x="6784616" y="3034535"/>
            <a:chExt cx="4916476" cy="3021030"/>
          </a:xfrm>
          <a:solidFill>
            <a:schemeClr val="bg1"/>
          </a:solidFill>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6784616" y="3034535"/>
              <a:ext cx="4916476" cy="3021030"/>
            </a:xfrm>
            <a:prstGeom prst="roundRect">
              <a:avLst>
                <a:gd name="adj" fmla="val 13173"/>
              </a:avLst>
            </a:prstGeom>
            <a:grp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108" name="Group 4107">
              <a:extLst>
                <a:ext uri="{FF2B5EF4-FFF2-40B4-BE49-F238E27FC236}">
                  <a16:creationId xmlns:a16="http://schemas.microsoft.com/office/drawing/2014/main" xmlns="" id="{05375CF3-252B-3F66-C9B0-195A858962E3}"/>
                </a:ext>
              </a:extLst>
            </p:cNvPr>
            <p:cNvGrpSpPr/>
            <p:nvPr/>
          </p:nvGrpSpPr>
          <p:grpSpPr>
            <a:xfrm>
              <a:off x="6926494" y="3429000"/>
              <a:ext cx="4603173" cy="2006247"/>
              <a:chOff x="6889171" y="3132169"/>
              <a:chExt cx="4603173" cy="2006247"/>
            </a:xfrm>
            <a:grpFill/>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8387693" y="3523119"/>
                <a:ext cx="1752159" cy="480698"/>
                <a:chOff x="1210621" y="5514118"/>
                <a:chExt cx="1177426" cy="323022"/>
              </a:xfrm>
              <a:grpFill/>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6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7299417" y="423944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7236170" y="414203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10959106" y="426000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10895859" y="416259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6889171" y="4046724"/>
                <a:ext cx="409823" cy="486104"/>
              </a:xfrm>
              <a:prstGeom prst="rect">
                <a:avLst/>
              </a:prstGeom>
              <a:grpFill/>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11082521" y="4067285"/>
                <a:ext cx="409823" cy="486104"/>
              </a:xfrm>
              <a:prstGeom prst="rect">
                <a:avLst/>
              </a:prstGeom>
              <a:grpFill/>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7210611" y="3846669"/>
                <a:ext cx="297488" cy="421290"/>
              </a:xfrm>
              <a:prstGeom prst="rect">
                <a:avLst/>
              </a:prstGeom>
              <a:grpFill/>
            </p:spPr>
            <p:txBody>
              <a:bodyPr wrap="square">
                <a:spAutoFit/>
              </a:bodyPr>
              <a:lstStyle/>
              <a:p>
                <a:pPr algn="ct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10864175" y="3766330"/>
                <a:ext cx="297488" cy="421290"/>
              </a:xfrm>
              <a:prstGeom prst="rect">
                <a:avLst/>
              </a:prstGeom>
              <a:grpFill/>
            </p:spPr>
            <p:txBody>
              <a:bodyPr wrap="square">
                <a:spAutoFit/>
              </a:bodyPr>
              <a:lstStyle/>
              <a:p>
                <a:pPr algn="ct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8655133" y="3132169"/>
                <a:ext cx="1217280" cy="324070"/>
              </a:xfrm>
              <a:prstGeom prst="rect">
                <a:avLst/>
              </a:prstGeom>
              <a:grpFill/>
            </p:spPr>
            <p:txBody>
              <a:bodyPr wrap="square">
                <a:spAutoFit/>
              </a:bodyPr>
              <a:lstStyle/>
              <a:p>
                <a:pPr algn="ctr"/>
                <a:r>
                  <a:rPr lang="en-US" sz="1400" dirty="0" err="1">
                    <a:latin typeface="Calibri" panose="020F0502020204030204" pitchFamily="34" charset="0"/>
                    <a:cs typeface="Calibri" panose="020F0502020204030204" pitchFamily="34" charset="0"/>
                  </a:rPr>
                  <a:t>Đèn</a:t>
                </a:r>
                <a:r>
                  <a:rPr lang="en-US" sz="1400" dirty="0">
                    <a:latin typeface="Calibri" panose="020F0502020204030204" pitchFamily="34" charset="0"/>
                    <a:cs typeface="Calibri" panose="020F0502020204030204" pitchFamily="34" charset="0"/>
                  </a:rPr>
                  <a:t> 1</a:t>
                </a:r>
                <a:endParaRPr lang="vi-VN" sz="140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8655133" y="4246780"/>
                <a:ext cx="1217280" cy="324070"/>
              </a:xfrm>
              <a:prstGeom prst="rect">
                <a:avLst/>
              </a:prstGeom>
              <a:grpFill/>
            </p:spPr>
            <p:txBody>
              <a:bodyPr wrap="square">
                <a:spAutoFit/>
              </a:bodyPr>
              <a:lstStyle/>
              <a:p>
                <a:pPr algn="ctr"/>
                <a:r>
                  <a:rPr lang="en-US" sz="1400" dirty="0" err="1">
                    <a:latin typeface="Calibri" panose="020F0502020204030204" pitchFamily="34" charset="0"/>
                    <a:cs typeface="Calibri" panose="020F0502020204030204" pitchFamily="34" charset="0"/>
                  </a:rPr>
                  <a:t>Đèn</a:t>
                </a:r>
                <a:r>
                  <a:rPr lang="en-US" sz="1400" dirty="0">
                    <a:latin typeface="Calibri" panose="020F0502020204030204" pitchFamily="34" charset="0"/>
                    <a:cs typeface="Calibri" panose="020F0502020204030204" pitchFamily="34" charset="0"/>
                  </a:rPr>
                  <a:t> 2</a:t>
                </a:r>
                <a:endParaRPr lang="vi-VN" sz="140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89D08D77-0A3B-2BED-199C-B3FAA636AF90}"/>
                  </a:ext>
                </a:extLst>
              </p:cNvPr>
              <p:cNvGrpSpPr/>
              <p:nvPr/>
            </p:nvGrpSpPr>
            <p:grpSpPr>
              <a:xfrm>
                <a:off x="8387693" y="4657718"/>
                <a:ext cx="1752159" cy="480698"/>
                <a:chOff x="1210621" y="5514118"/>
                <a:chExt cx="1177426" cy="323022"/>
              </a:xfrm>
              <a:grpFill/>
            </p:grpSpPr>
            <p:cxnSp>
              <p:nvCxnSpPr>
                <p:cNvPr id="12" name="Straight Connector 11">
                  <a:extLst>
                    <a:ext uri="{FF2B5EF4-FFF2-40B4-BE49-F238E27FC236}">
                      <a16:creationId xmlns:a16="http://schemas.microsoft.com/office/drawing/2014/main" xmlns="" id="{B70B536A-B309-3F7E-DABF-428B57619874}"/>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3" name="Flowchart: Connector 12">
                  <a:extLst>
                    <a:ext uri="{FF2B5EF4-FFF2-40B4-BE49-F238E27FC236}">
                      <a16:creationId xmlns:a16="http://schemas.microsoft.com/office/drawing/2014/main" xmlns="" id="{B11FAFA1-956B-DEB0-9BAA-ACD3099546E4}"/>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600" dirty="0">
                    <a:solidFill>
                      <a:prstClr val="black"/>
                    </a:solidFill>
                    <a:latin typeface="Roboto" panose="02000000000000000000"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BDC81635-F426-41E0-E170-9CF8A0CEE123}"/>
                    </a:ext>
                  </a:extLst>
                </p:cNvPr>
                <p:cNvCxnSpPr>
                  <a:cxnSpLocks/>
                  <a:stCxn id="13" idx="1"/>
                  <a:endCxn id="13"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xmlns="" id="{866F84E0-0E3E-0984-409F-D493E69F277D}"/>
                    </a:ext>
                  </a:extLst>
                </p:cNvPr>
                <p:cNvCxnSpPr>
                  <a:cxnSpLocks/>
                  <a:stCxn id="13" idx="7"/>
                  <a:endCxn id="13"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cxnSp>
            <p:nvCxnSpPr>
              <p:cNvPr id="29" name="Straight Connector 28">
                <a:extLst>
                  <a:ext uri="{FF2B5EF4-FFF2-40B4-BE49-F238E27FC236}">
                    <a16:creationId xmlns:a16="http://schemas.microsoft.com/office/drawing/2014/main" xmlns="" id="{CEBCFA0E-8245-5CD2-4032-2AA2CB24F288}"/>
                  </a:ext>
                </a:extLst>
              </p:cNvPr>
              <p:cNvCxnSpPr>
                <a:cxnSpLocks/>
              </p:cNvCxnSpPr>
              <p:nvPr/>
            </p:nvCxnSpPr>
            <p:spPr>
              <a:xfrm>
                <a:off x="7384455" y="4302953"/>
                <a:ext cx="1003238" cy="0"/>
              </a:xfrm>
              <a:prstGeom prst="line">
                <a:avLst/>
              </a:prstGeom>
              <a:grp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xmlns="" id="{8B1E0430-3EC6-B340-0453-EDFC6C267301}"/>
                  </a:ext>
                </a:extLst>
              </p:cNvPr>
              <p:cNvCxnSpPr>
                <a:cxnSpLocks/>
              </p:cNvCxnSpPr>
              <p:nvPr/>
            </p:nvCxnSpPr>
            <p:spPr>
              <a:xfrm>
                <a:off x="10139852" y="4326265"/>
                <a:ext cx="942669" cy="0"/>
              </a:xfrm>
              <a:prstGeom prst="line">
                <a:avLst/>
              </a:prstGeom>
              <a:grpFill/>
              <a:ln w="19050" cap="flat" cmpd="sng" algn="ctr">
                <a:solidFill>
                  <a:sysClr val="windowText" lastClr="000000"/>
                </a:solidFill>
                <a:prstDash val="solid"/>
                <a:miter lim="800000"/>
              </a:ln>
              <a:effectLst/>
            </p:spPr>
          </p:cxnSp>
          <p:cxnSp>
            <p:nvCxnSpPr>
              <p:cNvPr id="4102" name="Straight Connector 4101">
                <a:extLst>
                  <a:ext uri="{FF2B5EF4-FFF2-40B4-BE49-F238E27FC236}">
                    <a16:creationId xmlns:a16="http://schemas.microsoft.com/office/drawing/2014/main" xmlns="" id="{07BDB661-5F82-4B81-202D-9CB7D276DDD5}"/>
                  </a:ext>
                </a:extLst>
              </p:cNvPr>
              <p:cNvCxnSpPr>
                <a:cxnSpLocks/>
              </p:cNvCxnSpPr>
              <p:nvPr/>
            </p:nvCxnSpPr>
            <p:spPr>
              <a:xfrm flipV="1">
                <a:off x="8385962" y="3777543"/>
                <a:ext cx="0" cy="1134599"/>
              </a:xfrm>
              <a:prstGeom prst="line">
                <a:avLst/>
              </a:prstGeom>
              <a:grpFill/>
              <a:ln w="19050" cap="flat" cmpd="sng" algn="ctr">
                <a:solidFill>
                  <a:sysClr val="windowText" lastClr="000000"/>
                </a:solidFill>
                <a:prstDash val="solid"/>
                <a:miter lim="800000"/>
              </a:ln>
              <a:effectLst/>
            </p:spPr>
          </p:cxnSp>
          <p:cxnSp>
            <p:nvCxnSpPr>
              <p:cNvPr id="4105" name="Straight Connector 4104">
                <a:extLst>
                  <a:ext uri="{FF2B5EF4-FFF2-40B4-BE49-F238E27FC236}">
                    <a16:creationId xmlns:a16="http://schemas.microsoft.com/office/drawing/2014/main" xmlns="" id="{B90E4380-7367-9D46-5A94-9A61B63862C3}"/>
                  </a:ext>
                </a:extLst>
              </p:cNvPr>
              <p:cNvCxnSpPr>
                <a:cxnSpLocks/>
              </p:cNvCxnSpPr>
              <p:nvPr/>
            </p:nvCxnSpPr>
            <p:spPr>
              <a:xfrm flipV="1">
                <a:off x="10140704" y="3777543"/>
                <a:ext cx="0" cy="1134599"/>
              </a:xfrm>
              <a:prstGeom prst="line">
                <a:avLst/>
              </a:prstGeom>
              <a:grpFill/>
              <a:ln w="19050" cap="flat" cmpd="sng" algn="ctr">
                <a:solidFill>
                  <a:sysClr val="windowText" lastClr="000000"/>
                </a:solidFill>
                <a:prstDash val="solid"/>
                <a:miter lim="800000"/>
              </a:ln>
              <a:effectLst/>
            </p:spPr>
          </p:cxnSp>
        </p:grpSp>
      </p:grpSp>
      <p:sp>
        <p:nvSpPr>
          <p:cNvPr id="35" name="文本框 12">
            <a:extLst>
              <a:ext uri="{FF2B5EF4-FFF2-40B4-BE49-F238E27FC236}">
                <a16:creationId xmlns:a16="http://schemas.microsoft.com/office/drawing/2014/main" xmlns="" id="{63138FE0-7E6C-4BE4-B29A-2AF01A4A0B1A}"/>
              </a:ext>
            </a:extLst>
          </p:cNvPr>
          <p:cNvSpPr txBox="1"/>
          <p:nvPr/>
        </p:nvSpPr>
        <p:spPr>
          <a:xfrm>
            <a:off x="1469236" y="1011557"/>
            <a:ext cx="5697842" cy="523220"/>
          </a:xfrm>
          <a:prstGeom prst="rect">
            <a:avLst/>
          </a:prstGeom>
          <a:noFill/>
        </p:spPr>
        <p:txBody>
          <a:bodyPr wrap="none" rtlCol="0">
            <a:spAutoFit/>
          </a:bodyPr>
          <a:lstStyle/>
          <a:p>
            <a:r>
              <a:rPr lang="en-US"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a:t>
            </a:r>
            <a:r>
              <a:rPr lang="en-US"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song song</a:t>
            </a:r>
            <a:endParaRPr lang="vi-VN" sz="28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281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par>
                          <p:cTn id="19" fill="hold">
                            <p:stCondLst>
                              <p:cond delay="1615"/>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left)">
                                      <p:cBhvr>
                                        <p:cTn id="27" dur="500"/>
                                        <p:tgtEl>
                                          <p:spTgt spid="109"/>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par>
                          <p:cTn id="32" fill="hold">
                            <p:stCondLst>
                              <p:cond delay="1165"/>
                            </p:stCondLst>
                            <p:childTnLst>
                              <p:par>
                                <p:cTn id="33" presetID="14" presetClass="entr" presetSubtype="10" fill="hold" nodeType="afterEffect">
                                  <p:stCondLst>
                                    <p:cond delay="0"/>
                                  </p:stCondLst>
                                  <p:childTnLst>
                                    <p:set>
                                      <p:cBhvr>
                                        <p:cTn id="34" dur="1" fill="hold">
                                          <p:stCondLst>
                                            <p:cond delay="0"/>
                                          </p:stCondLst>
                                        </p:cTn>
                                        <p:tgtEl>
                                          <p:spTgt spid="4109"/>
                                        </p:tgtEl>
                                        <p:attrNameLst>
                                          <p:attrName>style.visibility</p:attrName>
                                        </p:attrNameLst>
                                      </p:cBhvr>
                                      <p:to>
                                        <p:strVal val="visible"/>
                                      </p:to>
                                    </p:set>
                                    <p:animEffect transition="in" filter="randombar(horizontal)">
                                      <p:cBhvr>
                                        <p:cTn id="35"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711201" y="279400"/>
            <a:ext cx="4423455" cy="523220"/>
          </a:xfrm>
          <a:prstGeom prst="rect">
            <a:avLst/>
          </a:prstGeom>
          <a:solidFill>
            <a:schemeClr val="bg1"/>
          </a:solidFill>
        </p:spPr>
        <p:txBody>
          <a:bodyPr wrap="none" rtlCol="0">
            <a:spAutoFit/>
          </a:bodyPr>
          <a:lstStyle/>
          <a:p>
            <a:pPr defTabSz="914377">
              <a:defRPr/>
            </a:pP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ĐOẠN MẠCH </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8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812801" y="803228"/>
            <a:ext cx="5095113" cy="523220"/>
          </a:xfrm>
          <a:prstGeom prst="rect">
            <a:avLst/>
          </a:prstGeom>
          <a:solidFill>
            <a:schemeClr val="bg1"/>
          </a:solidFill>
        </p:spPr>
        <p:txBody>
          <a:bodyPr wrap="none" rtlCol="0">
            <a:spAutoFit/>
          </a:bodyPr>
          <a:lstStyle/>
          <a:p>
            <a:pPr defTabSz="914377">
              <a:defRPr/>
            </a:pP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1</a:t>
            </a:r>
            <a:r>
              <a:rPr lang="vi-VN"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Điện</a:t>
            </a: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trở</a:t>
            </a: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vi-VN"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đoạn mạch </a:t>
            </a: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800" b="1"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8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42" name="TextBox 41">
            <a:extLst>
              <a:ext uri="{FF2B5EF4-FFF2-40B4-BE49-F238E27FC236}">
                <a16:creationId xmlns:a16="http://schemas.microsoft.com/office/drawing/2014/main" xmlns="" id="{4187F4C3-1FCE-8A67-1504-7A622BB239E2}"/>
              </a:ext>
            </a:extLst>
          </p:cNvPr>
          <p:cNvSpPr txBox="1"/>
          <p:nvPr/>
        </p:nvSpPr>
        <p:spPr>
          <a:xfrm>
            <a:off x="1172711" y="5534810"/>
            <a:ext cx="9846579" cy="584775"/>
          </a:xfrm>
          <a:prstGeom prst="rect">
            <a:avLst/>
          </a:prstGeom>
          <a:noFill/>
        </p:spPr>
        <p:txBody>
          <a:bodyPr wrap="square">
            <a:spAutoFit/>
          </a:bodyPr>
          <a:lstStyle/>
          <a:p>
            <a:pPr algn="ctr" defTabSz="914377">
              <a:defRPr/>
            </a:pPr>
            <a:r>
              <a:rPr lang="en-US" sz="3200" b="1" dirty="0" err="1">
                <a:solidFill>
                  <a:srgbClr val="800080"/>
                </a:solidFill>
                <a:latin typeface="Calibri" panose="020F0502020204030204" pitchFamily="34" charset="0"/>
                <a:ea typeface="微软雅黑"/>
                <a:cs typeface="Calibri" panose="020F0502020204030204" pitchFamily="34" charset="0"/>
              </a:rPr>
              <a:t>Sơ</a:t>
            </a:r>
            <a:r>
              <a:rPr lang="en-US" sz="3200" b="1" dirty="0">
                <a:solidFill>
                  <a:srgbClr val="800080"/>
                </a:solidFill>
                <a:latin typeface="Calibri" panose="020F0502020204030204" pitchFamily="34" charset="0"/>
                <a:ea typeface="微软雅黑"/>
                <a:cs typeface="Calibri" panose="020F0502020204030204" pitchFamily="34" charset="0"/>
              </a:rPr>
              <a:t> </a:t>
            </a:r>
            <a:r>
              <a:rPr lang="en-US" sz="3200" b="1" dirty="0" err="1">
                <a:solidFill>
                  <a:srgbClr val="800080"/>
                </a:solidFill>
                <a:latin typeface="Calibri" panose="020F0502020204030204" pitchFamily="34" charset="0"/>
                <a:ea typeface="微软雅黑"/>
                <a:cs typeface="Calibri" panose="020F0502020204030204" pitchFamily="34" charset="0"/>
              </a:rPr>
              <a:t>đồ</a:t>
            </a:r>
            <a:r>
              <a:rPr lang="en-US" sz="3200" b="1" dirty="0">
                <a:solidFill>
                  <a:srgbClr val="800080"/>
                </a:solidFill>
                <a:latin typeface="Calibri" panose="020F0502020204030204" pitchFamily="34" charset="0"/>
                <a:ea typeface="微软雅黑"/>
                <a:cs typeface="Calibri" panose="020F0502020204030204" pitchFamily="34" charset="0"/>
              </a:rPr>
              <a:t> </a:t>
            </a:r>
            <a:r>
              <a:rPr lang="en-US" sz="3200" b="1" dirty="0" err="1">
                <a:solidFill>
                  <a:srgbClr val="800080"/>
                </a:solidFill>
                <a:latin typeface="Calibri" panose="020F0502020204030204" pitchFamily="34" charset="0"/>
                <a:ea typeface="微软雅黑"/>
                <a:cs typeface="Calibri" panose="020F0502020204030204" pitchFamily="34" charset="0"/>
              </a:rPr>
              <a:t>đoạn</a:t>
            </a:r>
            <a:r>
              <a:rPr lang="en-US" sz="3200" b="1" dirty="0">
                <a:solidFill>
                  <a:srgbClr val="800080"/>
                </a:solidFill>
                <a:latin typeface="Calibri" panose="020F0502020204030204" pitchFamily="34" charset="0"/>
                <a:ea typeface="微软雅黑"/>
                <a:cs typeface="Calibri" panose="020F0502020204030204" pitchFamily="34" charset="0"/>
              </a:rPr>
              <a:t> </a:t>
            </a:r>
            <a:r>
              <a:rPr lang="en-US" sz="3200" b="1" dirty="0" err="1">
                <a:solidFill>
                  <a:srgbClr val="800080"/>
                </a:solidFill>
                <a:latin typeface="Calibri" panose="020F0502020204030204" pitchFamily="34" charset="0"/>
                <a:ea typeface="微软雅黑"/>
                <a:cs typeface="Calibri" panose="020F0502020204030204" pitchFamily="34" charset="0"/>
              </a:rPr>
              <a:t>mạch</a:t>
            </a:r>
            <a:r>
              <a:rPr lang="en-US" sz="3200" b="1" dirty="0">
                <a:solidFill>
                  <a:srgbClr val="800080"/>
                </a:solidFill>
                <a:latin typeface="Calibri" panose="020F0502020204030204" pitchFamily="34" charset="0"/>
                <a:ea typeface="微软雅黑"/>
                <a:cs typeface="Calibri" panose="020F0502020204030204" pitchFamily="34" charset="0"/>
              </a:rPr>
              <a:t> song </a:t>
            </a:r>
            <a:r>
              <a:rPr lang="en-US" sz="3200" b="1" dirty="0" err="1">
                <a:solidFill>
                  <a:srgbClr val="800080"/>
                </a:solidFill>
                <a:latin typeface="Calibri" panose="020F0502020204030204" pitchFamily="34" charset="0"/>
                <a:ea typeface="微软雅黑"/>
                <a:cs typeface="Calibri" panose="020F0502020204030204" pitchFamily="34" charset="0"/>
              </a:rPr>
              <a:t>song</a:t>
            </a:r>
            <a:endParaRPr lang="vi-VN" sz="3200" b="1" dirty="0">
              <a:solidFill>
                <a:srgbClr val="800080"/>
              </a:solidFill>
              <a:latin typeface="Calibri" panose="020F0502020204030204" pitchFamily="34" charset="0"/>
              <a:ea typeface="微软雅黑"/>
              <a:cs typeface="Calibri" panose="020F0502020204030204" pitchFamily="34" charset="0"/>
            </a:endParaRPr>
          </a:p>
        </p:txBody>
      </p:sp>
      <p:grpSp>
        <p:nvGrpSpPr>
          <p:cNvPr id="101" name="Group 100">
            <a:extLst>
              <a:ext uri="{FF2B5EF4-FFF2-40B4-BE49-F238E27FC236}">
                <a16:creationId xmlns:a16="http://schemas.microsoft.com/office/drawing/2014/main" xmlns="" id="{56B04843-546A-A42A-DC4E-DF8BAF2BC8CB}"/>
              </a:ext>
            </a:extLst>
          </p:cNvPr>
          <p:cNvGrpSpPr/>
          <p:nvPr/>
        </p:nvGrpSpPr>
        <p:grpSpPr>
          <a:xfrm>
            <a:off x="727585" y="1670343"/>
            <a:ext cx="4906299" cy="3456352"/>
            <a:chOff x="6446306" y="2216340"/>
            <a:chExt cx="4906298" cy="3456352"/>
          </a:xfrm>
        </p:grpSpPr>
        <p:grpSp>
          <p:nvGrpSpPr>
            <p:cNvPr id="102" name="Group 101">
              <a:extLst>
                <a:ext uri="{FF2B5EF4-FFF2-40B4-BE49-F238E27FC236}">
                  <a16:creationId xmlns:a16="http://schemas.microsoft.com/office/drawing/2014/main" xmlns="" id="{96A92DE1-8E78-2CE9-2F2D-57C73CDEE863}"/>
                </a:ext>
              </a:extLst>
            </p:cNvPr>
            <p:cNvGrpSpPr/>
            <p:nvPr/>
          </p:nvGrpSpPr>
          <p:grpSpPr>
            <a:xfrm>
              <a:off x="6446306" y="2216340"/>
              <a:ext cx="4906298" cy="3456352"/>
              <a:chOff x="2869525" y="1898315"/>
              <a:chExt cx="5376548" cy="3456352"/>
            </a:xfrm>
          </p:grpSpPr>
          <p:sp>
            <p:nvSpPr>
              <p:cNvPr id="106" name="Rectangle: Rounded Corners 105">
                <a:extLst>
                  <a:ext uri="{FF2B5EF4-FFF2-40B4-BE49-F238E27FC236}">
                    <a16:creationId xmlns:a16="http://schemas.microsoft.com/office/drawing/2014/main" xmlns="" id="{94DBC585-8964-7024-3193-E1CFD033F554}"/>
                  </a:ext>
                </a:extLst>
              </p:cNvPr>
              <p:cNvSpPr/>
              <p:nvPr/>
            </p:nvSpPr>
            <p:spPr>
              <a:xfrm>
                <a:off x="2869525" y="1898315"/>
                <a:ext cx="5376548" cy="3456352"/>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107" name="Straight Connector 106">
                <a:extLst>
                  <a:ext uri="{FF2B5EF4-FFF2-40B4-BE49-F238E27FC236}">
                    <a16:creationId xmlns:a16="http://schemas.microsoft.com/office/drawing/2014/main" xmlns="" id="{35C609F9-4151-3921-7F65-8FAC5DB678B8}"/>
                  </a:ext>
                </a:extLst>
              </p:cNvPr>
              <p:cNvCxnSpPr>
                <a:cxnSpLocks/>
              </p:cNvCxnSpPr>
              <p:nvPr/>
            </p:nvCxnSpPr>
            <p:spPr>
              <a:xfrm>
                <a:off x="3672682" y="3883018"/>
                <a:ext cx="37696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08" name="Straight Connector 107">
                <a:extLst>
                  <a:ext uri="{FF2B5EF4-FFF2-40B4-BE49-F238E27FC236}">
                    <a16:creationId xmlns:a16="http://schemas.microsoft.com/office/drawing/2014/main" xmlns="" id="{F9279370-822A-28C8-3AF0-31089F29F625}"/>
                  </a:ext>
                </a:extLst>
              </p:cNvPr>
              <p:cNvCxnSpPr>
                <a:cxnSpLocks/>
              </p:cNvCxnSpPr>
              <p:nvPr/>
            </p:nvCxnSpPr>
            <p:spPr>
              <a:xfrm>
                <a:off x="3098722" y="2606323"/>
                <a:ext cx="0" cy="1842247"/>
              </a:xfrm>
              <a:prstGeom prst="line">
                <a:avLst/>
              </a:prstGeom>
              <a:noFill/>
              <a:ln w="38100"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xmlns="" id="{176C35DC-BB75-49BA-DAE7-77F70FC587CB}"/>
                  </a:ext>
                </a:extLst>
              </p:cNvPr>
              <p:cNvCxnSpPr>
                <a:cxnSpLocks/>
              </p:cNvCxnSpPr>
              <p:nvPr/>
            </p:nvCxnSpPr>
            <p:spPr>
              <a:xfrm>
                <a:off x="5732199" y="2310036"/>
                <a:ext cx="0" cy="612374"/>
              </a:xfrm>
              <a:prstGeom prst="line">
                <a:avLst/>
              </a:prstGeom>
              <a:noFill/>
              <a:ln w="3810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xmlns="" id="{EFC37B08-1EF9-F502-B323-AA8652351EA2}"/>
                  </a:ext>
                </a:extLst>
              </p:cNvPr>
              <p:cNvCxnSpPr>
                <a:cxnSpLocks/>
              </p:cNvCxnSpPr>
              <p:nvPr/>
            </p:nvCxnSpPr>
            <p:spPr>
              <a:xfrm>
                <a:off x="5928245" y="2427663"/>
                <a:ext cx="0" cy="390188"/>
              </a:xfrm>
              <a:prstGeom prst="line">
                <a:avLst/>
              </a:prstGeom>
              <a:noFill/>
              <a:ln w="38100"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xmlns="" id="{49DFC24F-D9C1-3FC6-9AD8-B445502DF8CB}"/>
                  </a:ext>
                </a:extLst>
              </p:cNvPr>
              <p:cNvCxnSpPr>
                <a:cxnSpLocks/>
              </p:cNvCxnSpPr>
              <p:nvPr/>
            </p:nvCxnSpPr>
            <p:spPr>
              <a:xfrm>
                <a:off x="5928245" y="2621807"/>
                <a:ext cx="2044775" cy="0"/>
              </a:xfrm>
              <a:prstGeom prst="line">
                <a:avLst/>
              </a:prstGeom>
              <a:noFill/>
              <a:ln w="38100"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xmlns="" id="{0E725EF0-B258-1ACF-782A-314CDE64B160}"/>
                  </a:ext>
                </a:extLst>
              </p:cNvPr>
              <p:cNvCxnSpPr/>
              <p:nvPr/>
            </p:nvCxnSpPr>
            <p:spPr>
              <a:xfrm>
                <a:off x="4948014" y="2608737"/>
                <a:ext cx="784185" cy="0"/>
              </a:xfrm>
              <a:prstGeom prst="line">
                <a:avLst/>
              </a:prstGeom>
              <a:noFill/>
              <a:ln w="38100" cap="flat" cmpd="sng" algn="ctr">
                <a:solidFill>
                  <a:sysClr val="windowText" lastClr="000000"/>
                </a:solidFill>
                <a:prstDash val="solid"/>
                <a:miter lim="800000"/>
              </a:ln>
              <a:effectLst/>
            </p:spPr>
          </p:cxnSp>
          <p:sp>
            <p:nvSpPr>
              <p:cNvPr id="113" name="TextBox 112">
                <a:extLst>
                  <a:ext uri="{FF2B5EF4-FFF2-40B4-BE49-F238E27FC236}">
                    <a16:creationId xmlns:a16="http://schemas.microsoft.com/office/drawing/2014/main" xmlns="" id="{E3AAE0FF-BC22-F069-9A8E-471C76715A0E}"/>
                  </a:ext>
                </a:extLst>
              </p:cNvPr>
              <p:cNvSpPr txBox="1"/>
              <p:nvPr/>
            </p:nvSpPr>
            <p:spPr>
              <a:xfrm>
                <a:off x="5288292" y="2093984"/>
                <a:ext cx="392091" cy="461665"/>
              </a:xfrm>
              <a:prstGeom prst="rect">
                <a:avLst/>
              </a:prstGeom>
              <a:noFill/>
            </p:spPr>
            <p:txBody>
              <a:bodyPr wrap="square" rtlCol="0">
                <a:spAutoFit/>
              </a:bodyPr>
              <a:lstStyle/>
              <a:p>
                <a:pPr algn="ctr" defTabSz="914377">
                  <a:defRPr/>
                </a:pPr>
                <a:r>
                  <a:rPr lang="en-US" sz="2400" dirty="0">
                    <a:solidFill>
                      <a:prstClr val="black"/>
                    </a:solidFill>
                    <a:latin typeface="Roboto" panose="02000000000000000000" pitchFamily="2" charset="0"/>
                    <a:cs typeface="Arial" panose="020B0604020202020204" pitchFamily="34" charset="0"/>
                  </a:rPr>
                  <a:t>+</a:t>
                </a:r>
              </a:p>
            </p:txBody>
          </p:sp>
          <p:sp>
            <p:nvSpPr>
              <p:cNvPr id="114" name="TextBox 113">
                <a:extLst>
                  <a:ext uri="{FF2B5EF4-FFF2-40B4-BE49-F238E27FC236}">
                    <a16:creationId xmlns:a16="http://schemas.microsoft.com/office/drawing/2014/main" xmlns="" id="{BA24DD98-4915-3728-BA9D-26C7C9061824}"/>
                  </a:ext>
                </a:extLst>
              </p:cNvPr>
              <p:cNvSpPr txBox="1"/>
              <p:nvPr/>
            </p:nvSpPr>
            <p:spPr>
              <a:xfrm>
                <a:off x="5824616" y="2002700"/>
                <a:ext cx="730967" cy="461665"/>
              </a:xfrm>
              <a:prstGeom prst="rect">
                <a:avLst/>
              </a:prstGeom>
              <a:noFill/>
            </p:spPr>
            <p:txBody>
              <a:bodyPr wrap="square" rtlCol="0">
                <a:spAutoFit/>
              </a:bodyPr>
              <a:lstStyle/>
              <a:p>
                <a:pPr algn="ctr" defTabSz="914377">
                  <a:defRPr/>
                </a:pPr>
                <a:r>
                  <a:rPr lang="en-US" sz="2400" dirty="0">
                    <a:solidFill>
                      <a:prstClr val="black"/>
                    </a:solidFill>
                    <a:latin typeface="Roboto" panose="02000000000000000000" pitchFamily="2" charset="0"/>
                    <a:cs typeface="Arial" panose="020B0604020202020204" pitchFamily="34" charset="0"/>
                  </a:rPr>
                  <a:t>_</a:t>
                </a:r>
              </a:p>
            </p:txBody>
          </p:sp>
          <p:cxnSp>
            <p:nvCxnSpPr>
              <p:cNvPr id="115" name="Straight Connector 114">
                <a:extLst>
                  <a:ext uri="{FF2B5EF4-FFF2-40B4-BE49-F238E27FC236}">
                    <a16:creationId xmlns:a16="http://schemas.microsoft.com/office/drawing/2014/main" xmlns="" id="{4ADDB518-98F2-2199-B566-58587E273660}"/>
                  </a:ext>
                </a:extLst>
              </p:cNvPr>
              <p:cNvCxnSpPr>
                <a:cxnSpLocks/>
              </p:cNvCxnSpPr>
              <p:nvPr/>
            </p:nvCxnSpPr>
            <p:spPr>
              <a:xfrm>
                <a:off x="3098722" y="2610209"/>
                <a:ext cx="265912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16" name="Straight Connector 115">
                <a:extLst>
                  <a:ext uri="{FF2B5EF4-FFF2-40B4-BE49-F238E27FC236}">
                    <a16:creationId xmlns:a16="http://schemas.microsoft.com/office/drawing/2014/main" xmlns="" id="{6C3692AF-FDFC-5B52-FF76-F95516CE4805}"/>
                  </a:ext>
                </a:extLst>
              </p:cNvPr>
              <p:cNvCxnSpPr>
                <a:cxnSpLocks/>
              </p:cNvCxnSpPr>
              <p:nvPr/>
            </p:nvCxnSpPr>
            <p:spPr>
              <a:xfrm>
                <a:off x="7973020" y="2621807"/>
                <a:ext cx="0" cy="1807962"/>
              </a:xfrm>
              <a:prstGeom prst="line">
                <a:avLst/>
              </a:prstGeom>
              <a:noFill/>
              <a:ln w="38100" cap="flat" cmpd="sng" algn="ctr">
                <a:solidFill>
                  <a:sysClr val="windowText" lastClr="000000"/>
                </a:solidFill>
                <a:prstDash val="solid"/>
                <a:miter lim="800000"/>
              </a:ln>
              <a:effectLst/>
            </p:spPr>
          </p:cxnSp>
          <p:sp>
            <p:nvSpPr>
              <p:cNvPr id="117" name="Rectangle 116">
                <a:extLst>
                  <a:ext uri="{FF2B5EF4-FFF2-40B4-BE49-F238E27FC236}">
                    <a16:creationId xmlns:a16="http://schemas.microsoft.com/office/drawing/2014/main" xmlns="" id="{CE74499D-064C-FAA0-20D7-35CD9AE7097E}"/>
                  </a:ext>
                </a:extLst>
              </p:cNvPr>
              <p:cNvSpPr/>
              <p:nvPr/>
            </p:nvSpPr>
            <p:spPr>
              <a:xfrm>
                <a:off x="4034582" y="2512030"/>
                <a:ext cx="540065" cy="139733"/>
              </a:xfrm>
              <a:prstGeom prst="rect">
                <a:avLst/>
              </a:prstGeom>
              <a:solidFill>
                <a:srgbClr val="FFFFFF"/>
              </a:solidFill>
              <a:ln w="25400" cap="flat" cmpd="sng" algn="ctr">
                <a:noFill/>
                <a:prstDash val="solid"/>
              </a:ln>
              <a:effectLst/>
            </p:spPr>
            <p:txBody>
              <a:bodyPr rtlCol="0" anchor="ctr"/>
              <a:lstStyle/>
              <a:p>
                <a:pPr algn="ctr" defTabSz="914377">
                  <a:defRPr/>
                </a:pPr>
                <a:endParaRPr lang="en-US" sz="2000" dirty="0">
                  <a:solidFill>
                    <a:srgbClr val="FFECD6"/>
                  </a:solidFill>
                </a:endParaRPr>
              </a:p>
            </p:txBody>
          </p:sp>
          <p:cxnSp>
            <p:nvCxnSpPr>
              <p:cNvPr id="118" name="Straight Connector 117">
                <a:extLst>
                  <a:ext uri="{FF2B5EF4-FFF2-40B4-BE49-F238E27FC236}">
                    <a16:creationId xmlns:a16="http://schemas.microsoft.com/office/drawing/2014/main" xmlns="" id="{9B79F7A8-B7E5-FA90-5867-19AFB5479D60}"/>
                  </a:ext>
                </a:extLst>
              </p:cNvPr>
              <p:cNvCxnSpPr>
                <a:cxnSpLocks/>
              </p:cNvCxnSpPr>
              <p:nvPr/>
            </p:nvCxnSpPr>
            <p:spPr>
              <a:xfrm>
                <a:off x="4079582" y="2414492"/>
                <a:ext cx="507499" cy="173988"/>
              </a:xfrm>
              <a:prstGeom prst="line">
                <a:avLst/>
              </a:prstGeom>
              <a:noFill/>
              <a:ln w="38100" cap="flat" cmpd="sng" algn="ctr">
                <a:solidFill>
                  <a:srgbClr val="000000"/>
                </a:solidFill>
                <a:prstDash val="solid"/>
              </a:ln>
              <a:effectLst/>
            </p:spPr>
          </p:cxnSp>
          <p:sp>
            <p:nvSpPr>
              <p:cNvPr id="119" name="TextBox 118">
                <a:extLst>
                  <a:ext uri="{FF2B5EF4-FFF2-40B4-BE49-F238E27FC236}">
                    <a16:creationId xmlns:a16="http://schemas.microsoft.com/office/drawing/2014/main" xmlns="" id="{795A97F1-FE9A-F6C7-9337-FCD1F94F8D7A}"/>
                  </a:ext>
                </a:extLst>
              </p:cNvPr>
              <p:cNvSpPr txBox="1"/>
              <p:nvPr/>
            </p:nvSpPr>
            <p:spPr>
              <a:xfrm>
                <a:off x="3889275" y="1900334"/>
                <a:ext cx="707865"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K</a:t>
                </a:r>
              </a:p>
            </p:txBody>
          </p:sp>
          <p:sp>
            <p:nvSpPr>
              <p:cNvPr id="120" name="Oval 119">
                <a:extLst>
                  <a:ext uri="{FF2B5EF4-FFF2-40B4-BE49-F238E27FC236}">
                    <a16:creationId xmlns:a16="http://schemas.microsoft.com/office/drawing/2014/main" xmlns="" id="{C03521AD-BE44-BFEA-FDC5-2FEA6779CA64}"/>
                  </a:ext>
                </a:extLst>
              </p:cNvPr>
              <p:cNvSpPr/>
              <p:nvPr/>
            </p:nvSpPr>
            <p:spPr>
              <a:xfrm>
                <a:off x="454417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914377">
                  <a:defRPr/>
                </a:pPr>
                <a:endParaRPr lang="en-US" sz="2000">
                  <a:solidFill>
                    <a:srgbClr val="FFECD6"/>
                  </a:solidFill>
                </a:endParaRPr>
              </a:p>
            </p:txBody>
          </p:sp>
          <p:sp>
            <p:nvSpPr>
              <p:cNvPr id="121" name="Oval 120">
                <a:extLst>
                  <a:ext uri="{FF2B5EF4-FFF2-40B4-BE49-F238E27FC236}">
                    <a16:creationId xmlns:a16="http://schemas.microsoft.com/office/drawing/2014/main" xmlns="" id="{2C6D17E1-440D-FFBC-CD69-DA19A8259C98}"/>
                  </a:ext>
                </a:extLst>
              </p:cNvPr>
              <p:cNvSpPr/>
              <p:nvPr/>
            </p:nvSpPr>
            <p:spPr>
              <a:xfrm>
                <a:off x="399376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914377">
                  <a:defRPr/>
                </a:pPr>
                <a:endParaRPr lang="en-US" sz="2000">
                  <a:solidFill>
                    <a:srgbClr val="FFECD6"/>
                  </a:solidFill>
                </a:endParaRPr>
              </a:p>
            </p:txBody>
          </p:sp>
          <p:sp>
            <p:nvSpPr>
              <p:cNvPr id="122" name="Rectangle 121">
                <a:extLst>
                  <a:ext uri="{FF2B5EF4-FFF2-40B4-BE49-F238E27FC236}">
                    <a16:creationId xmlns:a16="http://schemas.microsoft.com/office/drawing/2014/main" xmlns="" id="{165312AB-05B9-911B-44DE-F7C448DA00FD}"/>
                  </a:ext>
                </a:extLst>
              </p:cNvPr>
              <p:cNvSpPr/>
              <p:nvPr/>
            </p:nvSpPr>
            <p:spPr>
              <a:xfrm>
                <a:off x="5169686" y="3777326"/>
                <a:ext cx="741871" cy="181240"/>
              </a:xfrm>
              <a:prstGeom prst="rect">
                <a:avLst/>
              </a:prstGeom>
              <a:solidFill>
                <a:schemeClr val="bg1"/>
              </a:solidFill>
              <a:ln w="38100" cap="flat" cmpd="sng" algn="ctr">
                <a:solidFill>
                  <a:sysClr val="windowText" lastClr="000000"/>
                </a:solidFill>
                <a:prstDash val="solid"/>
                <a:miter lim="800000"/>
              </a:ln>
              <a:effectLst/>
            </p:spPr>
            <p:txBody>
              <a:bodyPr rtlCol="0" anchor="ctr"/>
              <a:lstStyle/>
              <a:p>
                <a:pPr algn="ctr" defTabSz="914377">
                  <a:defRPr/>
                </a:pPr>
                <a:endParaRPr lang="en-US">
                  <a:solidFill>
                    <a:prstClr val="black"/>
                  </a:solidFill>
                  <a:latin typeface="Calibri" panose="020F0502020204030204"/>
                </a:endParaRPr>
              </a:p>
            </p:txBody>
          </p:sp>
          <p:cxnSp>
            <p:nvCxnSpPr>
              <p:cNvPr id="126" name="Straight Connector 125">
                <a:extLst>
                  <a:ext uri="{FF2B5EF4-FFF2-40B4-BE49-F238E27FC236}">
                    <a16:creationId xmlns:a16="http://schemas.microsoft.com/office/drawing/2014/main" xmlns="" id="{50E65FD2-8F70-64FD-A29F-25A66E7C2D68}"/>
                  </a:ext>
                </a:extLst>
              </p:cNvPr>
              <p:cNvCxnSpPr>
                <a:cxnSpLocks/>
              </p:cNvCxnSpPr>
              <p:nvPr/>
            </p:nvCxnSpPr>
            <p:spPr>
              <a:xfrm>
                <a:off x="3672682" y="5068499"/>
                <a:ext cx="3769695" cy="24267"/>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27" name="TextBox 126">
                <a:extLst>
                  <a:ext uri="{FF2B5EF4-FFF2-40B4-BE49-F238E27FC236}">
                    <a16:creationId xmlns:a16="http://schemas.microsoft.com/office/drawing/2014/main" xmlns="" id="{1C962BF7-95E9-ECF0-D973-036DA8956C69}"/>
                  </a:ext>
                </a:extLst>
              </p:cNvPr>
              <p:cNvSpPr txBox="1"/>
              <p:nvPr/>
            </p:nvSpPr>
            <p:spPr>
              <a:xfrm>
                <a:off x="5175705" y="4523039"/>
                <a:ext cx="707865"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R</a:t>
                </a:r>
                <a:r>
                  <a:rPr lang="en-US" sz="2400" b="1" baseline="-25000" dirty="0">
                    <a:latin typeface="Roboto" panose="02000000000000000000" pitchFamily="2" charset="0"/>
                    <a:cs typeface="Calibri" panose="020F0502020204030204" pitchFamily="34" charset="0"/>
                  </a:rPr>
                  <a:t>2</a:t>
                </a:r>
              </a:p>
            </p:txBody>
          </p:sp>
          <p:sp>
            <p:nvSpPr>
              <p:cNvPr id="128" name="Rectangle 127">
                <a:extLst>
                  <a:ext uri="{FF2B5EF4-FFF2-40B4-BE49-F238E27FC236}">
                    <a16:creationId xmlns:a16="http://schemas.microsoft.com/office/drawing/2014/main" xmlns="" id="{69933B7E-3103-61A8-5072-70BF58AE7A85}"/>
                  </a:ext>
                </a:extLst>
              </p:cNvPr>
              <p:cNvSpPr/>
              <p:nvPr/>
            </p:nvSpPr>
            <p:spPr>
              <a:xfrm>
                <a:off x="5162494" y="4995688"/>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914377">
                  <a:defRPr/>
                </a:pPr>
                <a:endParaRPr lang="en-US">
                  <a:solidFill>
                    <a:prstClr val="black"/>
                  </a:solidFill>
                  <a:latin typeface="Calibri" panose="020F0502020204030204"/>
                </a:endParaRPr>
              </a:p>
            </p:txBody>
          </p:sp>
          <p:cxnSp>
            <p:nvCxnSpPr>
              <p:cNvPr id="132" name="Straight Connector 131">
                <a:extLst>
                  <a:ext uri="{FF2B5EF4-FFF2-40B4-BE49-F238E27FC236}">
                    <a16:creationId xmlns:a16="http://schemas.microsoft.com/office/drawing/2014/main" xmlns="" id="{2026525C-B4D0-C6E9-401E-25948083E5C8}"/>
                  </a:ext>
                </a:extLst>
              </p:cNvPr>
              <p:cNvCxnSpPr>
                <a:cxnSpLocks/>
              </p:cNvCxnSpPr>
              <p:nvPr/>
            </p:nvCxnSpPr>
            <p:spPr>
              <a:xfrm>
                <a:off x="3672682" y="3867946"/>
                <a:ext cx="0" cy="1218362"/>
              </a:xfrm>
              <a:prstGeom prst="line">
                <a:avLst/>
              </a:prstGeom>
              <a:noFill/>
              <a:ln w="38100" cap="flat" cmpd="sng" algn="ctr">
                <a:solidFill>
                  <a:sysClr val="windowText" lastClr="000000"/>
                </a:solidFill>
                <a:prstDash val="solid"/>
                <a:miter lim="800000"/>
              </a:ln>
              <a:effectLst/>
            </p:spPr>
          </p:cxnSp>
          <p:cxnSp>
            <p:nvCxnSpPr>
              <p:cNvPr id="133" name="Straight Connector 132">
                <a:extLst>
                  <a:ext uri="{FF2B5EF4-FFF2-40B4-BE49-F238E27FC236}">
                    <a16:creationId xmlns:a16="http://schemas.microsoft.com/office/drawing/2014/main" xmlns="" id="{3A369A26-9AB1-9E19-653C-B2626E1550A4}"/>
                  </a:ext>
                </a:extLst>
              </p:cNvPr>
              <p:cNvCxnSpPr>
                <a:cxnSpLocks/>
              </p:cNvCxnSpPr>
              <p:nvPr/>
            </p:nvCxnSpPr>
            <p:spPr>
              <a:xfrm>
                <a:off x="7442378" y="3867946"/>
                <a:ext cx="0" cy="1218362"/>
              </a:xfrm>
              <a:prstGeom prst="line">
                <a:avLst/>
              </a:prstGeom>
              <a:noFill/>
              <a:ln w="38100" cap="flat" cmpd="sng" algn="ctr">
                <a:solidFill>
                  <a:sysClr val="windowText" lastClr="000000"/>
                </a:solidFill>
                <a:prstDash val="solid"/>
                <a:miter lim="800000"/>
              </a:ln>
              <a:effectLst/>
            </p:spPr>
          </p:cxnSp>
          <p:cxnSp>
            <p:nvCxnSpPr>
              <p:cNvPr id="134" name="Straight Connector 133">
                <a:extLst>
                  <a:ext uri="{FF2B5EF4-FFF2-40B4-BE49-F238E27FC236}">
                    <a16:creationId xmlns:a16="http://schemas.microsoft.com/office/drawing/2014/main" xmlns="" id="{8201716E-0A87-0097-9AE3-2C31DE8D48BF}"/>
                  </a:ext>
                </a:extLst>
              </p:cNvPr>
              <p:cNvCxnSpPr>
                <a:cxnSpLocks/>
              </p:cNvCxnSpPr>
              <p:nvPr/>
            </p:nvCxnSpPr>
            <p:spPr>
              <a:xfrm>
                <a:off x="3098722" y="4429769"/>
                <a:ext cx="573960"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35" name="Straight Connector 134">
                <a:extLst>
                  <a:ext uri="{FF2B5EF4-FFF2-40B4-BE49-F238E27FC236}">
                    <a16:creationId xmlns:a16="http://schemas.microsoft.com/office/drawing/2014/main" xmlns="" id="{C4416B7A-8E23-D8D8-9107-3AF951E9E4C1}"/>
                  </a:ext>
                </a:extLst>
              </p:cNvPr>
              <p:cNvCxnSpPr>
                <a:cxnSpLocks/>
              </p:cNvCxnSpPr>
              <p:nvPr/>
            </p:nvCxnSpPr>
            <p:spPr>
              <a:xfrm flipV="1">
                <a:off x="7442377" y="4433252"/>
                <a:ext cx="530643" cy="4907"/>
              </a:xfrm>
              <a:prstGeom prst="line">
                <a:avLst/>
              </a:prstGeom>
              <a:noFill/>
              <a:ln w="38100" cap="flat" cmpd="sng" algn="ctr">
                <a:solidFill>
                  <a:sysClr val="windowText" lastClr="000000"/>
                </a:solidFill>
                <a:prstDash val="solid"/>
                <a:miter lim="800000"/>
                <a:headEnd type="none" w="med" len="med"/>
                <a:tailEnd type="none" w="med" len="med"/>
              </a:ln>
              <a:effectLst/>
            </p:spPr>
          </p:cxnSp>
        </p:grpSp>
        <p:sp>
          <p:nvSpPr>
            <p:cNvPr id="105" name="TextBox 104">
              <a:extLst>
                <a:ext uri="{FF2B5EF4-FFF2-40B4-BE49-F238E27FC236}">
                  <a16:creationId xmlns:a16="http://schemas.microsoft.com/office/drawing/2014/main" xmlns="" id="{C6B06B43-4CEC-8D5E-B111-09D41888FB06}"/>
                </a:ext>
              </a:extLst>
            </p:cNvPr>
            <p:cNvSpPr txBox="1"/>
            <p:nvPr/>
          </p:nvSpPr>
          <p:spPr>
            <a:xfrm>
              <a:off x="8545287" y="3628660"/>
              <a:ext cx="707867"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R</a:t>
              </a:r>
              <a:r>
                <a:rPr lang="en-US" sz="2400" b="1" baseline="-25000" dirty="0">
                  <a:latin typeface="Roboto" panose="02000000000000000000" pitchFamily="2" charset="0"/>
                  <a:cs typeface="Calibri" panose="020F0502020204030204" pitchFamily="34" charset="0"/>
                </a:rPr>
                <a:t>1</a:t>
              </a:r>
            </a:p>
          </p:txBody>
        </p:sp>
      </p:grpSp>
      <p:pic>
        <p:nvPicPr>
          <p:cNvPr id="144" name="Picture 143">
            <a:extLst>
              <a:ext uri="{FF2B5EF4-FFF2-40B4-BE49-F238E27FC236}">
                <a16:creationId xmlns:a16="http://schemas.microsoft.com/office/drawing/2014/main" xmlns="" id="{BDE98975-06AA-7F9C-885C-DD82DF5DB0C1}"/>
              </a:ext>
            </a:extLst>
          </p:cNvPr>
          <p:cNvPicPr>
            <a:picLocks noChangeAspect="1"/>
          </p:cNvPicPr>
          <p:nvPr/>
        </p:nvPicPr>
        <p:blipFill>
          <a:blip r:embed="rId3"/>
          <a:stretch>
            <a:fillRect/>
          </a:stretch>
        </p:blipFill>
        <p:spPr>
          <a:xfrm>
            <a:off x="6751800" y="1663069"/>
            <a:ext cx="4627401" cy="3510443"/>
          </a:xfrm>
          <a:prstGeom prst="roundRect">
            <a:avLst/>
          </a:prstGeom>
        </p:spPr>
      </p:pic>
    </p:spTree>
    <p:extLst>
      <p:ext uri="{BB962C8B-B14F-4D97-AF65-F5344CB8AC3E}">
        <p14:creationId xmlns:p14="http://schemas.microsoft.com/office/powerpoint/2010/main" val="7305088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par>
                                <p:cTn id="10" presetID="53" presetClass="entr" presetSubtype="16"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1117601" y="381000"/>
            <a:ext cx="5142755" cy="523220"/>
          </a:xfrm>
          <a:prstGeom prst="rect">
            <a:avLst/>
          </a:prstGeom>
          <a:solidFill>
            <a:schemeClr val="bg1"/>
          </a:solidFill>
        </p:spPr>
        <p:txBody>
          <a:bodyPr wrap="none" rtlCol="0">
            <a:spAutoFit/>
          </a:bodyPr>
          <a:lstStyle/>
          <a:p>
            <a:r>
              <a:rPr lang="sv-SE"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4B5A2F1-EBBF-C2B2-F058-7CFA3CF95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1524000"/>
            <a:ext cx="1600200" cy="1600200"/>
          </a:xfrm>
          <a:prstGeom prst="rect">
            <a:avLst/>
          </a:prstGeom>
        </p:spPr>
      </p:pic>
      <p:sp>
        <p:nvSpPr>
          <p:cNvPr id="4" name="TextBox 3">
            <a:extLst>
              <a:ext uri="{FF2B5EF4-FFF2-40B4-BE49-F238E27FC236}">
                <a16:creationId xmlns:a16="http://schemas.microsoft.com/office/drawing/2014/main" xmlns="" id="{BF21D2E9-5586-FE87-90DD-E0C74D2DCDEC}"/>
              </a:ext>
            </a:extLst>
          </p:cNvPr>
          <p:cNvSpPr txBox="1"/>
          <p:nvPr/>
        </p:nvSpPr>
        <p:spPr>
          <a:xfrm>
            <a:off x="2702593" y="1714071"/>
            <a:ext cx="8370763" cy="1200329"/>
          </a:xfrm>
          <a:prstGeom prst="rect">
            <a:avLst/>
          </a:prstGeom>
          <a:noFill/>
        </p:spPr>
        <p:txBody>
          <a:bodyPr wrap="square">
            <a:spAutoFit/>
          </a:bodyPr>
          <a:lstStyle/>
          <a:p>
            <a:pPr algn="ctr"/>
            <a:r>
              <a:rPr lang="vi-VN" sz="3600" dirty="0">
                <a:solidFill>
                  <a:srgbClr val="800080"/>
                </a:solidFill>
                <a:latin typeface="Calibri" panose="020F0502020204030204" pitchFamily="34" charset="0"/>
                <a:cs typeface="Calibri" panose="020F0502020204030204" pitchFamily="34" charset="0"/>
              </a:rPr>
              <a:t>S</a:t>
            </a:r>
            <a:r>
              <a:rPr lang="vi-VN" sz="3600" dirty="0" smtClean="0">
                <a:solidFill>
                  <a:srgbClr val="800080"/>
                </a:solidFill>
                <a:latin typeface="Calibri" panose="020F0502020204030204" pitchFamily="34" charset="0"/>
                <a:cs typeface="Calibri" panose="020F0502020204030204" pitchFamily="34" charset="0"/>
              </a:rPr>
              <a:t>ơ </a:t>
            </a:r>
            <a:r>
              <a:rPr lang="vi-VN" sz="3600" dirty="0">
                <a:solidFill>
                  <a:srgbClr val="800080"/>
                </a:solidFill>
                <a:latin typeface="Calibri" panose="020F0502020204030204" pitchFamily="34" charset="0"/>
                <a:cs typeface="Calibri" panose="020F0502020204030204" pitchFamily="34" charset="0"/>
              </a:rPr>
              <a:t>đồ một đoạn mạch điện gồm ba điện trở mắc song song.</a:t>
            </a:r>
            <a:r>
              <a:rPr lang="en-US" sz="3600" dirty="0">
                <a:solidFill>
                  <a:srgbClr val="800080"/>
                </a:solidFill>
                <a:latin typeface="Calibri" panose="020F0502020204030204" pitchFamily="34" charset="0"/>
                <a:cs typeface="Calibri" panose="020F0502020204030204" pitchFamily="34" charset="0"/>
              </a:rPr>
              <a:t> </a:t>
            </a:r>
            <a:endParaRPr lang="vi-VN" sz="3600" dirty="0">
              <a:solidFill>
                <a:srgbClr val="800080"/>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xmlns="" id="{0438CED6-A04C-C294-24E4-69BA3517E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600" y="5001261"/>
            <a:ext cx="1780539" cy="1780539"/>
          </a:xfrm>
          <a:prstGeom prst="rect">
            <a:avLst/>
          </a:prstGeom>
        </p:spPr>
      </p:pic>
      <p:sp>
        <p:nvSpPr>
          <p:cNvPr id="18" name="TextBox 17">
            <a:extLst>
              <a:ext uri="{FF2B5EF4-FFF2-40B4-BE49-F238E27FC236}">
                <a16:creationId xmlns:a16="http://schemas.microsoft.com/office/drawing/2014/main" xmlns="" id="{378BB26B-FEE9-C45C-707A-C28A4C922712}"/>
              </a:ext>
            </a:extLst>
          </p:cNvPr>
          <p:cNvSpPr txBox="1"/>
          <p:nvPr/>
        </p:nvSpPr>
        <p:spPr>
          <a:xfrm>
            <a:off x="5754894" y="3168732"/>
            <a:ext cx="1055484"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1</a:t>
            </a:r>
            <a:endParaRPr lang="vi-VN" sz="2400" baseline="-250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xmlns="" id="{FD79EE5D-930E-96AF-CAE9-82B477FED32C}"/>
              </a:ext>
            </a:extLst>
          </p:cNvPr>
          <p:cNvGrpSpPr/>
          <p:nvPr/>
        </p:nvGrpSpPr>
        <p:grpSpPr>
          <a:xfrm>
            <a:off x="2702594" y="3712235"/>
            <a:ext cx="7184857" cy="2027936"/>
            <a:chOff x="2573385" y="3563148"/>
            <a:chExt cx="7184857" cy="2027936"/>
          </a:xfrm>
        </p:grpSpPr>
        <p:cxnSp>
          <p:nvCxnSpPr>
            <p:cNvPr id="7" name="Straight Connector 6">
              <a:extLst>
                <a:ext uri="{FF2B5EF4-FFF2-40B4-BE49-F238E27FC236}">
                  <a16:creationId xmlns:a16="http://schemas.microsoft.com/office/drawing/2014/main" xmlns="" id="{9626A9FE-8990-0C6A-0C24-81655034C804}"/>
                </a:ext>
              </a:extLst>
            </p:cNvPr>
            <p:cNvCxnSpPr>
              <a:cxnSpLocks/>
            </p:cNvCxnSpPr>
            <p:nvPr/>
          </p:nvCxnSpPr>
          <p:spPr>
            <a:xfrm>
              <a:off x="4800917" y="5468203"/>
              <a:ext cx="2708420" cy="0"/>
            </a:xfrm>
            <a:prstGeom prst="line">
              <a:avLst/>
            </a:prstGeom>
            <a:noFill/>
            <a:ln w="28575" cap="flat" cmpd="sng" algn="ctr">
              <a:solidFill>
                <a:sysClr val="windowText" lastClr="000000"/>
              </a:solidFill>
              <a:prstDash val="solid"/>
              <a:miter lim="800000"/>
            </a:ln>
            <a:effectLst/>
          </p:spPr>
        </p:cxnSp>
        <p:cxnSp>
          <p:nvCxnSpPr>
            <p:cNvPr id="5" name="Straight Connector 4">
              <a:extLst>
                <a:ext uri="{FF2B5EF4-FFF2-40B4-BE49-F238E27FC236}">
                  <a16:creationId xmlns:a16="http://schemas.microsoft.com/office/drawing/2014/main" xmlns="" id="{BD43A45B-A370-8927-0E71-F2367D09BA06}"/>
                </a:ext>
              </a:extLst>
            </p:cNvPr>
            <p:cNvCxnSpPr>
              <a:cxnSpLocks/>
            </p:cNvCxnSpPr>
            <p:nvPr/>
          </p:nvCxnSpPr>
          <p:spPr>
            <a:xfrm>
              <a:off x="4800917" y="4578384"/>
              <a:ext cx="2708420" cy="0"/>
            </a:xfrm>
            <a:prstGeom prst="line">
              <a:avLst/>
            </a:prstGeom>
            <a:noFill/>
            <a:ln w="28575" cap="flat" cmpd="sng" algn="ctr">
              <a:solidFill>
                <a:sysClr val="windowText" lastClr="000000"/>
              </a:solidFill>
              <a:prstDash val="solid"/>
              <a:miter lim="800000"/>
            </a:ln>
            <a:effectLst/>
          </p:spPr>
        </p:cxnSp>
        <p:sp>
          <p:nvSpPr>
            <p:cNvPr id="10" name="Oval 9">
              <a:extLst>
                <a:ext uri="{FF2B5EF4-FFF2-40B4-BE49-F238E27FC236}">
                  <a16:creationId xmlns:a16="http://schemas.microsoft.com/office/drawing/2014/main" xmlns="" id="{358AD86F-4076-93E8-B1EF-BE943DA0E011}"/>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xmlns="" id="{D00726F0-7D67-7A6C-1710-B2583E95FE61}"/>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281E5C8-7A9C-AB03-1632-F5F828618ED5}"/>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a:extLst>
                <a:ext uri="{FF2B5EF4-FFF2-40B4-BE49-F238E27FC236}">
                  <a16:creationId xmlns:a16="http://schemas.microsoft.com/office/drawing/2014/main" xmlns="" id="{D547802F-1E13-1F1B-0673-980C60F18142}"/>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5F05BDC-EB6A-6379-1FE9-1B8354AABBB8}"/>
                </a:ext>
              </a:extLst>
            </p:cNvPr>
            <p:cNvSpPr txBox="1"/>
            <p:nvPr/>
          </p:nvSpPr>
          <p:spPr>
            <a:xfrm>
              <a:off x="2573385" y="4220783"/>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A</a:t>
              </a:r>
              <a:endParaRPr lang="vi-VN"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D22387D2-A662-E986-32FB-889AB9E6D556}"/>
                </a:ext>
              </a:extLst>
            </p:cNvPr>
            <p:cNvSpPr txBox="1"/>
            <p:nvPr/>
          </p:nvSpPr>
          <p:spPr>
            <a:xfrm>
              <a:off x="9187539" y="4230308"/>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B</a:t>
              </a:r>
              <a:endParaRPr lang="vi-VN" sz="3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31366B2-D708-68BA-7D90-357C317A82F0}"/>
                </a:ext>
              </a:extLst>
            </p:cNvPr>
            <p:cNvSpPr txBox="1"/>
            <p:nvPr/>
          </p:nvSpPr>
          <p:spPr>
            <a:xfrm>
              <a:off x="3021010" y="3941924"/>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E84640B1-3077-0504-ABBB-70BA99DF5EE2}"/>
                </a:ext>
              </a:extLst>
            </p:cNvPr>
            <p:cNvSpPr txBox="1"/>
            <p:nvPr/>
          </p:nvSpPr>
          <p:spPr>
            <a:xfrm>
              <a:off x="8883479" y="3990835"/>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246BA3C0-D017-2E82-7955-BA382BF391FD}"/>
                </a:ext>
              </a:extLst>
            </p:cNvPr>
            <p:cNvSpPr txBox="1"/>
            <p:nvPr/>
          </p:nvSpPr>
          <p:spPr>
            <a:xfrm>
              <a:off x="5523581" y="3905383"/>
              <a:ext cx="1191972"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2</a:t>
              </a:r>
              <a:endParaRPr lang="vi-VN" sz="2400" baseline="-25000" dirty="0">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074F9EA1-B326-6CDC-9102-68B36743B1C2}"/>
                </a:ext>
              </a:extLst>
            </p:cNvPr>
            <p:cNvCxnSpPr>
              <a:cxnSpLocks/>
            </p:cNvCxnSpPr>
            <p:nvPr/>
          </p:nvCxnSpPr>
          <p:spPr>
            <a:xfrm>
              <a:off x="4800917" y="3693433"/>
              <a:ext cx="2708420" cy="0"/>
            </a:xfrm>
            <a:prstGeom prst="line">
              <a:avLst/>
            </a:prstGeom>
            <a:noFill/>
            <a:ln w="28575" cap="flat" cmpd="sng" algn="ctr">
              <a:solidFill>
                <a:sysClr val="windowText" lastClr="000000"/>
              </a:solidFill>
              <a:prstDash val="solid"/>
              <a:miter lim="800000"/>
            </a:ln>
            <a:effectLst/>
          </p:spPr>
        </p:cxnSp>
        <p:sp>
          <p:nvSpPr>
            <p:cNvPr id="4102" name="Rectangle 4101">
              <a:extLst>
                <a:ext uri="{FF2B5EF4-FFF2-40B4-BE49-F238E27FC236}">
                  <a16:creationId xmlns:a16="http://schemas.microsoft.com/office/drawing/2014/main" xmlns="" id="{9EF314DB-A2D2-ACA9-36EF-5B9AA7F94F8F}"/>
                </a:ext>
              </a:extLst>
            </p:cNvPr>
            <p:cNvSpPr/>
            <p:nvPr/>
          </p:nvSpPr>
          <p:spPr>
            <a:xfrm>
              <a:off x="5625685" y="3563148"/>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sp>
          <p:nvSpPr>
            <p:cNvPr id="4108" name="Rectangle 4107">
              <a:extLst>
                <a:ext uri="{FF2B5EF4-FFF2-40B4-BE49-F238E27FC236}">
                  <a16:creationId xmlns:a16="http://schemas.microsoft.com/office/drawing/2014/main" xmlns="" id="{2D1B136A-7AE9-D7C1-9D3D-89991F1D611F}"/>
                </a:ext>
              </a:extLst>
            </p:cNvPr>
            <p:cNvSpPr/>
            <p:nvPr/>
          </p:nvSpPr>
          <p:spPr>
            <a:xfrm>
              <a:off x="5625685" y="4450922"/>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sp>
          <p:nvSpPr>
            <p:cNvPr id="4124" name="Rectangle 4123">
              <a:extLst>
                <a:ext uri="{FF2B5EF4-FFF2-40B4-BE49-F238E27FC236}">
                  <a16:creationId xmlns:a16="http://schemas.microsoft.com/office/drawing/2014/main" xmlns="" id="{0DFEA75B-3BFC-C5BA-74A3-DB09F9F7B6F1}"/>
                </a:ext>
              </a:extLst>
            </p:cNvPr>
            <p:cNvSpPr/>
            <p:nvPr/>
          </p:nvSpPr>
          <p:spPr>
            <a:xfrm>
              <a:off x="5625685" y="5338696"/>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sp>
          <p:nvSpPr>
            <p:cNvPr id="4127" name="TextBox 4126">
              <a:extLst>
                <a:ext uri="{FF2B5EF4-FFF2-40B4-BE49-F238E27FC236}">
                  <a16:creationId xmlns:a16="http://schemas.microsoft.com/office/drawing/2014/main" xmlns="" id="{93CEA68A-2119-A8A0-FE89-C5616D324436}"/>
                </a:ext>
              </a:extLst>
            </p:cNvPr>
            <p:cNvSpPr txBox="1"/>
            <p:nvPr/>
          </p:nvSpPr>
          <p:spPr>
            <a:xfrm>
              <a:off x="5568540" y="4791275"/>
              <a:ext cx="1090245"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3</a:t>
              </a:r>
              <a:endParaRPr lang="vi-VN" sz="2400" baseline="-25000"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578DB3D4-B606-15CF-D5D7-5F33D448D4AA}"/>
                </a:ext>
              </a:extLst>
            </p:cNvPr>
            <p:cNvCxnSpPr>
              <a:cxnSpLocks/>
            </p:cNvCxnSpPr>
            <p:nvPr/>
          </p:nvCxnSpPr>
          <p:spPr>
            <a:xfrm flipV="1">
              <a:off x="4800917" y="3691776"/>
              <a:ext cx="0" cy="1776427"/>
            </a:xfrm>
            <a:prstGeom prst="line">
              <a:avLst/>
            </a:prstGeom>
            <a:noFill/>
            <a:ln w="28575"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xmlns="" id="{12BFF04D-2694-95DD-DBDB-6ABC652A4B19}"/>
                </a:ext>
              </a:extLst>
            </p:cNvPr>
            <p:cNvCxnSpPr>
              <a:cxnSpLocks/>
            </p:cNvCxnSpPr>
            <p:nvPr/>
          </p:nvCxnSpPr>
          <p:spPr>
            <a:xfrm flipV="1">
              <a:off x="7509337" y="3691470"/>
              <a:ext cx="0" cy="1776427"/>
            </a:xfrm>
            <a:prstGeom prst="line">
              <a:avLst/>
            </a:prstGeom>
            <a:noFill/>
            <a:ln w="28575"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xmlns="" id="{AF601DE5-3BE4-D3A2-19CC-AE5C42F12E78}"/>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xmlns="" id="{11F1FEA8-CEF3-AC20-BDC4-5F4355C95ACB}"/>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grpSp>
      <p:sp>
        <p:nvSpPr>
          <p:cNvPr id="30" name="文本框 12">
            <a:extLst>
              <a:ext uri="{FF2B5EF4-FFF2-40B4-BE49-F238E27FC236}">
                <a16:creationId xmlns:a16="http://schemas.microsoft.com/office/drawing/2014/main" xmlns="" id="{7081CD2B-1F8D-400A-8091-89B2914CF683}"/>
              </a:ext>
            </a:extLst>
          </p:cNvPr>
          <p:cNvSpPr txBox="1"/>
          <p:nvPr/>
        </p:nvSpPr>
        <p:spPr>
          <a:xfrm>
            <a:off x="1117600" y="944603"/>
            <a:ext cx="5812810" cy="523220"/>
          </a:xfrm>
          <a:prstGeom prst="rect">
            <a:avLst/>
          </a:prstGeom>
          <a:solidFill>
            <a:schemeClr val="bg1"/>
          </a:solid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10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950303" y="1800810"/>
            <a:ext cx="10434275" cy="3302703"/>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a typeface="微软雅黑"/>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1625600" y="1600200"/>
            <a:ext cx="9461549" cy="1241237"/>
          </a:xfrm>
          <a:prstGeom prst="rect">
            <a:avLst/>
          </a:prstGeom>
          <a:noFill/>
        </p:spPr>
        <p:txBody>
          <a:bodyPr wrap="square">
            <a:spAutoFit/>
          </a:bodyPr>
          <a:lstStyle/>
          <a:p>
            <a:pPr defTabSz="914377">
              <a:defRPr/>
            </a:pPr>
            <a:r>
              <a:rPr lang="en-US" sz="3733" dirty="0">
                <a:solidFill>
                  <a:srgbClr val="0000CC"/>
                </a:solidFill>
                <a:latin typeface="Calibri" panose="020F0502020204030204" pitchFamily="34" charset="0"/>
                <a:ea typeface="微软雅黑"/>
                <a:cs typeface="Calibri" panose="020F0502020204030204" pitchFamily="34" charset="0"/>
              </a:rPr>
              <a:t>Trong</a:t>
            </a:r>
            <a:r>
              <a:rPr lang="vi-VN" sz="3733" dirty="0">
                <a:solidFill>
                  <a:srgbClr val="0000CC"/>
                </a:solidFill>
                <a:latin typeface="Calibri" panose="020F0502020204030204" pitchFamily="34" charset="0"/>
                <a:ea typeface="微软雅黑"/>
                <a:cs typeface="Calibri" panose="020F0502020204030204" pitchFamily="34" charset="0"/>
              </a:rPr>
              <a:t> đoạn mạch gồm 2 điện trở mắc song song</a:t>
            </a:r>
            <a:r>
              <a:rPr lang="en-US" sz="3733" dirty="0">
                <a:solidFill>
                  <a:srgbClr val="0000CC"/>
                </a:solidFill>
                <a:latin typeface="Calibri" panose="020F0502020204030204" pitchFamily="34" charset="0"/>
                <a:ea typeface="微软雅黑"/>
                <a:cs typeface="Calibri" panose="020F0502020204030204" pitchFamily="34" charset="0"/>
              </a:rPr>
              <a:t>, </a:t>
            </a:r>
            <a:r>
              <a:rPr lang="en-US" sz="3733" dirty="0" err="1">
                <a:solidFill>
                  <a:srgbClr val="0000CC"/>
                </a:solidFill>
                <a:latin typeface="Calibri" panose="020F0502020204030204" pitchFamily="34" charset="0"/>
                <a:ea typeface="微软雅黑"/>
                <a:cs typeface="Calibri" panose="020F0502020204030204" pitchFamily="34" charset="0"/>
              </a:rPr>
              <a:t>điện</a:t>
            </a:r>
            <a:r>
              <a:rPr lang="en-US" sz="3733" dirty="0">
                <a:solidFill>
                  <a:srgbClr val="0000CC"/>
                </a:solidFill>
                <a:latin typeface="Calibri" panose="020F0502020204030204" pitchFamily="34" charset="0"/>
                <a:ea typeface="微软雅黑"/>
                <a:cs typeface="Calibri" panose="020F0502020204030204" pitchFamily="34" charset="0"/>
              </a:rPr>
              <a:t> </a:t>
            </a:r>
            <a:r>
              <a:rPr lang="en-US" sz="3733" dirty="0" err="1">
                <a:solidFill>
                  <a:srgbClr val="0000CC"/>
                </a:solidFill>
                <a:latin typeface="Calibri" panose="020F0502020204030204" pitchFamily="34" charset="0"/>
                <a:ea typeface="微软雅黑"/>
                <a:cs typeface="Calibri" panose="020F0502020204030204" pitchFamily="34" charset="0"/>
              </a:rPr>
              <a:t>trở</a:t>
            </a:r>
            <a:r>
              <a:rPr lang="en-US" sz="3733" dirty="0">
                <a:solidFill>
                  <a:srgbClr val="0000CC"/>
                </a:solidFill>
                <a:latin typeface="Calibri" panose="020F0502020204030204" pitchFamily="34" charset="0"/>
                <a:ea typeface="微软雅黑"/>
                <a:cs typeface="Calibri" panose="020F0502020204030204" pitchFamily="34" charset="0"/>
              </a:rPr>
              <a:t> </a:t>
            </a:r>
            <a:r>
              <a:rPr lang="en-US" sz="3733" dirty="0" err="1">
                <a:solidFill>
                  <a:srgbClr val="0000CC"/>
                </a:solidFill>
                <a:latin typeface="Calibri" panose="020F0502020204030204" pitchFamily="34" charset="0"/>
                <a:ea typeface="微软雅黑"/>
                <a:cs typeface="Calibri" panose="020F0502020204030204" pitchFamily="34" charset="0"/>
              </a:rPr>
              <a:t>tương</a:t>
            </a:r>
            <a:r>
              <a:rPr lang="en-US" sz="3733" dirty="0">
                <a:solidFill>
                  <a:srgbClr val="0000CC"/>
                </a:solidFill>
                <a:latin typeface="Calibri" panose="020F0502020204030204" pitchFamily="34" charset="0"/>
                <a:ea typeface="微软雅黑"/>
                <a:cs typeface="Calibri" panose="020F0502020204030204" pitchFamily="34" charset="0"/>
              </a:rPr>
              <a:t> </a:t>
            </a:r>
            <a:r>
              <a:rPr lang="en-US" sz="3733" dirty="0" err="1">
                <a:solidFill>
                  <a:srgbClr val="0000CC"/>
                </a:solidFill>
                <a:latin typeface="Calibri" panose="020F0502020204030204" pitchFamily="34" charset="0"/>
                <a:ea typeface="微软雅黑"/>
                <a:cs typeface="Calibri" panose="020F0502020204030204" pitchFamily="34" charset="0"/>
              </a:rPr>
              <a:t>đương</a:t>
            </a:r>
            <a:r>
              <a:rPr lang="en-US" sz="3733" dirty="0">
                <a:solidFill>
                  <a:srgbClr val="0000CC"/>
                </a:solidFill>
                <a:latin typeface="Calibri" panose="020F0502020204030204" pitchFamily="34" charset="0"/>
                <a:ea typeface="微软雅黑"/>
                <a:cs typeface="Calibri" panose="020F0502020204030204" pitchFamily="34" charset="0"/>
              </a:rPr>
              <a:t> </a:t>
            </a:r>
            <a:r>
              <a:rPr lang="en-US" sz="3733" dirty="0" err="1">
                <a:solidFill>
                  <a:srgbClr val="0000CC"/>
                </a:solidFill>
                <a:latin typeface="Calibri" panose="020F0502020204030204" pitchFamily="34" charset="0"/>
                <a:ea typeface="微软雅黑"/>
                <a:cs typeface="Calibri" panose="020F0502020204030204" pitchFamily="34" charset="0"/>
              </a:rPr>
              <a:t>R</a:t>
            </a:r>
            <a:r>
              <a:rPr lang="en-US" sz="3733" baseline="-25000" dirty="0" err="1">
                <a:solidFill>
                  <a:srgbClr val="0000CC"/>
                </a:solidFill>
                <a:latin typeface="Calibri" panose="020F0502020204030204" pitchFamily="34" charset="0"/>
                <a:ea typeface="微软雅黑"/>
                <a:cs typeface="Calibri" panose="020F0502020204030204" pitchFamily="34" charset="0"/>
              </a:rPr>
              <a:t>tđ</a:t>
            </a:r>
            <a:endParaRPr lang="vi-VN" sz="3733" baseline="-250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xmlns="" id="{107330E8-213C-581D-DA63-DB323FAE0180}"/>
                  </a:ext>
                </a:extLst>
              </p:cNvPr>
              <p:cNvSpPr txBox="1"/>
              <p:nvPr/>
            </p:nvSpPr>
            <p:spPr>
              <a:xfrm>
                <a:off x="3225508" y="3351140"/>
                <a:ext cx="2870493" cy="1056251"/>
              </a:xfrm>
              <a:prstGeom prst="rect">
                <a:avLst/>
              </a:prstGeom>
              <a:solidFill>
                <a:schemeClr val="accent4">
                  <a:lumMod val="20000"/>
                  <a:lumOff val="80000"/>
                </a:schemeClr>
              </a:solidFill>
            </p:spPr>
            <p:txBody>
              <a:bodyPr wrap="square">
                <a:spAutoFit/>
              </a:bodyPr>
              <a:lstStyle/>
              <a:p>
                <a:pPr lvl="0" algn="ctr"/>
                <a14:m>
                  <m:oMath xmlns:m="http://schemas.openxmlformats.org/officeDocument/2006/math">
                    <m:f>
                      <m:fPr>
                        <m:ctrlPr>
                          <a:rPr lang="en-US" sz="4000" b="1" i="1" smtClean="0">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en-US" sz="4000" b="1" baseline="-25000" dirty="0">
                            <a:solidFill>
                              <a:srgbClr val="FF0000"/>
                            </a:solidFill>
                            <a:latin typeface="Calibri" panose="020F0502020204030204" pitchFamily="34" charset="0"/>
                            <a:cs typeface="Calibri" panose="020F0502020204030204" pitchFamily="34" charset="0"/>
                          </a:rPr>
                          <m:t>t</m:t>
                        </m:r>
                        <m:r>
                          <m:rPr>
                            <m:nor/>
                          </m:rPr>
                          <a:rPr lang="en-US" sz="4000" b="1" baseline="-25000" dirty="0">
                            <a:solidFill>
                              <a:srgbClr val="FF0000"/>
                            </a:solidFill>
                            <a:latin typeface="Calibri" panose="020F0502020204030204" pitchFamily="34" charset="0"/>
                            <a:cs typeface="Calibri" panose="020F0502020204030204" pitchFamily="34" charset="0"/>
                          </a:rPr>
                          <m:t>đ</m:t>
                        </m:r>
                      </m:den>
                    </m:f>
                  </m:oMath>
                </a14:m>
                <a:r>
                  <a:rPr lang="vi-VN" sz="4000" b="1" dirty="0">
                    <a:solidFill>
                      <a:srgbClr val="FF0000"/>
                    </a:solidFill>
                    <a:latin typeface="Calibri" panose="020F0502020204030204" pitchFamily="34" charset="0"/>
                    <a:cs typeface="Calibri" panose="020F0502020204030204" pitchFamily="34" charset="0"/>
                  </a:rPr>
                  <a:t>= </a:t>
                </a:r>
                <a14:m>
                  <m:oMath xmlns:m="http://schemas.openxmlformats.org/officeDocument/2006/math">
                    <m:f>
                      <m:fPr>
                        <m:ctrlPr>
                          <a:rPr lang="vi-VN" sz="4000" b="1" i="1">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1</m:t>
                        </m:r>
                      </m:den>
                    </m:f>
                  </m:oMath>
                </a14:m>
                <a:r>
                  <a:rPr lang="en-US" sz="4000" b="1" dirty="0">
                    <a:solidFill>
                      <a:srgbClr val="FF0000"/>
                    </a:solidFill>
                    <a:latin typeface="Calibri" panose="020F0502020204030204" pitchFamily="34" charset="0"/>
                    <a:cs typeface="Calibri" panose="020F0502020204030204" pitchFamily="34" charset="0"/>
                  </a:rPr>
                  <a:t> + </a:t>
                </a:r>
                <a14:m>
                  <m:oMath xmlns:m="http://schemas.openxmlformats.org/officeDocument/2006/math">
                    <m:f>
                      <m:fPr>
                        <m:ctrlPr>
                          <a:rPr lang="en-US" sz="4000" b="1" i="1">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2</m:t>
                        </m:r>
                      </m:den>
                    </m:f>
                  </m:oMath>
                </a14:m>
                <a:endParaRPr lang="en-US" sz="4000" b="1" dirty="0">
                  <a:solidFill>
                    <a:srgbClr val="FF0000"/>
                  </a:solidFill>
                  <a:ea typeface="微软雅黑"/>
                </a:endParaRPr>
              </a:p>
            </p:txBody>
          </p:sp>
        </mc:Choice>
        <mc:Fallback>
          <p:sp>
            <p:nvSpPr>
              <p:cNvPr id="10" name="TextBox 9">
                <a:extLst>
                  <a:ext uri="{FF2B5EF4-FFF2-40B4-BE49-F238E27FC236}">
                    <a16:creationId xmlns:a16="http://schemas.microsoft.com/office/drawing/2014/main" xmlns:a14="http://schemas.microsoft.com/office/drawing/2010/main" xmlns="" id="{107330E8-213C-581D-DA63-DB323FAE0180}"/>
                  </a:ext>
                </a:extLst>
              </p:cNvPr>
              <p:cNvSpPr txBox="1">
                <a:spLocks noRot="1" noChangeAspect="1" noMove="1" noResize="1" noEditPoints="1" noAdjustHandles="1" noChangeArrowheads="1" noChangeShapeType="1" noTextEdit="1"/>
              </p:cNvSpPr>
              <p:nvPr/>
            </p:nvSpPr>
            <p:spPr>
              <a:xfrm>
                <a:off x="3225508" y="3351140"/>
                <a:ext cx="2870493" cy="1056251"/>
              </a:xfrm>
              <a:prstGeom prst="rect">
                <a:avLst/>
              </a:prstGeom>
              <a:blipFill rotWithShape="0">
                <a:blip r:embed="rId3"/>
                <a:stretch>
                  <a:fillRect b="-121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xmlns="" id="{B647B3B8-4814-4908-4154-8F9AC6205AA5}"/>
                  </a:ext>
                </a:extLst>
              </p:cNvPr>
              <p:cNvSpPr txBox="1"/>
              <p:nvPr/>
            </p:nvSpPr>
            <p:spPr>
              <a:xfrm>
                <a:off x="5949952" y="3334777"/>
                <a:ext cx="4948195" cy="1051635"/>
              </a:xfrm>
              <a:prstGeom prst="rect">
                <a:avLst/>
              </a:prstGeom>
              <a:solidFill>
                <a:schemeClr val="accent4">
                  <a:lumMod val="20000"/>
                  <a:lumOff val="80000"/>
                </a:schemeClr>
              </a:solidFill>
            </p:spPr>
            <p:txBody>
              <a:bodyPr wrap="square">
                <a:spAutoFit/>
              </a:bodyPr>
              <a:lstStyle/>
              <a:p>
                <a14:m>
                  <m:oMath xmlns:m="http://schemas.openxmlformats.org/officeDocument/2006/math">
                    <m:groupChr>
                      <m:groupChrPr>
                        <m:chr m:val="⇔"/>
                        <m:vertJc m:val="bot"/>
                        <m:ctrlPr>
                          <a:rPr lang="vi-VN" sz="4000" b="1" i="1" smtClean="0">
                            <a:solidFill>
                              <a:srgbClr val="FF0000"/>
                            </a:solidFill>
                            <a:latin typeface="Cambria Math" panose="02040503050406030204" pitchFamily="18" charset="0"/>
                            <a:cs typeface="Calibri" panose="020F0502020204030204" pitchFamily="34" charset="0"/>
                          </a:rPr>
                        </m:ctrlPr>
                      </m:groupChrPr>
                      <m:e>
                        <m:r>
                          <m:rPr>
                            <m:brk m:alnAt="2"/>
                          </m:rPr>
                          <a:rPr lang="en-US" sz="4000" b="1" i="1">
                            <a:solidFill>
                              <a:srgbClr val="FF0000"/>
                            </a:solidFill>
                            <a:latin typeface="Cambria Math" panose="02040503050406030204" pitchFamily="18" charset="0"/>
                            <a:cs typeface="Calibri" panose="020F0502020204030204" pitchFamily="34" charset="0"/>
                          </a:rPr>
                          <m:t> </m:t>
                        </m:r>
                        <m:r>
                          <a:rPr lang="en-US" sz="4000" b="1" i="1">
                            <a:solidFill>
                              <a:srgbClr val="FF0000"/>
                            </a:solidFill>
                            <a:latin typeface="Cambria Math" panose="02040503050406030204" pitchFamily="18" charset="0"/>
                            <a:cs typeface="Calibri" panose="020F0502020204030204" pitchFamily="34" charset="0"/>
                          </a:rPr>
                          <m:t>       </m:t>
                        </m:r>
                      </m:e>
                    </m:groupChr>
                  </m:oMath>
                </a14:m>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R</a:t>
                </a:r>
                <a:r>
                  <a:rPr lang="en-US" sz="4000" b="1" baseline="-25000" dirty="0" err="1">
                    <a:solidFill>
                      <a:srgbClr val="FF0000"/>
                    </a:solidFill>
                    <a:latin typeface="Calibri" panose="020F0502020204030204" pitchFamily="34" charset="0"/>
                    <a:cs typeface="Calibri" panose="020F0502020204030204" pitchFamily="34" charset="0"/>
                  </a:rPr>
                  <a:t>tđ</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 </a:t>
                </a:r>
                <a14:m>
                  <m:oMath xmlns:m="http://schemas.openxmlformats.org/officeDocument/2006/math">
                    <m:f>
                      <m:fPr>
                        <m:ctrlPr>
                          <a:rPr lang="vi-VN" sz="4000" b="1" i="1">
                            <a:solidFill>
                              <a:srgbClr val="FF0000"/>
                            </a:solidFill>
                            <a:latin typeface="Cambria Math" panose="02040503050406030204" pitchFamily="18" charset="0"/>
                            <a:cs typeface="Calibri" panose="020F0502020204030204" pitchFamily="34" charset="0"/>
                          </a:rPr>
                        </m:ctrlPr>
                      </m:fPr>
                      <m:num>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1</m:t>
                        </m:r>
                        <m:r>
                          <m:rPr>
                            <m:nor/>
                          </m:rPr>
                          <a:rPr lang="en-US" sz="4000" b="1" dirty="0">
                            <a:solidFill>
                              <a:srgbClr val="FF0000"/>
                            </a:solidFill>
                            <a:latin typeface="Calibri" panose="020F0502020204030204" pitchFamily="34" charset="0"/>
                            <a:cs typeface="Calibri" panose="020F0502020204030204" pitchFamily="34" charset="0"/>
                          </a:rPr>
                          <m:t>.</m:t>
                        </m:r>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2</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1</m:t>
                        </m:r>
                        <m:r>
                          <m:rPr>
                            <m:nor/>
                          </m:rPr>
                          <a:rPr lang="vi-VN" sz="4000" b="1" dirty="0">
                            <a:solidFill>
                              <a:srgbClr val="FF0000"/>
                            </a:solidFill>
                            <a:latin typeface="Calibri" panose="020F0502020204030204" pitchFamily="34" charset="0"/>
                            <a:cs typeface="Calibri" panose="020F0502020204030204" pitchFamily="34" charset="0"/>
                          </a:rPr>
                          <m:t> </m:t>
                        </m:r>
                        <m:r>
                          <m:rPr>
                            <m:nor/>
                          </m:rPr>
                          <a:rPr lang="en-US" sz="4000" b="1" dirty="0">
                            <a:solidFill>
                              <a:srgbClr val="FF0000"/>
                            </a:solidFill>
                            <a:latin typeface="Calibri" panose="020F0502020204030204" pitchFamily="34" charset="0"/>
                            <a:cs typeface="Calibri" panose="020F0502020204030204" pitchFamily="34" charset="0"/>
                          </a:rPr>
                          <m:t>+</m:t>
                        </m:r>
                        <m:r>
                          <m:rPr>
                            <m:nor/>
                          </m:rPr>
                          <a:rPr lang="vi-VN" sz="4000" b="1" dirty="0">
                            <a:solidFill>
                              <a:srgbClr val="FF0000"/>
                            </a:solidFill>
                            <a:latin typeface="Calibri" panose="020F0502020204030204" pitchFamily="34" charset="0"/>
                            <a:cs typeface="Calibri" panose="020F0502020204030204" pitchFamily="34" charset="0"/>
                          </a:rPr>
                          <m:t> </m:t>
                        </m:r>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2</m:t>
                        </m:r>
                      </m:den>
                    </m:f>
                  </m:oMath>
                </a14:m>
                <a:endParaRPr lang="vi-VN" sz="4000" baseline="-25000" dirty="0">
                  <a:solidFill>
                    <a:srgbClr val="FF0000"/>
                  </a:solidFill>
                  <a:latin typeface="Calibri" panose="020F0502020204030204" pitchFamily="34" charset="0"/>
                  <a:cs typeface="Calibri" panose="020F0502020204030204" pitchFamily="34" charset="0"/>
                </a:endParaRPr>
              </a:p>
            </p:txBody>
          </p:sp>
        </mc:Choice>
        <mc:Fallback>
          <p:sp>
            <p:nvSpPr>
              <p:cNvPr id="12" name="TextBox 11">
                <a:extLst>
                  <a:ext uri="{FF2B5EF4-FFF2-40B4-BE49-F238E27FC236}">
                    <a16:creationId xmlns:a16="http://schemas.microsoft.com/office/drawing/2014/main" xmlns:a14="http://schemas.microsoft.com/office/drawing/2010/main" xmlns="" id="{B647B3B8-4814-4908-4154-8F9AC6205AA5}"/>
                  </a:ext>
                </a:extLst>
              </p:cNvPr>
              <p:cNvSpPr txBox="1">
                <a:spLocks noRot="1" noChangeAspect="1" noMove="1" noResize="1" noEditPoints="1" noAdjustHandles="1" noChangeArrowheads="1" noChangeShapeType="1" noTextEdit="1"/>
              </p:cNvSpPr>
              <p:nvPr/>
            </p:nvSpPr>
            <p:spPr>
              <a:xfrm>
                <a:off x="5949952" y="3334777"/>
                <a:ext cx="4948195" cy="1051635"/>
              </a:xfrm>
              <a:prstGeom prst="rect">
                <a:avLst/>
              </a:prstGeom>
              <a:blipFill rotWithShape="0">
                <a:blip r:embed="rId4"/>
                <a:stretch>
                  <a:fillRect b="-12139"/>
                </a:stretch>
              </a:blipFill>
            </p:spPr>
            <p:txBody>
              <a:bodyPr/>
              <a:lstStyle/>
              <a:p>
                <a:r>
                  <a:rPr lang="en-US">
                    <a:noFill/>
                  </a:rPr>
                  <a:t> </a:t>
                </a:r>
              </a:p>
            </p:txBody>
          </p:sp>
        </mc:Fallback>
      </mc:AlternateContent>
      <p:sp>
        <p:nvSpPr>
          <p:cNvPr id="32" name="文本框 12">
            <a:extLst>
              <a:ext uri="{FF2B5EF4-FFF2-40B4-BE49-F238E27FC236}">
                <a16:creationId xmlns:a16="http://schemas.microsoft.com/office/drawing/2014/main" xmlns="" id="{396861CD-F506-4369-A8F7-BF99F9E5D413}"/>
              </a:ext>
            </a:extLst>
          </p:cNvPr>
          <p:cNvSpPr txBox="1"/>
          <p:nvPr/>
        </p:nvSpPr>
        <p:spPr>
          <a:xfrm>
            <a:off x="356884" y="279401"/>
            <a:ext cx="5851282" cy="584775"/>
          </a:xfrm>
          <a:prstGeom prst="rect">
            <a:avLst/>
          </a:prstGeom>
          <a:noFill/>
        </p:spPr>
        <p:txBody>
          <a:bodyPr wrap="none" rtlCol="0">
            <a:spAutoFit/>
          </a:bodyPr>
          <a:lstStyle/>
          <a:p>
            <a:r>
              <a:rPr lang="sv-SE"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文本框 12">
            <a:extLst>
              <a:ext uri="{FF2B5EF4-FFF2-40B4-BE49-F238E27FC236}">
                <a16:creationId xmlns:a16="http://schemas.microsoft.com/office/drawing/2014/main" xmlns="" id="{324255FE-454F-4CB6-A098-8F5F6BB1F781}"/>
              </a:ext>
            </a:extLst>
          </p:cNvPr>
          <p:cNvSpPr txBox="1"/>
          <p:nvPr/>
        </p:nvSpPr>
        <p:spPr>
          <a:xfrm>
            <a:off x="403905" y="828357"/>
            <a:ext cx="661270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486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950303" y="1800809"/>
            <a:ext cx="10434275" cy="3638939"/>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a typeface="微软雅黑"/>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1096034" y="3503523"/>
            <a:ext cx="2155167" cy="3176677"/>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defTabSz="914377">
                <a:defRPr/>
              </a:pPr>
              <a:endParaRPr sz="1400">
                <a:ea typeface="微软雅黑"/>
              </a:endParaRPr>
            </a:p>
          </p:txBody>
        </p:sp>
      </p:grpSp>
      <p:sp>
        <p:nvSpPr>
          <p:cNvPr id="11" name="TextBox 10">
            <a:extLst>
              <a:ext uri="{FF2B5EF4-FFF2-40B4-BE49-F238E27FC236}">
                <a16:creationId xmlns:a16="http://schemas.microsoft.com/office/drawing/2014/main" xmlns="" id="{1B34FD52-9E2D-24D7-29E8-EC0D29EE8B6A}"/>
              </a:ext>
            </a:extLst>
          </p:cNvPr>
          <p:cNvSpPr txBox="1"/>
          <p:nvPr/>
        </p:nvSpPr>
        <p:spPr>
          <a:xfrm>
            <a:off x="1320800" y="1803400"/>
            <a:ext cx="9699085" cy="1077218"/>
          </a:xfrm>
          <a:prstGeom prst="rect">
            <a:avLst/>
          </a:prstGeom>
          <a:noFill/>
        </p:spPr>
        <p:txBody>
          <a:bodyPr wrap="square">
            <a:spAutoFit/>
          </a:bodyPr>
          <a:lstStyle/>
          <a:p>
            <a:pPr algn="ctr" defTabSz="914377">
              <a:defRPr/>
            </a:pPr>
            <a:r>
              <a:rPr lang="en-US" sz="3200" b="1" dirty="0" err="1">
                <a:solidFill>
                  <a:srgbClr val="0000CC"/>
                </a:solidFill>
                <a:latin typeface="Calibri" panose="020F0502020204030204" pitchFamily="34" charset="0"/>
                <a:ea typeface="微软雅黑"/>
                <a:cs typeface="Calibri" panose="020F0502020204030204" pitchFamily="34" charset="0"/>
              </a:rPr>
              <a:t>Tương</a:t>
            </a:r>
            <a:r>
              <a:rPr lang="en-US" sz="3200" b="1" dirty="0">
                <a:solidFill>
                  <a:srgbClr val="0000CC"/>
                </a:solidFill>
                <a:latin typeface="Calibri" panose="020F0502020204030204" pitchFamily="34" charset="0"/>
                <a:ea typeface="微软雅黑"/>
                <a:cs typeface="Calibri" panose="020F0502020204030204" pitchFamily="34" charset="0"/>
              </a:rPr>
              <a:t> </a:t>
            </a:r>
            <a:r>
              <a:rPr lang="en-US" sz="3200" b="1" dirty="0" err="1">
                <a:solidFill>
                  <a:srgbClr val="0000CC"/>
                </a:solidFill>
                <a:latin typeface="Calibri" panose="020F0502020204030204" pitchFamily="34" charset="0"/>
                <a:ea typeface="微软雅黑"/>
                <a:cs typeface="Calibri" panose="020F0502020204030204" pitchFamily="34" charset="0"/>
              </a:rPr>
              <a:t>tự</a:t>
            </a:r>
            <a:r>
              <a:rPr lang="en-US" sz="3200" b="1" dirty="0">
                <a:solidFill>
                  <a:srgbClr val="0000CC"/>
                </a:solidFill>
                <a:latin typeface="Calibri" panose="020F0502020204030204" pitchFamily="34" charset="0"/>
                <a:ea typeface="微软雅黑"/>
                <a:cs typeface="Calibri" panose="020F0502020204030204" pitchFamily="34" charset="0"/>
              </a:rPr>
              <a:t> </a:t>
            </a:r>
            <a:r>
              <a:rPr lang="en-US" sz="3200" b="1" dirty="0" err="1">
                <a:solidFill>
                  <a:srgbClr val="0000CC"/>
                </a:solidFill>
                <a:latin typeface="Calibri" panose="020F0502020204030204" pitchFamily="34" charset="0"/>
                <a:ea typeface="微软雅黑"/>
                <a:cs typeface="Calibri" panose="020F0502020204030204" pitchFamily="34" charset="0"/>
              </a:rPr>
              <a:t>với</a:t>
            </a:r>
            <a:r>
              <a:rPr lang="en-US" sz="3200" b="1" dirty="0">
                <a:solidFill>
                  <a:srgbClr val="0000CC"/>
                </a:solidFill>
                <a:latin typeface="Calibri" panose="020F0502020204030204" pitchFamily="34" charset="0"/>
                <a:ea typeface="微软雅黑"/>
                <a:cs typeface="Calibri" panose="020F0502020204030204" pitchFamily="34" charset="0"/>
              </a:rPr>
              <a:t> </a:t>
            </a:r>
            <a:r>
              <a:rPr lang="vi-VN" sz="3200" b="1" dirty="0">
                <a:solidFill>
                  <a:srgbClr val="0000CC"/>
                </a:solidFill>
                <a:latin typeface="Calibri" panose="020F0502020204030204" pitchFamily="34" charset="0"/>
                <a:ea typeface="微软雅黑"/>
                <a:cs typeface="Calibri" panose="020F0502020204030204" pitchFamily="34" charset="0"/>
              </a:rPr>
              <a:t>đoạn mạch gồm nhiều điện trở R</a:t>
            </a:r>
            <a:r>
              <a:rPr lang="vi-VN" sz="3200" b="1" baseline="-25000" dirty="0">
                <a:solidFill>
                  <a:srgbClr val="0000CC"/>
                </a:solidFill>
                <a:latin typeface="Calibri" panose="020F0502020204030204" pitchFamily="34" charset="0"/>
                <a:ea typeface="微软雅黑"/>
                <a:cs typeface="Calibri" panose="020F0502020204030204" pitchFamily="34" charset="0"/>
              </a:rPr>
              <a:t>1</a:t>
            </a:r>
            <a:r>
              <a:rPr lang="vi-VN" sz="3200" b="1" dirty="0">
                <a:solidFill>
                  <a:srgbClr val="0000CC"/>
                </a:solidFill>
                <a:latin typeface="Calibri" panose="020F0502020204030204" pitchFamily="34" charset="0"/>
                <a:ea typeface="微软雅黑"/>
                <a:cs typeface="Calibri" panose="020F0502020204030204" pitchFamily="34" charset="0"/>
              </a:rPr>
              <a:t>​,R</a:t>
            </a:r>
            <a:r>
              <a:rPr lang="vi-VN" sz="3200" b="1" baseline="-25000" dirty="0">
                <a:solidFill>
                  <a:srgbClr val="0000CC"/>
                </a:solidFill>
                <a:latin typeface="Calibri" panose="020F0502020204030204" pitchFamily="34" charset="0"/>
                <a:ea typeface="微软雅黑"/>
                <a:cs typeface="Calibri" panose="020F0502020204030204" pitchFamily="34" charset="0"/>
              </a:rPr>
              <a:t>2</a:t>
            </a:r>
            <a:r>
              <a:rPr lang="vi-VN" sz="3200" b="1" dirty="0">
                <a:solidFill>
                  <a:srgbClr val="0000CC"/>
                </a:solidFill>
                <a:latin typeface="Calibri" panose="020F0502020204030204" pitchFamily="34" charset="0"/>
                <a:ea typeface="微软雅黑"/>
                <a:cs typeface="Calibri" panose="020F0502020204030204" pitchFamily="34" charset="0"/>
              </a:rPr>
              <a:t>​,...R</a:t>
            </a:r>
            <a:r>
              <a:rPr lang="vi-VN" sz="3200" b="1" baseline="-25000" dirty="0">
                <a:solidFill>
                  <a:srgbClr val="0000CC"/>
                </a:solidFill>
                <a:latin typeface="Calibri" panose="020F0502020204030204" pitchFamily="34" charset="0"/>
                <a:ea typeface="微软雅黑"/>
                <a:cs typeface="Calibri" panose="020F0502020204030204" pitchFamily="34" charset="0"/>
              </a:rPr>
              <a:t>n</a:t>
            </a:r>
            <a:r>
              <a:rPr lang="vi-VN" sz="3200" b="1" dirty="0">
                <a:solidFill>
                  <a:srgbClr val="0000CC"/>
                </a:solidFill>
                <a:latin typeface="Calibri" panose="020F0502020204030204" pitchFamily="34" charset="0"/>
                <a:ea typeface="微软雅黑"/>
                <a:cs typeface="Calibri" panose="020F0502020204030204" pitchFamily="34" charset="0"/>
              </a:rPr>
              <a:t>​ </a:t>
            </a:r>
            <a:endParaRPr lang="en-US" sz="3200" b="1" dirty="0">
              <a:solidFill>
                <a:srgbClr val="0000CC"/>
              </a:solidFill>
              <a:latin typeface="Calibri" panose="020F0502020204030204" pitchFamily="34" charset="0"/>
              <a:ea typeface="微软雅黑"/>
              <a:cs typeface="Calibri" panose="020F0502020204030204" pitchFamily="34" charset="0"/>
            </a:endParaRPr>
          </a:p>
          <a:p>
            <a:pPr algn="ctr" defTabSz="914377">
              <a:defRPr/>
            </a:pPr>
            <a:r>
              <a:rPr lang="vi-VN" sz="3200" b="1" dirty="0">
                <a:solidFill>
                  <a:srgbClr val="0000CC"/>
                </a:solidFill>
                <a:latin typeface="Calibri" panose="020F0502020204030204" pitchFamily="34" charset="0"/>
                <a:ea typeface="微软雅黑"/>
                <a:cs typeface="Calibri" panose="020F0502020204030204" pitchFamily="34" charset="0"/>
              </a:rPr>
              <a:t>mắc song song</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xmlns="" id="{B647B3B8-4814-4908-4154-8F9AC6205AA5}"/>
                  </a:ext>
                </a:extLst>
              </p:cNvPr>
              <p:cNvSpPr txBox="1"/>
              <p:nvPr/>
            </p:nvSpPr>
            <p:spPr>
              <a:xfrm>
                <a:off x="3693341" y="3467587"/>
                <a:ext cx="5304744" cy="1056251"/>
              </a:xfrm>
              <a:prstGeom prst="rect">
                <a:avLst/>
              </a:prstGeom>
              <a:solidFill>
                <a:schemeClr val="accent4">
                  <a:lumMod val="20000"/>
                  <a:lumOff val="80000"/>
                </a:schemeClr>
              </a:solidFill>
            </p:spPr>
            <p:txBody>
              <a:bodyPr wrap="square">
                <a:spAutoFit/>
              </a:bodyPr>
              <a:lstStyle/>
              <a:p>
                <a:pPr algn="ctr"/>
                <a14:m>
                  <m:oMath xmlns:m="http://schemas.openxmlformats.org/officeDocument/2006/math">
                    <m:f>
                      <m:fPr>
                        <m:ctrlPr>
                          <a:rPr lang="en-US" sz="4000" b="1" i="1" smtClean="0">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en-US" sz="4000" b="1" baseline="-25000" dirty="0">
                            <a:solidFill>
                              <a:srgbClr val="FF0000"/>
                            </a:solidFill>
                            <a:latin typeface="Calibri" panose="020F0502020204030204" pitchFamily="34" charset="0"/>
                            <a:cs typeface="Calibri" panose="020F0502020204030204" pitchFamily="34" charset="0"/>
                          </a:rPr>
                          <m:t>t</m:t>
                        </m:r>
                        <m:r>
                          <m:rPr>
                            <m:nor/>
                          </m:rPr>
                          <a:rPr lang="en-US" sz="4000" b="1" baseline="-25000" dirty="0">
                            <a:solidFill>
                              <a:srgbClr val="FF0000"/>
                            </a:solidFill>
                            <a:latin typeface="Calibri" panose="020F0502020204030204" pitchFamily="34" charset="0"/>
                            <a:cs typeface="Calibri" panose="020F0502020204030204" pitchFamily="34" charset="0"/>
                          </a:rPr>
                          <m:t>đ</m:t>
                        </m:r>
                      </m:den>
                    </m:f>
                  </m:oMath>
                </a14:m>
                <a:r>
                  <a:rPr lang="vi-VN" sz="4000" b="1" dirty="0">
                    <a:solidFill>
                      <a:srgbClr val="FF0000"/>
                    </a:solidFill>
                    <a:latin typeface="Calibri" panose="020F0502020204030204" pitchFamily="34" charset="0"/>
                    <a:cs typeface="Calibri" panose="020F0502020204030204" pitchFamily="34" charset="0"/>
                  </a:rPr>
                  <a:t>= </a:t>
                </a:r>
                <a14:m>
                  <m:oMath xmlns:m="http://schemas.openxmlformats.org/officeDocument/2006/math">
                    <m:f>
                      <m:fPr>
                        <m:ctrlPr>
                          <a:rPr lang="en-US" sz="4000" b="1" i="1">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1</m:t>
                        </m:r>
                      </m:den>
                    </m:f>
                    <m:r>
                      <a:rPr lang="en-US" sz="4000" b="1" i="1">
                        <a:solidFill>
                          <a:srgbClr val="FF0000"/>
                        </a:solidFill>
                        <a:latin typeface="Cambria Math" panose="02040503050406030204" pitchFamily="18" charset="0"/>
                        <a:cs typeface="Calibri" panose="020F0502020204030204" pitchFamily="34" charset="0"/>
                      </a:rPr>
                      <m:t> </m:t>
                    </m:r>
                  </m:oMath>
                </a14:m>
                <a:r>
                  <a:rPr lang="en-US" sz="4000" b="1" dirty="0">
                    <a:solidFill>
                      <a:srgbClr val="FF0000"/>
                    </a:solidFill>
                    <a:latin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cs typeface="Calibri" panose="020F0502020204030204" pitchFamily="34" charset="0"/>
                  </a:rPr>
                  <a:t> </a:t>
                </a:r>
                <a14:m>
                  <m:oMath xmlns:m="http://schemas.openxmlformats.org/officeDocument/2006/math">
                    <m:f>
                      <m:fPr>
                        <m:ctrlPr>
                          <a:rPr lang="en-US" sz="4000" b="1" i="1">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2</m:t>
                        </m:r>
                      </m:den>
                    </m:f>
                    <m:r>
                      <a:rPr lang="en-US" sz="4000" b="1" i="1">
                        <a:solidFill>
                          <a:srgbClr val="FF0000"/>
                        </a:solidFill>
                        <a:latin typeface="Cambria Math" panose="02040503050406030204" pitchFamily="18" charset="0"/>
                        <a:cs typeface="Calibri" panose="020F0502020204030204" pitchFamily="34" charset="0"/>
                      </a:rPr>
                      <m:t> </m:t>
                    </m:r>
                  </m:oMath>
                </a14:m>
                <a:r>
                  <a:rPr lang="en-US" sz="4000" b="1" dirty="0">
                    <a:solidFill>
                      <a:srgbClr val="FF0000"/>
                    </a:solidFill>
                    <a:latin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cs typeface="Calibri" panose="020F0502020204030204" pitchFamily="34" charset="0"/>
                  </a:rPr>
                  <a:t> .... </a:t>
                </a:r>
                <a:r>
                  <a:rPr lang="en-US" sz="4000" b="1" dirty="0">
                    <a:solidFill>
                      <a:srgbClr val="FF0000"/>
                    </a:solidFill>
                    <a:latin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cs typeface="Calibri" panose="020F0502020204030204" pitchFamily="34" charset="0"/>
                  </a:rPr>
                  <a:t> </a:t>
                </a:r>
                <a14:m>
                  <m:oMath xmlns:m="http://schemas.openxmlformats.org/officeDocument/2006/math">
                    <m:f>
                      <m:fPr>
                        <m:ctrlPr>
                          <a:rPr lang="en-US" sz="4000" b="1" i="1">
                            <a:solidFill>
                              <a:srgbClr val="FF0000"/>
                            </a:solidFill>
                            <a:latin typeface="Cambria Math" panose="02040503050406030204" pitchFamily="18" charset="0"/>
                            <a:cs typeface="Calibri" panose="020F0502020204030204" pitchFamily="34" charset="0"/>
                          </a:rPr>
                        </m:ctrlPr>
                      </m:fPr>
                      <m:num>
                        <m:r>
                          <m:rPr>
                            <m:nor/>
                          </m:rPr>
                          <a:rPr lang="en-US" sz="4000" b="1" dirty="0">
                            <a:solidFill>
                              <a:srgbClr val="FF0000"/>
                            </a:solidFill>
                            <a:latin typeface="Calibri" panose="020F0502020204030204" pitchFamily="34" charset="0"/>
                            <a:cs typeface="Calibri" panose="020F0502020204030204" pitchFamily="34" charset="0"/>
                          </a:rPr>
                          <m:t>1</m:t>
                        </m:r>
                      </m:num>
                      <m:den>
                        <m:r>
                          <m:rPr>
                            <m:nor/>
                          </m:rPr>
                          <a:rPr lang="vi-VN" sz="4000" b="1" dirty="0">
                            <a:solidFill>
                              <a:srgbClr val="FF0000"/>
                            </a:solidFill>
                            <a:latin typeface="Calibri" panose="020F0502020204030204" pitchFamily="34" charset="0"/>
                            <a:cs typeface="Calibri" panose="020F0502020204030204" pitchFamily="34" charset="0"/>
                          </a:rPr>
                          <m:t>R</m:t>
                        </m:r>
                        <m:r>
                          <m:rPr>
                            <m:nor/>
                          </m:rPr>
                          <a:rPr lang="vi-VN" sz="4000" b="1" baseline="-25000" dirty="0">
                            <a:solidFill>
                              <a:srgbClr val="FF0000"/>
                            </a:solidFill>
                            <a:latin typeface="Calibri" panose="020F0502020204030204" pitchFamily="34" charset="0"/>
                            <a:cs typeface="Calibri" panose="020F0502020204030204" pitchFamily="34" charset="0"/>
                          </a:rPr>
                          <m:t>n</m:t>
                        </m:r>
                      </m:den>
                    </m:f>
                  </m:oMath>
                </a14:m>
                <a:endParaRPr lang="vi-VN" sz="4000" baseline="-25000" dirty="0">
                  <a:solidFill>
                    <a:srgbClr val="FF0000"/>
                  </a:solidFill>
                  <a:latin typeface="Calibri" panose="020F0502020204030204" pitchFamily="34" charset="0"/>
                  <a:cs typeface="Calibri" panose="020F0502020204030204" pitchFamily="34" charset="0"/>
                </a:endParaRPr>
              </a:p>
            </p:txBody>
          </p:sp>
        </mc:Choice>
        <mc:Fallback>
          <p:sp>
            <p:nvSpPr>
              <p:cNvPr id="12" name="TextBox 11">
                <a:extLst>
                  <a:ext uri="{FF2B5EF4-FFF2-40B4-BE49-F238E27FC236}">
                    <a16:creationId xmlns:a16="http://schemas.microsoft.com/office/drawing/2014/main" xmlns:a14="http://schemas.microsoft.com/office/drawing/2010/main" xmlns="" id="{B647B3B8-4814-4908-4154-8F9AC6205AA5}"/>
                  </a:ext>
                </a:extLst>
              </p:cNvPr>
              <p:cNvSpPr txBox="1">
                <a:spLocks noRot="1" noChangeAspect="1" noMove="1" noResize="1" noEditPoints="1" noAdjustHandles="1" noChangeArrowheads="1" noChangeShapeType="1" noTextEdit="1"/>
              </p:cNvSpPr>
              <p:nvPr/>
            </p:nvSpPr>
            <p:spPr>
              <a:xfrm>
                <a:off x="3693341" y="3467587"/>
                <a:ext cx="5304744" cy="1056251"/>
              </a:xfrm>
              <a:prstGeom prst="rect">
                <a:avLst/>
              </a:prstGeom>
              <a:blipFill rotWithShape="0">
                <a:blip r:embed="rId3"/>
                <a:stretch>
                  <a:fillRect b="-12139"/>
                </a:stretch>
              </a:blipFill>
            </p:spPr>
            <p:txBody>
              <a:bodyPr/>
              <a:lstStyle/>
              <a:p>
                <a:r>
                  <a:rPr lang="en-US">
                    <a:noFill/>
                  </a:rPr>
                  <a:t> </a:t>
                </a:r>
              </a:p>
            </p:txBody>
          </p:sp>
        </mc:Fallback>
      </mc:AlternateContent>
      <p:sp>
        <p:nvSpPr>
          <p:cNvPr id="18" name="文本框 12">
            <a:extLst>
              <a:ext uri="{FF2B5EF4-FFF2-40B4-BE49-F238E27FC236}">
                <a16:creationId xmlns:a16="http://schemas.microsoft.com/office/drawing/2014/main" xmlns="" id="{B33B8A64-B113-4845-A158-BC21E6021997}"/>
              </a:ext>
            </a:extLst>
          </p:cNvPr>
          <p:cNvSpPr txBox="1"/>
          <p:nvPr/>
        </p:nvSpPr>
        <p:spPr>
          <a:xfrm>
            <a:off x="1399690" y="405505"/>
            <a:ext cx="5851282" cy="584775"/>
          </a:xfrm>
          <a:prstGeom prst="rect">
            <a:avLst/>
          </a:prstGeom>
          <a:noFill/>
        </p:spPr>
        <p:txBody>
          <a:bodyPr wrap="none" rtlCol="0">
            <a:spAutoFit/>
          </a:bodyPr>
          <a:lstStyle/>
          <a:p>
            <a:r>
              <a:rPr lang="sv-SE"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文本框 12">
            <a:extLst>
              <a:ext uri="{FF2B5EF4-FFF2-40B4-BE49-F238E27FC236}">
                <a16:creationId xmlns:a16="http://schemas.microsoft.com/office/drawing/2014/main" xmlns="" id="{465C56A8-667F-4A5A-8926-AFFBA1FB7897}"/>
              </a:ext>
            </a:extLst>
          </p:cNvPr>
          <p:cNvSpPr txBox="1"/>
          <p:nvPr/>
        </p:nvSpPr>
        <p:spPr>
          <a:xfrm>
            <a:off x="1150385" y="944603"/>
            <a:ext cx="661270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126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en-US" sz="5400" dirty="0" err="1">
                <a:solidFill>
                  <a:srgbClr val="FF0000"/>
                </a:solidFill>
                <a:latin typeface="UTM Androgyne" panose="02040603050506020204" pitchFamily="18" charset="0"/>
              </a:rPr>
              <a:t>Mở</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đầu</a:t>
            </a:r>
            <a:endParaRPr lang="en-US" sz="5400" dirty="0">
              <a:solidFill>
                <a:srgbClr val="FF0000"/>
              </a:solidFill>
              <a:latin typeface="UTM Androgyne" panose="02040603050506020204" pitchFamily="18" charset="0"/>
            </a:endParaRPr>
          </a:p>
        </p:txBody>
      </p:sp>
      <p:pic>
        <p:nvPicPr>
          <p:cNvPr id="5" name="Picture 2" descr="sketches_fall_14_key4">
            <a:extLst>
              <a:ext uri="{FF2B5EF4-FFF2-40B4-BE49-F238E27FC236}">
                <a16:creationId xmlns:a16="http://schemas.microsoft.com/office/drawing/2014/main" xmlns="" id="{899FB7E0-2203-6853-D314-4988EB321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133" y="832512"/>
            <a:ext cx="4445339" cy="37909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ketches_fall_14_key5">
            <a:extLst>
              <a:ext uri="{FF2B5EF4-FFF2-40B4-BE49-F238E27FC236}">
                <a16:creationId xmlns:a16="http://schemas.microsoft.com/office/drawing/2014/main" xmlns="" id="{BE14C6C3-6C4D-92DA-7B5B-95955783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017" y="832514"/>
            <a:ext cx="3800475" cy="3790951"/>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xmlns="" id="{BB61FC1F-C03E-61A3-2F1F-0B1B8EF70121}"/>
              </a:ext>
            </a:extLst>
          </p:cNvPr>
          <p:cNvSpPr txBox="1"/>
          <p:nvPr/>
        </p:nvSpPr>
        <p:spPr>
          <a:xfrm>
            <a:off x="812800" y="4343401"/>
            <a:ext cx="5080000" cy="2062103"/>
          </a:xfrm>
          <a:prstGeom prst="rect">
            <a:avLst/>
          </a:prstGeom>
          <a:noFill/>
        </p:spPr>
        <p:txBody>
          <a:bodyPr wrap="square">
            <a:spAutoFit/>
          </a:bodyPr>
          <a:lstStyle/>
          <a:p>
            <a:pPr algn="just"/>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tắt</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41A4B02-84D8-451D-CC20-97104965B0FD}"/>
              </a:ext>
            </a:extLst>
          </p:cNvPr>
          <p:cNvSpPr txBox="1"/>
          <p:nvPr/>
        </p:nvSpPr>
        <p:spPr>
          <a:xfrm>
            <a:off x="6908801" y="4671147"/>
            <a:ext cx="4978399" cy="1569660"/>
          </a:xfrm>
          <a:prstGeom prst="rect">
            <a:avLst/>
          </a:prstGeom>
          <a:noFill/>
        </p:spPr>
        <p:txBody>
          <a:bodyPr wrap="square">
            <a:spAutoFit/>
          </a:bodyPr>
          <a:lstStyle/>
          <a:p>
            <a:pPr algn="just"/>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6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950303" y="1800809"/>
            <a:ext cx="10434275" cy="3638939"/>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914400" y="990600"/>
            <a:ext cx="9461549" cy="1077218"/>
          </a:xfrm>
          <a:prstGeom prst="rect">
            <a:avLst/>
          </a:prstGeom>
          <a:noFill/>
        </p:spPr>
        <p:txBody>
          <a:bodyPr wrap="square">
            <a:spAutoFit/>
          </a:bodyPr>
          <a:lstStyle/>
          <a:p>
            <a:pPr lvl="0"/>
            <a:r>
              <a:rPr lang="en-US" sz="3200" dirty="0">
                <a:solidFill>
                  <a:srgbClr val="0000FF"/>
                </a:solidFill>
                <a:latin typeface="Calibri" panose="020F0502020204030204" pitchFamily="34" charset="0"/>
                <a:ea typeface="微软雅黑"/>
                <a:cs typeface="Calibri" panose="020F0502020204030204" pitchFamily="34" charset="0"/>
              </a:rPr>
              <a:t>Trong</a:t>
            </a:r>
            <a:r>
              <a:rPr lang="vi-VN" sz="3200" dirty="0">
                <a:solidFill>
                  <a:srgbClr val="0000FF"/>
                </a:solidFill>
                <a:latin typeface="Calibri" panose="020F0502020204030204" pitchFamily="34" charset="0"/>
                <a:ea typeface="微软雅黑"/>
                <a:cs typeface="Calibri" panose="020F0502020204030204" pitchFamily="34" charset="0"/>
              </a:rPr>
              <a:t> đoạn mạch gồm 2 điện trở mắc song song</a:t>
            </a:r>
            <a:r>
              <a:rPr lang="en-US" sz="3200" dirty="0">
                <a:solidFill>
                  <a:srgbClr val="0000FF"/>
                </a:solidFill>
                <a:latin typeface="Calibri" panose="020F0502020204030204" pitchFamily="34" charset="0"/>
                <a:ea typeface="微软雅黑"/>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cường</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độ</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dòng</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điện</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mạch</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chính</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bằng</a:t>
            </a:r>
            <a:r>
              <a:rPr lang="en-US" sz="3200" dirty="0">
                <a:solidFill>
                  <a:srgbClr val="0000FF"/>
                </a:solidFill>
                <a:latin typeface="Calibri" panose="020F0502020204030204" pitchFamily="34" charset="0"/>
                <a:cs typeface="Calibri" panose="020F0502020204030204" pitchFamily="34" charset="0"/>
              </a:rPr>
              <a:t> </a:t>
            </a:r>
            <a:r>
              <a:rPr lang="vi-VN" sz="3200" dirty="0">
                <a:solidFill>
                  <a:srgbClr val="0000FF"/>
                </a:solidFill>
                <a:latin typeface="Calibri" panose="020F0502020204030204" pitchFamily="34" charset="0"/>
                <a:cs typeface="Calibri" panose="020F0502020204030204" pitchFamily="34" charset="0"/>
              </a:rPr>
              <a:t>tổ</a:t>
            </a:r>
            <a:r>
              <a:rPr lang="en-US" sz="3200" dirty="0">
                <a:solidFill>
                  <a:srgbClr val="0000FF"/>
                </a:solidFill>
                <a:latin typeface="Calibri" panose="020F0502020204030204" pitchFamily="34" charset="0"/>
                <a:cs typeface="Calibri" panose="020F0502020204030204" pitchFamily="34" charset="0"/>
              </a:rPr>
              <a:t>ng </a:t>
            </a:r>
            <a:r>
              <a:rPr lang="en-US" sz="3200" dirty="0" err="1">
                <a:solidFill>
                  <a:srgbClr val="0000FF"/>
                </a:solidFill>
                <a:latin typeface="Calibri" panose="020F0502020204030204" pitchFamily="34" charset="0"/>
                <a:cs typeface="Calibri" panose="020F0502020204030204" pitchFamily="34" charset="0"/>
              </a:rPr>
              <a:t>cường</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độ</a:t>
            </a:r>
            <a:r>
              <a:rPr lang="en-US" sz="3200" dirty="0">
                <a:solidFill>
                  <a:srgbClr val="0000FF"/>
                </a:solidFill>
                <a:latin typeface="Calibri" panose="020F0502020204030204" pitchFamily="34" charset="0"/>
                <a:cs typeface="Calibri" panose="020F0502020204030204" pitchFamily="34" charset="0"/>
              </a:rPr>
              <a:t> 2 </a:t>
            </a:r>
            <a:r>
              <a:rPr lang="en-US" sz="3200" dirty="0" err="1">
                <a:solidFill>
                  <a:srgbClr val="0000FF"/>
                </a:solidFill>
                <a:latin typeface="Calibri" panose="020F0502020204030204" pitchFamily="34" charset="0"/>
                <a:cs typeface="Calibri" panose="020F0502020204030204" pitchFamily="34" charset="0"/>
              </a:rPr>
              <a:t>nhánh</a:t>
            </a:r>
            <a:r>
              <a:rPr lang="en-US" sz="3200" dirty="0">
                <a:solidFill>
                  <a:srgbClr val="0000FF"/>
                </a:solidFill>
                <a:latin typeface="Calibri" panose="020F0502020204030204" pitchFamily="34" charset="0"/>
                <a:cs typeface="Calibri" panose="020F0502020204030204" pitchFamily="34" charset="0"/>
              </a:rPr>
              <a:t> </a:t>
            </a:r>
            <a:endParaRPr lang="vi-VN" sz="3200" dirty="0">
              <a:solidFill>
                <a:srgbClr val="0000FF"/>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3759201" y="2108201"/>
            <a:ext cx="2306993" cy="707886"/>
          </a:xfrm>
          <a:prstGeom prst="rect">
            <a:avLst/>
          </a:prstGeom>
          <a:noFill/>
        </p:spPr>
        <p:txBody>
          <a:bodyPr wrap="square">
            <a:spAutoFit/>
          </a:bodyPr>
          <a:lstStyle/>
          <a:p>
            <a:pPr algn="ctr"/>
            <a:r>
              <a:rPr lang="vi-VN" sz="4000" b="1" dirty="0">
                <a:solidFill>
                  <a:srgbClr val="FF0000"/>
                </a:solidFill>
                <a:latin typeface="+mj-lt"/>
                <a:ea typeface="微软雅黑"/>
                <a:cs typeface="Calibri" panose="020F0502020204030204" pitchFamily="34" charset="0"/>
              </a:rPr>
              <a:t>I = I</a:t>
            </a:r>
            <a:r>
              <a:rPr lang="vi-VN" sz="4000" b="1" baseline="-25000" dirty="0">
                <a:solidFill>
                  <a:srgbClr val="FF0000"/>
                </a:solidFill>
                <a:latin typeface="+mj-lt"/>
                <a:ea typeface="微软雅黑"/>
                <a:cs typeface="Calibri" panose="020F0502020204030204" pitchFamily="34" charset="0"/>
              </a:rPr>
              <a:t>1 </a:t>
            </a:r>
            <a:r>
              <a:rPr lang="en-US" sz="4000" b="1" dirty="0">
                <a:solidFill>
                  <a:srgbClr val="FF0000"/>
                </a:solidFill>
                <a:latin typeface="+mj-lt"/>
                <a:ea typeface="微软雅黑"/>
                <a:cs typeface="Calibri" panose="020F0502020204030204" pitchFamily="34" charset="0"/>
              </a:rPr>
              <a:t>+</a:t>
            </a:r>
            <a:r>
              <a:rPr lang="vi-VN" sz="4000" b="1" dirty="0">
                <a:solidFill>
                  <a:srgbClr val="FF0000"/>
                </a:solidFill>
                <a:latin typeface="+mj-lt"/>
                <a:ea typeface="微软雅黑"/>
                <a:cs typeface="Calibri" panose="020F0502020204030204" pitchFamily="34" charset="0"/>
              </a:rPr>
              <a:t> I</a:t>
            </a:r>
            <a:r>
              <a:rPr lang="vi-VN" sz="4000" b="1" baseline="-25000" dirty="0">
                <a:solidFill>
                  <a:srgbClr val="FF0000"/>
                </a:solidFill>
                <a:latin typeface="+mj-lt"/>
                <a:ea typeface="微软雅黑"/>
                <a:cs typeface="Calibri" panose="020F0502020204030204" pitchFamily="34" charset="0"/>
              </a:rPr>
              <a:t>2</a:t>
            </a:r>
            <a:endParaRPr lang="en-US" sz="4000" b="1" dirty="0">
              <a:solidFill>
                <a:srgbClr val="FF0000"/>
              </a:solidFill>
              <a:latin typeface="+mj-lt"/>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914401" y="2717800"/>
            <a:ext cx="10395767" cy="1077218"/>
          </a:xfrm>
          <a:prstGeom prst="rect">
            <a:avLst/>
          </a:prstGeom>
          <a:noFill/>
        </p:spPr>
        <p:txBody>
          <a:bodyPr wrap="square">
            <a:spAutoFit/>
          </a:bodyPr>
          <a:lstStyle/>
          <a:p>
            <a:pPr lvl="0"/>
            <a:r>
              <a:rPr lang="en-US" sz="3200" dirty="0" err="1">
                <a:solidFill>
                  <a:srgbClr val="0000FF"/>
                </a:solidFill>
                <a:latin typeface="Calibri" panose="020F0502020204030204" pitchFamily="34" charset="0"/>
                <a:cs typeface="Calibri" panose="020F0502020204030204" pitchFamily="34" charset="0"/>
              </a:rPr>
              <a:t>Tương</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tự</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với</a:t>
            </a:r>
            <a:r>
              <a:rPr lang="en-US" sz="3200" dirty="0">
                <a:solidFill>
                  <a:srgbClr val="0000FF"/>
                </a:solidFill>
                <a:latin typeface="Calibri" panose="020F0502020204030204" pitchFamily="34" charset="0"/>
                <a:cs typeface="Calibri" panose="020F0502020204030204" pitchFamily="34" charset="0"/>
              </a:rPr>
              <a:t> </a:t>
            </a:r>
            <a:r>
              <a:rPr lang="vi-VN" sz="3200" dirty="0">
                <a:solidFill>
                  <a:srgbClr val="0000FF"/>
                </a:solidFill>
                <a:latin typeface="Calibri" panose="020F0502020204030204" pitchFamily="34" charset="0"/>
                <a:cs typeface="Calibri" panose="020F0502020204030204" pitchFamily="34" charset="0"/>
              </a:rPr>
              <a:t>đoạn mạch gồm nhiều </a:t>
            </a:r>
            <a:r>
              <a:rPr lang="vi-VN" sz="3200" dirty="0" err="1">
                <a:solidFill>
                  <a:srgbClr val="0000FF"/>
                </a:solidFill>
                <a:latin typeface="Calibri" panose="020F0502020204030204" pitchFamily="34" charset="0"/>
                <a:cs typeface="Calibri" panose="020F0502020204030204" pitchFamily="34" charset="0"/>
              </a:rPr>
              <a:t>điệntrở</a:t>
            </a:r>
            <a:r>
              <a:rPr lang="vi-VN" sz="3200" dirty="0">
                <a:solidFill>
                  <a:srgbClr val="0000FF"/>
                </a:solidFill>
                <a:latin typeface="Calibri" panose="020F0502020204030204" pitchFamily="34" charset="0"/>
                <a:cs typeface="Calibri" panose="020F0502020204030204" pitchFamily="34" charset="0"/>
              </a:rPr>
              <a:t> R</a:t>
            </a:r>
            <a:r>
              <a:rPr lang="vi-VN" sz="3200" baseline="-25000" dirty="0">
                <a:solidFill>
                  <a:srgbClr val="0000FF"/>
                </a:solidFill>
                <a:latin typeface="Calibri" panose="020F0502020204030204" pitchFamily="34" charset="0"/>
                <a:cs typeface="Calibri" panose="020F0502020204030204" pitchFamily="34" charset="0"/>
              </a:rPr>
              <a:t>1</a:t>
            </a:r>
            <a:r>
              <a:rPr lang="vi-VN" sz="3200" dirty="0">
                <a:solidFill>
                  <a:srgbClr val="0000FF"/>
                </a:solidFill>
                <a:latin typeface="Calibri" panose="020F0502020204030204" pitchFamily="34" charset="0"/>
                <a:cs typeface="Calibri" panose="020F0502020204030204" pitchFamily="34" charset="0"/>
              </a:rPr>
              <a:t>​,R</a:t>
            </a:r>
            <a:r>
              <a:rPr lang="vi-VN" sz="3200" baseline="-25000" dirty="0">
                <a:solidFill>
                  <a:srgbClr val="0000FF"/>
                </a:solidFill>
                <a:latin typeface="Calibri" panose="020F0502020204030204" pitchFamily="34" charset="0"/>
                <a:cs typeface="Calibri" panose="020F0502020204030204" pitchFamily="34" charset="0"/>
              </a:rPr>
              <a:t>2</a:t>
            </a:r>
            <a:r>
              <a:rPr lang="vi-VN" sz="3200" dirty="0">
                <a:solidFill>
                  <a:srgbClr val="0000FF"/>
                </a:solidFill>
                <a:latin typeface="Calibri" panose="020F0502020204030204" pitchFamily="34" charset="0"/>
                <a:cs typeface="Calibri" panose="020F0502020204030204" pitchFamily="34" charset="0"/>
              </a:rPr>
              <a:t>​,...R</a:t>
            </a:r>
            <a:r>
              <a:rPr lang="vi-VN" sz="3200" baseline="-25000" dirty="0">
                <a:solidFill>
                  <a:srgbClr val="0000FF"/>
                </a:solidFill>
                <a:latin typeface="Calibri" panose="020F0502020204030204" pitchFamily="34" charset="0"/>
                <a:cs typeface="Calibri" panose="020F0502020204030204" pitchFamily="34" charset="0"/>
              </a:rPr>
              <a:t>n</a:t>
            </a:r>
            <a:r>
              <a:rPr lang="vi-VN" sz="3200" dirty="0">
                <a:solidFill>
                  <a:srgbClr val="0000FF"/>
                </a:solidFill>
                <a:latin typeface="Calibri" panose="020F0502020204030204" pitchFamily="34" charset="0"/>
                <a:cs typeface="Calibri" panose="020F0502020204030204" pitchFamily="34" charset="0"/>
              </a:rPr>
              <a:t>​ </a:t>
            </a:r>
          </a:p>
          <a:p>
            <a:pPr lvl="0"/>
            <a:r>
              <a:rPr lang="vi-VN" sz="3200" dirty="0">
                <a:solidFill>
                  <a:srgbClr val="0000FF"/>
                </a:solidFill>
                <a:latin typeface="Calibri" panose="020F0502020204030204" pitchFamily="34" charset="0"/>
                <a:cs typeface="Calibri" panose="020F0502020204030204" pitchFamily="34" charset="0"/>
              </a:rPr>
              <a:t>  mắc song song</a:t>
            </a:r>
            <a:endParaRPr lang="vi-VN" sz="3200" dirty="0">
              <a:solidFill>
                <a:srgbClr val="0000FF"/>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3586289" y="3825797"/>
            <a:ext cx="4948111" cy="707886"/>
          </a:xfrm>
          <a:prstGeom prst="rect">
            <a:avLst/>
          </a:prstGeom>
          <a:noFill/>
        </p:spPr>
        <p:txBody>
          <a:bodyPr wrap="square">
            <a:spAutoFit/>
          </a:bodyPr>
          <a:lstStyle/>
          <a:p>
            <a:r>
              <a:rPr lang="vi-VN" sz="4000" b="1" dirty="0">
                <a:solidFill>
                  <a:srgbClr val="FF0000"/>
                </a:solidFill>
                <a:latin typeface="+mj-lt"/>
                <a:cs typeface="Calibri" panose="020F0502020204030204" pitchFamily="34" charset="0"/>
              </a:rPr>
              <a:t>I = I</a:t>
            </a:r>
            <a:r>
              <a:rPr lang="vi-VN" sz="4000" b="1" baseline="-25000" dirty="0">
                <a:solidFill>
                  <a:srgbClr val="FF0000"/>
                </a:solidFill>
                <a:latin typeface="+mj-lt"/>
                <a:cs typeface="Calibri" panose="020F0502020204030204" pitchFamily="34" charset="0"/>
              </a:rPr>
              <a:t>1</a:t>
            </a:r>
            <a:r>
              <a:rPr lang="vi-VN" sz="4000" b="1" dirty="0">
                <a:solidFill>
                  <a:srgbClr val="FF0000"/>
                </a:solidFill>
                <a:latin typeface="+mj-lt"/>
                <a:cs typeface="Calibri" panose="020F0502020204030204" pitchFamily="34" charset="0"/>
              </a:rPr>
              <a:t>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I</a:t>
            </a:r>
            <a:r>
              <a:rPr lang="vi-VN" sz="4000" b="1" baseline="-25000" dirty="0">
                <a:solidFill>
                  <a:srgbClr val="FF0000"/>
                </a:solidFill>
                <a:latin typeface="+mj-lt"/>
                <a:cs typeface="Calibri" panose="020F0502020204030204" pitchFamily="34" charset="0"/>
              </a:rPr>
              <a:t>2</a:t>
            </a:r>
            <a:r>
              <a:rPr lang="vi-VN" sz="4000" b="1" dirty="0">
                <a:solidFill>
                  <a:srgbClr val="FF0000"/>
                </a:solidFill>
                <a:latin typeface="+mj-lt"/>
                <a:cs typeface="Calibri" panose="020F0502020204030204" pitchFamily="34" charset="0"/>
              </a:rPr>
              <a:t>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 </a:t>
            </a:r>
            <a:r>
              <a:rPr lang="en-US" sz="4000" b="1" dirty="0">
                <a:solidFill>
                  <a:srgbClr val="FF0000"/>
                </a:solidFill>
                <a:latin typeface="+mj-lt"/>
                <a:cs typeface="Calibri" panose="020F0502020204030204" pitchFamily="34" charset="0"/>
              </a:rPr>
              <a:t>+</a:t>
            </a:r>
            <a:r>
              <a:rPr lang="vi-VN" sz="4000" b="1" dirty="0">
                <a:solidFill>
                  <a:srgbClr val="FF0000"/>
                </a:solidFill>
                <a:latin typeface="+mj-lt"/>
                <a:cs typeface="Calibri" panose="020F0502020204030204" pitchFamily="34" charset="0"/>
              </a:rPr>
              <a:t> I</a:t>
            </a:r>
            <a:r>
              <a:rPr lang="vi-VN" sz="4000" b="1" baseline="-25000" dirty="0">
                <a:solidFill>
                  <a:srgbClr val="FF0000"/>
                </a:solidFill>
                <a:latin typeface="+mj-lt"/>
                <a:cs typeface="Calibri" panose="020F0502020204030204" pitchFamily="34" charset="0"/>
              </a:rPr>
              <a:t>n</a:t>
            </a:r>
            <a:endParaRPr lang="vi-VN" sz="4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4308FE95-0193-47C8-80E6-01E35220F0F8}"/>
              </a:ext>
            </a:extLst>
          </p:cNvPr>
          <p:cNvSpPr txBox="1"/>
          <p:nvPr/>
        </p:nvSpPr>
        <p:spPr>
          <a:xfrm>
            <a:off x="914400" y="308689"/>
            <a:ext cx="7143348" cy="584775"/>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D492494-575F-01A1-805B-5439E7D44286}"/>
              </a:ext>
            </a:extLst>
          </p:cNvPr>
          <p:cNvSpPr txBox="1"/>
          <p:nvPr/>
        </p:nvSpPr>
        <p:spPr>
          <a:xfrm>
            <a:off x="1016001" y="4574065"/>
            <a:ext cx="10368577" cy="1569660"/>
          </a:xfrm>
          <a:prstGeom prst="rect">
            <a:avLst/>
          </a:prstGeom>
          <a:noFill/>
        </p:spPr>
        <p:txBody>
          <a:bodyPr wrap="square" rtlCol="0">
            <a:spAutoFit/>
          </a:bodyPr>
          <a:lstStyle/>
          <a:p>
            <a:r>
              <a:rPr lang="vi-VN" sz="3200" dirty="0">
                <a:solidFill>
                  <a:srgbClr val="0000FF"/>
                </a:solidFill>
                <a:latin typeface="+mj-lt"/>
              </a:rPr>
              <a:t>Hiệu điện thế giữa hai đầu các điện trở mắc song </a:t>
            </a:r>
            <a:r>
              <a:rPr lang="vi-VN" sz="3200" dirty="0" err="1">
                <a:solidFill>
                  <a:srgbClr val="0000FF"/>
                </a:solidFill>
                <a:latin typeface="+mj-lt"/>
              </a:rPr>
              <a:t>song</a:t>
            </a:r>
            <a:r>
              <a:rPr lang="vi-VN" sz="3200" dirty="0">
                <a:solidFill>
                  <a:srgbClr val="0000FF"/>
                </a:solidFill>
                <a:latin typeface="+mj-lt"/>
              </a:rPr>
              <a:t> bằng nhau và bằng hiệu điện thế giữa hai đầu đoạn mạch:</a:t>
            </a:r>
          </a:p>
          <a:p>
            <a:r>
              <a:rPr lang="vi-VN" sz="3200" dirty="0">
                <a:latin typeface="+mj-lt"/>
              </a:rPr>
              <a:t>                         </a:t>
            </a:r>
            <a:r>
              <a:rPr lang="vi-VN" sz="3200" b="1" dirty="0">
                <a:solidFill>
                  <a:srgbClr val="FF0000"/>
                </a:solidFill>
                <a:latin typeface="+mj-lt"/>
              </a:rPr>
              <a:t>U</a:t>
            </a:r>
            <a:r>
              <a:rPr lang="vi-VN" sz="3200" b="1" baseline="-25000" dirty="0">
                <a:solidFill>
                  <a:srgbClr val="FF0000"/>
                </a:solidFill>
                <a:latin typeface="+mj-lt"/>
              </a:rPr>
              <a:t> 1</a:t>
            </a:r>
            <a:r>
              <a:rPr lang="vi-VN" sz="3200" b="1" dirty="0">
                <a:solidFill>
                  <a:srgbClr val="FF0000"/>
                </a:solidFill>
                <a:latin typeface="+mj-lt"/>
              </a:rPr>
              <a:t> =  U</a:t>
            </a:r>
            <a:r>
              <a:rPr lang="vi-VN" sz="3200" b="1" baseline="-25000" dirty="0">
                <a:solidFill>
                  <a:srgbClr val="FF0000"/>
                </a:solidFill>
                <a:latin typeface="+mj-lt"/>
              </a:rPr>
              <a:t> 2</a:t>
            </a:r>
            <a:r>
              <a:rPr lang="vi-VN" sz="3200" b="1" dirty="0">
                <a:solidFill>
                  <a:srgbClr val="FF0000"/>
                </a:solidFill>
                <a:latin typeface="+mj-lt"/>
              </a:rPr>
              <a:t> = …… = U</a:t>
            </a:r>
            <a:r>
              <a:rPr lang="vi-VN" sz="3200" b="1" baseline="-25000" dirty="0">
                <a:solidFill>
                  <a:srgbClr val="FF0000"/>
                </a:solidFill>
                <a:latin typeface="+mj-lt"/>
              </a:rPr>
              <a:t> n</a:t>
            </a:r>
            <a:r>
              <a:rPr lang="vi-VN" sz="3200" b="1" dirty="0">
                <a:solidFill>
                  <a:srgbClr val="FF0000"/>
                </a:solidFill>
                <a:latin typeface="+mj-lt"/>
              </a:rPr>
              <a:t> =  U</a:t>
            </a:r>
            <a:endParaRPr lang="en-US" sz="3200" b="1" dirty="0">
              <a:solidFill>
                <a:srgbClr val="FF0000"/>
              </a:solidFill>
              <a:latin typeface="+mj-lt"/>
            </a:endParaRPr>
          </a:p>
        </p:txBody>
      </p:sp>
    </p:spTree>
    <p:extLst>
      <p:ext uri="{BB962C8B-B14F-4D97-AF65-F5344CB8AC3E}">
        <p14:creationId xmlns:p14="http://schemas.microsoft.com/office/powerpoint/2010/main" val="565665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634371" y="177801"/>
            <a:ext cx="10923260" cy="1323439"/>
          </a:xfrm>
          <a:prstGeom prst="rect">
            <a:avLst/>
          </a:prstGeom>
          <a:noFill/>
        </p:spPr>
        <p:txBody>
          <a:bodyPr wrap="square" rtlCol="0">
            <a:spAutoFit/>
          </a:bodyPr>
          <a:lstStyle/>
          <a:p>
            <a:pPr algn="ctr" defTabSz="914377">
              <a:defRPr/>
            </a:pPr>
            <a:r>
              <a:rPr lang="en-US" sz="8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8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685800"/>
            <a:ext cx="7086600" cy="7086600"/>
          </a:xfrm>
          <a:prstGeom prst="rect">
            <a:avLst/>
          </a:prstGeom>
        </p:spPr>
      </p:pic>
    </p:spTree>
    <p:extLst>
      <p:ext uri="{BB962C8B-B14F-4D97-AF65-F5344CB8AC3E}">
        <p14:creationId xmlns:p14="http://schemas.microsoft.com/office/powerpoint/2010/main" val="2414544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812800" y="1282649"/>
            <a:ext cx="10759440" cy="3638939"/>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914469" y="1747571"/>
            <a:ext cx="8635932" cy="4113498"/>
          </a:xfrm>
          <a:prstGeom prst="rect">
            <a:avLst/>
          </a:prstGeom>
          <a:noFill/>
        </p:spPr>
        <p:txBody>
          <a:bodyPr wrap="square">
            <a:spAutoFit/>
          </a:bodyPr>
          <a:lstStyle/>
          <a:p>
            <a:r>
              <a:rPr lang="vi-VN" sz="3733" dirty="0">
                <a:solidFill>
                  <a:srgbClr val="FF0000"/>
                </a:solidFill>
                <a:latin typeface="+mj-lt"/>
                <a:ea typeface="Calibri" panose="020F0502020204030204" pitchFamily="34" charset="0"/>
                <a:cs typeface="Calibri" panose="020F0502020204030204" pitchFamily="34" charset="0"/>
              </a:rPr>
              <a:t>Bài 10:</a:t>
            </a:r>
            <a:r>
              <a:rPr lang="vi-VN" sz="3733" dirty="0">
                <a:latin typeface="+mj-lt"/>
                <a:ea typeface="Calibri" panose="020F0502020204030204" pitchFamily="34" charset="0"/>
                <a:cs typeface="Calibri" panose="020F0502020204030204" pitchFamily="34" charset="0"/>
              </a:rPr>
              <a:t> Hai điện trở 20 </a:t>
            </a:r>
            <a:r>
              <a:rPr lang="el-GR" sz="3733" dirty="0">
                <a:latin typeface="+mj-lt"/>
                <a:ea typeface="Calibri" panose="020F0502020204030204" pitchFamily="34" charset="0"/>
                <a:cs typeface="Calibri" panose="020F0502020204030204" pitchFamily="34" charset="0"/>
              </a:rPr>
              <a:t>Ω</a:t>
            </a:r>
            <a:r>
              <a:rPr lang="vi-VN" sz="3733" dirty="0">
                <a:latin typeface="+mj-lt"/>
                <a:ea typeface="Calibri" panose="020F0502020204030204" pitchFamily="34" charset="0"/>
                <a:cs typeface="Calibri" panose="020F0502020204030204" pitchFamily="34" charset="0"/>
              </a:rPr>
              <a:t> và 40 </a:t>
            </a:r>
            <a:r>
              <a:rPr lang="el-GR" sz="3733" dirty="0">
                <a:latin typeface="+mj-lt"/>
                <a:ea typeface="Calibri" panose="020F0502020204030204" pitchFamily="34" charset="0"/>
                <a:cs typeface="Calibri" panose="020F0502020204030204" pitchFamily="34" charset="0"/>
              </a:rPr>
              <a:t>Ω</a:t>
            </a:r>
            <a:r>
              <a:rPr lang="vi-VN" sz="3733" dirty="0">
                <a:latin typeface="+mj-lt"/>
                <a:ea typeface="Calibri" panose="020F0502020204030204" pitchFamily="34" charset="0"/>
                <a:cs typeface="Calibri" panose="020F0502020204030204" pitchFamily="34" charset="0"/>
              </a:rPr>
              <a:t> được mắc song song vào mạch điện có hiệu điện thế là 24 V.</a:t>
            </a:r>
            <a:endParaRPr lang="en-US" sz="3733" dirty="0">
              <a:latin typeface="+mj-lt"/>
              <a:ea typeface="Calibri" panose="020F0502020204030204" pitchFamily="34" charset="0"/>
              <a:cs typeface="Calibri" panose="020F0502020204030204" pitchFamily="34" charset="0"/>
            </a:endParaRPr>
          </a:p>
          <a:p>
            <a:pPr lvl="0"/>
            <a:r>
              <a:rPr lang="en-US" sz="3733" dirty="0">
                <a:latin typeface="+mj-lt"/>
                <a:ea typeface="Calibri" panose="020F0502020204030204" pitchFamily="34" charset="0"/>
                <a:cs typeface="Calibri" panose="020F0502020204030204" pitchFamily="34" charset="0"/>
              </a:rPr>
              <a:t>a) </a:t>
            </a:r>
            <a:r>
              <a:rPr lang="vi-VN" sz="3733" dirty="0">
                <a:latin typeface="+mj-lt"/>
                <a:ea typeface="Calibri" panose="020F0502020204030204" pitchFamily="34" charset="0"/>
                <a:cs typeface="Calibri" panose="020F0502020204030204" pitchFamily="34" charset="0"/>
              </a:rPr>
              <a:t>Tính điện trở tương đương của đoạn mạch.</a:t>
            </a:r>
            <a:endParaRPr lang="en-US" sz="3733" dirty="0">
              <a:latin typeface="+mj-lt"/>
              <a:ea typeface="Calibri" panose="020F0502020204030204" pitchFamily="34" charset="0"/>
              <a:cs typeface="Calibri" panose="020F0502020204030204" pitchFamily="34" charset="0"/>
            </a:endParaRPr>
          </a:p>
          <a:p>
            <a:pPr lvl="0"/>
            <a:r>
              <a:rPr lang="en-US" sz="3733" dirty="0">
                <a:latin typeface="+mj-lt"/>
                <a:ea typeface="Calibri" panose="020F0502020204030204" pitchFamily="34" charset="0"/>
                <a:cs typeface="Calibri" panose="020F0502020204030204" pitchFamily="34" charset="0"/>
              </a:rPr>
              <a:t>b) </a:t>
            </a:r>
            <a:r>
              <a:rPr lang="vi-VN" sz="3733" dirty="0">
                <a:latin typeface="+mj-lt"/>
                <a:ea typeface="Calibri" panose="020F0502020204030204" pitchFamily="34" charset="0"/>
                <a:cs typeface="Calibri" panose="020F0502020204030204" pitchFamily="34" charset="0"/>
              </a:rPr>
              <a:t>Tính cường độ dòng điện chạy trong mạch chính.</a:t>
            </a:r>
            <a:endParaRPr lang="en-US" sz="3733" dirty="0">
              <a:latin typeface="+mj-lt"/>
              <a:ea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3"/>
          <a:stretch>
            <a:fillRect/>
          </a:stretch>
        </p:blipFill>
        <p:spPr>
          <a:xfrm>
            <a:off x="9050013" y="2098139"/>
            <a:ext cx="2522227" cy="2661723"/>
          </a:xfrm>
          <a:prstGeom prst="rect">
            <a:avLst/>
          </a:prstGeom>
        </p:spPr>
      </p:pic>
      <p:sp>
        <p:nvSpPr>
          <p:cNvPr id="2" name="Hộp Văn bản 1">
            <a:extLst>
              <a:ext uri="{FF2B5EF4-FFF2-40B4-BE49-F238E27FC236}">
                <a16:creationId xmlns:a16="http://schemas.microsoft.com/office/drawing/2014/main" xmlns="" id="{8FE1F327-5B86-020B-D1DD-7A119E3CA9D3}"/>
              </a:ext>
            </a:extLst>
          </p:cNvPr>
          <p:cNvSpPr txBox="1"/>
          <p:nvPr/>
        </p:nvSpPr>
        <p:spPr>
          <a:xfrm>
            <a:off x="1219200" y="800973"/>
            <a:ext cx="4064000" cy="666786"/>
          </a:xfrm>
          <a:prstGeom prst="rect">
            <a:avLst/>
          </a:prstGeom>
          <a:noFill/>
        </p:spPr>
        <p:txBody>
          <a:bodyPr wrap="square" rtlCol="0">
            <a:spAutoFit/>
          </a:bodyPr>
          <a:lstStyle/>
          <a:p>
            <a:r>
              <a:rPr lang="vi-VN" sz="3733" dirty="0">
                <a:solidFill>
                  <a:srgbClr val="FF0000"/>
                </a:solidFill>
                <a:latin typeface="+mj-lt"/>
              </a:rPr>
              <a:t>3. Vận dụng:</a:t>
            </a:r>
            <a:endParaRPr lang="en-US" sz="3733" dirty="0">
              <a:solidFill>
                <a:srgbClr val="FF0000"/>
              </a:solidFill>
              <a:latin typeface="+mj-lt"/>
            </a:endParaRPr>
          </a:p>
        </p:txBody>
      </p:sp>
    </p:spTree>
    <p:extLst>
      <p:ext uri="{BB962C8B-B14F-4D97-AF65-F5344CB8AC3E}">
        <p14:creationId xmlns:p14="http://schemas.microsoft.com/office/powerpoint/2010/main" val="4009537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837091" y="1227457"/>
            <a:ext cx="10434275" cy="4888865"/>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914377">
              <a:defRPr/>
            </a:pPr>
            <a:endParaRPr lang="en-US" sz="1400">
              <a:solidFill>
                <a:srgbClr val="FFECD6"/>
              </a:solidFill>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8670307" y="1359768"/>
            <a:ext cx="2555363" cy="3302701"/>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386998" y="1644762"/>
            <a:ext cx="9461549" cy="584775"/>
          </a:xfrm>
          <a:prstGeom prst="rect">
            <a:avLst/>
          </a:prstGeom>
          <a:noFill/>
        </p:spPr>
        <p:txBody>
          <a:bodyPr wrap="square">
            <a:spAutoFit/>
          </a:bodyPr>
          <a:lstStyle/>
          <a:p>
            <a:pPr lvl="0"/>
            <a:r>
              <a:rPr lang="vi-VN" sz="3200" dirty="0">
                <a:solidFill>
                  <a:srgbClr val="0000CC"/>
                </a:solidFill>
                <a:latin typeface="Calibri" panose="020F0502020204030204" pitchFamily="34" charset="0"/>
                <a:cs typeface="Calibri" panose="020F0502020204030204" pitchFamily="34" charset="0"/>
              </a:rPr>
              <a:t>Điện trở tương đương của đoạn mạch là</a:t>
            </a:r>
            <a:r>
              <a:rPr lang="en-US" sz="3200" dirty="0">
                <a:solidFill>
                  <a:srgbClr val="0000CC"/>
                </a:solidFill>
                <a:latin typeface="Calibri" panose="020F0502020204030204" pitchFamily="34" charset="0"/>
                <a:cs typeface="Calibri" panose="020F0502020204030204" pitchFamily="34" charset="0"/>
              </a:rPr>
              <a:t>:</a:t>
            </a:r>
            <a:endParaRPr lang="vi-VN" sz="3200" dirty="0">
              <a:solidFill>
                <a:srgbClr val="0000CC"/>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435404" y="3781947"/>
            <a:ext cx="9318565" cy="584775"/>
          </a:xfrm>
          <a:prstGeom prst="rect">
            <a:avLst/>
          </a:prstGeom>
          <a:noFill/>
        </p:spPr>
        <p:txBody>
          <a:bodyPr wrap="square">
            <a:spAutoFit/>
          </a:bodyPr>
          <a:lstStyle/>
          <a:p>
            <a:pPr lvl="0"/>
            <a:r>
              <a:rPr lang="en-US" sz="3200" dirty="0" err="1">
                <a:solidFill>
                  <a:srgbClr val="0000CC"/>
                </a:solidFill>
                <a:latin typeface="Calibri" panose="020F0502020204030204" pitchFamily="34" charset="0"/>
                <a:cs typeface="Calibri" panose="020F0502020204030204" pitchFamily="34" charset="0"/>
              </a:rPr>
              <a:t>Cường</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độ</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dòng</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điện</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trong</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mạch</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chính</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là</a:t>
            </a:r>
            <a:r>
              <a:rPr lang="en-US" sz="3200" dirty="0">
                <a:solidFill>
                  <a:srgbClr val="0000CC"/>
                </a:solidFill>
                <a:latin typeface="Calibri" panose="020F0502020204030204" pitchFamily="34" charset="0"/>
                <a:cs typeface="Calibri" panose="020F0502020204030204" pitchFamily="34" charset="0"/>
              </a:rPr>
              <a:t>:</a:t>
            </a:r>
            <a:endParaRPr lang="vi-VN" sz="32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xmlns="" id="{B647B3B8-4814-4908-4154-8F9AC6205AA5}"/>
                  </a:ext>
                </a:extLst>
              </p:cNvPr>
              <p:cNvSpPr txBox="1"/>
              <p:nvPr/>
            </p:nvSpPr>
            <p:spPr>
              <a:xfrm>
                <a:off x="3469306" y="4499299"/>
                <a:ext cx="6612425" cy="1515928"/>
              </a:xfrm>
              <a:prstGeom prst="rect">
                <a:avLst/>
              </a:prstGeom>
              <a:noFill/>
            </p:spPr>
            <p:txBody>
              <a:bodyPr wrap="square">
                <a:spAutoFit/>
              </a:bodyPr>
              <a:lstStyle/>
              <a:p>
                <a:r>
                  <a:rPr lang="en-US" sz="4000" b="1" dirty="0">
                    <a:cs typeface="Calibri" panose="020F0502020204030204" pitchFamily="34" charset="0"/>
                  </a:rPr>
                  <a:t>I =</a:t>
                </a:r>
                <a:r>
                  <a:rPr lang="vi-VN" sz="4000" b="1" dirty="0">
                    <a:cs typeface="Calibri" panose="020F0502020204030204" pitchFamily="34" charset="0"/>
                  </a:rPr>
                  <a:t> </a:t>
                </a:r>
                <a14:m>
                  <m:oMath xmlns:m="http://schemas.openxmlformats.org/officeDocument/2006/math">
                    <m:f>
                      <m:fPr>
                        <m:ctrlPr>
                          <a:rPr lang="vi-VN" sz="4000" b="1" i="1">
                            <a:latin typeface="Cambria Math" panose="02040503050406030204" pitchFamily="18" charset="0"/>
                            <a:cs typeface="Calibri" panose="020F0502020204030204" pitchFamily="34" charset="0"/>
                          </a:rPr>
                        </m:ctrlPr>
                      </m:fPr>
                      <m:num>
                        <m:r>
                          <m:rPr>
                            <m:nor/>
                          </m:rPr>
                          <a:rPr lang="en-US" sz="4000" b="1">
                            <a:latin typeface="Calibri" panose="020F0502020204030204" pitchFamily="34" charset="0"/>
                            <a:ea typeface="Calibri" panose="020F0502020204030204" pitchFamily="34" charset="0"/>
                            <a:cs typeface="Calibri" panose="020F0502020204030204" pitchFamily="34" charset="0"/>
                          </a:rPr>
                          <m:t>U</m:t>
                        </m:r>
                      </m:num>
                      <m:den>
                        <m:r>
                          <m:rPr>
                            <m:nor/>
                          </m:rPr>
                          <a:rPr lang="vi-VN" sz="4000" b="1" dirty="0">
                            <a:latin typeface="Calibri" panose="020F0502020204030204" pitchFamily="34" charset="0"/>
                            <a:ea typeface="Calibri" panose="020F0502020204030204" pitchFamily="34" charset="0"/>
                            <a:cs typeface="Calibri" panose="020F0502020204030204" pitchFamily="34" charset="0"/>
                          </a:rPr>
                          <m:t>R</m:t>
                        </m:r>
                        <m:r>
                          <m:rPr>
                            <m:nor/>
                          </m:rPr>
                          <a:rPr lang="en-US" sz="4000" b="1" baseline="-25000" dirty="0">
                            <a:latin typeface="Calibri" panose="020F0502020204030204" pitchFamily="34" charset="0"/>
                            <a:ea typeface="Calibri" panose="020F0502020204030204" pitchFamily="34" charset="0"/>
                            <a:cs typeface="Calibri" panose="020F0502020204030204" pitchFamily="34" charset="0"/>
                          </a:rPr>
                          <m:t>t</m:t>
                        </m:r>
                        <m:r>
                          <m:rPr>
                            <m:nor/>
                          </m:rPr>
                          <a:rPr lang="en-US" sz="4000" b="1" baseline="-25000" dirty="0">
                            <a:latin typeface="Calibri" panose="020F0502020204030204" pitchFamily="34" charset="0"/>
                            <a:ea typeface="Calibri" panose="020F0502020204030204" pitchFamily="34" charset="0"/>
                            <a:cs typeface="Calibri" panose="020F0502020204030204" pitchFamily="34" charset="0"/>
                          </a:rPr>
                          <m:t>đ</m:t>
                        </m:r>
                      </m:den>
                    </m:f>
                    <m:r>
                      <a:rPr lang="en-US" sz="4000" b="1" i="1" dirty="0">
                        <a:latin typeface="Cambria Math" panose="02040503050406030204" pitchFamily="18" charset="0"/>
                        <a:cs typeface="Calibri" panose="020F0502020204030204" pitchFamily="34" charset="0"/>
                      </a:rPr>
                      <m:t> </m:t>
                    </m:r>
                  </m:oMath>
                </a14:m>
                <a:r>
                  <a:rPr lang="en-US" sz="4000" b="1" dirty="0">
                    <a:cs typeface="Calibri" panose="020F0502020204030204" pitchFamily="34" charset="0"/>
                  </a:rPr>
                  <a:t>= </a:t>
                </a:r>
                <a14:m>
                  <m:oMath xmlns:m="http://schemas.openxmlformats.org/officeDocument/2006/math">
                    <m:f>
                      <m:fPr>
                        <m:ctrlPr>
                          <a:rPr lang="vi-VN" sz="4000" b="1" i="1">
                            <a:latin typeface="Cambria Math" panose="02040503050406030204" pitchFamily="18" charset="0"/>
                            <a:cs typeface="Calibri" panose="020F0502020204030204" pitchFamily="34" charset="0"/>
                          </a:rPr>
                        </m:ctrlPr>
                      </m:fPr>
                      <m:num>
                        <m:r>
                          <m:rPr>
                            <m:nor/>
                          </m:rPr>
                          <a:rPr lang="en-US" sz="4000" b="1">
                            <a:latin typeface="Calibri" panose="020F0502020204030204" pitchFamily="34" charset="0"/>
                            <a:ea typeface="Calibri" panose="020F0502020204030204" pitchFamily="34" charset="0"/>
                            <a:cs typeface="Calibri" panose="020F0502020204030204" pitchFamily="34" charset="0"/>
                          </a:rPr>
                          <m:t>24</m:t>
                        </m:r>
                      </m:num>
                      <m:den>
                        <m:f>
                          <m:fPr>
                            <m:ctrlPr>
                              <a:rPr lang="vi-VN" sz="4000" b="1" i="1">
                                <a:latin typeface="Cambria Math" panose="02040503050406030204" pitchFamily="18" charset="0"/>
                                <a:cs typeface="Calibri" panose="020F0502020204030204" pitchFamily="34" charset="0"/>
                              </a:rPr>
                            </m:ctrlPr>
                          </m:fPr>
                          <m:num>
                            <m:r>
                              <m:rPr>
                                <m:nor/>
                              </m:rPr>
                              <a:rPr lang="en-US" sz="4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4000" b="1" dirty="0">
                                <a:latin typeface="Calibri" panose="020F0502020204030204" pitchFamily="34" charset="0"/>
                                <a:ea typeface="Calibri" panose="020F0502020204030204" pitchFamily="34" charset="0"/>
                                <a:cs typeface="Calibri" panose="020F0502020204030204" pitchFamily="34" charset="0"/>
                              </a:rPr>
                              <m:t>3</m:t>
                            </m:r>
                          </m:den>
                        </m:f>
                      </m:den>
                    </m:f>
                  </m:oMath>
                </a14:m>
                <a:r>
                  <a:rPr lang="el-GR" sz="4000" b="1" dirty="0">
                    <a:latin typeface="Calibri" panose="020F0502020204030204" pitchFamily="34" charset="0"/>
                    <a:ea typeface="Calibri" panose="020F0502020204030204" pitchFamily="34" charset="0"/>
                    <a:cs typeface="Calibri" panose="020F0502020204030204" pitchFamily="34" charset="0"/>
                  </a:rPr>
                  <a:t> </a:t>
                </a:r>
                <a:r>
                  <a:rPr lang="vi-VN" sz="4000" b="1" dirty="0">
                    <a:latin typeface="Calibri" panose="020F0502020204030204" pitchFamily="34" charset="0"/>
                    <a:ea typeface="Calibri" panose="020F0502020204030204" pitchFamily="34" charset="0"/>
                    <a:cs typeface="Calibri" panose="020F0502020204030204" pitchFamily="34" charset="0"/>
                  </a:rPr>
                  <a:t> = 1,8 ( A)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12" name="TextBox 11">
                <a:extLst>
                  <a:ext uri="{FF2B5EF4-FFF2-40B4-BE49-F238E27FC236}">
                    <a16:creationId xmlns:a16="http://schemas.microsoft.com/office/drawing/2014/main" xmlns:a14="http://schemas.microsoft.com/office/drawing/2010/main" xmlns="" id="{B647B3B8-4814-4908-4154-8F9AC6205AA5}"/>
                  </a:ext>
                </a:extLst>
              </p:cNvPr>
              <p:cNvSpPr txBox="1">
                <a:spLocks noRot="1" noChangeAspect="1" noMove="1" noResize="1" noEditPoints="1" noAdjustHandles="1" noChangeArrowheads="1" noChangeShapeType="1" noTextEdit="1"/>
              </p:cNvSpPr>
              <p:nvPr/>
            </p:nvSpPr>
            <p:spPr>
              <a:xfrm>
                <a:off x="3469306" y="4499299"/>
                <a:ext cx="6612425" cy="1515928"/>
              </a:xfrm>
              <a:prstGeom prst="rect">
                <a:avLst/>
              </a:prstGeom>
              <a:blipFill rotWithShape="0">
                <a:blip r:embed="rId3"/>
                <a:stretch>
                  <a:fillRect l="-32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xmlns="" id="{83A2E619-FC89-4E61-9999-1D0839670694}"/>
                  </a:ext>
                </a:extLst>
              </p:cNvPr>
              <p:cNvSpPr txBox="1"/>
              <p:nvPr/>
            </p:nvSpPr>
            <p:spPr>
              <a:xfrm>
                <a:off x="2279209" y="2413232"/>
                <a:ext cx="6750883" cy="1061637"/>
              </a:xfrm>
              <a:prstGeom prst="rect">
                <a:avLst/>
              </a:prstGeom>
              <a:noFill/>
            </p:spPr>
            <p:txBody>
              <a:bodyPr wrap="square">
                <a:spAutoFit/>
              </a:bodyPr>
              <a:lstStyle/>
              <a:p>
                <a:r>
                  <a:rPr lang="vi-VN" sz="4000" b="1" dirty="0">
                    <a:latin typeface="Calibri" panose="020F0502020204030204" pitchFamily="34" charset="0"/>
                    <a:cs typeface="Calibri" panose="020F0502020204030204" pitchFamily="34" charset="0"/>
                  </a:rPr>
                  <a:t>R</a:t>
                </a:r>
                <a:r>
                  <a:rPr lang="en-US" sz="4000" b="1" baseline="-25000" dirty="0" err="1">
                    <a:latin typeface="Calibri" panose="020F0502020204030204" pitchFamily="34" charset="0"/>
                    <a:cs typeface="Calibri" panose="020F0502020204030204" pitchFamily="34" charset="0"/>
                  </a:rPr>
                  <a:t>tđ</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a:t>
                </a:r>
                <a:r>
                  <a:rPr lang="vi-VN" sz="4000" b="1" dirty="0">
                    <a:cs typeface="Calibri" panose="020F0502020204030204" pitchFamily="34" charset="0"/>
                  </a:rPr>
                  <a:t> </a:t>
                </a:r>
                <a14:m>
                  <m:oMath xmlns:m="http://schemas.openxmlformats.org/officeDocument/2006/math">
                    <m:f>
                      <m:fPr>
                        <m:ctrlPr>
                          <a:rPr lang="vi-VN" sz="4000" b="1" i="1">
                            <a:latin typeface="Cambria Math" panose="02040503050406030204" pitchFamily="18" charset="0"/>
                            <a:cs typeface="Calibri" panose="020F0502020204030204" pitchFamily="34" charset="0"/>
                          </a:rPr>
                        </m:ctrlPr>
                      </m:fPr>
                      <m:num>
                        <m:r>
                          <m:rPr>
                            <m:nor/>
                          </m:rPr>
                          <a:rPr lang="vi-VN" sz="4000" b="1" dirty="0">
                            <a:latin typeface="Calibri" panose="020F0502020204030204" pitchFamily="34" charset="0"/>
                            <a:cs typeface="Calibri" panose="020F0502020204030204" pitchFamily="34" charset="0"/>
                          </a:rPr>
                          <m:t>R</m:t>
                        </m:r>
                        <m:r>
                          <m:rPr>
                            <m:nor/>
                          </m:rPr>
                          <a:rPr lang="vi-VN" sz="4000" b="1" baseline="-25000" dirty="0">
                            <a:latin typeface="Calibri" panose="020F0502020204030204" pitchFamily="34" charset="0"/>
                            <a:cs typeface="Calibri" panose="020F0502020204030204" pitchFamily="34" charset="0"/>
                          </a:rPr>
                          <m:t>1</m:t>
                        </m:r>
                        <m:r>
                          <m:rPr>
                            <m:nor/>
                          </m:rPr>
                          <a:rPr lang="en-US" sz="4000" b="1" dirty="0">
                            <a:latin typeface="Calibri" panose="020F0502020204030204" pitchFamily="34" charset="0"/>
                            <a:cs typeface="Calibri" panose="020F0502020204030204" pitchFamily="34" charset="0"/>
                          </a:rPr>
                          <m:t>.</m:t>
                        </m:r>
                        <m:r>
                          <m:rPr>
                            <m:nor/>
                          </m:rPr>
                          <a:rPr lang="vi-VN" sz="4000" b="1" dirty="0">
                            <a:latin typeface="Calibri" panose="020F0502020204030204" pitchFamily="34" charset="0"/>
                            <a:cs typeface="Calibri" panose="020F0502020204030204" pitchFamily="34" charset="0"/>
                          </a:rPr>
                          <m:t>R</m:t>
                        </m:r>
                        <m:r>
                          <m:rPr>
                            <m:nor/>
                          </m:rPr>
                          <a:rPr lang="vi-VN" sz="4000" b="1" baseline="-25000" dirty="0">
                            <a:latin typeface="Calibri" panose="020F0502020204030204" pitchFamily="34" charset="0"/>
                            <a:cs typeface="Calibri" panose="020F0502020204030204" pitchFamily="34" charset="0"/>
                          </a:rPr>
                          <m:t>2</m:t>
                        </m:r>
                      </m:num>
                      <m:den>
                        <m:r>
                          <m:rPr>
                            <m:nor/>
                          </m:rPr>
                          <a:rPr lang="vi-VN" sz="4000" b="1" dirty="0">
                            <a:latin typeface="Calibri" panose="020F0502020204030204" pitchFamily="34" charset="0"/>
                            <a:cs typeface="Calibri" panose="020F0502020204030204" pitchFamily="34" charset="0"/>
                          </a:rPr>
                          <m:t>R</m:t>
                        </m:r>
                        <m:r>
                          <m:rPr>
                            <m:nor/>
                          </m:rPr>
                          <a:rPr lang="vi-VN" sz="4000" b="1" baseline="-25000" dirty="0">
                            <a:latin typeface="Calibri" panose="020F0502020204030204" pitchFamily="34" charset="0"/>
                            <a:cs typeface="Calibri" panose="020F0502020204030204" pitchFamily="34" charset="0"/>
                          </a:rPr>
                          <m:t>1</m:t>
                        </m:r>
                        <m:r>
                          <m:rPr>
                            <m:nor/>
                          </m:rPr>
                          <a:rPr lang="vi-VN" sz="4000" b="1" dirty="0">
                            <a:latin typeface="Calibri" panose="020F0502020204030204" pitchFamily="34" charset="0"/>
                            <a:cs typeface="Calibri" panose="020F0502020204030204" pitchFamily="34" charset="0"/>
                          </a:rPr>
                          <m:t> </m:t>
                        </m:r>
                        <m:r>
                          <m:rPr>
                            <m:nor/>
                          </m:rPr>
                          <a:rPr lang="en-US" sz="4000" b="1" dirty="0">
                            <a:latin typeface="Calibri" panose="020F0502020204030204" pitchFamily="34" charset="0"/>
                            <a:cs typeface="Calibri" panose="020F0502020204030204" pitchFamily="34" charset="0"/>
                          </a:rPr>
                          <m:t>+</m:t>
                        </m:r>
                        <m:r>
                          <m:rPr>
                            <m:nor/>
                          </m:rPr>
                          <a:rPr lang="vi-VN" sz="4000" b="1" dirty="0">
                            <a:latin typeface="Calibri" panose="020F0502020204030204" pitchFamily="34" charset="0"/>
                            <a:cs typeface="Calibri" panose="020F0502020204030204" pitchFamily="34" charset="0"/>
                          </a:rPr>
                          <m:t> </m:t>
                        </m:r>
                        <m:r>
                          <m:rPr>
                            <m:nor/>
                          </m:rPr>
                          <a:rPr lang="vi-VN" sz="4000" b="1" dirty="0">
                            <a:latin typeface="Calibri" panose="020F0502020204030204" pitchFamily="34" charset="0"/>
                            <a:cs typeface="Calibri" panose="020F0502020204030204" pitchFamily="34" charset="0"/>
                          </a:rPr>
                          <m:t>R</m:t>
                        </m:r>
                        <m:r>
                          <m:rPr>
                            <m:nor/>
                          </m:rPr>
                          <a:rPr lang="vi-VN" sz="4000" b="1" baseline="-25000" dirty="0">
                            <a:latin typeface="Calibri" panose="020F0502020204030204" pitchFamily="34" charset="0"/>
                            <a:cs typeface="Calibri" panose="020F0502020204030204" pitchFamily="34" charset="0"/>
                          </a:rPr>
                          <m:t>2</m:t>
                        </m:r>
                      </m:den>
                    </m:f>
                  </m:oMath>
                </a14:m>
                <a:r>
                  <a:rPr lang="en-US" sz="4000" b="1" dirty="0">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a:t>
                </a:r>
                <a14:m>
                  <m:oMath xmlns:m="http://schemas.openxmlformats.org/officeDocument/2006/math">
                    <m:f>
                      <m:fPr>
                        <m:ctrlPr>
                          <a:rPr lang="vi-VN" sz="4000" b="1" i="1">
                            <a:latin typeface="Cambria Math" panose="02040503050406030204" pitchFamily="18" charset="0"/>
                            <a:cs typeface="Calibri" panose="020F0502020204030204" pitchFamily="34" charset="0"/>
                          </a:rPr>
                        </m:ctrlPr>
                      </m:fPr>
                      <m:num>
                        <m:r>
                          <m:rPr>
                            <m:nor/>
                          </m:rPr>
                          <a:rPr lang="en-US" sz="4000" b="1" dirty="0">
                            <a:latin typeface="Calibri" panose="020F0502020204030204" pitchFamily="34" charset="0"/>
                            <a:cs typeface="Calibri" panose="020F0502020204030204" pitchFamily="34" charset="0"/>
                          </a:rPr>
                          <m:t>20.40</m:t>
                        </m:r>
                      </m:num>
                      <m:den>
                        <m:r>
                          <m:rPr>
                            <m:nor/>
                          </m:rPr>
                          <a:rPr lang="en-US" sz="4000" b="1" dirty="0">
                            <a:latin typeface="Calibri" panose="020F0502020204030204" pitchFamily="34" charset="0"/>
                            <a:cs typeface="Calibri" panose="020F0502020204030204" pitchFamily="34" charset="0"/>
                          </a:rPr>
                          <m:t>20</m:t>
                        </m:r>
                        <m:r>
                          <m:rPr>
                            <m:nor/>
                          </m:rPr>
                          <a:rPr lang="vi-VN" sz="4000" b="1" dirty="0">
                            <a:latin typeface="Calibri" panose="020F0502020204030204" pitchFamily="34" charset="0"/>
                            <a:cs typeface="Calibri" panose="020F0502020204030204" pitchFamily="34" charset="0"/>
                          </a:rPr>
                          <m:t> </m:t>
                        </m:r>
                        <m:r>
                          <m:rPr>
                            <m:nor/>
                          </m:rPr>
                          <a:rPr lang="en-US" sz="4000" b="1" dirty="0">
                            <a:latin typeface="Calibri" panose="020F0502020204030204" pitchFamily="34" charset="0"/>
                            <a:cs typeface="Calibri" panose="020F0502020204030204" pitchFamily="34" charset="0"/>
                          </a:rPr>
                          <m:t>+</m:t>
                        </m:r>
                        <m:r>
                          <m:rPr>
                            <m:nor/>
                          </m:rPr>
                          <a:rPr lang="vi-VN" sz="4000" b="1" dirty="0">
                            <a:latin typeface="Calibri" panose="020F0502020204030204" pitchFamily="34" charset="0"/>
                            <a:cs typeface="Calibri" panose="020F0502020204030204" pitchFamily="34" charset="0"/>
                          </a:rPr>
                          <m:t> </m:t>
                        </m:r>
                        <m:r>
                          <m:rPr>
                            <m:nor/>
                          </m:rPr>
                          <a:rPr lang="en-US" sz="4000" b="1" dirty="0">
                            <a:latin typeface="Calibri" panose="020F0502020204030204" pitchFamily="34" charset="0"/>
                            <a:cs typeface="Calibri" panose="020F0502020204030204" pitchFamily="34" charset="0"/>
                          </a:rPr>
                          <m:t>40</m:t>
                        </m:r>
                      </m:den>
                    </m:f>
                  </m:oMath>
                </a14:m>
                <a:r>
                  <a:rPr lang="en-US" sz="4000" b="1" dirty="0">
                    <a:latin typeface="Calibri" panose="020F0502020204030204" pitchFamily="34" charset="0"/>
                    <a:cs typeface="Calibri" panose="020F0502020204030204" pitchFamily="34" charset="0"/>
                  </a:rPr>
                  <a:t>=</a:t>
                </a:r>
                <a:r>
                  <a:rPr lang="vi-VN" sz="4000" b="1" dirty="0">
                    <a:cs typeface="Calibri" panose="020F0502020204030204" pitchFamily="34" charset="0"/>
                  </a:rPr>
                  <a:t> </a:t>
                </a:r>
                <a14:m>
                  <m:oMath xmlns:m="http://schemas.openxmlformats.org/officeDocument/2006/math">
                    <m:f>
                      <m:fPr>
                        <m:ctrlPr>
                          <a:rPr lang="vi-VN" sz="4000" b="1" i="1">
                            <a:latin typeface="Cambria Math" panose="02040503050406030204" pitchFamily="18" charset="0"/>
                            <a:cs typeface="Calibri" panose="020F0502020204030204" pitchFamily="34" charset="0"/>
                          </a:rPr>
                        </m:ctrlPr>
                      </m:fPr>
                      <m:num>
                        <m:r>
                          <m:rPr>
                            <m:nor/>
                          </m:rPr>
                          <a:rPr lang="en-US" sz="4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4000" b="1" dirty="0">
                            <a:latin typeface="Calibri" panose="020F0502020204030204" pitchFamily="34" charset="0"/>
                            <a:ea typeface="Calibri" panose="020F0502020204030204" pitchFamily="34" charset="0"/>
                            <a:cs typeface="Calibri" panose="020F0502020204030204" pitchFamily="34" charset="0"/>
                          </a:rPr>
                          <m:t>3</m:t>
                        </m:r>
                      </m:den>
                    </m:f>
                  </m:oMath>
                </a14:m>
                <a:r>
                  <a:rPr lang="el-GR" sz="4000" dirty="0">
                    <a:latin typeface="Calibri" panose="020F0502020204030204" pitchFamily="34" charset="0"/>
                    <a:ea typeface="Calibri" panose="020F0502020204030204" pitchFamily="34" charset="0"/>
                    <a:cs typeface="Calibri" panose="020F0502020204030204" pitchFamily="34" charset="0"/>
                  </a:rPr>
                  <a:t> </a:t>
                </a:r>
                <a:r>
                  <a:rPr lang="el-GR" sz="4000" b="1" dirty="0">
                    <a:latin typeface="Calibri" panose="020F0502020204030204" pitchFamily="34" charset="0"/>
                    <a:ea typeface="Calibri" panose="020F0502020204030204" pitchFamily="34" charset="0"/>
                    <a:cs typeface="Calibri" panose="020F0502020204030204" pitchFamily="34" charset="0"/>
                  </a:rPr>
                  <a:t>Ω</a:t>
                </a:r>
                <a:endParaRPr lang="vi-VN" sz="4000" b="1" baseline="-25000"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35" name="TextBox 34">
                <a:extLst>
                  <a:ext uri="{FF2B5EF4-FFF2-40B4-BE49-F238E27FC236}">
                    <a16:creationId xmlns:a16="http://schemas.microsoft.com/office/drawing/2014/main" xmlns:a14="http://schemas.microsoft.com/office/drawing/2010/main" xmlns="" id="{83A2E619-FC89-4E61-9999-1D0839670694}"/>
                  </a:ext>
                </a:extLst>
              </p:cNvPr>
              <p:cNvSpPr txBox="1">
                <a:spLocks noRot="1" noChangeAspect="1" noMove="1" noResize="1" noEditPoints="1" noAdjustHandles="1" noChangeArrowheads="1" noChangeShapeType="1" noTextEdit="1"/>
              </p:cNvSpPr>
              <p:nvPr/>
            </p:nvSpPr>
            <p:spPr>
              <a:xfrm>
                <a:off x="2279209" y="2413232"/>
                <a:ext cx="6750883" cy="1061637"/>
              </a:xfrm>
              <a:prstGeom prst="rect">
                <a:avLst/>
              </a:prstGeom>
              <a:blipFill rotWithShape="0">
                <a:blip r:embed="rId4"/>
                <a:stretch>
                  <a:fillRect l="-3252" b="-12069"/>
                </a:stretch>
              </a:blipFill>
            </p:spPr>
            <p:txBody>
              <a:bodyPr/>
              <a:lstStyle/>
              <a:p>
                <a:r>
                  <a:rPr lang="en-US">
                    <a:noFill/>
                  </a:rPr>
                  <a:t> </a:t>
                </a:r>
              </a:p>
            </p:txBody>
          </p:sp>
        </mc:Fallback>
      </mc:AlternateContent>
      <p:sp>
        <p:nvSpPr>
          <p:cNvPr id="2" name="Hộp Văn bản 1">
            <a:extLst>
              <a:ext uri="{FF2B5EF4-FFF2-40B4-BE49-F238E27FC236}">
                <a16:creationId xmlns:a16="http://schemas.microsoft.com/office/drawing/2014/main" xmlns="" id="{F9D01210-1AB4-09A2-55F9-84B25F3867D2}"/>
              </a:ext>
            </a:extLst>
          </p:cNvPr>
          <p:cNvSpPr txBox="1"/>
          <p:nvPr/>
        </p:nvSpPr>
        <p:spPr>
          <a:xfrm>
            <a:off x="1625601" y="990601"/>
            <a:ext cx="1591295" cy="666786"/>
          </a:xfrm>
          <a:prstGeom prst="rect">
            <a:avLst/>
          </a:prstGeom>
          <a:noFill/>
        </p:spPr>
        <p:txBody>
          <a:bodyPr wrap="square" rtlCol="0">
            <a:spAutoFit/>
          </a:bodyPr>
          <a:lstStyle/>
          <a:p>
            <a:r>
              <a:rPr lang="vi-VN" sz="3733" b="1" dirty="0">
                <a:solidFill>
                  <a:srgbClr val="FF0000"/>
                </a:solidFill>
                <a:latin typeface="+mj-lt"/>
              </a:rPr>
              <a:t>Bài 9</a:t>
            </a:r>
            <a:endParaRPr lang="en-US" sz="3733" b="1" dirty="0">
              <a:solidFill>
                <a:srgbClr val="FF0000"/>
              </a:solidFill>
              <a:latin typeface="+mj-lt"/>
            </a:endParaRPr>
          </a:p>
        </p:txBody>
      </p:sp>
    </p:spTree>
    <p:extLst>
      <p:ext uri="{BB962C8B-B14F-4D97-AF65-F5344CB8AC3E}">
        <p14:creationId xmlns:p14="http://schemas.microsoft.com/office/powerpoint/2010/main" val="1496492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449181" y="786151"/>
            <a:ext cx="11293641" cy="5484578"/>
          </a:xfrm>
          <a:prstGeom prst="rect">
            <a:avLst/>
          </a:prstGeom>
          <a:noFill/>
        </p:spPr>
        <p:txBody>
          <a:bodyPr wrap="square">
            <a:spAutoFit/>
          </a:bodyPr>
          <a:lstStyle/>
          <a:p>
            <a:pPr algn="just">
              <a:lnSpc>
                <a:spcPct val="120000"/>
              </a:lnSpc>
            </a:pPr>
            <a:r>
              <a:rPr lang="vi-VN" sz="3600" b="1" u="sng" dirty="0">
                <a:solidFill>
                  <a:srgbClr val="FF0000"/>
                </a:solidFill>
                <a:latin typeface="Calibri" panose="020F0502020204030204" pitchFamily="34" charset="0"/>
                <a:cs typeface="Calibri" panose="020F0502020204030204" pitchFamily="34" charset="0"/>
              </a:rPr>
              <a:t>Bài 10:</a:t>
            </a:r>
            <a:r>
              <a:rPr lang="vi-VN" sz="3600" dirty="0">
                <a:solidFill>
                  <a:srgbClr val="0000CC"/>
                </a:solidFill>
                <a:latin typeface="Calibri" panose="020F0502020204030204" pitchFamily="34" charset="0"/>
                <a:cs typeface="Calibri" panose="020F0502020204030204" pitchFamily="34" charset="0"/>
              </a:rPr>
              <a:t> </a:t>
            </a:r>
            <a:r>
              <a:rPr lang="vi-VN" sz="3200" dirty="0">
                <a:solidFill>
                  <a:srgbClr val="0000CC"/>
                </a:solidFill>
                <a:latin typeface="Times New Roman" panose="02020603050405020304" pitchFamily="18" charset="0"/>
                <a:cs typeface="Times New Roman" panose="02020603050405020304" pitchFamily="18" charset="0"/>
              </a:rPr>
              <a:t>Phát biểu nào sau đây là đúng?</a:t>
            </a:r>
          </a:p>
          <a:p>
            <a:pPr algn="just">
              <a:lnSpc>
                <a:spcPct val="120000"/>
              </a:lnSpc>
            </a:pPr>
            <a:r>
              <a:rPr lang="vi-VN" sz="3200" dirty="0">
                <a:solidFill>
                  <a:srgbClr val="0000CC"/>
                </a:solidFill>
                <a:latin typeface="Times New Roman" panose="02020603050405020304" pitchFamily="18" charset="0"/>
                <a:cs typeface="Times New Roman" panose="02020603050405020304" pitchFamily="18" charset="0"/>
              </a:rPr>
              <a:t>A. Trong đoạn mạch mắc song song, cường độ dòng điện qua các vật dẫn là như nhau.</a:t>
            </a:r>
          </a:p>
          <a:p>
            <a:pPr algn="just">
              <a:lnSpc>
                <a:spcPct val="120000"/>
              </a:lnSpc>
            </a:pPr>
            <a:r>
              <a:rPr lang="vi-VN" sz="3200" dirty="0">
                <a:solidFill>
                  <a:srgbClr val="0000CC"/>
                </a:solidFill>
                <a:latin typeface="Times New Roman" panose="02020603050405020304" pitchFamily="18" charset="0"/>
                <a:cs typeface="Times New Roman" panose="02020603050405020304" pitchFamily="18" charset="0"/>
              </a:rPr>
              <a:t>B. Trong đoạn mạch mắc song song, cường độ dòng điện qua các vật dẫn không phụ thuộc vào điện trở các vật dẫn.</a:t>
            </a:r>
          </a:p>
          <a:p>
            <a:pPr algn="just">
              <a:lnSpc>
                <a:spcPct val="120000"/>
              </a:lnSpc>
            </a:pPr>
            <a:r>
              <a:rPr lang="vi-VN" sz="3200" dirty="0">
                <a:solidFill>
                  <a:srgbClr val="0000CC"/>
                </a:solidFill>
                <a:latin typeface="Times New Roman" panose="02020603050405020304" pitchFamily="18" charset="0"/>
                <a:cs typeface="Times New Roman" panose="02020603050405020304" pitchFamily="18" charset="0"/>
              </a:rPr>
              <a:t>C. Trong đoạn mạch mắc song song, cường độ dòng điện trong mạch chính bằng cường độ dòng điện qua các mạch rẽ.</a:t>
            </a:r>
          </a:p>
          <a:p>
            <a:pPr>
              <a:lnSpc>
                <a:spcPct val="120000"/>
              </a:lnSpc>
            </a:pPr>
            <a:r>
              <a:rPr lang="vi-VN" sz="3200" dirty="0">
                <a:solidFill>
                  <a:srgbClr val="0000CC"/>
                </a:solidFill>
                <a:latin typeface="Times New Roman" panose="02020603050405020304" pitchFamily="18" charset="0"/>
                <a:cs typeface="Times New Roman" panose="02020603050405020304" pitchFamily="18" charset="0"/>
              </a:rPr>
              <a:t>D. Trong đoạn mạch mắc song song, cường độ dòng điện trong mạch chính bằng tổng cường độ dòng điện qua các mạch rẽ.</a:t>
            </a:r>
          </a:p>
        </p:txBody>
      </p:sp>
      <p:sp>
        <p:nvSpPr>
          <p:cNvPr id="2" name="Hình Bầu dục 1">
            <a:extLst>
              <a:ext uri="{FF2B5EF4-FFF2-40B4-BE49-F238E27FC236}">
                <a16:creationId xmlns:a16="http://schemas.microsoft.com/office/drawing/2014/main" xmlns="" id="{3142590A-E522-7BA3-800A-7CBDFFFAC8DB}"/>
              </a:ext>
            </a:extLst>
          </p:cNvPr>
          <p:cNvSpPr/>
          <p:nvPr/>
        </p:nvSpPr>
        <p:spPr>
          <a:xfrm>
            <a:off x="449181" y="5054600"/>
            <a:ext cx="566820" cy="508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2979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xmlns="" id="{6FFBA458-BBF2-4FA2-8AD0-C3AE97E0380D}"/>
                  </a:ext>
                </a:extLst>
              </p:cNvPr>
              <p:cNvSpPr txBox="1"/>
              <p:nvPr/>
            </p:nvSpPr>
            <p:spPr>
              <a:xfrm>
                <a:off x="1061456" y="584201"/>
                <a:ext cx="10317745" cy="6127831"/>
              </a:xfrm>
              <a:prstGeom prst="rect">
                <a:avLst/>
              </a:prstGeom>
              <a:noFill/>
            </p:spPr>
            <p:txBody>
              <a:bodyPr wrap="square">
                <a:spAutoFit/>
              </a:bodyPr>
              <a:lstStyle/>
              <a:p>
                <a:pPr algn="just">
                  <a:lnSpc>
                    <a:spcPct val="150000"/>
                  </a:lnSpc>
                </a:pPr>
                <a:r>
                  <a:rPr lang="vi-VN" sz="3200" b="1" u="sng" dirty="0">
                    <a:solidFill>
                      <a:srgbClr val="FF0000"/>
                    </a:solidFill>
                    <a:latin typeface="Times New Roman" panose="02020603050405020304" pitchFamily="18" charset="0"/>
                    <a:cs typeface="Times New Roman" panose="02020603050405020304" pitchFamily="18" charset="0"/>
                  </a:rPr>
                  <a:t>Bài 11:</a:t>
                </a:r>
                <a:r>
                  <a:rPr lang="vi-VN" sz="3200" dirty="0">
                    <a:solidFill>
                      <a:srgbClr val="0000CC"/>
                    </a:solidFill>
                    <a:latin typeface="Times New Roman" panose="02020603050405020304" pitchFamily="18" charset="0"/>
                    <a:cs typeface="Times New Roman" panose="02020603050405020304" pitchFamily="18" charset="0"/>
                  </a:rPr>
                  <a:t> </a:t>
                </a:r>
                <a:r>
                  <a:rPr lang="vi-VN" sz="3200" b="1" dirty="0">
                    <a:solidFill>
                      <a:srgbClr val="0000CC"/>
                    </a:solidFill>
                    <a:latin typeface="Times New Roman" panose="02020603050405020304" pitchFamily="18" charset="0"/>
                    <a:cs typeface="Times New Roman" panose="02020603050405020304" pitchFamily="18" charset="0"/>
                  </a:rPr>
                  <a:t>Biểu thức nào sau đây xác định điện trở tương đương của đoạn mạch có hai điện trở R</a:t>
                </a:r>
                <a:r>
                  <a:rPr lang="vi-VN" sz="3200" b="1" baseline="-25000" dirty="0">
                    <a:solidFill>
                      <a:srgbClr val="0000CC"/>
                    </a:solidFill>
                    <a:latin typeface="Times New Roman" panose="02020603050405020304" pitchFamily="18" charset="0"/>
                    <a:cs typeface="Times New Roman" panose="02020603050405020304" pitchFamily="18" charset="0"/>
                  </a:rPr>
                  <a:t> 1</a:t>
                </a:r>
                <a:r>
                  <a:rPr lang="vi-VN" sz="3200" b="1" dirty="0">
                    <a:solidFill>
                      <a:srgbClr val="0000CC"/>
                    </a:solidFill>
                    <a:latin typeface="Times New Roman" panose="02020603050405020304" pitchFamily="18" charset="0"/>
                    <a:cs typeface="Times New Roman" panose="02020603050405020304" pitchFamily="18" charset="0"/>
                  </a:rPr>
                  <a:t>, R</a:t>
                </a:r>
                <a:r>
                  <a:rPr lang="vi-VN" sz="3200" b="1" baseline="-25000" dirty="0">
                    <a:solidFill>
                      <a:srgbClr val="0000CC"/>
                    </a:solidFill>
                    <a:latin typeface="Times New Roman" panose="02020603050405020304" pitchFamily="18" charset="0"/>
                    <a:cs typeface="Times New Roman" panose="02020603050405020304" pitchFamily="18" charset="0"/>
                  </a:rPr>
                  <a:t> 2</a:t>
                </a:r>
                <a:r>
                  <a:rPr lang="vi-VN" sz="3200" b="1" dirty="0">
                    <a:solidFill>
                      <a:srgbClr val="0000CC"/>
                    </a:solidFill>
                    <a:latin typeface="Times New Roman" panose="02020603050405020304" pitchFamily="18" charset="0"/>
                    <a:cs typeface="Times New Roman" panose="02020603050405020304" pitchFamily="18" charset="0"/>
                  </a:rPr>
                  <a:t> mắc song song?</a:t>
                </a:r>
              </a:p>
              <a:p>
                <a:pPr algn="just">
                  <a:lnSpc>
                    <a:spcPct val="150000"/>
                  </a:lnSpc>
                </a:pPr>
                <a:r>
                  <a:rPr lang="en-US" sz="3200" dirty="0">
                    <a:solidFill>
                      <a:srgbClr val="0000CC"/>
                    </a:solidFill>
                    <a:latin typeface="Times New Roman" panose="02020603050405020304" pitchFamily="18" charset="0"/>
                    <a:cs typeface="Times New Roman" panose="02020603050405020304" pitchFamily="18" charset="0"/>
                  </a:rPr>
                  <a:t>A</a:t>
                </a:r>
                <a:r>
                  <a:rPr lang="vi-VN"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a:t>
                </a:r>
                <a:r>
                  <a:rPr lang="en-US" sz="3200" baseline="-25000" dirty="0" err="1">
                    <a:solidFill>
                      <a:srgbClr val="0000CC"/>
                    </a:solidFill>
                    <a:latin typeface="Times New Roman" panose="02020603050405020304" pitchFamily="18" charset="0"/>
                    <a:cs typeface="Times New Roman" panose="02020603050405020304" pitchFamily="18" charset="0"/>
                  </a:rPr>
                  <a:t>tđ</a:t>
                </a:r>
                <a:r>
                  <a:rPr lang="en-US" sz="3200" dirty="0">
                    <a:solidFill>
                      <a:srgbClr val="0000CC"/>
                    </a:solidFill>
                    <a:latin typeface="Times New Roman" panose="02020603050405020304" pitchFamily="18" charset="0"/>
                    <a:cs typeface="Times New Roman" panose="02020603050405020304" pitchFamily="18" charset="0"/>
                  </a:rPr>
                  <a:t> =R</a:t>
                </a:r>
                <a:r>
                  <a:rPr lang="en-US" sz="3200" baseline="-25000" dirty="0">
                    <a:solidFill>
                      <a:srgbClr val="0000CC"/>
                    </a:solidFill>
                    <a:latin typeface="Times New Roman" panose="02020603050405020304" pitchFamily="18" charset="0"/>
                    <a:cs typeface="Times New Roman" panose="02020603050405020304" pitchFamily="18" charset="0"/>
                  </a:rPr>
                  <a:t>1</a:t>
                </a:r>
                <a:r>
                  <a:rPr lang="en-US" sz="3200" dirty="0">
                    <a:solidFill>
                      <a:srgbClr val="0000CC"/>
                    </a:solidFill>
                    <a:latin typeface="Times New Roman" panose="02020603050405020304" pitchFamily="18" charset="0"/>
                    <a:cs typeface="Times New Roman" panose="02020603050405020304" pitchFamily="18" charset="0"/>
                  </a:rPr>
                  <a:t> + R</a:t>
                </a:r>
                <a:r>
                  <a:rPr lang="en-US" sz="3200" baseline="-25000" dirty="0">
                    <a:solidFill>
                      <a:srgbClr val="0000CC"/>
                    </a:solidFill>
                    <a:latin typeface="Times New Roman" panose="02020603050405020304" pitchFamily="18" charset="0"/>
                    <a:cs typeface="Times New Roman" panose="02020603050405020304" pitchFamily="18" charset="0"/>
                  </a:rPr>
                  <a:t>2</a:t>
                </a:r>
              </a:p>
              <a:p>
                <a:pPr algn="just">
                  <a:lnSpc>
                    <a:spcPct val="150000"/>
                  </a:lnSpc>
                </a:pPr>
                <a:r>
                  <a:rPr lang="en-US" sz="3200" dirty="0">
                    <a:solidFill>
                      <a:srgbClr val="0000CC"/>
                    </a:solidFill>
                    <a:latin typeface="Times New Roman" panose="02020603050405020304" pitchFamily="18" charset="0"/>
                    <a:cs typeface="Times New Roman" panose="02020603050405020304" pitchFamily="18" charset="0"/>
                  </a:rPr>
                  <a:t>B. </a:t>
                </a:r>
                <a:r>
                  <a:rPr lang="en-US" sz="3200" dirty="0" err="1">
                    <a:solidFill>
                      <a:srgbClr val="0000CC"/>
                    </a:solidFill>
                    <a:latin typeface="Times New Roman" panose="02020603050405020304" pitchFamily="18" charset="0"/>
                    <a:cs typeface="Times New Roman" panose="02020603050405020304" pitchFamily="18" charset="0"/>
                  </a:rPr>
                  <a:t>R</a:t>
                </a:r>
                <a:r>
                  <a:rPr lang="en-US" sz="3200" baseline="-25000" dirty="0" err="1">
                    <a:solidFill>
                      <a:srgbClr val="0000CC"/>
                    </a:solidFill>
                    <a:latin typeface="Times New Roman" panose="02020603050405020304" pitchFamily="18" charset="0"/>
                    <a:cs typeface="Times New Roman" panose="02020603050405020304" pitchFamily="18" charset="0"/>
                  </a:rPr>
                  <a:t>tđ</a:t>
                </a:r>
                <a:r>
                  <a:rPr lang="en-US" sz="3200" dirty="0">
                    <a:solidFill>
                      <a:srgbClr val="0000CC"/>
                    </a:solidFill>
                    <a:latin typeface="Times New Roman" panose="02020603050405020304" pitchFamily="18" charset="0"/>
                    <a:cs typeface="Times New Roman" panose="02020603050405020304" pitchFamily="18" charset="0"/>
                  </a:rPr>
                  <a:t> =R</a:t>
                </a:r>
                <a:r>
                  <a:rPr lang="en-US" sz="3200" baseline="-25000" dirty="0">
                    <a:solidFill>
                      <a:srgbClr val="0000CC"/>
                    </a:solidFill>
                    <a:latin typeface="Times New Roman" panose="02020603050405020304" pitchFamily="18" charset="0"/>
                    <a:cs typeface="Times New Roman" panose="02020603050405020304" pitchFamily="18" charset="0"/>
                  </a:rPr>
                  <a:t>1</a:t>
                </a:r>
                <a:r>
                  <a:rPr lang="en-US" sz="3200" dirty="0">
                    <a:solidFill>
                      <a:srgbClr val="0000CC"/>
                    </a:solidFill>
                    <a:latin typeface="Times New Roman" panose="02020603050405020304" pitchFamily="18" charset="0"/>
                    <a:cs typeface="Times New Roman" panose="02020603050405020304" pitchFamily="18" charset="0"/>
                  </a:rPr>
                  <a:t>.R</a:t>
                </a:r>
                <a:r>
                  <a:rPr lang="en-US" sz="3200" baseline="-25000" dirty="0">
                    <a:solidFill>
                      <a:srgbClr val="0000CC"/>
                    </a:solidFill>
                    <a:latin typeface="Times New Roman" panose="02020603050405020304" pitchFamily="18" charset="0"/>
                    <a:cs typeface="Times New Roman" panose="02020603050405020304" pitchFamily="18" charset="0"/>
                  </a:rPr>
                  <a:t>2</a:t>
                </a:r>
                <a:endParaRPr lang="vi-VN" sz="32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0000CC"/>
                    </a:solidFill>
                    <a:latin typeface="Times New Roman" panose="02020603050405020304" pitchFamily="18" charset="0"/>
                    <a:cs typeface="Times New Roman" panose="02020603050405020304" pitchFamily="18" charset="0"/>
                  </a:rPr>
                  <a:t>C. R</a:t>
                </a:r>
                <a:r>
                  <a:rPr lang="en-US" sz="3200" baseline="-25000" dirty="0" err="1">
                    <a:solidFill>
                      <a:srgbClr val="0000CC"/>
                    </a:solidFill>
                    <a:latin typeface="Times New Roman" panose="02020603050405020304" pitchFamily="18" charset="0"/>
                    <a:cs typeface="Times New Roman" panose="02020603050405020304" pitchFamily="18" charset="0"/>
                  </a:rPr>
                  <a:t>tđ</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rgbClr val="0000CC"/>
                            </a:solidFill>
                            <a:latin typeface="Cambria Math" panose="02040503050406030204" pitchFamily="18" charset="0"/>
                            <a:cs typeface="Calibri" panose="020F0502020204030204" pitchFamily="34" charset="0"/>
                          </a:rPr>
                        </m:ctrlPr>
                      </m:fPr>
                      <m:num>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1</m:t>
                        </m:r>
                        <m:r>
                          <m:rPr>
                            <m:nor/>
                          </m:rPr>
                          <a:rPr lang="en-US" sz="3200" dirty="0">
                            <a:solidFill>
                              <a:srgbClr val="0000CC"/>
                            </a:solidFill>
                            <a:latin typeface="Times New Roman" panose="02020603050405020304" pitchFamily="18" charset="0"/>
                            <a:cs typeface="Times New Roman" panose="02020603050405020304" pitchFamily="18" charset="0"/>
                          </a:rPr>
                          <m:t>.</m:t>
                        </m:r>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1</m:t>
                        </m:r>
                        <m:r>
                          <m:rPr>
                            <m:nor/>
                          </m:rPr>
                          <a:rPr lang="vi-VN" sz="3200" dirty="0">
                            <a:solidFill>
                              <a:srgbClr val="0000CC"/>
                            </a:solidFill>
                            <a:latin typeface="Times New Roman" panose="02020603050405020304" pitchFamily="18" charset="0"/>
                            <a:cs typeface="Times New Roman" panose="02020603050405020304" pitchFamily="18" charset="0"/>
                          </a:rPr>
                          <m:t> </m:t>
                        </m:r>
                        <m:r>
                          <m:rPr>
                            <m:nor/>
                          </m:rPr>
                          <a:rPr lang="en-US" sz="3200" dirty="0">
                            <a:solidFill>
                              <a:srgbClr val="0000CC"/>
                            </a:solidFill>
                            <a:latin typeface="Times New Roman" panose="02020603050405020304" pitchFamily="18" charset="0"/>
                            <a:cs typeface="Times New Roman" panose="02020603050405020304" pitchFamily="18" charset="0"/>
                          </a:rPr>
                          <m:t>+</m:t>
                        </m:r>
                        <m:r>
                          <m:rPr>
                            <m:nor/>
                          </m:rPr>
                          <a:rPr lang="vi-VN" sz="3200" dirty="0">
                            <a:solidFill>
                              <a:srgbClr val="0000CC"/>
                            </a:solidFill>
                            <a:latin typeface="Times New Roman" panose="02020603050405020304" pitchFamily="18" charset="0"/>
                            <a:cs typeface="Times New Roman" panose="02020603050405020304" pitchFamily="18" charset="0"/>
                          </a:rPr>
                          <m:t> </m:t>
                        </m:r>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32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0000CC"/>
                    </a:solidFill>
                    <a:latin typeface="Times New Roman" panose="02020603050405020304" pitchFamily="18" charset="0"/>
                    <a:cs typeface="Times New Roman" panose="02020603050405020304" pitchFamily="18" charset="0"/>
                  </a:rPr>
                  <a:t>D. R</a:t>
                </a:r>
                <a:r>
                  <a:rPr lang="en-US" sz="3200" baseline="-25000" dirty="0" err="1">
                    <a:solidFill>
                      <a:srgbClr val="0000CC"/>
                    </a:solidFill>
                    <a:latin typeface="Times New Roman" panose="02020603050405020304" pitchFamily="18" charset="0"/>
                    <a:cs typeface="Times New Roman" panose="02020603050405020304" pitchFamily="18" charset="0"/>
                  </a:rPr>
                  <a:t>tđ</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rgbClr val="0000CC"/>
                            </a:solidFill>
                            <a:latin typeface="Cambria Math" panose="02040503050406030204" pitchFamily="18" charset="0"/>
                            <a:cs typeface="Calibri" panose="020F0502020204030204" pitchFamily="34" charset="0"/>
                          </a:rPr>
                        </m:ctrlPr>
                      </m:fPr>
                      <m:num>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1</m:t>
                        </m:r>
                        <m:r>
                          <m:rPr>
                            <m:nor/>
                          </m:rPr>
                          <a:rPr lang="en-US" sz="3200" baseline="-25000" dirty="0">
                            <a:solidFill>
                              <a:srgbClr val="0000CC"/>
                            </a:solidFill>
                            <a:latin typeface="Times New Roman" panose="02020603050405020304" pitchFamily="18" charset="0"/>
                            <a:cs typeface="Times New Roman" panose="02020603050405020304" pitchFamily="18" charset="0"/>
                          </a:rPr>
                          <m:t> </m:t>
                        </m:r>
                        <m:r>
                          <m:rPr>
                            <m:nor/>
                          </m:rPr>
                          <a:rPr lang="en-US" sz="3200" dirty="0">
                            <a:solidFill>
                              <a:srgbClr val="0000CC"/>
                            </a:solidFill>
                            <a:latin typeface="Times New Roman" panose="02020603050405020304" pitchFamily="18" charset="0"/>
                            <a:cs typeface="Times New Roman" panose="02020603050405020304" pitchFamily="18" charset="0"/>
                          </a:rPr>
                          <m:t>+ </m:t>
                        </m:r>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1</m:t>
                        </m:r>
                        <m:r>
                          <m:rPr>
                            <m:nor/>
                          </m:rPr>
                          <a:rPr lang="en-US" sz="3200" baseline="-25000" dirty="0">
                            <a:solidFill>
                              <a:srgbClr val="0000CC"/>
                            </a:solidFill>
                            <a:latin typeface="Times New Roman" panose="02020603050405020304" pitchFamily="18" charset="0"/>
                            <a:cs typeface="Times New Roman" panose="02020603050405020304" pitchFamily="18" charset="0"/>
                          </a:rPr>
                          <m:t>.</m:t>
                        </m:r>
                        <m:r>
                          <m:rPr>
                            <m:nor/>
                          </m:rPr>
                          <a:rPr lang="vi-VN" sz="3200" dirty="0">
                            <a:solidFill>
                              <a:srgbClr val="0000CC"/>
                            </a:solidFill>
                            <a:latin typeface="Times New Roman" panose="02020603050405020304" pitchFamily="18" charset="0"/>
                            <a:cs typeface="Times New Roman" panose="02020603050405020304" pitchFamily="18" charset="0"/>
                          </a:rPr>
                          <m:t>R</m:t>
                        </m:r>
                        <m:r>
                          <m:rPr>
                            <m:nor/>
                          </m:rPr>
                          <a:rPr lang="vi-VN" sz="32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3200" dirty="0">
                  <a:solidFill>
                    <a:srgbClr val="0000CC"/>
                  </a:solidFill>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xmlns:a14="http://schemas.microsoft.com/office/drawing/2010/main" xmlns="" id="{6FFBA458-BBF2-4FA2-8AD0-C3AE97E0380D}"/>
                  </a:ext>
                </a:extLst>
              </p:cNvPr>
              <p:cNvSpPr txBox="1">
                <a:spLocks noRot="1" noChangeAspect="1" noMove="1" noResize="1" noEditPoints="1" noAdjustHandles="1" noChangeArrowheads="1" noChangeShapeType="1" noTextEdit="1"/>
              </p:cNvSpPr>
              <p:nvPr/>
            </p:nvSpPr>
            <p:spPr>
              <a:xfrm>
                <a:off x="1061456" y="584201"/>
                <a:ext cx="10317745" cy="6127831"/>
              </a:xfrm>
              <a:prstGeom prst="rect">
                <a:avLst/>
              </a:prstGeom>
              <a:blipFill rotWithShape="0">
                <a:blip r:embed="rId4"/>
                <a:stretch>
                  <a:fillRect l="-1477" r="-1536"/>
                </a:stretch>
              </a:blipFill>
            </p:spPr>
            <p:txBody>
              <a:bodyPr/>
              <a:lstStyle/>
              <a:p>
                <a:r>
                  <a:rPr lang="en-US">
                    <a:noFill/>
                  </a:rPr>
                  <a:t> </a:t>
                </a:r>
              </a:p>
            </p:txBody>
          </p:sp>
        </mc:Fallback>
      </mc:AlternateContent>
      <p:sp>
        <p:nvSpPr>
          <p:cNvPr id="2" name="Hình Bầu dục 1">
            <a:extLst>
              <a:ext uri="{FF2B5EF4-FFF2-40B4-BE49-F238E27FC236}">
                <a16:creationId xmlns:a16="http://schemas.microsoft.com/office/drawing/2014/main" xmlns="" id="{3EC2F55F-EB27-B7F9-E146-B365DEC7C19B}"/>
              </a:ext>
            </a:extLst>
          </p:cNvPr>
          <p:cNvSpPr/>
          <p:nvPr/>
        </p:nvSpPr>
        <p:spPr>
          <a:xfrm>
            <a:off x="1016000" y="4648200"/>
            <a:ext cx="609600" cy="711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088500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593559" y="685800"/>
            <a:ext cx="11004884" cy="4113562"/>
          </a:xfrm>
          <a:prstGeom prst="rect">
            <a:avLst/>
          </a:prstGeom>
          <a:noFill/>
        </p:spPr>
        <p:txBody>
          <a:bodyPr wrap="square">
            <a:spAutoFit/>
          </a:bodyPr>
          <a:lstStyle/>
          <a:p>
            <a:pPr algn="just"/>
            <a:r>
              <a:rPr lang="vi-VN" sz="3733" b="1" u="sng" dirty="0">
                <a:solidFill>
                  <a:srgbClr val="0000CC"/>
                </a:solidFill>
                <a:latin typeface="+mj-lt"/>
                <a:cs typeface="Calibri" panose="020F0502020204030204" pitchFamily="34" charset="0"/>
              </a:rPr>
              <a:t>Bài 12:</a:t>
            </a:r>
            <a:r>
              <a:rPr lang="vi-VN" sz="3733" b="1" dirty="0">
                <a:solidFill>
                  <a:srgbClr val="0000CC"/>
                </a:solidFill>
                <a:latin typeface="+mj-lt"/>
                <a:cs typeface="Calibri" panose="020F0502020204030204" pitchFamily="34" charset="0"/>
              </a:rPr>
              <a:t> Hai điện trở R</a:t>
            </a:r>
            <a:r>
              <a:rPr lang="vi-VN" sz="3733" b="1" baseline="-25000" dirty="0">
                <a:solidFill>
                  <a:srgbClr val="0000CC"/>
                </a:solidFill>
                <a:latin typeface="+mj-lt"/>
                <a:cs typeface="Calibri" panose="020F0502020204030204" pitchFamily="34" charset="0"/>
              </a:rPr>
              <a:t>1</a:t>
            </a:r>
            <a:r>
              <a:rPr lang="vi-VN" sz="3733" b="1" dirty="0">
                <a:solidFill>
                  <a:srgbClr val="0000CC"/>
                </a:solidFill>
                <a:latin typeface="+mj-lt"/>
                <a:cs typeface="Calibri" panose="020F0502020204030204" pitchFamily="34" charset="0"/>
              </a:rPr>
              <a:t> và R</a:t>
            </a:r>
            <a:r>
              <a:rPr lang="vi-VN" sz="3733" b="1" baseline="-25000" dirty="0">
                <a:solidFill>
                  <a:srgbClr val="0000CC"/>
                </a:solidFill>
                <a:latin typeface="+mj-lt"/>
                <a:cs typeface="Calibri" panose="020F0502020204030204" pitchFamily="34" charset="0"/>
              </a:rPr>
              <a:t>2</a:t>
            </a:r>
            <a:r>
              <a:rPr lang="vi-VN" sz="3733" b="1" dirty="0">
                <a:solidFill>
                  <a:srgbClr val="0000CC"/>
                </a:solidFill>
                <a:latin typeface="+mj-lt"/>
                <a:cs typeface="Calibri" panose="020F0502020204030204" pitchFamily="34" charset="0"/>
              </a:rPr>
              <a:t> được mắc song song với nhau, trong đó R</a:t>
            </a:r>
            <a:r>
              <a:rPr lang="vi-VN" sz="3733" b="1" baseline="-25000" dirty="0">
                <a:solidFill>
                  <a:srgbClr val="0000CC"/>
                </a:solidFill>
                <a:latin typeface="+mj-lt"/>
                <a:cs typeface="Calibri" panose="020F0502020204030204" pitchFamily="34" charset="0"/>
              </a:rPr>
              <a:t>1</a:t>
            </a:r>
            <a:r>
              <a:rPr lang="vi-VN" sz="3733" b="1" dirty="0">
                <a:solidFill>
                  <a:srgbClr val="0000CC"/>
                </a:solidFill>
                <a:latin typeface="+mj-lt"/>
                <a:cs typeface="Calibri" panose="020F0502020204030204" pitchFamily="34" charset="0"/>
              </a:rPr>
              <a:t> = 6</a:t>
            </a:r>
            <a:r>
              <a:rPr lang="el-GR" sz="3733" dirty="0">
                <a:solidFill>
                  <a:srgbClr val="0000CC"/>
                </a:solidFill>
                <a:latin typeface="+mj-lt"/>
                <a:cs typeface="Calibri" panose="020F0502020204030204" pitchFamily="34" charset="0"/>
              </a:rPr>
              <a:t>Ω</a:t>
            </a:r>
            <a:r>
              <a:rPr lang="vi-VN" sz="3733" b="1" dirty="0">
                <a:solidFill>
                  <a:srgbClr val="0000CC"/>
                </a:solidFill>
                <a:latin typeface="+mj-lt"/>
                <a:cs typeface="Calibri" panose="020F0502020204030204" pitchFamily="34" charset="0"/>
              </a:rPr>
              <a:t>, dòng điện mạch chính có cường độ I = 1,2A và dòng điện đi qua điện trở R</a:t>
            </a:r>
            <a:r>
              <a:rPr lang="vi-VN" sz="3733" b="1" baseline="-25000" dirty="0">
                <a:solidFill>
                  <a:srgbClr val="0000CC"/>
                </a:solidFill>
                <a:latin typeface="+mj-lt"/>
                <a:cs typeface="Calibri" panose="020F0502020204030204" pitchFamily="34" charset="0"/>
              </a:rPr>
              <a:t>2</a:t>
            </a:r>
            <a:r>
              <a:rPr lang="vi-VN" sz="3733" b="1" dirty="0">
                <a:solidFill>
                  <a:srgbClr val="0000CC"/>
                </a:solidFill>
                <a:latin typeface="+mj-lt"/>
                <a:cs typeface="Calibri" panose="020F0502020204030204" pitchFamily="34" charset="0"/>
              </a:rPr>
              <a:t> có cường độ I</a:t>
            </a:r>
            <a:r>
              <a:rPr lang="vi-VN" sz="3733" b="1" baseline="-25000" dirty="0">
                <a:solidFill>
                  <a:srgbClr val="0000CC"/>
                </a:solidFill>
                <a:latin typeface="+mj-lt"/>
                <a:cs typeface="Calibri" panose="020F0502020204030204" pitchFamily="34" charset="0"/>
              </a:rPr>
              <a:t>2</a:t>
            </a:r>
            <a:r>
              <a:rPr lang="vi-VN" sz="3733" b="1" dirty="0">
                <a:solidFill>
                  <a:srgbClr val="0000CC"/>
                </a:solidFill>
                <a:latin typeface="+mj-lt"/>
                <a:cs typeface="Calibri" panose="020F0502020204030204" pitchFamily="34" charset="0"/>
              </a:rPr>
              <a:t> = 0,4A. Tính R</a:t>
            </a:r>
            <a:r>
              <a:rPr lang="vi-VN" sz="3733" b="1" baseline="-25000" dirty="0">
                <a:solidFill>
                  <a:srgbClr val="0000CC"/>
                </a:solidFill>
                <a:latin typeface="+mj-lt"/>
                <a:cs typeface="Calibri" panose="020F0502020204030204" pitchFamily="34" charset="0"/>
              </a:rPr>
              <a:t>2 </a:t>
            </a:r>
            <a:r>
              <a:rPr lang="vi-VN" sz="3733" b="1" baseline="30000" dirty="0">
                <a:solidFill>
                  <a:srgbClr val="0000CC"/>
                </a:solidFill>
                <a:latin typeface="+mj-lt"/>
                <a:cs typeface="Calibri" panose="020F0502020204030204" pitchFamily="34" charset="0"/>
              </a:rPr>
              <a:t> </a:t>
            </a:r>
            <a:endParaRPr lang="vi-VN" sz="3733" b="1" dirty="0">
              <a:solidFill>
                <a:srgbClr val="0000CC"/>
              </a:solidFill>
              <a:latin typeface="+mj-lt"/>
              <a:cs typeface="Calibri" panose="020F0502020204030204" pitchFamily="34" charset="0"/>
            </a:endParaRPr>
          </a:p>
          <a:p>
            <a:pPr marL="514338" indent="-514338" algn="just">
              <a:lnSpc>
                <a:spcPct val="150000"/>
              </a:lnSpc>
              <a:buAutoNum type="alphaUcPeriod"/>
            </a:pPr>
            <a:r>
              <a:rPr lang="vi-VN" sz="3733" dirty="0">
                <a:solidFill>
                  <a:srgbClr val="0000CC"/>
                </a:solidFill>
                <a:latin typeface="+mj-lt"/>
                <a:cs typeface="Calibri" panose="020F0502020204030204" pitchFamily="34" charset="0"/>
              </a:rPr>
              <a:t>R</a:t>
            </a:r>
            <a:r>
              <a:rPr lang="vi-VN" sz="3733" baseline="-25000" dirty="0">
                <a:solidFill>
                  <a:srgbClr val="0000CC"/>
                </a:solidFill>
                <a:latin typeface="+mj-lt"/>
                <a:cs typeface="Calibri" panose="020F0502020204030204" pitchFamily="34" charset="0"/>
              </a:rPr>
              <a:t> 2</a:t>
            </a:r>
            <a:r>
              <a:rPr lang="vi-VN" sz="3733" dirty="0">
                <a:solidFill>
                  <a:srgbClr val="0000CC"/>
                </a:solidFill>
                <a:latin typeface="+mj-lt"/>
                <a:cs typeface="Calibri" panose="020F0502020204030204" pitchFamily="34" charset="0"/>
              </a:rPr>
              <a:t> = </a:t>
            </a:r>
            <a:r>
              <a:rPr lang="en-US" sz="3733" dirty="0">
                <a:solidFill>
                  <a:srgbClr val="0000CC"/>
                </a:solidFill>
                <a:latin typeface="+mj-lt"/>
                <a:cs typeface="Calibri" panose="020F0502020204030204" pitchFamily="34" charset="0"/>
              </a:rPr>
              <a:t>10</a:t>
            </a:r>
            <a:r>
              <a:rPr lang="vi-VN" sz="3733" dirty="0">
                <a:solidFill>
                  <a:srgbClr val="0000CC"/>
                </a:solidFill>
                <a:latin typeface="+mj-lt"/>
                <a:cs typeface="Calibri" panose="020F0502020204030204" pitchFamily="34" charset="0"/>
              </a:rPr>
              <a:t> </a:t>
            </a:r>
            <a:r>
              <a:rPr lang="el-GR" sz="3733" dirty="0">
                <a:solidFill>
                  <a:srgbClr val="0000CC"/>
                </a:solidFill>
                <a:latin typeface="+mj-lt"/>
                <a:cs typeface="Calibri" panose="020F0502020204030204" pitchFamily="34" charset="0"/>
              </a:rPr>
              <a:t>Ω</a:t>
            </a:r>
            <a:r>
              <a:rPr lang="vi-VN" sz="3733" dirty="0">
                <a:solidFill>
                  <a:srgbClr val="0000CC"/>
                </a:solidFill>
                <a:latin typeface="+mj-lt"/>
                <a:cs typeface="Calibri" panose="020F0502020204030204" pitchFamily="34" charset="0"/>
              </a:rPr>
              <a:t>. 			   B. R</a:t>
            </a:r>
            <a:r>
              <a:rPr lang="vi-VN" sz="3733" baseline="-25000" dirty="0">
                <a:solidFill>
                  <a:srgbClr val="0000CC"/>
                </a:solidFill>
                <a:latin typeface="+mj-lt"/>
                <a:cs typeface="Calibri" panose="020F0502020204030204" pitchFamily="34" charset="0"/>
              </a:rPr>
              <a:t> 2</a:t>
            </a:r>
            <a:r>
              <a:rPr lang="vi-VN" sz="3733" dirty="0">
                <a:solidFill>
                  <a:srgbClr val="0000CC"/>
                </a:solidFill>
                <a:latin typeface="+mj-lt"/>
                <a:cs typeface="Calibri" panose="020F0502020204030204" pitchFamily="34" charset="0"/>
              </a:rPr>
              <a:t>  = </a:t>
            </a:r>
            <a:r>
              <a:rPr lang="en-US" sz="3733" dirty="0">
                <a:solidFill>
                  <a:srgbClr val="0000CC"/>
                </a:solidFill>
                <a:latin typeface="+mj-lt"/>
                <a:cs typeface="Calibri" panose="020F0502020204030204" pitchFamily="34" charset="0"/>
              </a:rPr>
              <a:t>12</a:t>
            </a:r>
            <a:r>
              <a:rPr lang="el-GR" sz="3733" dirty="0">
                <a:solidFill>
                  <a:srgbClr val="0000CC"/>
                </a:solidFill>
                <a:latin typeface="+mj-lt"/>
                <a:cs typeface="Calibri" panose="020F0502020204030204" pitchFamily="34" charset="0"/>
              </a:rPr>
              <a:t> Ω</a:t>
            </a:r>
            <a:r>
              <a:rPr lang="vi-VN" sz="3733" dirty="0">
                <a:solidFill>
                  <a:srgbClr val="0000CC"/>
                </a:solidFill>
                <a:latin typeface="+mj-lt"/>
                <a:cs typeface="Calibri" panose="020F0502020204030204" pitchFamily="34" charset="0"/>
              </a:rPr>
              <a:t>. </a:t>
            </a:r>
          </a:p>
          <a:p>
            <a:pPr algn="just">
              <a:lnSpc>
                <a:spcPct val="150000"/>
              </a:lnSpc>
            </a:pPr>
            <a:r>
              <a:rPr lang="vi-VN" sz="3733" dirty="0">
                <a:solidFill>
                  <a:srgbClr val="0000CC"/>
                </a:solidFill>
                <a:latin typeface="+mj-lt"/>
                <a:cs typeface="Calibri" panose="020F0502020204030204" pitchFamily="34" charset="0"/>
              </a:rPr>
              <a:t>C. R</a:t>
            </a:r>
            <a:r>
              <a:rPr lang="vi-VN" sz="3733" baseline="-25000" dirty="0">
                <a:solidFill>
                  <a:srgbClr val="0000CC"/>
                </a:solidFill>
                <a:latin typeface="+mj-lt"/>
                <a:cs typeface="Calibri" panose="020F0502020204030204" pitchFamily="34" charset="0"/>
              </a:rPr>
              <a:t> 2</a:t>
            </a:r>
            <a:r>
              <a:rPr lang="vi-VN" sz="3733" dirty="0">
                <a:solidFill>
                  <a:srgbClr val="0000CC"/>
                </a:solidFill>
                <a:latin typeface="+mj-lt"/>
                <a:cs typeface="Calibri" panose="020F0502020204030204" pitchFamily="34" charset="0"/>
              </a:rPr>
              <a:t> = </a:t>
            </a:r>
            <a:r>
              <a:rPr lang="en-US" sz="3733" dirty="0">
                <a:solidFill>
                  <a:srgbClr val="0000CC"/>
                </a:solidFill>
                <a:latin typeface="+mj-lt"/>
                <a:cs typeface="Calibri" panose="020F0502020204030204" pitchFamily="34" charset="0"/>
              </a:rPr>
              <a:t>15</a:t>
            </a:r>
            <a:r>
              <a:rPr lang="el-GR" sz="3733" dirty="0">
                <a:solidFill>
                  <a:srgbClr val="0000CC"/>
                </a:solidFill>
                <a:latin typeface="+mj-lt"/>
                <a:cs typeface="Calibri" panose="020F0502020204030204" pitchFamily="34" charset="0"/>
              </a:rPr>
              <a:t> Ω</a:t>
            </a:r>
            <a:r>
              <a:rPr lang="vi-VN" sz="3733" dirty="0">
                <a:solidFill>
                  <a:srgbClr val="0000CC"/>
                </a:solidFill>
                <a:latin typeface="+mj-lt"/>
                <a:cs typeface="Calibri" panose="020F0502020204030204" pitchFamily="34" charset="0"/>
              </a:rPr>
              <a:t>. 	            	   D. R</a:t>
            </a:r>
            <a:r>
              <a:rPr lang="vi-VN" sz="3733" baseline="-25000" dirty="0">
                <a:solidFill>
                  <a:srgbClr val="0000CC"/>
                </a:solidFill>
                <a:latin typeface="+mj-lt"/>
                <a:cs typeface="Calibri" panose="020F0502020204030204" pitchFamily="34" charset="0"/>
              </a:rPr>
              <a:t>2</a:t>
            </a:r>
            <a:r>
              <a:rPr lang="vi-VN" sz="3733" dirty="0">
                <a:solidFill>
                  <a:srgbClr val="0000CC"/>
                </a:solidFill>
                <a:latin typeface="+mj-lt"/>
                <a:cs typeface="Calibri" panose="020F0502020204030204" pitchFamily="34" charset="0"/>
              </a:rPr>
              <a:t> = </a:t>
            </a:r>
            <a:r>
              <a:rPr lang="en-US" sz="3733" dirty="0">
                <a:solidFill>
                  <a:srgbClr val="0000CC"/>
                </a:solidFill>
                <a:latin typeface="+mj-lt"/>
                <a:cs typeface="Calibri" panose="020F0502020204030204" pitchFamily="34" charset="0"/>
              </a:rPr>
              <a:t>13</a:t>
            </a:r>
            <a:r>
              <a:rPr lang="el-GR" sz="3733" dirty="0">
                <a:solidFill>
                  <a:srgbClr val="0000CC"/>
                </a:solidFill>
                <a:latin typeface="+mj-lt"/>
                <a:cs typeface="Calibri" panose="020F0502020204030204" pitchFamily="34" charset="0"/>
              </a:rPr>
              <a:t> Ω</a:t>
            </a:r>
            <a:r>
              <a:rPr lang="en-US" sz="3733" dirty="0">
                <a:solidFill>
                  <a:srgbClr val="0000CC"/>
                </a:solidFill>
                <a:latin typeface="+mj-lt"/>
                <a:cs typeface="Calibri" panose="020F0502020204030204" pitchFamily="34" charset="0"/>
              </a:rPr>
              <a:t>.</a:t>
            </a:r>
            <a:endParaRPr lang="vi-VN" sz="3733" dirty="0">
              <a:solidFill>
                <a:srgbClr val="0000CC"/>
              </a:solidFill>
              <a:latin typeface="+mj-lt"/>
              <a:cs typeface="Calibri" panose="020F0502020204030204" pitchFamily="34"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835046" y="3517469"/>
            <a:ext cx="751927" cy="751927"/>
          </a:xfrm>
          <a:prstGeom prst="rect">
            <a:avLst/>
          </a:prstGeom>
        </p:spPr>
      </p:pic>
      <p:sp>
        <p:nvSpPr>
          <p:cNvPr id="2" name="Hình Bầu dục 1">
            <a:extLst>
              <a:ext uri="{FF2B5EF4-FFF2-40B4-BE49-F238E27FC236}">
                <a16:creationId xmlns:a16="http://schemas.microsoft.com/office/drawing/2014/main" xmlns="" id="{38AF0989-E33A-7985-156B-723F9D2636A7}"/>
              </a:ext>
            </a:extLst>
          </p:cNvPr>
          <p:cNvSpPr/>
          <p:nvPr/>
        </p:nvSpPr>
        <p:spPr>
          <a:xfrm>
            <a:off x="7010401" y="3185074"/>
            <a:ext cx="678172" cy="7519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1356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898360" y="990600"/>
            <a:ext cx="10379241" cy="5016758"/>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Bài 13: </a:t>
            </a:r>
            <a:r>
              <a:rPr lang="vi-VN" sz="3200" b="1" dirty="0">
                <a:latin typeface="Times New Roman" panose="02020603050405020304" pitchFamily="18" charset="0"/>
                <a:cs typeface="Times New Roman" panose="02020603050405020304" pitchFamily="18" charset="0"/>
              </a:rPr>
              <a:t>Một đoạn mạch gồm hai điện trở R1 = 6 </a:t>
            </a:r>
            <a:r>
              <a:rPr lang="el-GR" sz="3200" b="1" dirty="0">
                <a:latin typeface="Times New Roman" panose="02020603050405020304" pitchFamily="18" charset="0"/>
                <a:cs typeface="Times New Roman" panose="02020603050405020304" pitchFamily="18" charset="0"/>
              </a:rPr>
              <a:t>Ω , </a:t>
            </a:r>
            <a:r>
              <a:rPr lang="vi-VN" sz="3200" b="1" dirty="0">
                <a:latin typeface="Times New Roman" panose="02020603050405020304" pitchFamily="18" charset="0"/>
                <a:cs typeface="Times New Roman" panose="02020603050405020304" pitchFamily="18" charset="0"/>
              </a:rPr>
              <a:t>R2 = 3 </a:t>
            </a:r>
            <a:r>
              <a:rPr lang="el-GR" sz="3200" b="1" dirty="0">
                <a:latin typeface="Times New Roman" panose="02020603050405020304" pitchFamily="18" charset="0"/>
                <a:cs typeface="Times New Roman" panose="02020603050405020304" pitchFamily="18" charset="0"/>
              </a:rPr>
              <a:t>Ω </a:t>
            </a:r>
            <a:r>
              <a:rPr lang="vi-VN" sz="3200" b="1" dirty="0">
                <a:latin typeface="Times New Roman" panose="02020603050405020304" pitchFamily="18" charset="0"/>
                <a:cs typeface="Times New Roman" panose="02020603050405020304" pitchFamily="18" charset="0"/>
              </a:rPr>
              <a:t>mắc song song với nhau vào hai điểm có hiệu điện thế 6V. Điện trở tương đương và cường độ dòng điện qua mạch chính là: </a:t>
            </a:r>
            <a:endParaRPr lang="en-US" sz="3200" b="1" dirty="0">
              <a:latin typeface="Times New Roman" panose="020206030504050203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cs typeface="Times New Roman" panose="02020603050405020304" pitchFamily="18" charset="0"/>
              </a:rPr>
              <a:t>A. </a:t>
            </a:r>
            <a:r>
              <a:rPr lang="pt-BR" sz="3200" dirty="0">
                <a:latin typeface="Times New Roman" panose="02020603050405020304" pitchFamily="18" charset="0"/>
                <a:cs typeface="Times New Roman" panose="02020603050405020304" pitchFamily="18" charset="0"/>
              </a:rPr>
              <a:t>R = 9 Ω , I = 0,6A </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vi-VN" sz="3200" dirty="0">
                <a:latin typeface="Times New Roman" panose="02020603050405020304" pitchFamily="18" charset="0"/>
                <a:cs typeface="Times New Roman" panose="02020603050405020304" pitchFamily="18" charset="0"/>
              </a:rPr>
              <a:t>B. </a:t>
            </a:r>
            <a:r>
              <a:rPr lang="pt-BR" sz="3200" dirty="0">
                <a:latin typeface="Times New Roman" panose="02020603050405020304" pitchFamily="18" charset="0"/>
                <a:cs typeface="Times New Roman" panose="02020603050405020304" pitchFamily="18" charset="0"/>
              </a:rPr>
              <a:t>R = 9 Ω , I = 1A</a:t>
            </a:r>
            <a:endParaRPr lang="vi-VN" sz="3200" dirty="0">
              <a:latin typeface="Times New Roman" panose="02020603050405020304" pitchFamily="18" charset="0"/>
              <a:cs typeface="Times New Roman" panose="02020603050405020304" pitchFamily="18" charset="0"/>
            </a:endParaRPr>
          </a:p>
          <a:p>
            <a:pPr algn="just">
              <a:lnSpc>
                <a:spcPct val="150000"/>
              </a:lnSpc>
            </a:pPr>
            <a:r>
              <a:rPr lang="vi-VN" sz="3200" dirty="0">
                <a:latin typeface="Times New Roman" panose="02020603050405020304" pitchFamily="18" charset="0"/>
                <a:cs typeface="Times New Roman" panose="02020603050405020304" pitchFamily="18" charset="0"/>
              </a:rPr>
              <a:t>C. </a:t>
            </a:r>
            <a:r>
              <a:rPr lang="pt-BR" sz="3200" dirty="0">
                <a:latin typeface="Times New Roman" panose="02020603050405020304" pitchFamily="18" charset="0"/>
                <a:cs typeface="Times New Roman" panose="02020603050405020304" pitchFamily="18" charset="0"/>
              </a:rPr>
              <a:t>R = 2 Ω , I = 1A </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vi-VN" sz="3200" dirty="0">
                <a:latin typeface="Times New Roman" panose="02020603050405020304" pitchFamily="18" charset="0"/>
                <a:cs typeface="Times New Roman" panose="02020603050405020304" pitchFamily="18" charset="0"/>
              </a:rPr>
              <a:t>D. </a:t>
            </a:r>
            <a:r>
              <a:rPr lang="pt-BR" sz="3200" dirty="0">
                <a:latin typeface="Times New Roman" panose="02020603050405020304" pitchFamily="18" charset="0"/>
                <a:cs typeface="Times New Roman" panose="02020603050405020304" pitchFamily="18" charset="0"/>
              </a:rPr>
              <a:t>R = 2 Ω , I = 3A</a:t>
            </a:r>
            <a:endParaRPr lang="vi-VN" sz="3200" dirty="0">
              <a:latin typeface="Times New Roman" panose="02020603050405020304" pitchFamily="18" charset="0"/>
              <a:cs typeface="Times New Roman" panose="02020603050405020304" pitchFamily="18"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25674" y="5420274"/>
            <a:ext cx="751927" cy="751927"/>
          </a:xfrm>
          <a:prstGeom prst="rect">
            <a:avLst/>
          </a:prstGeom>
        </p:spPr>
      </p:pic>
      <p:sp>
        <p:nvSpPr>
          <p:cNvPr id="2" name="Hình Bầu dục 1">
            <a:extLst>
              <a:ext uri="{FF2B5EF4-FFF2-40B4-BE49-F238E27FC236}">
                <a16:creationId xmlns:a16="http://schemas.microsoft.com/office/drawing/2014/main" xmlns="" id="{F404A46F-8512-7812-5063-1FDF4DBDBDF5}"/>
              </a:ext>
            </a:extLst>
          </p:cNvPr>
          <p:cNvSpPr/>
          <p:nvPr/>
        </p:nvSpPr>
        <p:spPr>
          <a:xfrm>
            <a:off x="898359" y="5318674"/>
            <a:ext cx="564768" cy="65032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91748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0" y="274703"/>
            <a:ext cx="12192000" cy="6247864"/>
          </a:xfrm>
          <a:prstGeom prst="rect">
            <a:avLst/>
          </a:prstGeom>
          <a:solidFill>
            <a:srgbClr val="FFFFFF"/>
          </a:solidFill>
        </p:spPr>
        <p:txBody>
          <a:bodyPr wrap="square">
            <a:spAutoFit/>
          </a:bodyPr>
          <a:lstStyle>
            <a:defPPr>
              <a:defRPr lang="zh-CN"/>
            </a:defPPr>
            <a:lvl1pPr algn="just">
              <a:defRPr sz="3200" b="1" i="0">
                <a:solidFill>
                  <a:srgbClr val="FFC000"/>
                </a:solidFill>
                <a:effectLst/>
                <a:latin typeface="Calibri" panose="020F0502020204030204" pitchFamily="34" charset="0"/>
                <a:cs typeface="Calibri" panose="020F0502020204030204" pitchFamily="34" charset="0"/>
              </a:defRPr>
            </a:lvl1pPr>
          </a:lstStyle>
          <a:p>
            <a:r>
              <a:rPr lang="vi-VN" dirty="0">
                <a:solidFill>
                  <a:srgbClr val="FF0000"/>
                </a:solidFill>
                <a:latin typeface="+mj-lt"/>
              </a:rPr>
              <a:t>Bài 14: </a:t>
            </a:r>
            <a:r>
              <a:rPr lang="vi-VN" dirty="0">
                <a:solidFill>
                  <a:srgbClr val="0000CC"/>
                </a:solidFill>
                <a:latin typeface="+mj-lt"/>
              </a:rPr>
              <a:t>Cho mạch điện gồm ba điện trở R1 = 25</a:t>
            </a:r>
            <a:r>
              <a:rPr lang="el-GR" dirty="0">
                <a:solidFill>
                  <a:srgbClr val="0000CC"/>
                </a:solidFill>
                <a:latin typeface="+mj-lt"/>
              </a:rPr>
              <a:t>Ω; </a:t>
            </a:r>
            <a:r>
              <a:rPr lang="vi-VN" dirty="0">
                <a:solidFill>
                  <a:srgbClr val="0000CC"/>
                </a:solidFill>
                <a:latin typeface="+mj-lt"/>
              </a:rPr>
              <a:t>R2 = R3 = 50</a:t>
            </a:r>
            <a:r>
              <a:rPr lang="el-GR" dirty="0">
                <a:solidFill>
                  <a:srgbClr val="0000CC"/>
                </a:solidFill>
                <a:latin typeface="+mj-lt"/>
              </a:rPr>
              <a:t>Ω </a:t>
            </a:r>
            <a:r>
              <a:rPr lang="vi-VN" dirty="0">
                <a:solidFill>
                  <a:srgbClr val="0000CC"/>
                </a:solidFill>
                <a:latin typeface="+mj-lt"/>
              </a:rPr>
              <a:t>mắc song song với nhau.</a:t>
            </a:r>
          </a:p>
          <a:p>
            <a:pPr>
              <a:lnSpc>
                <a:spcPct val="150000"/>
              </a:lnSpc>
            </a:pPr>
            <a:r>
              <a:rPr lang="vi-VN" dirty="0">
                <a:solidFill>
                  <a:srgbClr val="0000CC"/>
                </a:solidFill>
                <a:latin typeface="+mj-lt"/>
              </a:rPr>
              <a:t>    a. Điện trở tương đương của đoạn mạch là</a:t>
            </a:r>
          </a:p>
          <a:p>
            <a:pPr>
              <a:lnSpc>
                <a:spcPct val="150000"/>
              </a:lnSpc>
            </a:pPr>
            <a:r>
              <a:rPr lang="en-US" b="0" dirty="0">
                <a:solidFill>
                  <a:srgbClr val="0000CC"/>
                </a:solidFill>
                <a:latin typeface="+mj-lt"/>
              </a:rPr>
              <a:t>	</a:t>
            </a:r>
            <a:r>
              <a:rPr lang="vi-VN" b="0" dirty="0">
                <a:solidFill>
                  <a:srgbClr val="0000CC"/>
                </a:solidFill>
                <a:latin typeface="+mj-lt"/>
              </a:rPr>
              <a:t>A. Rtđ = 25</a:t>
            </a:r>
            <a:r>
              <a:rPr lang="el-GR" b="0" dirty="0">
                <a:solidFill>
                  <a:srgbClr val="0000CC"/>
                </a:solidFill>
                <a:latin typeface="+mj-lt"/>
              </a:rPr>
              <a:t>Ω </a:t>
            </a:r>
            <a:r>
              <a:rPr lang="en-US" b="0" dirty="0">
                <a:solidFill>
                  <a:srgbClr val="0000CC"/>
                </a:solidFill>
                <a:latin typeface="+mj-lt"/>
              </a:rPr>
              <a:t>				</a:t>
            </a:r>
            <a:r>
              <a:rPr lang="vi-VN" b="0" dirty="0">
                <a:solidFill>
                  <a:srgbClr val="0000CC"/>
                </a:solidFill>
                <a:latin typeface="+mj-lt"/>
              </a:rPr>
              <a:t>B. Rtđ = 50 </a:t>
            </a:r>
            <a:r>
              <a:rPr lang="el-GR" b="0" dirty="0">
                <a:solidFill>
                  <a:srgbClr val="0000CC"/>
                </a:solidFill>
                <a:latin typeface="+mj-lt"/>
              </a:rPr>
              <a:t>Ω </a:t>
            </a:r>
            <a:endParaRPr lang="en-US" b="0" dirty="0">
              <a:solidFill>
                <a:srgbClr val="0000CC"/>
              </a:solidFill>
              <a:latin typeface="+mj-lt"/>
            </a:endParaRPr>
          </a:p>
          <a:p>
            <a:pPr>
              <a:lnSpc>
                <a:spcPct val="150000"/>
              </a:lnSpc>
            </a:pPr>
            <a:r>
              <a:rPr lang="en-US" b="0" dirty="0">
                <a:solidFill>
                  <a:srgbClr val="0000CC"/>
                </a:solidFill>
                <a:latin typeface="+mj-lt"/>
              </a:rPr>
              <a:t>	</a:t>
            </a:r>
            <a:r>
              <a:rPr lang="vi-VN" b="0" dirty="0">
                <a:solidFill>
                  <a:srgbClr val="0000CC"/>
                </a:solidFill>
                <a:latin typeface="+mj-lt"/>
              </a:rPr>
              <a:t>C. Rtđ = 75</a:t>
            </a:r>
            <a:r>
              <a:rPr lang="el-GR" b="0" dirty="0">
                <a:solidFill>
                  <a:srgbClr val="0000CC"/>
                </a:solidFill>
                <a:latin typeface="+mj-lt"/>
              </a:rPr>
              <a:t>Ω </a:t>
            </a:r>
            <a:r>
              <a:rPr lang="en-US" b="0" dirty="0">
                <a:solidFill>
                  <a:srgbClr val="0000CC"/>
                </a:solidFill>
                <a:latin typeface="+mj-lt"/>
              </a:rPr>
              <a:t>				</a:t>
            </a:r>
            <a:r>
              <a:rPr lang="vi-VN" b="0" dirty="0">
                <a:solidFill>
                  <a:srgbClr val="0000CC"/>
                </a:solidFill>
                <a:latin typeface="+mj-lt"/>
              </a:rPr>
              <a:t>D. Rtđ = 12,5</a:t>
            </a:r>
            <a:r>
              <a:rPr lang="el-GR" b="0" dirty="0">
                <a:solidFill>
                  <a:srgbClr val="0000CC"/>
                </a:solidFill>
                <a:latin typeface="+mj-lt"/>
              </a:rPr>
              <a:t>Ω</a:t>
            </a:r>
            <a:endParaRPr lang="en-US" b="0" dirty="0">
              <a:solidFill>
                <a:srgbClr val="0000CC"/>
              </a:solidFill>
              <a:latin typeface="+mj-lt"/>
            </a:endParaRPr>
          </a:p>
          <a:p>
            <a:r>
              <a:rPr lang="vi-VN" dirty="0">
                <a:solidFill>
                  <a:srgbClr val="0000CC"/>
                </a:solidFill>
                <a:latin typeface="+mj-lt"/>
              </a:rPr>
              <a:t>    b.  Đặt vào hai đầu đoạn mạch một hiệu điện thế không đổi bằng 37,5V. Cường độ dòng điện trong mạch chính có thể nhận giá trị nào trong các giá trị sau đây?</a:t>
            </a:r>
          </a:p>
          <a:p>
            <a:pPr>
              <a:lnSpc>
                <a:spcPct val="150000"/>
              </a:lnSpc>
            </a:pPr>
            <a:r>
              <a:rPr lang="en-US" b="0" dirty="0">
                <a:solidFill>
                  <a:srgbClr val="0000CC"/>
                </a:solidFill>
                <a:latin typeface="+mj-lt"/>
              </a:rPr>
              <a:t>	</a:t>
            </a:r>
            <a:r>
              <a:rPr lang="vi-VN" b="0" dirty="0">
                <a:solidFill>
                  <a:srgbClr val="0000CC"/>
                </a:solidFill>
                <a:latin typeface="+mj-lt"/>
              </a:rPr>
              <a:t>A. I = 3A. </a:t>
            </a:r>
            <a:r>
              <a:rPr lang="en-US" b="0" dirty="0">
                <a:solidFill>
                  <a:srgbClr val="0000CC"/>
                </a:solidFill>
                <a:latin typeface="+mj-lt"/>
              </a:rPr>
              <a:t>				</a:t>
            </a:r>
            <a:r>
              <a:rPr lang="vi-VN" b="0" dirty="0">
                <a:solidFill>
                  <a:srgbClr val="0000CC"/>
                </a:solidFill>
                <a:latin typeface="+mj-lt"/>
              </a:rPr>
              <a:t>B. I = 1,5A. </a:t>
            </a:r>
            <a:endParaRPr lang="en-US" b="0" dirty="0">
              <a:solidFill>
                <a:srgbClr val="0000CC"/>
              </a:solidFill>
              <a:latin typeface="+mj-lt"/>
            </a:endParaRPr>
          </a:p>
          <a:p>
            <a:pPr>
              <a:lnSpc>
                <a:spcPct val="150000"/>
              </a:lnSpc>
            </a:pPr>
            <a:r>
              <a:rPr lang="en-US" b="0" dirty="0">
                <a:solidFill>
                  <a:srgbClr val="0000CC"/>
                </a:solidFill>
                <a:latin typeface="+mj-lt"/>
              </a:rPr>
              <a:t>	</a:t>
            </a:r>
            <a:r>
              <a:rPr lang="vi-VN" b="0" dirty="0">
                <a:solidFill>
                  <a:srgbClr val="0000CC"/>
                </a:solidFill>
                <a:latin typeface="+mj-lt"/>
              </a:rPr>
              <a:t>C. I = 0,75A. </a:t>
            </a:r>
            <a:r>
              <a:rPr lang="en-US" b="0" dirty="0">
                <a:solidFill>
                  <a:srgbClr val="0000CC"/>
                </a:solidFill>
                <a:latin typeface="+mj-lt"/>
              </a:rPr>
              <a:t>				</a:t>
            </a:r>
            <a:r>
              <a:rPr lang="vi-VN" b="0" dirty="0">
                <a:solidFill>
                  <a:srgbClr val="0000CC"/>
                </a:solidFill>
                <a:latin typeface="+mj-lt"/>
              </a:rPr>
              <a:t>D. I = 2A</a:t>
            </a:r>
            <a:r>
              <a:rPr lang="vi-VN" b="0" dirty="0">
                <a:solidFill>
                  <a:schemeClr val="bg1"/>
                </a:solidFill>
                <a:latin typeface="+mj-lt"/>
              </a:rPr>
              <a:t>= 0,25A.</a:t>
            </a:r>
          </a:p>
        </p:txBody>
      </p:sp>
      <p:sp>
        <p:nvSpPr>
          <p:cNvPr id="2" name="Hình Bầu dục 1">
            <a:extLst>
              <a:ext uri="{FF2B5EF4-FFF2-40B4-BE49-F238E27FC236}">
                <a16:creationId xmlns:a16="http://schemas.microsoft.com/office/drawing/2014/main" xmlns="" id="{F446D7C4-EF60-CDD5-9935-412DEB09294A}"/>
              </a:ext>
            </a:extLst>
          </p:cNvPr>
          <p:cNvSpPr/>
          <p:nvPr/>
        </p:nvSpPr>
        <p:spPr>
          <a:xfrm>
            <a:off x="7315200" y="2970810"/>
            <a:ext cx="508000" cy="4581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Hình Bầu dục 4">
            <a:extLst>
              <a:ext uri="{FF2B5EF4-FFF2-40B4-BE49-F238E27FC236}">
                <a16:creationId xmlns:a16="http://schemas.microsoft.com/office/drawing/2014/main" xmlns="" id="{9F817433-1BC1-A9B1-7623-3E9BB2F93AD4}"/>
              </a:ext>
            </a:extLst>
          </p:cNvPr>
          <p:cNvSpPr/>
          <p:nvPr/>
        </p:nvSpPr>
        <p:spPr>
          <a:xfrm>
            <a:off x="1219200" y="5054600"/>
            <a:ext cx="58928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1020944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1727200" y="482600"/>
            <a:ext cx="9276443" cy="1077218"/>
          </a:xfrm>
          <a:prstGeom prst="rect">
            <a:avLst/>
          </a:prstGeom>
          <a:solidFill>
            <a:schemeClr val="bg1"/>
          </a:solidFill>
        </p:spPr>
        <p:txBody>
          <a:bodyPr wrap="square">
            <a:spAutoFit/>
          </a:bodyPr>
          <a:lstStyle/>
          <a:p>
            <a:pPr lvl="0"/>
            <a:r>
              <a:rPr lang="vi-VN" sz="3200" b="1" u="sng" dirty="0">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a:t>
            </a:r>
            <a:r>
              <a:rPr lang="vi-VN" sz="3200" b="1" u="sng" dirty="0">
                <a:solidFill>
                  <a:srgbClr val="FF0000"/>
                </a:solidFill>
                <a:latin typeface="Times New Roman" panose="02020603050405020304" pitchFamily="18" charset="0"/>
                <a:cs typeface="Times New Roman" panose="02020603050405020304" pitchFamily="18" charset="0"/>
              </a:rPr>
              <a:t>15</a:t>
            </a:r>
            <a:r>
              <a:rPr lang="en-US" sz="3200" b="1" dirty="0">
                <a:solidFill>
                  <a:srgbClr val="0000CC"/>
                </a:solidFill>
                <a:latin typeface="Calibri" panose="020F0502020204030204" pitchFamily="34" charset="0"/>
                <a:cs typeface="Calibri" panose="020F0502020204030204" pitchFamily="34" charset="0"/>
              </a:rPr>
              <a:t>. </a:t>
            </a:r>
            <a:r>
              <a:rPr lang="vi-VN" sz="3200" b="1" dirty="0">
                <a:solidFill>
                  <a:srgbClr val="0000CC"/>
                </a:solidFill>
                <a:latin typeface="+mj-lt"/>
                <a:ea typeface="微软雅黑"/>
                <a:cs typeface="Calibri" panose="020F0502020204030204" pitchFamily="34" charset="0"/>
              </a:rPr>
              <a:t>Ở mạch điện trong hình bên, nếu một trong hai đèn bị hỏng thì đèn kia còn sáng không?</a:t>
            </a:r>
            <a:r>
              <a:rPr lang="en-US" sz="3200" b="1" dirty="0">
                <a:solidFill>
                  <a:srgbClr val="0000CC"/>
                </a:solidFill>
                <a:latin typeface="+mj-lt"/>
                <a:ea typeface="微软雅黑"/>
                <a:cs typeface="Calibri" panose="020F0502020204030204" pitchFamily="34" charset="0"/>
              </a:rPr>
              <a:t> </a:t>
            </a:r>
            <a:endParaRPr lang="vi-VN" sz="3200" b="1" dirty="0">
              <a:solidFill>
                <a:srgbClr val="0000CC"/>
              </a:solidFill>
              <a:latin typeface="+mj-lt"/>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6427189-851D-486F-81B7-36D15E8CE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1603352"/>
            <a:ext cx="7777047" cy="4671088"/>
          </a:xfrm>
          <a:prstGeom prst="rect">
            <a:avLst/>
          </a:prstGeom>
        </p:spPr>
      </p:pic>
    </p:spTree>
    <p:extLst>
      <p:ext uri="{BB962C8B-B14F-4D97-AF65-F5344CB8AC3E}">
        <p14:creationId xmlns:p14="http://schemas.microsoft.com/office/powerpoint/2010/main" val="26324574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41873" y="270365"/>
            <a:ext cx="882495" cy="1583183"/>
          </a:xfrm>
          <a:prstGeom prst="rect">
            <a:avLst/>
          </a:prstGeom>
        </p:spPr>
      </p:pic>
      <p:pic>
        <p:nvPicPr>
          <p:cNvPr id="3" name="图片 2"/>
          <p:cNvPicPr>
            <a:picLocks noChangeAspect="1"/>
          </p:cNvPicPr>
          <p:nvPr/>
        </p:nvPicPr>
        <p:blipFill>
          <a:blip r:embed="rId4"/>
          <a:stretch>
            <a:fillRect/>
          </a:stretch>
        </p:blipFill>
        <p:spPr>
          <a:xfrm>
            <a:off x="172827" y="5137946"/>
            <a:ext cx="1045864" cy="1354137"/>
          </a:xfrm>
          <a:prstGeom prst="rect">
            <a:avLst/>
          </a:prstGeom>
        </p:spPr>
      </p:pic>
      <p:pic>
        <p:nvPicPr>
          <p:cNvPr id="4" name="图片 3"/>
          <p:cNvPicPr>
            <a:picLocks noChangeAspect="1"/>
          </p:cNvPicPr>
          <p:nvPr/>
        </p:nvPicPr>
        <p:blipFill>
          <a:blip r:embed="rId5"/>
          <a:stretch>
            <a:fillRect/>
          </a:stretch>
        </p:blipFill>
        <p:spPr>
          <a:xfrm>
            <a:off x="3148559" y="-207821"/>
            <a:ext cx="1389944" cy="1185695"/>
          </a:xfrm>
          <a:prstGeom prst="rect">
            <a:avLst/>
          </a:prstGeom>
        </p:spPr>
      </p:pic>
      <p:pic>
        <p:nvPicPr>
          <p:cNvPr id="5" name="图片 4"/>
          <p:cNvPicPr>
            <a:picLocks noChangeAspect="1"/>
          </p:cNvPicPr>
          <p:nvPr/>
        </p:nvPicPr>
        <p:blipFill>
          <a:blip r:embed="rId6"/>
          <a:stretch>
            <a:fillRect/>
          </a:stretch>
        </p:blipFill>
        <p:spPr>
          <a:xfrm>
            <a:off x="151917" y="3824629"/>
            <a:ext cx="1302179" cy="1449387"/>
          </a:xfrm>
          <a:prstGeom prst="rect">
            <a:avLst/>
          </a:prstGeom>
        </p:spPr>
      </p:pic>
      <p:pic>
        <p:nvPicPr>
          <p:cNvPr id="6" name="图片 5"/>
          <p:cNvPicPr>
            <a:picLocks noChangeAspect="1"/>
          </p:cNvPicPr>
          <p:nvPr/>
        </p:nvPicPr>
        <p:blipFill>
          <a:blip r:embed="rId7"/>
          <a:stretch>
            <a:fillRect/>
          </a:stretch>
        </p:blipFill>
        <p:spPr>
          <a:xfrm>
            <a:off x="366903" y="2468156"/>
            <a:ext cx="436104" cy="450395"/>
          </a:xfrm>
          <a:prstGeom prst="rect">
            <a:avLst/>
          </a:prstGeom>
        </p:spPr>
      </p:pic>
      <p:pic>
        <p:nvPicPr>
          <p:cNvPr id="7" name="图片 6"/>
          <p:cNvPicPr>
            <a:picLocks noChangeAspect="1"/>
          </p:cNvPicPr>
          <p:nvPr/>
        </p:nvPicPr>
        <p:blipFill>
          <a:blip r:embed="rId8"/>
          <a:stretch>
            <a:fillRect/>
          </a:stretch>
        </p:blipFill>
        <p:spPr>
          <a:xfrm>
            <a:off x="1786251" y="498339"/>
            <a:ext cx="488015" cy="479535"/>
          </a:xfrm>
          <a:prstGeom prst="rect">
            <a:avLst/>
          </a:prstGeom>
        </p:spPr>
      </p:pic>
      <p:pic>
        <p:nvPicPr>
          <p:cNvPr id="8" name="图片 7"/>
          <p:cNvPicPr>
            <a:picLocks noChangeAspect="1"/>
          </p:cNvPicPr>
          <p:nvPr/>
        </p:nvPicPr>
        <p:blipFill>
          <a:blip r:embed="rId9"/>
          <a:stretch>
            <a:fillRect/>
          </a:stretch>
        </p:blipFill>
        <p:spPr>
          <a:xfrm>
            <a:off x="5530642" y="-79375"/>
            <a:ext cx="825095" cy="876300"/>
          </a:xfrm>
          <a:prstGeom prst="rect">
            <a:avLst/>
          </a:prstGeom>
        </p:spPr>
      </p:pic>
      <p:pic>
        <p:nvPicPr>
          <p:cNvPr id="9" name="图片 8"/>
          <p:cNvPicPr>
            <a:picLocks noChangeAspect="1"/>
          </p:cNvPicPr>
          <p:nvPr/>
        </p:nvPicPr>
        <p:blipFill>
          <a:blip r:embed="rId10"/>
          <a:stretch>
            <a:fillRect/>
          </a:stretch>
        </p:blipFill>
        <p:spPr>
          <a:xfrm>
            <a:off x="7846845" y="579711"/>
            <a:ext cx="418895" cy="381000"/>
          </a:xfrm>
          <a:prstGeom prst="rect">
            <a:avLst/>
          </a:prstGeom>
        </p:spPr>
      </p:pic>
      <p:pic>
        <p:nvPicPr>
          <p:cNvPr id="11" name="图片 10"/>
          <p:cNvPicPr>
            <a:picLocks noChangeAspect="1"/>
          </p:cNvPicPr>
          <p:nvPr/>
        </p:nvPicPr>
        <p:blipFill>
          <a:blip r:embed="rId11"/>
          <a:stretch>
            <a:fillRect/>
          </a:stretch>
        </p:blipFill>
        <p:spPr>
          <a:xfrm>
            <a:off x="11143950" y="4517410"/>
            <a:ext cx="896135" cy="2218645"/>
          </a:xfrm>
          <a:prstGeom prst="rect">
            <a:avLst/>
          </a:prstGeom>
        </p:spPr>
      </p:pic>
      <p:pic>
        <p:nvPicPr>
          <p:cNvPr id="13" name="图片 12"/>
          <p:cNvPicPr>
            <a:picLocks noChangeAspect="1"/>
          </p:cNvPicPr>
          <p:nvPr/>
        </p:nvPicPr>
        <p:blipFill>
          <a:blip r:embed="rId12"/>
          <a:stretch>
            <a:fillRect/>
          </a:stretch>
        </p:blipFill>
        <p:spPr>
          <a:xfrm>
            <a:off x="9145567" y="904198"/>
            <a:ext cx="496492" cy="582380"/>
          </a:xfrm>
          <a:prstGeom prst="rect">
            <a:avLst/>
          </a:prstGeom>
        </p:spPr>
      </p:pic>
      <p:sp>
        <p:nvSpPr>
          <p:cNvPr id="14" name="文本框 13"/>
          <p:cNvSpPr txBox="1"/>
          <p:nvPr/>
        </p:nvSpPr>
        <p:spPr>
          <a:xfrm>
            <a:off x="198108" y="1051452"/>
            <a:ext cx="7694928" cy="4154984"/>
          </a:xfrm>
          <a:prstGeom prst="rect">
            <a:avLst/>
          </a:prstGeom>
          <a:noFill/>
        </p:spPr>
        <p:txBody>
          <a:bodyPr wrap="square" rtlCol="0">
            <a:spAutoFit/>
          </a:bodyPr>
          <a:lstStyle/>
          <a:p>
            <a:pPr algn="ctr"/>
            <a:r>
              <a:rPr lang="en-US" altLang="zh-CN" sz="6600" b="1" dirty="0" err="1">
                <a:solidFill>
                  <a:srgbClr val="FF0000"/>
                </a:solidFill>
                <a:latin typeface="+mj-lt"/>
                <a:ea typeface="Roboto" pitchFamily="2" charset="0"/>
              </a:rPr>
              <a:t>Bài</a:t>
            </a:r>
            <a:r>
              <a:rPr lang="en-US" altLang="zh-CN" sz="6600" b="1" dirty="0">
                <a:solidFill>
                  <a:srgbClr val="FF0000"/>
                </a:solidFill>
                <a:latin typeface="+mj-lt"/>
                <a:ea typeface="Roboto" pitchFamily="2" charset="0"/>
              </a:rPr>
              <a:t> 12: </a:t>
            </a:r>
          </a:p>
          <a:p>
            <a:pPr algn="ctr"/>
            <a:r>
              <a:rPr lang="en-US" altLang="zh-CN" sz="6600" b="1" dirty="0">
                <a:solidFill>
                  <a:srgbClr val="0000CC"/>
                </a:solidFill>
                <a:latin typeface="+mj-lt"/>
                <a:ea typeface="Roboto" pitchFamily="2" charset="0"/>
              </a:rPr>
              <a:t>ĐOẠN MẠCH </a:t>
            </a:r>
            <a:endParaRPr lang="vi-VN" altLang="zh-CN" sz="6600" b="1" dirty="0">
              <a:solidFill>
                <a:srgbClr val="0000CC"/>
              </a:solidFill>
              <a:latin typeface="+mj-lt"/>
              <a:ea typeface="Roboto" pitchFamily="2" charset="0"/>
            </a:endParaRPr>
          </a:p>
          <a:p>
            <a:pPr algn="ctr"/>
            <a:r>
              <a:rPr lang="en-US" altLang="zh-CN" sz="6600" b="1" dirty="0">
                <a:solidFill>
                  <a:srgbClr val="0000CC"/>
                </a:solidFill>
                <a:latin typeface="+mj-lt"/>
                <a:ea typeface="Roboto" pitchFamily="2" charset="0"/>
              </a:rPr>
              <a:t>NỐI TIẾP, </a:t>
            </a:r>
          </a:p>
          <a:p>
            <a:pPr algn="ctr"/>
            <a:r>
              <a:rPr lang="en-US" altLang="zh-CN" sz="6600" b="1" dirty="0">
                <a:solidFill>
                  <a:srgbClr val="0000CC"/>
                </a:solidFill>
                <a:latin typeface="+mj-lt"/>
                <a:ea typeface="Roboto" pitchFamily="2" charset="0"/>
              </a:rPr>
              <a:t>SONG SONG</a:t>
            </a:r>
            <a:endParaRPr lang="zh-CN" altLang="en-US" sz="6600" b="1" dirty="0">
              <a:solidFill>
                <a:srgbClr val="0000CC"/>
              </a:solidFill>
              <a:latin typeface="+mj-lt"/>
              <a:ea typeface="汉仪喵魂体W" panose="00020600040101010101" pitchFamily="18" charset="-122"/>
            </a:endParaRPr>
          </a:p>
        </p:txBody>
      </p:sp>
      <p:sp>
        <p:nvSpPr>
          <p:cNvPr id="15" name="文本框 14"/>
          <p:cNvSpPr txBox="1"/>
          <p:nvPr/>
        </p:nvSpPr>
        <p:spPr>
          <a:xfrm>
            <a:off x="1444348" y="5678990"/>
            <a:ext cx="4988664" cy="58355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2800" dirty="0" err="1">
                <a:solidFill>
                  <a:schemeClr val="bg1"/>
                </a:solidFill>
                <a:latin typeface="Amazone" panose="03020702060507090A04" pitchFamily="66" charset="-93"/>
                <a:ea typeface="Roboto" pitchFamily="2" charset="0"/>
              </a:rPr>
              <a:t>Giáo</a:t>
            </a:r>
            <a:r>
              <a:rPr lang="en-US" altLang="zh-CN" sz="2800" dirty="0">
                <a:solidFill>
                  <a:schemeClr val="bg1"/>
                </a:solidFill>
                <a:latin typeface="Amazone" panose="03020702060507090A04" pitchFamily="66" charset="-93"/>
                <a:ea typeface="Roboto" pitchFamily="2" charset="0"/>
              </a:rPr>
              <a:t> </a:t>
            </a:r>
            <a:r>
              <a:rPr lang="en-US" altLang="zh-CN" sz="2800" dirty="0" err="1">
                <a:solidFill>
                  <a:schemeClr val="bg1"/>
                </a:solidFill>
                <a:latin typeface="Amazone" panose="03020702060507090A04" pitchFamily="66" charset="-93"/>
                <a:ea typeface="Roboto" pitchFamily="2" charset="0"/>
              </a:rPr>
              <a:t>viên</a:t>
            </a:r>
            <a:r>
              <a:rPr lang="en-US" altLang="zh-CN" sz="2800" dirty="0">
                <a:solidFill>
                  <a:schemeClr val="bg1"/>
                </a:solidFill>
                <a:latin typeface="Amazone" panose="03020702060507090A04" pitchFamily="66" charset="-93"/>
                <a:ea typeface="Roboto" pitchFamily="2" charset="0"/>
              </a:rPr>
              <a:t>:</a:t>
            </a:r>
          </a:p>
        </p:txBody>
      </p:sp>
      <p:grpSp>
        <p:nvGrpSpPr>
          <p:cNvPr id="16" name="Group 4"/>
          <p:cNvGrpSpPr>
            <a:grpSpLocks noChangeAspect="1"/>
          </p:cNvGrpSpPr>
          <p:nvPr/>
        </p:nvGrpSpPr>
        <p:grpSpPr bwMode="auto">
          <a:xfrm>
            <a:off x="11014455" y="65007"/>
            <a:ext cx="1157287" cy="1309687"/>
            <a:chOff x="6191" y="815"/>
            <a:chExt cx="729" cy="825"/>
          </a:xfrm>
        </p:grpSpPr>
        <p:sp>
          <p:nvSpPr>
            <p:cNvPr id="17" name="AutoShape 3"/>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 name="Freeform 5"/>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 name="Freeform 6"/>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0" name="Freeform 7"/>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 name="Freeform 8"/>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 name="Freeform 9"/>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 name="Freeform 10"/>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4" name="Freeform 11"/>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5" name="Freeform 12"/>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26" name="Group 15"/>
          <p:cNvGrpSpPr>
            <a:grpSpLocks noChangeAspect="1"/>
          </p:cNvGrpSpPr>
          <p:nvPr/>
        </p:nvGrpSpPr>
        <p:grpSpPr bwMode="auto">
          <a:xfrm>
            <a:off x="5975942" y="5654676"/>
            <a:ext cx="1065212" cy="1203325"/>
            <a:chOff x="6103" y="2773"/>
            <a:chExt cx="671" cy="758"/>
          </a:xfrm>
        </p:grpSpPr>
        <p:sp>
          <p:nvSpPr>
            <p:cNvPr id="27" name="AutoShape 14"/>
            <p:cNvSpPr>
              <a:spLocks noChangeAspect="1" noChangeArrowheads="1" noTextEdit="1"/>
            </p:cNvSpPr>
            <p:nvPr/>
          </p:nvSpPr>
          <p:spPr bwMode="auto">
            <a:xfrm>
              <a:off x="6103" y="2773"/>
              <a:ext cx="671"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8" name="Freeform 16"/>
            <p:cNvSpPr>
              <a:spLocks/>
            </p:cNvSpPr>
            <p:nvPr/>
          </p:nvSpPr>
          <p:spPr bwMode="auto">
            <a:xfrm>
              <a:off x="6092" y="2822"/>
              <a:ext cx="420" cy="378"/>
            </a:xfrm>
            <a:custGeom>
              <a:avLst/>
              <a:gdLst>
                <a:gd name="T0" fmla="*/ 4 w 188"/>
                <a:gd name="T1" fmla="*/ 89 h 169"/>
                <a:gd name="T2" fmla="*/ 137 w 188"/>
                <a:gd name="T3" fmla="*/ 141 h 169"/>
                <a:gd name="T4" fmla="*/ 159 w 188"/>
                <a:gd name="T5" fmla="*/ 3 h 169"/>
                <a:gd name="T6" fmla="*/ 154 w 188"/>
                <a:gd name="T7" fmla="*/ 0 h 169"/>
                <a:gd name="T8" fmla="*/ 6 w 188"/>
                <a:gd name="T9" fmla="*/ 80 h 169"/>
                <a:gd name="T10" fmla="*/ 15 w 188"/>
                <a:gd name="T11" fmla="*/ 89 h 169"/>
                <a:gd name="T12" fmla="*/ 95 w 188"/>
                <a:gd name="T13" fmla="*/ 28 h 169"/>
                <a:gd name="T14" fmla="*/ 140 w 188"/>
                <a:gd name="T15" fmla="*/ 13 h 169"/>
                <a:gd name="T16" fmla="*/ 156 w 188"/>
                <a:gd name="T17" fmla="*/ 25 h 169"/>
                <a:gd name="T18" fmla="*/ 164 w 188"/>
                <a:gd name="T19" fmla="*/ 57 h 169"/>
                <a:gd name="T20" fmla="*/ 112 w 188"/>
                <a:gd name="T21" fmla="*/ 138 h 169"/>
                <a:gd name="T22" fmla="*/ 15 w 188"/>
                <a:gd name="T23" fmla="*/ 83 h 169"/>
                <a:gd name="T24" fmla="*/ 4 w 188"/>
                <a:gd name="T25" fmla="*/ 8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69">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9" name="Freeform 17"/>
            <p:cNvSpPr>
              <a:spLocks/>
            </p:cNvSpPr>
            <p:nvPr/>
          </p:nvSpPr>
          <p:spPr bwMode="auto">
            <a:xfrm>
              <a:off x="6148" y="2891"/>
              <a:ext cx="648" cy="671"/>
            </a:xfrm>
            <a:custGeom>
              <a:avLst/>
              <a:gdLst>
                <a:gd name="T0" fmla="*/ 1 w 290"/>
                <a:gd name="T1" fmla="*/ 89 h 300"/>
                <a:gd name="T2" fmla="*/ 17 w 290"/>
                <a:gd name="T3" fmla="*/ 199 h 300"/>
                <a:gd name="T4" fmla="*/ 55 w 290"/>
                <a:gd name="T5" fmla="*/ 271 h 300"/>
                <a:gd name="T6" fmla="*/ 198 w 290"/>
                <a:gd name="T7" fmla="*/ 259 h 300"/>
                <a:gd name="T8" fmla="*/ 277 w 290"/>
                <a:gd name="T9" fmla="*/ 142 h 300"/>
                <a:gd name="T10" fmla="*/ 231 w 290"/>
                <a:gd name="T11" fmla="*/ 74 h 300"/>
                <a:gd name="T12" fmla="*/ 146 w 290"/>
                <a:gd name="T13" fmla="*/ 4 h 300"/>
                <a:gd name="T14" fmla="*/ 137 w 290"/>
                <a:gd name="T15" fmla="*/ 13 h 300"/>
                <a:gd name="T16" fmla="*/ 258 w 290"/>
                <a:gd name="T17" fmla="*/ 126 h 300"/>
                <a:gd name="T18" fmla="*/ 192 w 290"/>
                <a:gd name="T19" fmla="*/ 249 h 300"/>
                <a:gd name="T20" fmla="*/ 55 w 290"/>
                <a:gd name="T21" fmla="*/ 256 h 300"/>
                <a:gd name="T22" fmla="*/ 25 w 290"/>
                <a:gd name="T23" fmla="*/ 175 h 300"/>
                <a:gd name="T24" fmla="*/ 13 w 290"/>
                <a:gd name="T25" fmla="*/ 86 h 300"/>
                <a:gd name="T26" fmla="*/ 1 w 290"/>
                <a:gd name="T27" fmla="*/ 8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0" name="Freeform 18"/>
            <p:cNvSpPr>
              <a:spLocks/>
            </p:cNvSpPr>
            <p:nvPr/>
          </p:nvSpPr>
          <p:spPr bwMode="auto">
            <a:xfrm>
              <a:off x="6300" y="3146"/>
              <a:ext cx="356" cy="345"/>
            </a:xfrm>
            <a:custGeom>
              <a:avLst/>
              <a:gdLst>
                <a:gd name="T0" fmla="*/ 2 w 159"/>
                <a:gd name="T1" fmla="*/ 75 h 154"/>
                <a:gd name="T2" fmla="*/ 113 w 159"/>
                <a:gd name="T3" fmla="*/ 134 h 154"/>
                <a:gd name="T4" fmla="*/ 152 w 159"/>
                <a:gd name="T5" fmla="*/ 86 h 154"/>
                <a:gd name="T6" fmla="*/ 126 w 159"/>
                <a:gd name="T7" fmla="*/ 7 h 154"/>
                <a:gd name="T8" fmla="*/ 115 w 159"/>
                <a:gd name="T9" fmla="*/ 13 h 154"/>
                <a:gd name="T10" fmla="*/ 114 w 159"/>
                <a:gd name="T11" fmla="*/ 121 h 154"/>
                <a:gd name="T12" fmla="*/ 13 w 159"/>
                <a:gd name="T13" fmla="*/ 72 h 154"/>
                <a:gd name="T14" fmla="*/ 2 w 159"/>
                <a:gd name="T15" fmla="*/ 75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4">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1" name="Freeform 19"/>
            <p:cNvSpPr>
              <a:spLocks/>
            </p:cNvSpPr>
            <p:nvPr/>
          </p:nvSpPr>
          <p:spPr bwMode="auto">
            <a:xfrm>
              <a:off x="6300" y="3149"/>
              <a:ext cx="293" cy="221"/>
            </a:xfrm>
            <a:custGeom>
              <a:avLst/>
              <a:gdLst>
                <a:gd name="T0" fmla="*/ 5 w 131"/>
                <a:gd name="T1" fmla="*/ 75 h 99"/>
                <a:gd name="T2" fmla="*/ 88 w 131"/>
                <a:gd name="T3" fmla="*/ 90 h 99"/>
                <a:gd name="T4" fmla="*/ 125 w 131"/>
                <a:gd name="T5" fmla="*/ 7 h 99"/>
                <a:gd name="T6" fmla="*/ 114 w 131"/>
                <a:gd name="T7" fmla="*/ 10 h 99"/>
                <a:gd name="T8" fmla="*/ 76 w 131"/>
                <a:gd name="T9" fmla="*/ 81 h 99"/>
                <a:gd name="T10" fmla="*/ 14 w 131"/>
                <a:gd name="T11" fmla="*/ 67 h 99"/>
                <a:gd name="T12" fmla="*/ 5 w 131"/>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131" h="99">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2" name="Freeform 20"/>
            <p:cNvSpPr>
              <a:spLocks/>
            </p:cNvSpPr>
            <p:nvPr/>
          </p:nvSpPr>
          <p:spPr bwMode="auto">
            <a:xfrm>
              <a:off x="6300" y="3146"/>
              <a:ext cx="288" cy="181"/>
            </a:xfrm>
            <a:custGeom>
              <a:avLst/>
              <a:gdLst>
                <a:gd name="T0" fmla="*/ 14 w 129"/>
                <a:gd name="T1" fmla="*/ 76 h 81"/>
                <a:gd name="T2" fmla="*/ 121 w 129"/>
                <a:gd name="T3" fmla="*/ 14 h 81"/>
                <a:gd name="T4" fmla="*/ 118 w 129"/>
                <a:gd name="T5" fmla="*/ 3 h 81"/>
                <a:gd name="T6" fmla="*/ 5 w 129"/>
                <a:gd name="T7" fmla="*/ 68 h 81"/>
                <a:gd name="T8" fmla="*/ 14 w 129"/>
                <a:gd name="T9" fmla="*/ 76 h 81"/>
              </a:gdLst>
              <a:ahLst/>
              <a:cxnLst>
                <a:cxn ang="0">
                  <a:pos x="T0" y="T1"/>
                </a:cxn>
                <a:cxn ang="0">
                  <a:pos x="T2" y="T3"/>
                </a:cxn>
                <a:cxn ang="0">
                  <a:pos x="T4" y="T5"/>
                </a:cxn>
                <a:cxn ang="0">
                  <a:pos x="T6" y="T7"/>
                </a:cxn>
                <a:cxn ang="0">
                  <a:pos x="T8" y="T9"/>
                </a:cxn>
              </a:cxnLst>
              <a:rect l="0" t="0" r="r" b="b"/>
              <a:pathLst>
                <a:path w="129" h="81">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3" name="Freeform 21"/>
            <p:cNvSpPr>
              <a:spLocks/>
            </p:cNvSpPr>
            <p:nvPr/>
          </p:nvSpPr>
          <p:spPr bwMode="auto">
            <a:xfrm>
              <a:off x="6354" y="3066"/>
              <a:ext cx="73" cy="127"/>
            </a:xfrm>
            <a:custGeom>
              <a:avLst/>
              <a:gdLst>
                <a:gd name="T0" fmla="*/ 1 w 33"/>
                <a:gd name="T1" fmla="*/ 10 h 57"/>
                <a:gd name="T2" fmla="*/ 18 w 33"/>
                <a:gd name="T3" fmla="*/ 51 h 57"/>
                <a:gd name="T4" fmla="*/ 29 w 33"/>
                <a:gd name="T5" fmla="*/ 45 h 57"/>
                <a:gd name="T6" fmla="*/ 13 w 33"/>
                <a:gd name="T7" fmla="*/ 7 h 57"/>
                <a:gd name="T8" fmla="*/ 1 w 33"/>
                <a:gd name="T9" fmla="*/ 10 h 57"/>
              </a:gdLst>
              <a:ahLst/>
              <a:cxnLst>
                <a:cxn ang="0">
                  <a:pos x="T0" y="T1"/>
                </a:cxn>
                <a:cxn ang="0">
                  <a:pos x="T2" y="T3"/>
                </a:cxn>
                <a:cxn ang="0">
                  <a:pos x="T4" y="T5"/>
                </a:cxn>
                <a:cxn ang="0">
                  <a:pos x="T6" y="T7"/>
                </a:cxn>
                <a:cxn ang="0">
                  <a:pos x="T8" y="T9"/>
                </a:cxn>
              </a:cxnLst>
              <a:rect l="0" t="0" r="r" b="b"/>
              <a:pathLst>
                <a:path w="33" h="57">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4" name="Freeform 22"/>
            <p:cNvSpPr>
              <a:spLocks/>
            </p:cNvSpPr>
            <p:nvPr/>
          </p:nvSpPr>
          <p:spPr bwMode="auto">
            <a:xfrm>
              <a:off x="6454" y="3285"/>
              <a:ext cx="81" cy="110"/>
            </a:xfrm>
            <a:custGeom>
              <a:avLst/>
              <a:gdLst>
                <a:gd name="T0" fmla="*/ 5 w 36"/>
                <a:gd name="T1" fmla="*/ 12 h 49"/>
                <a:gd name="T2" fmla="*/ 22 w 36"/>
                <a:gd name="T3" fmla="*/ 42 h 49"/>
                <a:gd name="T4" fmla="*/ 33 w 36"/>
                <a:gd name="T5" fmla="*/ 39 h 49"/>
                <a:gd name="T6" fmla="*/ 15 w 36"/>
                <a:gd name="T7" fmla="*/ 6 h 49"/>
                <a:gd name="T8" fmla="*/ 5 w 36"/>
                <a:gd name="T9" fmla="*/ 12 h 49"/>
              </a:gdLst>
              <a:ahLst/>
              <a:cxnLst>
                <a:cxn ang="0">
                  <a:pos x="T0" y="T1"/>
                </a:cxn>
                <a:cxn ang="0">
                  <a:pos x="T2" y="T3"/>
                </a:cxn>
                <a:cxn ang="0">
                  <a:pos x="T4" y="T5"/>
                </a:cxn>
                <a:cxn ang="0">
                  <a:pos x="T6" y="T7"/>
                </a:cxn>
                <a:cxn ang="0">
                  <a:pos x="T8" y="T9"/>
                </a:cxn>
              </a:cxnLst>
              <a:rect l="0" t="0" r="r" b="b"/>
              <a:pathLst>
                <a:path w="36" h="49">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5" name="Freeform 23"/>
            <p:cNvSpPr>
              <a:spLocks/>
            </p:cNvSpPr>
            <p:nvPr/>
          </p:nvSpPr>
          <p:spPr bwMode="auto">
            <a:xfrm>
              <a:off x="6094" y="2755"/>
              <a:ext cx="289" cy="226"/>
            </a:xfrm>
            <a:custGeom>
              <a:avLst/>
              <a:gdLst>
                <a:gd name="T0" fmla="*/ 34 w 129"/>
                <a:gd name="T1" fmla="*/ 88 h 101"/>
                <a:gd name="T2" fmla="*/ 48 w 129"/>
                <a:gd name="T3" fmla="*/ 24 h 101"/>
                <a:gd name="T4" fmla="*/ 115 w 129"/>
                <a:gd name="T5" fmla="*/ 42 h 101"/>
                <a:gd name="T6" fmla="*/ 126 w 129"/>
                <a:gd name="T7" fmla="*/ 36 h 101"/>
                <a:gd name="T8" fmla="*/ 38 w 129"/>
                <a:gd name="T9" fmla="*/ 15 h 101"/>
                <a:gd name="T10" fmla="*/ 25 w 129"/>
                <a:gd name="T11" fmla="*/ 96 h 101"/>
                <a:gd name="T12" fmla="*/ 34 w 129"/>
                <a:gd name="T13" fmla="*/ 88 h 101"/>
              </a:gdLst>
              <a:ahLst/>
              <a:cxnLst>
                <a:cxn ang="0">
                  <a:pos x="T0" y="T1"/>
                </a:cxn>
                <a:cxn ang="0">
                  <a:pos x="T2" y="T3"/>
                </a:cxn>
                <a:cxn ang="0">
                  <a:pos x="T4" y="T5"/>
                </a:cxn>
                <a:cxn ang="0">
                  <a:pos x="T6" y="T7"/>
                </a:cxn>
                <a:cxn ang="0">
                  <a:pos x="T8" y="T9"/>
                </a:cxn>
                <a:cxn ang="0">
                  <a:pos x="T10" y="T11"/>
                </a:cxn>
                <a:cxn ang="0">
                  <a:pos x="T12" y="T13"/>
                </a:cxn>
              </a:cxnLst>
              <a:rect l="0" t="0" r="r" b="b"/>
              <a:pathLst>
                <a:path w="129" h="101">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6" name="Freeform 24"/>
            <p:cNvSpPr>
              <a:spLocks/>
            </p:cNvSpPr>
            <p:nvPr/>
          </p:nvSpPr>
          <p:spPr bwMode="auto">
            <a:xfrm>
              <a:off x="6139" y="2782"/>
              <a:ext cx="197" cy="179"/>
            </a:xfrm>
            <a:custGeom>
              <a:avLst/>
              <a:gdLst>
                <a:gd name="T0" fmla="*/ 27 w 88"/>
                <a:gd name="T1" fmla="*/ 70 h 80"/>
                <a:gd name="T2" fmla="*/ 74 w 88"/>
                <a:gd name="T3" fmla="*/ 37 h 80"/>
                <a:gd name="T4" fmla="*/ 82 w 88"/>
                <a:gd name="T5" fmla="*/ 28 h 80"/>
                <a:gd name="T6" fmla="*/ 15 w 88"/>
                <a:gd name="T7" fmla="*/ 73 h 80"/>
                <a:gd name="T8" fmla="*/ 27 w 88"/>
                <a:gd name="T9" fmla="*/ 70 h 80"/>
              </a:gdLst>
              <a:ahLst/>
              <a:cxnLst>
                <a:cxn ang="0">
                  <a:pos x="T0" y="T1"/>
                </a:cxn>
                <a:cxn ang="0">
                  <a:pos x="T2" y="T3"/>
                </a:cxn>
                <a:cxn ang="0">
                  <a:pos x="T4" y="T5"/>
                </a:cxn>
                <a:cxn ang="0">
                  <a:pos x="T6" y="T7"/>
                </a:cxn>
                <a:cxn ang="0">
                  <a:pos x="T8" y="T9"/>
                </a:cxn>
              </a:cxnLst>
              <a:rect l="0" t="0" r="r" b="b"/>
              <a:pathLst>
                <a:path w="88" h="80">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grpSp>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xmlns="" id="{FC01BE70-9587-44B6-9F29-69FA8C3E6AAE}"/>
                  </a:ext>
                </a:extLst>
              </p14:cNvPr>
              <p14:cNvContentPartPr/>
              <p14:nvPr/>
            </p14:nvContentPartPr>
            <p14:xfrm>
              <a:off x="2105640" y="5841360"/>
              <a:ext cx="25920" cy="57960"/>
            </p14:xfrm>
          </p:contentPart>
        </mc:Choice>
        <mc:Fallback>
          <p:pic>
            <p:nvPicPr>
              <p:cNvPr id="10" name="Ink 9">
                <a:extLst>
                  <a:ext uri="{FF2B5EF4-FFF2-40B4-BE49-F238E27FC236}">
                    <a16:creationId xmlns:a16="http://schemas.microsoft.com/office/drawing/2014/main" xmlns:p14="http://schemas.microsoft.com/office/powerpoint/2010/main" xmlns="" id="{FC01BE70-9587-44B6-9F29-69FA8C3E6AAE}"/>
                  </a:ext>
                </a:extLst>
              </p:cNvPr>
              <p:cNvPicPr/>
              <p:nvPr/>
            </p:nvPicPr>
            <p:blipFill>
              <a:blip r:embed="rId14"/>
              <a:stretch>
                <a:fillRect/>
              </a:stretch>
            </p:blipFill>
            <p:spPr>
              <a:xfrm>
                <a:off x="2094840" y="5830627"/>
                <a:ext cx="44640" cy="78353"/>
              </a:xfrm>
              <a:prstGeom prst="rect">
                <a:avLst/>
              </a:prstGeom>
            </p:spPr>
          </p:pic>
        </mc:Fallback>
      </mc:AlternateContent>
      <p:pic>
        <p:nvPicPr>
          <p:cNvPr id="12" name="Picture 11">
            <a:extLst>
              <a:ext uri="{FF2B5EF4-FFF2-40B4-BE49-F238E27FC236}">
                <a16:creationId xmlns:a16="http://schemas.microsoft.com/office/drawing/2014/main" xmlns="" id="{55DFFFBB-B1CD-F333-D8CA-03C8EF9EA4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61290" y="1048015"/>
            <a:ext cx="4800429" cy="4800429"/>
          </a:xfrm>
          <a:prstGeom prst="rect">
            <a:avLst/>
          </a:prstGeom>
        </p:spPr>
      </p:pic>
    </p:spTree>
    <p:extLst>
      <p:ext uri="{BB962C8B-B14F-4D97-AF65-F5344CB8AC3E}">
        <p14:creationId xmlns:p14="http://schemas.microsoft.com/office/powerpoint/2010/main" val="32963906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7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1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80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anim calcmode="lin" valueType="num">
                                      <p:cBhvr>
                                        <p:cTn id="45" dur="500" fill="hold"/>
                                        <p:tgtEl>
                                          <p:spTgt spid="7"/>
                                        </p:tgtEl>
                                        <p:attrNameLst>
                                          <p:attrName>ppt_x</p:attrName>
                                        </p:attrNameLst>
                                      </p:cBhvr>
                                      <p:tavLst>
                                        <p:tav tm="0">
                                          <p:val>
                                            <p:fltVal val="0.5"/>
                                          </p:val>
                                        </p:tav>
                                        <p:tav tm="100000">
                                          <p:val>
                                            <p:strVal val="#ppt_x"/>
                                          </p:val>
                                        </p:tav>
                                      </p:tavLst>
                                    </p:anim>
                                    <p:anim calcmode="lin" valueType="num">
                                      <p:cBhvr>
                                        <p:cTn id="46" dur="5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anim calcmode="lin" valueType="num">
                                      <p:cBhvr>
                                        <p:cTn id="52" dur="500" fill="hold"/>
                                        <p:tgtEl>
                                          <p:spTgt spid="8"/>
                                        </p:tgtEl>
                                        <p:attrNameLst>
                                          <p:attrName>ppt_x</p:attrName>
                                        </p:attrNameLst>
                                      </p:cBhvr>
                                      <p:tavLst>
                                        <p:tav tm="0">
                                          <p:val>
                                            <p:fltVal val="0.5"/>
                                          </p:val>
                                        </p:tav>
                                        <p:tav tm="100000">
                                          <p:val>
                                            <p:strVal val="#ppt_x"/>
                                          </p:val>
                                        </p:tav>
                                      </p:tavLst>
                                    </p:anim>
                                    <p:anim calcmode="lin" valueType="num">
                                      <p:cBhvr>
                                        <p:cTn id="53" dur="5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anim calcmode="lin" valueType="num">
                                      <p:cBhvr>
                                        <p:cTn id="59" dur="500" fill="hold"/>
                                        <p:tgtEl>
                                          <p:spTgt spid="9"/>
                                        </p:tgtEl>
                                        <p:attrNameLst>
                                          <p:attrName>ppt_x</p:attrName>
                                        </p:attrNameLst>
                                      </p:cBhvr>
                                      <p:tavLst>
                                        <p:tav tm="0">
                                          <p:val>
                                            <p:fltVal val="0.5"/>
                                          </p:val>
                                        </p:tav>
                                        <p:tav tm="100000">
                                          <p:val>
                                            <p:strVal val="#ppt_x"/>
                                          </p:val>
                                        </p:tav>
                                      </p:tavLst>
                                    </p:anim>
                                    <p:anim calcmode="lin" valueType="num">
                                      <p:cBhvr>
                                        <p:cTn id="60" dur="5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1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fltVal val="0.5"/>
                                          </p:val>
                                        </p:tav>
                                        <p:tav tm="100000">
                                          <p:val>
                                            <p:strVal val="#ppt_x"/>
                                          </p:val>
                                        </p:tav>
                                      </p:tavLst>
                                    </p:anim>
                                    <p:anim calcmode="lin" valueType="num">
                                      <p:cBhvr>
                                        <p:cTn id="67" dur="500" fill="hold"/>
                                        <p:tgtEl>
                                          <p:spTgt spid="11"/>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fltVal val="0.5"/>
                                          </p:val>
                                        </p:tav>
                                        <p:tav tm="100000">
                                          <p:val>
                                            <p:strVal val="#ppt_x"/>
                                          </p:val>
                                        </p:tav>
                                      </p:tavLst>
                                    </p:anim>
                                    <p:anim calcmode="lin" valueType="num">
                                      <p:cBhvr>
                                        <p:cTn id="74" dur="500" fill="hold"/>
                                        <p:tgtEl>
                                          <p:spTgt spid="13"/>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90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fltVal val="0.5"/>
                                          </p:val>
                                        </p:tav>
                                        <p:tav tm="100000">
                                          <p:val>
                                            <p:strVal val="#ppt_x"/>
                                          </p:val>
                                        </p:tav>
                                      </p:tavLst>
                                    </p:anim>
                                    <p:anim calcmode="lin" valueType="num">
                                      <p:cBhvr>
                                        <p:cTn id="81" dur="500" fill="hold"/>
                                        <p:tgtEl>
                                          <p:spTgt spid="16"/>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3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anim calcmode="lin" valueType="num">
                                      <p:cBhvr>
                                        <p:cTn id="87" dur="500" fill="hold"/>
                                        <p:tgtEl>
                                          <p:spTgt spid="26"/>
                                        </p:tgtEl>
                                        <p:attrNameLst>
                                          <p:attrName>ppt_x</p:attrName>
                                        </p:attrNameLst>
                                      </p:cBhvr>
                                      <p:tavLst>
                                        <p:tav tm="0">
                                          <p:val>
                                            <p:fltVal val="0.5"/>
                                          </p:val>
                                        </p:tav>
                                        <p:tav tm="100000">
                                          <p:val>
                                            <p:strVal val="#ppt_x"/>
                                          </p:val>
                                        </p:tav>
                                      </p:tavLst>
                                    </p:anim>
                                    <p:anim calcmode="lin" valueType="num">
                                      <p:cBhvr>
                                        <p:cTn id="88" dur="500" fill="hold"/>
                                        <p:tgtEl>
                                          <p:spTgt spid="26"/>
                                        </p:tgtEl>
                                        <p:attrNameLst>
                                          <p:attrName>ppt_y</p:attrName>
                                        </p:attrNameLst>
                                      </p:cBhvr>
                                      <p:tavLst>
                                        <p:tav tm="0">
                                          <p:val>
                                            <p:fltVal val="0.5"/>
                                          </p:val>
                                        </p:tav>
                                        <p:tav tm="100000">
                                          <p:val>
                                            <p:strVal val="#ppt_y"/>
                                          </p:val>
                                        </p:tav>
                                      </p:tavLst>
                                    </p:anim>
                                  </p:childTnLst>
                                </p:cTn>
                              </p:par>
                            </p:childTnLst>
                          </p:cTn>
                        </p:par>
                        <p:par>
                          <p:cTn id="89" fill="hold">
                            <p:stCondLst>
                              <p:cond delay="1600"/>
                            </p:stCondLst>
                            <p:childTnLst>
                              <p:par>
                                <p:cTn id="90" presetID="42" presetClass="entr" presetSubtype="0" fill="hold" grpId="0" nodeType="afterEffect">
                                  <p:stCondLst>
                                    <p:cond delay="0"/>
                                  </p:stCondLst>
                                  <p:iterate type="lt">
                                    <p:tmPct val="0"/>
                                  </p:iterate>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par>
                          <p:cTn id="95" fill="hold">
                            <p:stCondLst>
                              <p:cond delay="2600"/>
                            </p:stCondLst>
                            <p:childTnLst>
                              <p:par>
                                <p:cTn id="96" presetID="14" presetClass="entr" presetSubtype="10" fill="hold" grpId="0" nodeType="afterEffect">
                                  <p:stCondLst>
                                    <p:cond delay="0"/>
                                  </p:stCondLst>
                                  <p:iterate type="lt">
                                    <p:tmPct val="0"/>
                                  </p:iterate>
                                  <p:childTnLst>
                                    <p:set>
                                      <p:cBhvr>
                                        <p:cTn id="97" dur="1" fill="hold">
                                          <p:stCondLst>
                                            <p:cond delay="0"/>
                                          </p:stCondLst>
                                        </p:cTn>
                                        <p:tgtEl>
                                          <p:spTgt spid="15"/>
                                        </p:tgtEl>
                                        <p:attrNameLst>
                                          <p:attrName>style.visibility</p:attrName>
                                        </p:attrNameLst>
                                      </p:cBhvr>
                                      <p:to>
                                        <p:strVal val="visible"/>
                                      </p:to>
                                    </p:set>
                                    <p:animEffect transition="in" filter="randombar(horizontal)">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34" presetClass="emph" presetSubtype="0" fill="hold" grpId="1" nodeType="clickEffect">
                                  <p:stCondLst>
                                    <p:cond delay="0"/>
                                  </p:stCondLst>
                                  <p:iterate type="lt">
                                    <p:tmPct val="10000"/>
                                  </p:iterate>
                                  <p:childTnLst>
                                    <p:animMotion origin="layout" path="M 1.25E-6 -4.81481E-6 L 1.25E-6 -0.07222 " pathEditMode="relative" rAng="0" ptsTypes="AA">
                                      <p:cBhvr>
                                        <p:cTn id="102" dur="250" accel="50000" decel="50000" autoRev="1" fill="hold">
                                          <p:stCondLst>
                                            <p:cond delay="0"/>
                                          </p:stCondLst>
                                        </p:cTn>
                                        <p:tgtEl>
                                          <p:spTgt spid="14"/>
                                        </p:tgtEl>
                                        <p:attrNameLst>
                                          <p:attrName>ppt_x</p:attrName>
                                          <p:attrName>ppt_y</p:attrName>
                                        </p:attrNameLst>
                                      </p:cBhvr>
                                      <p:rCtr x="0" y="-3611"/>
                                    </p:animMotion>
                                    <p:animRot by="1500000">
                                      <p:cBhvr>
                                        <p:cTn id="103" dur="125" fill="hold">
                                          <p:stCondLst>
                                            <p:cond delay="0"/>
                                          </p:stCondLst>
                                        </p:cTn>
                                        <p:tgtEl>
                                          <p:spTgt spid="14"/>
                                        </p:tgtEl>
                                        <p:attrNameLst>
                                          <p:attrName>r</p:attrName>
                                        </p:attrNameLst>
                                      </p:cBhvr>
                                    </p:animRot>
                                    <p:animRot by="-1500000">
                                      <p:cBhvr>
                                        <p:cTn id="104" dur="125" fill="hold">
                                          <p:stCondLst>
                                            <p:cond delay="125"/>
                                          </p:stCondLst>
                                        </p:cTn>
                                        <p:tgtEl>
                                          <p:spTgt spid="14"/>
                                        </p:tgtEl>
                                        <p:attrNameLst>
                                          <p:attrName>r</p:attrName>
                                        </p:attrNameLst>
                                      </p:cBhvr>
                                    </p:animRot>
                                    <p:animRot by="-1500000">
                                      <p:cBhvr>
                                        <p:cTn id="105" dur="125" fill="hold">
                                          <p:stCondLst>
                                            <p:cond delay="250"/>
                                          </p:stCondLst>
                                        </p:cTn>
                                        <p:tgtEl>
                                          <p:spTgt spid="14"/>
                                        </p:tgtEl>
                                        <p:attrNameLst>
                                          <p:attrName>r</p:attrName>
                                        </p:attrNameLst>
                                      </p:cBhvr>
                                    </p:animRot>
                                    <p:animRot by="1500000">
                                      <p:cBhvr>
                                        <p:cTn id="106" dur="125" fill="hold">
                                          <p:stCondLst>
                                            <p:cond delay="375"/>
                                          </p:stCondLst>
                                        </p:cTn>
                                        <p:tgtEl>
                                          <p:spTgt spid="14"/>
                                        </p:tgtEl>
                                        <p:attrNameLst>
                                          <p:attrName>r</p:attrName>
                                        </p:attrNameLst>
                                      </p:cBhvr>
                                    </p:animRot>
                                  </p:childTnLst>
                                </p:cTn>
                              </p:par>
                              <p:par>
                                <p:cTn id="107" presetID="34" presetClass="emph" presetSubtype="0" fill="hold" grpId="1" nodeType="withEffect">
                                  <p:stCondLst>
                                    <p:cond delay="0"/>
                                  </p:stCondLst>
                                  <p:iterate type="lt">
                                    <p:tmPct val="10000"/>
                                  </p:iterate>
                                  <p:childTnLst>
                                    <p:animMotion origin="layout" path="M 3.125E-6 1.11022E-16 L 3.125E-6 -0.07222 " pathEditMode="relative" rAng="0" ptsTypes="AA">
                                      <p:cBhvr>
                                        <p:cTn id="108" dur="250" accel="50000" decel="50000" autoRev="1" fill="hold">
                                          <p:stCondLst>
                                            <p:cond delay="0"/>
                                          </p:stCondLst>
                                        </p:cTn>
                                        <p:tgtEl>
                                          <p:spTgt spid="15"/>
                                        </p:tgtEl>
                                        <p:attrNameLst>
                                          <p:attrName>ppt_x</p:attrName>
                                          <p:attrName>ppt_y</p:attrName>
                                        </p:attrNameLst>
                                      </p:cBhvr>
                                      <p:rCtr x="0" y="-3611"/>
                                    </p:animMotion>
                                    <p:animRot by="1500000">
                                      <p:cBhvr>
                                        <p:cTn id="109" dur="125" fill="hold">
                                          <p:stCondLst>
                                            <p:cond delay="0"/>
                                          </p:stCondLst>
                                        </p:cTn>
                                        <p:tgtEl>
                                          <p:spTgt spid="15"/>
                                        </p:tgtEl>
                                        <p:attrNameLst>
                                          <p:attrName>r</p:attrName>
                                        </p:attrNameLst>
                                      </p:cBhvr>
                                    </p:animRot>
                                    <p:animRot by="-1500000">
                                      <p:cBhvr>
                                        <p:cTn id="110" dur="125" fill="hold">
                                          <p:stCondLst>
                                            <p:cond delay="125"/>
                                          </p:stCondLst>
                                        </p:cTn>
                                        <p:tgtEl>
                                          <p:spTgt spid="15"/>
                                        </p:tgtEl>
                                        <p:attrNameLst>
                                          <p:attrName>r</p:attrName>
                                        </p:attrNameLst>
                                      </p:cBhvr>
                                    </p:animRot>
                                    <p:animRot by="-1500000">
                                      <p:cBhvr>
                                        <p:cTn id="111" dur="125" fill="hold">
                                          <p:stCondLst>
                                            <p:cond delay="250"/>
                                          </p:stCondLst>
                                        </p:cTn>
                                        <p:tgtEl>
                                          <p:spTgt spid="15"/>
                                        </p:tgtEl>
                                        <p:attrNameLst>
                                          <p:attrName>r</p:attrName>
                                        </p:attrNameLst>
                                      </p:cBhvr>
                                    </p:animRot>
                                    <p:animRot by="1500000">
                                      <p:cBhvr>
                                        <p:cTn id="112"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773177" y="5634253"/>
            <a:ext cx="10330251" cy="584775"/>
          </a:xfrm>
          <a:prstGeom prst="rect">
            <a:avLst/>
          </a:prstGeom>
          <a:solidFill>
            <a:schemeClr val="bg1"/>
          </a:solidFill>
        </p:spPr>
        <p:txBody>
          <a:bodyPr wrap="square">
            <a:spAutoFit/>
          </a:bodyPr>
          <a:lstStyle/>
          <a:p>
            <a:pPr lvl="0"/>
            <a:r>
              <a:rPr lang="vi-VN" sz="3200" b="1" dirty="0">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15</a:t>
            </a:r>
            <a:r>
              <a:rPr lang="en-US" sz="3200" b="1"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Nếu một trong hai đèn bị hỏng thì đèn kia còn sáng.</a:t>
            </a:r>
            <a:r>
              <a:rPr lang="en-US" sz="3200" dirty="0">
                <a:solidFill>
                  <a:srgbClr val="0000CC"/>
                </a:solidFill>
                <a:latin typeface="Times New Roman" panose="02020603050405020304" pitchFamily="18" charset="0"/>
                <a:cs typeface="Times New Roman" panose="02020603050405020304" pitchFamily="18" charset="0"/>
              </a:rPr>
              <a:t> </a:t>
            </a:r>
            <a:endParaRPr lang="vi-VN" sz="3200" dirty="0">
              <a:solidFill>
                <a:srgbClr val="0000CC"/>
              </a:solidFill>
              <a:latin typeface="Times New Roman" panose="02020603050405020304" pitchFamily="18"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xmlns="" id="{E7EC4747-7A4A-418C-B04E-F5ABE9E18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856" y="551437"/>
            <a:ext cx="8137944" cy="4887852"/>
          </a:xfrm>
          <a:prstGeom prst="rect">
            <a:avLst/>
          </a:prstGeom>
        </p:spPr>
      </p:pic>
    </p:spTree>
    <p:extLst>
      <p:ext uri="{BB962C8B-B14F-4D97-AF65-F5344CB8AC3E}">
        <p14:creationId xmlns:p14="http://schemas.microsoft.com/office/powerpoint/2010/main" val="30705887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654201" y="403633"/>
            <a:ext cx="10372387" cy="3046988"/>
          </a:xfrm>
          <a:prstGeom prst="rect">
            <a:avLst/>
          </a:prstGeom>
          <a:noFill/>
        </p:spPr>
        <p:txBody>
          <a:bodyPr wrap="square">
            <a:spAutoFit/>
          </a:bodyPr>
          <a:lstStyle/>
          <a:p>
            <a:pPr>
              <a:lnSpc>
                <a:spcPct val="120000"/>
              </a:lnSpc>
            </a:pPr>
            <a:r>
              <a:rPr lang="vi-VN" sz="3200" b="1" dirty="0">
                <a:solidFill>
                  <a:srgbClr val="FF0000"/>
                </a:solidFill>
                <a:latin typeface="+mj-lt"/>
                <a:cs typeface="Calibri" panose="020F0502020204030204" pitchFamily="34" charset="0"/>
              </a:rPr>
              <a:t>Bài 16</a:t>
            </a:r>
            <a:r>
              <a:rPr lang="en-US" sz="3200" b="1" dirty="0">
                <a:solidFill>
                  <a:srgbClr val="FF0000"/>
                </a:solidFill>
                <a:latin typeface="+mj-lt"/>
                <a:cs typeface="Calibri" panose="020F0502020204030204" pitchFamily="34" charset="0"/>
              </a:rPr>
              <a:t>.</a:t>
            </a:r>
            <a:r>
              <a:rPr lang="en-US" sz="3200" b="1" dirty="0">
                <a:latin typeface="+mj-lt"/>
                <a:cs typeface="Calibri" panose="020F0502020204030204" pitchFamily="34" charset="0"/>
              </a:rPr>
              <a:t> </a:t>
            </a:r>
            <a:r>
              <a:rPr lang="vi-VN" sz="3200" dirty="0">
                <a:latin typeface="+mj-lt"/>
                <a:cs typeface="Calibri" panose="020F0502020204030204" pitchFamily="34" charset="0"/>
              </a:rPr>
              <a:t>Cho đoạn mạch điện AB gồm hai điện trở R</a:t>
            </a:r>
            <a:r>
              <a:rPr lang="vi-VN" sz="3200" baseline="-25000" dirty="0">
                <a:latin typeface="+mj-lt"/>
                <a:cs typeface="Calibri" panose="020F0502020204030204" pitchFamily="34" charset="0"/>
              </a:rPr>
              <a:t>1</a:t>
            </a:r>
            <a:r>
              <a:rPr lang="vi-VN" sz="3200" dirty="0">
                <a:latin typeface="+mj-lt"/>
                <a:cs typeface="Calibri" panose="020F0502020204030204" pitchFamily="34" charset="0"/>
              </a:rPr>
              <a:t> = 30 </a:t>
            </a:r>
            <a:r>
              <a:rPr lang="el-GR" sz="3200" dirty="0">
                <a:latin typeface="+mj-lt"/>
                <a:cs typeface="Calibri" panose="020F0502020204030204" pitchFamily="34" charset="0"/>
              </a:rPr>
              <a:t>Ω </a:t>
            </a:r>
            <a:r>
              <a:rPr lang="vi-VN" sz="3200" dirty="0">
                <a:latin typeface="+mj-lt"/>
                <a:cs typeface="Calibri" panose="020F0502020204030204" pitchFamily="34" charset="0"/>
              </a:rPr>
              <a:t>và R</a:t>
            </a:r>
            <a:r>
              <a:rPr lang="vi-VN" sz="3200" baseline="-25000" dirty="0">
                <a:latin typeface="+mj-lt"/>
                <a:cs typeface="Calibri" panose="020F0502020204030204" pitchFamily="34" charset="0"/>
              </a:rPr>
              <a:t>2</a:t>
            </a:r>
            <a:r>
              <a:rPr lang="vi-VN" sz="3200" dirty="0">
                <a:latin typeface="+mj-lt"/>
                <a:cs typeface="Calibri" panose="020F0502020204030204" pitchFamily="34" charset="0"/>
              </a:rPr>
              <a:t> = 20 </a:t>
            </a:r>
            <a:r>
              <a:rPr lang="el-GR" sz="3200" dirty="0">
                <a:latin typeface="+mj-lt"/>
                <a:cs typeface="Calibri" panose="020F0502020204030204" pitchFamily="34" charset="0"/>
              </a:rPr>
              <a:t>Ω </a:t>
            </a:r>
            <a:r>
              <a:rPr lang="vi-VN" sz="3200" dirty="0">
                <a:latin typeface="+mj-lt"/>
                <a:cs typeface="Calibri" panose="020F0502020204030204" pitchFamily="34" charset="0"/>
              </a:rPr>
              <a:t>mắc song song như hình bên dưới. Biết ampe kế A</a:t>
            </a:r>
            <a:r>
              <a:rPr lang="vi-VN" sz="3200" baseline="-25000" dirty="0">
                <a:latin typeface="+mj-lt"/>
                <a:cs typeface="Calibri" panose="020F0502020204030204" pitchFamily="34" charset="0"/>
              </a:rPr>
              <a:t>1</a:t>
            </a:r>
            <a:r>
              <a:rPr lang="vi-VN" sz="3200" dirty="0">
                <a:latin typeface="+mj-lt"/>
                <a:cs typeface="Calibri" panose="020F0502020204030204" pitchFamily="34" charset="0"/>
              </a:rPr>
              <a:t> chỉ 2 A, ampe kế A</a:t>
            </a:r>
            <a:r>
              <a:rPr lang="vi-VN" sz="3200" baseline="-25000" dirty="0">
                <a:latin typeface="+mj-lt"/>
                <a:cs typeface="Calibri" panose="020F0502020204030204" pitchFamily="34" charset="0"/>
              </a:rPr>
              <a:t>2</a:t>
            </a:r>
            <a:r>
              <a:rPr lang="vi-VN" sz="3200" dirty="0">
                <a:latin typeface="+mj-lt"/>
                <a:cs typeface="Calibri" panose="020F0502020204030204" pitchFamily="34" charset="0"/>
              </a:rPr>
              <a:t> chỉ 3 A.</a:t>
            </a:r>
            <a:endParaRPr lang="en-US" sz="3200" dirty="0">
              <a:latin typeface="+mj-lt"/>
              <a:cs typeface="Calibri" panose="020F0502020204030204" pitchFamily="34" charset="0"/>
            </a:endParaRPr>
          </a:p>
          <a:p>
            <a:pPr>
              <a:lnSpc>
                <a:spcPct val="120000"/>
              </a:lnSpc>
            </a:pPr>
            <a:r>
              <a:rPr lang="vi-VN" sz="3200" dirty="0">
                <a:latin typeface="+mj-lt"/>
                <a:cs typeface="Calibri" panose="020F0502020204030204" pitchFamily="34" charset="0"/>
              </a:rPr>
              <a:t>a) Tính điện trở tương đương của đoạn mạch điện AB.</a:t>
            </a:r>
            <a:endParaRPr lang="en-US" sz="3200" dirty="0">
              <a:latin typeface="+mj-lt"/>
              <a:cs typeface="Calibri" panose="020F0502020204030204" pitchFamily="34" charset="0"/>
            </a:endParaRPr>
          </a:p>
          <a:p>
            <a:pPr>
              <a:lnSpc>
                <a:spcPct val="120000"/>
              </a:lnSpc>
            </a:pPr>
            <a:r>
              <a:rPr lang="vi-VN" sz="3200" dirty="0">
                <a:latin typeface="+mj-lt"/>
                <a:cs typeface="Calibri" panose="020F0502020204030204" pitchFamily="34" charset="0"/>
              </a:rPr>
              <a:t>b) Xác định số chỉ ampe kế A</a:t>
            </a:r>
            <a:r>
              <a:rPr lang="vi-VN" sz="3200" baseline="-25000" dirty="0">
                <a:latin typeface="+mj-lt"/>
                <a:cs typeface="Calibri" panose="020F0502020204030204" pitchFamily="34" charset="0"/>
              </a:rPr>
              <a:t>3</a:t>
            </a:r>
            <a:r>
              <a:rPr lang="vi-VN" sz="3200" dirty="0">
                <a:latin typeface="+mj-lt"/>
                <a:cs typeface="Calibri" panose="020F0502020204030204" pitchFamily="34" charset="0"/>
              </a:rPr>
              <a:t>.</a:t>
            </a:r>
            <a:r>
              <a:rPr lang="en-US" sz="3200" dirty="0">
                <a:latin typeface="+mj-lt"/>
                <a:cs typeface="Calibri" panose="020F0502020204030204" pitchFamily="34" charset="0"/>
              </a:rPr>
              <a:t> </a:t>
            </a:r>
            <a:endParaRPr lang="vi-VN" sz="3200" dirty="0">
              <a:latin typeface="+mj-lt"/>
              <a:cs typeface="Calibri" panose="020F0502020204030204" pitchFamily="34" charset="0"/>
            </a:endParaRPr>
          </a:p>
        </p:txBody>
      </p:sp>
      <p:grpSp>
        <p:nvGrpSpPr>
          <p:cNvPr id="68" name="Group 67">
            <a:extLst>
              <a:ext uri="{FF2B5EF4-FFF2-40B4-BE49-F238E27FC236}">
                <a16:creationId xmlns:a16="http://schemas.microsoft.com/office/drawing/2014/main" xmlns="" id="{7FCFE05E-3D1F-51D2-0C5D-E18ACD4295F7}"/>
              </a:ext>
            </a:extLst>
          </p:cNvPr>
          <p:cNvGrpSpPr/>
          <p:nvPr/>
        </p:nvGrpSpPr>
        <p:grpSpPr>
          <a:xfrm>
            <a:off x="1969512" y="3801035"/>
            <a:ext cx="8370763" cy="2182704"/>
            <a:chOff x="1969512" y="3801035"/>
            <a:chExt cx="8370762" cy="2182704"/>
          </a:xfrm>
        </p:grpSpPr>
        <p:sp>
          <p:nvSpPr>
            <p:cNvPr id="12" name="Rectangle: Rounded Corners 11">
              <a:extLst>
                <a:ext uri="{FF2B5EF4-FFF2-40B4-BE49-F238E27FC236}">
                  <a16:creationId xmlns:a16="http://schemas.microsoft.com/office/drawing/2014/main" xmlns="" id="{BAB4A265-3315-F32C-D87C-32D3A2DCAAD2}"/>
                </a:ext>
              </a:extLst>
            </p:cNvPr>
            <p:cNvSpPr/>
            <p:nvPr/>
          </p:nvSpPr>
          <p:spPr>
            <a:xfrm>
              <a:off x="1969512" y="3801035"/>
              <a:ext cx="8370762" cy="2182704"/>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8" name="Group 17">
              <a:extLst>
                <a:ext uri="{FF2B5EF4-FFF2-40B4-BE49-F238E27FC236}">
                  <a16:creationId xmlns:a16="http://schemas.microsoft.com/office/drawing/2014/main" xmlns="" id="{2D52F4EC-5A30-A5C4-A781-A76DDE4128D6}"/>
                </a:ext>
              </a:extLst>
            </p:cNvPr>
            <p:cNvGrpSpPr/>
            <p:nvPr/>
          </p:nvGrpSpPr>
          <p:grpSpPr>
            <a:xfrm>
              <a:off x="2562464" y="3867396"/>
              <a:ext cx="7184857" cy="1812345"/>
              <a:chOff x="2573385" y="3356408"/>
              <a:chExt cx="7184857" cy="1812345"/>
            </a:xfrm>
          </p:grpSpPr>
          <p:cxnSp>
            <p:nvCxnSpPr>
              <p:cNvPr id="19" name="Straight Connector 18">
                <a:extLst>
                  <a:ext uri="{FF2B5EF4-FFF2-40B4-BE49-F238E27FC236}">
                    <a16:creationId xmlns:a16="http://schemas.microsoft.com/office/drawing/2014/main" xmlns="" id="{6F55AEA1-62F5-6F66-AB88-0FBD863DC761}"/>
                  </a:ext>
                </a:extLst>
              </p:cNvPr>
              <p:cNvCxnSpPr>
                <a:cxnSpLocks/>
              </p:cNvCxnSpPr>
              <p:nvPr/>
            </p:nvCxnSpPr>
            <p:spPr>
              <a:xfrm>
                <a:off x="4800917" y="5045872"/>
                <a:ext cx="2708420" cy="0"/>
              </a:xfrm>
              <a:prstGeom prst="line">
                <a:avLst/>
              </a:prstGeom>
              <a:noFill/>
              <a:ln w="28575" cap="flat" cmpd="sng" algn="ctr">
                <a:solidFill>
                  <a:sysClr val="windowText" lastClr="000000"/>
                </a:solidFill>
                <a:prstDash val="solid"/>
                <a:miter lim="800000"/>
              </a:ln>
              <a:effectLst/>
            </p:spPr>
          </p:cxnSp>
          <p:sp>
            <p:nvSpPr>
              <p:cNvPr id="21" name="Oval 20">
                <a:extLst>
                  <a:ext uri="{FF2B5EF4-FFF2-40B4-BE49-F238E27FC236}">
                    <a16:creationId xmlns:a16="http://schemas.microsoft.com/office/drawing/2014/main" xmlns="" id="{83A5C3D6-EED9-125D-6DE8-1996E3B73DB6}"/>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 name="Straight Connector 25">
                <a:extLst>
                  <a:ext uri="{FF2B5EF4-FFF2-40B4-BE49-F238E27FC236}">
                    <a16:creationId xmlns:a16="http://schemas.microsoft.com/office/drawing/2014/main" xmlns="" id="{7E0E0ACC-24AC-7DAB-0EA5-328C95E67535}"/>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54E7CFF0-EE61-F849-E281-8E6C4587C480}"/>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8" name="Straight Connector 27">
                <a:extLst>
                  <a:ext uri="{FF2B5EF4-FFF2-40B4-BE49-F238E27FC236}">
                    <a16:creationId xmlns:a16="http://schemas.microsoft.com/office/drawing/2014/main" xmlns="" id="{3021F80D-4529-162B-1BD4-A7C058C4E6DA}"/>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27814F91-F31D-93D1-A369-EE9615C8BB70}"/>
                  </a:ext>
                </a:extLst>
              </p:cNvPr>
              <p:cNvSpPr txBox="1"/>
              <p:nvPr/>
            </p:nvSpPr>
            <p:spPr>
              <a:xfrm>
                <a:off x="2573385" y="4220783"/>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A</a:t>
                </a:r>
                <a:endParaRPr lang="vi-VN" sz="32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DEDCBF03-1097-52DD-2ADF-21BBEC62E64E}"/>
                  </a:ext>
                </a:extLst>
              </p:cNvPr>
              <p:cNvSpPr txBox="1"/>
              <p:nvPr/>
            </p:nvSpPr>
            <p:spPr>
              <a:xfrm>
                <a:off x="9187539" y="4230308"/>
                <a:ext cx="570703" cy="584775"/>
              </a:xfrm>
              <a:prstGeom prst="rect">
                <a:avLst/>
              </a:prstGeom>
              <a:noFill/>
              <a:ln w="28575">
                <a:noFill/>
              </a:ln>
            </p:spPr>
            <p:txBody>
              <a:bodyPr wrap="square">
                <a:spAutoFit/>
              </a:bodyPr>
              <a:lstStyle/>
              <a:p>
                <a:pPr algn="ctr"/>
                <a:r>
                  <a:rPr lang="en-US" sz="3200" dirty="0">
                    <a:latin typeface="Calibri" panose="020F0502020204030204" pitchFamily="34" charset="0"/>
                    <a:cs typeface="Calibri" panose="020F0502020204030204" pitchFamily="34" charset="0"/>
                  </a:rPr>
                  <a:t>B</a:t>
                </a:r>
                <a:endParaRPr lang="vi-VN" sz="32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xmlns="" id="{2B7EF70F-8BFF-471D-8897-EF1EEF8CA47C}"/>
                  </a:ext>
                </a:extLst>
              </p:cNvPr>
              <p:cNvSpPr txBox="1"/>
              <p:nvPr/>
            </p:nvSpPr>
            <p:spPr>
              <a:xfrm>
                <a:off x="3021010" y="3941924"/>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4E769F63-A464-B870-4D62-8C4D3392806E}"/>
                  </a:ext>
                </a:extLst>
              </p:cNvPr>
              <p:cNvSpPr txBox="1"/>
              <p:nvPr/>
            </p:nvSpPr>
            <p:spPr>
              <a:xfrm>
                <a:off x="8883479" y="3990835"/>
                <a:ext cx="414267" cy="523220"/>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DA26B672-9FE5-7D3E-D7D3-7CBD9D081CBF}"/>
                  </a:ext>
                </a:extLst>
              </p:cNvPr>
              <p:cNvSpPr txBox="1"/>
              <p:nvPr/>
            </p:nvSpPr>
            <p:spPr>
              <a:xfrm>
                <a:off x="5517676" y="3356408"/>
                <a:ext cx="1191972"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1</a:t>
                </a:r>
                <a:endParaRPr lang="vi-VN" sz="2400" baseline="-25000" dirty="0">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xmlns="" id="{BE9CECF9-1BCF-C3E0-8C6E-F613A4B48C53}"/>
                  </a:ext>
                </a:extLst>
              </p:cNvPr>
              <p:cNvCxnSpPr>
                <a:cxnSpLocks/>
              </p:cNvCxnSpPr>
              <p:nvPr/>
            </p:nvCxnSpPr>
            <p:spPr>
              <a:xfrm>
                <a:off x="4800917" y="3990024"/>
                <a:ext cx="2708420" cy="0"/>
              </a:xfrm>
              <a:prstGeom prst="line">
                <a:avLst/>
              </a:prstGeom>
              <a:noFill/>
              <a:ln w="28575" cap="flat" cmpd="sng" algn="ctr">
                <a:solidFill>
                  <a:sysClr val="windowText" lastClr="000000"/>
                </a:solidFill>
                <a:prstDash val="solid"/>
                <a:miter lim="800000"/>
              </a:ln>
              <a:effectLst/>
            </p:spPr>
          </p:cxnSp>
          <p:sp>
            <p:nvSpPr>
              <p:cNvPr id="35" name="Rectangle 34">
                <a:extLst>
                  <a:ext uri="{FF2B5EF4-FFF2-40B4-BE49-F238E27FC236}">
                    <a16:creationId xmlns:a16="http://schemas.microsoft.com/office/drawing/2014/main" xmlns="" id="{96F00B0A-AFC1-0156-5CFD-38FFFE4D76F5}"/>
                  </a:ext>
                </a:extLst>
              </p:cNvPr>
              <p:cNvSpPr/>
              <p:nvPr/>
            </p:nvSpPr>
            <p:spPr>
              <a:xfrm>
                <a:off x="5625685" y="3859739"/>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sp>
            <p:nvSpPr>
              <p:cNvPr id="37" name="Rectangle 36">
                <a:extLst>
                  <a:ext uri="{FF2B5EF4-FFF2-40B4-BE49-F238E27FC236}">
                    <a16:creationId xmlns:a16="http://schemas.microsoft.com/office/drawing/2014/main" xmlns="" id="{B4F6C910-C922-6485-3F25-192D1E54194D}"/>
                  </a:ext>
                </a:extLst>
              </p:cNvPr>
              <p:cNvSpPr/>
              <p:nvPr/>
            </p:nvSpPr>
            <p:spPr>
              <a:xfrm>
                <a:off x="5625685" y="4916365"/>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sp>
            <p:nvSpPr>
              <p:cNvPr id="38" name="TextBox 37">
                <a:extLst>
                  <a:ext uri="{FF2B5EF4-FFF2-40B4-BE49-F238E27FC236}">
                    <a16:creationId xmlns:a16="http://schemas.microsoft.com/office/drawing/2014/main" xmlns="" id="{C167F489-A205-7554-F6EA-1C10800BE923}"/>
                  </a:ext>
                </a:extLst>
              </p:cNvPr>
              <p:cNvSpPr txBox="1"/>
              <p:nvPr/>
            </p:nvSpPr>
            <p:spPr>
              <a:xfrm>
                <a:off x="5568540" y="4368944"/>
                <a:ext cx="1090245"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R</a:t>
                </a:r>
                <a:r>
                  <a:rPr lang="en-US" sz="2400" baseline="-25000" dirty="0">
                    <a:latin typeface="Calibri" panose="020F0502020204030204" pitchFamily="34" charset="0"/>
                    <a:cs typeface="Calibri" panose="020F0502020204030204" pitchFamily="34" charset="0"/>
                  </a:rPr>
                  <a:t>2</a:t>
                </a:r>
                <a:endParaRPr lang="vi-VN" sz="2400" baseline="-25000" dirty="0">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xmlns="" id="{A59CC0E1-DBDD-50D5-50FF-04967F2672F1}"/>
                  </a:ext>
                </a:extLst>
              </p:cNvPr>
              <p:cNvCxnSpPr>
                <a:cxnSpLocks/>
              </p:cNvCxnSpPr>
              <p:nvPr/>
            </p:nvCxnSpPr>
            <p:spPr>
              <a:xfrm flipV="1">
                <a:off x="4800917" y="3990834"/>
                <a:ext cx="0" cy="105380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xmlns="" id="{F2C78598-E04B-712D-1186-9BA5FB1B3D2B}"/>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xmlns="" id="{AB9CDE03-E8B7-A4EE-2FE7-8B6FF28C33BE}"/>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xmlns="" id="{D5FB04DE-C1F5-1172-61B2-5620EC5B5619}"/>
                  </a:ext>
                </a:extLst>
              </p:cNvPr>
              <p:cNvCxnSpPr>
                <a:cxnSpLocks/>
              </p:cNvCxnSpPr>
              <p:nvPr/>
            </p:nvCxnSpPr>
            <p:spPr>
              <a:xfrm flipV="1">
                <a:off x="7509337" y="3981309"/>
                <a:ext cx="0" cy="1053808"/>
              </a:xfrm>
              <a:prstGeom prst="line">
                <a:avLst/>
              </a:prstGeom>
              <a:noFill/>
              <a:ln w="28575" cap="flat" cmpd="sng" algn="ctr">
                <a:solidFill>
                  <a:sysClr val="windowText" lastClr="000000"/>
                </a:solidFill>
                <a:prstDash val="solid"/>
                <a:miter lim="800000"/>
              </a:ln>
              <a:effectLst/>
            </p:spPr>
          </p:cxnSp>
        </p:grpSp>
      </p:grpSp>
    </p:spTree>
    <p:extLst>
      <p:ext uri="{BB962C8B-B14F-4D97-AF65-F5344CB8AC3E}">
        <p14:creationId xmlns:p14="http://schemas.microsoft.com/office/powerpoint/2010/main" val="139857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xmlns="" id="{C6B227C9-C320-44E7-A9F4-552F4AB39D89}"/>
                  </a:ext>
                </a:extLst>
              </p:cNvPr>
              <p:cNvSpPr txBox="1"/>
              <p:nvPr/>
            </p:nvSpPr>
            <p:spPr>
              <a:xfrm>
                <a:off x="1320800" y="990601"/>
                <a:ext cx="9855200" cy="4338432"/>
              </a:xfrm>
              <a:prstGeom prst="rect">
                <a:avLst/>
              </a:prstGeom>
              <a:noFill/>
            </p:spPr>
            <p:txBody>
              <a:bodyPr wrap="square">
                <a:spAutoFit/>
              </a:bodyPr>
              <a:lstStyle/>
              <a:p>
                <a:pPr>
                  <a:lnSpc>
                    <a:spcPct val="150000"/>
                  </a:lnSpc>
                </a:pPr>
                <a:r>
                  <a:rPr lang="vi-VN" sz="3733" b="1" dirty="0">
                    <a:solidFill>
                      <a:srgbClr val="FF0000"/>
                    </a:solidFill>
                    <a:latin typeface="+mj-lt"/>
                    <a:cs typeface="Calibri" panose="020F0502020204030204" pitchFamily="34" charset="0"/>
                  </a:rPr>
                  <a:t>Bài 16</a:t>
                </a:r>
                <a:r>
                  <a:rPr lang="en-US" sz="3733" b="1" dirty="0">
                    <a:solidFill>
                      <a:srgbClr val="FF0000"/>
                    </a:solidFill>
                    <a:latin typeface="+mj-lt"/>
                    <a:cs typeface="Calibri" panose="020F0502020204030204" pitchFamily="34" charset="0"/>
                  </a:rPr>
                  <a:t>.</a:t>
                </a:r>
                <a:r>
                  <a:rPr lang="vi-VN" sz="3733" b="1" dirty="0">
                    <a:solidFill>
                      <a:srgbClr val="FF0000"/>
                    </a:solidFill>
                    <a:latin typeface="+mj-lt"/>
                    <a:cs typeface="Calibri" panose="020F0502020204030204" pitchFamily="34" charset="0"/>
                  </a:rPr>
                  <a:t>                      </a:t>
                </a:r>
                <a:r>
                  <a:rPr lang="en-US" sz="3733" b="1" dirty="0">
                    <a:latin typeface="+mj-lt"/>
                    <a:cs typeface="Calibri" panose="020F0502020204030204" pitchFamily="34" charset="0"/>
                  </a:rPr>
                  <a:t> </a:t>
                </a:r>
                <a:r>
                  <a:rPr lang="vi-VN" sz="3600" b="1" dirty="0">
                    <a:solidFill>
                      <a:srgbClr val="FF0000"/>
                    </a:solidFill>
                    <a:latin typeface="+mj-lt"/>
                    <a:cs typeface="Calibri" panose="020F0502020204030204" pitchFamily="34" charset="0"/>
                  </a:rPr>
                  <a:t>Lời giải:</a:t>
                </a:r>
                <a:endParaRPr lang="vi-VN" sz="3600" dirty="0">
                  <a:solidFill>
                    <a:srgbClr val="FF0000"/>
                  </a:solidFill>
                  <a:latin typeface="+mj-lt"/>
                  <a:cs typeface="Calibri" panose="020F0502020204030204" pitchFamily="34" charset="0"/>
                </a:endParaRPr>
              </a:p>
              <a:p>
                <a:pPr algn="just">
                  <a:lnSpc>
                    <a:spcPct val="150000"/>
                  </a:lnSpc>
                </a:pPr>
                <a:r>
                  <a:rPr lang="vi-VN" sz="3200" dirty="0">
                    <a:latin typeface="+mj-lt"/>
                    <a:cs typeface="Calibri" panose="020F0502020204030204" pitchFamily="34" charset="0"/>
                  </a:rPr>
                  <a:t>a) </a:t>
                </a:r>
                <a:r>
                  <a:rPr lang="vi-VN" sz="3200" dirty="0">
                    <a:solidFill>
                      <a:srgbClr val="0000CC"/>
                    </a:solidFill>
                    <a:latin typeface="+mj-lt"/>
                    <a:cs typeface="Calibri" panose="020F0502020204030204" pitchFamily="34" charset="0"/>
                  </a:rPr>
                  <a:t>Điện trở tương đương của đoạn mạch AB là:</a:t>
                </a:r>
                <a:endParaRPr lang="en-US" sz="3200" dirty="0">
                  <a:solidFill>
                    <a:srgbClr val="0000CC"/>
                  </a:solidFill>
                  <a:latin typeface="+mj-lt"/>
                  <a:cs typeface="Calibri" panose="020F0502020204030204" pitchFamily="34" charset="0"/>
                </a:endParaRPr>
              </a:p>
              <a:p>
                <a:pPr algn="just">
                  <a:lnSpc>
                    <a:spcPct val="150000"/>
                  </a:lnSpc>
                </a:pPr>
                <a:r>
                  <a:rPr lang="vi-VN" sz="3200" dirty="0">
                    <a:latin typeface="+mj-lt"/>
                    <a:cs typeface="Calibri" panose="020F0502020204030204" pitchFamily="34" charset="0"/>
                  </a:rPr>
                  <a:t>R</a:t>
                </a:r>
                <a:r>
                  <a:rPr lang="en-US" sz="3200" baseline="-25000" dirty="0" err="1">
                    <a:latin typeface="+mj-lt"/>
                    <a:cs typeface="Calibri" panose="020F0502020204030204" pitchFamily="34" charset="0"/>
                  </a:rPr>
                  <a:t>tđ</a:t>
                </a:r>
                <a:r>
                  <a:rPr lang="en-US" sz="3200" dirty="0">
                    <a:latin typeface="+mj-lt"/>
                    <a:cs typeface="Calibri" panose="020F0502020204030204" pitchFamily="34" charset="0"/>
                  </a:rPr>
                  <a:t> </a:t>
                </a:r>
                <a:r>
                  <a:rPr lang="vi-VN" sz="3200" dirty="0">
                    <a:latin typeface="+mj-lt"/>
                    <a:cs typeface="Calibri" panose="020F0502020204030204" pitchFamily="34" charset="0"/>
                  </a:rPr>
                  <a:t>= </a:t>
                </a:r>
                <a14:m>
                  <m:oMath xmlns:m="http://schemas.openxmlformats.org/officeDocument/2006/math">
                    <m:f>
                      <m:fPr>
                        <m:ctrlPr>
                          <a:rPr lang="vi-VN" sz="3200" i="1">
                            <a:latin typeface="Cambria Math" panose="02040503050406030204" pitchFamily="18" charset="0"/>
                            <a:cs typeface="Calibri" panose="020F0502020204030204" pitchFamily="34" charset="0"/>
                          </a:rPr>
                        </m:ctrlPr>
                      </m:fPr>
                      <m:num>
                        <m:r>
                          <m:rPr>
                            <m:nor/>
                          </m:rPr>
                          <a:rPr lang="vi-VN" sz="3200" dirty="0">
                            <a:latin typeface="+mj-lt"/>
                            <a:cs typeface="Calibri" panose="020F0502020204030204" pitchFamily="34" charset="0"/>
                          </a:rPr>
                          <m:t>R</m:t>
                        </m:r>
                        <m:r>
                          <m:rPr>
                            <m:nor/>
                          </m:rPr>
                          <a:rPr lang="vi-VN" sz="3200" baseline="-25000" dirty="0">
                            <a:latin typeface="+mj-lt"/>
                            <a:cs typeface="Calibri" panose="020F0502020204030204" pitchFamily="34" charset="0"/>
                          </a:rPr>
                          <m:t>1</m:t>
                        </m:r>
                        <m:r>
                          <m:rPr>
                            <m:nor/>
                          </m:rPr>
                          <a:rPr lang="en-US" sz="3200" dirty="0">
                            <a:latin typeface="+mj-lt"/>
                            <a:cs typeface="Calibri" panose="020F0502020204030204" pitchFamily="34" charset="0"/>
                          </a:rPr>
                          <m:t>.</m:t>
                        </m:r>
                        <m:r>
                          <m:rPr>
                            <m:nor/>
                          </m:rPr>
                          <a:rPr lang="vi-VN" sz="3200" dirty="0">
                            <a:latin typeface="+mj-lt"/>
                            <a:cs typeface="Calibri" panose="020F0502020204030204" pitchFamily="34" charset="0"/>
                          </a:rPr>
                          <m:t>R</m:t>
                        </m:r>
                        <m:r>
                          <m:rPr>
                            <m:nor/>
                          </m:rPr>
                          <a:rPr lang="vi-VN" sz="3200" baseline="-25000" dirty="0">
                            <a:latin typeface="+mj-lt"/>
                            <a:cs typeface="Calibri" panose="020F0502020204030204" pitchFamily="34" charset="0"/>
                          </a:rPr>
                          <m:t>2</m:t>
                        </m:r>
                      </m:num>
                      <m:den>
                        <m:r>
                          <m:rPr>
                            <m:nor/>
                          </m:rPr>
                          <a:rPr lang="vi-VN" sz="3200" dirty="0">
                            <a:latin typeface="+mj-lt"/>
                            <a:cs typeface="Calibri" panose="020F0502020204030204" pitchFamily="34" charset="0"/>
                          </a:rPr>
                          <m:t>R</m:t>
                        </m:r>
                        <m:r>
                          <m:rPr>
                            <m:nor/>
                          </m:rPr>
                          <a:rPr lang="vi-VN" sz="3200" baseline="-25000" dirty="0">
                            <a:latin typeface="+mj-lt"/>
                            <a:cs typeface="Calibri" panose="020F0502020204030204" pitchFamily="34" charset="0"/>
                          </a:rPr>
                          <m:t>1</m:t>
                        </m:r>
                        <m:r>
                          <m:rPr>
                            <m:nor/>
                          </m:rPr>
                          <a:rPr lang="vi-VN" sz="3200" dirty="0">
                            <a:latin typeface="+mj-lt"/>
                            <a:cs typeface="Calibri" panose="020F0502020204030204" pitchFamily="34" charset="0"/>
                          </a:rPr>
                          <m:t> </m:t>
                        </m:r>
                        <m:r>
                          <m:rPr>
                            <m:nor/>
                          </m:rPr>
                          <a:rPr lang="en-US" sz="3200" dirty="0">
                            <a:latin typeface="+mj-lt"/>
                            <a:cs typeface="Calibri" panose="020F0502020204030204" pitchFamily="34" charset="0"/>
                          </a:rPr>
                          <m:t>+</m:t>
                        </m:r>
                        <m:r>
                          <m:rPr>
                            <m:nor/>
                          </m:rPr>
                          <a:rPr lang="vi-VN" sz="3200" dirty="0">
                            <a:latin typeface="+mj-lt"/>
                            <a:cs typeface="Calibri" panose="020F0502020204030204" pitchFamily="34" charset="0"/>
                          </a:rPr>
                          <m:t> </m:t>
                        </m:r>
                        <m:r>
                          <m:rPr>
                            <m:nor/>
                          </m:rPr>
                          <a:rPr lang="vi-VN" sz="3200" dirty="0">
                            <a:latin typeface="+mj-lt"/>
                            <a:cs typeface="Calibri" panose="020F0502020204030204" pitchFamily="34" charset="0"/>
                          </a:rPr>
                          <m:t>R</m:t>
                        </m:r>
                        <m:r>
                          <m:rPr>
                            <m:nor/>
                          </m:rPr>
                          <a:rPr lang="vi-VN" sz="3200" baseline="-25000" dirty="0">
                            <a:latin typeface="+mj-lt"/>
                            <a:cs typeface="Calibri" panose="020F0502020204030204" pitchFamily="34" charset="0"/>
                          </a:rPr>
                          <m:t>2</m:t>
                        </m:r>
                      </m:den>
                    </m:f>
                    <m:r>
                      <a:rPr lang="vi-VN" sz="3200" i="1" baseline="-25000" dirty="0">
                        <a:latin typeface="Cambria Math" panose="02040503050406030204" pitchFamily="18" charset="0"/>
                        <a:cs typeface="Calibri" panose="020F0502020204030204" pitchFamily="34" charset="0"/>
                      </a:rPr>
                      <m:t> </m:t>
                    </m:r>
                  </m:oMath>
                </a14:m>
                <a:r>
                  <a:rPr lang="vi-VN" sz="3200" dirty="0">
                    <a:latin typeface="+mj-lt"/>
                    <a:cs typeface="Calibri" panose="020F0502020204030204" pitchFamily="34" charset="0"/>
                  </a:rPr>
                  <a:t> = </a:t>
                </a:r>
                <a14:m>
                  <m:oMath xmlns:m="http://schemas.openxmlformats.org/officeDocument/2006/math">
                    <m:f>
                      <m:fPr>
                        <m:ctrlPr>
                          <a:rPr lang="vi-VN" sz="3200" i="1">
                            <a:latin typeface="Cambria Math" panose="02040503050406030204" pitchFamily="18" charset="0"/>
                            <a:cs typeface="Calibri" panose="020F0502020204030204" pitchFamily="34" charset="0"/>
                          </a:rPr>
                        </m:ctrlPr>
                      </m:fPr>
                      <m:num>
                        <m:r>
                          <m:rPr>
                            <m:nor/>
                          </m:rPr>
                          <a:rPr lang="en-US" sz="3200" dirty="0">
                            <a:latin typeface="+mj-lt"/>
                            <a:cs typeface="Calibri" panose="020F0502020204030204" pitchFamily="34" charset="0"/>
                          </a:rPr>
                          <m:t>30.20</m:t>
                        </m:r>
                      </m:num>
                      <m:den>
                        <m:r>
                          <m:rPr>
                            <m:nor/>
                          </m:rPr>
                          <a:rPr lang="en-US" sz="3200" dirty="0">
                            <a:latin typeface="+mj-lt"/>
                            <a:cs typeface="Calibri" panose="020F0502020204030204" pitchFamily="34" charset="0"/>
                          </a:rPr>
                          <m:t>30</m:t>
                        </m:r>
                        <m:r>
                          <m:rPr>
                            <m:nor/>
                          </m:rPr>
                          <a:rPr lang="vi-VN" sz="3200" dirty="0">
                            <a:latin typeface="+mj-lt"/>
                            <a:cs typeface="Calibri" panose="020F0502020204030204" pitchFamily="34" charset="0"/>
                          </a:rPr>
                          <m:t> + </m:t>
                        </m:r>
                        <m:r>
                          <m:rPr>
                            <m:nor/>
                          </m:rPr>
                          <a:rPr lang="en-US" sz="3200" dirty="0">
                            <a:latin typeface="+mj-lt"/>
                            <a:cs typeface="Calibri" panose="020F0502020204030204" pitchFamily="34" charset="0"/>
                          </a:rPr>
                          <m:t>20</m:t>
                        </m:r>
                      </m:den>
                    </m:f>
                    <m:r>
                      <a:rPr lang="vi-VN" sz="3200" i="1" baseline="-25000" dirty="0">
                        <a:latin typeface="Cambria Math" panose="02040503050406030204" pitchFamily="18" charset="0"/>
                        <a:cs typeface="Calibri" panose="020F0502020204030204" pitchFamily="34" charset="0"/>
                      </a:rPr>
                      <m:t> </m:t>
                    </m:r>
                  </m:oMath>
                </a14:m>
                <a:r>
                  <a:rPr lang="vi-VN" sz="3200" dirty="0">
                    <a:latin typeface="+mj-lt"/>
                    <a:cs typeface="Calibri" panose="020F0502020204030204" pitchFamily="34" charset="0"/>
                  </a:rPr>
                  <a:t> = </a:t>
                </a:r>
                <a:r>
                  <a:rPr lang="en-US" sz="3200" dirty="0">
                    <a:latin typeface="+mj-lt"/>
                    <a:cs typeface="Calibri" panose="020F0502020204030204" pitchFamily="34" charset="0"/>
                  </a:rPr>
                  <a:t>12</a:t>
                </a:r>
                <a:r>
                  <a:rPr lang="vi-VN" sz="3200" dirty="0">
                    <a:latin typeface="+mj-lt"/>
                    <a:cs typeface="Calibri" panose="020F0502020204030204" pitchFamily="34" charset="0"/>
                  </a:rPr>
                  <a:t> </a:t>
                </a:r>
                <a:r>
                  <a:rPr lang="el-GR" sz="3200" dirty="0">
                    <a:latin typeface="+mj-lt"/>
                    <a:cs typeface="Calibri" panose="020F0502020204030204" pitchFamily="34" charset="0"/>
                  </a:rPr>
                  <a:t>Ω</a:t>
                </a:r>
                <a:endParaRPr lang="en-US" sz="3200" dirty="0">
                  <a:latin typeface="+mj-lt"/>
                  <a:cs typeface="Calibri" panose="020F0502020204030204" pitchFamily="34" charset="0"/>
                </a:endParaRPr>
              </a:p>
              <a:p>
                <a:pPr>
                  <a:lnSpc>
                    <a:spcPct val="150000"/>
                  </a:lnSpc>
                </a:pPr>
                <a:r>
                  <a:rPr lang="vi-VN" sz="3200" dirty="0">
                    <a:latin typeface="+mj-lt"/>
                    <a:cs typeface="Calibri" panose="020F0502020204030204" pitchFamily="34" charset="0"/>
                  </a:rPr>
                  <a:t>b) </a:t>
                </a:r>
                <a:r>
                  <a:rPr lang="vi-VN" sz="3200" dirty="0">
                    <a:solidFill>
                      <a:srgbClr val="0000CC"/>
                    </a:solidFill>
                    <a:latin typeface="+mj-lt"/>
                    <a:cs typeface="Calibri" panose="020F0502020204030204" pitchFamily="34" charset="0"/>
                  </a:rPr>
                  <a:t>Cường độ dòng điện qua hai điện trở R</a:t>
                </a:r>
                <a:r>
                  <a:rPr lang="vi-VN" sz="3200" baseline="-25000" dirty="0">
                    <a:solidFill>
                      <a:srgbClr val="0000CC"/>
                    </a:solidFill>
                    <a:latin typeface="+mj-lt"/>
                    <a:cs typeface="Calibri" panose="020F0502020204030204" pitchFamily="34" charset="0"/>
                  </a:rPr>
                  <a:t>1</a:t>
                </a:r>
                <a:r>
                  <a:rPr lang="vi-VN" sz="3200" dirty="0">
                    <a:solidFill>
                      <a:srgbClr val="0000CC"/>
                    </a:solidFill>
                    <a:latin typeface="+mj-lt"/>
                    <a:cs typeface="Calibri" panose="020F0502020204030204" pitchFamily="34" charset="0"/>
                  </a:rPr>
                  <a:t> và</a:t>
                </a:r>
                <a:r>
                  <a:rPr lang="en-US" sz="3200" dirty="0">
                    <a:solidFill>
                      <a:srgbClr val="0000CC"/>
                    </a:solidFill>
                    <a:latin typeface="+mj-lt"/>
                    <a:cs typeface="Calibri" panose="020F0502020204030204" pitchFamily="34" charset="0"/>
                  </a:rPr>
                  <a:t> </a:t>
                </a:r>
                <a:r>
                  <a:rPr lang="vi-VN" sz="3200" dirty="0">
                    <a:solidFill>
                      <a:srgbClr val="0000CC"/>
                    </a:solidFill>
                    <a:latin typeface="+mj-lt"/>
                    <a:cs typeface="Calibri" panose="020F0502020204030204" pitchFamily="34" charset="0"/>
                  </a:rPr>
                  <a:t>R</a:t>
                </a:r>
                <a:r>
                  <a:rPr lang="vi-VN" sz="3200" baseline="-25000" dirty="0">
                    <a:solidFill>
                      <a:srgbClr val="0000CC"/>
                    </a:solidFill>
                    <a:latin typeface="+mj-lt"/>
                    <a:cs typeface="Calibri" panose="020F0502020204030204" pitchFamily="34" charset="0"/>
                  </a:rPr>
                  <a:t>2</a:t>
                </a:r>
                <a:r>
                  <a:rPr lang="vi-VN" sz="3200" dirty="0">
                    <a:solidFill>
                      <a:srgbClr val="0000CC"/>
                    </a:solidFill>
                    <a:latin typeface="+mj-lt"/>
                    <a:cs typeface="Calibri" panose="020F0502020204030204" pitchFamily="34" charset="0"/>
                  </a:rPr>
                  <a:t> là:</a:t>
                </a:r>
                <a:endParaRPr lang="en-US" sz="3200" dirty="0">
                  <a:solidFill>
                    <a:srgbClr val="0000CC"/>
                  </a:solidFill>
                  <a:latin typeface="+mj-lt"/>
                  <a:cs typeface="Calibri" panose="020F0502020204030204" pitchFamily="34" charset="0"/>
                </a:endParaRPr>
              </a:p>
              <a:p>
                <a:pPr>
                  <a:lnSpc>
                    <a:spcPct val="150000"/>
                  </a:lnSpc>
                </a:pPr>
                <a:r>
                  <a:rPr lang="vi-VN" sz="3200" dirty="0">
                    <a:latin typeface="+mj-lt"/>
                    <a:cs typeface="Calibri" panose="020F0502020204030204" pitchFamily="34" charset="0"/>
                  </a:rPr>
                  <a:t>I</a:t>
                </a:r>
                <a:r>
                  <a:rPr lang="vi-VN" sz="3200" baseline="-25000" dirty="0">
                    <a:latin typeface="+mj-lt"/>
                    <a:cs typeface="Calibri" panose="020F0502020204030204" pitchFamily="34" charset="0"/>
                  </a:rPr>
                  <a:t>AB</a:t>
                </a:r>
                <a:r>
                  <a:rPr lang="en-US" sz="3200" dirty="0">
                    <a:latin typeface="+mj-lt"/>
                    <a:cs typeface="Calibri" panose="020F0502020204030204" pitchFamily="34" charset="0"/>
                  </a:rPr>
                  <a:t> </a:t>
                </a:r>
                <a:r>
                  <a:rPr lang="vi-VN" sz="3200" dirty="0">
                    <a:latin typeface="+mj-lt"/>
                    <a:cs typeface="Calibri" panose="020F0502020204030204" pitchFamily="34" charset="0"/>
                  </a:rPr>
                  <a:t>=</a:t>
                </a:r>
                <a:r>
                  <a:rPr lang="en-US" sz="3200" dirty="0">
                    <a:latin typeface="+mj-lt"/>
                    <a:cs typeface="Calibri" panose="020F0502020204030204" pitchFamily="34" charset="0"/>
                  </a:rPr>
                  <a:t> </a:t>
                </a:r>
                <a:r>
                  <a:rPr lang="vi-VN" sz="3200" dirty="0">
                    <a:latin typeface="+mj-lt"/>
                    <a:cs typeface="Calibri" panose="020F0502020204030204" pitchFamily="34" charset="0"/>
                  </a:rPr>
                  <a:t>I</a:t>
                </a:r>
                <a:r>
                  <a:rPr lang="vi-VN" sz="3200" baseline="-25000" dirty="0">
                    <a:latin typeface="+mj-lt"/>
                    <a:cs typeface="Calibri" panose="020F0502020204030204" pitchFamily="34" charset="0"/>
                  </a:rPr>
                  <a:t>1</a:t>
                </a:r>
                <a:r>
                  <a:rPr lang="en-US" sz="3200" dirty="0">
                    <a:latin typeface="+mj-lt"/>
                    <a:cs typeface="Calibri" panose="020F0502020204030204" pitchFamily="34" charset="0"/>
                  </a:rPr>
                  <a:t> + </a:t>
                </a:r>
                <a:r>
                  <a:rPr lang="vi-VN" sz="3200" dirty="0">
                    <a:latin typeface="+mj-lt"/>
                    <a:cs typeface="Calibri" panose="020F0502020204030204" pitchFamily="34" charset="0"/>
                  </a:rPr>
                  <a:t>I</a:t>
                </a:r>
                <a:r>
                  <a:rPr lang="vi-VN" sz="3200" baseline="-25000" dirty="0">
                    <a:latin typeface="+mj-lt"/>
                    <a:cs typeface="Calibri" panose="020F0502020204030204" pitchFamily="34" charset="0"/>
                  </a:rPr>
                  <a:t>2</a:t>
                </a:r>
                <a:r>
                  <a:rPr lang="en-US" sz="3200" dirty="0">
                    <a:latin typeface="+mj-lt"/>
                    <a:cs typeface="Calibri" panose="020F0502020204030204" pitchFamily="34" charset="0"/>
                  </a:rPr>
                  <a:t> </a:t>
                </a:r>
                <a:r>
                  <a:rPr lang="vi-VN" sz="3200" dirty="0">
                    <a:latin typeface="+mj-lt"/>
                    <a:cs typeface="Calibri" panose="020F0502020204030204" pitchFamily="34" charset="0"/>
                  </a:rPr>
                  <a:t>=</a:t>
                </a:r>
                <a:r>
                  <a:rPr lang="en-US" sz="3200" dirty="0">
                    <a:latin typeface="+mj-lt"/>
                    <a:cs typeface="Calibri" panose="020F0502020204030204" pitchFamily="34" charset="0"/>
                  </a:rPr>
                  <a:t> 2 + 3 </a:t>
                </a:r>
                <a:r>
                  <a:rPr lang="vi-VN" sz="3200" dirty="0">
                    <a:latin typeface="+mj-lt"/>
                    <a:cs typeface="Calibri" panose="020F0502020204030204" pitchFamily="34" charset="0"/>
                  </a:rPr>
                  <a:t>=</a:t>
                </a:r>
                <a:r>
                  <a:rPr lang="en-US" sz="3200" dirty="0">
                    <a:latin typeface="+mj-lt"/>
                    <a:cs typeface="Calibri" panose="020F0502020204030204" pitchFamily="34" charset="0"/>
                  </a:rPr>
                  <a:t> 5 </a:t>
                </a:r>
                <a:r>
                  <a:rPr lang="vi-VN" sz="3200" dirty="0">
                    <a:latin typeface="+mj-lt"/>
                    <a:cs typeface="Calibri" panose="020F0502020204030204" pitchFamily="34" charset="0"/>
                  </a:rPr>
                  <a:t>A</a:t>
                </a:r>
                <a:endParaRPr lang="vi-VN" sz="3200" dirty="0">
                  <a:solidFill>
                    <a:schemeClr val="bg1"/>
                  </a:solidFill>
                  <a:latin typeface="+mj-lt"/>
                  <a:cs typeface="Calibri" panose="020F0502020204030204" pitchFamily="34" charset="0"/>
                </a:endParaRPr>
              </a:p>
            </p:txBody>
          </p:sp>
        </mc:Choice>
        <mc:Fallback>
          <p:sp>
            <p:nvSpPr>
              <p:cNvPr id="13" name="TextBox 12">
                <a:extLst>
                  <a:ext uri="{FF2B5EF4-FFF2-40B4-BE49-F238E27FC236}">
                    <a16:creationId xmlns:a16="http://schemas.microsoft.com/office/drawing/2014/main" xmlns:a14="http://schemas.microsoft.com/office/drawing/2010/main" xmlns="" id="{C6B227C9-C320-44E7-A9F4-552F4AB39D89}"/>
                  </a:ext>
                </a:extLst>
              </p:cNvPr>
              <p:cNvSpPr txBox="1">
                <a:spLocks noRot="1" noChangeAspect="1" noMove="1" noResize="1" noEditPoints="1" noAdjustHandles="1" noChangeArrowheads="1" noChangeShapeType="1" noTextEdit="1"/>
              </p:cNvSpPr>
              <p:nvPr/>
            </p:nvSpPr>
            <p:spPr>
              <a:xfrm>
                <a:off x="1320800" y="990601"/>
                <a:ext cx="9855200" cy="4338432"/>
              </a:xfrm>
              <a:prstGeom prst="rect">
                <a:avLst/>
              </a:prstGeom>
              <a:blipFill rotWithShape="0">
                <a:blip r:embed="rId3"/>
                <a:stretch>
                  <a:fillRect l="-2042" b="-1969"/>
                </a:stretch>
              </a:blipFill>
            </p:spPr>
            <p:txBody>
              <a:bodyPr/>
              <a:lstStyle/>
              <a:p>
                <a:r>
                  <a:rPr lang="en-US">
                    <a:noFill/>
                  </a:rPr>
                  <a:t> </a:t>
                </a:r>
              </a:p>
            </p:txBody>
          </p:sp>
        </mc:Fallback>
      </mc:AlternateContent>
    </p:spTree>
    <p:extLst>
      <p:ext uri="{BB962C8B-B14F-4D97-AF65-F5344CB8AC3E}">
        <p14:creationId xmlns:p14="http://schemas.microsoft.com/office/powerpoint/2010/main" val="2561895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478513"/>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8"/>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25" name="quay dung"/>
          <p:cNvSpPr/>
          <p:nvPr/>
        </p:nvSpPr>
        <p:spPr>
          <a:xfrm>
            <a:off x="9287691" y="5878288"/>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 action="ppaction://noaction"/>
          </p:cNvPr>
          <p:cNvSpPr/>
          <p:nvPr/>
        </p:nvSpPr>
        <p:spPr>
          <a:xfrm>
            <a:off x="918152" y="244404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 action="ppaction://noaction"/>
          </p:cNvPr>
          <p:cNvSpPr/>
          <p:nvPr/>
        </p:nvSpPr>
        <p:spPr>
          <a:xfrm>
            <a:off x="2416069" y="244404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 action="ppaction://noaction"/>
          </p:cNvPr>
          <p:cNvSpPr/>
          <p:nvPr/>
        </p:nvSpPr>
        <p:spPr>
          <a:xfrm>
            <a:off x="3913985" y="244404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 action="ppaction://noaction"/>
          </p:cNvPr>
          <p:cNvSpPr/>
          <p:nvPr/>
        </p:nvSpPr>
        <p:spPr>
          <a:xfrm>
            <a:off x="918909" y="399011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28945" y="1101560"/>
            <a:ext cx="6416148" cy="707886"/>
          </a:xfrm>
          <a:prstGeom prst="rect">
            <a:avLst/>
          </a:prstGeom>
          <a:noFill/>
        </p:spPr>
        <p:txBody>
          <a:bodyPr wrap="square" lIns="91440" tIns="45720" rIns="91440" bIns="45720">
            <a:spAutoFit/>
          </a:bodyPr>
          <a:lstStyle/>
          <a:p>
            <a:pPr algn="ctr">
              <a:defRPr/>
            </a:pPr>
            <a:r>
              <a:rPr lang="en-US"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07" y="845534"/>
            <a:ext cx="495300" cy="438151"/>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739" y="1207475"/>
            <a:ext cx="495300" cy="438151"/>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151" y="680281"/>
            <a:ext cx="495300" cy="438151"/>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1834" y="478512"/>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6197"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32" name="Isosceles Triangle 31"/>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33" name="Isosceles Triangle 32"/>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34" name="Isosceles Triangle 33"/>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42" name="Isosceles Triangle 41"/>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43" name="Isosceles Triangle 42"/>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48" name="Isosceles Triangle 47"/>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49" name="Isosceles Triangle 48"/>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0" name="Isosceles Triangle 49"/>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1" name="Isosceles Triangle 50"/>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2" name="Isosceles Triangle 51"/>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3" name="Isosceles Triangle 52"/>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4" name="Isosceles Triangle 53"/>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5" name="Isosceles Triangle 54"/>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6" name="Isosceles Triangle 55"/>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7" name="Isosceles Triangle 56"/>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8" name="Isosceles Triangle 57"/>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9" name="Isosceles Triangle 58"/>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60" name="Isosceles Triangle 59"/>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61" name="Isosceles Triangle 60"/>
          <p:cNvSpPr/>
          <p:nvPr/>
        </p:nvSpPr>
        <p:spPr>
          <a:xfrm rot="16200000">
            <a:off x="10840539"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3"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Arial" panose="020B0604020202020204" pitchFamily="34" charset="0"/>
            </a:endParaRPr>
          </a:p>
        </p:txBody>
      </p:sp>
      <p:sp>
        <p:nvSpPr>
          <p:cNvPr id="5" name="Arrow: Pentagon 4">
            <a:hlinkClick r:id="" action="ppaction://noaction"/>
            <a:extLst>
              <a:ext uri="{FF2B5EF4-FFF2-40B4-BE49-F238E27FC236}">
                <a16:creationId xmlns:a16="http://schemas.microsoft.com/office/drawing/2014/main" xmlns="" id="{C30F8934-0805-C9BF-BA0C-793CCC8F6B9A}"/>
              </a:ext>
            </a:extLst>
          </p:cNvPr>
          <p:cNvSpPr/>
          <p:nvPr/>
        </p:nvSpPr>
        <p:spPr>
          <a:xfrm>
            <a:off x="387927" y="5878289"/>
            <a:ext cx="1337688" cy="70788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endParaRPr lang="en-US" sz="1400">
              <a:solidFill>
                <a:prstClr val="white"/>
              </a:solidFill>
              <a:latin typeface="Gill Sans MT" panose="020B0502020104020203"/>
            </a:endParaRPr>
          </a:p>
        </p:txBody>
      </p:sp>
    </p:spTree>
    <p:extLst>
      <p:ext uri="{BB962C8B-B14F-4D97-AF65-F5344CB8AC3E}">
        <p14:creationId xmlns:p14="http://schemas.microsoft.com/office/powerpoint/2010/main" val="9363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2.96296E-6 L -5.55556E-7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0" y="1210133"/>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b="1">
              <a:solidFill>
                <a:prstClr val="white"/>
              </a:solidFill>
              <a:latin typeface="Montserrat" panose="00000500000000000000" pitchFamily="2" charset="-93"/>
            </a:endParaRPr>
          </a:p>
        </p:txBody>
      </p:sp>
      <p:sp>
        <p:nvSpPr>
          <p:cNvPr id="78" name="Rectangle 77"/>
          <p:cNvSpPr/>
          <p:nvPr/>
        </p:nvSpPr>
        <p:spPr>
          <a:xfrm>
            <a:off x="746595" y="1108174"/>
            <a:ext cx="9219964" cy="569887"/>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b="1">
              <a:solidFill>
                <a:prstClr val="white"/>
              </a:solidFill>
              <a:latin typeface="Montserrat" panose="00000500000000000000" pitchFamily="2" charset="-93"/>
            </a:endParaRPr>
          </a:p>
        </p:txBody>
      </p:sp>
      <p:sp>
        <p:nvSpPr>
          <p:cNvPr id="79" name="Oval 78"/>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0" name="Rectangle 79"/>
          <p:cNvSpPr/>
          <p:nvPr/>
        </p:nvSpPr>
        <p:spPr>
          <a:xfrm>
            <a:off x="912356" y="222820"/>
            <a:ext cx="8850920" cy="2244433"/>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24"/>
            <a:r>
              <a:rPr lang="vi-VN" sz="4000" b="1" dirty="0">
                <a:solidFill>
                  <a:prstClr val="white"/>
                </a:solidFill>
                <a:latin typeface="+mj-lt"/>
                <a:cs typeface="Arial" panose="020B0604020202020204" pitchFamily="34" charset="0"/>
              </a:rPr>
              <a:t>Câu 1. </a:t>
            </a:r>
            <a:r>
              <a:rPr lang="vi-VN" sz="4000" dirty="0">
                <a:solidFill>
                  <a:prstClr val="white"/>
                </a:solidFill>
                <a:latin typeface="+mj-lt"/>
                <a:cs typeface="Arial" panose="020B0604020202020204" pitchFamily="34" charset="0"/>
              </a:rPr>
              <a:t>Trong sơ đồ mạch điện sau, sơ đồ nào có các bóng đèn mắc nối tiếp?</a:t>
            </a:r>
            <a:endParaRPr lang="en-US" sz="4000" dirty="0">
              <a:solidFill>
                <a:prstClr val="white"/>
              </a:solidFill>
              <a:latin typeface="+mj-lt"/>
              <a:cs typeface="Arial" panose="020B0604020202020204" pitchFamily="34" charset="0"/>
            </a:endParaRPr>
          </a:p>
        </p:txBody>
      </p:sp>
      <p:sp>
        <p:nvSpPr>
          <p:cNvPr id="81" name="Oval 8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2" name="Oval 8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3" name="Oval 8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4" name="Oval 8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5" name="Oval 8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6" name="Oval 85"/>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7" name="Oval 8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8" name="Oval 87"/>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9" name="Oval 88"/>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0" name="Oval 8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1" name="Oval 9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2" name="Oval 9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3" name="Oval 9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4" name="Oval 9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5" name="Oval 9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6" name="Oval 95">
            <a:hlinkClick r:id="" action="ppaction://noaction"/>
          </p:cNvPr>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7" name="Oval 96"/>
          <p:cNvSpPr/>
          <p:nvPr/>
        </p:nvSpPr>
        <p:spPr>
          <a:xfrm>
            <a:off x="10134113" y="619968"/>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b="1">
              <a:solidFill>
                <a:srgbClr val="00FFCC"/>
              </a:solidFill>
              <a:latin typeface="Montserrat" panose="00000500000000000000" pitchFamily="2" charset="-93"/>
            </a:endParaRPr>
          </a:p>
        </p:txBody>
      </p:sp>
      <p:pic>
        <p:nvPicPr>
          <p:cNvPr id="5" name="Graphic 4" descr="Plant">
            <a:hlinkClick r:id="" action="ppaction://noaction"/>
            <a:extLst>
              <a:ext uri="{FF2B5EF4-FFF2-40B4-BE49-F238E27FC236}">
                <a16:creationId xmlns:a16="http://schemas.microsoft.com/office/drawing/2014/main" xmlns="" id="{AF04338F-1A13-45BF-81BC-506D3B1E77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14832" y="5780832"/>
            <a:ext cx="1077168" cy="1077168"/>
          </a:xfrm>
          <a:prstGeom prst="rect">
            <a:avLst/>
          </a:prstGeom>
        </p:spPr>
      </p:pic>
      <p:pic>
        <p:nvPicPr>
          <p:cNvPr id="36" name="Picture 35">
            <a:extLst>
              <a:ext uri="{FF2B5EF4-FFF2-40B4-BE49-F238E27FC236}">
                <a16:creationId xmlns:a16="http://schemas.microsoft.com/office/drawing/2014/main" xmlns="" id="{772F2907-3801-4833-B07E-83427C4CB1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0411" y="4772683"/>
            <a:ext cx="1343891" cy="1453084"/>
          </a:xfrm>
          <a:prstGeom prst="rect">
            <a:avLst/>
          </a:prstGeom>
        </p:spPr>
      </p:pic>
      <p:pic>
        <p:nvPicPr>
          <p:cNvPr id="2" name="Picture 9984" descr="Ảnh có chứa hàng, biểu đồ, thiết kế&#10;&#10;Mô tả được tạo tự động">
            <a:extLst>
              <a:ext uri="{FF2B5EF4-FFF2-40B4-BE49-F238E27FC236}">
                <a16:creationId xmlns:a16="http://schemas.microsoft.com/office/drawing/2014/main" xmlns="" id="{9C5FA858-42C4-27A3-BB1D-279A7ADC3BAE}"/>
              </a:ext>
            </a:extLst>
          </p:cNvPr>
          <p:cNvPicPr/>
          <p:nvPr/>
        </p:nvPicPr>
        <p:blipFill>
          <a:blip r:embed="rId9"/>
          <a:stretch>
            <a:fillRect/>
          </a:stretch>
        </p:blipFill>
        <p:spPr>
          <a:xfrm>
            <a:off x="1702640" y="2573258"/>
            <a:ext cx="3120083" cy="1817493"/>
          </a:xfrm>
          <a:prstGeom prst="rect">
            <a:avLst/>
          </a:prstGeom>
        </p:spPr>
      </p:pic>
      <p:pic>
        <p:nvPicPr>
          <p:cNvPr id="3" name="Picture 9987" descr="Ảnh có chứa bản phác thảo, biểu đồ, hàng, hình vẽ&#10;&#10;Mô tả được tạo tự động">
            <a:extLst>
              <a:ext uri="{FF2B5EF4-FFF2-40B4-BE49-F238E27FC236}">
                <a16:creationId xmlns:a16="http://schemas.microsoft.com/office/drawing/2014/main" xmlns="" id="{22E3A759-D150-4A76-964D-DD320DFE7166}"/>
              </a:ext>
            </a:extLst>
          </p:cNvPr>
          <p:cNvPicPr/>
          <p:nvPr/>
        </p:nvPicPr>
        <p:blipFill>
          <a:blip r:embed="rId10"/>
          <a:stretch>
            <a:fillRect/>
          </a:stretch>
        </p:blipFill>
        <p:spPr>
          <a:xfrm>
            <a:off x="6733499" y="2563414"/>
            <a:ext cx="2764463" cy="1827337"/>
          </a:xfrm>
          <a:prstGeom prst="rect">
            <a:avLst/>
          </a:prstGeom>
        </p:spPr>
      </p:pic>
      <p:pic>
        <p:nvPicPr>
          <p:cNvPr id="4" name="Picture 9990" descr="Ảnh có chứa hàng, biểu đồ, bản phác thảo, thiết kế&#10;&#10;Mô tả được tạo tự động">
            <a:extLst>
              <a:ext uri="{FF2B5EF4-FFF2-40B4-BE49-F238E27FC236}">
                <a16:creationId xmlns:a16="http://schemas.microsoft.com/office/drawing/2014/main" xmlns="" id="{FD5719CD-292A-8A1F-7832-BEA4DC70BD03}"/>
              </a:ext>
            </a:extLst>
          </p:cNvPr>
          <p:cNvPicPr/>
          <p:nvPr/>
        </p:nvPicPr>
        <p:blipFill>
          <a:blip r:embed="rId11"/>
          <a:stretch>
            <a:fillRect/>
          </a:stretch>
        </p:blipFill>
        <p:spPr>
          <a:xfrm>
            <a:off x="1702639" y="4686577"/>
            <a:ext cx="3120083" cy="1625735"/>
          </a:xfrm>
          <a:prstGeom prst="rect">
            <a:avLst/>
          </a:prstGeom>
        </p:spPr>
      </p:pic>
      <p:pic>
        <p:nvPicPr>
          <p:cNvPr id="6" name="Picture 9993" descr="Ảnh có chứa biểu đồ, hàng, Bản vẽ kỹ thuật, bản phác thảo&#10;&#10;Mô tả được tạo tự động">
            <a:extLst>
              <a:ext uri="{FF2B5EF4-FFF2-40B4-BE49-F238E27FC236}">
                <a16:creationId xmlns:a16="http://schemas.microsoft.com/office/drawing/2014/main" xmlns="" id="{CF548F57-C827-4C19-1AD0-061FCB751BD4}"/>
              </a:ext>
            </a:extLst>
          </p:cNvPr>
          <p:cNvPicPr/>
          <p:nvPr/>
        </p:nvPicPr>
        <p:blipFill>
          <a:blip r:embed="rId12"/>
          <a:stretch>
            <a:fillRect/>
          </a:stretch>
        </p:blipFill>
        <p:spPr>
          <a:xfrm>
            <a:off x="6733499" y="4686358"/>
            <a:ext cx="2764463" cy="1625735"/>
          </a:xfrm>
          <a:prstGeom prst="rect">
            <a:avLst/>
          </a:prstGeom>
        </p:spPr>
      </p:pic>
      <p:sp>
        <p:nvSpPr>
          <p:cNvPr id="8" name="Hộp Văn bản 7">
            <a:extLst>
              <a:ext uri="{FF2B5EF4-FFF2-40B4-BE49-F238E27FC236}">
                <a16:creationId xmlns:a16="http://schemas.microsoft.com/office/drawing/2014/main" xmlns="" id="{428846F1-EC83-E37A-522B-56D728FC464C}"/>
              </a:ext>
            </a:extLst>
          </p:cNvPr>
          <p:cNvSpPr txBox="1"/>
          <p:nvPr/>
        </p:nvSpPr>
        <p:spPr>
          <a:xfrm>
            <a:off x="1135613" y="2810097"/>
            <a:ext cx="567027" cy="523220"/>
          </a:xfrm>
          <a:prstGeom prst="rect">
            <a:avLst/>
          </a:prstGeom>
          <a:noFill/>
        </p:spPr>
        <p:txBody>
          <a:bodyPr wrap="square">
            <a:spAutoFit/>
          </a:bodyPr>
          <a:lstStyle/>
          <a:p>
            <a:r>
              <a:rPr lang="vi-VN" sz="2800" b="1" dirty="0">
                <a:solidFill>
                  <a:prstClr val="black"/>
                </a:solidFill>
                <a:latin typeface="Arial" panose="020B0604020202020204" pitchFamily="34" charset="0"/>
                <a:cs typeface="Arial" panose="020B0604020202020204" pitchFamily="34" charset="0"/>
              </a:rPr>
              <a:t>A.</a:t>
            </a:r>
            <a:endParaRPr lang="en-US" sz="2800" dirty="0"/>
          </a:p>
        </p:txBody>
      </p:sp>
      <p:sp>
        <p:nvSpPr>
          <p:cNvPr id="9" name="Hộp Văn bản 8">
            <a:extLst>
              <a:ext uri="{FF2B5EF4-FFF2-40B4-BE49-F238E27FC236}">
                <a16:creationId xmlns:a16="http://schemas.microsoft.com/office/drawing/2014/main" xmlns="" id="{8A7D7255-78A3-24A8-6042-8A6F79DC3CBE}"/>
              </a:ext>
            </a:extLst>
          </p:cNvPr>
          <p:cNvSpPr txBox="1"/>
          <p:nvPr/>
        </p:nvSpPr>
        <p:spPr>
          <a:xfrm>
            <a:off x="6166472" y="2733153"/>
            <a:ext cx="567027" cy="523220"/>
          </a:xfrm>
          <a:prstGeom prst="rect">
            <a:avLst/>
          </a:prstGeom>
          <a:noFill/>
        </p:spPr>
        <p:txBody>
          <a:bodyPr wrap="square">
            <a:spAutoFit/>
          </a:bodyPr>
          <a:lstStyle/>
          <a:p>
            <a:r>
              <a:rPr lang="en-US" sz="2800" b="1" dirty="0">
                <a:solidFill>
                  <a:prstClr val="black"/>
                </a:solidFill>
                <a:latin typeface="Arial" panose="020B0604020202020204" pitchFamily="34" charset="0"/>
                <a:cs typeface="Arial" panose="020B0604020202020204" pitchFamily="34" charset="0"/>
              </a:rPr>
              <a:t>B</a:t>
            </a:r>
            <a:r>
              <a:rPr lang="vi-VN" sz="2800" b="1" dirty="0">
                <a:solidFill>
                  <a:prstClr val="black"/>
                </a:solidFill>
                <a:latin typeface="Arial" panose="020B0604020202020204" pitchFamily="34" charset="0"/>
                <a:cs typeface="Arial" panose="020B0604020202020204" pitchFamily="34" charset="0"/>
              </a:rPr>
              <a:t>.</a:t>
            </a:r>
            <a:endParaRPr lang="en-US" sz="2800" dirty="0"/>
          </a:p>
        </p:txBody>
      </p:sp>
      <p:sp>
        <p:nvSpPr>
          <p:cNvPr id="10" name="Hộp Văn bản 9">
            <a:extLst>
              <a:ext uri="{FF2B5EF4-FFF2-40B4-BE49-F238E27FC236}">
                <a16:creationId xmlns:a16="http://schemas.microsoft.com/office/drawing/2014/main" xmlns="" id="{5F211763-3A09-9A8D-3B41-20C7A78E732F}"/>
              </a:ext>
            </a:extLst>
          </p:cNvPr>
          <p:cNvSpPr txBox="1"/>
          <p:nvPr/>
        </p:nvSpPr>
        <p:spPr>
          <a:xfrm>
            <a:off x="1097505" y="5257613"/>
            <a:ext cx="567027" cy="523220"/>
          </a:xfrm>
          <a:prstGeom prst="rect">
            <a:avLst/>
          </a:prstGeom>
          <a:noFill/>
        </p:spPr>
        <p:txBody>
          <a:bodyPr wrap="square">
            <a:spAutoFit/>
          </a:bodyPr>
          <a:lstStyle/>
          <a:p>
            <a:r>
              <a:rPr lang="en-US" sz="2800" b="1" dirty="0">
                <a:solidFill>
                  <a:prstClr val="black"/>
                </a:solidFill>
                <a:latin typeface="Arial" panose="020B0604020202020204" pitchFamily="34" charset="0"/>
                <a:cs typeface="Arial" panose="020B0604020202020204" pitchFamily="34" charset="0"/>
              </a:rPr>
              <a:t>C</a:t>
            </a:r>
            <a:r>
              <a:rPr lang="vi-VN" sz="2800" b="1" dirty="0">
                <a:solidFill>
                  <a:prstClr val="black"/>
                </a:solidFill>
                <a:latin typeface="Arial" panose="020B0604020202020204" pitchFamily="34" charset="0"/>
                <a:cs typeface="Arial" panose="020B0604020202020204" pitchFamily="34" charset="0"/>
              </a:rPr>
              <a:t>.</a:t>
            </a:r>
            <a:endParaRPr lang="en-US" sz="2800" dirty="0"/>
          </a:p>
        </p:txBody>
      </p:sp>
      <p:sp>
        <p:nvSpPr>
          <p:cNvPr id="11" name="Hộp Văn bản 10">
            <a:extLst>
              <a:ext uri="{FF2B5EF4-FFF2-40B4-BE49-F238E27FC236}">
                <a16:creationId xmlns:a16="http://schemas.microsoft.com/office/drawing/2014/main" xmlns="" id="{A4E6A91E-6B10-D732-03D2-AD3B694A8A98}"/>
              </a:ext>
            </a:extLst>
          </p:cNvPr>
          <p:cNvSpPr txBox="1"/>
          <p:nvPr/>
        </p:nvSpPr>
        <p:spPr>
          <a:xfrm>
            <a:off x="6238177" y="5132993"/>
            <a:ext cx="567027" cy="523220"/>
          </a:xfrm>
          <a:prstGeom prst="rect">
            <a:avLst/>
          </a:prstGeom>
          <a:noFill/>
        </p:spPr>
        <p:txBody>
          <a:bodyPr wrap="square">
            <a:spAutoFit/>
          </a:bodyPr>
          <a:lstStyle/>
          <a:p>
            <a:r>
              <a:rPr lang="en-US" sz="2800" b="1" dirty="0">
                <a:solidFill>
                  <a:prstClr val="black"/>
                </a:solidFill>
                <a:latin typeface="Arial" panose="020B0604020202020204" pitchFamily="34" charset="0"/>
                <a:cs typeface="Arial" panose="020B0604020202020204" pitchFamily="34" charset="0"/>
              </a:rPr>
              <a:t>D</a:t>
            </a:r>
            <a:r>
              <a:rPr lang="vi-VN" sz="2800" b="1" dirty="0">
                <a:solidFill>
                  <a:prstClr val="black"/>
                </a:solidFill>
                <a:latin typeface="Arial" panose="020B0604020202020204" pitchFamily="34" charset="0"/>
                <a:cs typeface="Arial" panose="020B0604020202020204" pitchFamily="34" charset="0"/>
              </a:rPr>
              <a:t>.</a:t>
            </a:r>
            <a:endParaRPr lang="en-US" sz="2800" dirty="0"/>
          </a:p>
        </p:txBody>
      </p:sp>
      <p:sp>
        <p:nvSpPr>
          <p:cNvPr id="7" name="Hình Bầu dục 6">
            <a:extLst>
              <a:ext uri="{FF2B5EF4-FFF2-40B4-BE49-F238E27FC236}">
                <a16:creationId xmlns:a16="http://schemas.microsoft.com/office/drawing/2014/main" xmlns="" id="{390BC4F0-33FA-371B-FCE2-7E55FF3CFB00}"/>
              </a:ext>
            </a:extLst>
          </p:cNvPr>
          <p:cNvSpPr/>
          <p:nvPr/>
        </p:nvSpPr>
        <p:spPr>
          <a:xfrm>
            <a:off x="1097505" y="5132992"/>
            <a:ext cx="605135" cy="64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894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500" fill="hold"/>
                                        <p:tgtEl>
                                          <p:spTgt spid="80">
                                            <p:txEl>
                                              <p:pRg st="0" end="0"/>
                                            </p:txEl>
                                          </p:spTgt>
                                        </p:tgtEl>
                                        <p:attrNameLst>
                                          <p:attrName>style.color</p:attrName>
                                        </p:attrNameLst>
                                      </p:cBhvr>
                                      <p:to>
                                        <a:schemeClr val="accent2"/>
                                      </p:to>
                                    </p:animClr>
                                    <p:animClr clrSpc="rgb" dir="cw">
                                      <p:cBhvr>
                                        <p:cTn id="14" dur="500" fill="hold"/>
                                        <p:tgtEl>
                                          <p:spTgt spid="80">
                                            <p:txEl>
                                              <p:pRg st="0" end="0"/>
                                            </p:txEl>
                                          </p:spTgt>
                                        </p:tgtEl>
                                        <p:attrNameLst>
                                          <p:attrName>fillcolor</p:attrName>
                                        </p:attrNameLst>
                                      </p:cBhvr>
                                      <p:to>
                                        <a:schemeClr val="accent2"/>
                                      </p:to>
                                    </p:animClr>
                                    <p:set>
                                      <p:cBhvr>
                                        <p:cTn id="15" dur="500" fill="hold"/>
                                        <p:tgtEl>
                                          <p:spTgt spid="80">
                                            <p:txEl>
                                              <p:pRg st="0" end="0"/>
                                            </p:txEl>
                                          </p:spTgt>
                                        </p:tgtEl>
                                        <p:attrNameLst>
                                          <p:attrName>fill.type</p:attrName>
                                        </p:attrNameLst>
                                      </p:cBhvr>
                                      <p:to>
                                        <p:strVal val="solid"/>
                                      </p:to>
                                    </p:set>
                                    <p:set>
                                      <p:cBhvr>
                                        <p:cTn id="16" dur="500" fill="hold"/>
                                        <p:tgtEl>
                                          <p:spTgt spid="80">
                                            <p:txEl>
                                              <p:pRg st="0" end="0"/>
                                            </p:txEl>
                                          </p:spTgt>
                                        </p:tgtEl>
                                        <p:attrNameLst>
                                          <p:attrName>fill.on</p:attrName>
                                        </p:attrNameLst>
                                      </p:cBhvr>
                                      <p:to>
                                        <p:strVal val="tru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97"/>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97"/>
                                        </p:tgtEl>
                                      </p:cBhvr>
                                    </p:animEffect>
                                    <p:set>
                                      <p:cBhvr>
                                        <p:cTn id="24" dur="1" fill="hold">
                                          <p:stCondLst>
                                            <p:cond delay="999"/>
                                          </p:stCondLst>
                                        </p:cTn>
                                        <p:tgtEl>
                                          <p:spTgt spid="97"/>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999"/>
                                          </p:stCondLst>
                                        </p:cTn>
                                        <p:tgtEl>
                                          <p:spTgt spid="8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999"/>
                                          </p:stCondLst>
                                        </p:cTn>
                                        <p:tgtEl>
                                          <p:spTgt spid="8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999"/>
                                          </p:stCondLst>
                                        </p:cTn>
                                        <p:tgtEl>
                                          <p:spTgt spid="8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999"/>
                                          </p:stCondLst>
                                        </p:cTn>
                                        <p:tgtEl>
                                          <p:spTgt spid="85"/>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999"/>
                                          </p:stCondLst>
                                        </p:cTn>
                                        <p:tgtEl>
                                          <p:spTgt spid="8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999"/>
                                          </p:stCondLst>
                                        </p:cTn>
                                        <p:tgtEl>
                                          <p:spTgt spid="8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999"/>
                                          </p:stCondLst>
                                        </p:cTn>
                                        <p:tgtEl>
                                          <p:spTgt spid="88"/>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grpId="0" nodeType="afterEffect">
                                  <p:stCondLst>
                                    <p:cond delay="0"/>
                                  </p:stCondLst>
                                  <p:childTnLst>
                                    <p:set>
                                      <p:cBhvr>
                                        <p:cTn id="48" dur="1" fill="hold">
                                          <p:stCondLst>
                                            <p:cond delay="999"/>
                                          </p:stCondLst>
                                        </p:cTn>
                                        <p:tgtEl>
                                          <p:spTgt spid="89"/>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grpId="0" nodeType="afterEffect">
                                  <p:stCondLst>
                                    <p:cond delay="0"/>
                                  </p:stCondLst>
                                  <p:childTnLst>
                                    <p:set>
                                      <p:cBhvr>
                                        <p:cTn id="51" dur="1" fill="hold">
                                          <p:stCondLst>
                                            <p:cond delay="999"/>
                                          </p:stCondLst>
                                        </p:cTn>
                                        <p:tgtEl>
                                          <p:spTgt spid="90"/>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grpId="0" nodeType="afterEffect">
                                  <p:stCondLst>
                                    <p:cond delay="0"/>
                                  </p:stCondLst>
                                  <p:childTnLst>
                                    <p:set>
                                      <p:cBhvr>
                                        <p:cTn id="54" dur="1" fill="hold">
                                          <p:stCondLst>
                                            <p:cond delay="999"/>
                                          </p:stCondLst>
                                        </p:cTn>
                                        <p:tgtEl>
                                          <p:spTgt spid="91"/>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0"/>
                                  </p:stCondLst>
                                  <p:childTnLst>
                                    <p:set>
                                      <p:cBhvr>
                                        <p:cTn id="57" dur="1" fill="hold">
                                          <p:stCondLst>
                                            <p:cond delay="999"/>
                                          </p:stCondLst>
                                        </p:cTn>
                                        <p:tgtEl>
                                          <p:spTgt spid="92"/>
                                        </p:tgtEl>
                                        <p:attrNameLst>
                                          <p:attrName>style.visibility</p:attrName>
                                        </p:attrNameLst>
                                      </p:cBhvr>
                                      <p:to>
                                        <p:strVal val="visible"/>
                                      </p:to>
                                    </p:set>
                                  </p:childTnLst>
                                </p:cTn>
                              </p:par>
                            </p:childTnLst>
                          </p:cTn>
                        </p:par>
                        <p:par>
                          <p:cTn id="58" fill="hold">
                            <p:stCondLst>
                              <p:cond delay="13000"/>
                            </p:stCondLst>
                            <p:childTnLst>
                              <p:par>
                                <p:cTn id="59" presetID="1" presetClass="entr" presetSubtype="0" fill="hold" grpId="0" nodeType="afterEffect">
                                  <p:stCondLst>
                                    <p:cond delay="0"/>
                                  </p:stCondLst>
                                  <p:childTnLst>
                                    <p:set>
                                      <p:cBhvr>
                                        <p:cTn id="60" dur="1" fill="hold">
                                          <p:stCondLst>
                                            <p:cond delay="999"/>
                                          </p:stCondLst>
                                        </p:cTn>
                                        <p:tgtEl>
                                          <p:spTgt spid="93"/>
                                        </p:tgtEl>
                                        <p:attrNameLst>
                                          <p:attrName>style.visibility</p:attrName>
                                        </p:attrNameLst>
                                      </p:cBhvr>
                                      <p:to>
                                        <p:strVal val="visible"/>
                                      </p:to>
                                    </p:set>
                                  </p:childTnLst>
                                </p:cTn>
                              </p:par>
                            </p:childTnLst>
                          </p:cTn>
                        </p:par>
                        <p:par>
                          <p:cTn id="61" fill="hold">
                            <p:stCondLst>
                              <p:cond delay="14000"/>
                            </p:stCondLst>
                            <p:childTnLst>
                              <p:par>
                                <p:cTn id="62" presetID="1" presetClass="entr" presetSubtype="0" fill="hold" grpId="0" nodeType="afterEffect">
                                  <p:stCondLst>
                                    <p:cond delay="0"/>
                                  </p:stCondLst>
                                  <p:childTnLst>
                                    <p:set>
                                      <p:cBhvr>
                                        <p:cTn id="63" dur="1" fill="hold">
                                          <p:stCondLst>
                                            <p:cond delay="999"/>
                                          </p:stCondLst>
                                        </p:cTn>
                                        <p:tgtEl>
                                          <p:spTgt spid="94"/>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grpId="0" nodeType="afterEffect">
                                  <p:stCondLst>
                                    <p:cond delay="0"/>
                                  </p:stCondLst>
                                  <p:childTnLst>
                                    <p:set>
                                      <p:cBhvr>
                                        <p:cTn id="66" dur="1" fill="hold">
                                          <p:stCondLst>
                                            <p:cond delay="999"/>
                                          </p:stCondLst>
                                        </p:cTn>
                                        <p:tgtEl>
                                          <p:spTgt spid="95"/>
                                        </p:tgtEl>
                                        <p:attrNameLst>
                                          <p:attrName>style.visibility</p:attrName>
                                        </p:attrNameLst>
                                      </p:cBhvr>
                                      <p:to>
                                        <p:strVal val="visible"/>
                                      </p:to>
                                    </p:set>
                                  </p:childTnLst>
                                </p:cTn>
                              </p:par>
                            </p:childTnLst>
                          </p:cTn>
                        </p:par>
                        <p:par>
                          <p:cTn id="67" fill="hold">
                            <p:stCondLst>
                              <p:cond delay="16000"/>
                            </p:stCondLst>
                            <p:childTnLst>
                              <p:par>
                                <p:cTn id="68" presetID="1" presetClass="entr" presetSubtype="0" fill="hold" grpId="0" nodeType="afterEffect">
                                  <p:stCondLst>
                                    <p:cond delay="0"/>
                                  </p:stCondLst>
                                  <p:childTnLst>
                                    <p:set>
                                      <p:cBhvr>
                                        <p:cTn id="69" dur="1" fill="hold">
                                          <p:stCondLst>
                                            <p:cond delay="999"/>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7" grpId="2"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10133"/>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a:solidFill>
                <a:prstClr val="white"/>
              </a:solidFill>
              <a:latin typeface="Montserrat" panose="00000500000000000000" pitchFamily="2" charset="-93"/>
            </a:endParaRPr>
          </a:p>
        </p:txBody>
      </p:sp>
      <p:sp>
        <p:nvSpPr>
          <p:cNvPr id="20" name="Rectangle 19"/>
          <p:cNvSpPr/>
          <p:nvPr/>
        </p:nvSpPr>
        <p:spPr>
          <a:xfrm>
            <a:off x="496393" y="1108174"/>
            <a:ext cx="8807353" cy="569887"/>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a:solidFill>
                <a:prstClr val="white"/>
              </a:solidFill>
              <a:latin typeface="Montserrat" panose="00000500000000000000" pitchFamily="2" charset="-93"/>
            </a:endParaRPr>
          </a:p>
        </p:txBody>
      </p:sp>
      <p:sp>
        <p:nvSpPr>
          <p:cNvPr id="21" name="Oval 2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0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2" name="Rectangle 21"/>
          <p:cNvSpPr/>
          <p:nvPr/>
        </p:nvSpPr>
        <p:spPr>
          <a:xfrm>
            <a:off x="958849" y="215404"/>
            <a:ext cx="8301283" cy="2244433"/>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24"/>
            <a:r>
              <a:rPr lang="vi-VN" sz="3200" b="1" dirty="0">
                <a:latin typeface="Times New Roman" panose="02020603050405020304" pitchFamily="18" charset="0"/>
                <a:cs typeface="Times New Roman" panose="02020603050405020304" pitchFamily="18" charset="0"/>
              </a:rPr>
              <a:t>Câu 2.</a:t>
            </a:r>
            <a:r>
              <a:rPr lang="vi-VN" sz="3200" dirty="0">
                <a:latin typeface="Times New Roman" panose="02020603050405020304" pitchFamily="18" charset="0"/>
                <a:cs typeface="Times New Roman" panose="02020603050405020304" pitchFamily="18" charset="0"/>
              </a:rPr>
              <a:t> Có hai điện trở R</a:t>
            </a:r>
            <a:r>
              <a:rPr lang="vi-VN" sz="3200" baseline="-250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 2 Ω, R</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 4 Ω được mắc nối tiếp. Biết cường độ dòng điện chạy qua điện trở R</a:t>
            </a:r>
            <a:r>
              <a:rPr lang="vi-VN" sz="3200" baseline="-250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là 1 A. Cường độ dòng điện qua điện trở R</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là</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23" name="Oval 2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36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a:hlinkClick r:id="" action="ppaction://noaction"/>
          </p:cNvPr>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20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45" name="Oval 44"/>
          <p:cNvSpPr/>
          <p:nvPr/>
        </p:nvSpPr>
        <p:spPr>
          <a:xfrm>
            <a:off x="10134113" y="619968"/>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a:solidFill>
                <a:srgbClr val="00FFCC"/>
              </a:solidFill>
              <a:latin typeface="Montserrat" panose="00000500000000000000" pitchFamily="2" charset="-93"/>
            </a:endParaRPr>
          </a:p>
        </p:txBody>
      </p:sp>
      <p:sp>
        <p:nvSpPr>
          <p:cNvPr id="46" name="Rectangle: Rounded Corners 45"/>
          <p:cNvSpPr/>
          <p:nvPr/>
        </p:nvSpPr>
        <p:spPr>
          <a:xfrm>
            <a:off x="800372" y="2932796"/>
            <a:ext cx="5211853" cy="1190627"/>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0,5 A. </a:t>
            </a:r>
            <a:endPar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Rounded Corners 47"/>
          <p:cNvSpPr/>
          <p:nvPr/>
        </p:nvSpPr>
        <p:spPr>
          <a:xfrm>
            <a:off x="6179781" y="2932797"/>
            <a:ext cx="4906799" cy="1190625"/>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cs typeface="Times New Roman" panose="02020603050405020304" pitchFamily="18" charset="0"/>
              </a:rPr>
              <a:t>B. 1 A. </a:t>
            </a:r>
            <a:endParaRPr lang="vi-VN" altLang="en-US" sz="40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800371" y="4315325"/>
            <a:ext cx="4906799" cy="1190625"/>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3 A. </a:t>
            </a:r>
            <a:endPar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Rectangle: Rounded Corners 51"/>
          <p:cNvSpPr/>
          <p:nvPr/>
        </p:nvSpPr>
        <p:spPr>
          <a:xfrm>
            <a:off x="6179779" y="4298528"/>
            <a:ext cx="4906799" cy="1190625"/>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2 A.</a:t>
            </a:r>
            <a:endParaRPr lang="vi-VN" altLang="en-US" sz="40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 action="ppaction://noaction"/>
            <a:extLst>
              <a:ext uri="{FF2B5EF4-FFF2-40B4-BE49-F238E27FC236}">
                <a16:creationId xmlns:a16="http://schemas.microsoft.com/office/drawing/2014/main" xmlns="" id="{4EC5D169-3489-4259-8D50-805F7E9AB6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14832" y="5780832"/>
            <a:ext cx="1077168" cy="1077168"/>
          </a:xfrm>
          <a:prstGeom prst="rect">
            <a:avLst/>
          </a:prstGeom>
        </p:spPr>
      </p:pic>
      <p:pic>
        <p:nvPicPr>
          <p:cNvPr id="41" name="Picture 40">
            <a:extLst>
              <a:ext uri="{FF2B5EF4-FFF2-40B4-BE49-F238E27FC236}">
                <a16:creationId xmlns:a16="http://schemas.microsoft.com/office/drawing/2014/main" xmlns="" id="{D6C7D91F-FC3D-4E92-82E0-6357A208C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5709" y="2757295"/>
            <a:ext cx="1215808" cy="1366127"/>
          </a:xfrm>
          <a:prstGeom prst="rect">
            <a:avLst/>
          </a:prstGeom>
        </p:spPr>
      </p:pic>
      <p:sp>
        <p:nvSpPr>
          <p:cNvPr id="2" name="Hình Bầu dục 1">
            <a:extLst>
              <a:ext uri="{FF2B5EF4-FFF2-40B4-BE49-F238E27FC236}">
                <a16:creationId xmlns:a16="http://schemas.microsoft.com/office/drawing/2014/main" xmlns="" id="{6AB4B5A1-D4A0-E7A2-AD51-ECCCB4CD308D}"/>
              </a:ext>
            </a:extLst>
          </p:cNvPr>
          <p:cNvSpPr/>
          <p:nvPr/>
        </p:nvSpPr>
        <p:spPr>
          <a:xfrm>
            <a:off x="6179779" y="3133773"/>
            <a:ext cx="729021" cy="8032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11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2">
                                            <p:txEl>
                                              <p:pRg st="0" end="0"/>
                                            </p:txEl>
                                          </p:spTgt>
                                        </p:tgtEl>
                                        <p:attrNameLst>
                                          <p:attrName>style.color</p:attrName>
                                        </p:attrNameLst>
                                      </p:cBhvr>
                                      <p:to>
                                        <a:srgbClr val="FFFFFF"/>
                                      </p:to>
                                    </p:animClr>
                                    <p:animClr clrSpc="rgb" dir="cw">
                                      <p:cBhvr>
                                        <p:cTn id="14" dur="3000" fill="hold"/>
                                        <p:tgtEl>
                                          <p:spTgt spid="22">
                                            <p:txEl>
                                              <p:pRg st="0" end="0"/>
                                            </p:txEl>
                                          </p:spTgt>
                                        </p:tgtEl>
                                        <p:attrNameLst>
                                          <p:attrName>fillcolor</p:attrName>
                                        </p:attrNameLst>
                                      </p:cBhvr>
                                      <p:to>
                                        <a:srgbClr val="FFFFFF"/>
                                      </p:to>
                                    </p:animClr>
                                    <p:set>
                                      <p:cBhvr>
                                        <p:cTn id="15" dur="3000" fill="hold"/>
                                        <p:tgtEl>
                                          <p:spTgt spid="22">
                                            <p:txEl>
                                              <p:pRg st="0" end="0"/>
                                            </p:txEl>
                                          </p:spTgt>
                                        </p:tgtEl>
                                        <p:attrNameLst>
                                          <p:attrName>fill.type</p:attrName>
                                        </p:attrNameLst>
                                      </p:cBhvr>
                                      <p:to>
                                        <p:strVal val="solid"/>
                                      </p:to>
                                    </p:set>
                                    <p:set>
                                      <p:cBhvr>
                                        <p:cTn id="16" dur="3000" fill="hold"/>
                                        <p:tgtEl>
                                          <p:spTgt spid="22">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45"/>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45"/>
                                        </p:tgtEl>
                                      </p:cBhvr>
                                    </p:animEffect>
                                    <p:set>
                                      <p:cBhvr>
                                        <p:cTn id="24" dur="1" fill="hold">
                                          <p:stCondLst>
                                            <p:cond delay="999"/>
                                          </p:stCondLst>
                                        </p:cTn>
                                        <p:tgtEl>
                                          <p:spTgt spid="45"/>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7"/>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8"/>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91667E-6 -1.85185E-6 L -2.91667E-6 -0.07222 " pathEditMode="relative" rAng="0" ptsTypes="AA">
                                      <p:cBhvr>
                                        <p:cTn id="73" dur="250" accel="50000" decel="50000" autoRev="1" fill="hold">
                                          <p:stCondLst>
                                            <p:cond delay="0"/>
                                          </p:stCondLst>
                                        </p:cTn>
                                        <p:tgtEl>
                                          <p:spTgt spid="48"/>
                                        </p:tgtEl>
                                        <p:attrNameLst>
                                          <p:attrName>ppt_x</p:attrName>
                                          <p:attrName>ppt_y</p:attrName>
                                        </p:attrNameLst>
                                      </p:cBhvr>
                                      <p:rCtr x="0" y="-3611"/>
                                    </p:animMotion>
                                    <p:animRot by="1500000">
                                      <p:cBhvr>
                                        <p:cTn id="74" dur="125" fill="hold">
                                          <p:stCondLst>
                                            <p:cond delay="0"/>
                                          </p:stCondLst>
                                        </p:cTn>
                                        <p:tgtEl>
                                          <p:spTgt spid="48"/>
                                        </p:tgtEl>
                                        <p:attrNameLst>
                                          <p:attrName>r</p:attrName>
                                        </p:attrNameLst>
                                      </p:cBhvr>
                                    </p:animRot>
                                    <p:animRot by="-1500000">
                                      <p:cBhvr>
                                        <p:cTn id="75" dur="125" fill="hold">
                                          <p:stCondLst>
                                            <p:cond delay="125"/>
                                          </p:stCondLst>
                                        </p:cTn>
                                        <p:tgtEl>
                                          <p:spTgt spid="48"/>
                                        </p:tgtEl>
                                        <p:attrNameLst>
                                          <p:attrName>r</p:attrName>
                                        </p:attrNameLst>
                                      </p:cBhvr>
                                    </p:animRot>
                                    <p:animRot by="-1500000">
                                      <p:cBhvr>
                                        <p:cTn id="76" dur="125" fill="hold">
                                          <p:stCondLst>
                                            <p:cond delay="250"/>
                                          </p:stCondLst>
                                        </p:cTn>
                                        <p:tgtEl>
                                          <p:spTgt spid="48"/>
                                        </p:tgtEl>
                                        <p:attrNameLst>
                                          <p:attrName>r</p:attrName>
                                        </p:attrNameLst>
                                      </p:cBhvr>
                                    </p:animRot>
                                    <p:animRot by="1500000">
                                      <p:cBhvr>
                                        <p:cTn id="77" dur="125" fill="hold">
                                          <p:stCondLst>
                                            <p:cond delay="375"/>
                                          </p:stCondLst>
                                        </p:cTn>
                                        <p:tgtEl>
                                          <p:spTgt spid="48"/>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5" grpId="1" animBg="1"/>
      <p:bldP spid="45" grpId="2" animBg="1"/>
      <p:bldP spid="48"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210133"/>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Montserrat" panose="00000500000000000000" pitchFamily="2" charset="-93"/>
            </a:endParaRPr>
          </a:p>
        </p:txBody>
      </p:sp>
      <p:sp>
        <p:nvSpPr>
          <p:cNvPr id="19" name="Rectangle 18"/>
          <p:cNvSpPr/>
          <p:nvPr/>
        </p:nvSpPr>
        <p:spPr>
          <a:xfrm>
            <a:off x="746597" y="1108174"/>
            <a:ext cx="8557147" cy="569887"/>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prstClr val="white"/>
              </a:solidFill>
              <a:latin typeface="Montserrat" panose="00000500000000000000" pitchFamily="2" charset="-93"/>
            </a:endParaRPr>
          </a:p>
        </p:txBody>
      </p:sp>
      <p:sp>
        <p:nvSpPr>
          <p:cNvPr id="20" name="Oval 1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981645" y="280268"/>
            <a:ext cx="8087055" cy="2244433"/>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defRPr/>
            </a:pPr>
            <a:endParaRPr lang="vi-VN" altLang="en-US" sz="1400" b="1" dirty="0">
              <a:solidFill>
                <a:prstClr val="white"/>
              </a:solidFill>
              <a:latin typeface="Montserrat" panose="00000500000000000000" pitchFamily="2" charset="-93"/>
            </a:endParaRPr>
          </a:p>
        </p:txBody>
      </p:sp>
      <p:sp>
        <p:nvSpPr>
          <p:cNvPr id="22" name="Oval 2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32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 action="ppaction://noaction"/>
          </p:cNvPr>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10134113" y="619968"/>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400">
              <a:solidFill>
                <a:srgbClr val="00FFCC"/>
              </a:solidFill>
              <a:latin typeface="Montserrat" panose="00000500000000000000" pitchFamily="2" charset="-93"/>
            </a:endParaRPr>
          </a:p>
        </p:txBody>
      </p:sp>
      <p:sp>
        <p:nvSpPr>
          <p:cNvPr id="45" name="Rectangle: Rounded Corners 44"/>
          <p:cNvSpPr/>
          <p:nvPr/>
        </p:nvSpPr>
        <p:spPr>
          <a:xfrm>
            <a:off x="3412276" y="2633321"/>
            <a:ext cx="2683725"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3600" b="1" dirty="0">
                <a:solidFill>
                  <a:schemeClr val="tx1"/>
                </a:solidFill>
                <a:latin typeface="Times New Roman" panose="02020603050405020304" pitchFamily="18" charset="0"/>
                <a:ea typeface="Calibri" panose="020F0502020204030204" pitchFamily="34" charset="0"/>
              </a:rPr>
              <a:t>A. 5 Ω.</a:t>
            </a:r>
            <a:r>
              <a:rPr lang="pl-PL" sz="3600" b="1" dirty="0">
                <a:latin typeface="Times New Roman" panose="02020603050405020304" pitchFamily="18" charset="0"/>
                <a:ea typeface="Calibri" panose="020F0502020204030204" pitchFamily="34" charset="0"/>
              </a:rPr>
              <a:t> </a:t>
            </a:r>
            <a:r>
              <a:rPr lang="nl-NL" sz="3600" b="1" dirty="0">
                <a:solidFill>
                  <a:prstClr val="black"/>
                </a:solidFill>
                <a:latin typeface="#9Slide03 SVN-Avo Bold" panose="02040603050506020204" pitchFamily="18" charset="0"/>
                <a:ea typeface="Times New Roman" panose="02020603050405020304" pitchFamily="18" charset="0"/>
                <a:cs typeface="Arial" panose="020B0604020202020204" pitchFamily="34" charset="0"/>
              </a:rPr>
              <a:t>	</a:t>
            </a:r>
            <a:endParaRPr lang="vi-VN" altLang="en-US" sz="3600" b="1" dirty="0">
              <a:solidFill>
                <a:prstClr val="black"/>
              </a:solidFill>
              <a:latin typeface="Arial" panose="020B0604020202020204" pitchFamily="34" charset="0"/>
              <a:cs typeface="Arial" panose="020B0604020202020204" pitchFamily="34" charset="0"/>
            </a:endParaRPr>
          </a:p>
        </p:txBody>
      </p:sp>
      <p:sp>
        <p:nvSpPr>
          <p:cNvPr id="46" name="Rectangle: Rounded Corners 45"/>
          <p:cNvSpPr/>
          <p:nvPr/>
        </p:nvSpPr>
        <p:spPr>
          <a:xfrm>
            <a:off x="3412275" y="3577723"/>
            <a:ext cx="2683727"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3600" b="1" dirty="0">
                <a:solidFill>
                  <a:schemeClr val="tx1"/>
                </a:solidFill>
                <a:latin typeface="Times New Roman" panose="02020603050405020304" pitchFamily="18" charset="0"/>
                <a:ea typeface="Calibri" panose="020F0502020204030204" pitchFamily="34" charset="0"/>
              </a:rPr>
              <a:t>B. 1 Ω. </a:t>
            </a:r>
            <a:endParaRPr lang="en-US" sz="3600" b="1" dirty="0">
              <a:solidFill>
                <a:schemeClr val="tx1"/>
              </a:solidFill>
              <a:latin typeface="#9Slide03 SVN-Avo Bold" panose="02040603050506020204" pitchFamily="18" charset="0"/>
              <a:ea typeface="Times New Roman" panose="02020603050405020304" pitchFamily="18" charset="0"/>
            </a:endParaRPr>
          </a:p>
        </p:txBody>
      </p:sp>
      <p:sp>
        <p:nvSpPr>
          <p:cNvPr id="48" name="Rectangle: Rounded Corners 47"/>
          <p:cNvSpPr/>
          <p:nvPr/>
        </p:nvSpPr>
        <p:spPr>
          <a:xfrm>
            <a:off x="3412276" y="4550893"/>
            <a:ext cx="2683725"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3600" b="1" dirty="0">
                <a:solidFill>
                  <a:schemeClr val="tx1"/>
                </a:solidFill>
              </a:rPr>
              <a:t>C. 6 Ω. </a:t>
            </a:r>
            <a:endParaRPr lang="vi-VN" altLang="en-US" sz="3600" b="1" dirty="0">
              <a:solidFill>
                <a:schemeClr val="tx1"/>
              </a:solidFill>
              <a:latin typeface="Arial" panose="020B0604020202020204" pitchFamily="34" charset="0"/>
              <a:cs typeface="Arial" panose="020B0604020202020204" pitchFamily="34" charset="0"/>
            </a:endParaRPr>
          </a:p>
        </p:txBody>
      </p:sp>
      <p:sp>
        <p:nvSpPr>
          <p:cNvPr id="50" name="Rectangle: Rounded Corners 49"/>
          <p:cNvSpPr/>
          <p:nvPr/>
        </p:nvSpPr>
        <p:spPr>
          <a:xfrm>
            <a:off x="3412275" y="5524064"/>
            <a:ext cx="2683727"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nSpc>
                <a:spcPct val="107000"/>
              </a:lnSpc>
              <a:spcAft>
                <a:spcPts val="800"/>
              </a:spcAft>
              <a:tabLst>
                <a:tab pos="477508" algn="ctr"/>
                <a:tab pos="1151862" algn="ctr"/>
                <a:tab pos="1727791" algn="ctr"/>
                <a:tab pos="2231970" algn="ctr"/>
                <a:tab pos="2592006" algn="ctr"/>
                <a:tab pos="3174921" algn="ctr"/>
                <a:tab pos="3672114" algn="ctr"/>
                <a:tab pos="4032150" algn="ctr"/>
                <a:tab pos="4673483" algn="ctr"/>
              </a:tabLst>
            </a:pPr>
            <a:r>
              <a:rPr lang="pl-PL"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1,2 Ω.</a:t>
            </a:r>
            <a:endPar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 Box 18"/>
          <p:cNvSpPr txBox="1">
            <a:spLocks noChangeArrowheads="1"/>
          </p:cNvSpPr>
          <p:nvPr/>
        </p:nvSpPr>
        <p:spPr bwMode="auto">
          <a:xfrm>
            <a:off x="996115" y="333395"/>
            <a:ext cx="8072584"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8439" algn="just">
              <a:lnSpc>
                <a:spcPct val="107000"/>
              </a:lnSpc>
              <a:spcAft>
                <a:spcPts val="800"/>
              </a:spcAft>
            </a:pPr>
            <a:r>
              <a:rPr lang="pl-PL"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a:t>
            </a:r>
            <a:r>
              <a:rPr lang="pl-PL"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hai điện trở R</a:t>
            </a:r>
            <a:r>
              <a:rPr lang="pl-PL" sz="4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pl-PL"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 Ω,  R</a:t>
            </a:r>
            <a:r>
              <a:rPr lang="pl-PL" sz="4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pl-PL"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3 Ω được mắc song song. Điện trở tương đương của đoạn mạch là</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 name="Graphic 42" descr="Plant">
            <a:hlinkClick r:id="" action="ppaction://noaction"/>
            <a:extLst>
              <a:ext uri="{FF2B5EF4-FFF2-40B4-BE49-F238E27FC236}">
                <a16:creationId xmlns:a16="http://schemas.microsoft.com/office/drawing/2014/main" xmlns="" id="{19641CFE-5CD5-40A6-A331-79BB48C021A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14832" y="5780832"/>
            <a:ext cx="1077168" cy="1077168"/>
          </a:xfrm>
          <a:prstGeom prst="rect">
            <a:avLst/>
          </a:prstGeom>
        </p:spPr>
      </p:pic>
      <p:pic>
        <p:nvPicPr>
          <p:cNvPr id="44" name="Picture 43">
            <a:extLst>
              <a:ext uri="{FF2B5EF4-FFF2-40B4-BE49-F238E27FC236}">
                <a16:creationId xmlns:a16="http://schemas.microsoft.com/office/drawing/2014/main" xmlns="" id="{90CA46EB-0EA0-40E9-93CF-E560534B4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28433" y="5314161"/>
            <a:ext cx="1584475" cy="1190625"/>
          </a:xfrm>
          <a:prstGeom prst="rect">
            <a:avLst/>
          </a:prstGeom>
        </p:spPr>
      </p:pic>
      <p:sp>
        <p:nvSpPr>
          <p:cNvPr id="2" name="Hình Bầu dục 1">
            <a:extLst>
              <a:ext uri="{FF2B5EF4-FFF2-40B4-BE49-F238E27FC236}">
                <a16:creationId xmlns:a16="http://schemas.microsoft.com/office/drawing/2014/main" xmlns="" id="{A6C6029B-A018-CB62-19CA-DF895E6A2D89}"/>
              </a:ext>
            </a:extLst>
          </p:cNvPr>
          <p:cNvSpPr/>
          <p:nvPr/>
        </p:nvSpPr>
        <p:spPr>
          <a:xfrm>
            <a:off x="3412275" y="5626789"/>
            <a:ext cx="651725" cy="6470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4324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nhacchocauhoi.wav"/>
                                        </p:tgtEl>
                                      </p:cMediaNode>
                                    </p:audio>
                                  </p:subTnLst>
                                </p:cTn>
                              </p:par>
                              <p:par>
                                <p:cTn id="14" presetID="8" presetClass="emph" presetSubtype="0" repeatCount="indefinite" fill="hold" grpId="1" nodeType="withEffect">
                                  <p:stCondLst>
                                    <p:cond delay="0"/>
                                  </p:stCondLst>
                                  <p:childTnLst>
                                    <p:animRot by="21600000">
                                      <p:cBhvr>
                                        <p:cTn id="15" dur="1000" fill="hold"/>
                                        <p:tgtEl>
                                          <p:spTgt spid="39"/>
                                        </p:tgtEl>
                                        <p:attrNameLst>
                                          <p:attrName>r</p:attrName>
                                        </p:attrNameLst>
                                      </p:cBhvr>
                                    </p:animRot>
                                  </p:childTnLst>
                                </p:cTn>
                              </p:par>
                              <p:par>
                                <p:cTn id="16" presetID="21" presetClass="exit" presetSubtype="1" repeatCount="indefinite" fill="hold" grpId="0" nodeType="withEffect">
                                  <p:stCondLst>
                                    <p:cond delay="0"/>
                                  </p:stCondLst>
                                  <p:childTnLst>
                                    <p:animEffect transition="out" filter="wheel(1)">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2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2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28"/>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29"/>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30"/>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31"/>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32"/>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33"/>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34"/>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35"/>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36"/>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37"/>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10133"/>
            <a:ext cx="12192000" cy="35693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b="1">
              <a:solidFill>
                <a:prstClr val="white"/>
              </a:solidFill>
              <a:latin typeface="Arial" panose="020B0604020202020204" pitchFamily="34" charset="0"/>
            </a:endParaRPr>
          </a:p>
        </p:txBody>
      </p:sp>
      <p:sp>
        <p:nvSpPr>
          <p:cNvPr id="19" name="Rectangle 18"/>
          <p:cNvSpPr/>
          <p:nvPr/>
        </p:nvSpPr>
        <p:spPr>
          <a:xfrm>
            <a:off x="514351" y="1108174"/>
            <a:ext cx="8789392" cy="569887"/>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b="1">
              <a:solidFill>
                <a:prstClr val="white"/>
              </a:solidFill>
              <a:latin typeface="Arial" panose="020B0604020202020204" pitchFamily="34" charset="0"/>
            </a:endParaRPr>
          </a:p>
        </p:txBody>
      </p:sp>
      <p:sp>
        <p:nvSpPr>
          <p:cNvPr id="20" name="Oval 1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0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1" name="Rectangle 20"/>
          <p:cNvSpPr/>
          <p:nvPr/>
        </p:nvSpPr>
        <p:spPr>
          <a:xfrm>
            <a:off x="882872" y="76200"/>
            <a:ext cx="8159529" cy="252808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24"/>
            <a:r>
              <a:rPr lang="pl-PL" sz="3733" b="1" dirty="0">
                <a:latin typeface="Times New Roman" panose="02020603050405020304" pitchFamily="18" charset="0"/>
                <a:cs typeface="Times New Roman" panose="02020603050405020304" pitchFamily="18" charset="0"/>
              </a:rPr>
              <a:t>Câu 4.</a:t>
            </a:r>
            <a:r>
              <a:rPr lang="pl-PL" sz="3733" dirty="0">
                <a:latin typeface="Times New Roman" panose="02020603050405020304" pitchFamily="18" charset="0"/>
                <a:cs typeface="Times New Roman" panose="02020603050405020304" pitchFamily="18" charset="0"/>
              </a:rPr>
              <a:t> Hai điện trở 6 Ω và 9 Ω được mắc song song vào mạch điện có hiệu điện thế là 12 V. Cường độ dòng điện chạy trong mạch chính là</a:t>
            </a:r>
            <a:endParaRPr lang="en-US" sz="8000" b="1" dirty="0">
              <a:solidFill>
                <a:prstClr val="white"/>
              </a:solidFill>
              <a:latin typeface="Times New Roman" panose="02020603050405020304" pitchFamily="18" charset="0"/>
              <a:cs typeface="Times New Roman" panose="02020603050405020304" pitchFamily="18" charset="0"/>
            </a:endParaRPr>
          </a:p>
        </p:txBody>
      </p:sp>
      <p:sp>
        <p:nvSpPr>
          <p:cNvPr id="22" name="Oval 2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15</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3" name="Oval 2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14</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4" name="Oval 2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13</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5" name="Oval 2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12</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7" name="Oval 2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11</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8" name="Oval 27"/>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10</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9" name="Oval 28"/>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09</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0" name="Oval 29"/>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08</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1" name="Oval 30"/>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07</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2" name="Oval 31"/>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06</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3" name="Oval 32"/>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05</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4" name="Oval 33"/>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04</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5" name="Oval 34"/>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03</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6" name="Oval 35"/>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02</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7" name="Oval 36"/>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FFCC"/>
                </a:solidFill>
                <a:latin typeface="Gill Sans MT" panose="020B0502020104020203"/>
                <a:ea typeface="Tahoma" panose="020B0604030504040204" pitchFamily="34" charset="0"/>
                <a:cs typeface="Tahoma" panose="020B0604030504040204" pitchFamily="34" charset="0"/>
              </a:rPr>
              <a:t>01</a:t>
            </a:r>
            <a:endParaRPr lang="vi-VN" sz="36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8" name="Oval 37">
            <a:hlinkClick r:id="" action="ppaction://noaction"/>
          </p:cNvPr>
          <p:cNvSpPr/>
          <p:nvPr/>
        </p:nvSpPr>
        <p:spPr>
          <a:xfrm>
            <a:off x="10050341" y="536196"/>
            <a:ext cx="1498385" cy="1498385"/>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srgbClr val="00FFCC"/>
                </a:solidFill>
                <a:latin typeface="Gill Sans MT" panose="020B0502020104020203"/>
                <a:ea typeface="Tahoma" panose="020B0604030504040204" pitchFamily="34" charset="0"/>
                <a:cs typeface="Tahoma" panose="020B0604030504040204" pitchFamily="34" charset="0"/>
              </a:rPr>
              <a:t>HẾT GIỜ</a:t>
            </a:r>
            <a:endParaRPr lang="vi-VN" sz="20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9" name="Oval 38"/>
          <p:cNvSpPr/>
          <p:nvPr/>
        </p:nvSpPr>
        <p:spPr>
          <a:xfrm>
            <a:off x="10134113" y="619968"/>
            <a:ext cx="1330832" cy="1330832"/>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600" b="1">
              <a:solidFill>
                <a:srgbClr val="00FFCC"/>
              </a:solidFill>
              <a:latin typeface="Arial" panose="020B0604020202020204" pitchFamily="34" charset="0"/>
            </a:endParaRPr>
          </a:p>
        </p:txBody>
      </p:sp>
      <p:sp>
        <p:nvSpPr>
          <p:cNvPr id="45" name="Rectangle: Rounded Corners 44"/>
          <p:cNvSpPr/>
          <p:nvPr/>
        </p:nvSpPr>
        <p:spPr>
          <a:xfrm>
            <a:off x="3163098" y="2604280"/>
            <a:ext cx="3839841"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2 A. </a:t>
            </a:r>
            <a:endParaRPr lang="en-US" sz="6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Rectangle: Rounded Corners 45"/>
          <p:cNvSpPr/>
          <p:nvPr/>
        </p:nvSpPr>
        <p:spPr>
          <a:xfrm>
            <a:off x="3150897" y="3531285"/>
            <a:ext cx="3839841"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just" defTabSz="914424"/>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1,3 A.</a:t>
            </a:r>
            <a:endParaRPr lang="en-US" sz="6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Rounded Corners 47"/>
          <p:cNvSpPr/>
          <p:nvPr/>
        </p:nvSpPr>
        <p:spPr>
          <a:xfrm>
            <a:off x="3156997" y="4458291"/>
            <a:ext cx="3839841"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0,8 A.</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3169201" y="5385297"/>
            <a:ext cx="3839841" cy="770816"/>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r>
              <a:rPr lang="pl-PL" sz="4000" b="1" dirty="0">
                <a:solidFill>
                  <a:schemeClr val="tx1"/>
                </a:solidFill>
                <a:latin typeface="Times New Roman" panose="02020603050405020304" pitchFamily="18" charset="0"/>
                <a:cs typeface="Times New Roman" panose="02020603050405020304" pitchFamily="18" charset="0"/>
              </a:rPr>
              <a:t>D. 3,3 A.</a:t>
            </a:r>
            <a:endParaRPr lang="en-US" sz="60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 action="ppaction://noaction"/>
            <a:extLst>
              <a:ext uri="{FF2B5EF4-FFF2-40B4-BE49-F238E27FC236}">
                <a16:creationId xmlns:a16="http://schemas.microsoft.com/office/drawing/2014/main" xmlns="" id="{3344D256-145D-48B3-9E68-2EADBCF06D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14832" y="5780832"/>
            <a:ext cx="1077168" cy="1077168"/>
          </a:xfrm>
          <a:prstGeom prst="rect">
            <a:avLst/>
          </a:prstGeom>
        </p:spPr>
      </p:pic>
      <p:pic>
        <p:nvPicPr>
          <p:cNvPr id="41" name="Picture 40">
            <a:extLst>
              <a:ext uri="{FF2B5EF4-FFF2-40B4-BE49-F238E27FC236}">
                <a16:creationId xmlns:a16="http://schemas.microsoft.com/office/drawing/2014/main" xmlns="" id="{B6348EA3-AF93-4698-8F5B-713808B7F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86581" y="5154517"/>
            <a:ext cx="1219199" cy="1190625"/>
          </a:xfrm>
          <a:prstGeom prst="rect">
            <a:avLst/>
          </a:prstGeom>
        </p:spPr>
      </p:pic>
      <p:sp>
        <p:nvSpPr>
          <p:cNvPr id="2" name="Hình Bầu dục 1">
            <a:extLst>
              <a:ext uri="{FF2B5EF4-FFF2-40B4-BE49-F238E27FC236}">
                <a16:creationId xmlns:a16="http://schemas.microsoft.com/office/drawing/2014/main" xmlns="" id="{0E4C7D52-691F-BEA1-BE93-73CEE5028E0E}"/>
              </a:ext>
            </a:extLst>
          </p:cNvPr>
          <p:cNvSpPr/>
          <p:nvPr/>
        </p:nvSpPr>
        <p:spPr>
          <a:xfrm>
            <a:off x="3163098" y="5461000"/>
            <a:ext cx="697703" cy="6951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5354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1">
                                            <p:txEl>
                                              <p:pRg st="0" end="0"/>
                                            </p:txEl>
                                          </p:spTgt>
                                        </p:tgtEl>
                                        <p:attrNameLst>
                                          <p:attrName>style.color</p:attrName>
                                        </p:attrNameLst>
                                      </p:cBhvr>
                                      <p:to>
                                        <a:srgbClr val="FFFFFF"/>
                                      </p:to>
                                    </p:animClr>
                                    <p:animClr clrSpc="rgb" dir="cw">
                                      <p:cBhvr>
                                        <p:cTn id="14" dur="3000" fill="hold"/>
                                        <p:tgtEl>
                                          <p:spTgt spid="21">
                                            <p:txEl>
                                              <p:pRg st="0" end="0"/>
                                            </p:txEl>
                                          </p:spTgt>
                                        </p:tgtEl>
                                        <p:attrNameLst>
                                          <p:attrName>fillcolor</p:attrName>
                                        </p:attrNameLst>
                                      </p:cBhvr>
                                      <p:to>
                                        <a:srgbClr val="FFFFFF"/>
                                      </p:to>
                                    </p:animClr>
                                    <p:set>
                                      <p:cBhvr>
                                        <p:cTn id="15" dur="3000" fill="hold"/>
                                        <p:tgtEl>
                                          <p:spTgt spid="21">
                                            <p:txEl>
                                              <p:pRg st="0" end="0"/>
                                            </p:txEl>
                                          </p:spTgt>
                                        </p:tgtEl>
                                        <p:attrNameLst>
                                          <p:attrName>fill.type</p:attrName>
                                        </p:attrNameLst>
                                      </p:cBhvr>
                                      <p:to>
                                        <p:strVal val="solid"/>
                                      </p:to>
                                    </p:set>
                                    <p:set>
                                      <p:cBhvr>
                                        <p:cTn id="16" dur="3000" fill="hold"/>
                                        <p:tgtEl>
                                          <p:spTgt spid="21">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9"/>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9"/>
                                        </p:tgtEl>
                                      </p:cBhvr>
                                    </p:animEffect>
                                    <p:set>
                                      <p:cBhvr>
                                        <p:cTn id="24" dur="1" fill="hold">
                                          <p:stCondLst>
                                            <p:cond delay="999"/>
                                          </p:stCondLst>
                                        </p:cTn>
                                        <p:tgtEl>
                                          <p:spTgt spid="3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3"/>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77778E-7 -1.7284E-6 L -2.77778E-7 -0.07222 " pathEditMode="relative" rAng="0" ptsTypes="AA">
                                      <p:cBhvr>
                                        <p:cTn id="73" dur="250" accel="50000" decel="50000" autoRev="1" fill="hold">
                                          <p:stCondLst>
                                            <p:cond delay="0"/>
                                          </p:stCondLst>
                                        </p:cTn>
                                        <p:tgtEl>
                                          <p:spTgt spid="50"/>
                                        </p:tgtEl>
                                        <p:attrNameLst>
                                          <p:attrName>ppt_x</p:attrName>
                                          <p:attrName>ppt_y</p:attrName>
                                        </p:attrNameLst>
                                      </p:cBhvr>
                                      <p:rCtr x="0" y="-3611"/>
                                    </p:animMotion>
                                    <p:animRot by="1500000">
                                      <p:cBhvr>
                                        <p:cTn id="74" dur="125" fill="hold">
                                          <p:stCondLst>
                                            <p:cond delay="0"/>
                                          </p:stCondLst>
                                        </p:cTn>
                                        <p:tgtEl>
                                          <p:spTgt spid="50"/>
                                        </p:tgtEl>
                                        <p:attrNameLst>
                                          <p:attrName>r</p:attrName>
                                        </p:attrNameLst>
                                      </p:cBhvr>
                                    </p:animRot>
                                    <p:animRot by="-1500000">
                                      <p:cBhvr>
                                        <p:cTn id="75" dur="125" fill="hold">
                                          <p:stCondLst>
                                            <p:cond delay="125"/>
                                          </p:stCondLst>
                                        </p:cTn>
                                        <p:tgtEl>
                                          <p:spTgt spid="50"/>
                                        </p:tgtEl>
                                        <p:attrNameLst>
                                          <p:attrName>r</p:attrName>
                                        </p:attrNameLst>
                                      </p:cBhvr>
                                    </p:animRot>
                                    <p:animRot by="-1500000">
                                      <p:cBhvr>
                                        <p:cTn id="76" dur="125" fill="hold">
                                          <p:stCondLst>
                                            <p:cond delay="250"/>
                                          </p:stCondLst>
                                        </p:cTn>
                                        <p:tgtEl>
                                          <p:spTgt spid="50"/>
                                        </p:tgtEl>
                                        <p:attrNameLst>
                                          <p:attrName>r</p:attrName>
                                        </p:attrNameLst>
                                      </p:cBhvr>
                                    </p:animRot>
                                    <p:animRot by="1500000">
                                      <p:cBhvr>
                                        <p:cTn id="77" dur="125" fill="hold">
                                          <p:stCondLst>
                                            <p:cond delay="375"/>
                                          </p:stCondLst>
                                        </p:cTn>
                                        <p:tgtEl>
                                          <p:spTgt spid="50"/>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50"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vi-VN" sz="5400" dirty="0">
                <a:solidFill>
                  <a:srgbClr val="FF0000"/>
                </a:solidFill>
                <a:latin typeface="UTM Androgyne" panose="02040603050506020204" pitchFamily="18" charset="0"/>
              </a:rPr>
              <a:t>Vận dụng</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nhiệm</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vụ</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về</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nhà</a:t>
            </a:r>
            <a:r>
              <a:rPr lang="en-US" sz="540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58545" y="832514"/>
            <a:ext cx="11713907" cy="954107"/>
          </a:xfrm>
          <a:prstGeom prst="rect">
            <a:avLst/>
          </a:prstGeom>
          <a:noFill/>
        </p:spPr>
        <p:txBody>
          <a:bodyPr wrap="square">
            <a:spAutoFit/>
          </a:bodyPr>
          <a:lstStyle/>
          <a:p>
            <a:r>
              <a:rPr lang="vi-VN" sz="2800" b="1" dirty="0">
                <a:solidFill>
                  <a:srgbClr val="0000CC"/>
                </a:solidFill>
                <a:latin typeface="Times New Roman" panose="02020603050405020304" pitchFamily="18" charset="0"/>
                <a:ea typeface="Calibri" panose="020F0502020204030204" pitchFamily="34" charset="0"/>
              </a:rPr>
              <a:t>Câu 1</a:t>
            </a:r>
            <a:r>
              <a:rPr lang="vi-VN" sz="2800" b="1"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Cho mạch điện gồm hai đèn Đ</a:t>
            </a:r>
            <a:r>
              <a:rPr lang="vi-VN" sz="2800" baseline="-25000" dirty="0">
                <a:latin typeface="Times New Roman" panose="02020603050405020304" pitchFamily="18" charset="0"/>
                <a:ea typeface="Calibri" panose="020F0502020204030204" pitchFamily="34" charset="0"/>
              </a:rPr>
              <a:t>1</a:t>
            </a:r>
            <a:r>
              <a:rPr lang="vi-VN" sz="2800" dirty="0">
                <a:latin typeface="Times New Roman" panose="02020603050405020304" pitchFamily="18" charset="0"/>
                <a:ea typeface="Calibri" panose="020F0502020204030204" pitchFamily="34" charset="0"/>
              </a:rPr>
              <a:t> và Đ</a:t>
            </a:r>
            <a:r>
              <a:rPr lang="vi-VN" sz="2800" baseline="-25000" dirty="0">
                <a:latin typeface="Times New Roman" panose="02020603050405020304" pitchFamily="18" charset="0"/>
                <a:ea typeface="Calibri" panose="020F0502020204030204" pitchFamily="34" charset="0"/>
              </a:rPr>
              <a:t>2</a:t>
            </a:r>
            <a:r>
              <a:rPr lang="vi-VN" sz="2800" dirty="0">
                <a:latin typeface="Times New Roman" panose="02020603050405020304" pitchFamily="18" charset="0"/>
                <a:ea typeface="Calibri" panose="020F0502020204030204" pitchFamily="34" charset="0"/>
              </a:rPr>
              <a:t> mắc nối tiếp với nhau như hình vẽ. Biết đèn 1 có điện trở 12Ω, đèn 2 có điện trở 8Ω. </a:t>
            </a:r>
            <a:endParaRPr lang="en-US" sz="2800" dirty="0"/>
          </a:p>
        </p:txBody>
      </p:sp>
      <p:pic>
        <p:nvPicPr>
          <p:cNvPr id="6" name="Hình ảnh 5" descr="Ảnh có chứa biểu đồ, hàng, bản phác thảo, vòng tròn&#10;&#10;Mô tả được tạo tự động">
            <a:extLst>
              <a:ext uri="{FF2B5EF4-FFF2-40B4-BE49-F238E27FC236}">
                <a16:creationId xmlns:a16="http://schemas.microsoft.com/office/drawing/2014/main" xmlns="" id="{DEBA03A1-2091-16AB-2FF0-F3E4B93A95D0}"/>
              </a:ext>
            </a:extLst>
          </p:cNvPr>
          <p:cNvPicPr>
            <a:picLocks noChangeAspect="1"/>
          </p:cNvPicPr>
          <p:nvPr/>
        </p:nvPicPr>
        <p:blipFill>
          <a:blip r:embed="rId2"/>
          <a:stretch>
            <a:fillRect/>
          </a:stretch>
        </p:blipFill>
        <p:spPr>
          <a:xfrm>
            <a:off x="3849636" y="1786622"/>
            <a:ext cx="4003587" cy="2542847"/>
          </a:xfrm>
          <a:prstGeom prst="rect">
            <a:avLst/>
          </a:prstGeom>
        </p:spPr>
      </p:pic>
      <p:sp>
        <p:nvSpPr>
          <p:cNvPr id="9" name="Hộp Văn bản 8">
            <a:extLst>
              <a:ext uri="{FF2B5EF4-FFF2-40B4-BE49-F238E27FC236}">
                <a16:creationId xmlns:a16="http://schemas.microsoft.com/office/drawing/2014/main" xmlns="" id="{0B0B5900-430C-C035-9A3E-C28766B03F0D}"/>
              </a:ext>
            </a:extLst>
          </p:cNvPr>
          <p:cNvSpPr txBox="1"/>
          <p:nvPr/>
        </p:nvSpPr>
        <p:spPr>
          <a:xfrm>
            <a:off x="158545" y="4539344"/>
            <a:ext cx="11168217" cy="1116972"/>
          </a:xfrm>
          <a:prstGeom prst="rect">
            <a:avLst/>
          </a:prstGeom>
          <a:noFill/>
        </p:spPr>
        <p:txBody>
          <a:bodyPr wrap="square">
            <a:spAutoFit/>
          </a:bodyPr>
          <a:lstStyle/>
          <a:p>
            <a:pPr marL="30479" marR="30479" algn="just">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 Biết rằng số chỉ của </a:t>
            </a:r>
            <a:r>
              <a:rPr lang="vi-VN" sz="28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800" dirty="0">
                <a:latin typeface="Times New Roman" panose="02020603050405020304" pitchFamily="18" charset="0"/>
                <a:ea typeface="Calibri" panose="020F0502020204030204" pitchFamily="34" charset="0"/>
                <a:cs typeface="Times New Roman" panose="02020603050405020304" pitchFamily="18" charset="0"/>
              </a:rPr>
              <a:t> kế A</a:t>
            </a:r>
            <a:r>
              <a:rPr lang="vi-VN" sz="28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800" dirty="0">
                <a:latin typeface="Times New Roman" panose="02020603050405020304" pitchFamily="18" charset="0"/>
                <a:ea typeface="Calibri" panose="020F0502020204030204" pitchFamily="34" charset="0"/>
                <a:cs typeface="Times New Roman" panose="02020603050405020304" pitchFamily="18" charset="0"/>
              </a:rPr>
              <a:t> là 0,5A. Xác định số chỉ </a:t>
            </a:r>
            <a:r>
              <a:rPr lang="vi-VN" sz="28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800" dirty="0">
                <a:latin typeface="Times New Roman" panose="02020603050405020304" pitchFamily="18" charset="0"/>
                <a:ea typeface="Calibri" panose="020F0502020204030204" pitchFamily="34" charset="0"/>
                <a:cs typeface="Times New Roman" panose="02020603050405020304" pitchFamily="18" charset="0"/>
              </a:rPr>
              <a:t> kế A</a:t>
            </a:r>
            <a:r>
              <a:rPr lang="vi-VN" sz="2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0479" marR="30479" algn="just">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b) Tính điện trở tương đương của đoạn mạch nối tiếp.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89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vi-VN" sz="5400" dirty="0">
                <a:solidFill>
                  <a:srgbClr val="FF0000"/>
                </a:solidFill>
                <a:latin typeface="UTM Androgyne" panose="02040603050506020204" pitchFamily="18" charset="0"/>
              </a:rPr>
              <a:t>Vận dụng</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nhiệm</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vụ</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về</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nhà</a:t>
            </a:r>
            <a:r>
              <a:rPr lang="en-US" sz="540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58545" y="832513"/>
            <a:ext cx="11713907" cy="584775"/>
          </a:xfrm>
          <a:prstGeom prst="rect">
            <a:avLst/>
          </a:prstGeom>
          <a:noFill/>
        </p:spPr>
        <p:txBody>
          <a:bodyPr wrap="square">
            <a:spAutoFit/>
          </a:bodyPr>
          <a:lstStyle/>
          <a:p>
            <a:r>
              <a:rPr lang="vi-VN" sz="3200" b="1" dirty="0">
                <a:solidFill>
                  <a:srgbClr val="0000CC"/>
                </a:solidFill>
                <a:latin typeface="Times New Roman" panose="02020603050405020304" pitchFamily="18" charset="0"/>
                <a:ea typeface="Calibri" panose="020F0502020204030204" pitchFamily="34" charset="0"/>
              </a:rPr>
              <a:t>Câu 2</a:t>
            </a:r>
            <a:r>
              <a:rPr lang="vi-VN" sz="3200" b="1" dirty="0">
                <a:latin typeface="Times New Roman" panose="02020603050405020304" pitchFamily="18" charset="0"/>
                <a:ea typeface="Calibri" panose="020F0502020204030204" pitchFamily="34" charset="0"/>
              </a:rPr>
              <a:t>.</a:t>
            </a:r>
            <a:r>
              <a:rPr lang="vi-VN" sz="3200" dirty="0">
                <a:latin typeface="Times New Roman" panose="02020603050405020304" pitchFamily="18" charset="0"/>
                <a:ea typeface="Calibri" panose="020F0502020204030204" pitchFamily="34" charset="0"/>
              </a:rPr>
              <a:t> Xét mạch điện của hệ thống đèn ô tô như hình vẽ sau:</a:t>
            </a:r>
            <a:endParaRPr lang="en-US" sz="3200" dirty="0"/>
          </a:p>
        </p:txBody>
      </p:sp>
      <p:sp>
        <p:nvSpPr>
          <p:cNvPr id="9" name="Hộp Văn bản 8">
            <a:extLst>
              <a:ext uri="{FF2B5EF4-FFF2-40B4-BE49-F238E27FC236}">
                <a16:creationId xmlns:a16="http://schemas.microsoft.com/office/drawing/2014/main" xmlns="" id="{0B0B5900-430C-C035-9A3E-C28766B03F0D}"/>
              </a:ext>
            </a:extLst>
          </p:cNvPr>
          <p:cNvSpPr txBox="1"/>
          <p:nvPr/>
        </p:nvSpPr>
        <p:spPr>
          <a:xfrm>
            <a:off x="158543" y="4928456"/>
            <a:ext cx="11595923" cy="1517723"/>
          </a:xfrm>
          <a:prstGeom prst="rect">
            <a:avLst/>
          </a:prstGeom>
          <a:noFill/>
        </p:spPr>
        <p:txBody>
          <a:bodyPr wrap="square">
            <a:spAutoFit/>
          </a:bodyPr>
          <a:lstStyle/>
          <a:p>
            <a:pPr marL="30479" marR="30479" algn="just">
              <a:lnSpc>
                <a:spcPct val="107000"/>
              </a:lnSpc>
              <a:spcAft>
                <a:spcPts val="800"/>
              </a:spcAft>
            </a:pPr>
            <a:r>
              <a:rPr 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 Hãy vẽ sơ đồ mạch điện gồm hai bóng đèn, công tắc và nguồn điện của ô tô.</a:t>
            </a:r>
            <a:endParaRPr lang="en-US"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solidFill>
                  <a:srgbClr val="0000CC"/>
                </a:solidFill>
                <a:latin typeface="Times New Roman" panose="02020603050405020304" pitchFamily="18" charset="0"/>
                <a:ea typeface="Calibri" panose="020F0502020204030204" pitchFamily="34" charset="0"/>
              </a:rPr>
              <a:t>b) Biết rằng mỗi bóng đèn khi sáng có điện trở 14,4Ω, nguồn điện có hiệu điện thế 12V. Tính cường độ dòng điện qua mạch khi cả hai đèn đều sáng.</a:t>
            </a:r>
            <a:endParaRPr lang="en-US"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descr="Ảnh có chứa phương tiện, Phương tiện đường bộ, bánh xe, bản phác thảo&#10;&#10;Mô tả được tạo tự động">
            <a:extLst>
              <a:ext uri="{FF2B5EF4-FFF2-40B4-BE49-F238E27FC236}">
                <a16:creationId xmlns:a16="http://schemas.microsoft.com/office/drawing/2014/main" xmlns="" id="{79345655-F7E0-5E5F-9E79-75FFCD45AFA7}"/>
              </a:ext>
            </a:extLst>
          </p:cNvPr>
          <p:cNvPicPr>
            <a:picLocks noChangeAspect="1"/>
          </p:cNvPicPr>
          <p:nvPr/>
        </p:nvPicPr>
        <p:blipFill>
          <a:blip r:embed="rId2"/>
          <a:stretch>
            <a:fillRect/>
          </a:stretch>
        </p:blipFill>
        <p:spPr>
          <a:xfrm>
            <a:off x="2495134" y="1431278"/>
            <a:ext cx="6922741" cy="3307239"/>
          </a:xfrm>
          <a:prstGeom prst="rect">
            <a:avLst/>
          </a:prstGeom>
        </p:spPr>
      </p:pic>
    </p:spTree>
    <p:extLst>
      <p:ext uri="{BB962C8B-B14F-4D97-AF65-F5344CB8AC3E}">
        <p14:creationId xmlns:p14="http://schemas.microsoft.com/office/powerpoint/2010/main" val="3070777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335910" y="1903794"/>
            <a:ext cx="6524445" cy="646331"/>
            <a:chOff x="3996874" y="2338141"/>
            <a:chExt cx="5566126" cy="646331"/>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25" name="文本框 24"/>
            <p:cNvSpPr txBox="1"/>
            <p:nvPr/>
          </p:nvSpPr>
          <p:spPr>
            <a:xfrm>
              <a:off x="3996874" y="2338141"/>
              <a:ext cx="5566126" cy="646331"/>
            </a:xfrm>
            <a:prstGeom prst="rect">
              <a:avLst/>
            </a:prstGeom>
            <a:noFill/>
          </p:spPr>
          <p:txBody>
            <a:bodyPr wrap="square" rtlCol="0">
              <a:spAutoFit/>
            </a:bodyPr>
            <a:lstStyle/>
            <a:p>
              <a:pPr marL="571486" indent="-571486">
                <a:buAutoNum type="romanUcPeriod"/>
              </a:pPr>
              <a:r>
                <a:rPr lang="en-US" sz="3600" b="1" dirty="0">
                  <a:solidFill>
                    <a:srgbClr val="0000CC"/>
                  </a:solidFill>
                  <a:latin typeface="Times New Roman" panose="02020603050405020304" pitchFamily="18" charset="0"/>
                  <a:cs typeface="Times New Roman" panose="02020603050405020304" pitchFamily="18" charset="0"/>
                </a:rPr>
                <a:t>Đ</a:t>
              </a:r>
              <a:r>
                <a:rPr lang="vi-VN" sz="3600" b="1" dirty="0">
                  <a:solidFill>
                    <a:srgbClr val="0000CC"/>
                  </a:solidFill>
                  <a:latin typeface="Times New Roman" panose="02020603050405020304" pitchFamily="18" charset="0"/>
                  <a:cs typeface="Times New Roman" panose="02020603050405020304" pitchFamily="18" charset="0"/>
                </a:rPr>
                <a:t>oạn mạch nối tiếp. </a:t>
              </a:r>
            </a:p>
          </p:txBody>
        </p:sp>
      </p:grpSp>
      <p:grpSp>
        <p:nvGrpSpPr>
          <p:cNvPr id="27" name="组合 26"/>
          <p:cNvGrpSpPr/>
          <p:nvPr/>
        </p:nvGrpSpPr>
        <p:grpSpPr>
          <a:xfrm>
            <a:off x="4335911" y="2931878"/>
            <a:ext cx="5780514" cy="678596"/>
            <a:chOff x="4242854" y="1810880"/>
            <a:chExt cx="5822704" cy="678596"/>
          </a:xfrm>
        </p:grpSpPr>
        <p:sp>
          <p:nvSpPr>
            <p:cNvPr id="28" name="Freeform 5"/>
            <p:cNvSpPr/>
            <p:nvPr/>
          </p:nvSpPr>
          <p:spPr bwMode="auto">
            <a:xfrm>
              <a:off x="4300028" y="2340908"/>
              <a:ext cx="576553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29" name="文本框 28"/>
            <p:cNvSpPr txBox="1"/>
            <p:nvPr/>
          </p:nvSpPr>
          <p:spPr>
            <a:xfrm>
              <a:off x="4242854" y="1810880"/>
              <a:ext cx="5198051" cy="646331"/>
            </a:xfrm>
            <a:prstGeom prst="rect">
              <a:avLst/>
            </a:prstGeom>
            <a:noFill/>
          </p:spPr>
          <p:txBody>
            <a:bodyPr wrap="none" rtlCol="0">
              <a:spAutoFit/>
            </a:bodyPr>
            <a:lstStyle/>
            <a:p>
              <a:pPr algn="l"/>
              <a:r>
                <a:rPr lang="vi-VN" sz="3600" b="1" dirty="0">
                  <a:latin typeface="Times New Roman" panose="02020603050405020304" pitchFamily="18" charset="0"/>
                  <a:cs typeface="Times New Roman" panose="02020603050405020304" pitchFamily="18" charset="0"/>
                </a:rPr>
                <a:t>II</a:t>
              </a:r>
              <a:r>
                <a:rPr lang="vi-VN"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mạch</a:t>
              </a:r>
              <a:r>
                <a:rPr lang="en-US" sz="3600" b="1" dirty="0">
                  <a:solidFill>
                    <a:srgbClr val="002060"/>
                  </a:solidFill>
                  <a:latin typeface="Times New Roman" panose="02020603050405020304" pitchFamily="18" charset="0"/>
                  <a:cs typeface="Times New Roman" panose="02020603050405020304" pitchFamily="18" charset="0"/>
                </a:rPr>
                <a:t> song </a:t>
              </a:r>
              <a:r>
                <a:rPr lang="vi-VN" sz="3600" b="1" dirty="0">
                  <a:solidFill>
                    <a:srgbClr val="002060"/>
                  </a:solidFill>
                  <a:latin typeface="Times New Roman" panose="02020603050405020304" pitchFamily="18" charset="0"/>
                  <a:cs typeface="Times New Roman" panose="02020603050405020304" pitchFamily="18" charset="0"/>
                </a:rPr>
                <a:t>song.</a:t>
              </a:r>
            </a:p>
          </p:txBody>
        </p:sp>
      </p:grpSp>
      <p:grpSp>
        <p:nvGrpSpPr>
          <p:cNvPr id="19" name="Group 15"/>
          <p:cNvGrpSpPr>
            <a:grpSpLocks noChangeAspect="1"/>
          </p:cNvGrpSpPr>
          <p:nvPr/>
        </p:nvGrpSpPr>
        <p:grpSpPr bwMode="auto">
          <a:xfrm>
            <a:off x="1295269" y="1903793"/>
            <a:ext cx="2792883" cy="3766959"/>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dirty="0">
                <a:latin typeface="Calibri" panose="020F0502020204030204" pitchFamily="34" charset="0"/>
                <a:cs typeface="Calibri" panose="020F0502020204030204" pitchFamily="34" charset="0"/>
              </a:endParaRPr>
            </a:p>
          </p:txBody>
        </p:sp>
      </p:grpSp>
      <p:sp>
        <p:nvSpPr>
          <p:cNvPr id="46" name="文本框 45"/>
          <p:cNvSpPr txBox="1"/>
          <p:nvPr/>
        </p:nvSpPr>
        <p:spPr>
          <a:xfrm>
            <a:off x="761177" y="765154"/>
            <a:ext cx="6115777" cy="830997"/>
          </a:xfrm>
          <a:prstGeom prst="rect">
            <a:avLst/>
          </a:prstGeom>
          <a:noFill/>
        </p:spPr>
        <p:txBody>
          <a:bodyPr wrap="none" rtlCol="0">
            <a:spAutoFit/>
          </a:bodyPr>
          <a:lstStyle/>
          <a:p>
            <a:pPr algn="ctr"/>
            <a:r>
              <a:rPr lang="en-US" altLang="zh-CN" sz="48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NỘI DUNG BÀI HỌC</a:t>
            </a:r>
            <a:endParaRPr lang="zh-CN" altLang="en-US" sz="48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Hộp Văn bản 1">
            <a:extLst>
              <a:ext uri="{FF2B5EF4-FFF2-40B4-BE49-F238E27FC236}">
                <a16:creationId xmlns:a16="http://schemas.microsoft.com/office/drawing/2014/main" xmlns="" id="{39393E6B-3E2B-01B7-712C-80F050559A0A}"/>
              </a:ext>
            </a:extLst>
          </p:cNvPr>
          <p:cNvSpPr txBox="1"/>
          <p:nvPr/>
        </p:nvSpPr>
        <p:spPr>
          <a:xfrm>
            <a:off x="4368800" y="3950573"/>
            <a:ext cx="5181600" cy="666786"/>
          </a:xfrm>
          <a:prstGeom prst="rect">
            <a:avLst/>
          </a:prstGeom>
          <a:noFill/>
        </p:spPr>
        <p:txBody>
          <a:bodyPr wrap="square" rtlCol="0">
            <a:spAutoFit/>
          </a:bodyPr>
          <a:lstStyle/>
          <a:p>
            <a:r>
              <a:rPr lang="vi-VN" sz="3733" b="1" dirty="0">
                <a:solidFill>
                  <a:srgbClr val="800080"/>
                </a:solidFill>
                <a:latin typeface="+mj-lt"/>
              </a:rPr>
              <a:t>III. Vận dụng</a:t>
            </a:r>
            <a:endParaRPr lang="en-US" sz="3733" b="1" dirty="0">
              <a:solidFill>
                <a:srgbClr val="800080"/>
              </a:solidFill>
              <a:latin typeface="+mj-lt"/>
            </a:endParaRPr>
          </a:p>
        </p:txBody>
      </p:sp>
    </p:spTree>
    <p:extLst>
      <p:ext uri="{BB962C8B-B14F-4D97-AF65-F5344CB8AC3E}">
        <p14:creationId xmlns:p14="http://schemas.microsoft.com/office/powerpoint/2010/main" val="2344824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1"/>
            <a:ext cx="12192000" cy="832513"/>
          </a:xfrm>
          <a:solidFill>
            <a:schemeClr val="accent5">
              <a:lumMod val="20000"/>
              <a:lumOff val="80000"/>
            </a:schemeClr>
          </a:solidFill>
        </p:spPr>
        <p:txBody>
          <a:bodyPr>
            <a:normAutofit/>
          </a:bodyPr>
          <a:lstStyle/>
          <a:p>
            <a:pPr algn="ctr"/>
            <a:r>
              <a:rPr lang="vi-VN" sz="5400" dirty="0">
                <a:solidFill>
                  <a:srgbClr val="FF0000"/>
                </a:solidFill>
                <a:latin typeface="UTM Androgyne" panose="02040603050506020204" pitchFamily="18" charset="0"/>
              </a:rPr>
              <a:t>Vận dụng</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nhiệm</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vụ</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về</a:t>
            </a:r>
            <a:r>
              <a:rPr lang="en-US" sz="5400" dirty="0">
                <a:solidFill>
                  <a:srgbClr val="FF0000"/>
                </a:solidFill>
                <a:latin typeface="UTM Androgyne" panose="02040603050506020204" pitchFamily="18" charset="0"/>
              </a:rPr>
              <a:t> </a:t>
            </a:r>
            <a:r>
              <a:rPr lang="en-US" sz="5400" dirty="0" err="1">
                <a:solidFill>
                  <a:srgbClr val="FF0000"/>
                </a:solidFill>
                <a:latin typeface="UTM Androgyne" panose="02040603050506020204" pitchFamily="18" charset="0"/>
              </a:rPr>
              <a:t>nhà</a:t>
            </a:r>
            <a:r>
              <a:rPr lang="en-US" sz="540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637050" y="1274967"/>
            <a:ext cx="10843751" cy="2718949"/>
          </a:xfrm>
          <a:prstGeom prst="rect">
            <a:avLst/>
          </a:prstGeom>
          <a:noFill/>
        </p:spPr>
        <p:txBody>
          <a:bodyPr wrap="square">
            <a:spAutoFit/>
          </a:bodyPr>
          <a:lstStyle/>
          <a:p>
            <a:pPr algn="just"/>
            <a:r>
              <a:rPr lang="vi-VN" sz="4267" b="1" dirty="0">
                <a:solidFill>
                  <a:srgbClr val="0000CC"/>
                </a:solidFill>
                <a:latin typeface="Times New Roman" panose="02020603050405020304" pitchFamily="18" charset="0"/>
                <a:ea typeface="Calibri" panose="020F0502020204030204" pitchFamily="34" charset="0"/>
              </a:rPr>
              <a:t>Câu 3.</a:t>
            </a:r>
            <a:r>
              <a:rPr lang="vi-VN" sz="4267" dirty="0">
                <a:latin typeface="Times New Roman" panose="02020603050405020304" pitchFamily="18" charset="0"/>
                <a:ea typeface="Calibri" panose="020F0502020204030204" pitchFamily="34" charset="0"/>
              </a:rPr>
              <a:t> Em hãy giải thích vì sao ở mạch điện trong gia đình, khi một dụng cụ điện đột nhiên ngừng hoạt động nhưng các dụng cụ điện khác vẫn tiếp tục hoạt động bình thường?</a:t>
            </a:r>
            <a:endParaRPr lang="en-US" sz="4267" dirty="0"/>
          </a:p>
        </p:txBody>
      </p:sp>
    </p:spTree>
    <p:extLst>
      <p:ext uri="{BB962C8B-B14F-4D97-AF65-F5344CB8AC3E}">
        <p14:creationId xmlns:p14="http://schemas.microsoft.com/office/powerpoint/2010/main" val="429379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5" name="组合 34"/>
          <p:cNvGrpSpPr/>
          <p:nvPr/>
        </p:nvGrpSpPr>
        <p:grpSpPr>
          <a:xfrm>
            <a:off x="0" y="-3175"/>
            <a:ext cx="12192000" cy="3138317"/>
            <a:chOff x="0" y="-3175"/>
            <a:chExt cx="12192000" cy="3138317"/>
          </a:xfrm>
        </p:grpSpPr>
        <p:pic>
          <p:nvPicPr>
            <p:cNvPr id="7" name="图片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3695700" cy="2952750"/>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95700" y="0"/>
              <a:ext cx="2105025" cy="1514475"/>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800725" y="0"/>
              <a:ext cx="3810000" cy="971550"/>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67712" y="0"/>
              <a:ext cx="2486025" cy="971550"/>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367712" y="-3175"/>
              <a:ext cx="3824288" cy="3138317"/>
            </a:xfrm>
            <a:prstGeom prst="rect">
              <a:avLst/>
            </a:prstGeom>
          </p:spPr>
        </p:pic>
      </p:grpSp>
      <p:grpSp>
        <p:nvGrpSpPr>
          <p:cNvPr id="36" name="组合 35"/>
          <p:cNvGrpSpPr/>
          <p:nvPr/>
        </p:nvGrpSpPr>
        <p:grpSpPr>
          <a:xfrm>
            <a:off x="10086621" y="1410410"/>
            <a:ext cx="2124431" cy="5447591"/>
            <a:chOff x="10086620" y="1410409"/>
            <a:chExt cx="2124430" cy="5447590"/>
          </a:xfrm>
        </p:grpSpPr>
        <p:pic>
          <p:nvPicPr>
            <p:cNvPr id="19" name="图片 1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496550" y="1410409"/>
              <a:ext cx="1714500" cy="4352925"/>
            </a:xfrm>
            <a:prstGeom prst="rect">
              <a:avLst/>
            </a:prstGeom>
          </p:spPr>
        </p:pic>
        <p:pic>
          <p:nvPicPr>
            <p:cNvPr id="21" name="图片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9856524" y="4522524"/>
              <a:ext cx="2565571" cy="2105379"/>
            </a:xfrm>
            <a:prstGeom prst="rect">
              <a:avLst/>
            </a:prstGeom>
          </p:spPr>
        </p:pic>
      </p:grpSp>
      <p:grpSp>
        <p:nvGrpSpPr>
          <p:cNvPr id="34" name="组合 33"/>
          <p:cNvGrpSpPr/>
          <p:nvPr/>
        </p:nvGrpSpPr>
        <p:grpSpPr>
          <a:xfrm>
            <a:off x="-23737" y="2076453"/>
            <a:ext cx="3386063" cy="4825999"/>
            <a:chOff x="-23737" y="2076451"/>
            <a:chExt cx="3386062" cy="4825999"/>
          </a:xfrm>
        </p:grpSpPr>
        <p:pic>
          <p:nvPicPr>
            <p:cNvPr id="17" name="图片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3768725"/>
              <a:ext cx="3362325" cy="3133725"/>
            </a:xfrm>
            <a:prstGeom prst="rect">
              <a:avLst/>
            </a:prstGeom>
          </p:spPr>
        </p:pic>
        <p:pic>
          <p:nvPicPr>
            <p:cNvPr id="23" name="图片 22"/>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6200000">
              <a:off x="-580949" y="2633663"/>
              <a:ext cx="2705100" cy="1590675"/>
            </a:xfrm>
            <a:prstGeom prst="rect">
              <a:avLst/>
            </a:prstGeom>
          </p:spPr>
        </p:pic>
      </p:grpSp>
      <p:pic>
        <p:nvPicPr>
          <p:cNvPr id="25" name="PA_图片 24"/>
          <p:cNvPicPr>
            <a:picLocks noChangeAspect="1"/>
          </p:cNvPicPr>
          <p:nvPr>
            <p:custDataLst>
              <p:tags r:id="rId1"/>
            </p:custDataLst>
          </p:nvPr>
        </p:nvPicPr>
        <p:blipFill>
          <a:blip r:embed="rId16">
            <a:extLst>
              <a:ext uri="{28A0092B-C50C-407E-A947-70E740481C1C}">
                <a14:useLocalDpi xmlns:a14="http://schemas.microsoft.com/office/drawing/2010/main"/>
              </a:ext>
            </a:extLst>
          </a:blip>
          <a:stretch>
            <a:fillRect/>
          </a:stretch>
        </p:blipFill>
        <p:spPr>
          <a:xfrm>
            <a:off x="9477621" y="4430399"/>
            <a:ext cx="1387625" cy="1601604"/>
          </a:xfrm>
          <a:prstGeom prst="rect">
            <a:avLst/>
          </a:prstGeom>
        </p:spPr>
      </p:pic>
      <p:sp>
        <p:nvSpPr>
          <p:cNvPr id="28" name="PA_文本框 3"/>
          <p:cNvSpPr txBox="1"/>
          <p:nvPr>
            <p:custDataLst>
              <p:tags r:id="rId2"/>
            </p:custDataLst>
          </p:nvPr>
        </p:nvSpPr>
        <p:spPr>
          <a:xfrm>
            <a:off x="135337" y="2008759"/>
            <a:ext cx="12211051" cy="2308324"/>
          </a:xfrm>
          <a:prstGeom prst="rect">
            <a:avLst/>
          </a:prstGeom>
          <a:noFill/>
        </p:spPr>
        <p:txBody>
          <a:bodyPr wrap="square" rtlCol="0">
            <a:spAutoFit/>
          </a:bodyPr>
          <a:lstStyle/>
          <a:p>
            <a:pPr algn="ctr"/>
            <a:r>
              <a:rPr lang="vi-VN" altLang="zh-CN" sz="4800" b="1" dirty="0">
                <a:solidFill>
                  <a:srgbClr val="FF0000"/>
                </a:solidFill>
                <a:cs typeface="+mn-ea"/>
                <a:sym typeface="+mn-lt"/>
              </a:rPr>
              <a:t>CHÂN THÀNH</a:t>
            </a:r>
            <a:r>
              <a:rPr lang="en-US" altLang="zh-CN" sz="4800" b="1" dirty="0">
                <a:solidFill>
                  <a:srgbClr val="FF0000"/>
                </a:solidFill>
                <a:cs typeface="+mn-ea"/>
                <a:sym typeface="+mn-lt"/>
              </a:rPr>
              <a:t> </a:t>
            </a:r>
            <a:r>
              <a:rPr lang="vi-VN" altLang="zh-CN" sz="4800" b="1" dirty="0">
                <a:solidFill>
                  <a:srgbClr val="FF0000"/>
                </a:solidFill>
                <a:cs typeface="+mn-ea"/>
                <a:sym typeface="+mn-lt"/>
              </a:rPr>
              <a:t>CẢM ƠN</a:t>
            </a:r>
            <a:r>
              <a:rPr lang="en-US" altLang="zh-CN" sz="4800" b="1" dirty="0">
                <a:solidFill>
                  <a:srgbClr val="FF0000"/>
                </a:solidFill>
                <a:cs typeface="+mn-ea"/>
                <a:sym typeface="+mn-lt"/>
              </a:rPr>
              <a:t> </a:t>
            </a:r>
          </a:p>
          <a:p>
            <a:pPr algn="ctr"/>
            <a:r>
              <a:rPr lang="vi-VN" altLang="zh-CN" sz="4800" b="1" dirty="0">
                <a:solidFill>
                  <a:srgbClr val="FF0000"/>
                </a:solidFill>
                <a:cs typeface="+mn-ea"/>
                <a:sym typeface="+mn-lt"/>
              </a:rPr>
              <a:t>QUÝ THẦY CÔ </a:t>
            </a:r>
          </a:p>
          <a:p>
            <a:pPr algn="ctr"/>
            <a:r>
              <a:rPr lang="vi-VN" altLang="zh-CN" sz="4800" b="1" dirty="0">
                <a:solidFill>
                  <a:srgbClr val="FF0000"/>
                </a:solidFill>
                <a:cs typeface="+mn-ea"/>
                <a:sym typeface="+mn-lt"/>
              </a:rPr>
              <a:t>VÀ CÁC EM HỌC SINH</a:t>
            </a:r>
            <a:endParaRPr lang="zh-CN" altLang="en-US" sz="4800" b="1" dirty="0">
              <a:solidFill>
                <a:srgbClr val="FF0000"/>
              </a:solidFill>
              <a:cs typeface="+mn-ea"/>
              <a:sym typeface="+mn-lt"/>
            </a:endParaRPr>
          </a:p>
        </p:txBody>
      </p:sp>
      <p:pic>
        <p:nvPicPr>
          <p:cNvPr id="2" name="Bandari - 绿野仙踪">
            <a:hlinkClick r:id="" action="ppaction://media"/>
            <a:extLst>
              <a:ext uri="{FF2B5EF4-FFF2-40B4-BE49-F238E27FC236}">
                <a16:creationId xmlns:a16="http://schemas.microsoft.com/office/drawing/2014/main" xmlns="" id="{57CF534B-68F1-B7E7-0EA0-36B2BDB298A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994401" y="5422901"/>
            <a:ext cx="342900" cy="342900"/>
          </a:xfrm>
          <a:prstGeom prst="rect">
            <a:avLst/>
          </a:prstGeom>
        </p:spPr>
      </p:pic>
    </p:spTree>
    <p:extLst>
      <p:ext uri="{BB962C8B-B14F-4D97-AF65-F5344CB8AC3E}">
        <p14:creationId xmlns:p14="http://schemas.microsoft.com/office/powerpoint/2010/main" val="6464926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0" presetClass="entr" presetSubtype="0" fill="hold" nodeType="withEffect">
                                  <p:stCondLst>
                                    <p:cond delay="0"/>
                                  </p:stCondLst>
                                  <p:childTnLst>
                                    <p:animMotion origin="layout" path="M -1.01185 0.12871 C -1.01133 0.11598 -1.01133 0.10324 -1.01055 0.09051 C -1.01016 0.08542 -1.00886 0.08079 -1.00808 0.0757 C -1.00769 0.07315 -1.0073 0.07037 -1.00691 0.0676 C -1.00651 0.06412 -1.00638 0.06042 -1.00573 0.05695 C -1.00365 0.04561 -1.00222 0.04329 -0.99974 0.0338 C -0.99818 0.02732 -0.99662 0.02107 -0.99506 0.01482 C -0.99428 0.01204 -0.99336 0.00926 -0.99258 0.00648 C -0.9918 0.00301 -0.99128 -0.00092 -0.99024 -0.00416 C -0.98894 -0.00856 -0.98711 -0.01273 -0.98555 -0.01689 C -0.98516 -0.01898 -0.98477 -0.02106 -0.98425 -0.02314 C -0.98295 -0.02916 -0.98086 -0.03564 -0.97839 -0.03981 C -0.97696 -0.04236 -0.975 -0.04375 -0.97344 -0.04629 C -0.9724 -0.04814 -0.97214 -0.05069 -0.9711 -0.05254 C -0.97006 -0.05439 -0.96862 -0.05509 -0.96745 -0.05694 C -0.96628 -0.05879 -0.96537 -0.06134 -0.96394 -0.06319 C -0.96003 -0.06828 -0.95886 -0.06713 -0.95443 -0.06944 C -0.95079 -0.07152 -0.9474 -0.075 -0.94375 -0.07592 C -0.93165 -0.07893 -0.93816 -0.07754 -0.92448 -0.08009 C -0.91498 -0.07939 -0.90547 -0.07916 -0.89584 -0.07801 C -0.89415 -0.07777 -0.89271 -0.07662 -0.89102 -0.07592 C -0.88907 -0.075 -0.88711 -0.07453 -0.88516 -0.07384 C -0.88347 -0.07176 -0.88217 -0.06875 -0.88034 -0.06736 C -0.87813 -0.06574 -0.87553 -0.0662 -0.87318 -0.06527 C -0.87201 -0.06481 -0.87084 -0.06365 -0.86967 -0.06319 C -0.86771 -0.06227 -0.86563 -0.0618 -0.86368 -0.06111 C -0.86211 -0.05972 -0.86055 -0.05764 -0.85873 -0.05694 C -0.85612 -0.05555 -0.85339 -0.05555 -0.85053 -0.05463 C -0.84818 -0.05416 -0.84584 -0.05347 -0.84349 -0.05254 C -0.84219 -0.05208 -0.84115 -0.05092 -0.83985 -0.05046 C -0.8375 -0.04953 -0.83516 -0.04907 -0.83269 -0.04838 C -0.82344 -0.04907 -0.81433 -0.04861 -0.80521 -0.05046 C -0.80352 -0.05092 -0.80209 -0.05347 -0.80039 -0.05463 C -0.79649 -0.05764 -0.79206 -0.05902 -0.78855 -0.06319 C -0.78737 -0.06458 -0.78607 -0.0662 -0.7849 -0.06736 C -0.78256 -0.06967 -0.77995 -0.07106 -0.77774 -0.07384 C -0.75638 -0.09953 -0.77318 -0.08426 -0.76107 -0.09467 C -0.75717 -0.1037 -0.75691 -0.10532 -0.75157 -0.11365 C -0.75039 -0.11551 -0.74883 -0.1162 -0.74779 -0.11805 C -0.74636 -0.12037 -0.74571 -0.12384 -0.74428 -0.12639 C -0.74284 -0.12893 -0.74089 -0.13032 -0.73946 -0.13287 C -0.72956 -0.14861 -0.73269 -0.14699 -0.72396 -0.15787 C -0.71954 -0.16389 -0.71615 -0.16666 -0.71198 -0.17268 C -0.70222 -0.18773 -0.71732 -0.17222 -0.69532 -0.19814 C -0.69297 -0.20092 -0.6905 -0.20347 -0.68816 -0.20648 C -0.67891 -0.21852 -0.68594 -0.21227 -0.67631 -0.21921 C -0.67032 -0.22777 -0.66211 -0.24143 -0.65469 -0.24884 C -0.65365 -0.24977 -0.65235 -0.25023 -0.65118 -0.25092 C -0.6487 -0.2537 -0.64636 -0.25625 -0.64401 -0.25902 C -0.64193 -0.2618 -0.64024 -0.26504 -0.63803 -0.26759 C -0.63568 -0.27014 -0.63308 -0.27152 -0.63073 -0.27384 C -0.62904 -0.27569 -0.62774 -0.27847 -0.62605 -0.28032 C -0.62461 -0.28171 -0.61875 -0.28402 -0.61771 -0.28449 C -0.61654 -0.28564 -0.60625 -0.29699 -0.60339 -0.29722 C -0.5961 -0.29768 -0.58894 -0.29583 -0.58178 -0.29514 C -0.578 -0.29051 -0.578 -0.29027 -0.57344 -0.28657 C -0.57149 -0.28495 -0.56941 -0.28426 -0.56758 -0.2824 C -0.56498 -0.27986 -0.56289 -0.27615 -0.56029 -0.27384 C -0.55808 -0.27199 -0.55547 -0.27129 -0.55313 -0.26967 C -0.54323 -0.26273 -0.55417 -0.26713 -0.54115 -0.26342 C -0.53724 -0.25972 -0.53308 -0.25694 -0.5293 -0.25301 C -0.52331 -0.24676 -0.51836 -0.24074 -0.51133 -0.23819 L -0.50534 -0.23611 C -0.50378 -0.23472 -0.50222 -0.23333 -0.50066 -0.23171 C -0.49857 -0.22986 -0.49675 -0.22708 -0.49467 -0.22546 C -0.4931 -0.2243 -0.48503 -0.22176 -0.48386 -0.22129 C -0.48256 -0.2206 -0.48138 -0.21967 -0.48021 -0.21921 C -0.47865 -0.21828 -0.47709 -0.21759 -0.47553 -0.21689 C -0.47227 -0.21736 -0.45248 -0.21643 -0.44323 -0.22338 C -0.44154 -0.22453 -0.43985 -0.22546 -0.43842 -0.22754 C -0.43503 -0.23264 -0.43282 -0.24051 -0.42891 -0.24444 C -0.41589 -0.25764 -0.425 -0.24768 -0.41576 -0.25902 C -0.41472 -0.26064 -0.41329 -0.26157 -0.41211 -0.26342 C -0.40391 -0.27592 -0.41133 -0.26898 -0.40144 -0.27592 C -0.38959 -0.29282 -0.40013 -0.27824 -0.37995 -0.30347 C -0.37839 -0.30555 -0.37683 -0.30787 -0.37526 -0.30995 C -0.3737 -0.31157 -0.37292 -0.31435 -0.37149 -0.31597 C -0.37006 -0.31782 -0.36823 -0.31852 -0.3668 -0.32014 C -0.36459 -0.32268 -0.36289 -0.32592 -0.36081 -0.3287 C -0.35964 -0.33032 -0.35834 -0.33125 -0.35717 -0.33287 C -0.35599 -0.33495 -0.35508 -0.3375 -0.35365 -0.33935 C -0.35222 -0.3412 -0.35039 -0.34189 -0.34883 -0.34352 C -0.34766 -0.34467 -0.34649 -0.34629 -0.34532 -0.34768 C -0.33907 -0.35578 -0.34284 -0.35277 -0.33685 -0.35625 C -0.33529 -0.35833 -0.33386 -0.36088 -0.33204 -0.3625 C -0.33099 -0.36365 -0.32969 -0.36389 -0.32852 -0.36458 C -0.32657 -0.36597 -0.32461 -0.36759 -0.32253 -0.36875 C -0.31224 -0.36759 -0.30183 -0.36782 -0.29154 -0.36458 C -0.28985 -0.36412 -0.28933 -0.35995 -0.28789 -0.35833 C -0.28685 -0.35717 -0.28542 -0.35717 -0.28438 -0.35625 C -0.28308 -0.35509 -0.28204 -0.35301 -0.28073 -0.35208 C -0.27969 -0.35092 -0.27839 -0.35092 -0.27722 -0.34977 C -0.27592 -0.34861 -0.27487 -0.34699 -0.27357 -0.3456 C -0.27162 -0.34352 -0.26967 -0.34166 -0.26771 -0.33935 C -0.26602 -0.33727 -0.26472 -0.33449 -0.26289 -0.33287 C -0.26133 -0.33171 -0.25964 -0.33148 -0.25808 -0.33078 L -0.24493 -0.31597 C -0.24297 -0.31389 -0.24076 -0.3125 -0.23894 -0.30995 C -0.23542 -0.30486 -0.23191 -0.29977 -0.22826 -0.29514 C -0.22227 -0.28773 -0.21602 -0.28171 -0.21029 -0.27384 L -0.17448 -0.22546 C -0.17292 -0.22338 -0.17123 -0.22106 -0.16967 -0.21921 C -0.16967 -0.21898 -0.153 -0.19814 -0.153 -0.19791 C -0.15105 -0.19606 -0.14883 -0.19421 -0.14688 -0.19189 C -0.14441 -0.18865 -0.14232 -0.18449 -0.13972 -0.18125 C -0.1375 -0.17824 -0.13477 -0.17615 -0.13269 -0.17268 C -0.11641 -0.14838 -0.13138 -0.16551 -0.11836 -0.15162 C -0.10886 -0.13102 -0.11615 -0.14537 -0.09675 -0.11805 C -0.09441 -0.11458 -0.09206 -0.11088 -0.08959 -0.1074 C -0.08724 -0.10393 -0.08464 -0.10069 -0.08256 -0.09676 C -0.08086 -0.09398 -0.07956 -0.09097 -0.07774 -0.08865 C -0.07631 -0.08657 -0.07422 -0.08634 -0.07279 -0.08426 C -0.06941 -0.07916 -0.06719 -0.07152 -0.06329 -0.06736 C -0.05183 -0.05509 -0.0625 -0.06782 -0.05261 -0.05254 C -0.05118 -0.05046 -0.04362 -0.04259 -0.0431 -0.04213 C -0.03607 -0.02615 -0.04349 -0.04051 -0.0323 -0.02754 C -0.03086 -0.02569 -0.03008 -0.02291 -0.02865 -0.02106 C -0.02683 -0.01852 -0.02461 -0.01689 -0.02266 -0.01481 C -0.02032 -0.01203 -0.01823 -0.00787 -0.01563 -0.00625 C -0.00339 0.00093 -0.0086 -3.33333E-6 4.375E-6 -3.33333E-6 " pathEditMode="relative" rAng="0" ptsTypes="AAAAAAAAAAAAAAAAAAAAAAAAAAAAAAAAAAAAAAAAAAAAAAAAAAAAAAAAAAAAAAAAAAAAAAAAAAAAAAAAAAAAAAAAAAAAAAAAAAAAAAAAAAAAAAAAAAAAAAAA">
                                      <p:cBhvr from="" to="">
                                        <p:cTn id="22" dur="4200" fill="hold">
                                          <p:stCondLst>
                                            <p:cond delay="0"/>
                                          </p:stCondLst>
                                        </p:cTn>
                                        <p:tgtEl>
                                          <p:spTgt spid="25"/>
                                        </p:tgtEl>
                                        <p:attrNameLst>
                                          <p:attrName>ppt_x</p:attrName>
                                          <p:attrName>ppt_y</p:attrName>
                                        </p:attrNameLst>
                                      </p:cBhvr>
                                      <p:rCtr x="50586" y="-24884"/>
                                    </p:animMotion>
                                  </p:childTnLst>
                                </p:cTn>
                              </p:par>
                              <p:par>
                                <p:cTn id="23" presetID="6" presetClass="emph" presetSubtype="0" repeatCount="5000" fill="hold" nodeType="withEffect">
                                  <p:stCondLst>
                                    <p:cond delay="0"/>
                                  </p:stCondLst>
                                  <p:childTnLst>
                                    <p:animScale>
                                      <p:cBhvr>
                                        <p:cTn id="24" dur="860" fill="hold"/>
                                        <p:tgtEl>
                                          <p:spTgt spid="25"/>
                                        </p:tgtEl>
                                      </p:cBhvr>
                                      <p:by x="150000" y="150000"/>
                                    </p:animScale>
                                  </p:childTnLst>
                                </p:cTn>
                              </p:par>
                              <p:par>
                                <p:cTn id="25" presetID="56" presetClass="entr" presetSubtype="0" fill="hold" grpId="0" nodeType="withEffect">
                                  <p:stCondLst>
                                    <p:cond delay="300"/>
                                  </p:stCondLst>
                                  <p:iterate type="lt">
                                    <p:tmPct val="15000"/>
                                  </p:iterate>
                                  <p:childTnLst>
                                    <p:set>
                                      <p:cBhvr>
                                        <p:cTn id="26" dur="1" fill="hold">
                                          <p:stCondLst>
                                            <p:cond delay="0"/>
                                          </p:stCondLst>
                                        </p:cTn>
                                        <p:tgtEl>
                                          <p:spTgt spid="28"/>
                                        </p:tgtEl>
                                        <p:attrNameLst>
                                          <p:attrName>style.visibility</p:attrName>
                                        </p:attrNameLst>
                                      </p:cBhvr>
                                      <p:to>
                                        <p:strVal val="visible"/>
                                      </p:to>
                                    </p:set>
                                    <p:anim by="(-#ppt_w*2)" calcmode="lin" valueType="num">
                                      <p:cBhvr rctx="PPT">
                                        <p:cTn id="27" dur="500" autoRev="1" fill="hold">
                                          <p:stCondLst>
                                            <p:cond delay="0"/>
                                          </p:stCondLst>
                                        </p:cTn>
                                        <p:tgtEl>
                                          <p:spTgt spid="28"/>
                                        </p:tgtEl>
                                        <p:attrNameLst>
                                          <p:attrName>ppt_w</p:attrName>
                                        </p:attrNameLst>
                                      </p:cBhvr>
                                    </p:anim>
                                    <p:anim by="(#ppt_w*0.50)" calcmode="lin" valueType="num">
                                      <p:cBhvr>
                                        <p:cTn id="28" dur="500" decel="50000" autoRev="1" fill="hold">
                                          <p:stCondLst>
                                            <p:cond delay="0"/>
                                          </p:stCondLst>
                                        </p:cTn>
                                        <p:tgtEl>
                                          <p:spTgt spid="28"/>
                                        </p:tgtEl>
                                        <p:attrNameLst>
                                          <p:attrName>ppt_x</p:attrName>
                                        </p:attrNameLst>
                                      </p:cBhvr>
                                    </p:anim>
                                    <p:anim from="(-#ppt_h/2)" to="(#ppt_y)" calcmode="lin" valueType="num">
                                      <p:cBhvr>
                                        <p:cTn id="29" dur="1000" fill="hold">
                                          <p:stCondLst>
                                            <p:cond delay="0"/>
                                          </p:stCondLst>
                                        </p:cTn>
                                        <p:tgtEl>
                                          <p:spTgt spid="28"/>
                                        </p:tgtEl>
                                        <p:attrNameLst>
                                          <p:attrName>ppt_y</p:attrName>
                                        </p:attrNameLst>
                                      </p:cBhvr>
                                    </p:anim>
                                    <p:animRot by="21600000">
                                      <p:cBhvr>
                                        <p:cTn id="30" dur="1000" fill="hold">
                                          <p:stCondLst>
                                            <p:cond delay="0"/>
                                          </p:stCondLst>
                                        </p:cTn>
                                        <p:tgtEl>
                                          <p:spTgt spid="28"/>
                                        </p:tgtEl>
                                        <p:attrNameLst>
                                          <p:attrName>r</p:attrName>
                                        </p:attrNameLst>
                                      </p:cBhvr>
                                    </p:animRot>
                                  </p:childTnLst>
                                </p:cTn>
                              </p:par>
                            </p:childTnLst>
                          </p:cTn>
                        </p:par>
                        <p:par>
                          <p:cTn id="31" fill="hold">
                            <p:stCondLst>
                              <p:cond delay="77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2"/>
                </p:tgtEl>
              </p:cMediaNode>
            </p:audio>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076494" y="716790"/>
            <a:ext cx="10467481" cy="1323439"/>
          </a:xfrm>
          <a:prstGeom prst="rect">
            <a:avLst/>
          </a:prstGeom>
          <a:noFill/>
        </p:spPr>
        <p:txBody>
          <a:bodyPr wrap="none" rtlCol="0">
            <a:spAutoFit/>
          </a:bodyPr>
          <a:lstStyle/>
          <a:p>
            <a:pPr algn="ctr"/>
            <a:r>
              <a:rPr lang="vi-VN" sz="80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pic>
        <p:nvPicPr>
          <p:cNvPr id="18" name="Picture 17">
            <a:extLst>
              <a:ext uri="{FF2B5EF4-FFF2-40B4-BE49-F238E27FC236}">
                <a16:creationId xmlns:a16="http://schemas.microsoft.com/office/drawing/2014/main" xmlns="" id="{34BF1FE4-B07C-0044-C0C4-9D30C7045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43" y="716788"/>
            <a:ext cx="7456715" cy="7456715"/>
          </a:xfrm>
          <a:prstGeom prst="rect">
            <a:avLst/>
          </a:prstGeom>
        </p:spPr>
      </p:pic>
    </p:spTree>
    <p:extLst>
      <p:ext uri="{BB962C8B-B14F-4D97-AF65-F5344CB8AC3E}">
        <p14:creationId xmlns:p14="http://schemas.microsoft.com/office/powerpoint/2010/main" val="14875020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AB580362-2EC8-25DF-781A-08A97680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638" y="2193195"/>
            <a:ext cx="6144727" cy="2237020"/>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356883" y="76200"/>
            <a:ext cx="5909951" cy="666786"/>
          </a:xfrm>
          <a:prstGeom prst="rect">
            <a:avLst/>
          </a:prstGeom>
          <a:noFill/>
        </p:spPr>
        <p:txBody>
          <a:bodyPr wrap="none" rtlCol="0">
            <a:spAutoFit/>
          </a:bodyPr>
          <a:lstStyle/>
          <a:p>
            <a:r>
              <a:rPr lang="vi-VN" sz="3733" b="1" dirty="0">
                <a:solidFill>
                  <a:schemeClr val="accent2">
                    <a:lumMod val="50000"/>
                  </a:schemeClr>
                </a:solidFill>
                <a:effectLst>
                  <a:outerShdw blurRad="38100" dist="38100" dir="2700000" algn="tl">
                    <a:srgbClr val="000000">
                      <a:alpha val="43137"/>
                    </a:srgbClr>
                  </a:outerShdw>
                </a:effectLst>
                <a:latin typeface="+mj-lt"/>
                <a:cs typeface="Calibri" panose="020F0502020204030204" pitchFamily="34" charset="0"/>
              </a:rPr>
              <a:t>I. ĐOẠN MẠCH NỐI TIẾP</a:t>
            </a: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1481847" y="1418463"/>
            <a:ext cx="9846579" cy="584775"/>
          </a:xfrm>
          <a:prstGeom prst="rect">
            <a:avLst/>
          </a:prstGeom>
          <a:noFill/>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đoạn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mạch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gồm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thiết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bị</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điện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mắc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tiếp</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nhau</a:t>
            </a:r>
            <a:endParaRPr lang="vi-VN" sz="3200" b="1" dirty="0">
              <a:solidFill>
                <a:srgbClr val="7030A0"/>
              </a:solidFill>
              <a:latin typeface="Times New Roman" panose="02020603050405020304" pitchFamily="18" charset="0"/>
              <a:cs typeface="Times New Roman" panose="02020603050405020304" pitchFamily="18"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577" y="1500593"/>
            <a:ext cx="476655" cy="476655"/>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4647" y="4342993"/>
            <a:ext cx="914400" cy="914400"/>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1939047" y="4507805"/>
            <a:ext cx="3167975" cy="584775"/>
          </a:xfrm>
          <a:prstGeom prst="rect">
            <a:avLst/>
          </a:prstGeom>
          <a:noFill/>
        </p:spPr>
        <p:txBody>
          <a:bodyPr wrap="square">
            <a:spAutoFit/>
          </a:bodyPr>
          <a:lstStyle/>
          <a:p>
            <a:r>
              <a:rPr lang="en-US" sz="3200" dirty="0" err="1">
                <a:solidFill>
                  <a:srgbClr val="0000CC"/>
                </a:solidFill>
                <a:latin typeface="Calibri" panose="020F0502020204030204" pitchFamily="34" charset="0"/>
                <a:cs typeface="Calibri" panose="020F0502020204030204" pitchFamily="34" charset="0"/>
              </a:rPr>
              <a:t>Sơ</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đồ</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mạch</a:t>
            </a:r>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điện</a:t>
            </a:r>
            <a:endParaRPr lang="vi-VN" sz="3200" dirty="0">
              <a:solidFill>
                <a:srgbClr val="0000CC"/>
              </a:solidFill>
              <a:latin typeface="Calibri" panose="020F0502020204030204" pitchFamily="34" charset="0"/>
              <a:cs typeface="Calibri" panose="020F0502020204030204" pitchFamily="34" charset="0"/>
            </a:endParaRPr>
          </a:p>
        </p:txBody>
      </p:sp>
      <p:grpSp>
        <p:nvGrpSpPr>
          <p:cNvPr id="4120" name="Group 4119">
            <a:extLst>
              <a:ext uri="{FF2B5EF4-FFF2-40B4-BE49-F238E27FC236}">
                <a16:creationId xmlns:a16="http://schemas.microsoft.com/office/drawing/2014/main" xmlns="" id="{0E2BF60D-AEEB-355E-C7FE-5282634FB601}"/>
              </a:ext>
            </a:extLst>
          </p:cNvPr>
          <p:cNvGrpSpPr/>
          <p:nvPr/>
        </p:nvGrpSpPr>
        <p:grpSpPr>
          <a:xfrm>
            <a:off x="2939210" y="5257392"/>
            <a:ext cx="6313583" cy="1113717"/>
            <a:chOff x="2939208" y="5115152"/>
            <a:chExt cx="6313583" cy="1113717"/>
          </a:xfrm>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2939208" y="5115152"/>
              <a:ext cx="6313583" cy="1113717"/>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119" name="Group 4118">
              <a:extLst>
                <a:ext uri="{FF2B5EF4-FFF2-40B4-BE49-F238E27FC236}">
                  <a16:creationId xmlns:a16="http://schemas.microsoft.com/office/drawing/2014/main" xmlns="" id="{E1C8133A-F3BA-FF33-D811-FB931CA5B169}"/>
                </a:ext>
              </a:extLst>
            </p:cNvPr>
            <p:cNvGrpSpPr/>
            <p:nvPr/>
          </p:nvGrpSpPr>
          <p:grpSpPr>
            <a:xfrm>
              <a:off x="3394748" y="5202827"/>
              <a:ext cx="5272723" cy="850030"/>
              <a:chOff x="3400358" y="5079159"/>
              <a:chExt cx="5272723" cy="850030"/>
            </a:xfrm>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3926872" y="5448491"/>
                <a:ext cx="2083092" cy="480698"/>
                <a:chOff x="812601" y="5514118"/>
                <a:chExt cx="1399807" cy="323022"/>
              </a:xfrm>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812601" y="5685087"/>
                  <a:ext cx="1399807" cy="0"/>
                </a:xfrm>
                <a:prstGeom prst="line">
                  <a:avLst/>
                </a:prstGeom>
                <a:no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6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096" name="Group 4095">
                <a:extLst>
                  <a:ext uri="{FF2B5EF4-FFF2-40B4-BE49-F238E27FC236}">
                    <a16:creationId xmlns:a16="http://schemas.microsoft.com/office/drawing/2014/main" xmlns="" id="{EBD0DCDF-085C-3221-CBB1-A1BBC96FDC01}"/>
                  </a:ext>
                </a:extLst>
              </p:cNvPr>
              <p:cNvGrpSpPr/>
              <p:nvPr/>
            </p:nvGrpSpPr>
            <p:grpSpPr>
              <a:xfrm flipH="1">
                <a:off x="6009963" y="5448491"/>
                <a:ext cx="2129880" cy="480698"/>
                <a:chOff x="781160" y="5514118"/>
                <a:chExt cx="1431248" cy="323022"/>
              </a:xfrm>
            </p:grpSpPr>
            <p:cxnSp>
              <p:nvCxnSpPr>
                <p:cNvPr id="4097" name="Straight Connector 4096">
                  <a:extLst>
                    <a:ext uri="{FF2B5EF4-FFF2-40B4-BE49-F238E27FC236}">
                      <a16:creationId xmlns:a16="http://schemas.microsoft.com/office/drawing/2014/main" xmlns="" id="{49695DD9-677C-5B14-4775-9AF69E4A19D9}"/>
                    </a:ext>
                  </a:extLst>
                </p:cNvPr>
                <p:cNvCxnSpPr>
                  <a:cxnSpLocks/>
                </p:cNvCxnSpPr>
                <p:nvPr/>
              </p:nvCxnSpPr>
              <p:spPr>
                <a:xfrm>
                  <a:off x="781160" y="5685087"/>
                  <a:ext cx="1431248" cy="0"/>
                </a:xfrm>
                <a:prstGeom prst="line">
                  <a:avLst/>
                </a:prstGeom>
                <a:noFill/>
                <a:ln w="19050" cap="flat" cmpd="sng" algn="ctr">
                  <a:solidFill>
                    <a:sysClr val="windowText" lastClr="000000"/>
                  </a:solidFill>
                  <a:prstDash val="solid"/>
                  <a:miter lim="800000"/>
                </a:ln>
                <a:effectLst/>
              </p:spPr>
            </p:cxnSp>
            <p:sp>
              <p:nvSpPr>
                <p:cNvPr id="4099" name="Flowchart: Connector 4098">
                  <a:extLst>
                    <a:ext uri="{FF2B5EF4-FFF2-40B4-BE49-F238E27FC236}">
                      <a16:creationId xmlns:a16="http://schemas.microsoft.com/office/drawing/2014/main" xmlns="" id="{5D00DBDA-42C9-2E04-6371-1C5A4F12E79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600" dirty="0">
                    <a:solidFill>
                      <a:prstClr val="black"/>
                    </a:solidFill>
                    <a:latin typeface="Roboto" panose="02000000000000000000" pitchFamily="2" charset="0"/>
                    <a:cs typeface="Arial" panose="020B0604020202020204" pitchFamily="34" charset="0"/>
                  </a:endParaRPr>
                </a:p>
              </p:txBody>
            </p:sp>
            <p:cxnSp>
              <p:nvCxnSpPr>
                <p:cNvPr id="4100" name="Straight Connector 4099">
                  <a:extLst>
                    <a:ext uri="{FF2B5EF4-FFF2-40B4-BE49-F238E27FC236}">
                      <a16:creationId xmlns:a16="http://schemas.microsoft.com/office/drawing/2014/main" xmlns="" id="{6844F476-25EA-2110-FEED-5B293A7E77C1}"/>
                    </a:ext>
                  </a:extLst>
                </p:cNvPr>
                <p:cNvCxnSpPr>
                  <a:cxnSpLocks/>
                  <a:stCxn id="4099" idx="1"/>
                  <a:endCxn id="4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101" name="Straight Connector 4100">
                  <a:extLst>
                    <a:ext uri="{FF2B5EF4-FFF2-40B4-BE49-F238E27FC236}">
                      <a16:creationId xmlns:a16="http://schemas.microsoft.com/office/drawing/2014/main" xmlns="" id="{FBE7D723-4398-2886-8548-3BDA324EE3EC}"/>
                    </a:ext>
                  </a:extLst>
                </p:cNvPr>
                <p:cNvCxnSpPr>
                  <a:cxnSpLocks/>
                  <a:stCxn id="4099" idx="7"/>
                  <a:endCxn id="4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3810604"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3747357"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8139843"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8076596"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3400358" y="5448491"/>
                <a:ext cx="409823"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8263258" y="5448491"/>
                <a:ext cx="409823"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3721798" y="5248436"/>
                <a:ext cx="297485"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8044912" y="5286922"/>
                <a:ext cx="297485"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4812399" y="5084890"/>
                <a:ext cx="1217280" cy="307777"/>
              </a:xfrm>
              <a:prstGeom prst="rect">
                <a:avLst/>
              </a:prstGeom>
              <a:noFill/>
            </p:spPr>
            <p:txBody>
              <a:bodyPr wrap="square">
                <a:spAutoFit/>
              </a:bodyPr>
              <a:lstStyle/>
              <a:p>
                <a:pPr algn="ctr"/>
                <a:r>
                  <a:rPr lang="en-US" sz="1400" dirty="0" err="1">
                    <a:latin typeface="Calibri" panose="020F0502020204030204" pitchFamily="34" charset="0"/>
                    <a:cs typeface="Calibri" panose="020F0502020204030204" pitchFamily="34" charset="0"/>
                  </a:rPr>
                  <a:t>Đèn</a:t>
                </a:r>
                <a:r>
                  <a:rPr lang="en-US" sz="1400" dirty="0">
                    <a:latin typeface="Calibri" panose="020F0502020204030204" pitchFamily="34" charset="0"/>
                    <a:cs typeface="Calibri" panose="020F0502020204030204" pitchFamily="34" charset="0"/>
                  </a:rPr>
                  <a:t> 1</a:t>
                </a:r>
                <a:endParaRPr lang="vi-VN" sz="140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6029679" y="5079159"/>
                <a:ext cx="1217280" cy="307777"/>
              </a:xfrm>
              <a:prstGeom prst="rect">
                <a:avLst/>
              </a:prstGeom>
              <a:noFill/>
            </p:spPr>
            <p:txBody>
              <a:bodyPr wrap="square">
                <a:spAutoFit/>
              </a:bodyPr>
              <a:lstStyle/>
              <a:p>
                <a:pPr algn="ctr"/>
                <a:r>
                  <a:rPr lang="en-US" sz="1400" dirty="0" err="1">
                    <a:latin typeface="Calibri" panose="020F0502020204030204" pitchFamily="34" charset="0"/>
                    <a:cs typeface="Calibri" panose="020F0502020204030204" pitchFamily="34" charset="0"/>
                  </a:rPr>
                  <a:t>Đèn</a:t>
                </a:r>
                <a:r>
                  <a:rPr lang="en-US" sz="1400" dirty="0">
                    <a:latin typeface="Calibri" panose="020F0502020204030204" pitchFamily="34" charset="0"/>
                    <a:cs typeface="Calibri" panose="020F0502020204030204" pitchFamily="34" charset="0"/>
                  </a:rPr>
                  <a:t> 2</a:t>
                </a:r>
                <a:endParaRPr lang="vi-VN" sz="1400" dirty="0">
                  <a:latin typeface="Calibri" panose="020F0502020204030204" pitchFamily="34" charset="0"/>
                  <a:cs typeface="Calibri" panose="020F0502020204030204" pitchFamily="34" charset="0"/>
                </a:endParaRPr>
              </a:p>
            </p:txBody>
          </p:sp>
        </p:grpSp>
      </p:grpSp>
      <p:sp>
        <p:nvSpPr>
          <p:cNvPr id="32" name="文本框 12">
            <a:extLst>
              <a:ext uri="{FF2B5EF4-FFF2-40B4-BE49-F238E27FC236}">
                <a16:creationId xmlns:a16="http://schemas.microsoft.com/office/drawing/2014/main" xmlns="" id="{02FD7FD0-346D-48A3-939A-D12026C7E029}"/>
              </a:ext>
            </a:extLst>
          </p:cNvPr>
          <p:cNvSpPr txBox="1"/>
          <p:nvPr/>
        </p:nvSpPr>
        <p:spPr>
          <a:xfrm>
            <a:off x="346936" y="584200"/>
            <a:ext cx="6279283" cy="666786"/>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800" b="1" dirty="0">
                <a:solidFill>
                  <a:srgbClr val="0000CC"/>
                </a:solidFill>
                <a:effectLst>
                  <a:outerShdw blurRad="38100" dist="38100" dir="2700000" algn="tl">
                    <a:srgbClr val="000000">
                      <a:alpha val="43137"/>
                    </a:srgbClr>
                  </a:outerShdw>
                </a:effectLst>
                <a:latin typeface="+mj-lt"/>
                <a:cs typeface="Calibri" panose="020F0502020204030204" pitchFamily="34"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4484275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left)">
                                      <p:cBhvr>
                                        <p:cTn id="23" dur="500"/>
                                        <p:tgtEl>
                                          <p:spTgt spid="109"/>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3000"/>
                                  </p:iterate>
                                  <p:childTnLst>
                                    <p:set>
                                      <p:cBhvr>
                                        <p:cTn id="26" dur="1" fill="hold">
                                          <p:stCondLst>
                                            <p:cond delay="0"/>
                                          </p:stCondLst>
                                        </p:cTn>
                                        <p:tgtEl>
                                          <p:spTgt spid="110"/>
                                        </p:tgtEl>
                                        <p:attrNameLst>
                                          <p:attrName>style.visibility</p:attrName>
                                        </p:attrNameLst>
                                      </p:cBhvr>
                                      <p:to>
                                        <p:strVal val="visible"/>
                                      </p:to>
                                    </p:set>
                                    <p:animEffect transition="in" filter="wipe(up)">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0"/>
                                        </p:tgtEl>
                                        <p:attrNameLst>
                                          <p:attrName>style.visibility</p:attrName>
                                        </p:attrNameLst>
                                      </p:cBhvr>
                                      <p:to>
                                        <p:strVal val="visible"/>
                                      </p:to>
                                    </p:set>
                                    <p:animEffect transition="in" filter="fade">
                                      <p:cBhvr>
                                        <p:cTn id="32" dur="500"/>
                                        <p:tgtEl>
                                          <p:spTgt spid="4120"/>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411977" y="192516"/>
            <a:ext cx="3785460" cy="523220"/>
          </a:xfrm>
          <a:prstGeom prst="rect">
            <a:avLst/>
          </a:prstGeom>
          <a:noFill/>
        </p:spPr>
        <p:txBody>
          <a:bodyPr wrap="none" rtlCol="0">
            <a:spAutoFit/>
          </a:bodyPr>
          <a:lstStyle/>
          <a:p>
            <a:r>
              <a:rPr lang="vi-VN" sz="28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346935" y="803228"/>
            <a:ext cx="4760086" cy="523220"/>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grpSp>
        <p:nvGrpSpPr>
          <p:cNvPr id="2" name="Group 1">
            <a:extLst>
              <a:ext uri="{FF2B5EF4-FFF2-40B4-BE49-F238E27FC236}">
                <a16:creationId xmlns:a16="http://schemas.microsoft.com/office/drawing/2014/main" xmlns="" id="{63A1C7B4-E046-E03E-D8BD-03B30F669DDE}"/>
              </a:ext>
            </a:extLst>
          </p:cNvPr>
          <p:cNvGrpSpPr/>
          <p:nvPr/>
        </p:nvGrpSpPr>
        <p:grpSpPr>
          <a:xfrm>
            <a:off x="1101213" y="1907180"/>
            <a:ext cx="4994787" cy="2985877"/>
            <a:chOff x="5102730" y="2112079"/>
            <a:chExt cx="5522827" cy="2985877"/>
          </a:xfrm>
        </p:grpSpPr>
        <p:sp>
          <p:nvSpPr>
            <p:cNvPr id="3" name="Rectangle: Rounded Corners 2">
              <a:extLst>
                <a:ext uri="{FF2B5EF4-FFF2-40B4-BE49-F238E27FC236}">
                  <a16:creationId xmlns:a16="http://schemas.microsoft.com/office/drawing/2014/main" xmlns="" id="{629C1CD2-34E0-3D0E-54A5-58B9D0266BDB}"/>
                </a:ext>
              </a:extLst>
            </p:cNvPr>
            <p:cNvSpPr/>
            <p:nvPr/>
          </p:nvSpPr>
          <p:spPr>
            <a:xfrm>
              <a:off x="5102730" y="2112079"/>
              <a:ext cx="5522827" cy="2985877"/>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a:extLst>
                <a:ext uri="{FF2B5EF4-FFF2-40B4-BE49-F238E27FC236}">
                  <a16:creationId xmlns:a16="http://schemas.microsoft.com/office/drawing/2014/main" xmlns="" id="{B0CF33C0-761C-BA8C-E2A9-78E5F6DF6972}"/>
                </a:ext>
              </a:extLst>
            </p:cNvPr>
            <p:cNvGrpSpPr/>
            <p:nvPr/>
          </p:nvGrpSpPr>
          <p:grpSpPr>
            <a:xfrm>
              <a:off x="5365307" y="2224184"/>
              <a:ext cx="5110527" cy="2578949"/>
              <a:chOff x="2668249" y="2181868"/>
              <a:chExt cx="5110527" cy="2578949"/>
            </a:xfrm>
          </p:grpSpPr>
          <p:cxnSp>
            <p:nvCxnSpPr>
              <p:cNvPr id="5" name="Straight Connector 4">
                <a:extLst>
                  <a:ext uri="{FF2B5EF4-FFF2-40B4-BE49-F238E27FC236}">
                    <a16:creationId xmlns:a16="http://schemas.microsoft.com/office/drawing/2014/main" xmlns="" id="{7B08ED0E-3A8F-8185-C719-D36D8008077C}"/>
                  </a:ext>
                </a:extLst>
              </p:cNvPr>
              <p:cNvCxnSpPr>
                <a:cxnSpLocks/>
              </p:cNvCxnSpPr>
              <p:nvPr/>
            </p:nvCxnSpPr>
            <p:spPr>
              <a:xfrm>
                <a:off x="2668249" y="4670197"/>
                <a:ext cx="40475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xmlns="" id="{0B1F631F-F059-145B-10D2-5901305A5DD8}"/>
                  </a:ext>
                </a:extLst>
              </p:cNvPr>
              <p:cNvCxnSpPr>
                <a:cxnSpLocks/>
              </p:cNvCxnSpPr>
              <p:nvPr/>
            </p:nvCxnSpPr>
            <p:spPr>
              <a:xfrm>
                <a:off x="2675744" y="2887857"/>
                <a:ext cx="0" cy="1782340"/>
              </a:xfrm>
              <a:prstGeom prst="line">
                <a:avLst/>
              </a:prstGeom>
              <a:noFill/>
              <a:ln w="3810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xmlns="" id="{0246426E-B777-6978-6109-384968059F7B}"/>
                  </a:ext>
                </a:extLst>
              </p:cNvPr>
              <p:cNvGrpSpPr/>
              <p:nvPr/>
            </p:nvGrpSpPr>
            <p:grpSpPr>
              <a:xfrm>
                <a:off x="5213792" y="2284234"/>
                <a:ext cx="2549584" cy="919710"/>
                <a:chOff x="5926934" y="2284234"/>
                <a:chExt cx="2549584" cy="919710"/>
              </a:xfrm>
            </p:grpSpPr>
            <p:cxnSp>
              <p:nvCxnSpPr>
                <p:cNvPr id="33" name="Straight Connector 32">
                  <a:extLst>
                    <a:ext uri="{FF2B5EF4-FFF2-40B4-BE49-F238E27FC236}">
                      <a16:creationId xmlns:a16="http://schemas.microsoft.com/office/drawing/2014/main" xmlns="" id="{44ED6C41-BC9D-5384-C63A-7442F2C53317}"/>
                    </a:ext>
                  </a:extLst>
                </p:cNvPr>
                <p:cNvCxnSpPr>
                  <a:cxnSpLocks/>
                </p:cNvCxnSpPr>
                <p:nvPr/>
              </p:nvCxnSpPr>
              <p:spPr>
                <a:xfrm>
                  <a:off x="6711119" y="2591570"/>
                  <a:ext cx="0" cy="612374"/>
                </a:xfrm>
                <a:prstGeom prst="line">
                  <a:avLst/>
                </a:prstGeom>
                <a:noFill/>
                <a:ln w="3810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xmlns="" id="{D9241729-1609-5BA7-2557-ECCF0C12F4B4}"/>
                    </a:ext>
                  </a:extLst>
                </p:cNvPr>
                <p:cNvCxnSpPr>
                  <a:cxnSpLocks/>
                </p:cNvCxnSpPr>
                <p:nvPr/>
              </p:nvCxnSpPr>
              <p:spPr>
                <a:xfrm>
                  <a:off x="6907165" y="2709197"/>
                  <a:ext cx="0" cy="390188"/>
                </a:xfrm>
                <a:prstGeom prst="line">
                  <a:avLst/>
                </a:prstGeom>
                <a:noFill/>
                <a:ln w="3810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xmlns="" id="{AD4CAF47-4D91-BECD-F731-12F035EC27A7}"/>
                    </a:ext>
                  </a:extLst>
                </p:cNvPr>
                <p:cNvCxnSpPr>
                  <a:cxnSpLocks/>
                </p:cNvCxnSpPr>
                <p:nvPr/>
              </p:nvCxnSpPr>
              <p:spPr>
                <a:xfrm flipV="1">
                  <a:off x="6907165" y="2897757"/>
                  <a:ext cx="1569353" cy="5584"/>
                </a:xfrm>
                <a:prstGeom prst="line">
                  <a:avLst/>
                </a:prstGeom>
                <a:noFill/>
                <a:ln w="38100"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xmlns="" id="{9A1C61A2-963D-41D7-AE70-A30B955176FC}"/>
                    </a:ext>
                  </a:extLst>
                </p:cNvPr>
                <p:cNvCxnSpPr/>
                <p:nvPr/>
              </p:nvCxnSpPr>
              <p:spPr>
                <a:xfrm>
                  <a:off x="5926934" y="2890271"/>
                  <a:ext cx="784185" cy="0"/>
                </a:xfrm>
                <a:prstGeom prst="line">
                  <a:avLst/>
                </a:prstGeom>
                <a:noFill/>
                <a:ln w="38100" cap="flat" cmpd="sng" algn="ctr">
                  <a:solidFill>
                    <a:sysClr val="windowText" lastClr="000000"/>
                  </a:solidFill>
                  <a:prstDash val="solid"/>
                  <a:miter lim="800000"/>
                </a:ln>
                <a:effectLst/>
              </p:spPr>
            </p:cxnSp>
            <p:sp>
              <p:nvSpPr>
                <p:cNvPr id="37" name="TextBox 36">
                  <a:extLst>
                    <a:ext uri="{FF2B5EF4-FFF2-40B4-BE49-F238E27FC236}">
                      <a16:creationId xmlns:a16="http://schemas.microsoft.com/office/drawing/2014/main" xmlns="" id="{4BCEF816-6D00-C64C-E9E8-34FC91A353C3}"/>
                    </a:ext>
                  </a:extLst>
                </p:cNvPr>
                <p:cNvSpPr txBox="1"/>
                <p:nvPr/>
              </p:nvSpPr>
              <p:spPr>
                <a:xfrm>
                  <a:off x="6267212" y="2375518"/>
                  <a:ext cx="392092" cy="461665"/>
                </a:xfrm>
                <a:prstGeom prst="rect">
                  <a:avLst/>
                </a:prstGeom>
                <a:noFill/>
              </p:spPr>
              <p:txBody>
                <a:bodyPr wrap="square" rtlCol="0">
                  <a:spAutoFit/>
                </a:bodyPr>
                <a:lstStyle/>
                <a:p>
                  <a:pPr algn="ctr" defTabSz="914377">
                    <a:defRPr/>
                  </a:pPr>
                  <a:r>
                    <a:rPr lang="en-US" sz="2400" dirty="0">
                      <a:solidFill>
                        <a:prstClr val="black"/>
                      </a:solidFill>
                      <a:latin typeface="Roboto" panose="02000000000000000000" pitchFamily="2" charset="0"/>
                      <a:cs typeface="Arial" panose="020B0604020202020204" pitchFamily="34" charset="0"/>
                    </a:rPr>
                    <a:t>+</a:t>
                  </a:r>
                </a:p>
              </p:txBody>
            </p:sp>
            <p:sp>
              <p:nvSpPr>
                <p:cNvPr id="38" name="TextBox 37">
                  <a:extLst>
                    <a:ext uri="{FF2B5EF4-FFF2-40B4-BE49-F238E27FC236}">
                      <a16:creationId xmlns:a16="http://schemas.microsoft.com/office/drawing/2014/main" xmlns="" id="{F74A77ED-CB07-EE8F-CDBA-6206F0962B49}"/>
                    </a:ext>
                  </a:extLst>
                </p:cNvPr>
                <p:cNvSpPr txBox="1"/>
                <p:nvPr/>
              </p:nvSpPr>
              <p:spPr>
                <a:xfrm>
                  <a:off x="6803536" y="2284234"/>
                  <a:ext cx="730967" cy="461665"/>
                </a:xfrm>
                <a:prstGeom prst="rect">
                  <a:avLst/>
                </a:prstGeom>
                <a:noFill/>
              </p:spPr>
              <p:txBody>
                <a:bodyPr wrap="square" rtlCol="0">
                  <a:spAutoFit/>
                </a:bodyPr>
                <a:lstStyle/>
                <a:p>
                  <a:pPr algn="ctr" defTabSz="914377">
                    <a:defRPr/>
                  </a:pPr>
                  <a:r>
                    <a:rPr lang="en-US" sz="2400" dirty="0">
                      <a:solidFill>
                        <a:prstClr val="black"/>
                      </a:solidFill>
                      <a:latin typeface="Roboto" panose="02000000000000000000" pitchFamily="2" charset="0"/>
                      <a:cs typeface="Arial" panose="020B0604020202020204" pitchFamily="34" charset="0"/>
                    </a:rPr>
                    <a:t>_</a:t>
                  </a:r>
                </a:p>
              </p:txBody>
            </p:sp>
          </p:grpSp>
          <p:cxnSp>
            <p:nvCxnSpPr>
              <p:cNvPr id="8" name="Straight Connector 7">
                <a:extLst>
                  <a:ext uri="{FF2B5EF4-FFF2-40B4-BE49-F238E27FC236}">
                    <a16:creationId xmlns:a16="http://schemas.microsoft.com/office/drawing/2014/main" xmlns="" id="{4FCAE6B9-3F2F-DA60-4185-31E5D509B27A}"/>
                  </a:ext>
                </a:extLst>
              </p:cNvPr>
              <p:cNvCxnSpPr>
                <a:cxnSpLocks/>
              </p:cNvCxnSpPr>
              <p:nvPr/>
            </p:nvCxnSpPr>
            <p:spPr>
              <a:xfrm>
                <a:off x="2668249" y="2891743"/>
                <a:ext cx="335537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xmlns="" id="{8128C617-9BE9-1006-F916-992EF2F6741B}"/>
                  </a:ext>
                </a:extLst>
              </p:cNvPr>
              <p:cNvCxnSpPr>
                <a:cxnSpLocks/>
              </p:cNvCxnSpPr>
              <p:nvPr/>
            </p:nvCxnSpPr>
            <p:spPr>
              <a:xfrm>
                <a:off x="7778776" y="2875180"/>
                <a:ext cx="0" cy="1809659"/>
              </a:xfrm>
              <a:prstGeom prst="line">
                <a:avLst/>
              </a:prstGeom>
              <a:noFill/>
              <a:ln w="38100"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xmlns="" id="{A8384A88-4245-03D7-5C79-50F39344FFD1}"/>
                  </a:ext>
                </a:extLst>
              </p:cNvPr>
              <p:cNvGrpSpPr/>
              <p:nvPr/>
            </p:nvGrpSpPr>
            <p:grpSpPr>
              <a:xfrm>
                <a:off x="3884948" y="2181868"/>
                <a:ext cx="2909937" cy="2352399"/>
                <a:chOff x="3884948" y="2181868"/>
                <a:chExt cx="2909937" cy="2352399"/>
              </a:xfrm>
            </p:grpSpPr>
            <p:sp>
              <p:nvSpPr>
                <p:cNvPr id="26" name="Rectangle 25">
                  <a:extLst>
                    <a:ext uri="{FF2B5EF4-FFF2-40B4-BE49-F238E27FC236}">
                      <a16:creationId xmlns:a16="http://schemas.microsoft.com/office/drawing/2014/main" xmlns="" id="{42FA0459-5A0C-884C-A1E0-2A47738DD227}"/>
                    </a:ext>
                  </a:extLst>
                </p:cNvPr>
                <p:cNvSpPr/>
                <p:nvPr/>
              </p:nvSpPr>
              <p:spPr>
                <a:xfrm>
                  <a:off x="4300360" y="2793564"/>
                  <a:ext cx="540065" cy="139733"/>
                </a:xfrm>
                <a:prstGeom prst="rect">
                  <a:avLst/>
                </a:prstGeom>
                <a:solidFill>
                  <a:srgbClr val="FFFFFF"/>
                </a:solidFill>
                <a:ln w="25400" cap="flat" cmpd="sng" algn="ctr">
                  <a:noFill/>
                  <a:prstDash val="solid"/>
                </a:ln>
                <a:effectLst/>
              </p:spPr>
              <p:txBody>
                <a:bodyPr rtlCol="0" anchor="ctr"/>
                <a:lstStyle/>
                <a:p>
                  <a:pPr algn="ctr" defTabSz="914377">
                    <a:defRPr/>
                  </a:pPr>
                  <a:endParaRPr lang="en-US" sz="2000" dirty="0">
                    <a:solidFill>
                      <a:srgbClr val="FFECD6"/>
                    </a:solidFill>
                  </a:endParaRPr>
                </a:p>
              </p:txBody>
            </p:sp>
            <p:cxnSp>
              <p:nvCxnSpPr>
                <p:cNvPr id="27" name="Straight Connector 26">
                  <a:extLst>
                    <a:ext uri="{FF2B5EF4-FFF2-40B4-BE49-F238E27FC236}">
                      <a16:creationId xmlns:a16="http://schemas.microsoft.com/office/drawing/2014/main" xmlns="" id="{D4606733-D0CB-A26D-2657-52314A624A16}"/>
                    </a:ext>
                  </a:extLst>
                </p:cNvPr>
                <p:cNvCxnSpPr>
                  <a:cxnSpLocks/>
                </p:cNvCxnSpPr>
                <p:nvPr/>
              </p:nvCxnSpPr>
              <p:spPr>
                <a:xfrm>
                  <a:off x="4345360" y="2696026"/>
                  <a:ext cx="507499" cy="173988"/>
                </a:xfrm>
                <a:prstGeom prst="line">
                  <a:avLst/>
                </a:prstGeom>
                <a:noFill/>
                <a:ln w="38100" cap="flat" cmpd="sng" algn="ctr">
                  <a:solidFill>
                    <a:srgbClr val="000000"/>
                  </a:solidFill>
                  <a:prstDash val="solid"/>
                </a:ln>
                <a:effectLst/>
              </p:spPr>
            </p:cxnSp>
            <p:sp>
              <p:nvSpPr>
                <p:cNvPr id="28" name="TextBox 27">
                  <a:extLst>
                    <a:ext uri="{FF2B5EF4-FFF2-40B4-BE49-F238E27FC236}">
                      <a16:creationId xmlns:a16="http://schemas.microsoft.com/office/drawing/2014/main" xmlns="" id="{1E425E91-EB54-0433-A741-CF320DB76607}"/>
                    </a:ext>
                  </a:extLst>
                </p:cNvPr>
                <p:cNvSpPr txBox="1"/>
                <p:nvPr/>
              </p:nvSpPr>
              <p:spPr>
                <a:xfrm>
                  <a:off x="4155051" y="2181868"/>
                  <a:ext cx="707865"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K</a:t>
                  </a:r>
                </a:p>
              </p:txBody>
            </p:sp>
            <p:sp>
              <p:nvSpPr>
                <p:cNvPr id="29" name="Oval 28">
                  <a:extLst>
                    <a:ext uri="{FF2B5EF4-FFF2-40B4-BE49-F238E27FC236}">
                      <a16:creationId xmlns:a16="http://schemas.microsoft.com/office/drawing/2014/main" xmlns="" id="{94BCD958-86F0-2AA0-0AF3-23D85BF292EC}"/>
                    </a:ext>
                  </a:extLst>
                </p:cNvPr>
                <p:cNvSpPr/>
                <p:nvPr/>
              </p:nvSpPr>
              <p:spPr>
                <a:xfrm>
                  <a:off x="480994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914377">
                    <a:defRPr/>
                  </a:pPr>
                  <a:endParaRPr lang="en-US" sz="2000">
                    <a:solidFill>
                      <a:srgbClr val="FFECD6"/>
                    </a:solidFill>
                  </a:endParaRPr>
                </a:p>
              </p:txBody>
            </p:sp>
            <p:sp>
              <p:nvSpPr>
                <p:cNvPr id="30" name="Oval 29">
                  <a:extLst>
                    <a:ext uri="{FF2B5EF4-FFF2-40B4-BE49-F238E27FC236}">
                      <a16:creationId xmlns:a16="http://schemas.microsoft.com/office/drawing/2014/main" xmlns="" id="{1D1356D2-B595-ED86-BCE8-355C9E0A813B}"/>
                    </a:ext>
                  </a:extLst>
                </p:cNvPr>
                <p:cNvSpPr/>
                <p:nvPr/>
              </p:nvSpPr>
              <p:spPr>
                <a:xfrm>
                  <a:off x="425953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914377">
                    <a:defRPr/>
                  </a:pPr>
                  <a:endParaRPr lang="en-US" sz="2000">
                    <a:solidFill>
                      <a:srgbClr val="FFECD6"/>
                    </a:solidFill>
                  </a:endParaRPr>
                </a:p>
              </p:txBody>
            </p:sp>
            <p:sp>
              <p:nvSpPr>
                <p:cNvPr id="31" name="TextBox 30">
                  <a:extLst>
                    <a:ext uri="{FF2B5EF4-FFF2-40B4-BE49-F238E27FC236}">
                      <a16:creationId xmlns:a16="http://schemas.microsoft.com/office/drawing/2014/main" xmlns="" id="{057CD842-08DB-F1EA-40DE-12A6439B0584}"/>
                    </a:ext>
                  </a:extLst>
                </p:cNvPr>
                <p:cNvSpPr txBox="1"/>
                <p:nvPr/>
              </p:nvSpPr>
              <p:spPr>
                <a:xfrm>
                  <a:off x="6087020" y="4072602"/>
                  <a:ext cx="707865"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R</a:t>
                  </a:r>
                  <a:r>
                    <a:rPr lang="en-US" sz="2400" b="1" baseline="-25000" dirty="0">
                      <a:latin typeface="Roboto" panose="02000000000000000000" pitchFamily="2" charset="0"/>
                      <a:cs typeface="Calibri" panose="020F0502020204030204" pitchFamily="34" charset="0"/>
                    </a:rPr>
                    <a:t>2</a:t>
                  </a:r>
                </a:p>
              </p:txBody>
            </p:sp>
            <p:sp>
              <p:nvSpPr>
                <p:cNvPr id="39" name="TextBox 38">
                  <a:extLst>
                    <a:ext uri="{FF2B5EF4-FFF2-40B4-BE49-F238E27FC236}">
                      <a16:creationId xmlns:a16="http://schemas.microsoft.com/office/drawing/2014/main" xmlns="" id="{34561F26-ADC7-3B9E-1365-4BBA32E7CA10}"/>
                    </a:ext>
                  </a:extLst>
                </p:cNvPr>
                <p:cNvSpPr txBox="1"/>
                <p:nvPr/>
              </p:nvSpPr>
              <p:spPr>
                <a:xfrm>
                  <a:off x="3884948" y="4066466"/>
                  <a:ext cx="707868" cy="461665"/>
                </a:xfrm>
                <a:prstGeom prst="rect">
                  <a:avLst/>
                </a:prstGeom>
                <a:noFill/>
              </p:spPr>
              <p:txBody>
                <a:bodyPr wrap="square" rtlCol="0">
                  <a:spAutoFit/>
                </a:bodyPr>
                <a:lstStyle/>
                <a:p>
                  <a:pPr algn="ctr" defTabSz="914377">
                    <a:defRPr/>
                  </a:pPr>
                  <a:r>
                    <a:rPr lang="en-US" sz="2400" b="1" dirty="0">
                      <a:latin typeface="Roboto" panose="02000000000000000000" pitchFamily="2" charset="0"/>
                      <a:cs typeface="Calibri" panose="020F0502020204030204" pitchFamily="34" charset="0"/>
                    </a:rPr>
                    <a:t>R</a:t>
                  </a:r>
                  <a:r>
                    <a:rPr lang="en-US" sz="2400" b="1" baseline="-25000" dirty="0">
                      <a:latin typeface="Roboto" panose="02000000000000000000" pitchFamily="2" charset="0"/>
                      <a:cs typeface="Calibri" panose="020F0502020204030204" pitchFamily="34" charset="0"/>
                    </a:rPr>
                    <a:t>1</a:t>
                  </a:r>
                </a:p>
              </p:txBody>
            </p:sp>
          </p:grpSp>
          <p:grpSp>
            <p:nvGrpSpPr>
              <p:cNvPr id="11" name="Group 10">
                <a:extLst>
                  <a:ext uri="{FF2B5EF4-FFF2-40B4-BE49-F238E27FC236}">
                    <a16:creationId xmlns:a16="http://schemas.microsoft.com/office/drawing/2014/main" xmlns="" id="{00F6E71D-AD80-E6C8-3499-75468649AC8E}"/>
                  </a:ext>
                </a:extLst>
              </p:cNvPr>
              <p:cNvGrpSpPr/>
              <p:nvPr/>
            </p:nvGrpSpPr>
            <p:grpSpPr>
              <a:xfrm>
                <a:off x="3550590" y="4579577"/>
                <a:ext cx="1366871" cy="181240"/>
                <a:chOff x="3118555" y="5179162"/>
                <a:chExt cx="1366871" cy="181240"/>
              </a:xfrm>
            </p:grpSpPr>
            <p:cxnSp>
              <p:nvCxnSpPr>
                <p:cNvPr id="24" name="Straight Connector 23">
                  <a:extLst>
                    <a:ext uri="{FF2B5EF4-FFF2-40B4-BE49-F238E27FC236}">
                      <a16:creationId xmlns:a16="http://schemas.microsoft.com/office/drawing/2014/main" xmlns="" id="{E8879423-C285-9CF2-646E-E82D42007C4D}"/>
                    </a:ext>
                  </a:extLst>
                </p:cNvPr>
                <p:cNvCxnSpPr>
                  <a:cxnSpLocks/>
                </p:cNvCxnSpPr>
                <p:nvPr/>
              </p:nvCxnSpPr>
              <p:spPr>
                <a:xfrm>
                  <a:off x="3118555" y="5272720"/>
                  <a:ext cx="1366871" cy="0"/>
                </a:xfrm>
                <a:prstGeom prst="line">
                  <a:avLst/>
                </a:prstGeom>
                <a:noFill/>
                <a:ln w="38100"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8CD289E0-581B-7EF7-C2EA-AF8671BF5B4A}"/>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914377">
                    <a:defRPr/>
                  </a:pPr>
                  <a:endParaRPr lang="en-US">
                    <a:solidFill>
                      <a:prstClr val="black"/>
                    </a:solidFill>
                    <a:latin typeface="Calibri" panose="020F0502020204030204"/>
                  </a:endParaRPr>
                </a:p>
              </p:txBody>
            </p:sp>
          </p:grpSp>
          <p:cxnSp>
            <p:nvCxnSpPr>
              <p:cNvPr id="12" name="Straight Connector 11">
                <a:extLst>
                  <a:ext uri="{FF2B5EF4-FFF2-40B4-BE49-F238E27FC236}">
                    <a16:creationId xmlns:a16="http://schemas.microsoft.com/office/drawing/2014/main" xmlns="" id="{34C366A6-502B-1E0F-288F-AD33C1BD8D62}"/>
                  </a:ext>
                </a:extLst>
              </p:cNvPr>
              <p:cNvCxnSpPr>
                <a:cxnSpLocks/>
              </p:cNvCxnSpPr>
              <p:nvPr/>
            </p:nvCxnSpPr>
            <p:spPr>
              <a:xfrm>
                <a:off x="2714871" y="4670355"/>
                <a:ext cx="913837" cy="0"/>
              </a:xfrm>
              <a:prstGeom prst="line">
                <a:avLst/>
              </a:prstGeom>
              <a:noFill/>
              <a:ln w="3810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xmlns="" id="{820C955A-20BE-050D-290A-DB31E5D5E6DD}"/>
                  </a:ext>
                </a:extLst>
              </p:cNvPr>
              <p:cNvCxnSpPr>
                <a:cxnSpLocks/>
              </p:cNvCxnSpPr>
              <p:nvPr/>
            </p:nvCxnSpPr>
            <p:spPr>
              <a:xfrm>
                <a:off x="4780165" y="4670437"/>
                <a:ext cx="913837" cy="0"/>
              </a:xfrm>
              <a:prstGeom prst="line">
                <a:avLst/>
              </a:prstGeom>
              <a:noFill/>
              <a:ln w="38100" cap="flat" cmpd="sng" algn="ctr">
                <a:solidFill>
                  <a:sysClr val="windowText" lastClr="000000"/>
                </a:solidFill>
                <a:prstDash val="solid"/>
                <a:miter lim="800000"/>
              </a:ln>
              <a:effectLst/>
            </p:spPr>
          </p:cxnSp>
          <p:grpSp>
            <p:nvGrpSpPr>
              <p:cNvPr id="15" name="Group 14">
                <a:extLst>
                  <a:ext uri="{FF2B5EF4-FFF2-40B4-BE49-F238E27FC236}">
                    <a16:creationId xmlns:a16="http://schemas.microsoft.com/office/drawing/2014/main" xmlns="" id="{C95F99F9-9E47-855F-3C27-699F4CDD9064}"/>
                  </a:ext>
                </a:extLst>
              </p:cNvPr>
              <p:cNvGrpSpPr/>
              <p:nvPr/>
            </p:nvGrpSpPr>
            <p:grpSpPr>
              <a:xfrm>
                <a:off x="5712990" y="4579577"/>
                <a:ext cx="1072445" cy="181240"/>
                <a:chOff x="3118555" y="5179162"/>
                <a:chExt cx="1072445" cy="181240"/>
              </a:xfrm>
            </p:grpSpPr>
            <p:cxnSp>
              <p:nvCxnSpPr>
                <p:cNvPr id="20" name="Straight Connector 19">
                  <a:extLst>
                    <a:ext uri="{FF2B5EF4-FFF2-40B4-BE49-F238E27FC236}">
                      <a16:creationId xmlns:a16="http://schemas.microsoft.com/office/drawing/2014/main" xmlns="" id="{E9CF841C-1F2A-9426-7F27-98A9BCF14B53}"/>
                    </a:ext>
                  </a:extLst>
                </p:cNvPr>
                <p:cNvCxnSpPr>
                  <a:cxnSpLocks/>
                </p:cNvCxnSpPr>
                <p:nvPr/>
              </p:nvCxnSpPr>
              <p:spPr>
                <a:xfrm>
                  <a:off x="3118555" y="5272720"/>
                  <a:ext cx="867692" cy="0"/>
                </a:xfrm>
                <a:prstGeom prst="line">
                  <a:avLst/>
                </a:prstGeom>
                <a:noFill/>
                <a:ln w="38100"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78D96C37-F880-523D-CC1F-16C9650988A2}"/>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914377">
                    <a:defRPr/>
                  </a:pPr>
                  <a:endParaRPr lang="en-US">
                    <a:solidFill>
                      <a:prstClr val="black"/>
                    </a:solidFill>
                    <a:latin typeface="Calibri" panose="020F0502020204030204"/>
                  </a:endParaRPr>
                </a:p>
              </p:txBody>
            </p:sp>
          </p:grpSp>
          <p:cxnSp>
            <p:nvCxnSpPr>
              <p:cNvPr id="18" name="Straight Connector 17">
                <a:extLst>
                  <a:ext uri="{FF2B5EF4-FFF2-40B4-BE49-F238E27FC236}">
                    <a16:creationId xmlns:a16="http://schemas.microsoft.com/office/drawing/2014/main" xmlns="" id="{9E08DDD0-225D-28C8-9DFE-15C894389193}"/>
                  </a:ext>
                </a:extLst>
              </p:cNvPr>
              <p:cNvCxnSpPr>
                <a:cxnSpLocks/>
                <a:stCxn id="21" idx="3"/>
              </p:cNvCxnSpPr>
              <p:nvPr/>
            </p:nvCxnSpPr>
            <p:spPr>
              <a:xfrm>
                <a:off x="6785435" y="4670197"/>
                <a:ext cx="982846" cy="0"/>
              </a:xfrm>
              <a:prstGeom prst="line">
                <a:avLst/>
              </a:prstGeom>
              <a:noFill/>
              <a:ln w="38100" cap="flat" cmpd="sng" algn="ctr">
                <a:solidFill>
                  <a:sysClr val="windowText" lastClr="000000"/>
                </a:solidFill>
                <a:prstDash val="solid"/>
                <a:miter lim="800000"/>
              </a:ln>
              <a:effectLst/>
            </p:spPr>
          </p:cxnSp>
        </p:grpSp>
      </p:grpSp>
      <p:pic>
        <p:nvPicPr>
          <p:cNvPr id="41" name="Picture 40">
            <a:extLst>
              <a:ext uri="{FF2B5EF4-FFF2-40B4-BE49-F238E27FC236}">
                <a16:creationId xmlns:a16="http://schemas.microsoft.com/office/drawing/2014/main" xmlns="" id="{E1115CCC-953A-989C-BF83-1C252426042D}"/>
              </a:ext>
            </a:extLst>
          </p:cNvPr>
          <p:cNvPicPr>
            <a:picLocks noChangeAspect="1"/>
          </p:cNvPicPr>
          <p:nvPr/>
        </p:nvPicPr>
        <p:blipFill>
          <a:blip r:embed="rId3"/>
          <a:stretch>
            <a:fillRect/>
          </a:stretch>
        </p:blipFill>
        <p:spPr>
          <a:xfrm>
            <a:off x="7114901" y="1907179"/>
            <a:ext cx="3608027" cy="3043643"/>
          </a:xfrm>
          <a:prstGeom prst="roundRect">
            <a:avLst/>
          </a:prstGeom>
        </p:spPr>
      </p:pic>
      <p:sp>
        <p:nvSpPr>
          <p:cNvPr id="42" name="TextBox 41">
            <a:extLst>
              <a:ext uri="{FF2B5EF4-FFF2-40B4-BE49-F238E27FC236}">
                <a16:creationId xmlns:a16="http://schemas.microsoft.com/office/drawing/2014/main" xmlns="" id="{4187F4C3-1FCE-8A67-1504-7A622BB239E2}"/>
              </a:ext>
            </a:extLst>
          </p:cNvPr>
          <p:cNvSpPr txBox="1"/>
          <p:nvPr/>
        </p:nvSpPr>
        <p:spPr>
          <a:xfrm>
            <a:off x="1172711" y="5534810"/>
            <a:ext cx="9846579" cy="584775"/>
          </a:xfrm>
          <a:prstGeom prst="rect">
            <a:avLst/>
          </a:prstGeom>
          <a:noFill/>
        </p:spPr>
        <p:txBody>
          <a:bodyPr wrap="square">
            <a:spAutoFit/>
          </a:bodyPr>
          <a:lstStyle/>
          <a:p>
            <a:pPr algn="ctr"/>
            <a:r>
              <a:rPr lang="en-US" sz="3200" b="1" dirty="0" err="1">
                <a:solidFill>
                  <a:srgbClr val="0000CC"/>
                </a:solidFill>
                <a:latin typeface="Calibri" panose="020F0502020204030204" pitchFamily="34" charset="0"/>
                <a:cs typeface="Calibri" panose="020F0502020204030204" pitchFamily="34" charset="0"/>
              </a:rPr>
              <a:t>Sơ</a:t>
            </a:r>
            <a:r>
              <a:rPr lang="en-US" sz="3200" b="1" dirty="0">
                <a:solidFill>
                  <a:srgbClr val="0000CC"/>
                </a:solidFill>
                <a:latin typeface="Calibri" panose="020F0502020204030204" pitchFamily="34" charset="0"/>
                <a:cs typeface="Calibri" panose="020F0502020204030204" pitchFamily="34" charset="0"/>
              </a:rPr>
              <a:t> </a:t>
            </a:r>
            <a:r>
              <a:rPr lang="en-US" sz="3200" b="1" dirty="0" err="1">
                <a:solidFill>
                  <a:srgbClr val="0000CC"/>
                </a:solidFill>
                <a:latin typeface="Calibri" panose="020F0502020204030204" pitchFamily="34" charset="0"/>
                <a:cs typeface="Calibri" panose="020F0502020204030204" pitchFamily="34" charset="0"/>
              </a:rPr>
              <a:t>đồ</a:t>
            </a:r>
            <a:r>
              <a:rPr lang="en-US" sz="3200" b="1" dirty="0">
                <a:solidFill>
                  <a:srgbClr val="0000CC"/>
                </a:solidFill>
                <a:latin typeface="Calibri" panose="020F0502020204030204" pitchFamily="34" charset="0"/>
                <a:cs typeface="Calibri" panose="020F0502020204030204" pitchFamily="34" charset="0"/>
              </a:rPr>
              <a:t> </a:t>
            </a:r>
            <a:r>
              <a:rPr lang="en-US" sz="3200" b="1" dirty="0" err="1">
                <a:solidFill>
                  <a:srgbClr val="0000CC"/>
                </a:solidFill>
                <a:latin typeface="Calibri" panose="020F0502020204030204" pitchFamily="34" charset="0"/>
                <a:cs typeface="Calibri" panose="020F0502020204030204" pitchFamily="34" charset="0"/>
              </a:rPr>
              <a:t>đoạn</a:t>
            </a:r>
            <a:r>
              <a:rPr lang="en-US" sz="3200" b="1" dirty="0">
                <a:solidFill>
                  <a:srgbClr val="0000CC"/>
                </a:solidFill>
                <a:latin typeface="Calibri" panose="020F0502020204030204" pitchFamily="34" charset="0"/>
                <a:cs typeface="Calibri" panose="020F0502020204030204" pitchFamily="34" charset="0"/>
              </a:rPr>
              <a:t> </a:t>
            </a:r>
            <a:r>
              <a:rPr lang="en-US" sz="3200" b="1" dirty="0" err="1">
                <a:solidFill>
                  <a:srgbClr val="0000CC"/>
                </a:solidFill>
                <a:latin typeface="Calibri" panose="020F0502020204030204" pitchFamily="34" charset="0"/>
                <a:cs typeface="Calibri" panose="020F0502020204030204" pitchFamily="34" charset="0"/>
              </a:rPr>
              <a:t>mạch</a:t>
            </a:r>
            <a:r>
              <a:rPr lang="en-US" sz="3200" b="1" dirty="0">
                <a:solidFill>
                  <a:srgbClr val="0000CC"/>
                </a:solidFill>
                <a:latin typeface="Calibri" panose="020F0502020204030204" pitchFamily="34" charset="0"/>
                <a:cs typeface="Calibri" panose="020F0502020204030204" pitchFamily="34" charset="0"/>
              </a:rPr>
              <a:t> </a:t>
            </a:r>
            <a:r>
              <a:rPr lang="en-US" sz="3200" b="1" dirty="0" err="1">
                <a:solidFill>
                  <a:srgbClr val="0000CC"/>
                </a:solidFill>
                <a:latin typeface="Calibri" panose="020F0502020204030204" pitchFamily="34" charset="0"/>
                <a:cs typeface="Calibri" panose="020F0502020204030204" pitchFamily="34" charset="0"/>
              </a:rPr>
              <a:t>nối</a:t>
            </a:r>
            <a:r>
              <a:rPr lang="en-US" sz="3200" b="1" dirty="0">
                <a:solidFill>
                  <a:srgbClr val="0000CC"/>
                </a:solidFill>
                <a:latin typeface="Calibri" panose="020F0502020204030204" pitchFamily="34" charset="0"/>
                <a:cs typeface="Calibri" panose="020F0502020204030204" pitchFamily="34" charset="0"/>
              </a:rPr>
              <a:t> </a:t>
            </a:r>
            <a:r>
              <a:rPr lang="en-US" sz="3200" b="1" dirty="0" err="1">
                <a:solidFill>
                  <a:srgbClr val="0000CC"/>
                </a:solidFill>
                <a:latin typeface="Calibri" panose="020F0502020204030204" pitchFamily="34" charset="0"/>
                <a:cs typeface="Calibri" panose="020F0502020204030204" pitchFamily="34" charset="0"/>
              </a:rPr>
              <a:t>tiếp</a:t>
            </a:r>
            <a:endParaRPr lang="vi-VN" sz="32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81368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938837" y="1018146"/>
            <a:ext cx="6398801" cy="495365"/>
            <a:chOff x="3532280" y="5381090"/>
            <a:chExt cx="5886671" cy="495365"/>
          </a:xfrm>
        </p:grpSpPr>
        <p:sp>
          <p:nvSpPr>
            <p:cNvPr id="52"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1400"/>
            </a:p>
          </p:txBody>
        </p:sp>
        <p:sp>
          <p:nvSpPr>
            <p:cNvPr id="53" name="任意多边形 52"/>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4" name="TextBox 43">
            <a:extLst>
              <a:ext uri="{FF2B5EF4-FFF2-40B4-BE49-F238E27FC236}">
                <a16:creationId xmlns:a16="http://schemas.microsoft.com/office/drawing/2014/main" xmlns="" id="{E4A10F67-4109-44C5-BE2A-9171F415B8C2}"/>
              </a:ext>
            </a:extLst>
          </p:cNvPr>
          <p:cNvSpPr txBox="1"/>
          <p:nvPr/>
        </p:nvSpPr>
        <p:spPr>
          <a:xfrm>
            <a:off x="1384513" y="787401"/>
            <a:ext cx="6096000" cy="646331"/>
          </a:xfrm>
          <a:prstGeom prst="rect">
            <a:avLst/>
          </a:prstGeom>
          <a:noFill/>
        </p:spPr>
        <p:txBody>
          <a:bodyPr wrap="square">
            <a:spAutoFit/>
          </a:bodyPr>
          <a:lstStyle/>
          <a:p>
            <a:pPr algn="l"/>
            <a:r>
              <a:rPr lang="vi-VN" sz="3600" b="1" dirty="0">
                <a:solidFill>
                  <a:srgbClr val="FF0000"/>
                </a:solidFill>
                <a:latin typeface="Calibri" panose="020F0502020204030204" pitchFamily="34" charset="0"/>
                <a:cs typeface="Calibri" panose="020F0502020204030204" pitchFamily="34" charset="0"/>
              </a:rPr>
              <a:t>Điện trở tương đương</a:t>
            </a:r>
          </a:p>
        </p:txBody>
      </p:sp>
      <p:sp>
        <p:nvSpPr>
          <p:cNvPr id="45" name="TextBox 44">
            <a:extLst>
              <a:ext uri="{FF2B5EF4-FFF2-40B4-BE49-F238E27FC236}">
                <a16:creationId xmlns:a16="http://schemas.microsoft.com/office/drawing/2014/main" xmlns="" id="{A23868ED-6BA0-4677-A5A7-E78D2E4CA966}"/>
              </a:ext>
            </a:extLst>
          </p:cNvPr>
          <p:cNvSpPr txBox="1"/>
          <p:nvPr/>
        </p:nvSpPr>
        <p:spPr>
          <a:xfrm>
            <a:off x="812800" y="1758725"/>
            <a:ext cx="10490056" cy="2390141"/>
          </a:xfrm>
          <a:prstGeom prst="rect">
            <a:avLst/>
          </a:prstGeom>
          <a:noFill/>
        </p:spPr>
        <p:txBody>
          <a:bodyPr wrap="square">
            <a:spAutoFit/>
          </a:bodyPr>
          <a:lstStyle/>
          <a:p>
            <a:r>
              <a:rPr lang="vi-VN" sz="3733" dirty="0">
                <a:solidFill>
                  <a:srgbClr val="0000CC"/>
                </a:solidFill>
                <a:latin typeface="+mj-lt"/>
                <a:cs typeface="Calibri" panose="020F0502020204030204" pitchFamily="34" charset="0"/>
              </a:rPr>
              <a:t>Điện trở tương đương R</a:t>
            </a:r>
            <a:r>
              <a:rPr lang="vi-VN" sz="3733" baseline="-25000" dirty="0">
                <a:solidFill>
                  <a:srgbClr val="0000CC"/>
                </a:solidFill>
                <a:latin typeface="+mj-lt"/>
                <a:cs typeface="Calibri" panose="020F0502020204030204" pitchFamily="34" charset="0"/>
              </a:rPr>
              <a:t>tđ </a:t>
            </a:r>
            <a:r>
              <a:rPr lang="vi-VN" sz="3733" dirty="0">
                <a:solidFill>
                  <a:srgbClr val="0000CC"/>
                </a:solidFill>
                <a:latin typeface="+mj-lt"/>
                <a:cs typeface="Calibri" panose="020F0502020204030204" pitchFamily="34" charset="0"/>
              </a:rPr>
              <a:t>của một đoạn mạch gồm các điện trở là điện trở có thể thay thế cho đoạn mạch này, sao cho với cùng hiệu điện thế thì cường độ dòng điện chạy qua đoạn mạch vẫn có giá trị như trước.</a:t>
            </a:r>
          </a:p>
        </p:txBody>
      </p:sp>
      <p:sp>
        <p:nvSpPr>
          <p:cNvPr id="3" name="Rectangle: Rounded Corners 2">
            <a:extLst>
              <a:ext uri="{FF2B5EF4-FFF2-40B4-BE49-F238E27FC236}">
                <a16:creationId xmlns:a16="http://schemas.microsoft.com/office/drawing/2014/main" xmlns="" id="{62D6BF37-2343-EDD5-E835-44CE27B7C51F}"/>
              </a:ext>
            </a:extLst>
          </p:cNvPr>
          <p:cNvSpPr/>
          <p:nvPr/>
        </p:nvSpPr>
        <p:spPr>
          <a:xfrm>
            <a:off x="2072149" y="4033726"/>
            <a:ext cx="8370763" cy="2267255"/>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a:extLst>
              <a:ext uri="{FF2B5EF4-FFF2-40B4-BE49-F238E27FC236}">
                <a16:creationId xmlns:a16="http://schemas.microsoft.com/office/drawing/2014/main" xmlns="" id="{DC0B0E4A-1A9F-FAE4-3218-63A63A4005C4}"/>
              </a:ext>
            </a:extLst>
          </p:cNvPr>
          <p:cNvGrpSpPr/>
          <p:nvPr/>
        </p:nvGrpSpPr>
        <p:grpSpPr>
          <a:xfrm>
            <a:off x="2449392" y="4688636"/>
            <a:ext cx="7498491" cy="909700"/>
            <a:chOff x="2346754" y="4572185"/>
            <a:chExt cx="7498491" cy="909702"/>
          </a:xfrm>
        </p:grpSpPr>
        <p:sp>
          <p:nvSpPr>
            <p:cNvPr id="5" name="Oval 4">
              <a:extLst>
                <a:ext uri="{FF2B5EF4-FFF2-40B4-BE49-F238E27FC236}">
                  <a16:creationId xmlns:a16="http://schemas.microsoft.com/office/drawing/2014/main" xmlns="" id="{6A7C8659-8666-0D1E-B22E-2A0B26FFFED9}"/>
                </a:ext>
              </a:extLst>
            </p:cNvPr>
            <p:cNvSpPr/>
            <p:nvPr/>
          </p:nvSpPr>
          <p:spPr>
            <a:xfrm>
              <a:off x="2918046" y="5155953"/>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 name="Straight Connector 5">
              <a:extLst>
                <a:ext uri="{FF2B5EF4-FFF2-40B4-BE49-F238E27FC236}">
                  <a16:creationId xmlns:a16="http://schemas.microsoft.com/office/drawing/2014/main" xmlns="" id="{F88EB2CF-B1AF-9D3A-0FC1-4B875CC703BD}"/>
                </a:ext>
              </a:extLst>
            </p:cNvPr>
            <p:cNvCxnSpPr>
              <a:cxnSpLocks/>
            </p:cNvCxnSpPr>
            <p:nvPr/>
          </p:nvCxnSpPr>
          <p:spPr>
            <a:xfrm flipH="1">
              <a:off x="2829971" y="5020304"/>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38E517C3-733D-098F-51E5-BF88A38DF7E7}"/>
                </a:ext>
              </a:extLst>
            </p:cNvPr>
            <p:cNvSpPr/>
            <p:nvPr/>
          </p:nvSpPr>
          <p:spPr>
            <a:xfrm>
              <a:off x="9102679" y="5165478"/>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Connector 7">
              <a:extLst>
                <a:ext uri="{FF2B5EF4-FFF2-40B4-BE49-F238E27FC236}">
                  <a16:creationId xmlns:a16="http://schemas.microsoft.com/office/drawing/2014/main" xmlns="" id="{6ED7FA14-3DFC-E1F8-9816-E180B8FF7E48}"/>
                </a:ext>
              </a:extLst>
            </p:cNvPr>
            <p:cNvCxnSpPr>
              <a:cxnSpLocks/>
            </p:cNvCxnSpPr>
            <p:nvPr/>
          </p:nvCxnSpPr>
          <p:spPr>
            <a:xfrm flipH="1">
              <a:off x="9014604" y="5029829"/>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EA44AB9-C6B6-804E-3E42-FD4C6D9D5283}"/>
                </a:ext>
              </a:extLst>
            </p:cNvPr>
            <p:cNvSpPr txBox="1"/>
            <p:nvPr/>
          </p:nvSpPr>
          <p:spPr>
            <a:xfrm>
              <a:off x="2346754" y="4887585"/>
              <a:ext cx="570703" cy="584776"/>
            </a:xfrm>
            <a:prstGeom prst="rect">
              <a:avLst/>
            </a:prstGeom>
            <a:noFill/>
            <a:ln w="28575">
              <a:noFill/>
            </a:ln>
          </p:spPr>
          <p:txBody>
            <a:bodyPr wrap="square">
              <a:spAutoFit/>
            </a:bodyPr>
            <a:lstStyle/>
            <a:p>
              <a:pPr algn="ctr"/>
              <a:r>
                <a:rPr lang="en-US" sz="3200" dirty="0">
                  <a:latin typeface="Times New Roman" panose="02020603050405020304" pitchFamily="18" charset="0"/>
                  <a:cs typeface="Times New Roman" panose="02020603050405020304" pitchFamily="18" charset="0"/>
                </a:rPr>
                <a:t>A</a:t>
              </a:r>
              <a:endParaRPr lang="vi-VN"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7694DD0-D2EA-47E6-CA40-F417D082F1EA}"/>
                </a:ext>
              </a:extLst>
            </p:cNvPr>
            <p:cNvSpPr txBox="1"/>
            <p:nvPr/>
          </p:nvSpPr>
          <p:spPr>
            <a:xfrm>
              <a:off x="9274542" y="4897111"/>
              <a:ext cx="570703" cy="584776"/>
            </a:xfrm>
            <a:prstGeom prst="rect">
              <a:avLst/>
            </a:prstGeom>
            <a:noFill/>
            <a:ln w="28575">
              <a:noFill/>
            </a:ln>
          </p:spPr>
          <p:txBody>
            <a:bodyPr wrap="square">
              <a:spAutoFit/>
            </a:bodyPr>
            <a:lstStyle/>
            <a:p>
              <a:pPr algn="ctr"/>
              <a:r>
                <a:rPr lang="en-US" sz="3200" dirty="0">
                  <a:latin typeface="Times New Roman" panose="02020603050405020304" pitchFamily="18" charset="0"/>
                  <a:cs typeface="Times New Roman" panose="02020603050405020304" pitchFamily="18" charset="0"/>
                </a:rPr>
                <a:t>B</a:t>
              </a:r>
              <a:endParaRPr lang="vi-VN"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B4DE3DC-DDCB-9D1D-3E14-5A2BC45641F5}"/>
                </a:ext>
              </a:extLst>
            </p:cNvPr>
            <p:cNvSpPr txBox="1"/>
            <p:nvPr/>
          </p:nvSpPr>
          <p:spPr>
            <a:xfrm>
              <a:off x="2794379" y="4608996"/>
              <a:ext cx="414267" cy="523221"/>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827A8BE0-1B1A-29E8-BA24-0F294CDD4A47}"/>
                </a:ext>
              </a:extLst>
            </p:cNvPr>
            <p:cNvSpPr txBox="1"/>
            <p:nvPr/>
          </p:nvSpPr>
          <p:spPr>
            <a:xfrm>
              <a:off x="8970482" y="4672114"/>
              <a:ext cx="414267" cy="523221"/>
            </a:xfrm>
            <a:prstGeom prst="rect">
              <a:avLst/>
            </a:prstGeom>
            <a:noFill/>
            <a:ln w="28575">
              <a:noFill/>
            </a:ln>
          </p:spPr>
          <p:txBody>
            <a:bodyPr wrap="square">
              <a:spAutoFit/>
            </a:bodyPr>
            <a:lstStyle/>
            <a:p>
              <a:pPr algn="ct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DAE3F8C5-730A-CA40-B770-A9C2CDA9BA42}"/>
                </a:ext>
              </a:extLst>
            </p:cNvPr>
            <p:cNvSpPr txBox="1"/>
            <p:nvPr/>
          </p:nvSpPr>
          <p:spPr>
            <a:xfrm>
              <a:off x="3992743" y="4572185"/>
              <a:ext cx="1055484" cy="461666"/>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endParaRPr lang="vi-VN" sz="2400" baseline="-25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48029DC-31E1-1A01-C58F-1CBEB9745679}"/>
                </a:ext>
              </a:extLst>
            </p:cNvPr>
            <p:cNvSpPr txBox="1"/>
            <p:nvPr/>
          </p:nvSpPr>
          <p:spPr>
            <a:xfrm>
              <a:off x="5523581" y="4572185"/>
              <a:ext cx="1191972" cy="461666"/>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endParaRPr lang="vi-VN" sz="2400" baseline="-250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106183C2-EA99-5AF4-F696-54697D9A3C41}"/>
                </a:ext>
              </a:extLst>
            </p:cNvPr>
            <p:cNvGrpSpPr/>
            <p:nvPr/>
          </p:nvGrpSpPr>
          <p:grpSpPr>
            <a:xfrm>
              <a:off x="3089320" y="5115690"/>
              <a:ext cx="2360617" cy="252388"/>
              <a:chOff x="2790263" y="5179162"/>
              <a:chExt cx="1695163" cy="181240"/>
            </a:xfrm>
          </p:grpSpPr>
          <p:cxnSp>
            <p:nvCxnSpPr>
              <p:cNvPr id="24" name="Straight Connector 23">
                <a:extLst>
                  <a:ext uri="{FF2B5EF4-FFF2-40B4-BE49-F238E27FC236}">
                    <a16:creationId xmlns:a16="http://schemas.microsoft.com/office/drawing/2014/main" xmlns="" id="{A43936C2-0AFB-0847-27C5-C4AD48753162}"/>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D62DE019-2331-E138-6192-7103C56C3C3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grpSp>
        <p:grpSp>
          <p:nvGrpSpPr>
            <p:cNvPr id="17" name="Group 16">
              <a:extLst>
                <a:ext uri="{FF2B5EF4-FFF2-40B4-BE49-F238E27FC236}">
                  <a16:creationId xmlns:a16="http://schemas.microsoft.com/office/drawing/2014/main" xmlns="" id="{1A3450D0-446D-FEA4-5CFD-B8809F65939F}"/>
                </a:ext>
              </a:extLst>
            </p:cNvPr>
            <p:cNvGrpSpPr/>
            <p:nvPr/>
          </p:nvGrpSpPr>
          <p:grpSpPr>
            <a:xfrm>
              <a:off x="5441072" y="5119606"/>
              <a:ext cx="1671281" cy="252388"/>
              <a:chOff x="3312195" y="5179162"/>
              <a:chExt cx="1200150" cy="181240"/>
            </a:xfrm>
          </p:grpSpPr>
          <p:cxnSp>
            <p:nvCxnSpPr>
              <p:cNvPr id="22" name="Straight Connector 21">
                <a:extLst>
                  <a:ext uri="{FF2B5EF4-FFF2-40B4-BE49-F238E27FC236}">
                    <a16:creationId xmlns:a16="http://schemas.microsoft.com/office/drawing/2014/main" xmlns="" id="{FC862851-2C9A-7C05-48AC-5467B54E0ED1}"/>
                  </a:ext>
                </a:extLst>
              </p:cNvPr>
              <p:cNvCxnSpPr>
                <a:cxnSpLocks/>
              </p:cNvCxnSpPr>
              <p:nvPr/>
            </p:nvCxnSpPr>
            <p:spPr>
              <a:xfrm>
                <a:off x="3312195" y="5272720"/>
                <a:ext cx="1200150"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B5638EA-DD3B-536A-621E-7F60588C1192}"/>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grpSp>
        <p:grpSp>
          <p:nvGrpSpPr>
            <p:cNvPr id="18" name="Group 17">
              <a:extLst>
                <a:ext uri="{FF2B5EF4-FFF2-40B4-BE49-F238E27FC236}">
                  <a16:creationId xmlns:a16="http://schemas.microsoft.com/office/drawing/2014/main" xmlns="" id="{6E2AE5D4-7F84-E618-BACA-1B50280F7130}"/>
                </a:ext>
              </a:extLst>
            </p:cNvPr>
            <p:cNvGrpSpPr/>
            <p:nvPr/>
          </p:nvGrpSpPr>
          <p:grpSpPr>
            <a:xfrm>
              <a:off x="7057364" y="5119606"/>
              <a:ext cx="1995685" cy="252388"/>
              <a:chOff x="3312195" y="5179162"/>
              <a:chExt cx="1433105" cy="181240"/>
            </a:xfrm>
          </p:grpSpPr>
          <p:cxnSp>
            <p:nvCxnSpPr>
              <p:cNvPr id="20" name="Straight Connector 19">
                <a:extLst>
                  <a:ext uri="{FF2B5EF4-FFF2-40B4-BE49-F238E27FC236}">
                    <a16:creationId xmlns:a16="http://schemas.microsoft.com/office/drawing/2014/main" xmlns="" id="{98CF40FD-E8BB-9555-6FC2-54CA2F1517A5}"/>
                  </a:ext>
                </a:extLst>
              </p:cNvPr>
              <p:cNvCxnSpPr>
                <a:cxnSpLocks/>
              </p:cNvCxnSpPr>
              <p:nvPr/>
            </p:nvCxnSpPr>
            <p:spPr>
              <a:xfrm>
                <a:off x="3312195" y="5272720"/>
                <a:ext cx="1433105" cy="0"/>
              </a:xfrm>
              <a:prstGeom prst="line">
                <a:avLst/>
              </a:prstGeom>
              <a:noFill/>
              <a:ln w="28575"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A00A68DE-B598-1DF9-A252-29222246BA05}"/>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914377">
                  <a:defRPr/>
                </a:pPr>
                <a:endParaRPr lang="en-US" sz="2400">
                  <a:solidFill>
                    <a:prstClr val="black"/>
                  </a:solidFill>
                  <a:latin typeface="Calibri" panose="020F0502020204030204"/>
                </a:endParaRPr>
              </a:p>
            </p:txBody>
          </p:sp>
        </p:grpSp>
        <p:sp>
          <p:nvSpPr>
            <p:cNvPr id="19" name="TextBox 18">
              <a:extLst>
                <a:ext uri="{FF2B5EF4-FFF2-40B4-BE49-F238E27FC236}">
                  <a16:creationId xmlns:a16="http://schemas.microsoft.com/office/drawing/2014/main" xmlns="" id="{459BD736-1D17-8501-830F-3C7F0D76026B}"/>
                </a:ext>
              </a:extLst>
            </p:cNvPr>
            <p:cNvSpPr txBox="1"/>
            <p:nvPr/>
          </p:nvSpPr>
          <p:spPr>
            <a:xfrm>
              <a:off x="7190908" y="4572185"/>
              <a:ext cx="1090245" cy="461666"/>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3</a:t>
              </a:r>
              <a:endParaRPr lang="vi-VN" sz="2400" baseline="-25000" dirty="0">
                <a:latin typeface="Times New Roman" panose="02020603050405020304" pitchFamily="18" charset="0"/>
                <a:cs typeface="Times New Roman" panose="02020603050405020304" pitchFamily="18" charset="0"/>
              </a:endParaRPr>
            </a:p>
          </p:txBody>
        </p:sp>
      </p:grpSp>
      <p:sp>
        <p:nvSpPr>
          <p:cNvPr id="29" name="文本框 12">
            <a:extLst>
              <a:ext uri="{FF2B5EF4-FFF2-40B4-BE49-F238E27FC236}">
                <a16:creationId xmlns:a16="http://schemas.microsoft.com/office/drawing/2014/main" xmlns="" id="{ECB2B38D-283C-40A1-A547-7FD9B032F29D}"/>
              </a:ext>
            </a:extLst>
          </p:cNvPr>
          <p:cNvSpPr txBox="1"/>
          <p:nvPr/>
        </p:nvSpPr>
        <p:spPr>
          <a:xfrm>
            <a:off x="516974" y="76200"/>
            <a:ext cx="6396303" cy="666786"/>
          </a:xfrm>
          <a:prstGeom prst="rect">
            <a:avLst/>
          </a:prstGeom>
          <a:noFill/>
        </p:spPr>
        <p:txBody>
          <a:bodyPr wrap="none" rtlCol="0">
            <a:spAutoFit/>
          </a:bodyPr>
          <a:lstStyle/>
          <a:p>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733"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733"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1719695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500"/>
                            </p:stCondLst>
                            <p:childTnLst>
                              <p:par>
                                <p:cTn id="13" presetID="47"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XunHChF#"/>
  <p:tag name="MH_LAYOUT" val="SubTitleText"/>
  <p:tag name="MH" val="20170704213722"/>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2012</Words>
  <Application>Microsoft Office PowerPoint</Application>
  <PresentationFormat>Widescreen</PresentationFormat>
  <Paragraphs>383</Paragraphs>
  <Slides>51</Slides>
  <Notes>42</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微软雅黑</vt:lpstr>
      <vt:lpstr>宋体</vt:lpstr>
      <vt:lpstr>#9Slide03 SVN-Avo Bold</vt:lpstr>
      <vt:lpstr>Amazone</vt:lpstr>
      <vt:lpstr>Arial</vt:lpstr>
      <vt:lpstr>Calibri</vt:lpstr>
      <vt:lpstr>Calibri Light</vt:lpstr>
      <vt:lpstr>Cambria Math</vt:lpstr>
      <vt:lpstr>Gill Sans MT</vt:lpstr>
      <vt:lpstr>Montserrat</vt:lpstr>
      <vt:lpstr>Roboto</vt:lpstr>
      <vt:lpstr>Tahoma</vt:lpstr>
      <vt:lpstr>Times New Roman</vt:lpstr>
      <vt:lpstr>UTM Androgyne</vt:lpstr>
      <vt:lpstr>汉仪喵魂体W</vt:lpstr>
      <vt:lpstr>等线</vt:lpstr>
      <vt:lpstr>Office Theme</vt:lpstr>
      <vt:lpstr>Nhắc lại kiến thức cũ</vt:lpstr>
      <vt:lpstr>Mở đầu</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(nhiệm vụ về nhà)</vt:lpstr>
      <vt:lpstr>Vận dụng (nhiệm vụ về nhà)</vt:lpstr>
      <vt:lpstr>Vận dụng (nhiệm vụ về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2025-01-10T08:07:37Z</dcterms:created>
  <dcterms:modified xsi:type="dcterms:W3CDTF">2025-01-10T08:13:18Z</dcterms:modified>
</cp:coreProperties>
</file>