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378" r:id="rId2"/>
    <p:sldId id="379" r:id="rId3"/>
    <p:sldId id="256" r:id="rId4"/>
    <p:sldId id="258" r:id="rId5"/>
    <p:sldId id="259" r:id="rId6"/>
    <p:sldId id="284" r:id="rId7"/>
    <p:sldId id="285" r:id="rId8"/>
    <p:sldId id="286" r:id="rId9"/>
    <p:sldId id="299" r:id="rId10"/>
    <p:sldId id="298" r:id="rId11"/>
    <p:sldId id="380" r:id="rId12"/>
    <p:sldId id="260" r:id="rId13"/>
    <p:sldId id="301" r:id="rId14"/>
    <p:sldId id="287" r:id="rId15"/>
    <p:sldId id="288" r:id="rId16"/>
    <p:sldId id="289" r:id="rId17"/>
    <p:sldId id="290" r:id="rId18"/>
    <p:sldId id="291" r:id="rId19"/>
    <p:sldId id="292" r:id="rId20"/>
    <p:sldId id="293" r:id="rId21"/>
    <p:sldId id="294" r:id="rId22"/>
    <p:sldId id="295" r:id="rId23"/>
    <p:sldId id="296" r:id="rId24"/>
    <p:sldId id="297" r:id="rId25"/>
    <p:sldId id="302" r:id="rId26"/>
    <p:sldId id="303" r:id="rId27"/>
    <p:sldId id="359" r:id="rId28"/>
    <p:sldId id="370" r:id="rId29"/>
    <p:sldId id="375" r:id="rId30"/>
    <p:sldId id="304" r:id="rId31"/>
    <p:sldId id="305" r:id="rId32"/>
    <p:sldId id="306" r:id="rId33"/>
    <p:sldId id="307" r:id="rId34"/>
    <p:sldId id="381" r:id="rId35"/>
    <p:sldId id="382" r:id="rId36"/>
    <p:sldId id="383" r:id="rId37"/>
    <p:sldId id="257" r:id="rId38"/>
    <p:sldId id="376" r:id="rId39"/>
    <p:sldId id="377" r:id="rId40"/>
    <p:sldId id="261" r:id="rId41"/>
  </p:sldIdLst>
  <p:sldSz cx="18288000" cy="10287000"/>
  <p:notesSz cx="6858000" cy="9144000"/>
  <p:embeddedFontLst>
    <p:embeddedFont>
      <p:font typeface="Lato" panose="020B0604020202020204" charset="0"/>
      <p:regular r:id="rId43"/>
      <p:bold r:id="rId44"/>
      <p:italic r:id="rId45"/>
      <p:boldItalic r:id="rId46"/>
    </p:embeddedFont>
    <p:embeddedFont>
      <p:font typeface="Jingleberry" panose="020B0604020202020204" charset="0"/>
      <p:regular r:id="rId47"/>
      <p:bold r:id="rId48"/>
      <p:italic r:id="rId49"/>
      <p:boldItalic r:id="rId50"/>
    </p:embeddedFont>
    <p:embeddedFont>
      <p:font typeface="Encode Sans" panose="020B0604020202020204" charset="0"/>
      <p:regular r:id="rId51"/>
      <p:bold r:id="rId52"/>
      <p:italic r:id="rId53"/>
      <p:boldItalic r:id="rId54"/>
    </p:embeddedFont>
    <p:embeddedFont>
      <p:font typeface="DM Sans" panose="020B0604020202020204" charset="0"/>
      <p:regular r:id="rId55"/>
      <p:bold r:id="rId56"/>
      <p:italic r:id="rId57"/>
      <p:boldItalic r:id="rId58"/>
    </p:embeddedFont>
    <p:embeddedFont>
      <p:font typeface="Cambria Math" panose="02040503050406030204" pitchFamily="18" charset="0"/>
      <p:regular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C"/>
    <a:srgbClr val="F4F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4606" autoAdjust="0"/>
  </p:normalViewPr>
  <p:slideViewPr>
    <p:cSldViewPr>
      <p:cViewPr varScale="1">
        <p:scale>
          <a:sx n="51" d="100"/>
          <a:sy n="51" d="100"/>
        </p:scale>
        <p:origin x="89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B01CB-147D-044C-A734-9267E3D41FFD}" type="datetimeFigureOut">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36287-F897-4E49-8965-E32A189A094D}" type="slidenum">
              <a:t>‹#›</a:t>
            </a:fld>
            <a:endParaRPr lang="en-US"/>
          </a:p>
        </p:txBody>
      </p:sp>
    </p:spTree>
    <p:extLst>
      <p:ext uri="{BB962C8B-B14F-4D97-AF65-F5344CB8AC3E}">
        <p14:creationId xmlns:p14="http://schemas.microsoft.com/office/powerpoint/2010/main" val="252240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36287-F897-4E49-8965-E32A189A094D}" type="slidenum">
              <a:rPr lang="en-US" smtClean="0"/>
              <a:t>11</a:t>
            </a:fld>
            <a:endParaRPr lang="en-US"/>
          </a:p>
        </p:txBody>
      </p:sp>
    </p:spTree>
    <p:extLst>
      <p:ext uri="{BB962C8B-B14F-4D97-AF65-F5344CB8AC3E}">
        <p14:creationId xmlns:p14="http://schemas.microsoft.com/office/powerpoint/2010/main" val="372426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Cách tính điểm, chấm chéo</a:t>
            </a:r>
          </a:p>
        </p:txBody>
      </p:sp>
    </p:spTree>
    <p:extLst>
      <p:ext uri="{BB962C8B-B14F-4D97-AF65-F5344CB8AC3E}">
        <p14:creationId xmlns:p14="http://schemas.microsoft.com/office/powerpoint/2010/main" val="2215997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làm tiêu chí chấm thuyết trình</a:t>
            </a:r>
          </a:p>
        </p:txBody>
      </p:sp>
      <p:sp>
        <p:nvSpPr>
          <p:cNvPr id="4" name="Slide Number Placeholder 3"/>
          <p:cNvSpPr>
            <a:spLocks noGrp="1"/>
          </p:cNvSpPr>
          <p:nvPr>
            <p:ph type="sldNum" sz="quarter" idx="5"/>
          </p:nvPr>
        </p:nvSpPr>
        <p:spPr/>
        <p:txBody>
          <a:bodyPr/>
          <a:lstStyle/>
          <a:p>
            <a:fld id="{30B36287-F897-4E49-8965-E32A189A094D}" type="slidenum">
              <a:rPr lang="en-US"/>
              <a:t>39</a:t>
            </a:fld>
            <a:endParaRPr lang="en-US"/>
          </a:p>
        </p:txBody>
      </p:sp>
    </p:spTree>
    <p:extLst>
      <p:ext uri="{BB962C8B-B14F-4D97-AF65-F5344CB8AC3E}">
        <p14:creationId xmlns:p14="http://schemas.microsoft.com/office/powerpoint/2010/main" val="2214502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sv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35.svg"/><Relationship Id="rId7" Type="http://schemas.openxmlformats.org/officeDocument/2006/relationships/image" Target="../media/image31.svg"/><Relationship Id="rId12" Type="http://schemas.openxmlformats.org/officeDocument/2006/relationships/image" Target="../media/image28.png"/><Relationship Id="rId17" Type="http://schemas.openxmlformats.org/officeDocument/2006/relationships/image" Target="../media/image47.svg"/><Relationship Id="rId2" Type="http://schemas.openxmlformats.org/officeDocument/2006/relationships/image" Target="../media/image20.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1.svg"/><Relationship Id="rId5" Type="http://schemas.openxmlformats.org/officeDocument/2006/relationships/image" Target="../media/image37.svg"/><Relationship Id="rId15" Type="http://schemas.openxmlformats.org/officeDocument/2006/relationships/image" Target="../media/image45.svg"/><Relationship Id="rId10" Type="http://schemas.openxmlformats.org/officeDocument/2006/relationships/image" Target="../media/image27.png"/><Relationship Id="rId19" Type="http://schemas.openxmlformats.org/officeDocument/2006/relationships/image" Target="../media/image49.svg"/><Relationship Id="rId4" Type="http://schemas.openxmlformats.org/officeDocument/2006/relationships/image" Target="../media/image22.png"/><Relationship Id="rId9" Type="http://schemas.openxmlformats.org/officeDocument/2006/relationships/image" Target="../media/image39.sv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0.png"/><Relationship Id="rId5" Type="http://schemas.openxmlformats.org/officeDocument/2006/relationships/image" Target="../media/image3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3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0.png"/><Relationship Id="rId5" Type="http://schemas.openxmlformats.org/officeDocument/2006/relationships/image" Target="../media/image3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3.png"/><Relationship Id="rId5" Type="http://schemas.openxmlformats.org/officeDocument/2006/relationships/image" Target="../media/image3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2.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8.svg"/><Relationship Id="rId4" Type="http://schemas.openxmlformats.org/officeDocument/2006/relationships/image" Target="../media/image38.png"/><Relationship Id="rId9" Type="http://schemas.openxmlformats.org/officeDocument/2006/relationships/image" Target="../media/image72.sv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svg"/><Relationship Id="rId7" Type="http://schemas.openxmlformats.org/officeDocument/2006/relationships/image" Target="../media/image7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7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4.sv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A17CF98B-B74E-434E-B6DA-17F87B8E68D2}"/>
                  </a:ext>
                </a:extLst>
              </p:cNvPr>
              <p:cNvSpPr/>
              <p:nvPr/>
            </p:nvSpPr>
            <p:spPr>
              <a:xfrm>
                <a:off x="1524000" y="571500"/>
                <a:ext cx="16078200" cy="5048946"/>
              </a:xfrm>
              <a:prstGeom prst="rect">
                <a:avLst/>
              </a:prstGeom>
              <a:solidFill>
                <a:schemeClr val="accent6">
                  <a:lumMod val="20000"/>
                  <a:lumOff val="80000"/>
                </a:schemeClr>
              </a:solidFill>
            </p:spPr>
            <p:txBody>
              <a:bodyPr wrap="square">
                <a:spAutoFit/>
              </a:bodyPr>
              <a:lstStyle/>
              <a:p>
                <a:pPr>
                  <a:lnSpc>
                    <a:spcPct val="150000"/>
                  </a:lnSpc>
                </a:pPr>
                <a:r>
                  <a:rPr lang="vi-VN" sz="4400">
                    <a:latin typeface="Times New Roman" panose="02020603050405020304" pitchFamily="18" charset="0"/>
                    <a:cs typeface="Times New Roman" panose="02020603050405020304" pitchFamily="18" charset="0"/>
                  </a:rPr>
                  <a:t>Một tia sáng từ môi trường 1 là nhựa trong suốt có chiết suất n</a:t>
                </a:r>
                <a:r>
                  <a:rPr lang="vi-VN" sz="4400" baseline="-25000">
                    <a:effectLst/>
                    <a:latin typeface="Times New Roman" panose="02020603050405020304" pitchFamily="18" charset="0"/>
                    <a:cs typeface="Times New Roman" panose="02020603050405020304" pitchFamily="18" charset="0"/>
                  </a:rPr>
                  <a:t>1</a:t>
                </a:r>
                <a:r>
                  <a:rPr lang="vi-VN" sz="4400">
                    <a:effectLst/>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 1,49 sang môi trường 2 là không khí có chiết suất n</a:t>
                </a:r>
                <a:r>
                  <a:rPr lang="vi-VN" sz="4400" baseline="-25000">
                    <a:effectLst/>
                    <a:latin typeface="Times New Roman" panose="02020603050405020304" pitchFamily="18" charset="0"/>
                    <a:cs typeface="Times New Roman" panose="02020603050405020304" pitchFamily="18" charset="0"/>
                  </a:rPr>
                  <a:t>2</a:t>
                </a:r>
                <a:r>
                  <a:rPr lang="vi-VN" sz="4400">
                    <a:effectLst/>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 1. Tính góc khúc xạ và vẽ tia khúc xạ trong hai trường hợp: </a:t>
                </a:r>
                <a:endParaRPr lang="vi-VN" sz="4400">
                  <a:effectLst/>
                  <a:latin typeface="Times New Roman" panose="02020603050405020304" pitchFamily="18" charset="0"/>
                  <a:cs typeface="Times New Roman" panose="02020603050405020304" pitchFamily="18" charset="0"/>
                </a:endParaRPr>
              </a:p>
              <a:p>
                <a:pPr>
                  <a:lnSpc>
                    <a:spcPct val="150000"/>
                  </a:lnSpc>
                </a:pPr>
                <a:r>
                  <a:rPr lang="vi-VN" sz="4400">
                    <a:latin typeface="Times New Roman" panose="02020603050405020304" pitchFamily="18" charset="0"/>
                    <a:cs typeface="Times New Roman" panose="02020603050405020304" pitchFamily="18" charset="0"/>
                  </a:rPr>
                  <a:t>+ góc tới i = 30</a:t>
                </a:r>
                <a14:m>
                  <m:oMath xmlns:m="http://schemas.openxmlformats.org/officeDocument/2006/math">
                    <m:r>
                      <a:rPr lang="vi-VN" sz="4400" i="1">
                        <a:latin typeface="Cambria Math" panose="02040503050406030204" pitchFamily="18" charset="0"/>
                        <a:ea typeface="Cambria Math" panose="02040503050406030204" pitchFamily="18" charset="0"/>
                        <a:cs typeface="Times New Roman" panose="02020603050405020304" pitchFamily="18" charset="0"/>
                      </a:rPr>
                      <m:t>°</m:t>
                    </m:r>
                  </m:oMath>
                </a14:m>
                <a:r>
                  <a:rPr lang="vi-VN" sz="4400">
                    <a:latin typeface="Times New Roman" panose="02020603050405020304" pitchFamily="18" charset="0"/>
                    <a:cs typeface="Times New Roman" panose="02020603050405020304" pitchFamily="18" charset="0"/>
                  </a:rPr>
                  <a:t> . </a:t>
                </a:r>
                <a:endParaRPr lang="vi-VN" sz="4400">
                  <a:effectLst/>
                  <a:latin typeface="Times New Roman" panose="02020603050405020304" pitchFamily="18" charset="0"/>
                  <a:cs typeface="Times New Roman" panose="02020603050405020304" pitchFamily="18" charset="0"/>
                </a:endParaRPr>
              </a:p>
              <a:p>
                <a:pPr>
                  <a:lnSpc>
                    <a:spcPct val="150000"/>
                  </a:lnSpc>
                </a:pPr>
                <a:r>
                  <a:rPr lang="vi-VN" sz="4400">
                    <a:latin typeface="Times New Roman" panose="02020603050405020304" pitchFamily="18" charset="0"/>
                    <a:cs typeface="Times New Roman" panose="02020603050405020304" pitchFamily="18" charset="0"/>
                  </a:rPr>
                  <a:t>+ góc tới i = 60</a:t>
                </a:r>
                <a:r>
                  <a:rPr lang="vi-VN" sz="4400" baseline="30000">
                    <a:latin typeface="Times New Roman" panose="02020603050405020304" pitchFamily="18" charset="0"/>
                    <a:cs typeface="Times New Roman" panose="02020603050405020304" pitchFamily="18" charset="0"/>
                  </a:rPr>
                  <a:t>o</a:t>
                </a:r>
                <a:r>
                  <a:rPr lang="vi-VN" sz="4400">
                    <a:latin typeface="Times New Roman" panose="02020603050405020304" pitchFamily="18" charset="0"/>
                    <a:cs typeface="Times New Roman" panose="02020603050405020304" pitchFamily="18" charset="0"/>
                  </a:rPr>
                  <a:t>. </a:t>
                </a:r>
                <a:endParaRPr lang="vi-VN" sz="4400">
                  <a:effectLst/>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A17CF98B-B74E-434E-B6DA-17F87B8E68D2}"/>
                  </a:ext>
                </a:extLst>
              </p:cNvPr>
              <p:cNvSpPr>
                <a:spLocks noRot="1" noChangeAspect="1" noMove="1" noResize="1" noEditPoints="1" noAdjustHandles="1" noChangeArrowheads="1" noChangeShapeType="1" noTextEdit="1"/>
              </p:cNvSpPr>
              <p:nvPr/>
            </p:nvSpPr>
            <p:spPr>
              <a:xfrm>
                <a:off x="1524000" y="571500"/>
                <a:ext cx="16078200" cy="5048946"/>
              </a:xfrm>
              <a:prstGeom prst="rect">
                <a:avLst/>
              </a:prstGeom>
              <a:blipFill>
                <a:blip r:embed="rId2"/>
                <a:stretch>
                  <a:fillRect l="-1580" r="-1501" b="-4511"/>
                </a:stretch>
              </a:blipFill>
            </p:spPr>
            <p:txBody>
              <a:bodyPr/>
              <a:lstStyle/>
              <a:p>
                <a:r>
                  <a:rPr lang="en-US">
                    <a:noFill/>
                  </a:rPr>
                  <a:t> </a:t>
                </a:r>
              </a:p>
            </p:txBody>
          </p:sp>
        </mc:Fallback>
      </mc:AlternateContent>
      <p:pic>
        <p:nvPicPr>
          <p:cNvPr id="4" name="Graphic 3" descr="Help">
            <a:extLst>
              <a:ext uri="{FF2B5EF4-FFF2-40B4-BE49-F238E27FC236}">
                <a16:creationId xmlns="" xmlns:a16="http://schemas.microsoft.com/office/drawing/2014/main" id="{4121B2E2-49B7-4245-9279-3088A9493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88326"/>
            <a:ext cx="1752600" cy="1752600"/>
          </a:xfrm>
          <a:prstGeom prst="rect">
            <a:avLst/>
          </a:prstGeom>
        </p:spPr>
      </p:pic>
    </p:spTree>
    <p:extLst>
      <p:ext uri="{BB962C8B-B14F-4D97-AF65-F5344CB8AC3E}">
        <p14:creationId xmlns:p14="http://schemas.microsoft.com/office/powerpoint/2010/main" val="640643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F3F834D-6AE7-434C-8EEA-9A75F3C2D6F5}"/>
              </a:ext>
            </a:extLst>
          </p:cNvPr>
          <p:cNvSpPr/>
          <p:nvPr/>
        </p:nvSpPr>
        <p:spPr>
          <a:xfrm>
            <a:off x="762000" y="1428716"/>
            <a:ext cx="5261377" cy="769441"/>
          </a:xfrm>
          <a:prstGeom prst="rect">
            <a:avLst/>
          </a:prstGeom>
        </p:spPr>
        <p:txBody>
          <a:bodyPr wrap="none">
            <a:spAutoFit/>
          </a:bodyPr>
          <a:lstStyle/>
          <a:p>
            <a:r>
              <a:rPr lang="vi-VN" sz="4400" dirty="0">
                <a:solidFill>
                  <a:schemeClr val="bg1">
                    <a:lumMod val="10000"/>
                  </a:schemeClr>
                </a:solidFill>
                <a:latin typeface="Times New Roman" panose="02020603050405020304" pitchFamily="18" charset="0"/>
                <a:cs typeface="Times New Roman" panose="02020603050405020304" pitchFamily="18" charset="0"/>
              </a:rPr>
              <a:t>a) Kết quả thí nghiệm:</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 name="Rectangle: Rounded Corners 10">
            <a:extLst>
              <a:ext uri="{FF2B5EF4-FFF2-40B4-BE49-F238E27FC236}">
                <a16:creationId xmlns="" xmlns:a16="http://schemas.microsoft.com/office/drawing/2014/main" id="{8649552E-CDA6-2349-B17F-02EFA3951497}"/>
              </a:ext>
            </a:extLst>
          </p:cNvPr>
          <p:cNvSpPr/>
          <p:nvPr/>
        </p:nvSpPr>
        <p:spPr>
          <a:xfrm>
            <a:off x="186618" y="717452"/>
            <a:ext cx="17339382" cy="8845648"/>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Google Shape;325;p40">
            <a:extLst>
              <a:ext uri="{FF2B5EF4-FFF2-40B4-BE49-F238E27FC236}">
                <a16:creationId xmlns="" xmlns:a16="http://schemas.microsoft.com/office/drawing/2014/main" id="{50B0CA67-AB68-B345-9F0E-126B22634AD0}"/>
              </a:ext>
            </a:extLst>
          </p:cNvPr>
          <p:cNvSpPr txBox="1">
            <a:spLocks/>
          </p:cNvSpPr>
          <p:nvPr/>
        </p:nvSpPr>
        <p:spPr>
          <a:xfrm>
            <a:off x="6542726" y="318738"/>
            <a:ext cx="4627166" cy="810324"/>
          </a:xfrm>
          <a:prstGeom prst="rect">
            <a:avLst/>
          </a:prstGeom>
          <a:solidFill>
            <a:schemeClr val="accent5"/>
          </a:solidFill>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b="1" dirty="0">
                <a:solidFill>
                  <a:schemeClr val="bg1"/>
                </a:solidFill>
                <a:latin typeface="Times New Roman" panose="02020603050405020304" pitchFamily="18" charset="0"/>
                <a:cs typeface="Times New Roman" panose="02020603050405020304" pitchFamily="18" charset="0"/>
              </a:rPr>
              <a:t>PHIẾU HỌC TẬP</a:t>
            </a:r>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 xmlns:a16="http://schemas.microsoft.com/office/drawing/2014/main" id="{B5E0CF80-0C24-B14D-B372-46DE266A0AC5}"/>
                  </a:ext>
                </a:extLst>
              </p:cNvPr>
              <p:cNvGraphicFramePr>
                <a:graphicFrameLocks noGrp="1"/>
              </p:cNvGraphicFramePr>
              <p:nvPr>
                <p:extLst>
                  <p:ext uri="{D42A27DB-BD31-4B8C-83A1-F6EECF244321}">
                    <p14:modId xmlns:p14="http://schemas.microsoft.com/office/powerpoint/2010/main" val="1672445776"/>
                  </p:ext>
                </p:extLst>
              </p:nvPr>
            </p:nvGraphicFramePr>
            <p:xfrm>
              <a:off x="533400" y="2680228"/>
              <a:ext cx="16535400" cy="4320540"/>
            </p:xfrm>
            <a:graphic>
              <a:graphicData uri="http://schemas.openxmlformats.org/drawingml/2006/table">
                <a:tbl>
                  <a:tblPr firstRow="1" bandRow="1"/>
                  <a:tblGrid>
                    <a:gridCol w="4826144">
                      <a:extLst>
                        <a:ext uri="{9D8B030D-6E8A-4147-A177-3AD203B41FA5}">
                          <a16:colId xmlns="" xmlns:a16="http://schemas.microsoft.com/office/drawing/2014/main" val="4061387204"/>
                        </a:ext>
                      </a:extLst>
                    </a:gridCol>
                    <a:gridCol w="5689456">
                      <a:extLst>
                        <a:ext uri="{9D8B030D-6E8A-4147-A177-3AD203B41FA5}">
                          <a16:colId xmlns="" xmlns:a16="http://schemas.microsoft.com/office/drawing/2014/main" val="3481903639"/>
                        </a:ext>
                      </a:extLst>
                    </a:gridCol>
                    <a:gridCol w="6019800">
                      <a:extLst>
                        <a:ext uri="{9D8B030D-6E8A-4147-A177-3AD203B41FA5}">
                          <a16:colId xmlns="" xmlns:a16="http://schemas.microsoft.com/office/drawing/2014/main" val="812900799"/>
                        </a:ext>
                      </a:extLst>
                    </a:gridCol>
                  </a:tblGrid>
                  <a:tr h="800100">
                    <a:tc>
                      <a:txBody>
                        <a:bodyPr/>
                        <a:lstStyle/>
                        <a:p>
                          <a:pPr algn="ct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tới</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4000" b="1" dirty="0">
                              <a:latin typeface="Times New Roman" panose="02020603050405020304" pitchFamily="18" charset="0"/>
                              <a:cs typeface="Times New Roman" panose="02020603050405020304" pitchFamily="18" charset="0"/>
                            </a:rPr>
                            <a:t>Tia </a:t>
                          </a:r>
                          <a:r>
                            <a:rPr lang="en-US" sz="4000" b="1" dirty="0" err="1">
                              <a:latin typeface="Times New Roman" panose="02020603050405020304" pitchFamily="18" charset="0"/>
                              <a:cs typeface="Times New Roman" panose="02020603050405020304" pitchFamily="18" charset="0"/>
                            </a:rPr>
                            <a:t>khúc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xạ</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4000" b="1" dirty="0">
                              <a:latin typeface="Times New Roman" panose="02020603050405020304" pitchFamily="18" charset="0"/>
                              <a:cs typeface="Times New Roman" panose="02020603050405020304" pitchFamily="18" charset="0"/>
                            </a:rPr>
                            <a:t>Tia </a:t>
                          </a:r>
                          <a:r>
                            <a:rPr lang="en-US" sz="4000" b="1" dirty="0" err="1">
                              <a:latin typeface="Times New Roman" panose="02020603050405020304" pitchFamily="18" charset="0"/>
                              <a:cs typeface="Times New Roman" panose="02020603050405020304" pitchFamily="18" charset="0"/>
                            </a:rPr>
                            <a:t>phản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xạ</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800100">
                    <a:tc>
                      <a:txBody>
                        <a:bodyPr/>
                        <a:lstStyle/>
                        <a:p>
                          <a:pPr algn="ctr"/>
                          <a:r>
                            <a:rPr lang="en-US" sz="4000" dirty="0" err="1">
                              <a:latin typeface="Times New Roman" panose="02020603050405020304" pitchFamily="18" charset="0"/>
                              <a:cs typeface="Times New Roman" panose="02020603050405020304" pitchFamily="18" charset="0"/>
                            </a:rPr>
                            <a:t>Tăng dần i</a:t>
                          </a:r>
                          <a:r>
                            <a:rPr lang="en-US" sz="4000" dirty="0">
                              <a:latin typeface="Times New Roman" panose="02020603050405020304" pitchFamily="18" charset="0"/>
                              <a:cs typeface="Times New Roman" panose="02020603050405020304" pitchFamily="18" charset="0"/>
                            </a:rPr>
                            <a:t> từ 0 </a:t>
                          </a:r>
                          <a14:m>
                            <m:oMath xmlns:m="http://schemas.openxmlformats.org/officeDocument/2006/math">
                              <m:r>
                                <a:rPr lang="en-US" sz="4000" i="1" dirty="0">
                                  <a:latin typeface="Cambria Math" panose="02040503050406030204" pitchFamily="18" charset="0"/>
                                  <a:ea typeface="Cambria Math" panose="02040503050406030204" pitchFamily="18" charset="0"/>
                                </a:rPr>
                                <m:t>→</m:t>
                              </m:r>
                            </m:oMath>
                          </a14:m>
                          <a:r>
                            <a:rPr lang="en-US" sz="4000" dirty="0">
                              <a:latin typeface="Times New Roman" panose="02020603050405020304" pitchFamily="18" charset="0"/>
                              <a:cs typeface="Times New Roman" panose="02020603050405020304" pitchFamily="18" charset="0"/>
                            </a:rPr>
                            <a:t> 30</a:t>
                          </a:r>
                          <a14:m>
                            <m:oMath xmlns:m="http://schemas.openxmlformats.org/officeDocument/2006/math">
                              <m:r>
                                <a:rPr lang="en-US" sz="4000" i="1" dirty="0">
                                  <a:latin typeface="Cambria Math" panose="02040503050406030204" pitchFamily="18" charset="0"/>
                                  <a:ea typeface="Cambria Math" panose="02040503050406030204" pitchFamily="18" charset="0"/>
                                </a:rPr>
                                <m:t>°</m:t>
                              </m:r>
                            </m:oMath>
                          </a14:m>
                          <a:endParaRPr lang="en-US" sz="4000"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800100">
                    <a:tc>
                      <a:txBody>
                        <a:bodyPr/>
                        <a:lstStyle/>
                        <a:p>
                          <a:pPr algn="ctr"/>
                          <a:r>
                            <a:rPr lang="en-US" sz="4000" dirty="0" err="1">
                              <a:latin typeface="Times New Roman" panose="02020603050405020304" pitchFamily="18" charset="0"/>
                              <a:cs typeface="Times New Roman" panose="02020603050405020304" pitchFamily="18" charset="0"/>
                            </a:rPr>
                            <a:t>i</a:t>
                          </a:r>
                          <a:r>
                            <a:rPr lang="en-US" sz="4000" dirty="0">
                              <a:latin typeface="Times New Roman" panose="02020603050405020304" pitchFamily="18" charset="0"/>
                              <a:cs typeface="Times New Roman" panose="02020603050405020304" pitchFamily="18" charset="0"/>
                            </a:rPr>
                            <a:t> = </a:t>
                          </a:r>
                          <a:r>
                            <a:rPr lang="en-US" sz="4000" dirty="0">
                              <a:solidFill>
                                <a:srgbClr val="FF0000"/>
                              </a:solidFill>
                              <a:latin typeface="Times New Roman" panose="02020603050405020304" pitchFamily="18" charset="0"/>
                              <a:cs typeface="Times New Roman" panose="02020603050405020304" pitchFamily="18" charset="0"/>
                            </a:rPr>
                            <a:t>39</a:t>
                          </a:r>
                          <a14:m>
                            <m:oMath xmlns:m="http://schemas.openxmlformats.org/officeDocument/2006/math">
                              <m:r>
                                <a:rPr lang="en-US" sz="4000" i="1" dirty="0">
                                  <a:solidFill>
                                    <a:srgbClr val="FF0000"/>
                                  </a:solidFill>
                                  <a:latin typeface="Cambria Math" panose="02040503050406030204" pitchFamily="18" charset="0"/>
                                  <a:ea typeface="Cambria Math" panose="02040503050406030204" pitchFamily="18" charset="0"/>
                                </a:rPr>
                                <m:t>°</m:t>
                              </m:r>
                            </m:oMath>
                          </a14:m>
                          <a:endParaRPr lang="en-US" sz="4000" baseline="-25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8001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err="1">
                              <a:latin typeface="Times New Roman" panose="02020603050405020304" pitchFamily="18" charset="0"/>
                              <a:cs typeface="Times New Roman" panose="02020603050405020304" pitchFamily="18" charset="0"/>
                            </a:rPr>
                            <a:t>i</a:t>
                          </a:r>
                          <a:r>
                            <a:rPr lang="en-US" sz="4000" dirty="0">
                              <a:latin typeface="Times New Roman" panose="02020603050405020304" pitchFamily="18" charset="0"/>
                              <a:cs typeface="Times New Roman" panose="02020603050405020304" pitchFamily="18" charset="0"/>
                            </a:rPr>
                            <a:t> &gt; </a:t>
                          </a:r>
                          <a:r>
                            <a:rPr lang="en-US" sz="4000" dirty="0">
                              <a:solidFill>
                                <a:srgbClr val="FF0000"/>
                              </a:solidFill>
                              <a:latin typeface="Times New Roman" panose="02020603050405020304" pitchFamily="18" charset="0"/>
                              <a:cs typeface="Times New Roman" panose="02020603050405020304" pitchFamily="18" charset="0"/>
                            </a:rPr>
                            <a:t>39</a:t>
                          </a:r>
                          <a14:m>
                            <m:oMath xmlns:m="http://schemas.openxmlformats.org/officeDocument/2006/math">
                              <m:r>
                                <a:rPr lang="en-US" sz="4000" i="1" dirty="0">
                                  <a:solidFill>
                                    <a:srgbClr val="FF0000"/>
                                  </a:solidFill>
                                  <a:latin typeface="Cambria Math" panose="02040503050406030204" pitchFamily="18" charset="0"/>
                                  <a:ea typeface="Cambria Math" panose="02040503050406030204" pitchFamily="18" charset="0"/>
                                </a:rPr>
                                <m:t>°</m:t>
                              </m:r>
                            </m:oMath>
                          </a14:m>
                          <a:endParaRPr lang="en-US" sz="4000" baseline="-25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mc:Choice>
        <mc:Fallback xmlns="">
          <p:graphicFrame>
            <p:nvGraphicFramePr>
              <p:cNvPr id="12" name="Table 11">
                <a:extLst>
                  <a:ext uri="{FF2B5EF4-FFF2-40B4-BE49-F238E27FC236}">
                    <a16:creationId xmlns:a16="http://schemas.microsoft.com/office/drawing/2014/main" id="{B5E0CF80-0C24-B14D-B372-46DE266A0AC5}"/>
                  </a:ext>
                </a:extLst>
              </p:cNvPr>
              <p:cNvGraphicFramePr>
                <a:graphicFrameLocks noGrp="1"/>
              </p:cNvGraphicFramePr>
              <p:nvPr>
                <p:extLst>
                  <p:ext uri="{D42A27DB-BD31-4B8C-83A1-F6EECF244321}">
                    <p14:modId xmlns:p14="http://schemas.microsoft.com/office/powerpoint/2010/main" val="1672445776"/>
                  </p:ext>
                </p:extLst>
              </p:nvPr>
            </p:nvGraphicFramePr>
            <p:xfrm>
              <a:off x="533400" y="2680228"/>
              <a:ext cx="16535400" cy="4320540"/>
            </p:xfrm>
            <a:graphic>
              <a:graphicData uri="http://schemas.openxmlformats.org/drawingml/2006/table">
                <a:tbl>
                  <a:tblPr firstRow="1" bandRow="1"/>
                  <a:tblGrid>
                    <a:gridCol w="4826144">
                      <a:extLst>
                        <a:ext uri="{9D8B030D-6E8A-4147-A177-3AD203B41FA5}">
                          <a16:colId xmlns:a16="http://schemas.microsoft.com/office/drawing/2014/main" val="4061387204"/>
                        </a:ext>
                      </a:extLst>
                    </a:gridCol>
                    <a:gridCol w="5689456">
                      <a:extLst>
                        <a:ext uri="{9D8B030D-6E8A-4147-A177-3AD203B41FA5}">
                          <a16:colId xmlns:a16="http://schemas.microsoft.com/office/drawing/2014/main" val="3481903639"/>
                        </a:ext>
                      </a:extLst>
                    </a:gridCol>
                    <a:gridCol w="6019800">
                      <a:extLst>
                        <a:ext uri="{9D8B030D-6E8A-4147-A177-3AD203B41FA5}">
                          <a16:colId xmlns:a16="http://schemas.microsoft.com/office/drawing/2014/main" val="812900799"/>
                        </a:ext>
                      </a:extLst>
                    </a:gridCol>
                  </a:tblGrid>
                  <a:tr h="800100">
                    <a:tc>
                      <a:txBody>
                        <a:bodyPr/>
                        <a:lstStyle/>
                        <a:p>
                          <a:pPr algn="ct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tới</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4000" b="1" dirty="0">
                              <a:latin typeface="Times New Roman" panose="02020603050405020304" pitchFamily="18" charset="0"/>
                              <a:cs typeface="Times New Roman" panose="02020603050405020304" pitchFamily="18" charset="0"/>
                            </a:rPr>
                            <a:t>Tia </a:t>
                          </a:r>
                          <a:r>
                            <a:rPr lang="en-US" sz="4000" b="1" dirty="0" err="1">
                              <a:latin typeface="Times New Roman" panose="02020603050405020304" pitchFamily="18" charset="0"/>
                              <a:cs typeface="Times New Roman" panose="02020603050405020304" pitchFamily="18" charset="0"/>
                            </a:rPr>
                            <a:t>khúc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xạ</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4000" b="1" dirty="0">
                              <a:latin typeface="Times New Roman" panose="02020603050405020304" pitchFamily="18" charset="0"/>
                              <a:cs typeface="Times New Roman" panose="02020603050405020304" pitchFamily="18" charset="0"/>
                            </a:rPr>
                            <a:t>Tia </a:t>
                          </a:r>
                          <a:r>
                            <a:rPr lang="en-US" sz="4000" b="1" dirty="0" err="1">
                              <a:latin typeface="Times New Roman" panose="02020603050405020304" pitchFamily="18" charset="0"/>
                              <a:cs typeface="Times New Roman" panose="02020603050405020304" pitchFamily="18" charset="0"/>
                            </a:rPr>
                            <a:t>phản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xạ</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1920240">
                    <a:tc>
                      <a:txBody>
                        <a:bodyPr/>
                        <a:lstStyle/>
                        <a:p>
                          <a:endParaRPr lang="en-US"/>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blipFill>
                          <a:blip r:embed="rId2"/>
                          <a:stretch>
                            <a:fillRect l="-263" t="-44737" r="-242895" b="-92763"/>
                          </a:stretch>
                        </a:blipFill>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800100">
                    <a:tc>
                      <a:txBody>
                        <a:bodyPr/>
                        <a:lstStyle/>
                        <a:p>
                          <a:endParaRPr lang="en-US"/>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blipFill>
                          <a:blip r:embed="rId2"/>
                          <a:stretch>
                            <a:fillRect l="-263" t="-349206" r="-242895" b="-123810"/>
                          </a:stretch>
                        </a:blipFill>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800100">
                    <a:tc>
                      <a:txBody>
                        <a:bodyPr/>
                        <a:lstStyle/>
                        <a:p>
                          <a:endParaRPr lang="en-US"/>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blipFill>
                          <a:blip r:embed="rId2"/>
                          <a:stretch>
                            <a:fillRect l="-263" t="-449206" r="-242895" b="-23810"/>
                          </a:stretch>
                        </a:blipFill>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mc:Fallback>
      </mc:AlternateContent>
      <p:sp>
        <p:nvSpPr>
          <p:cNvPr id="13" name="Google Shape;310;p38">
            <a:extLst>
              <a:ext uri="{FF2B5EF4-FFF2-40B4-BE49-F238E27FC236}">
                <a16:creationId xmlns="" xmlns:a16="http://schemas.microsoft.com/office/drawing/2014/main" id="{E8292400-C7F6-1B4F-88C4-D85E85A12108}"/>
              </a:ext>
            </a:extLst>
          </p:cNvPr>
          <p:cNvSpPr txBox="1">
            <a:spLocks/>
          </p:cNvSpPr>
          <p:nvPr/>
        </p:nvSpPr>
        <p:spPr>
          <a:xfrm>
            <a:off x="5943600" y="3674598"/>
            <a:ext cx="4508181" cy="14656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3600" dirty="0" err="1">
                <a:solidFill>
                  <a:srgbClr val="C00000"/>
                </a:solidFill>
                <a:latin typeface="Times New Roman" panose="02020603050405020304" pitchFamily="18" charset="0"/>
                <a:cs typeface="Times New Roman" panose="02020603050405020304" pitchFamily="18" charset="0"/>
              </a:rPr>
              <a:t>Độ</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sáng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giảm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dần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khi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tăng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i</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14" name="Google Shape;310;p38">
            <a:extLst>
              <a:ext uri="{FF2B5EF4-FFF2-40B4-BE49-F238E27FC236}">
                <a16:creationId xmlns="" xmlns:a16="http://schemas.microsoft.com/office/drawing/2014/main" id="{D1D3CD96-00B1-EF43-970D-37C286EA9854}"/>
              </a:ext>
            </a:extLst>
          </p:cNvPr>
          <p:cNvSpPr txBox="1">
            <a:spLocks/>
          </p:cNvSpPr>
          <p:nvPr/>
        </p:nvSpPr>
        <p:spPr>
          <a:xfrm>
            <a:off x="12051647" y="3712698"/>
            <a:ext cx="3810334" cy="12208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3600" dirty="0" err="1">
                <a:solidFill>
                  <a:srgbClr val="C00000"/>
                </a:solidFill>
                <a:latin typeface="Times New Roman" panose="02020603050405020304" pitchFamily="18" charset="0"/>
                <a:cs typeface="Times New Roman" panose="02020603050405020304" pitchFamily="18" charset="0"/>
              </a:rPr>
              <a:t>Độ</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sáng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tăng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dần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khi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tăng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i</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15" name="Google Shape;310;p38">
            <a:extLst>
              <a:ext uri="{FF2B5EF4-FFF2-40B4-BE49-F238E27FC236}">
                <a16:creationId xmlns="" xmlns:a16="http://schemas.microsoft.com/office/drawing/2014/main" id="{C2A4D6E7-25E7-B143-9EAC-FE9780EF0712}"/>
              </a:ext>
            </a:extLst>
          </p:cNvPr>
          <p:cNvSpPr txBox="1">
            <a:spLocks/>
          </p:cNvSpPr>
          <p:nvPr/>
        </p:nvSpPr>
        <p:spPr>
          <a:xfrm>
            <a:off x="5486400" y="5469446"/>
            <a:ext cx="5346381" cy="66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Bắt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nhìn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thấy</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Google Shape;310;p38">
            <a:extLst>
              <a:ext uri="{FF2B5EF4-FFF2-40B4-BE49-F238E27FC236}">
                <a16:creationId xmlns="" xmlns:a16="http://schemas.microsoft.com/office/drawing/2014/main" id="{60B69E61-B56B-1C4E-9AB0-4A9B58F00046}"/>
              </a:ext>
            </a:extLst>
          </p:cNvPr>
          <p:cNvSpPr txBox="1">
            <a:spLocks/>
          </p:cNvSpPr>
          <p:nvPr/>
        </p:nvSpPr>
        <p:spPr>
          <a:xfrm>
            <a:off x="11179564" y="5469446"/>
            <a:ext cx="5673018" cy="66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3600" dirty="0">
                <a:solidFill>
                  <a:srgbClr val="C00000"/>
                </a:solidFill>
                <a:latin typeface="Times New Roman" panose="02020603050405020304" pitchFamily="18" charset="0"/>
                <a:cs typeface="Times New Roman" panose="02020603050405020304" pitchFamily="18" charset="0"/>
              </a:rPr>
              <a:t>Sáng</a:t>
            </a:r>
          </a:p>
        </p:txBody>
      </p:sp>
      <p:sp>
        <p:nvSpPr>
          <p:cNvPr id="17" name="Google Shape;310;p38">
            <a:extLst>
              <a:ext uri="{FF2B5EF4-FFF2-40B4-BE49-F238E27FC236}">
                <a16:creationId xmlns="" xmlns:a16="http://schemas.microsoft.com/office/drawing/2014/main" id="{3AE8E6B7-1389-8142-B949-3754EFF82D0C}"/>
              </a:ext>
            </a:extLst>
          </p:cNvPr>
          <p:cNvSpPr txBox="1">
            <a:spLocks/>
          </p:cNvSpPr>
          <p:nvPr/>
        </p:nvSpPr>
        <p:spPr>
          <a:xfrm>
            <a:off x="5486399" y="6200760"/>
            <a:ext cx="5346381" cy="66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nhìn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thấy</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 name="Google Shape;310;p38">
            <a:extLst>
              <a:ext uri="{FF2B5EF4-FFF2-40B4-BE49-F238E27FC236}">
                <a16:creationId xmlns="" xmlns:a16="http://schemas.microsoft.com/office/drawing/2014/main" id="{FCEFF751-29EF-A04A-942D-C6255FFCC9C8}"/>
              </a:ext>
            </a:extLst>
          </p:cNvPr>
          <p:cNvSpPr txBox="1">
            <a:spLocks/>
          </p:cNvSpPr>
          <p:nvPr/>
        </p:nvSpPr>
        <p:spPr>
          <a:xfrm>
            <a:off x="11147032" y="6200760"/>
            <a:ext cx="5705549" cy="66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3600" dirty="0">
                <a:solidFill>
                  <a:srgbClr val="C00000"/>
                </a:solidFill>
                <a:latin typeface="Times New Roman" panose="02020603050405020304" pitchFamily="18" charset="0"/>
                <a:cs typeface="Times New Roman" panose="02020603050405020304" pitchFamily="18" charset="0"/>
              </a:rPr>
              <a:t>Rất sáng</a:t>
            </a:r>
          </a:p>
        </p:txBody>
      </p:sp>
      <p:sp>
        <p:nvSpPr>
          <p:cNvPr id="19" name="Rectangle 18">
            <a:extLst>
              <a:ext uri="{FF2B5EF4-FFF2-40B4-BE49-F238E27FC236}">
                <a16:creationId xmlns="" xmlns:a16="http://schemas.microsoft.com/office/drawing/2014/main" id="{6DF6628E-2ADD-D044-9EE7-064439652E9A}"/>
              </a:ext>
            </a:extLst>
          </p:cNvPr>
          <p:cNvSpPr/>
          <p:nvPr/>
        </p:nvSpPr>
        <p:spPr>
          <a:xfrm>
            <a:off x="762000" y="7482839"/>
            <a:ext cx="5955476" cy="646331"/>
          </a:xfrm>
          <a:prstGeom prst="rect">
            <a:avLst/>
          </a:prstGeom>
        </p:spPr>
        <p:txBody>
          <a:bodyPr wrap="none">
            <a:spAutoFit/>
          </a:bodyPr>
          <a:lstStyle/>
          <a:p>
            <a:r>
              <a:rPr lang="vi-VN" sz="3600" dirty="0">
                <a:solidFill>
                  <a:schemeClr val="bg1">
                    <a:lumMod val="10000"/>
                  </a:schemeClr>
                </a:solidFill>
                <a:latin typeface="Times New Roman" panose="02020603050405020304" pitchFamily="18" charset="0"/>
                <a:cs typeface="Times New Roman" panose="02020603050405020304" pitchFamily="18" charset="0"/>
              </a:rPr>
              <a:t>b) Góc khúc xạ </a:t>
            </a:r>
            <a:r>
              <a:rPr lang="vi-VN" sz="3600" dirty="0">
                <a:solidFill>
                  <a:srgbClr val="FF0000"/>
                </a:solidFill>
                <a:latin typeface="Times New Roman" panose="02020603050405020304" pitchFamily="18" charset="0"/>
                <a:cs typeface="Times New Roman" panose="02020603050405020304" pitchFamily="18" charset="0"/>
              </a:rPr>
              <a:t>lớn hơn </a:t>
            </a:r>
            <a:r>
              <a:rPr lang="vi-VN" sz="3600" dirty="0">
                <a:solidFill>
                  <a:schemeClr val="bg1">
                    <a:lumMod val="10000"/>
                  </a:schemeClr>
                </a:solidFill>
                <a:latin typeface="Times New Roman" panose="02020603050405020304" pitchFamily="18" charset="0"/>
                <a:cs typeface="Times New Roman" panose="02020603050405020304" pitchFamily="18" charset="0"/>
              </a:rPr>
              <a:t>góc tới</a:t>
            </a:r>
            <a:endParaRPr lang="en-US" sz="3600" dirty="0">
              <a:solidFill>
                <a:schemeClr val="bg1">
                  <a:lumMod val="1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 xmlns:a16="http://schemas.microsoft.com/office/drawing/2014/main" id="{48390FF5-FCD8-4D4C-BE22-260F3109C405}"/>
                  </a:ext>
                </a:extLst>
              </p:cNvPr>
              <p:cNvSpPr/>
              <p:nvPr/>
            </p:nvSpPr>
            <p:spPr>
              <a:xfrm>
                <a:off x="762000" y="8427198"/>
                <a:ext cx="12691295" cy="646331"/>
              </a:xfrm>
              <a:prstGeom prst="rect">
                <a:avLst/>
              </a:prstGeom>
            </p:spPr>
            <p:txBody>
              <a:bodyPr wrap="none">
                <a:spAutoFit/>
              </a:bodyPr>
              <a:lstStyle/>
              <a:p>
                <a:r>
                  <a:rPr lang="vi-VN" sz="3600" dirty="0">
                    <a:solidFill>
                      <a:schemeClr val="bg1">
                        <a:lumMod val="10000"/>
                      </a:schemeClr>
                    </a:solidFill>
                    <a:latin typeface="Times New Roman" panose="02020603050405020304" pitchFamily="18" charset="0"/>
                    <a:cs typeface="Times New Roman" panose="02020603050405020304" pitchFamily="18" charset="0"/>
                  </a:rPr>
                  <a:t>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vi-VN" sz="3600" dirty="0">
                    <a:solidFill>
                      <a:schemeClr val="bg1">
                        <a:lumMod val="10000"/>
                      </a:schemeClr>
                    </a:solidFill>
                    <a:latin typeface="Times New Roman" panose="02020603050405020304" pitchFamily="18" charset="0"/>
                    <a:cs typeface="Times New Roman" panose="02020603050405020304" pitchFamily="18" charset="0"/>
                  </a:rPr>
                  <a:t>Khi chiếu góc tới i = 41</a:t>
                </a:r>
                <a14:m>
                  <m:oMath xmlns:m="http://schemas.openxmlformats.org/officeDocument/2006/math">
                    <m:r>
                      <a:rPr lang="en-US" sz="3600" i="1" dirty="0">
                        <a:latin typeface="Cambria Math" panose="02040503050406030204" pitchFamily="18" charset="0"/>
                        <a:ea typeface="Cambria Math" panose="02040503050406030204" pitchFamily="18" charset="0"/>
                      </a:rPr>
                      <m:t>°</m:t>
                    </m:r>
                  </m:oMath>
                </a14:m>
                <a:r>
                  <a:rPr lang="vi-VN" sz="3600" dirty="0">
                    <a:solidFill>
                      <a:schemeClr val="bg1">
                        <a:lumMod val="10000"/>
                      </a:schemeClr>
                    </a:solidFill>
                    <a:latin typeface="Times New Roman" panose="02020603050405020304" pitchFamily="18" charset="0"/>
                    <a:cs typeface="Times New Roman" panose="02020603050405020304" pitchFamily="18" charset="0"/>
                  </a:rPr>
                  <a:t> thì xảy ra hiện tượng chỉ có tia phản xạ.</a:t>
                </a:r>
                <a:endParaRPr lang="en-US" sz="3600" dirty="0">
                  <a:solidFill>
                    <a:schemeClr val="bg1">
                      <a:lumMod val="10000"/>
                    </a:schemeClr>
                  </a:solidFill>
                  <a:latin typeface="Times New Roman" panose="02020603050405020304" pitchFamily="18" charset="0"/>
                  <a:cs typeface="Times New Roman" panose="02020603050405020304" pitchFamily="18" charset="0"/>
                </a:endParaRPr>
              </a:p>
            </p:txBody>
          </p:sp>
        </mc:Choice>
        <mc:Fallback xmlns="">
          <p:sp>
            <p:nvSpPr>
              <p:cNvPr id="20" name="Rectangle 19">
                <a:extLst>
                  <a:ext uri="{FF2B5EF4-FFF2-40B4-BE49-F238E27FC236}">
                    <a16:creationId xmlns:a16="http://schemas.microsoft.com/office/drawing/2014/main" id="{48390FF5-FCD8-4D4C-BE22-260F3109C405}"/>
                  </a:ext>
                </a:extLst>
              </p:cNvPr>
              <p:cNvSpPr>
                <a:spLocks noRot="1" noChangeAspect="1" noMove="1" noResize="1" noEditPoints="1" noAdjustHandles="1" noChangeArrowheads="1" noChangeShapeType="1" noTextEdit="1"/>
              </p:cNvSpPr>
              <p:nvPr/>
            </p:nvSpPr>
            <p:spPr>
              <a:xfrm>
                <a:off x="762000" y="8427198"/>
                <a:ext cx="12691295" cy="646331"/>
              </a:xfrm>
              <a:prstGeom prst="rect">
                <a:avLst/>
              </a:prstGeom>
              <a:blipFill>
                <a:blip r:embed="rId3"/>
                <a:stretch>
                  <a:fillRect l="-1502" t="-13725" r="-501" b="-35294"/>
                </a:stretch>
              </a:blipFill>
            </p:spPr>
            <p:txBody>
              <a:bodyPr/>
              <a:lstStyle/>
              <a:p>
                <a:r>
                  <a:rPr lang="en-US">
                    <a:noFill/>
                  </a:rPr>
                  <a:t> </a:t>
                </a:r>
              </a:p>
            </p:txBody>
          </p:sp>
        </mc:Fallback>
      </mc:AlternateContent>
    </p:spTree>
    <p:extLst>
      <p:ext uri="{BB962C8B-B14F-4D97-AF65-F5344CB8AC3E}">
        <p14:creationId xmlns:p14="http://schemas.microsoft.com/office/powerpoint/2010/main" val="65691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dissolve">
                                      <p:cBhvr>
                                        <p:cTn id="4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73800"/>
            <a:ext cx="16459200" cy="2585323"/>
          </a:xfrm>
          <a:prstGeom prst="rect">
            <a:avLst/>
          </a:prstGeom>
        </p:spPr>
        <p:txBody>
          <a:bodyPr wrap="square">
            <a:spAutoFit/>
          </a:bodyPr>
          <a:lstStyle/>
          <a:p>
            <a:pPr marL="685800" indent="-685800" algn="just">
              <a:lnSpc>
                <a:spcPct val="150000"/>
              </a:lnSpc>
              <a:buFontTx/>
              <a:buChar char="-"/>
            </a:pPr>
            <a:r>
              <a:rPr lang="vi-VN" sz="5400" dirty="0" smtClean="0">
                <a:solidFill>
                  <a:srgbClr val="C00000"/>
                </a:solidFill>
                <a:latin typeface="Open Sans"/>
              </a:rPr>
              <a:t>Kết quả thí nghiệm:</a:t>
            </a:r>
          </a:p>
          <a:p>
            <a:pPr algn="just">
              <a:lnSpc>
                <a:spcPct val="150000"/>
              </a:lnSpc>
            </a:pPr>
            <a:endParaRPr lang="vi-VN" sz="5400" dirty="0">
              <a:solidFill>
                <a:srgbClr val="C00000"/>
              </a:solidFill>
              <a:latin typeface="Open Sans"/>
            </a:endParaRPr>
          </a:p>
        </p:txBody>
      </p:sp>
      <p:sp>
        <p:nvSpPr>
          <p:cNvPr id="3" name="Rectangle 2">
            <a:extLst>
              <a:ext uri="{FF2B5EF4-FFF2-40B4-BE49-F238E27FC236}">
                <a16:creationId xmlns="" xmlns:a16="http://schemas.microsoft.com/office/drawing/2014/main" id="{6DF6628E-2ADD-D044-9EE7-064439652E9A}"/>
              </a:ext>
            </a:extLst>
          </p:cNvPr>
          <p:cNvSpPr/>
          <p:nvPr/>
        </p:nvSpPr>
        <p:spPr>
          <a:xfrm>
            <a:off x="1066800" y="2400300"/>
            <a:ext cx="8654933" cy="923330"/>
          </a:xfrm>
          <a:prstGeom prst="rect">
            <a:avLst/>
          </a:prstGeom>
        </p:spPr>
        <p:txBody>
          <a:bodyPr wrap="none">
            <a:spAutoFit/>
          </a:bodyPr>
          <a:lstStyle/>
          <a:p>
            <a:r>
              <a:rPr lang="vi-VN" sz="5400" dirty="0">
                <a:solidFill>
                  <a:schemeClr val="bg1">
                    <a:lumMod val="10000"/>
                  </a:schemeClr>
                </a:solidFill>
                <a:latin typeface="Times New Roman" panose="02020603050405020304" pitchFamily="18" charset="0"/>
                <a:cs typeface="Times New Roman" panose="02020603050405020304" pitchFamily="18" charset="0"/>
              </a:rPr>
              <a:t>+</a:t>
            </a:r>
            <a:r>
              <a:rPr lang="vi-VN" sz="5400" dirty="0" smtClean="0">
                <a:solidFill>
                  <a:schemeClr val="bg1">
                    <a:lumMod val="10000"/>
                  </a:schemeClr>
                </a:solidFill>
                <a:latin typeface="Times New Roman" panose="02020603050405020304" pitchFamily="18" charset="0"/>
                <a:cs typeface="Times New Roman" panose="02020603050405020304" pitchFamily="18" charset="0"/>
              </a:rPr>
              <a:t> </a:t>
            </a:r>
            <a:r>
              <a:rPr lang="vi-VN" sz="5400" dirty="0">
                <a:solidFill>
                  <a:schemeClr val="bg1">
                    <a:lumMod val="10000"/>
                  </a:schemeClr>
                </a:solidFill>
                <a:latin typeface="Times New Roman" panose="02020603050405020304" pitchFamily="18" charset="0"/>
                <a:cs typeface="Times New Roman" panose="02020603050405020304" pitchFamily="18" charset="0"/>
              </a:rPr>
              <a:t>Góc khúc xạ </a:t>
            </a:r>
            <a:r>
              <a:rPr lang="vi-VN" sz="5400" dirty="0">
                <a:latin typeface="Times New Roman" panose="02020603050405020304" pitchFamily="18" charset="0"/>
                <a:cs typeface="Times New Roman" panose="02020603050405020304" pitchFamily="18" charset="0"/>
              </a:rPr>
              <a:t>lớn hơn </a:t>
            </a:r>
            <a:r>
              <a:rPr lang="vi-VN" sz="5400" dirty="0">
                <a:solidFill>
                  <a:schemeClr val="bg1">
                    <a:lumMod val="10000"/>
                  </a:schemeClr>
                </a:solidFill>
                <a:latin typeface="Times New Roman" panose="02020603050405020304" pitchFamily="18" charset="0"/>
                <a:cs typeface="Times New Roman" panose="02020603050405020304" pitchFamily="18" charset="0"/>
              </a:rPr>
              <a:t>góc tới</a:t>
            </a:r>
            <a:endParaRPr lang="en-US" sz="5400" dirty="0">
              <a:solidFill>
                <a:schemeClr val="bg1">
                  <a:lumMod val="1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 xmlns:a16="http://schemas.microsoft.com/office/drawing/2014/main" id="{48390FF5-FCD8-4D4C-BE22-260F3109C405}"/>
                  </a:ext>
                </a:extLst>
              </p:cNvPr>
              <p:cNvSpPr/>
              <p:nvPr/>
            </p:nvSpPr>
            <p:spPr>
              <a:xfrm>
                <a:off x="1050561" y="3848100"/>
                <a:ext cx="16780239" cy="1754326"/>
              </a:xfrm>
              <a:prstGeom prst="rect">
                <a:avLst/>
              </a:prstGeom>
            </p:spPr>
            <p:txBody>
              <a:bodyPr wrap="square">
                <a:spAutoFit/>
              </a:bodyPr>
              <a:lstStyle/>
              <a:p>
                <a:r>
                  <a:rPr lang="vi-VN" sz="5400" dirty="0" smtClean="0">
                    <a:solidFill>
                      <a:schemeClr val="bg1">
                        <a:lumMod val="10000"/>
                      </a:schemeClr>
                    </a:solidFill>
                    <a:latin typeface="Times New Roman" panose="02020603050405020304" pitchFamily="18" charset="0"/>
                    <a:cs typeface="Times New Roman" panose="02020603050405020304" pitchFamily="18" charset="0"/>
                  </a:rPr>
                  <a:t>+ Khi </a:t>
                </a:r>
                <a:r>
                  <a:rPr lang="vi-VN" sz="5400" dirty="0">
                    <a:solidFill>
                      <a:schemeClr val="bg1">
                        <a:lumMod val="10000"/>
                      </a:schemeClr>
                    </a:solidFill>
                    <a:latin typeface="Times New Roman" panose="02020603050405020304" pitchFamily="18" charset="0"/>
                    <a:cs typeface="Times New Roman" panose="02020603050405020304" pitchFamily="18" charset="0"/>
                  </a:rPr>
                  <a:t>chiếu góc tới i = </a:t>
                </a:r>
                <a:r>
                  <a:rPr lang="vi-VN" sz="5400" dirty="0" smtClean="0">
                    <a:solidFill>
                      <a:schemeClr val="bg1">
                        <a:lumMod val="10000"/>
                      </a:schemeClr>
                    </a:solidFill>
                    <a:latin typeface="Times New Roman" panose="02020603050405020304" pitchFamily="18" charset="0"/>
                    <a:cs typeface="Times New Roman" panose="02020603050405020304" pitchFamily="18" charset="0"/>
                  </a:rPr>
                  <a:t>39</a:t>
                </a:r>
                <a14:m>
                  <m:oMath xmlns:m="http://schemas.openxmlformats.org/officeDocument/2006/math">
                    <m:r>
                      <a:rPr lang="en-US" sz="5400" i="1" dirty="0">
                        <a:latin typeface="Cambria Math" panose="02040503050406030204" pitchFamily="18" charset="0"/>
                        <a:ea typeface="Cambria Math" panose="02040503050406030204" pitchFamily="18" charset="0"/>
                      </a:rPr>
                      <m:t>°</m:t>
                    </m:r>
                  </m:oMath>
                </a14:m>
                <a:r>
                  <a:rPr lang="vi-VN" sz="5400" dirty="0">
                    <a:solidFill>
                      <a:schemeClr val="bg1">
                        <a:lumMod val="10000"/>
                      </a:schemeClr>
                    </a:solidFill>
                    <a:latin typeface="Times New Roman" panose="02020603050405020304" pitchFamily="18" charset="0"/>
                    <a:cs typeface="Times New Roman" panose="02020603050405020304" pitchFamily="18" charset="0"/>
                  </a:rPr>
                  <a:t> thì xảy ra hiện tượng chỉ có tia phản xạ.</a:t>
                </a:r>
                <a:endParaRPr lang="en-US" sz="5400" dirty="0">
                  <a:solidFill>
                    <a:schemeClr val="bg1">
                      <a:lumMod val="10000"/>
                    </a:schemeClr>
                  </a:solidFill>
                  <a:latin typeface="Times New Roman" panose="02020603050405020304" pitchFamily="18" charset="0"/>
                  <a:cs typeface="Times New Roman" panose="02020603050405020304" pitchFamily="18" charset="0"/>
                </a:endParaRPr>
              </a:p>
            </p:txBody>
          </p:sp>
        </mc:Choice>
        <mc:Fallback>
          <p:sp>
            <p:nvSpPr>
              <p:cNvPr id="4" name="Rectangle 3">
                <a:extLst>
                  <a:ext uri="{FF2B5EF4-FFF2-40B4-BE49-F238E27FC236}">
                    <a16:creationId xmlns="" xmlns:a16="http://schemas.microsoft.com/office/drawing/2014/main" xmlns:a14="http://schemas.microsoft.com/office/drawing/2010/main" id="{48390FF5-FCD8-4D4C-BE22-260F3109C405}"/>
                  </a:ext>
                </a:extLst>
              </p:cNvPr>
              <p:cNvSpPr>
                <a:spLocks noRot="1" noChangeAspect="1" noMove="1" noResize="1" noEditPoints="1" noAdjustHandles="1" noChangeArrowheads="1" noChangeShapeType="1" noTextEdit="1"/>
              </p:cNvSpPr>
              <p:nvPr/>
            </p:nvSpPr>
            <p:spPr>
              <a:xfrm>
                <a:off x="1050561" y="3848100"/>
                <a:ext cx="16780239" cy="1754326"/>
              </a:xfrm>
              <a:prstGeom prst="rect">
                <a:avLst/>
              </a:prstGeom>
              <a:blipFill rotWithShape="0">
                <a:blip r:embed="rId3"/>
                <a:stretch>
                  <a:fillRect l="-1925" t="-9722" b="-20139"/>
                </a:stretch>
              </a:blipFill>
            </p:spPr>
            <p:txBody>
              <a:bodyPr/>
              <a:lstStyle/>
              <a:p>
                <a:r>
                  <a:rPr lang="en-US">
                    <a:noFill/>
                  </a:rPr>
                  <a:t> </a:t>
                </a:r>
              </a:p>
            </p:txBody>
          </p:sp>
        </mc:Fallback>
      </mc:AlternateContent>
    </p:spTree>
    <p:extLst>
      <p:ext uri="{BB962C8B-B14F-4D97-AF65-F5344CB8AC3E}">
        <p14:creationId xmlns:p14="http://schemas.microsoft.com/office/powerpoint/2010/main" val="15098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
        <p:cNvGrpSpPr/>
        <p:nvPr/>
      </p:nvGrpSpPr>
      <p:grpSpPr>
        <a:xfrm>
          <a:off x="0" y="0"/>
          <a:ext cx="0" cy="0"/>
          <a:chOff x="0" y="0"/>
          <a:chExt cx="0" cy="0"/>
        </a:xfrm>
      </p:grpSpPr>
      <p:sp>
        <p:nvSpPr>
          <p:cNvPr id="13" name="Freeform 13"/>
          <p:cNvSpPr/>
          <p:nvPr/>
        </p:nvSpPr>
        <p:spPr>
          <a:xfrm>
            <a:off x="12954000" y="3086100"/>
            <a:ext cx="4762500" cy="2459182"/>
          </a:xfrm>
          <a:custGeom>
            <a:avLst/>
            <a:gdLst/>
            <a:ahLst/>
            <a:cxnLst/>
            <a:rect l="l" t="t" r="r" b="b"/>
            <a:pathLst>
              <a:path w="4762500" h="2459182">
                <a:moveTo>
                  <a:pt x="0" y="0"/>
                </a:moveTo>
                <a:lnTo>
                  <a:pt x="4762500" y="0"/>
                </a:lnTo>
                <a:lnTo>
                  <a:pt x="4762500" y="2459182"/>
                </a:lnTo>
                <a:lnTo>
                  <a:pt x="0" y="24591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609600" y="342900"/>
            <a:ext cx="14249400" cy="1408784"/>
          </a:xfrm>
          <a:prstGeom prst="rect">
            <a:avLst/>
          </a:prstGeom>
        </p:spPr>
        <p:txBody>
          <a:bodyPr wrap="square" lIns="0" tIns="0" rIns="0" bIns="0" rtlCol="0" anchor="t">
            <a:spAutoFit/>
          </a:bodyPr>
          <a:lstStyle/>
          <a:p>
            <a:pPr marL="0" lvl="0" indent="0">
              <a:lnSpc>
                <a:spcPct val="200000"/>
              </a:lnSpc>
              <a:spcBef>
                <a:spcPct val="0"/>
              </a:spcBef>
            </a:pPr>
            <a:r>
              <a:rPr lang="en-US" sz="5400" b="1">
                <a:solidFill>
                  <a:srgbClr val="000001"/>
                </a:solidFill>
                <a:latin typeface="Times New Roman" panose="02020603050405020304" pitchFamily="18" charset="0"/>
                <a:ea typeface="Agrandir Narrow Ultra-Bold"/>
                <a:cs typeface="Times New Roman" panose="02020603050405020304" pitchFamily="18" charset="0"/>
                <a:sym typeface="Agrandir Narrow Ultra-Bold"/>
              </a:rPr>
              <a:t>II. HIỆN TƯỢNG PHẢN XẠ TOÀN PHẦN</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 y="35560"/>
            <a:ext cx="18491908" cy="10264140"/>
          </a:xfrm>
          <a:prstGeom prst="rect">
            <a:avLst/>
          </a:prstGeom>
        </p:spPr>
      </p:pic>
      <p:sp>
        <p:nvSpPr>
          <p:cNvPr id="4" name="Freeform 3">
            <a:extLst>
              <a:ext uri="{FF2B5EF4-FFF2-40B4-BE49-F238E27FC236}">
                <a16:creationId xmlns="" xmlns:a16="http://schemas.microsoft.com/office/drawing/2014/main" id="{56614D80-E8EF-B04D-82E0-3F89A755AB37}"/>
              </a:ext>
            </a:extLst>
          </p:cNvPr>
          <p:cNvSpPr/>
          <p:nvPr/>
        </p:nvSpPr>
        <p:spPr>
          <a:xfrm>
            <a:off x="8930640" y="1350620"/>
            <a:ext cx="8595360" cy="3792880"/>
          </a:xfrm>
          <a:custGeom>
            <a:avLst/>
            <a:gdLst/>
            <a:ahLst/>
            <a:cxnLst/>
            <a:rect l="l" t="t" r="r" b="b"/>
            <a:pathLst>
              <a:path w="4915831" h="1622224">
                <a:moveTo>
                  <a:pt x="0" y="0"/>
                </a:moveTo>
                <a:lnTo>
                  <a:pt x="4915830" y="0"/>
                </a:lnTo>
                <a:lnTo>
                  <a:pt x="4915830" y="1622224"/>
                </a:lnTo>
                <a:lnTo>
                  <a:pt x="0" y="16222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D4E62977-DA17-654B-A632-8C1AAE714E45}"/>
              </a:ext>
            </a:extLst>
          </p:cNvPr>
          <p:cNvSpPr txBox="1"/>
          <p:nvPr/>
        </p:nvSpPr>
        <p:spPr>
          <a:xfrm>
            <a:off x="10104120" y="2095500"/>
            <a:ext cx="6248400" cy="1938992"/>
          </a:xfrm>
          <a:prstGeom prst="rect">
            <a:avLst/>
          </a:prstGeom>
          <a:noFill/>
        </p:spPr>
        <p:txBody>
          <a:bodyPr wrap="square" rtlCol="0">
            <a:spAutoFit/>
          </a:bodyPr>
          <a:lstStyle/>
          <a:p>
            <a:r>
              <a:rPr lang="en-US" sz="6000" b="1">
                <a:solidFill>
                  <a:schemeClr val="bg1">
                    <a:lumMod val="95000"/>
                  </a:schemeClr>
                </a:solidFill>
              </a:rPr>
              <a:t>Đọc thông tin mục II (trong 3 phút)</a:t>
            </a:r>
          </a:p>
        </p:txBody>
      </p:sp>
      <p:pic>
        <p:nvPicPr>
          <p:cNvPr id="7" name="Picture 6">
            <a:extLst>
              <a:ext uri="{FF2B5EF4-FFF2-40B4-BE49-F238E27FC236}">
                <a16:creationId xmlns="" xmlns:a16="http://schemas.microsoft.com/office/drawing/2014/main" id="{FC6E65A7-E9FA-CF45-812C-9B547A2D69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869620"/>
            <a:ext cx="8153400" cy="8942992"/>
          </a:xfrm>
          <a:prstGeom prst="rect">
            <a:avLst/>
          </a:prstGeom>
        </p:spPr>
      </p:pic>
      <p:pic>
        <p:nvPicPr>
          <p:cNvPr id="2" name="3 min">
            <a:hlinkClick r:id="" action="ppaction://media"/>
            <a:extLst>
              <a:ext uri="{FF2B5EF4-FFF2-40B4-BE49-F238E27FC236}">
                <a16:creationId xmlns="" xmlns:a16="http://schemas.microsoft.com/office/drawing/2014/main" id="{ED5081FC-10E3-904C-A3F7-37F1D25D053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250332" y="7438029"/>
            <a:ext cx="4275668" cy="2405063"/>
          </a:xfrm>
          <a:prstGeom prst="rect">
            <a:avLst/>
          </a:prstGeom>
        </p:spPr>
      </p:pic>
    </p:spTree>
    <p:extLst>
      <p:ext uri="{BB962C8B-B14F-4D97-AF65-F5344CB8AC3E}">
        <p14:creationId xmlns:p14="http://schemas.microsoft.com/office/powerpoint/2010/main" val="195632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41589" y="-794848"/>
            <a:ext cx="3693316" cy="3360918"/>
          </a:xfrm>
          <a:custGeom>
            <a:avLst/>
            <a:gdLst/>
            <a:ahLst/>
            <a:cxnLst/>
            <a:rect l="l" t="t" r="r" b="b"/>
            <a:pathLst>
              <a:path w="3693316" h="3360918">
                <a:moveTo>
                  <a:pt x="0" y="0"/>
                </a:moveTo>
                <a:lnTo>
                  <a:pt x="3693316" y="0"/>
                </a:lnTo>
                <a:lnTo>
                  <a:pt x="3693316" y="3360917"/>
                </a:lnTo>
                <a:lnTo>
                  <a:pt x="0" y="33609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996166" y="734586"/>
            <a:ext cx="3213485" cy="2096799"/>
          </a:xfrm>
          <a:custGeom>
            <a:avLst/>
            <a:gdLst/>
            <a:ahLst/>
            <a:cxnLst/>
            <a:rect l="l" t="t" r="r" b="b"/>
            <a:pathLst>
              <a:path w="3213485" h="2096799">
                <a:moveTo>
                  <a:pt x="0" y="0"/>
                </a:moveTo>
                <a:lnTo>
                  <a:pt x="3213485" y="0"/>
                </a:lnTo>
                <a:lnTo>
                  <a:pt x="3213485" y="2096799"/>
                </a:lnTo>
                <a:lnTo>
                  <a:pt x="0" y="20967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290693" y="2351191"/>
            <a:ext cx="6406110" cy="2114016"/>
          </a:xfrm>
          <a:custGeom>
            <a:avLst/>
            <a:gdLst/>
            <a:ahLst/>
            <a:cxnLst/>
            <a:rect l="l" t="t" r="r" b="b"/>
            <a:pathLst>
              <a:path w="6406110" h="2114016">
                <a:moveTo>
                  <a:pt x="0" y="0"/>
                </a:moveTo>
                <a:lnTo>
                  <a:pt x="6406110" y="0"/>
                </a:lnTo>
                <a:lnTo>
                  <a:pt x="6406110" y="2114017"/>
                </a:lnTo>
                <a:lnTo>
                  <a:pt x="0" y="21140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34444" y="239217"/>
            <a:ext cx="4552632" cy="2417034"/>
          </a:xfrm>
          <a:custGeom>
            <a:avLst/>
            <a:gdLst/>
            <a:ahLst/>
            <a:cxnLst/>
            <a:rect l="l" t="t" r="r" b="b"/>
            <a:pathLst>
              <a:path w="4552632" h="2417034">
                <a:moveTo>
                  <a:pt x="0" y="0"/>
                </a:moveTo>
                <a:lnTo>
                  <a:pt x="4552632" y="0"/>
                </a:lnTo>
                <a:lnTo>
                  <a:pt x="4552632" y="2417034"/>
                </a:lnTo>
                <a:lnTo>
                  <a:pt x="0" y="24170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3557195" y="2329452"/>
            <a:ext cx="6406110" cy="2114016"/>
          </a:xfrm>
          <a:custGeom>
            <a:avLst/>
            <a:gdLst/>
            <a:ahLst/>
            <a:cxnLst/>
            <a:rect l="l" t="t" r="r" b="b"/>
            <a:pathLst>
              <a:path w="6406110" h="2114016">
                <a:moveTo>
                  <a:pt x="0" y="0"/>
                </a:moveTo>
                <a:lnTo>
                  <a:pt x="6406110" y="0"/>
                </a:lnTo>
                <a:lnTo>
                  <a:pt x="6406110" y="2114016"/>
                </a:lnTo>
                <a:lnTo>
                  <a:pt x="0" y="2114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5494334" y="4393138"/>
            <a:ext cx="7299333" cy="8213033"/>
          </a:xfrm>
          <a:custGeom>
            <a:avLst/>
            <a:gdLst/>
            <a:ahLst/>
            <a:cxnLst/>
            <a:rect l="l" t="t" r="r" b="b"/>
            <a:pathLst>
              <a:path w="7299333" h="8213033">
                <a:moveTo>
                  <a:pt x="0" y="0"/>
                </a:moveTo>
                <a:lnTo>
                  <a:pt x="7299332" y="0"/>
                </a:lnTo>
                <a:lnTo>
                  <a:pt x="7299332" y="8213033"/>
                </a:lnTo>
                <a:lnTo>
                  <a:pt x="0" y="821303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5746705" y="4800369"/>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673357" y="2055401"/>
            <a:ext cx="3404114" cy="2221185"/>
          </a:xfrm>
          <a:custGeom>
            <a:avLst/>
            <a:gdLst/>
            <a:ahLst/>
            <a:cxnLst/>
            <a:rect l="l" t="t" r="r" b="b"/>
            <a:pathLst>
              <a:path w="3404114" h="2221185">
                <a:moveTo>
                  <a:pt x="0" y="0"/>
                </a:moveTo>
                <a:lnTo>
                  <a:pt x="3404114" y="0"/>
                </a:lnTo>
                <a:lnTo>
                  <a:pt x="3404114" y="2221185"/>
                </a:lnTo>
                <a:lnTo>
                  <a:pt x="0" y="222118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6209651" y="3912008"/>
            <a:ext cx="2310145" cy="1507370"/>
          </a:xfrm>
          <a:custGeom>
            <a:avLst/>
            <a:gdLst/>
            <a:ahLst/>
            <a:cxnLst/>
            <a:rect l="l" t="t" r="r" b="b"/>
            <a:pathLst>
              <a:path w="2310145" h="1507370">
                <a:moveTo>
                  <a:pt x="0" y="0"/>
                </a:moveTo>
                <a:lnTo>
                  <a:pt x="2310145" y="0"/>
                </a:lnTo>
                <a:lnTo>
                  <a:pt x="2310145" y="1507370"/>
                </a:lnTo>
                <a:lnTo>
                  <a:pt x="0" y="15073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5336726" y="5143500"/>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12258382" y="8899445"/>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rot="-10800000">
            <a:off x="5863308" y="8499655"/>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a:off x="12271507" y="5702086"/>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a:off x="14281932" y="7743928"/>
            <a:ext cx="4352974" cy="2311033"/>
          </a:xfrm>
          <a:custGeom>
            <a:avLst/>
            <a:gdLst/>
            <a:ahLst/>
            <a:cxnLst/>
            <a:rect l="l" t="t" r="r" b="b"/>
            <a:pathLst>
              <a:path w="4352974" h="2311033">
                <a:moveTo>
                  <a:pt x="0" y="0"/>
                </a:moveTo>
                <a:lnTo>
                  <a:pt x="4352973" y="0"/>
                </a:lnTo>
                <a:lnTo>
                  <a:pt x="4352973" y="2311033"/>
                </a:lnTo>
                <a:lnTo>
                  <a:pt x="0" y="23110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15614530" y="5682916"/>
            <a:ext cx="2673470" cy="4917753"/>
          </a:xfrm>
          <a:custGeom>
            <a:avLst/>
            <a:gdLst/>
            <a:ahLst/>
            <a:cxnLst/>
            <a:rect l="l" t="t" r="r" b="b"/>
            <a:pathLst>
              <a:path w="2673470" h="4917753">
                <a:moveTo>
                  <a:pt x="0" y="0"/>
                </a:moveTo>
                <a:lnTo>
                  <a:pt x="2673470" y="0"/>
                </a:lnTo>
                <a:lnTo>
                  <a:pt x="2673470" y="4917753"/>
                </a:lnTo>
                <a:lnTo>
                  <a:pt x="0" y="491775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a:off x="-334530" y="6279379"/>
            <a:ext cx="5190688" cy="4114800"/>
          </a:xfrm>
          <a:custGeom>
            <a:avLst/>
            <a:gdLst/>
            <a:ahLst/>
            <a:cxnLst/>
            <a:rect l="l" t="t" r="r" b="b"/>
            <a:pathLst>
              <a:path w="5190688" h="4114800">
                <a:moveTo>
                  <a:pt x="0" y="0"/>
                </a:moveTo>
                <a:lnTo>
                  <a:pt x="5190689" y="0"/>
                </a:lnTo>
                <a:lnTo>
                  <a:pt x="5190689"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9" name="TextBox 19"/>
          <p:cNvSpPr txBox="1"/>
          <p:nvPr/>
        </p:nvSpPr>
        <p:spPr>
          <a:xfrm>
            <a:off x="3557195" y="2147540"/>
            <a:ext cx="11173610" cy="1902380"/>
          </a:xfrm>
          <a:prstGeom prst="rect">
            <a:avLst/>
          </a:prstGeom>
        </p:spPr>
        <p:txBody>
          <a:bodyPr lIns="0" tIns="0" rIns="0" bIns="0" rtlCol="0" anchor="t">
            <a:spAutoFit/>
          </a:bodyPr>
          <a:lstStyle/>
          <a:p>
            <a:pPr algn="ctr">
              <a:lnSpc>
                <a:spcPts val="16432"/>
              </a:lnSpc>
            </a:pPr>
            <a:r>
              <a:rPr lang="en-US" sz="9600" b="1">
                <a:solidFill>
                  <a:srgbClr val="FFFFFF"/>
                </a:solidFill>
                <a:latin typeface="Jingleberry"/>
                <a:ea typeface="Jingleberry"/>
                <a:cs typeface="Jingleberry"/>
                <a:sym typeface="Jingleberry"/>
              </a:rPr>
              <a:t>Truy tìm từ khoá</a:t>
            </a:r>
          </a:p>
        </p:txBody>
      </p:sp>
    </p:spTree>
    <p:extLst>
      <p:ext uri="{BB962C8B-B14F-4D97-AF65-F5344CB8AC3E}">
        <p14:creationId xmlns:p14="http://schemas.microsoft.com/office/powerpoint/2010/main" val="3384854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35560"/>
            <a:ext cx="18491908" cy="10264140"/>
          </a:xfrm>
          <a:prstGeom prst="rect">
            <a:avLst/>
          </a:prstGeom>
        </p:spPr>
      </p:pic>
      <p:sp>
        <p:nvSpPr>
          <p:cNvPr id="4" name="Freeform 3">
            <a:extLst>
              <a:ext uri="{FF2B5EF4-FFF2-40B4-BE49-F238E27FC236}">
                <a16:creationId xmlns="" xmlns:a16="http://schemas.microsoft.com/office/drawing/2014/main" id="{56614D80-E8EF-B04D-82E0-3F89A755AB37}"/>
              </a:ext>
            </a:extLst>
          </p:cNvPr>
          <p:cNvSpPr/>
          <p:nvPr/>
        </p:nvSpPr>
        <p:spPr>
          <a:xfrm>
            <a:off x="5319261" y="723900"/>
            <a:ext cx="7649477" cy="1622224"/>
          </a:xfrm>
          <a:custGeom>
            <a:avLst/>
            <a:gdLst/>
            <a:ahLst/>
            <a:cxnLst/>
            <a:rect l="l" t="t" r="r" b="b"/>
            <a:pathLst>
              <a:path w="4915831" h="1622224">
                <a:moveTo>
                  <a:pt x="0" y="0"/>
                </a:moveTo>
                <a:lnTo>
                  <a:pt x="4915830" y="0"/>
                </a:lnTo>
                <a:lnTo>
                  <a:pt x="4915830" y="1622224"/>
                </a:lnTo>
                <a:lnTo>
                  <a:pt x="0" y="16222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 xmlns:a16="http://schemas.microsoft.com/office/drawing/2014/main" id="{129E87E9-8E94-EB49-A6E5-22464966AAEE}"/>
              </a:ext>
            </a:extLst>
          </p:cNvPr>
          <p:cNvSpPr txBox="1"/>
          <p:nvPr/>
        </p:nvSpPr>
        <p:spPr>
          <a:xfrm>
            <a:off x="990598" y="3619500"/>
            <a:ext cx="16611602" cy="2193806"/>
          </a:xfrm>
          <a:prstGeom prst="rect">
            <a:avLst/>
          </a:prstGeom>
          <a:solidFill>
            <a:schemeClr val="bg1"/>
          </a:solidFill>
        </p:spPr>
        <p:txBody>
          <a:bodyPr wrap="square" rtlCol="0">
            <a:spAutoFit/>
          </a:bodyPr>
          <a:lstStyle/>
          <a:p>
            <a:pPr>
              <a:lnSpc>
                <a:spcPct val="150000"/>
              </a:lnSpc>
            </a:pPr>
            <a:r>
              <a:rPr lang="en-US" sz="4800"/>
              <a:t>Em hãy tìm ra các từ gốc đã bị chuyển hết nguyên âm A, E, I, O, U, Y thành chữ ”O” và bỏ dấu.</a:t>
            </a:r>
          </a:p>
        </p:txBody>
      </p:sp>
      <p:sp>
        <p:nvSpPr>
          <p:cNvPr id="6" name="TextBox 5">
            <a:extLst>
              <a:ext uri="{FF2B5EF4-FFF2-40B4-BE49-F238E27FC236}">
                <a16:creationId xmlns="" xmlns:a16="http://schemas.microsoft.com/office/drawing/2014/main" id="{D4E62977-DA17-654B-A632-8C1AAE714E45}"/>
              </a:ext>
            </a:extLst>
          </p:cNvPr>
          <p:cNvSpPr txBox="1"/>
          <p:nvPr/>
        </p:nvSpPr>
        <p:spPr>
          <a:xfrm>
            <a:off x="7391399" y="1179580"/>
            <a:ext cx="3810000" cy="1015663"/>
          </a:xfrm>
          <a:prstGeom prst="rect">
            <a:avLst/>
          </a:prstGeom>
          <a:noFill/>
        </p:spPr>
        <p:txBody>
          <a:bodyPr wrap="square" rtlCol="0">
            <a:spAutoFit/>
          </a:bodyPr>
          <a:lstStyle/>
          <a:p>
            <a:r>
              <a:rPr lang="en-US" sz="6000" b="1">
                <a:solidFill>
                  <a:schemeClr val="bg1">
                    <a:lumMod val="95000"/>
                  </a:schemeClr>
                </a:solidFill>
              </a:rPr>
              <a:t>LUẬT CHƠI</a:t>
            </a:r>
          </a:p>
        </p:txBody>
      </p:sp>
    </p:spTree>
    <p:extLst>
      <p:ext uri="{BB962C8B-B14F-4D97-AF65-F5344CB8AC3E}">
        <p14:creationId xmlns:p14="http://schemas.microsoft.com/office/powerpoint/2010/main" val="1177750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 name="TextBox 1">
            <a:extLst>
              <a:ext uri="{FF2B5EF4-FFF2-40B4-BE49-F238E27FC236}">
                <a16:creationId xmlns="" xmlns:a16="http://schemas.microsoft.com/office/drawing/2014/main" id="{4DC026CB-8BF4-8A41-932C-3AC26DD83454}"/>
              </a:ext>
            </a:extLst>
          </p:cNvPr>
          <p:cNvSpPr txBox="1"/>
          <p:nvPr/>
        </p:nvSpPr>
        <p:spPr>
          <a:xfrm>
            <a:off x="2590800" y="3009900"/>
            <a:ext cx="914400" cy="923330"/>
          </a:xfrm>
          <a:prstGeom prst="rect">
            <a:avLst/>
          </a:prstGeom>
          <a:solidFill>
            <a:schemeClr val="bg1"/>
          </a:solidFill>
        </p:spPr>
        <p:txBody>
          <a:bodyPr wrap="square" rtlCol="0">
            <a:spAutoFit/>
          </a:bodyPr>
          <a:lstStyle/>
          <a:p>
            <a:pPr algn="ctr"/>
            <a:r>
              <a:rPr lang="en-US" sz="5400" b="1"/>
              <a:t>T</a:t>
            </a:r>
          </a:p>
        </p:txBody>
      </p:sp>
      <p:sp>
        <p:nvSpPr>
          <p:cNvPr id="8" name="TextBox 7">
            <a:extLst>
              <a:ext uri="{FF2B5EF4-FFF2-40B4-BE49-F238E27FC236}">
                <a16:creationId xmlns="" xmlns:a16="http://schemas.microsoft.com/office/drawing/2014/main" id="{49A54A7D-7FED-3E47-B366-3E78A78BBC37}"/>
              </a:ext>
            </a:extLst>
          </p:cNvPr>
          <p:cNvSpPr txBox="1"/>
          <p:nvPr/>
        </p:nvSpPr>
        <p:spPr>
          <a:xfrm>
            <a:off x="3886200" y="3009900"/>
            <a:ext cx="914400" cy="923330"/>
          </a:xfrm>
          <a:prstGeom prst="rect">
            <a:avLst/>
          </a:prstGeom>
          <a:solidFill>
            <a:schemeClr val="bg1"/>
          </a:solidFill>
        </p:spPr>
        <p:txBody>
          <a:bodyPr wrap="square" rtlCol="0">
            <a:spAutoFit/>
          </a:bodyPr>
          <a:lstStyle/>
          <a:p>
            <a:pPr algn="ctr"/>
            <a:r>
              <a:rPr lang="en-US" sz="5400" b="1"/>
              <a:t>O</a:t>
            </a:r>
          </a:p>
        </p:txBody>
      </p:sp>
      <p:sp>
        <p:nvSpPr>
          <p:cNvPr id="9" name="TextBox 8">
            <a:extLst>
              <a:ext uri="{FF2B5EF4-FFF2-40B4-BE49-F238E27FC236}">
                <a16:creationId xmlns="" xmlns:a16="http://schemas.microsoft.com/office/drawing/2014/main" id="{E9B49FD1-58AA-2448-89A0-3306EA791988}"/>
              </a:ext>
            </a:extLst>
          </p:cNvPr>
          <p:cNvSpPr txBox="1"/>
          <p:nvPr/>
        </p:nvSpPr>
        <p:spPr>
          <a:xfrm>
            <a:off x="5181600" y="3012440"/>
            <a:ext cx="914400" cy="923330"/>
          </a:xfrm>
          <a:prstGeom prst="rect">
            <a:avLst/>
          </a:prstGeom>
          <a:solidFill>
            <a:schemeClr val="bg1"/>
          </a:solidFill>
        </p:spPr>
        <p:txBody>
          <a:bodyPr wrap="square" rtlCol="0">
            <a:spAutoFit/>
          </a:bodyPr>
          <a:lstStyle/>
          <a:p>
            <a:pPr algn="ctr"/>
            <a:r>
              <a:rPr lang="en-US" sz="5400" b="1"/>
              <a:t>O</a:t>
            </a:r>
          </a:p>
        </p:txBody>
      </p:sp>
      <p:sp>
        <p:nvSpPr>
          <p:cNvPr id="10" name="TextBox 9">
            <a:extLst>
              <a:ext uri="{FF2B5EF4-FFF2-40B4-BE49-F238E27FC236}">
                <a16:creationId xmlns="" xmlns:a16="http://schemas.microsoft.com/office/drawing/2014/main" id="{2AECF064-F6B3-814B-9DF6-58EF20CF7320}"/>
              </a:ext>
            </a:extLst>
          </p:cNvPr>
          <p:cNvSpPr txBox="1"/>
          <p:nvPr/>
        </p:nvSpPr>
        <p:spPr>
          <a:xfrm>
            <a:off x="6477000" y="3017520"/>
            <a:ext cx="914400" cy="923330"/>
          </a:xfrm>
          <a:prstGeom prst="rect">
            <a:avLst/>
          </a:prstGeom>
          <a:solidFill>
            <a:schemeClr val="bg1"/>
          </a:solidFill>
        </p:spPr>
        <p:txBody>
          <a:bodyPr wrap="square" rtlCol="0">
            <a:spAutoFit/>
          </a:bodyPr>
          <a:lstStyle/>
          <a:p>
            <a:pPr algn="ctr"/>
            <a:r>
              <a:rPr lang="en-US" sz="5400" b="1"/>
              <a:t>N</a:t>
            </a:r>
          </a:p>
        </p:txBody>
      </p:sp>
      <p:sp>
        <p:nvSpPr>
          <p:cNvPr id="11" name="TextBox 10">
            <a:extLst>
              <a:ext uri="{FF2B5EF4-FFF2-40B4-BE49-F238E27FC236}">
                <a16:creationId xmlns="" xmlns:a16="http://schemas.microsoft.com/office/drawing/2014/main" id="{B6F5DA0C-9F61-3F46-AAB4-2DB6B552758A}"/>
              </a:ext>
            </a:extLst>
          </p:cNvPr>
          <p:cNvSpPr txBox="1"/>
          <p:nvPr/>
        </p:nvSpPr>
        <p:spPr>
          <a:xfrm>
            <a:off x="8331554" y="3017520"/>
            <a:ext cx="914400" cy="923330"/>
          </a:xfrm>
          <a:prstGeom prst="rect">
            <a:avLst/>
          </a:prstGeom>
          <a:solidFill>
            <a:schemeClr val="bg1"/>
          </a:solidFill>
        </p:spPr>
        <p:txBody>
          <a:bodyPr wrap="square" rtlCol="0">
            <a:spAutoFit/>
          </a:bodyPr>
          <a:lstStyle/>
          <a:p>
            <a:pPr algn="ctr"/>
            <a:r>
              <a:rPr lang="en-US" sz="5400" b="1"/>
              <a:t>P</a:t>
            </a:r>
          </a:p>
        </p:txBody>
      </p:sp>
      <p:sp>
        <p:nvSpPr>
          <p:cNvPr id="12" name="TextBox 11">
            <a:extLst>
              <a:ext uri="{FF2B5EF4-FFF2-40B4-BE49-F238E27FC236}">
                <a16:creationId xmlns="" xmlns:a16="http://schemas.microsoft.com/office/drawing/2014/main" id="{5039710A-765B-D74F-AE9F-B0A3FC2C7CAF}"/>
              </a:ext>
            </a:extLst>
          </p:cNvPr>
          <p:cNvSpPr txBox="1"/>
          <p:nvPr/>
        </p:nvSpPr>
        <p:spPr>
          <a:xfrm>
            <a:off x="9626954" y="3045460"/>
            <a:ext cx="914400" cy="923330"/>
          </a:xfrm>
          <a:prstGeom prst="rect">
            <a:avLst/>
          </a:prstGeom>
          <a:solidFill>
            <a:schemeClr val="bg1"/>
          </a:solidFill>
        </p:spPr>
        <p:txBody>
          <a:bodyPr wrap="square" rtlCol="0">
            <a:spAutoFit/>
          </a:bodyPr>
          <a:lstStyle/>
          <a:p>
            <a:pPr algn="ctr"/>
            <a:r>
              <a:rPr lang="en-US" sz="5400" b="1"/>
              <a:t>H</a:t>
            </a:r>
          </a:p>
        </p:txBody>
      </p:sp>
      <p:sp>
        <p:nvSpPr>
          <p:cNvPr id="13" name="TextBox 12">
            <a:extLst>
              <a:ext uri="{FF2B5EF4-FFF2-40B4-BE49-F238E27FC236}">
                <a16:creationId xmlns="" xmlns:a16="http://schemas.microsoft.com/office/drawing/2014/main" id="{64310155-5DA4-FF4A-9175-D5D672B0047B}"/>
              </a:ext>
            </a:extLst>
          </p:cNvPr>
          <p:cNvSpPr txBox="1"/>
          <p:nvPr/>
        </p:nvSpPr>
        <p:spPr>
          <a:xfrm>
            <a:off x="10922354" y="3045460"/>
            <a:ext cx="914400" cy="923330"/>
          </a:xfrm>
          <a:prstGeom prst="rect">
            <a:avLst/>
          </a:prstGeom>
          <a:solidFill>
            <a:schemeClr val="bg1"/>
          </a:solidFill>
        </p:spPr>
        <p:txBody>
          <a:bodyPr wrap="square" rtlCol="0">
            <a:spAutoFit/>
          </a:bodyPr>
          <a:lstStyle/>
          <a:p>
            <a:pPr algn="ctr"/>
            <a:r>
              <a:rPr lang="en-US" sz="5400" b="1"/>
              <a:t>O</a:t>
            </a:r>
          </a:p>
        </p:txBody>
      </p:sp>
      <p:sp>
        <p:nvSpPr>
          <p:cNvPr id="14" name="TextBox 13">
            <a:extLst>
              <a:ext uri="{FF2B5EF4-FFF2-40B4-BE49-F238E27FC236}">
                <a16:creationId xmlns="" xmlns:a16="http://schemas.microsoft.com/office/drawing/2014/main" id="{5772FC4F-ADC3-7741-A940-0628934BC57B}"/>
              </a:ext>
            </a:extLst>
          </p:cNvPr>
          <p:cNvSpPr txBox="1"/>
          <p:nvPr/>
        </p:nvSpPr>
        <p:spPr>
          <a:xfrm>
            <a:off x="12217754" y="3009900"/>
            <a:ext cx="914400" cy="923330"/>
          </a:xfrm>
          <a:prstGeom prst="rect">
            <a:avLst/>
          </a:prstGeom>
          <a:solidFill>
            <a:schemeClr val="bg1"/>
          </a:solidFill>
        </p:spPr>
        <p:txBody>
          <a:bodyPr wrap="square" rtlCol="0">
            <a:spAutoFit/>
          </a:bodyPr>
          <a:lstStyle/>
          <a:p>
            <a:pPr algn="ctr"/>
            <a:r>
              <a:rPr lang="en-US" sz="5400" b="1"/>
              <a:t>N</a:t>
            </a:r>
          </a:p>
        </p:txBody>
      </p:sp>
      <p:pic>
        <p:nvPicPr>
          <p:cNvPr id="16" name="20s">
            <a:hlinkClick r:id="" action="ppaction://media"/>
            <a:extLst>
              <a:ext uri="{FF2B5EF4-FFF2-40B4-BE49-F238E27FC236}">
                <a16:creationId xmlns="" xmlns:a16="http://schemas.microsoft.com/office/drawing/2014/main" id="{383068CA-C1B2-624C-BB63-5E3C741500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70937" y="7161018"/>
            <a:ext cx="5520971" cy="3103122"/>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9C4F75AB-CC2E-444B-BDEE-74B5C077870C}"/>
                  </a:ext>
                </a:extLst>
              </p:cNvPr>
              <p:cNvSpPr txBox="1"/>
              <p:nvPr/>
            </p:nvSpPr>
            <p:spPr>
              <a:xfrm>
                <a:off x="2616553" y="5143500"/>
                <a:ext cx="4774847" cy="1083886"/>
              </a:xfrm>
              <a:prstGeom prst="rect">
                <a:avLst/>
              </a:prstGeom>
              <a:solidFill>
                <a:schemeClr val="bg1"/>
              </a:solidFill>
            </p:spPr>
            <p:txBody>
              <a:bodyPr wrap="square" rtlCol="0">
                <a:spAutoFit/>
              </a:bodyPr>
              <a:lstStyle/>
              <a:p>
                <a:pPr>
                  <a:lnSpc>
                    <a:spcPct val="150000"/>
                  </a:lnSpc>
                </a:pPr>
                <a14:m>
                  <m:oMath xmlns:m="http://schemas.openxmlformats.org/officeDocument/2006/math">
                    <m:r>
                      <a:rPr lang="en-US" sz="4800" b="1" i="1">
                        <a:solidFill>
                          <a:srgbClr val="C00000"/>
                        </a:solidFill>
                        <a:latin typeface="Cambria Math" panose="02040503050406030204" pitchFamily="18" charset="0"/>
                        <a:ea typeface="Cambria Math" panose="02040503050406030204" pitchFamily="18" charset="0"/>
                      </a:rPr>
                      <m:t>→</m:t>
                    </m:r>
                  </m:oMath>
                </a14:m>
                <a:r>
                  <a:rPr lang="en-US" sz="4800" b="1">
                    <a:solidFill>
                      <a:srgbClr val="C00000"/>
                    </a:solidFill>
                  </a:rPr>
                  <a:t> TOÀN PHẦN</a:t>
                </a:r>
              </a:p>
            </p:txBody>
          </p:sp>
        </mc:Choice>
        <mc:Fallback xmlns="">
          <p:sp>
            <p:nvSpPr>
              <p:cNvPr id="17" name="TextBox 16">
                <a:extLst>
                  <a:ext uri="{FF2B5EF4-FFF2-40B4-BE49-F238E27FC236}">
                    <a16:creationId xmlns:a16="http://schemas.microsoft.com/office/drawing/2014/main" id="{9C4F75AB-CC2E-444B-BDEE-74B5C077870C}"/>
                  </a:ext>
                </a:extLst>
              </p:cNvPr>
              <p:cNvSpPr txBox="1">
                <a:spLocks noRot="1" noChangeAspect="1" noMove="1" noResize="1" noEditPoints="1" noAdjustHandles="1" noChangeArrowheads="1" noChangeShapeType="1" noTextEdit="1"/>
              </p:cNvSpPr>
              <p:nvPr/>
            </p:nvSpPr>
            <p:spPr>
              <a:xfrm>
                <a:off x="2616553" y="5143500"/>
                <a:ext cx="4774847" cy="1083886"/>
              </a:xfrm>
              <a:prstGeom prst="rect">
                <a:avLst/>
              </a:prstGeom>
              <a:blipFill>
                <a:blip r:embed="rId6"/>
                <a:stretch>
                  <a:fillRect l="-1061" b="-30233"/>
                </a:stretch>
              </a:blipFill>
            </p:spPr>
            <p:txBody>
              <a:bodyPr/>
              <a:lstStyle/>
              <a:p>
                <a:r>
                  <a:rPr lang="en-US">
                    <a:noFill/>
                  </a:rPr>
                  <a:t> </a:t>
                </a:r>
              </a:p>
            </p:txBody>
          </p:sp>
        </mc:Fallback>
      </mc:AlternateContent>
    </p:spTree>
    <p:extLst>
      <p:ext uri="{BB962C8B-B14F-4D97-AF65-F5344CB8AC3E}">
        <p14:creationId xmlns:p14="http://schemas.microsoft.com/office/powerpoint/2010/main" val="282463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 name="TextBox 1">
            <a:extLst>
              <a:ext uri="{FF2B5EF4-FFF2-40B4-BE49-F238E27FC236}">
                <a16:creationId xmlns="" xmlns:a16="http://schemas.microsoft.com/office/drawing/2014/main" id="{4DC026CB-8BF4-8A41-932C-3AC26DD83454}"/>
              </a:ext>
            </a:extLst>
          </p:cNvPr>
          <p:cNvSpPr txBox="1"/>
          <p:nvPr/>
        </p:nvSpPr>
        <p:spPr>
          <a:xfrm>
            <a:off x="2590800" y="3009900"/>
            <a:ext cx="914400" cy="923330"/>
          </a:xfrm>
          <a:prstGeom prst="rect">
            <a:avLst/>
          </a:prstGeom>
          <a:solidFill>
            <a:schemeClr val="bg1"/>
          </a:solidFill>
        </p:spPr>
        <p:txBody>
          <a:bodyPr wrap="square" rtlCol="0">
            <a:spAutoFit/>
          </a:bodyPr>
          <a:lstStyle/>
          <a:p>
            <a:pPr algn="ctr"/>
            <a:r>
              <a:rPr lang="en-US" sz="5400" b="1"/>
              <a:t>P</a:t>
            </a:r>
          </a:p>
        </p:txBody>
      </p:sp>
      <p:sp>
        <p:nvSpPr>
          <p:cNvPr id="8" name="TextBox 7">
            <a:extLst>
              <a:ext uri="{FF2B5EF4-FFF2-40B4-BE49-F238E27FC236}">
                <a16:creationId xmlns="" xmlns:a16="http://schemas.microsoft.com/office/drawing/2014/main" id="{49A54A7D-7FED-3E47-B366-3E78A78BBC37}"/>
              </a:ext>
            </a:extLst>
          </p:cNvPr>
          <p:cNvSpPr txBox="1"/>
          <p:nvPr/>
        </p:nvSpPr>
        <p:spPr>
          <a:xfrm>
            <a:off x="3886200" y="3009900"/>
            <a:ext cx="914400" cy="923330"/>
          </a:xfrm>
          <a:prstGeom prst="rect">
            <a:avLst/>
          </a:prstGeom>
          <a:solidFill>
            <a:schemeClr val="bg1"/>
          </a:solidFill>
        </p:spPr>
        <p:txBody>
          <a:bodyPr wrap="square" rtlCol="0">
            <a:spAutoFit/>
          </a:bodyPr>
          <a:lstStyle/>
          <a:p>
            <a:pPr algn="ctr"/>
            <a:r>
              <a:rPr lang="en-US" sz="5400" b="1"/>
              <a:t>H</a:t>
            </a:r>
          </a:p>
        </p:txBody>
      </p:sp>
      <p:sp>
        <p:nvSpPr>
          <p:cNvPr id="9" name="TextBox 8">
            <a:extLst>
              <a:ext uri="{FF2B5EF4-FFF2-40B4-BE49-F238E27FC236}">
                <a16:creationId xmlns="" xmlns:a16="http://schemas.microsoft.com/office/drawing/2014/main" id="{E9B49FD1-58AA-2448-89A0-3306EA791988}"/>
              </a:ext>
            </a:extLst>
          </p:cNvPr>
          <p:cNvSpPr txBox="1"/>
          <p:nvPr/>
        </p:nvSpPr>
        <p:spPr>
          <a:xfrm>
            <a:off x="5181600" y="3012440"/>
            <a:ext cx="914400" cy="923330"/>
          </a:xfrm>
          <a:prstGeom prst="rect">
            <a:avLst/>
          </a:prstGeom>
          <a:solidFill>
            <a:schemeClr val="bg1"/>
          </a:solidFill>
        </p:spPr>
        <p:txBody>
          <a:bodyPr wrap="square" rtlCol="0">
            <a:spAutoFit/>
          </a:bodyPr>
          <a:lstStyle/>
          <a:p>
            <a:pPr algn="ctr"/>
            <a:r>
              <a:rPr lang="en-US" sz="5400" b="1"/>
              <a:t>O</a:t>
            </a:r>
          </a:p>
        </p:txBody>
      </p:sp>
      <p:sp>
        <p:nvSpPr>
          <p:cNvPr id="10" name="TextBox 9">
            <a:extLst>
              <a:ext uri="{FF2B5EF4-FFF2-40B4-BE49-F238E27FC236}">
                <a16:creationId xmlns="" xmlns:a16="http://schemas.microsoft.com/office/drawing/2014/main" id="{2AECF064-F6B3-814B-9DF6-58EF20CF7320}"/>
              </a:ext>
            </a:extLst>
          </p:cNvPr>
          <p:cNvSpPr txBox="1"/>
          <p:nvPr/>
        </p:nvSpPr>
        <p:spPr>
          <a:xfrm>
            <a:off x="6477000" y="3017520"/>
            <a:ext cx="914400" cy="923330"/>
          </a:xfrm>
          <a:prstGeom prst="rect">
            <a:avLst/>
          </a:prstGeom>
          <a:solidFill>
            <a:schemeClr val="bg1"/>
          </a:solidFill>
        </p:spPr>
        <p:txBody>
          <a:bodyPr wrap="square" rtlCol="0">
            <a:spAutoFit/>
          </a:bodyPr>
          <a:lstStyle/>
          <a:p>
            <a:pPr algn="ctr"/>
            <a:r>
              <a:rPr lang="en-US" sz="5400" b="1"/>
              <a:t>N</a:t>
            </a:r>
          </a:p>
        </p:txBody>
      </p:sp>
      <p:sp>
        <p:nvSpPr>
          <p:cNvPr id="11" name="TextBox 10">
            <a:extLst>
              <a:ext uri="{FF2B5EF4-FFF2-40B4-BE49-F238E27FC236}">
                <a16:creationId xmlns="" xmlns:a16="http://schemas.microsoft.com/office/drawing/2014/main" id="{B6F5DA0C-9F61-3F46-AAB4-2DB6B552758A}"/>
              </a:ext>
            </a:extLst>
          </p:cNvPr>
          <p:cNvSpPr txBox="1"/>
          <p:nvPr/>
        </p:nvSpPr>
        <p:spPr>
          <a:xfrm>
            <a:off x="8331554" y="3017520"/>
            <a:ext cx="914400" cy="923330"/>
          </a:xfrm>
          <a:prstGeom prst="rect">
            <a:avLst/>
          </a:prstGeom>
          <a:solidFill>
            <a:schemeClr val="bg1"/>
          </a:solidFill>
        </p:spPr>
        <p:txBody>
          <a:bodyPr wrap="square" rtlCol="0">
            <a:spAutoFit/>
          </a:bodyPr>
          <a:lstStyle/>
          <a:p>
            <a:pPr algn="ctr"/>
            <a:r>
              <a:rPr lang="en-US" sz="5400" b="1"/>
              <a:t>X</a:t>
            </a:r>
          </a:p>
        </p:txBody>
      </p:sp>
      <p:sp>
        <p:nvSpPr>
          <p:cNvPr id="12" name="TextBox 11">
            <a:extLst>
              <a:ext uri="{FF2B5EF4-FFF2-40B4-BE49-F238E27FC236}">
                <a16:creationId xmlns="" xmlns:a16="http://schemas.microsoft.com/office/drawing/2014/main" id="{5039710A-765B-D74F-AE9F-B0A3FC2C7CAF}"/>
              </a:ext>
            </a:extLst>
          </p:cNvPr>
          <p:cNvSpPr txBox="1"/>
          <p:nvPr/>
        </p:nvSpPr>
        <p:spPr>
          <a:xfrm>
            <a:off x="9626954" y="3045460"/>
            <a:ext cx="914400" cy="923330"/>
          </a:xfrm>
          <a:prstGeom prst="rect">
            <a:avLst/>
          </a:prstGeom>
          <a:solidFill>
            <a:schemeClr val="bg1"/>
          </a:solidFill>
        </p:spPr>
        <p:txBody>
          <a:bodyPr wrap="square" rtlCol="0">
            <a:spAutoFit/>
          </a:bodyPr>
          <a:lstStyle/>
          <a:p>
            <a:pPr algn="ctr"/>
            <a:r>
              <a:rPr lang="en-US" sz="5400" b="1"/>
              <a:t>O</a:t>
            </a:r>
          </a:p>
        </p:txBody>
      </p:sp>
      <p:pic>
        <p:nvPicPr>
          <p:cNvPr id="16" name="20s">
            <a:hlinkClick r:id="" action="ppaction://media"/>
            <a:extLst>
              <a:ext uri="{FF2B5EF4-FFF2-40B4-BE49-F238E27FC236}">
                <a16:creationId xmlns="" xmlns:a16="http://schemas.microsoft.com/office/drawing/2014/main" id="{F540043D-FC54-1F4F-8651-26219D08F5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70937" y="7161018"/>
            <a:ext cx="5520971" cy="3103122"/>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C84FD39C-E99D-AC4D-8A0D-CDEF2F46EF18}"/>
                  </a:ext>
                </a:extLst>
              </p:cNvPr>
              <p:cNvSpPr txBox="1"/>
              <p:nvPr/>
            </p:nvSpPr>
            <p:spPr>
              <a:xfrm>
                <a:off x="2616553" y="5143500"/>
                <a:ext cx="4774847" cy="1083886"/>
              </a:xfrm>
              <a:prstGeom prst="rect">
                <a:avLst/>
              </a:prstGeom>
              <a:solidFill>
                <a:schemeClr val="bg1"/>
              </a:solidFill>
            </p:spPr>
            <p:txBody>
              <a:bodyPr wrap="square" rtlCol="0">
                <a:spAutoFit/>
              </a:bodyPr>
              <a:lstStyle/>
              <a:p>
                <a:pPr>
                  <a:lnSpc>
                    <a:spcPct val="150000"/>
                  </a:lnSpc>
                </a:pPr>
                <a14:m>
                  <m:oMath xmlns:m="http://schemas.openxmlformats.org/officeDocument/2006/math">
                    <m:r>
                      <a:rPr lang="en-US" sz="4800" b="1" i="1">
                        <a:solidFill>
                          <a:srgbClr val="C00000"/>
                        </a:solidFill>
                        <a:latin typeface="Cambria Math" panose="02040503050406030204" pitchFamily="18" charset="0"/>
                        <a:ea typeface="Cambria Math" panose="02040503050406030204" pitchFamily="18" charset="0"/>
                      </a:rPr>
                      <m:t>→</m:t>
                    </m:r>
                  </m:oMath>
                </a14:m>
                <a:r>
                  <a:rPr lang="en-US" sz="4800" b="1">
                    <a:solidFill>
                      <a:srgbClr val="C00000"/>
                    </a:solidFill>
                  </a:rPr>
                  <a:t> PHẢN XẠ</a:t>
                </a:r>
              </a:p>
            </p:txBody>
          </p:sp>
        </mc:Choice>
        <mc:Fallback xmlns="">
          <p:sp>
            <p:nvSpPr>
              <p:cNvPr id="17" name="TextBox 16">
                <a:extLst>
                  <a:ext uri="{FF2B5EF4-FFF2-40B4-BE49-F238E27FC236}">
                    <a16:creationId xmlns:a16="http://schemas.microsoft.com/office/drawing/2014/main" id="{C84FD39C-E99D-AC4D-8A0D-CDEF2F46EF18}"/>
                  </a:ext>
                </a:extLst>
              </p:cNvPr>
              <p:cNvSpPr txBox="1">
                <a:spLocks noRot="1" noChangeAspect="1" noMove="1" noResize="1" noEditPoints="1" noAdjustHandles="1" noChangeArrowheads="1" noChangeShapeType="1" noTextEdit="1"/>
              </p:cNvSpPr>
              <p:nvPr/>
            </p:nvSpPr>
            <p:spPr>
              <a:xfrm>
                <a:off x="2616553" y="5143500"/>
                <a:ext cx="4774847" cy="1083886"/>
              </a:xfrm>
              <a:prstGeom prst="rect">
                <a:avLst/>
              </a:prstGeom>
              <a:blipFill>
                <a:blip r:embed="rId6"/>
                <a:stretch>
                  <a:fillRect l="-1061" b="-30233"/>
                </a:stretch>
              </a:blipFill>
            </p:spPr>
            <p:txBody>
              <a:bodyPr/>
              <a:lstStyle/>
              <a:p>
                <a:r>
                  <a:rPr lang="en-US">
                    <a:noFill/>
                  </a:rPr>
                  <a:t> </a:t>
                </a:r>
              </a:p>
            </p:txBody>
          </p:sp>
        </mc:Fallback>
      </mc:AlternateContent>
    </p:spTree>
    <p:extLst>
      <p:ext uri="{BB962C8B-B14F-4D97-AF65-F5344CB8AC3E}">
        <p14:creationId xmlns:p14="http://schemas.microsoft.com/office/powerpoint/2010/main" val="13197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6"/>
                </p:tgtEl>
              </p:cMediaNode>
            </p:video>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 name="TextBox 1">
            <a:extLst>
              <a:ext uri="{FF2B5EF4-FFF2-40B4-BE49-F238E27FC236}">
                <a16:creationId xmlns="" xmlns:a16="http://schemas.microsoft.com/office/drawing/2014/main" id="{4DC026CB-8BF4-8A41-932C-3AC26DD83454}"/>
              </a:ext>
            </a:extLst>
          </p:cNvPr>
          <p:cNvSpPr txBox="1"/>
          <p:nvPr/>
        </p:nvSpPr>
        <p:spPr>
          <a:xfrm>
            <a:off x="3149954" y="3048000"/>
            <a:ext cx="914400" cy="923330"/>
          </a:xfrm>
          <a:prstGeom prst="rect">
            <a:avLst/>
          </a:prstGeom>
          <a:solidFill>
            <a:schemeClr val="bg1"/>
          </a:solidFill>
        </p:spPr>
        <p:txBody>
          <a:bodyPr wrap="square" rtlCol="0">
            <a:spAutoFit/>
          </a:bodyPr>
          <a:lstStyle/>
          <a:p>
            <a:pPr algn="ctr"/>
            <a:r>
              <a:rPr lang="en-US" sz="5400" b="1"/>
              <a:t>G</a:t>
            </a:r>
          </a:p>
        </p:txBody>
      </p:sp>
      <p:sp>
        <p:nvSpPr>
          <p:cNvPr id="8" name="TextBox 7">
            <a:extLst>
              <a:ext uri="{FF2B5EF4-FFF2-40B4-BE49-F238E27FC236}">
                <a16:creationId xmlns="" xmlns:a16="http://schemas.microsoft.com/office/drawing/2014/main" id="{49A54A7D-7FED-3E47-B366-3E78A78BBC37}"/>
              </a:ext>
            </a:extLst>
          </p:cNvPr>
          <p:cNvSpPr txBox="1"/>
          <p:nvPr/>
        </p:nvSpPr>
        <p:spPr>
          <a:xfrm>
            <a:off x="4445354" y="3048000"/>
            <a:ext cx="914400" cy="923330"/>
          </a:xfrm>
          <a:prstGeom prst="rect">
            <a:avLst/>
          </a:prstGeom>
          <a:solidFill>
            <a:schemeClr val="bg1"/>
          </a:solidFill>
        </p:spPr>
        <p:txBody>
          <a:bodyPr wrap="square" rtlCol="0">
            <a:spAutoFit/>
          </a:bodyPr>
          <a:lstStyle/>
          <a:p>
            <a:pPr algn="ctr"/>
            <a:r>
              <a:rPr lang="en-US" sz="5400" b="1"/>
              <a:t>O</a:t>
            </a:r>
          </a:p>
        </p:txBody>
      </p:sp>
      <p:sp>
        <p:nvSpPr>
          <p:cNvPr id="9" name="TextBox 8">
            <a:extLst>
              <a:ext uri="{FF2B5EF4-FFF2-40B4-BE49-F238E27FC236}">
                <a16:creationId xmlns="" xmlns:a16="http://schemas.microsoft.com/office/drawing/2014/main" id="{E9B49FD1-58AA-2448-89A0-3306EA791988}"/>
              </a:ext>
            </a:extLst>
          </p:cNvPr>
          <p:cNvSpPr txBox="1"/>
          <p:nvPr/>
        </p:nvSpPr>
        <p:spPr>
          <a:xfrm>
            <a:off x="5740754" y="3050540"/>
            <a:ext cx="914400" cy="923330"/>
          </a:xfrm>
          <a:prstGeom prst="rect">
            <a:avLst/>
          </a:prstGeom>
          <a:solidFill>
            <a:schemeClr val="bg1"/>
          </a:solidFill>
        </p:spPr>
        <p:txBody>
          <a:bodyPr wrap="square" rtlCol="0">
            <a:spAutoFit/>
          </a:bodyPr>
          <a:lstStyle/>
          <a:p>
            <a:pPr algn="ctr"/>
            <a:r>
              <a:rPr lang="en-US" sz="5400" b="1"/>
              <a:t>O</a:t>
            </a:r>
          </a:p>
        </p:txBody>
      </p:sp>
      <p:sp>
        <p:nvSpPr>
          <p:cNvPr id="11" name="TextBox 10">
            <a:extLst>
              <a:ext uri="{FF2B5EF4-FFF2-40B4-BE49-F238E27FC236}">
                <a16:creationId xmlns="" xmlns:a16="http://schemas.microsoft.com/office/drawing/2014/main" id="{B6F5DA0C-9F61-3F46-AAB4-2DB6B552758A}"/>
              </a:ext>
            </a:extLst>
          </p:cNvPr>
          <p:cNvSpPr txBox="1"/>
          <p:nvPr/>
        </p:nvSpPr>
        <p:spPr>
          <a:xfrm>
            <a:off x="7924800" y="2989580"/>
            <a:ext cx="914400" cy="923330"/>
          </a:xfrm>
          <a:prstGeom prst="rect">
            <a:avLst/>
          </a:prstGeom>
          <a:solidFill>
            <a:schemeClr val="bg1"/>
          </a:solidFill>
        </p:spPr>
        <p:txBody>
          <a:bodyPr wrap="square" rtlCol="0">
            <a:spAutoFit/>
          </a:bodyPr>
          <a:lstStyle/>
          <a:p>
            <a:pPr algn="ctr"/>
            <a:r>
              <a:rPr lang="en-US" sz="5400" b="1"/>
              <a:t>T</a:t>
            </a:r>
          </a:p>
        </p:txBody>
      </p:sp>
      <p:sp>
        <p:nvSpPr>
          <p:cNvPr id="12" name="TextBox 11">
            <a:extLst>
              <a:ext uri="{FF2B5EF4-FFF2-40B4-BE49-F238E27FC236}">
                <a16:creationId xmlns="" xmlns:a16="http://schemas.microsoft.com/office/drawing/2014/main" id="{5039710A-765B-D74F-AE9F-B0A3FC2C7CAF}"/>
              </a:ext>
            </a:extLst>
          </p:cNvPr>
          <p:cNvSpPr txBox="1"/>
          <p:nvPr/>
        </p:nvSpPr>
        <p:spPr>
          <a:xfrm>
            <a:off x="9220200" y="3017520"/>
            <a:ext cx="914400" cy="923330"/>
          </a:xfrm>
          <a:prstGeom prst="rect">
            <a:avLst/>
          </a:prstGeom>
          <a:solidFill>
            <a:schemeClr val="bg1"/>
          </a:solidFill>
        </p:spPr>
        <p:txBody>
          <a:bodyPr wrap="square" rtlCol="0">
            <a:spAutoFit/>
          </a:bodyPr>
          <a:lstStyle/>
          <a:p>
            <a:pPr algn="ctr"/>
            <a:r>
              <a:rPr lang="en-US" sz="5400" b="1"/>
              <a:t>O</a:t>
            </a:r>
          </a:p>
        </p:txBody>
      </p:sp>
      <p:sp>
        <p:nvSpPr>
          <p:cNvPr id="13" name="TextBox 12">
            <a:extLst>
              <a:ext uri="{FF2B5EF4-FFF2-40B4-BE49-F238E27FC236}">
                <a16:creationId xmlns="" xmlns:a16="http://schemas.microsoft.com/office/drawing/2014/main" id="{64310155-5DA4-FF4A-9175-D5D672B0047B}"/>
              </a:ext>
            </a:extLst>
          </p:cNvPr>
          <p:cNvSpPr txBox="1"/>
          <p:nvPr/>
        </p:nvSpPr>
        <p:spPr>
          <a:xfrm>
            <a:off x="10515600" y="3017520"/>
            <a:ext cx="914400" cy="923330"/>
          </a:xfrm>
          <a:prstGeom prst="rect">
            <a:avLst/>
          </a:prstGeom>
          <a:solidFill>
            <a:schemeClr val="bg1"/>
          </a:solidFill>
        </p:spPr>
        <p:txBody>
          <a:bodyPr wrap="square" rtlCol="0">
            <a:spAutoFit/>
          </a:bodyPr>
          <a:lstStyle/>
          <a:p>
            <a:pPr algn="ctr"/>
            <a:r>
              <a:rPr lang="en-US" sz="5400" b="1"/>
              <a:t>O</a:t>
            </a:r>
          </a:p>
        </p:txBody>
      </p:sp>
      <p:pic>
        <p:nvPicPr>
          <p:cNvPr id="16" name="20s">
            <a:hlinkClick r:id="" action="ppaction://media"/>
            <a:extLst>
              <a:ext uri="{FF2B5EF4-FFF2-40B4-BE49-F238E27FC236}">
                <a16:creationId xmlns="" xmlns:a16="http://schemas.microsoft.com/office/drawing/2014/main" id="{FA2F99CE-6D35-DC4C-8B64-4BE9401309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70937" y="7161018"/>
            <a:ext cx="5520971" cy="3103122"/>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754C5978-3E8C-364C-B7AA-71E16C632220}"/>
                  </a:ext>
                </a:extLst>
              </p:cNvPr>
              <p:cNvSpPr txBox="1"/>
              <p:nvPr/>
            </p:nvSpPr>
            <p:spPr>
              <a:xfrm>
                <a:off x="3149953" y="5274965"/>
                <a:ext cx="4774847" cy="1083886"/>
              </a:xfrm>
              <a:prstGeom prst="rect">
                <a:avLst/>
              </a:prstGeom>
              <a:solidFill>
                <a:schemeClr val="bg1"/>
              </a:solidFill>
            </p:spPr>
            <p:txBody>
              <a:bodyPr wrap="square" rtlCol="0">
                <a:spAutoFit/>
              </a:bodyPr>
              <a:lstStyle/>
              <a:p>
                <a:pPr>
                  <a:lnSpc>
                    <a:spcPct val="150000"/>
                  </a:lnSpc>
                </a:pPr>
                <a14:m>
                  <m:oMath xmlns:m="http://schemas.openxmlformats.org/officeDocument/2006/math">
                    <m:r>
                      <a:rPr lang="en-US" sz="4800" b="1" i="1">
                        <a:solidFill>
                          <a:srgbClr val="C00000"/>
                        </a:solidFill>
                        <a:latin typeface="Cambria Math" panose="02040503050406030204" pitchFamily="18" charset="0"/>
                        <a:ea typeface="Cambria Math" panose="02040503050406030204" pitchFamily="18" charset="0"/>
                      </a:rPr>
                      <m:t>→</m:t>
                    </m:r>
                  </m:oMath>
                </a14:m>
                <a:r>
                  <a:rPr lang="en-US" sz="4800" b="1">
                    <a:solidFill>
                      <a:srgbClr val="C00000"/>
                    </a:solidFill>
                  </a:rPr>
                  <a:t> GÓC TỚI HẠN</a:t>
                </a:r>
              </a:p>
            </p:txBody>
          </p:sp>
        </mc:Choice>
        <mc:Fallback xmlns="">
          <p:sp>
            <p:nvSpPr>
              <p:cNvPr id="17" name="TextBox 16">
                <a:extLst>
                  <a:ext uri="{FF2B5EF4-FFF2-40B4-BE49-F238E27FC236}">
                    <a16:creationId xmlns:a16="http://schemas.microsoft.com/office/drawing/2014/main" id="{754C5978-3E8C-364C-B7AA-71E16C632220}"/>
                  </a:ext>
                </a:extLst>
              </p:cNvPr>
              <p:cNvSpPr txBox="1">
                <a:spLocks noRot="1" noChangeAspect="1" noMove="1" noResize="1" noEditPoints="1" noAdjustHandles="1" noChangeArrowheads="1" noChangeShapeType="1" noTextEdit="1"/>
              </p:cNvSpPr>
              <p:nvPr/>
            </p:nvSpPr>
            <p:spPr>
              <a:xfrm>
                <a:off x="3149953" y="5274965"/>
                <a:ext cx="4774847" cy="1083886"/>
              </a:xfrm>
              <a:prstGeom prst="rect">
                <a:avLst/>
              </a:prstGeom>
              <a:blipFill>
                <a:blip r:embed="rId6"/>
                <a:stretch>
                  <a:fillRect l="-1061" b="-28736"/>
                </a:stretch>
              </a:blipFill>
            </p:spPr>
            <p:txBody>
              <a:bodyPr/>
              <a:lstStyle/>
              <a:p>
                <a:r>
                  <a:rPr lang="en-US">
                    <a:noFill/>
                  </a:rPr>
                  <a:t> </a:t>
                </a:r>
              </a:p>
            </p:txBody>
          </p:sp>
        </mc:Fallback>
      </mc:AlternateContent>
      <p:sp>
        <p:nvSpPr>
          <p:cNvPr id="18" name="TextBox 17">
            <a:extLst>
              <a:ext uri="{FF2B5EF4-FFF2-40B4-BE49-F238E27FC236}">
                <a16:creationId xmlns="" xmlns:a16="http://schemas.microsoft.com/office/drawing/2014/main" id="{817A98F6-4227-B04B-8F25-C5492E1DB6BB}"/>
              </a:ext>
            </a:extLst>
          </p:cNvPr>
          <p:cNvSpPr txBox="1"/>
          <p:nvPr/>
        </p:nvSpPr>
        <p:spPr>
          <a:xfrm>
            <a:off x="12725400" y="2989580"/>
            <a:ext cx="914400" cy="923330"/>
          </a:xfrm>
          <a:prstGeom prst="rect">
            <a:avLst/>
          </a:prstGeom>
          <a:solidFill>
            <a:schemeClr val="bg1"/>
          </a:solidFill>
        </p:spPr>
        <p:txBody>
          <a:bodyPr wrap="square" rtlCol="0">
            <a:spAutoFit/>
          </a:bodyPr>
          <a:lstStyle/>
          <a:p>
            <a:pPr algn="ctr"/>
            <a:r>
              <a:rPr lang="en-US" sz="5400" b="1"/>
              <a:t>H</a:t>
            </a:r>
          </a:p>
        </p:txBody>
      </p:sp>
      <p:sp>
        <p:nvSpPr>
          <p:cNvPr id="19" name="TextBox 18">
            <a:extLst>
              <a:ext uri="{FF2B5EF4-FFF2-40B4-BE49-F238E27FC236}">
                <a16:creationId xmlns="" xmlns:a16="http://schemas.microsoft.com/office/drawing/2014/main" id="{47611ED9-F2CE-0F42-A01F-4F781FF063DC}"/>
              </a:ext>
            </a:extLst>
          </p:cNvPr>
          <p:cNvSpPr txBox="1"/>
          <p:nvPr/>
        </p:nvSpPr>
        <p:spPr>
          <a:xfrm>
            <a:off x="14020800" y="3017520"/>
            <a:ext cx="914400" cy="923330"/>
          </a:xfrm>
          <a:prstGeom prst="rect">
            <a:avLst/>
          </a:prstGeom>
          <a:solidFill>
            <a:schemeClr val="bg1"/>
          </a:solidFill>
        </p:spPr>
        <p:txBody>
          <a:bodyPr wrap="square" rtlCol="0">
            <a:spAutoFit/>
          </a:bodyPr>
          <a:lstStyle/>
          <a:p>
            <a:pPr algn="ctr"/>
            <a:r>
              <a:rPr lang="en-US" sz="5400" b="1"/>
              <a:t>O</a:t>
            </a:r>
          </a:p>
        </p:txBody>
      </p:sp>
      <p:sp>
        <p:nvSpPr>
          <p:cNvPr id="20" name="TextBox 19">
            <a:extLst>
              <a:ext uri="{FF2B5EF4-FFF2-40B4-BE49-F238E27FC236}">
                <a16:creationId xmlns="" xmlns:a16="http://schemas.microsoft.com/office/drawing/2014/main" id="{DC2E2874-C1D0-1645-B7F4-DC0C9341ACE1}"/>
              </a:ext>
            </a:extLst>
          </p:cNvPr>
          <p:cNvSpPr txBox="1"/>
          <p:nvPr/>
        </p:nvSpPr>
        <p:spPr>
          <a:xfrm>
            <a:off x="15316200" y="3017520"/>
            <a:ext cx="914400" cy="923330"/>
          </a:xfrm>
          <a:prstGeom prst="rect">
            <a:avLst/>
          </a:prstGeom>
          <a:solidFill>
            <a:schemeClr val="bg1"/>
          </a:solidFill>
        </p:spPr>
        <p:txBody>
          <a:bodyPr wrap="square" rtlCol="0">
            <a:spAutoFit/>
          </a:bodyPr>
          <a:lstStyle/>
          <a:p>
            <a:pPr algn="ctr"/>
            <a:r>
              <a:rPr lang="en-US" sz="5400" b="1"/>
              <a:t>N</a:t>
            </a:r>
          </a:p>
        </p:txBody>
      </p:sp>
    </p:spTree>
    <p:extLst>
      <p:ext uri="{BB962C8B-B14F-4D97-AF65-F5344CB8AC3E}">
        <p14:creationId xmlns:p14="http://schemas.microsoft.com/office/powerpoint/2010/main" val="10050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6"/>
                </p:tgtEl>
              </p:cMediaNode>
            </p:video>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 name="TextBox 1">
            <a:extLst>
              <a:ext uri="{FF2B5EF4-FFF2-40B4-BE49-F238E27FC236}">
                <a16:creationId xmlns="" xmlns:a16="http://schemas.microsoft.com/office/drawing/2014/main" id="{4DC026CB-8BF4-8A41-932C-3AC26DD83454}"/>
              </a:ext>
            </a:extLst>
          </p:cNvPr>
          <p:cNvSpPr txBox="1"/>
          <p:nvPr/>
        </p:nvSpPr>
        <p:spPr>
          <a:xfrm>
            <a:off x="2590800" y="3009900"/>
            <a:ext cx="914400" cy="923330"/>
          </a:xfrm>
          <a:prstGeom prst="rect">
            <a:avLst/>
          </a:prstGeom>
          <a:solidFill>
            <a:schemeClr val="bg1"/>
          </a:solidFill>
        </p:spPr>
        <p:txBody>
          <a:bodyPr wrap="square" rtlCol="0">
            <a:spAutoFit/>
          </a:bodyPr>
          <a:lstStyle/>
          <a:p>
            <a:pPr algn="ctr"/>
            <a:r>
              <a:rPr lang="en-US" sz="5400" b="1"/>
              <a:t>T</a:t>
            </a:r>
          </a:p>
        </p:txBody>
      </p:sp>
      <p:sp>
        <p:nvSpPr>
          <p:cNvPr id="8" name="TextBox 7">
            <a:extLst>
              <a:ext uri="{FF2B5EF4-FFF2-40B4-BE49-F238E27FC236}">
                <a16:creationId xmlns="" xmlns:a16="http://schemas.microsoft.com/office/drawing/2014/main" id="{49A54A7D-7FED-3E47-B366-3E78A78BBC37}"/>
              </a:ext>
            </a:extLst>
          </p:cNvPr>
          <p:cNvSpPr txBox="1"/>
          <p:nvPr/>
        </p:nvSpPr>
        <p:spPr>
          <a:xfrm>
            <a:off x="3886200" y="3009900"/>
            <a:ext cx="914400" cy="923330"/>
          </a:xfrm>
          <a:prstGeom prst="rect">
            <a:avLst/>
          </a:prstGeom>
          <a:solidFill>
            <a:schemeClr val="bg1"/>
          </a:solidFill>
        </p:spPr>
        <p:txBody>
          <a:bodyPr wrap="square" rtlCol="0">
            <a:spAutoFit/>
          </a:bodyPr>
          <a:lstStyle/>
          <a:p>
            <a:pPr algn="ctr"/>
            <a:r>
              <a:rPr lang="en-US" sz="5400" b="1"/>
              <a:t>O</a:t>
            </a:r>
          </a:p>
        </p:txBody>
      </p:sp>
      <p:sp>
        <p:nvSpPr>
          <p:cNvPr id="9" name="TextBox 8">
            <a:extLst>
              <a:ext uri="{FF2B5EF4-FFF2-40B4-BE49-F238E27FC236}">
                <a16:creationId xmlns="" xmlns:a16="http://schemas.microsoft.com/office/drawing/2014/main" id="{E9B49FD1-58AA-2448-89A0-3306EA791988}"/>
              </a:ext>
            </a:extLst>
          </p:cNvPr>
          <p:cNvSpPr txBox="1"/>
          <p:nvPr/>
        </p:nvSpPr>
        <p:spPr>
          <a:xfrm>
            <a:off x="5181600" y="3012440"/>
            <a:ext cx="914400" cy="923330"/>
          </a:xfrm>
          <a:prstGeom prst="rect">
            <a:avLst/>
          </a:prstGeom>
          <a:solidFill>
            <a:schemeClr val="bg1"/>
          </a:solidFill>
        </p:spPr>
        <p:txBody>
          <a:bodyPr wrap="square" rtlCol="0">
            <a:spAutoFit/>
          </a:bodyPr>
          <a:lstStyle/>
          <a:p>
            <a:pPr algn="ctr"/>
            <a:r>
              <a:rPr lang="en-US" sz="5400" b="1"/>
              <a:t>O</a:t>
            </a:r>
          </a:p>
        </p:txBody>
      </p:sp>
      <p:sp>
        <p:nvSpPr>
          <p:cNvPr id="10" name="TextBox 9">
            <a:extLst>
              <a:ext uri="{FF2B5EF4-FFF2-40B4-BE49-F238E27FC236}">
                <a16:creationId xmlns="" xmlns:a16="http://schemas.microsoft.com/office/drawing/2014/main" id="{2AECF064-F6B3-814B-9DF6-58EF20CF7320}"/>
              </a:ext>
            </a:extLst>
          </p:cNvPr>
          <p:cNvSpPr txBox="1"/>
          <p:nvPr/>
        </p:nvSpPr>
        <p:spPr>
          <a:xfrm>
            <a:off x="6477000" y="3017520"/>
            <a:ext cx="914400" cy="923330"/>
          </a:xfrm>
          <a:prstGeom prst="rect">
            <a:avLst/>
          </a:prstGeom>
          <a:solidFill>
            <a:schemeClr val="bg1"/>
          </a:solidFill>
        </p:spPr>
        <p:txBody>
          <a:bodyPr wrap="square" rtlCol="0">
            <a:spAutoFit/>
          </a:bodyPr>
          <a:lstStyle/>
          <a:p>
            <a:pPr algn="ctr"/>
            <a:r>
              <a:rPr lang="en-US" sz="5400" b="1"/>
              <a:t>N</a:t>
            </a:r>
          </a:p>
        </p:txBody>
      </p:sp>
      <p:sp>
        <p:nvSpPr>
          <p:cNvPr id="11" name="TextBox 10">
            <a:extLst>
              <a:ext uri="{FF2B5EF4-FFF2-40B4-BE49-F238E27FC236}">
                <a16:creationId xmlns="" xmlns:a16="http://schemas.microsoft.com/office/drawing/2014/main" id="{B6F5DA0C-9F61-3F46-AAB4-2DB6B552758A}"/>
              </a:ext>
            </a:extLst>
          </p:cNvPr>
          <p:cNvSpPr txBox="1"/>
          <p:nvPr/>
        </p:nvSpPr>
        <p:spPr>
          <a:xfrm>
            <a:off x="8331554" y="3017520"/>
            <a:ext cx="914400" cy="923330"/>
          </a:xfrm>
          <a:prstGeom prst="rect">
            <a:avLst/>
          </a:prstGeom>
          <a:solidFill>
            <a:schemeClr val="bg1"/>
          </a:solidFill>
        </p:spPr>
        <p:txBody>
          <a:bodyPr wrap="square" rtlCol="0">
            <a:spAutoFit/>
          </a:bodyPr>
          <a:lstStyle/>
          <a:p>
            <a:pPr algn="ctr"/>
            <a:r>
              <a:rPr lang="en-US" sz="5400" b="1"/>
              <a:t>B</a:t>
            </a:r>
          </a:p>
        </p:txBody>
      </p:sp>
      <p:sp>
        <p:nvSpPr>
          <p:cNvPr id="12" name="TextBox 11">
            <a:extLst>
              <a:ext uri="{FF2B5EF4-FFF2-40B4-BE49-F238E27FC236}">
                <a16:creationId xmlns="" xmlns:a16="http://schemas.microsoft.com/office/drawing/2014/main" id="{5039710A-765B-D74F-AE9F-B0A3FC2C7CAF}"/>
              </a:ext>
            </a:extLst>
          </p:cNvPr>
          <p:cNvSpPr txBox="1"/>
          <p:nvPr/>
        </p:nvSpPr>
        <p:spPr>
          <a:xfrm>
            <a:off x="9626954" y="3045460"/>
            <a:ext cx="914400" cy="923330"/>
          </a:xfrm>
          <a:prstGeom prst="rect">
            <a:avLst/>
          </a:prstGeom>
          <a:solidFill>
            <a:schemeClr val="bg1"/>
          </a:solidFill>
        </p:spPr>
        <p:txBody>
          <a:bodyPr wrap="square" rtlCol="0">
            <a:spAutoFit/>
          </a:bodyPr>
          <a:lstStyle/>
          <a:p>
            <a:pPr algn="ctr"/>
            <a:r>
              <a:rPr lang="en-US" sz="5400" b="1"/>
              <a:t>O</a:t>
            </a:r>
          </a:p>
        </p:txBody>
      </p:sp>
      <p:pic>
        <p:nvPicPr>
          <p:cNvPr id="16" name="20s">
            <a:hlinkClick r:id="" action="ppaction://media"/>
            <a:extLst>
              <a:ext uri="{FF2B5EF4-FFF2-40B4-BE49-F238E27FC236}">
                <a16:creationId xmlns="" xmlns:a16="http://schemas.microsoft.com/office/drawing/2014/main" id="{14DF51D2-DDEC-3B42-9416-CD737598A5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70937" y="7161018"/>
            <a:ext cx="5520971" cy="3103122"/>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89812F8A-8046-F94C-9802-E51717EFD427}"/>
                  </a:ext>
                </a:extLst>
              </p:cNvPr>
              <p:cNvSpPr txBox="1"/>
              <p:nvPr/>
            </p:nvSpPr>
            <p:spPr>
              <a:xfrm>
                <a:off x="2616553" y="5143500"/>
                <a:ext cx="4774847" cy="1083886"/>
              </a:xfrm>
              <a:prstGeom prst="rect">
                <a:avLst/>
              </a:prstGeom>
              <a:solidFill>
                <a:schemeClr val="bg1"/>
              </a:solidFill>
            </p:spPr>
            <p:txBody>
              <a:bodyPr wrap="square" rtlCol="0">
                <a:spAutoFit/>
              </a:bodyPr>
              <a:lstStyle/>
              <a:p>
                <a:pPr>
                  <a:lnSpc>
                    <a:spcPct val="150000"/>
                  </a:lnSpc>
                </a:pPr>
                <a14:m>
                  <m:oMath xmlns:m="http://schemas.openxmlformats.org/officeDocument/2006/math">
                    <m:r>
                      <a:rPr lang="en-US" sz="4800" b="1" i="1">
                        <a:solidFill>
                          <a:srgbClr val="C00000"/>
                        </a:solidFill>
                        <a:latin typeface="Cambria Math" panose="02040503050406030204" pitchFamily="18" charset="0"/>
                        <a:ea typeface="Cambria Math" panose="02040503050406030204" pitchFamily="18" charset="0"/>
                      </a:rPr>
                      <m:t>→</m:t>
                    </m:r>
                  </m:oMath>
                </a14:m>
                <a:r>
                  <a:rPr lang="en-US" sz="4800" b="1">
                    <a:solidFill>
                      <a:srgbClr val="C00000"/>
                    </a:solidFill>
                  </a:rPr>
                  <a:t> TOÀN BỘ</a:t>
                </a:r>
              </a:p>
            </p:txBody>
          </p:sp>
        </mc:Choice>
        <mc:Fallback xmlns="">
          <p:sp>
            <p:nvSpPr>
              <p:cNvPr id="17" name="TextBox 16">
                <a:extLst>
                  <a:ext uri="{FF2B5EF4-FFF2-40B4-BE49-F238E27FC236}">
                    <a16:creationId xmlns:a16="http://schemas.microsoft.com/office/drawing/2014/main" id="{89812F8A-8046-F94C-9802-E51717EFD427}"/>
                  </a:ext>
                </a:extLst>
              </p:cNvPr>
              <p:cNvSpPr txBox="1">
                <a:spLocks noRot="1" noChangeAspect="1" noMove="1" noResize="1" noEditPoints="1" noAdjustHandles="1" noChangeArrowheads="1" noChangeShapeType="1" noTextEdit="1"/>
              </p:cNvSpPr>
              <p:nvPr/>
            </p:nvSpPr>
            <p:spPr>
              <a:xfrm>
                <a:off x="2616553" y="5143500"/>
                <a:ext cx="4774847" cy="1083886"/>
              </a:xfrm>
              <a:prstGeom prst="rect">
                <a:avLst/>
              </a:prstGeom>
              <a:blipFill>
                <a:blip r:embed="rId6"/>
                <a:stretch>
                  <a:fillRect l="-1061" b="-30233"/>
                </a:stretch>
              </a:blipFill>
            </p:spPr>
            <p:txBody>
              <a:bodyPr/>
              <a:lstStyle/>
              <a:p>
                <a:r>
                  <a:rPr lang="en-US">
                    <a:noFill/>
                  </a:rPr>
                  <a:t> </a:t>
                </a:r>
              </a:p>
            </p:txBody>
          </p:sp>
        </mc:Fallback>
      </mc:AlternateContent>
    </p:spTree>
    <p:extLst>
      <p:ext uri="{BB962C8B-B14F-4D97-AF65-F5344CB8AC3E}">
        <p14:creationId xmlns:p14="http://schemas.microsoft.com/office/powerpoint/2010/main" val="29395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6"/>
                </p:tgtEl>
              </p:cMediaNode>
            </p:video>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AE5EF29-551A-C342-9A6E-29AB8EF59FFF}"/>
              </a:ext>
            </a:extLst>
          </p:cNvPr>
          <p:cNvSpPr/>
          <p:nvPr/>
        </p:nvSpPr>
        <p:spPr>
          <a:xfrm>
            <a:off x="914400" y="419100"/>
            <a:ext cx="8915400" cy="7080272"/>
          </a:xfrm>
          <a:prstGeom prst="rect">
            <a:avLst/>
          </a:prstGeom>
        </p:spPr>
        <p:txBody>
          <a:bodyPr wrap="square">
            <a:spAutoFit/>
          </a:bodyPr>
          <a:lstStyle/>
          <a:p>
            <a:pPr>
              <a:lnSpc>
                <a:spcPct val="150000"/>
              </a:lnSpc>
            </a:pPr>
            <a:r>
              <a:rPr lang="vi-VN" sz="4400">
                <a:latin typeface="Times New Roman" panose="02020603050405020304" pitchFamily="18" charset="0"/>
                <a:cs typeface="Times New Roman" panose="02020603050405020304" pitchFamily="18" charset="0"/>
              </a:rPr>
              <a:t>Áp dụng định luật khúc xạ ánh sáng: </a:t>
            </a:r>
            <a:endParaRPr lang="vi-VN" sz="4400">
              <a:effectLst/>
              <a:latin typeface="Times New Roman" panose="02020603050405020304" pitchFamily="18" charset="0"/>
              <a:cs typeface="Times New Roman" panose="02020603050405020304" pitchFamily="18" charset="0"/>
            </a:endParaRPr>
          </a:p>
          <a:p>
            <a:pPr>
              <a:lnSpc>
                <a:spcPct val="150000"/>
              </a:lnSpc>
            </a:pPr>
            <a:r>
              <a:rPr lang="vi-VN" sz="4400">
                <a:latin typeface="Times New Roman" panose="02020603050405020304" pitchFamily="18" charset="0"/>
                <a:cs typeface="Times New Roman" panose="02020603050405020304" pitchFamily="18" charset="0"/>
              </a:rPr>
              <a:t>n</a:t>
            </a:r>
            <a:r>
              <a:rPr lang="vi-VN" sz="4400" baseline="-25000">
                <a:effectLst/>
                <a:latin typeface="Times New Roman" panose="02020603050405020304" pitchFamily="18" charset="0"/>
                <a:cs typeface="Times New Roman" panose="02020603050405020304" pitchFamily="18" charset="0"/>
              </a:rPr>
              <a:t>1</a:t>
            </a:r>
            <a:r>
              <a:rPr lang="vi-VN" sz="4400">
                <a:latin typeface="Times New Roman" panose="02020603050405020304" pitchFamily="18" charset="0"/>
                <a:cs typeface="Times New Roman" panose="02020603050405020304" pitchFamily="18" charset="0"/>
              </a:rPr>
              <a:t>.sini = n</a:t>
            </a:r>
            <a:r>
              <a:rPr lang="vi-VN" sz="4400" baseline="-25000">
                <a:effectLst/>
                <a:latin typeface="Times New Roman" panose="02020603050405020304" pitchFamily="18" charset="0"/>
                <a:cs typeface="Times New Roman" panose="02020603050405020304" pitchFamily="18" charset="0"/>
              </a:rPr>
              <a:t>2</a:t>
            </a:r>
            <a:r>
              <a:rPr lang="vi-VN" sz="4400">
                <a:latin typeface="Times New Roman" panose="02020603050405020304" pitchFamily="18" charset="0"/>
                <a:cs typeface="Times New Roman" panose="02020603050405020304" pitchFamily="18" charset="0"/>
              </a:rPr>
              <a:t>.sinr </a:t>
            </a:r>
            <a:endParaRPr lang="vi-VN" sz="4400">
              <a:effectLst/>
              <a:latin typeface="Times New Roman" panose="02020603050405020304" pitchFamily="18" charset="0"/>
              <a:cs typeface="Times New Roman" panose="02020603050405020304" pitchFamily="18" charset="0"/>
            </a:endParaRPr>
          </a:p>
          <a:p>
            <a:pPr>
              <a:lnSpc>
                <a:spcPct val="150000"/>
              </a:lnSpc>
            </a:pPr>
            <a:r>
              <a:rPr lang="vi-VN" sz="4400">
                <a:solidFill>
                  <a:srgbClr val="050707"/>
                </a:solidFill>
                <a:effectLst/>
                <a:latin typeface="Times New Roman" panose="02020603050405020304" pitchFamily="18" charset="0"/>
                <a:cs typeface="Times New Roman" panose="02020603050405020304" pitchFamily="18" charset="0"/>
              </a:rPr>
              <a:t>⇒ sinr = (</a:t>
            </a:r>
            <a:r>
              <a:rPr lang="vi-VN" sz="4400">
                <a:latin typeface="Times New Roman" panose="02020603050405020304" pitchFamily="18" charset="0"/>
                <a:cs typeface="Times New Roman" panose="02020603050405020304" pitchFamily="18" charset="0"/>
              </a:rPr>
              <a:t>n</a:t>
            </a:r>
            <a:r>
              <a:rPr lang="vi-VN" sz="4400" baseline="-25000">
                <a:latin typeface="Times New Roman" panose="02020603050405020304" pitchFamily="18" charset="0"/>
                <a:cs typeface="Times New Roman" panose="02020603050405020304" pitchFamily="18" charset="0"/>
              </a:rPr>
              <a:t>1</a:t>
            </a:r>
            <a:r>
              <a:rPr lang="vi-VN" sz="4400">
                <a:solidFill>
                  <a:srgbClr val="050707"/>
                </a:solidFill>
                <a:effectLst/>
                <a:latin typeface="Times New Roman" panose="02020603050405020304" pitchFamily="18" charset="0"/>
                <a:cs typeface="Times New Roman" panose="02020603050405020304" pitchFamily="18" charset="0"/>
              </a:rPr>
              <a:t>.sini): </a:t>
            </a:r>
            <a:r>
              <a:rPr lang="vi-VN" sz="4400">
                <a:latin typeface="Times New Roman" panose="02020603050405020304" pitchFamily="18" charset="0"/>
                <a:cs typeface="Times New Roman" panose="02020603050405020304" pitchFamily="18" charset="0"/>
              </a:rPr>
              <a:t>n</a:t>
            </a:r>
            <a:r>
              <a:rPr lang="vi-VN" sz="4400" baseline="-25000">
                <a:latin typeface="Times New Roman" panose="02020603050405020304" pitchFamily="18" charset="0"/>
                <a:cs typeface="Times New Roman" panose="02020603050405020304" pitchFamily="18" charset="0"/>
              </a:rPr>
              <a:t>2</a:t>
            </a:r>
            <a:endParaRPr lang="vi-VN" sz="4400">
              <a:effectLst/>
              <a:latin typeface="Times New Roman" panose="02020603050405020304" pitchFamily="18" charset="0"/>
              <a:cs typeface="Times New Roman" panose="02020603050405020304" pitchFamily="18" charset="0"/>
            </a:endParaRPr>
          </a:p>
          <a:p>
            <a:pPr>
              <a:lnSpc>
                <a:spcPct val="150000"/>
              </a:lnSpc>
            </a:pPr>
            <a:r>
              <a:rPr lang="vi-VN" sz="4400">
                <a:solidFill>
                  <a:srgbClr val="FF0000"/>
                </a:solidFill>
                <a:latin typeface="Times New Roman" panose="02020603050405020304" pitchFamily="18" charset="0"/>
                <a:cs typeface="Times New Roman" panose="02020603050405020304" pitchFamily="18" charset="0"/>
              </a:rPr>
              <a:t>TH1: Với i = 30</a:t>
            </a:r>
            <a:r>
              <a:rPr lang="vi-VN" sz="4400" baseline="30000">
                <a:solidFill>
                  <a:srgbClr val="FF0000"/>
                </a:solidFill>
                <a:effectLst/>
                <a:latin typeface="Times New Roman" panose="02020603050405020304" pitchFamily="18" charset="0"/>
                <a:cs typeface="Times New Roman" panose="02020603050405020304" pitchFamily="18" charset="0"/>
              </a:rPr>
              <a:t>o</a:t>
            </a:r>
            <a:r>
              <a:rPr lang="vi-VN" sz="4400">
                <a:solidFill>
                  <a:srgbClr val="FF0000"/>
                </a:solidFill>
                <a:latin typeface="Times New Roman" panose="02020603050405020304" pitchFamily="18" charset="0"/>
                <a:cs typeface="Times New Roman" panose="02020603050405020304" pitchFamily="18" charset="0"/>
              </a:rPr>
              <a:t> </a:t>
            </a:r>
            <a:endParaRPr lang="vi-VN" sz="4400">
              <a:solidFill>
                <a:srgbClr val="FF0000"/>
              </a:solidFill>
              <a:effectLst/>
              <a:latin typeface="Times New Roman" panose="02020603050405020304" pitchFamily="18" charset="0"/>
              <a:cs typeface="Times New Roman" panose="02020603050405020304" pitchFamily="18" charset="0"/>
            </a:endParaRPr>
          </a:p>
          <a:p>
            <a:pPr>
              <a:lnSpc>
                <a:spcPct val="150000"/>
              </a:lnSpc>
            </a:pPr>
            <a:r>
              <a:rPr lang="vi-VN" sz="4400">
                <a:solidFill>
                  <a:srgbClr val="050707"/>
                </a:solidFill>
                <a:latin typeface="Times New Roman" panose="02020603050405020304" pitchFamily="18" charset="0"/>
                <a:cs typeface="Times New Roman" panose="02020603050405020304" pitchFamily="18" charset="0"/>
              </a:rPr>
              <a:t>⇒ </a:t>
            </a:r>
            <a:r>
              <a:rPr lang="vi-VN" sz="4400">
                <a:solidFill>
                  <a:srgbClr val="050707"/>
                </a:solidFill>
                <a:effectLst/>
                <a:latin typeface="Times New Roman" panose="02020603050405020304" pitchFamily="18" charset="0"/>
                <a:cs typeface="Times New Roman" panose="02020603050405020304" pitchFamily="18" charset="0"/>
              </a:rPr>
              <a:t>sinr = (1,49.sin30</a:t>
            </a:r>
            <a:r>
              <a:rPr lang="vi-VN" sz="4400" baseline="30000">
                <a:solidFill>
                  <a:srgbClr val="050707"/>
                </a:solidFill>
                <a:effectLst/>
                <a:latin typeface="Times New Roman" panose="02020603050405020304" pitchFamily="18" charset="0"/>
                <a:cs typeface="Times New Roman" panose="02020603050405020304" pitchFamily="18" charset="0"/>
              </a:rPr>
              <a:t>o</a:t>
            </a:r>
            <a:r>
              <a:rPr lang="vi-VN" sz="4400">
                <a:solidFill>
                  <a:srgbClr val="050707"/>
                </a:solidFill>
                <a:effectLst/>
                <a:latin typeface="Times New Roman" panose="02020603050405020304" pitchFamily="18" charset="0"/>
                <a:cs typeface="Times New Roman" panose="02020603050405020304" pitchFamily="18" charset="0"/>
              </a:rPr>
              <a:t>) :1 </a:t>
            </a:r>
            <a:endParaRPr lang="vi-VN" sz="4400">
              <a:effectLst/>
              <a:latin typeface="Times New Roman" panose="02020603050405020304" pitchFamily="18" charset="0"/>
              <a:cs typeface="Times New Roman" panose="02020603050405020304" pitchFamily="18" charset="0"/>
            </a:endParaRPr>
          </a:p>
          <a:p>
            <a:pPr>
              <a:lnSpc>
                <a:spcPct val="150000"/>
              </a:lnSpc>
            </a:pPr>
            <a:r>
              <a:rPr lang="vi-VN" sz="4400">
                <a:solidFill>
                  <a:srgbClr val="050707"/>
                </a:solidFill>
                <a:effectLst/>
                <a:latin typeface="Times New Roman" panose="02020603050405020304" pitchFamily="18" charset="0"/>
                <a:cs typeface="Times New Roman" panose="02020603050405020304" pitchFamily="18" charset="0"/>
              </a:rPr>
              <a:t>⇒ r = 48,16</a:t>
            </a:r>
            <a:r>
              <a:rPr lang="vi-VN" sz="4400" baseline="30000">
                <a:solidFill>
                  <a:srgbClr val="050707"/>
                </a:solidFill>
                <a:effectLst/>
                <a:latin typeface="Times New Roman" panose="02020603050405020304" pitchFamily="18" charset="0"/>
                <a:cs typeface="Times New Roman" panose="02020603050405020304" pitchFamily="18" charset="0"/>
              </a:rPr>
              <a:t>o</a:t>
            </a:r>
            <a:r>
              <a:rPr lang="vi-VN" sz="4400">
                <a:solidFill>
                  <a:srgbClr val="050707"/>
                </a:solidFill>
                <a:effectLst/>
                <a:latin typeface="Times New Roman" panose="02020603050405020304" pitchFamily="18" charset="0"/>
                <a:cs typeface="Times New Roman" panose="02020603050405020304" pitchFamily="18" charset="0"/>
              </a:rPr>
              <a:t> </a:t>
            </a:r>
          </a:p>
          <a:p>
            <a:pPr>
              <a:lnSpc>
                <a:spcPct val="150000"/>
              </a:lnSpc>
            </a:pPr>
            <a:r>
              <a:rPr lang="vi-VN" sz="4400">
                <a:solidFill>
                  <a:srgbClr val="050707"/>
                </a:solidFill>
                <a:effectLst/>
                <a:latin typeface="Times New Roman" panose="02020603050405020304" pitchFamily="18" charset="0"/>
                <a:cs typeface="Times New Roman" panose="02020603050405020304" pitchFamily="18" charset="0"/>
              </a:rPr>
              <a:t> </a:t>
            </a:r>
            <a:endParaRPr lang="vi-VN" sz="440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1D7E6FE2-2241-4E47-AA5B-E766BD922705}"/>
              </a:ext>
            </a:extLst>
          </p:cNvPr>
          <p:cNvSpPr/>
          <p:nvPr/>
        </p:nvSpPr>
        <p:spPr>
          <a:xfrm>
            <a:off x="8686800" y="3619500"/>
            <a:ext cx="9144000" cy="3031920"/>
          </a:xfrm>
          <a:prstGeom prst="rect">
            <a:avLst/>
          </a:prstGeom>
        </p:spPr>
        <p:txBody>
          <a:bodyPr>
            <a:spAutoFit/>
          </a:bodyPr>
          <a:lstStyle/>
          <a:p>
            <a:pPr>
              <a:lnSpc>
                <a:spcPct val="150000"/>
              </a:lnSpc>
            </a:pPr>
            <a:r>
              <a:rPr lang="vi-VN" sz="4400">
                <a:solidFill>
                  <a:srgbClr val="FF0000"/>
                </a:solidFill>
                <a:latin typeface="Times New Roman" panose="02020603050405020304" pitchFamily="18" charset="0"/>
                <a:cs typeface="Times New Roman" panose="02020603050405020304" pitchFamily="18" charset="0"/>
              </a:rPr>
              <a:t>TH2: Với i = 60</a:t>
            </a:r>
            <a:r>
              <a:rPr lang="vi-VN" sz="4400" baseline="30000">
                <a:solidFill>
                  <a:srgbClr val="FF0000"/>
                </a:solidFill>
                <a:latin typeface="Times New Roman" panose="02020603050405020304" pitchFamily="18" charset="0"/>
                <a:cs typeface="Times New Roman" panose="02020603050405020304" pitchFamily="18" charset="0"/>
              </a:rPr>
              <a:t>o</a:t>
            </a:r>
            <a:r>
              <a:rPr lang="vi-VN" sz="4400">
                <a:solidFill>
                  <a:srgbClr val="FF0000"/>
                </a:solidFill>
                <a:latin typeface="Times New Roman" panose="02020603050405020304" pitchFamily="18" charset="0"/>
                <a:cs typeface="Times New Roman" panose="02020603050405020304" pitchFamily="18" charset="0"/>
              </a:rPr>
              <a:t>: </a:t>
            </a:r>
          </a:p>
          <a:p>
            <a:pPr>
              <a:lnSpc>
                <a:spcPct val="150000"/>
              </a:lnSpc>
            </a:pPr>
            <a:r>
              <a:rPr lang="vi-VN" sz="4400">
                <a:latin typeface="Times New Roman" panose="02020603050405020304" pitchFamily="18" charset="0"/>
                <a:cs typeface="Times New Roman" panose="02020603050405020304" pitchFamily="18" charset="0"/>
              </a:rPr>
              <a:t>sinr = (1,49.sin60</a:t>
            </a:r>
            <a:r>
              <a:rPr lang="vi-VN" sz="4400" baseline="30000">
                <a:latin typeface="Times New Roman" panose="02020603050405020304" pitchFamily="18" charset="0"/>
                <a:cs typeface="Times New Roman" panose="02020603050405020304" pitchFamily="18" charset="0"/>
              </a:rPr>
              <a:t>o</a:t>
            </a:r>
            <a:r>
              <a:rPr lang="vi-VN" sz="4400">
                <a:latin typeface="Times New Roman" panose="02020603050405020304" pitchFamily="18" charset="0"/>
                <a:cs typeface="Times New Roman" panose="02020603050405020304" pitchFamily="18" charset="0"/>
              </a:rPr>
              <a:t> ): 1 &gt; 1(vô lí) </a:t>
            </a:r>
          </a:p>
          <a:p>
            <a:pPr>
              <a:lnSpc>
                <a:spcPct val="150000"/>
              </a:lnSpc>
            </a:pPr>
            <a:r>
              <a:rPr lang="vi-VN" sz="4400">
                <a:latin typeface="Times New Roman" panose="02020603050405020304" pitchFamily="18" charset="0"/>
                <a:cs typeface="Times New Roman" panose="02020603050405020304" pitchFamily="18" charset="0"/>
              </a:rPr>
              <a:t>⇒ Không tìm được góc r. </a:t>
            </a:r>
          </a:p>
        </p:txBody>
      </p:sp>
      <p:cxnSp>
        <p:nvCxnSpPr>
          <p:cNvPr id="5" name="Straight Connector 4">
            <a:extLst>
              <a:ext uri="{FF2B5EF4-FFF2-40B4-BE49-F238E27FC236}">
                <a16:creationId xmlns="" xmlns:a16="http://schemas.microsoft.com/office/drawing/2014/main" id="{4D6731C5-BEC4-7944-B3F7-93C591E0574E}"/>
              </a:ext>
            </a:extLst>
          </p:cNvPr>
          <p:cNvCxnSpPr/>
          <p:nvPr/>
        </p:nvCxnSpPr>
        <p:spPr>
          <a:xfrm>
            <a:off x="7924800" y="3619500"/>
            <a:ext cx="0" cy="403860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96135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 name="TextBox 1">
            <a:extLst>
              <a:ext uri="{FF2B5EF4-FFF2-40B4-BE49-F238E27FC236}">
                <a16:creationId xmlns="" xmlns:a16="http://schemas.microsoft.com/office/drawing/2014/main" id="{4DC026CB-8BF4-8A41-932C-3AC26DD83454}"/>
              </a:ext>
            </a:extLst>
          </p:cNvPr>
          <p:cNvSpPr txBox="1"/>
          <p:nvPr/>
        </p:nvSpPr>
        <p:spPr>
          <a:xfrm>
            <a:off x="2590800" y="3009900"/>
            <a:ext cx="914400" cy="923330"/>
          </a:xfrm>
          <a:prstGeom prst="rect">
            <a:avLst/>
          </a:prstGeom>
          <a:solidFill>
            <a:schemeClr val="bg1"/>
          </a:solidFill>
        </p:spPr>
        <p:txBody>
          <a:bodyPr wrap="square" rtlCol="0">
            <a:spAutoFit/>
          </a:bodyPr>
          <a:lstStyle/>
          <a:p>
            <a:pPr algn="ctr"/>
            <a:r>
              <a:rPr lang="en-US" sz="5400" b="1"/>
              <a:t>T</a:t>
            </a:r>
          </a:p>
        </p:txBody>
      </p:sp>
      <p:sp>
        <p:nvSpPr>
          <p:cNvPr id="8" name="TextBox 7">
            <a:extLst>
              <a:ext uri="{FF2B5EF4-FFF2-40B4-BE49-F238E27FC236}">
                <a16:creationId xmlns="" xmlns:a16="http://schemas.microsoft.com/office/drawing/2014/main" id="{49A54A7D-7FED-3E47-B366-3E78A78BBC37}"/>
              </a:ext>
            </a:extLst>
          </p:cNvPr>
          <p:cNvSpPr txBox="1"/>
          <p:nvPr/>
        </p:nvSpPr>
        <p:spPr>
          <a:xfrm>
            <a:off x="3886200" y="3009900"/>
            <a:ext cx="914400" cy="923330"/>
          </a:xfrm>
          <a:prstGeom prst="rect">
            <a:avLst/>
          </a:prstGeom>
          <a:solidFill>
            <a:schemeClr val="bg1"/>
          </a:solidFill>
        </p:spPr>
        <p:txBody>
          <a:bodyPr wrap="square" rtlCol="0">
            <a:spAutoFit/>
          </a:bodyPr>
          <a:lstStyle/>
          <a:p>
            <a:pPr algn="ctr"/>
            <a:r>
              <a:rPr lang="en-US" sz="5400" b="1"/>
              <a:t>R</a:t>
            </a:r>
          </a:p>
        </p:txBody>
      </p:sp>
      <p:sp>
        <p:nvSpPr>
          <p:cNvPr id="9" name="TextBox 8">
            <a:extLst>
              <a:ext uri="{FF2B5EF4-FFF2-40B4-BE49-F238E27FC236}">
                <a16:creationId xmlns="" xmlns:a16="http://schemas.microsoft.com/office/drawing/2014/main" id="{E9B49FD1-58AA-2448-89A0-3306EA791988}"/>
              </a:ext>
            </a:extLst>
          </p:cNvPr>
          <p:cNvSpPr txBox="1"/>
          <p:nvPr/>
        </p:nvSpPr>
        <p:spPr>
          <a:xfrm>
            <a:off x="5181600" y="3012440"/>
            <a:ext cx="914400" cy="923330"/>
          </a:xfrm>
          <a:prstGeom prst="rect">
            <a:avLst/>
          </a:prstGeom>
          <a:solidFill>
            <a:schemeClr val="bg1"/>
          </a:solidFill>
        </p:spPr>
        <p:txBody>
          <a:bodyPr wrap="square" rtlCol="0">
            <a:spAutoFit/>
          </a:bodyPr>
          <a:lstStyle/>
          <a:p>
            <a:pPr algn="ctr"/>
            <a:r>
              <a:rPr lang="en-US" sz="5400" b="1"/>
              <a:t>O</a:t>
            </a:r>
          </a:p>
        </p:txBody>
      </p:sp>
      <p:sp>
        <p:nvSpPr>
          <p:cNvPr id="10" name="TextBox 9">
            <a:extLst>
              <a:ext uri="{FF2B5EF4-FFF2-40B4-BE49-F238E27FC236}">
                <a16:creationId xmlns="" xmlns:a16="http://schemas.microsoft.com/office/drawing/2014/main" id="{2AECF064-F6B3-814B-9DF6-58EF20CF7320}"/>
              </a:ext>
            </a:extLst>
          </p:cNvPr>
          <p:cNvSpPr txBox="1"/>
          <p:nvPr/>
        </p:nvSpPr>
        <p:spPr>
          <a:xfrm>
            <a:off x="6477000" y="3017520"/>
            <a:ext cx="914400" cy="923330"/>
          </a:xfrm>
          <a:prstGeom prst="rect">
            <a:avLst/>
          </a:prstGeom>
          <a:solidFill>
            <a:schemeClr val="bg1"/>
          </a:solidFill>
        </p:spPr>
        <p:txBody>
          <a:bodyPr wrap="square" rtlCol="0">
            <a:spAutoFit/>
          </a:bodyPr>
          <a:lstStyle/>
          <a:p>
            <a:pPr algn="ctr"/>
            <a:r>
              <a:rPr lang="en-US" sz="5400" b="1"/>
              <a:t>N</a:t>
            </a:r>
          </a:p>
        </p:txBody>
      </p:sp>
      <p:sp>
        <p:nvSpPr>
          <p:cNvPr id="11" name="TextBox 10">
            <a:extLst>
              <a:ext uri="{FF2B5EF4-FFF2-40B4-BE49-F238E27FC236}">
                <a16:creationId xmlns="" xmlns:a16="http://schemas.microsoft.com/office/drawing/2014/main" id="{B6F5DA0C-9F61-3F46-AAB4-2DB6B552758A}"/>
              </a:ext>
            </a:extLst>
          </p:cNvPr>
          <p:cNvSpPr txBox="1"/>
          <p:nvPr/>
        </p:nvSpPr>
        <p:spPr>
          <a:xfrm>
            <a:off x="7874354" y="3017520"/>
            <a:ext cx="914400" cy="923330"/>
          </a:xfrm>
          <a:prstGeom prst="rect">
            <a:avLst/>
          </a:prstGeom>
          <a:solidFill>
            <a:schemeClr val="bg1"/>
          </a:solidFill>
        </p:spPr>
        <p:txBody>
          <a:bodyPr wrap="square" rtlCol="0">
            <a:spAutoFit/>
          </a:bodyPr>
          <a:lstStyle/>
          <a:p>
            <a:pPr algn="ctr"/>
            <a:r>
              <a:rPr lang="en-US" sz="5400" b="1"/>
              <a:t>G</a:t>
            </a:r>
          </a:p>
        </p:txBody>
      </p:sp>
      <p:sp>
        <p:nvSpPr>
          <p:cNvPr id="12" name="TextBox 11">
            <a:extLst>
              <a:ext uri="{FF2B5EF4-FFF2-40B4-BE49-F238E27FC236}">
                <a16:creationId xmlns="" xmlns:a16="http://schemas.microsoft.com/office/drawing/2014/main" id="{5039710A-765B-D74F-AE9F-B0A3FC2C7CAF}"/>
              </a:ext>
            </a:extLst>
          </p:cNvPr>
          <p:cNvSpPr txBox="1"/>
          <p:nvPr/>
        </p:nvSpPr>
        <p:spPr>
          <a:xfrm>
            <a:off x="10363200" y="3045460"/>
            <a:ext cx="914400" cy="923330"/>
          </a:xfrm>
          <a:prstGeom prst="rect">
            <a:avLst/>
          </a:prstGeom>
          <a:solidFill>
            <a:schemeClr val="bg1"/>
          </a:solidFill>
        </p:spPr>
        <p:txBody>
          <a:bodyPr wrap="square" rtlCol="0">
            <a:spAutoFit/>
          </a:bodyPr>
          <a:lstStyle/>
          <a:p>
            <a:pPr algn="ctr"/>
            <a:r>
              <a:rPr lang="en-US" sz="5400" b="1"/>
              <a:t>S</a:t>
            </a:r>
          </a:p>
        </p:txBody>
      </p:sp>
      <p:sp>
        <p:nvSpPr>
          <p:cNvPr id="13" name="TextBox 12">
            <a:extLst>
              <a:ext uri="{FF2B5EF4-FFF2-40B4-BE49-F238E27FC236}">
                <a16:creationId xmlns="" xmlns:a16="http://schemas.microsoft.com/office/drawing/2014/main" id="{64310155-5DA4-FF4A-9175-D5D672B0047B}"/>
              </a:ext>
            </a:extLst>
          </p:cNvPr>
          <p:cNvSpPr txBox="1"/>
          <p:nvPr/>
        </p:nvSpPr>
        <p:spPr>
          <a:xfrm>
            <a:off x="11658600" y="3045460"/>
            <a:ext cx="914400" cy="923330"/>
          </a:xfrm>
          <a:prstGeom prst="rect">
            <a:avLst/>
          </a:prstGeom>
          <a:solidFill>
            <a:schemeClr val="bg1"/>
          </a:solidFill>
        </p:spPr>
        <p:txBody>
          <a:bodyPr wrap="square" rtlCol="0">
            <a:spAutoFit/>
          </a:bodyPr>
          <a:lstStyle/>
          <a:p>
            <a:pPr algn="ctr"/>
            <a:r>
              <a:rPr lang="en-US" sz="5400" b="1"/>
              <a:t>O</a:t>
            </a:r>
          </a:p>
        </p:txBody>
      </p:sp>
      <p:sp>
        <p:nvSpPr>
          <p:cNvPr id="14" name="TextBox 13">
            <a:extLst>
              <a:ext uri="{FF2B5EF4-FFF2-40B4-BE49-F238E27FC236}">
                <a16:creationId xmlns="" xmlns:a16="http://schemas.microsoft.com/office/drawing/2014/main" id="{5772FC4F-ADC3-7741-A940-0628934BC57B}"/>
              </a:ext>
            </a:extLst>
          </p:cNvPr>
          <p:cNvSpPr txBox="1"/>
          <p:nvPr/>
        </p:nvSpPr>
        <p:spPr>
          <a:xfrm>
            <a:off x="12954000" y="3009900"/>
            <a:ext cx="914400" cy="923330"/>
          </a:xfrm>
          <a:prstGeom prst="rect">
            <a:avLst/>
          </a:prstGeom>
          <a:solidFill>
            <a:schemeClr val="bg1"/>
          </a:solidFill>
        </p:spPr>
        <p:txBody>
          <a:bodyPr wrap="square" rtlCol="0">
            <a:spAutoFit/>
          </a:bodyPr>
          <a:lstStyle/>
          <a:p>
            <a:pPr algn="ctr"/>
            <a:r>
              <a:rPr lang="en-US" sz="5400" b="1"/>
              <a:t>O</a:t>
            </a:r>
          </a:p>
        </p:txBody>
      </p:sp>
      <p:sp>
        <p:nvSpPr>
          <p:cNvPr id="16" name="TextBox 15">
            <a:extLst>
              <a:ext uri="{FF2B5EF4-FFF2-40B4-BE49-F238E27FC236}">
                <a16:creationId xmlns="" xmlns:a16="http://schemas.microsoft.com/office/drawing/2014/main" id="{A0E00667-8E32-1149-BB25-C5609C3CD95B}"/>
              </a:ext>
            </a:extLst>
          </p:cNvPr>
          <p:cNvSpPr txBox="1"/>
          <p:nvPr/>
        </p:nvSpPr>
        <p:spPr>
          <a:xfrm>
            <a:off x="14348460" y="3017520"/>
            <a:ext cx="914400" cy="923330"/>
          </a:xfrm>
          <a:prstGeom prst="rect">
            <a:avLst/>
          </a:prstGeom>
          <a:solidFill>
            <a:schemeClr val="bg1"/>
          </a:solidFill>
        </p:spPr>
        <p:txBody>
          <a:bodyPr wrap="square" rtlCol="0">
            <a:spAutoFit/>
          </a:bodyPr>
          <a:lstStyle/>
          <a:p>
            <a:pPr algn="ctr"/>
            <a:r>
              <a:rPr lang="en-US" sz="5400" b="1"/>
              <a:t>T</a:t>
            </a:r>
          </a:p>
        </p:txBody>
      </p:sp>
      <p:pic>
        <p:nvPicPr>
          <p:cNvPr id="17" name="20s">
            <a:hlinkClick r:id="" action="ppaction://media"/>
            <a:extLst>
              <a:ext uri="{FF2B5EF4-FFF2-40B4-BE49-F238E27FC236}">
                <a16:creationId xmlns="" xmlns:a16="http://schemas.microsoft.com/office/drawing/2014/main" id="{624C44E3-AEB4-444C-B6DC-F2CF633AEE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70937" y="7161018"/>
            <a:ext cx="5520971" cy="310312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FADF75EE-6834-E34D-8F8C-CD2E84D51C7A}"/>
                  </a:ext>
                </a:extLst>
              </p:cNvPr>
              <p:cNvSpPr txBox="1"/>
              <p:nvPr/>
            </p:nvSpPr>
            <p:spPr>
              <a:xfrm>
                <a:off x="2616553" y="5143500"/>
                <a:ext cx="4774847" cy="1083886"/>
              </a:xfrm>
              <a:prstGeom prst="rect">
                <a:avLst/>
              </a:prstGeom>
              <a:solidFill>
                <a:schemeClr val="bg1"/>
              </a:solidFill>
            </p:spPr>
            <p:txBody>
              <a:bodyPr wrap="square" rtlCol="0">
                <a:spAutoFit/>
              </a:bodyPr>
              <a:lstStyle/>
              <a:p>
                <a:pPr>
                  <a:lnSpc>
                    <a:spcPct val="150000"/>
                  </a:lnSpc>
                </a:pPr>
                <a14:m>
                  <m:oMath xmlns:m="http://schemas.openxmlformats.org/officeDocument/2006/math">
                    <m:r>
                      <a:rPr lang="en-US" sz="4800" b="1" i="1">
                        <a:solidFill>
                          <a:srgbClr val="C00000"/>
                        </a:solidFill>
                        <a:latin typeface="Cambria Math" panose="02040503050406030204" pitchFamily="18" charset="0"/>
                        <a:ea typeface="Cambria Math" panose="02040503050406030204" pitchFamily="18" charset="0"/>
                      </a:rPr>
                      <m:t>→</m:t>
                    </m:r>
                  </m:oMath>
                </a14:m>
                <a:r>
                  <a:rPr lang="en-US" sz="4800" b="1">
                    <a:solidFill>
                      <a:srgbClr val="C00000"/>
                    </a:solidFill>
                  </a:rPr>
                  <a:t> TRONG SUỐT</a:t>
                </a:r>
              </a:p>
            </p:txBody>
          </p:sp>
        </mc:Choice>
        <mc:Fallback xmlns="">
          <p:sp>
            <p:nvSpPr>
              <p:cNvPr id="18" name="TextBox 17">
                <a:extLst>
                  <a:ext uri="{FF2B5EF4-FFF2-40B4-BE49-F238E27FC236}">
                    <a16:creationId xmlns:a16="http://schemas.microsoft.com/office/drawing/2014/main" id="{FADF75EE-6834-E34D-8F8C-CD2E84D51C7A}"/>
                  </a:ext>
                </a:extLst>
              </p:cNvPr>
              <p:cNvSpPr txBox="1">
                <a:spLocks noRot="1" noChangeAspect="1" noMove="1" noResize="1" noEditPoints="1" noAdjustHandles="1" noChangeArrowheads="1" noChangeShapeType="1" noTextEdit="1"/>
              </p:cNvSpPr>
              <p:nvPr/>
            </p:nvSpPr>
            <p:spPr>
              <a:xfrm>
                <a:off x="2616553" y="5143500"/>
                <a:ext cx="4774847" cy="1083886"/>
              </a:xfrm>
              <a:prstGeom prst="rect">
                <a:avLst/>
              </a:prstGeom>
              <a:blipFill>
                <a:blip r:embed="rId6"/>
                <a:stretch>
                  <a:fillRect l="-1061" b="-30233"/>
                </a:stretch>
              </a:blipFill>
            </p:spPr>
            <p:txBody>
              <a:bodyPr/>
              <a:lstStyle/>
              <a:p>
                <a:r>
                  <a:rPr lang="en-US">
                    <a:noFill/>
                  </a:rPr>
                  <a:t> </a:t>
                </a:r>
              </a:p>
            </p:txBody>
          </p:sp>
        </mc:Fallback>
      </mc:AlternateContent>
    </p:spTree>
    <p:extLst>
      <p:ext uri="{BB962C8B-B14F-4D97-AF65-F5344CB8AC3E}">
        <p14:creationId xmlns:p14="http://schemas.microsoft.com/office/powerpoint/2010/main" val="37292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fill="hold" display="0">
                  <p:stCondLst>
                    <p:cond delay="indefinite"/>
                  </p:stCondLst>
                </p:cTn>
                <p:tgtEl>
                  <p:spTgt spid="17"/>
                </p:tgtEl>
              </p:cMediaNode>
            </p:video>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 name="TextBox 1">
            <a:extLst>
              <a:ext uri="{FF2B5EF4-FFF2-40B4-BE49-F238E27FC236}">
                <a16:creationId xmlns="" xmlns:a16="http://schemas.microsoft.com/office/drawing/2014/main" id="{4DC026CB-8BF4-8A41-932C-3AC26DD83454}"/>
              </a:ext>
            </a:extLst>
          </p:cNvPr>
          <p:cNvSpPr txBox="1"/>
          <p:nvPr/>
        </p:nvSpPr>
        <p:spPr>
          <a:xfrm>
            <a:off x="826239" y="3002280"/>
            <a:ext cx="914400" cy="923330"/>
          </a:xfrm>
          <a:prstGeom prst="rect">
            <a:avLst/>
          </a:prstGeom>
          <a:solidFill>
            <a:schemeClr val="bg1"/>
          </a:solidFill>
        </p:spPr>
        <p:txBody>
          <a:bodyPr wrap="square" rtlCol="0">
            <a:spAutoFit/>
          </a:bodyPr>
          <a:lstStyle/>
          <a:p>
            <a:pPr algn="ctr"/>
            <a:r>
              <a:rPr lang="en-US" sz="5400" b="1"/>
              <a:t>M</a:t>
            </a:r>
          </a:p>
        </p:txBody>
      </p:sp>
      <p:sp>
        <p:nvSpPr>
          <p:cNvPr id="8" name="TextBox 7">
            <a:extLst>
              <a:ext uri="{FF2B5EF4-FFF2-40B4-BE49-F238E27FC236}">
                <a16:creationId xmlns="" xmlns:a16="http://schemas.microsoft.com/office/drawing/2014/main" id="{49A54A7D-7FED-3E47-B366-3E78A78BBC37}"/>
              </a:ext>
            </a:extLst>
          </p:cNvPr>
          <p:cNvSpPr txBox="1"/>
          <p:nvPr/>
        </p:nvSpPr>
        <p:spPr>
          <a:xfrm>
            <a:off x="2121639" y="3002280"/>
            <a:ext cx="914400" cy="923330"/>
          </a:xfrm>
          <a:prstGeom prst="rect">
            <a:avLst/>
          </a:prstGeom>
          <a:solidFill>
            <a:schemeClr val="bg1"/>
          </a:solidFill>
        </p:spPr>
        <p:txBody>
          <a:bodyPr wrap="square" rtlCol="0">
            <a:spAutoFit/>
          </a:bodyPr>
          <a:lstStyle/>
          <a:p>
            <a:pPr algn="ctr"/>
            <a:r>
              <a:rPr lang="en-US" sz="5400" b="1"/>
              <a:t>O</a:t>
            </a:r>
          </a:p>
        </p:txBody>
      </p:sp>
      <p:sp>
        <p:nvSpPr>
          <p:cNvPr id="9" name="TextBox 8">
            <a:extLst>
              <a:ext uri="{FF2B5EF4-FFF2-40B4-BE49-F238E27FC236}">
                <a16:creationId xmlns="" xmlns:a16="http://schemas.microsoft.com/office/drawing/2014/main" id="{E9B49FD1-58AA-2448-89A0-3306EA791988}"/>
              </a:ext>
            </a:extLst>
          </p:cNvPr>
          <p:cNvSpPr txBox="1"/>
          <p:nvPr/>
        </p:nvSpPr>
        <p:spPr>
          <a:xfrm>
            <a:off x="3417039" y="3004820"/>
            <a:ext cx="914400" cy="923330"/>
          </a:xfrm>
          <a:prstGeom prst="rect">
            <a:avLst/>
          </a:prstGeom>
          <a:solidFill>
            <a:schemeClr val="bg1"/>
          </a:solidFill>
        </p:spPr>
        <p:txBody>
          <a:bodyPr wrap="square" rtlCol="0">
            <a:spAutoFit/>
          </a:bodyPr>
          <a:lstStyle/>
          <a:p>
            <a:pPr algn="ctr"/>
            <a:r>
              <a:rPr lang="en-US" sz="5400" b="1"/>
              <a:t>T</a:t>
            </a:r>
          </a:p>
        </p:txBody>
      </p:sp>
      <p:sp>
        <p:nvSpPr>
          <p:cNvPr id="12" name="TextBox 11">
            <a:extLst>
              <a:ext uri="{FF2B5EF4-FFF2-40B4-BE49-F238E27FC236}">
                <a16:creationId xmlns="" xmlns:a16="http://schemas.microsoft.com/office/drawing/2014/main" id="{5039710A-765B-D74F-AE9F-B0A3FC2C7CAF}"/>
              </a:ext>
            </a:extLst>
          </p:cNvPr>
          <p:cNvSpPr txBox="1"/>
          <p:nvPr/>
        </p:nvSpPr>
        <p:spPr>
          <a:xfrm>
            <a:off x="5844540" y="3032760"/>
            <a:ext cx="914400" cy="923330"/>
          </a:xfrm>
          <a:prstGeom prst="rect">
            <a:avLst/>
          </a:prstGeom>
          <a:solidFill>
            <a:schemeClr val="bg1"/>
          </a:solidFill>
        </p:spPr>
        <p:txBody>
          <a:bodyPr wrap="square" rtlCol="0">
            <a:spAutoFit/>
          </a:bodyPr>
          <a:lstStyle/>
          <a:p>
            <a:pPr algn="ctr"/>
            <a:r>
              <a:rPr lang="en-US" sz="5400" b="1"/>
              <a:t>P</a:t>
            </a:r>
          </a:p>
        </p:txBody>
      </p:sp>
      <p:sp>
        <p:nvSpPr>
          <p:cNvPr id="13" name="TextBox 12">
            <a:extLst>
              <a:ext uri="{FF2B5EF4-FFF2-40B4-BE49-F238E27FC236}">
                <a16:creationId xmlns="" xmlns:a16="http://schemas.microsoft.com/office/drawing/2014/main" id="{64310155-5DA4-FF4A-9175-D5D672B0047B}"/>
              </a:ext>
            </a:extLst>
          </p:cNvPr>
          <p:cNvSpPr txBox="1"/>
          <p:nvPr/>
        </p:nvSpPr>
        <p:spPr>
          <a:xfrm>
            <a:off x="7139940" y="3032760"/>
            <a:ext cx="914400" cy="923330"/>
          </a:xfrm>
          <a:prstGeom prst="rect">
            <a:avLst/>
          </a:prstGeom>
          <a:solidFill>
            <a:schemeClr val="bg1"/>
          </a:solidFill>
        </p:spPr>
        <p:txBody>
          <a:bodyPr wrap="square" rtlCol="0">
            <a:spAutoFit/>
          </a:bodyPr>
          <a:lstStyle/>
          <a:p>
            <a:pPr algn="ctr"/>
            <a:r>
              <a:rPr lang="en-US" sz="5400" b="1"/>
              <a:t>H</a:t>
            </a:r>
          </a:p>
        </p:txBody>
      </p:sp>
      <p:sp>
        <p:nvSpPr>
          <p:cNvPr id="14" name="TextBox 13">
            <a:extLst>
              <a:ext uri="{FF2B5EF4-FFF2-40B4-BE49-F238E27FC236}">
                <a16:creationId xmlns="" xmlns:a16="http://schemas.microsoft.com/office/drawing/2014/main" id="{5772FC4F-ADC3-7741-A940-0628934BC57B}"/>
              </a:ext>
            </a:extLst>
          </p:cNvPr>
          <p:cNvSpPr txBox="1"/>
          <p:nvPr/>
        </p:nvSpPr>
        <p:spPr>
          <a:xfrm>
            <a:off x="8435340" y="2997200"/>
            <a:ext cx="914400" cy="923330"/>
          </a:xfrm>
          <a:prstGeom prst="rect">
            <a:avLst/>
          </a:prstGeom>
          <a:solidFill>
            <a:schemeClr val="bg1"/>
          </a:solidFill>
        </p:spPr>
        <p:txBody>
          <a:bodyPr wrap="square" rtlCol="0">
            <a:spAutoFit/>
          </a:bodyPr>
          <a:lstStyle/>
          <a:p>
            <a:pPr algn="ctr"/>
            <a:r>
              <a:rPr lang="en-US" sz="5400" b="1"/>
              <a:t>O</a:t>
            </a:r>
          </a:p>
        </p:txBody>
      </p:sp>
      <p:sp>
        <p:nvSpPr>
          <p:cNvPr id="16" name="TextBox 15">
            <a:extLst>
              <a:ext uri="{FF2B5EF4-FFF2-40B4-BE49-F238E27FC236}">
                <a16:creationId xmlns="" xmlns:a16="http://schemas.microsoft.com/office/drawing/2014/main" id="{A0E00667-8E32-1149-BB25-C5609C3CD95B}"/>
              </a:ext>
            </a:extLst>
          </p:cNvPr>
          <p:cNvSpPr txBox="1"/>
          <p:nvPr/>
        </p:nvSpPr>
        <p:spPr>
          <a:xfrm>
            <a:off x="9829800" y="3004820"/>
            <a:ext cx="914400" cy="923330"/>
          </a:xfrm>
          <a:prstGeom prst="rect">
            <a:avLst/>
          </a:prstGeom>
          <a:solidFill>
            <a:schemeClr val="bg1"/>
          </a:solidFill>
        </p:spPr>
        <p:txBody>
          <a:bodyPr wrap="square" rtlCol="0">
            <a:spAutoFit/>
          </a:bodyPr>
          <a:lstStyle/>
          <a:p>
            <a:pPr algn="ctr"/>
            <a:r>
              <a:rPr lang="en-US" sz="5400" b="1"/>
              <a:t>N</a:t>
            </a:r>
          </a:p>
        </p:txBody>
      </p:sp>
      <p:sp>
        <p:nvSpPr>
          <p:cNvPr id="17" name="TextBox 16">
            <a:extLst>
              <a:ext uri="{FF2B5EF4-FFF2-40B4-BE49-F238E27FC236}">
                <a16:creationId xmlns="" xmlns:a16="http://schemas.microsoft.com/office/drawing/2014/main" id="{A2079DC0-FF52-A644-97E6-425CEC79DAC8}"/>
              </a:ext>
            </a:extLst>
          </p:cNvPr>
          <p:cNvSpPr txBox="1"/>
          <p:nvPr/>
        </p:nvSpPr>
        <p:spPr>
          <a:xfrm>
            <a:off x="12588240" y="2946400"/>
            <a:ext cx="914400" cy="923330"/>
          </a:xfrm>
          <a:prstGeom prst="rect">
            <a:avLst/>
          </a:prstGeom>
          <a:solidFill>
            <a:schemeClr val="bg1"/>
          </a:solidFill>
        </p:spPr>
        <p:txBody>
          <a:bodyPr wrap="square" rtlCol="0">
            <a:spAutoFit/>
          </a:bodyPr>
          <a:lstStyle/>
          <a:p>
            <a:pPr algn="ctr"/>
            <a:r>
              <a:rPr lang="en-US" sz="5400" b="1"/>
              <a:t>C</a:t>
            </a:r>
          </a:p>
        </p:txBody>
      </p:sp>
      <p:sp>
        <p:nvSpPr>
          <p:cNvPr id="18" name="TextBox 17">
            <a:extLst>
              <a:ext uri="{FF2B5EF4-FFF2-40B4-BE49-F238E27FC236}">
                <a16:creationId xmlns="" xmlns:a16="http://schemas.microsoft.com/office/drawing/2014/main" id="{91707691-414F-2647-AEBD-0C0FB27101EA}"/>
              </a:ext>
            </a:extLst>
          </p:cNvPr>
          <p:cNvSpPr txBox="1"/>
          <p:nvPr/>
        </p:nvSpPr>
        <p:spPr>
          <a:xfrm>
            <a:off x="13883640" y="2946400"/>
            <a:ext cx="914400" cy="923330"/>
          </a:xfrm>
          <a:prstGeom prst="rect">
            <a:avLst/>
          </a:prstGeom>
          <a:solidFill>
            <a:schemeClr val="bg1"/>
          </a:solidFill>
        </p:spPr>
        <p:txBody>
          <a:bodyPr wrap="square" rtlCol="0">
            <a:spAutoFit/>
          </a:bodyPr>
          <a:lstStyle/>
          <a:p>
            <a:pPr algn="ctr"/>
            <a:r>
              <a:rPr lang="en-US" sz="5400" b="1"/>
              <a:t>O</a:t>
            </a:r>
          </a:p>
        </p:txBody>
      </p:sp>
      <p:sp>
        <p:nvSpPr>
          <p:cNvPr id="19" name="TextBox 18">
            <a:extLst>
              <a:ext uri="{FF2B5EF4-FFF2-40B4-BE49-F238E27FC236}">
                <a16:creationId xmlns="" xmlns:a16="http://schemas.microsoft.com/office/drawing/2014/main" id="{FE2EA6F3-2E98-6C4D-9B2C-1B8D80289AE6}"/>
              </a:ext>
            </a:extLst>
          </p:cNvPr>
          <p:cNvSpPr txBox="1"/>
          <p:nvPr/>
        </p:nvSpPr>
        <p:spPr>
          <a:xfrm>
            <a:off x="15179040" y="2910840"/>
            <a:ext cx="914400" cy="923330"/>
          </a:xfrm>
          <a:prstGeom prst="rect">
            <a:avLst/>
          </a:prstGeom>
          <a:solidFill>
            <a:schemeClr val="bg1"/>
          </a:solidFill>
        </p:spPr>
        <p:txBody>
          <a:bodyPr wrap="square" rtlCol="0">
            <a:spAutoFit/>
          </a:bodyPr>
          <a:lstStyle/>
          <a:p>
            <a:pPr algn="ctr"/>
            <a:r>
              <a:rPr lang="en-US" sz="5400" b="1"/>
              <a:t>C</a:t>
            </a:r>
          </a:p>
        </p:txBody>
      </p:sp>
      <p:sp>
        <p:nvSpPr>
          <p:cNvPr id="20" name="TextBox 19">
            <a:extLst>
              <a:ext uri="{FF2B5EF4-FFF2-40B4-BE49-F238E27FC236}">
                <a16:creationId xmlns="" xmlns:a16="http://schemas.microsoft.com/office/drawing/2014/main" id="{9487E330-EEE7-6149-8AB7-4CB58EB6EB89}"/>
              </a:ext>
            </a:extLst>
          </p:cNvPr>
          <p:cNvSpPr txBox="1"/>
          <p:nvPr/>
        </p:nvSpPr>
        <p:spPr>
          <a:xfrm>
            <a:off x="16573500" y="2918460"/>
            <a:ext cx="914400" cy="923330"/>
          </a:xfrm>
          <a:prstGeom prst="rect">
            <a:avLst/>
          </a:prstGeom>
          <a:solidFill>
            <a:schemeClr val="bg1"/>
          </a:solidFill>
        </p:spPr>
        <p:txBody>
          <a:bodyPr wrap="square" rtlCol="0">
            <a:spAutoFit/>
          </a:bodyPr>
          <a:lstStyle/>
          <a:p>
            <a:pPr algn="ctr"/>
            <a:r>
              <a:rPr lang="en-US" sz="5400" b="1"/>
              <a:t>H</a:t>
            </a:r>
          </a:p>
        </p:txBody>
      </p:sp>
      <p:pic>
        <p:nvPicPr>
          <p:cNvPr id="21" name="20s">
            <a:hlinkClick r:id="" action="ppaction://media"/>
            <a:extLst>
              <a:ext uri="{FF2B5EF4-FFF2-40B4-BE49-F238E27FC236}">
                <a16:creationId xmlns="" xmlns:a16="http://schemas.microsoft.com/office/drawing/2014/main" id="{9CDF2D66-D12F-E24E-A791-4A13986201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70937" y="7161018"/>
            <a:ext cx="5520971" cy="3103122"/>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5C3567E7-5DA5-B64E-9AE9-6E5C2CBAB640}"/>
                  </a:ext>
                </a:extLst>
              </p:cNvPr>
              <p:cNvSpPr txBox="1"/>
              <p:nvPr/>
            </p:nvSpPr>
            <p:spPr>
              <a:xfrm>
                <a:off x="2616553" y="5143500"/>
                <a:ext cx="5689247" cy="1083886"/>
              </a:xfrm>
              <a:prstGeom prst="rect">
                <a:avLst/>
              </a:prstGeom>
              <a:solidFill>
                <a:schemeClr val="bg1"/>
              </a:solidFill>
            </p:spPr>
            <p:txBody>
              <a:bodyPr wrap="square" rtlCol="0">
                <a:spAutoFit/>
              </a:bodyPr>
              <a:lstStyle/>
              <a:p>
                <a:pPr>
                  <a:lnSpc>
                    <a:spcPct val="150000"/>
                  </a:lnSpc>
                </a:pPr>
                <a14:m>
                  <m:oMath xmlns:m="http://schemas.openxmlformats.org/officeDocument/2006/math">
                    <m:r>
                      <a:rPr lang="en-US" sz="4800" b="1" i="1">
                        <a:solidFill>
                          <a:srgbClr val="C00000"/>
                        </a:solidFill>
                        <a:latin typeface="Cambria Math" panose="02040503050406030204" pitchFamily="18" charset="0"/>
                        <a:ea typeface="Cambria Math" panose="02040503050406030204" pitchFamily="18" charset="0"/>
                      </a:rPr>
                      <m:t>→</m:t>
                    </m:r>
                  </m:oMath>
                </a14:m>
                <a:r>
                  <a:rPr lang="en-US" sz="4800" b="1">
                    <a:solidFill>
                      <a:srgbClr val="C00000"/>
                    </a:solidFill>
                  </a:rPr>
                  <a:t> MẶT PHÂN CÁCH</a:t>
                </a:r>
              </a:p>
            </p:txBody>
          </p:sp>
        </mc:Choice>
        <mc:Fallback xmlns="">
          <p:sp>
            <p:nvSpPr>
              <p:cNvPr id="22" name="TextBox 21">
                <a:extLst>
                  <a:ext uri="{FF2B5EF4-FFF2-40B4-BE49-F238E27FC236}">
                    <a16:creationId xmlns:a16="http://schemas.microsoft.com/office/drawing/2014/main" id="{5C3567E7-5DA5-B64E-9AE9-6E5C2CBAB640}"/>
                  </a:ext>
                </a:extLst>
              </p:cNvPr>
              <p:cNvSpPr txBox="1">
                <a:spLocks noRot="1" noChangeAspect="1" noMove="1" noResize="1" noEditPoints="1" noAdjustHandles="1" noChangeArrowheads="1" noChangeShapeType="1" noTextEdit="1"/>
              </p:cNvSpPr>
              <p:nvPr/>
            </p:nvSpPr>
            <p:spPr>
              <a:xfrm>
                <a:off x="2616553" y="5143500"/>
                <a:ext cx="5689247" cy="1083886"/>
              </a:xfrm>
              <a:prstGeom prst="rect">
                <a:avLst/>
              </a:prstGeom>
              <a:blipFill>
                <a:blip r:embed="rId6"/>
                <a:stretch>
                  <a:fillRect l="-891" b="-30233"/>
                </a:stretch>
              </a:blipFill>
            </p:spPr>
            <p:txBody>
              <a:bodyPr/>
              <a:lstStyle/>
              <a:p>
                <a:r>
                  <a:rPr lang="en-US">
                    <a:noFill/>
                  </a:rPr>
                  <a:t> </a:t>
                </a:r>
              </a:p>
            </p:txBody>
          </p:sp>
        </mc:Fallback>
      </mc:AlternateContent>
    </p:spTree>
    <p:extLst>
      <p:ext uri="{BB962C8B-B14F-4D97-AF65-F5344CB8AC3E}">
        <p14:creationId xmlns:p14="http://schemas.microsoft.com/office/powerpoint/2010/main" val="25129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video>
              <p:cMediaNode vol="80000">
                <p:cTn id="17" fill="hold" display="0">
                  <p:stCondLst>
                    <p:cond delay="indefinite"/>
                  </p:stCondLst>
                </p:cTn>
                <p:tgtEl>
                  <p:spTgt spid="21"/>
                </p:tgtEl>
              </p:cMediaNode>
            </p:video>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 name="TextBox 1">
            <a:extLst>
              <a:ext uri="{FF2B5EF4-FFF2-40B4-BE49-F238E27FC236}">
                <a16:creationId xmlns="" xmlns:a16="http://schemas.microsoft.com/office/drawing/2014/main" id="{4DC026CB-8BF4-8A41-932C-3AC26DD83454}"/>
              </a:ext>
            </a:extLst>
          </p:cNvPr>
          <p:cNvSpPr txBox="1"/>
          <p:nvPr/>
        </p:nvSpPr>
        <p:spPr>
          <a:xfrm>
            <a:off x="1451610" y="3030220"/>
            <a:ext cx="914400" cy="923330"/>
          </a:xfrm>
          <a:prstGeom prst="rect">
            <a:avLst/>
          </a:prstGeom>
          <a:solidFill>
            <a:schemeClr val="bg1"/>
          </a:solidFill>
        </p:spPr>
        <p:txBody>
          <a:bodyPr wrap="square" rtlCol="0">
            <a:spAutoFit/>
          </a:bodyPr>
          <a:lstStyle/>
          <a:p>
            <a:pPr algn="ctr"/>
            <a:r>
              <a:rPr lang="en-US" sz="5400" b="1"/>
              <a:t>T</a:t>
            </a:r>
          </a:p>
        </p:txBody>
      </p:sp>
      <p:sp>
        <p:nvSpPr>
          <p:cNvPr id="8" name="TextBox 7">
            <a:extLst>
              <a:ext uri="{FF2B5EF4-FFF2-40B4-BE49-F238E27FC236}">
                <a16:creationId xmlns="" xmlns:a16="http://schemas.microsoft.com/office/drawing/2014/main" id="{49A54A7D-7FED-3E47-B366-3E78A78BBC37}"/>
              </a:ext>
            </a:extLst>
          </p:cNvPr>
          <p:cNvSpPr txBox="1"/>
          <p:nvPr/>
        </p:nvSpPr>
        <p:spPr>
          <a:xfrm>
            <a:off x="2747010" y="3030220"/>
            <a:ext cx="914400" cy="923330"/>
          </a:xfrm>
          <a:prstGeom prst="rect">
            <a:avLst/>
          </a:prstGeom>
          <a:solidFill>
            <a:schemeClr val="bg1"/>
          </a:solidFill>
        </p:spPr>
        <p:txBody>
          <a:bodyPr wrap="square" rtlCol="0">
            <a:spAutoFit/>
          </a:bodyPr>
          <a:lstStyle/>
          <a:p>
            <a:pPr algn="ctr"/>
            <a:r>
              <a:rPr lang="en-US" sz="5400" b="1"/>
              <a:t>O</a:t>
            </a:r>
          </a:p>
        </p:txBody>
      </p:sp>
      <p:sp>
        <p:nvSpPr>
          <p:cNvPr id="9" name="TextBox 8">
            <a:extLst>
              <a:ext uri="{FF2B5EF4-FFF2-40B4-BE49-F238E27FC236}">
                <a16:creationId xmlns="" xmlns:a16="http://schemas.microsoft.com/office/drawing/2014/main" id="{E9B49FD1-58AA-2448-89A0-3306EA791988}"/>
              </a:ext>
            </a:extLst>
          </p:cNvPr>
          <p:cNvSpPr txBox="1"/>
          <p:nvPr/>
        </p:nvSpPr>
        <p:spPr>
          <a:xfrm>
            <a:off x="4042410" y="3032760"/>
            <a:ext cx="914400" cy="923330"/>
          </a:xfrm>
          <a:prstGeom prst="rect">
            <a:avLst/>
          </a:prstGeom>
          <a:solidFill>
            <a:schemeClr val="bg1"/>
          </a:solidFill>
        </p:spPr>
        <p:txBody>
          <a:bodyPr wrap="square" rtlCol="0">
            <a:spAutoFit/>
          </a:bodyPr>
          <a:lstStyle/>
          <a:p>
            <a:pPr algn="ctr"/>
            <a:r>
              <a:rPr lang="en-US" sz="5400" b="1"/>
              <a:t>O</a:t>
            </a:r>
          </a:p>
        </p:txBody>
      </p:sp>
      <p:sp>
        <p:nvSpPr>
          <p:cNvPr id="12" name="TextBox 11">
            <a:extLst>
              <a:ext uri="{FF2B5EF4-FFF2-40B4-BE49-F238E27FC236}">
                <a16:creationId xmlns="" xmlns:a16="http://schemas.microsoft.com/office/drawing/2014/main" id="{5039710A-765B-D74F-AE9F-B0A3FC2C7CAF}"/>
              </a:ext>
            </a:extLst>
          </p:cNvPr>
          <p:cNvSpPr txBox="1"/>
          <p:nvPr/>
        </p:nvSpPr>
        <p:spPr>
          <a:xfrm>
            <a:off x="5844540" y="3032760"/>
            <a:ext cx="914400" cy="923330"/>
          </a:xfrm>
          <a:prstGeom prst="rect">
            <a:avLst/>
          </a:prstGeom>
          <a:solidFill>
            <a:schemeClr val="bg1"/>
          </a:solidFill>
        </p:spPr>
        <p:txBody>
          <a:bodyPr wrap="square" rtlCol="0">
            <a:spAutoFit/>
          </a:bodyPr>
          <a:lstStyle/>
          <a:p>
            <a:pPr algn="ctr"/>
            <a:r>
              <a:rPr lang="en-US" sz="5400" b="1"/>
              <a:t>K</a:t>
            </a:r>
          </a:p>
        </p:txBody>
      </p:sp>
      <p:sp>
        <p:nvSpPr>
          <p:cNvPr id="13" name="TextBox 12">
            <a:extLst>
              <a:ext uri="{FF2B5EF4-FFF2-40B4-BE49-F238E27FC236}">
                <a16:creationId xmlns="" xmlns:a16="http://schemas.microsoft.com/office/drawing/2014/main" id="{64310155-5DA4-FF4A-9175-D5D672B0047B}"/>
              </a:ext>
            </a:extLst>
          </p:cNvPr>
          <p:cNvSpPr txBox="1"/>
          <p:nvPr/>
        </p:nvSpPr>
        <p:spPr>
          <a:xfrm>
            <a:off x="7139940" y="3032760"/>
            <a:ext cx="914400" cy="923330"/>
          </a:xfrm>
          <a:prstGeom prst="rect">
            <a:avLst/>
          </a:prstGeom>
          <a:solidFill>
            <a:schemeClr val="bg1"/>
          </a:solidFill>
        </p:spPr>
        <p:txBody>
          <a:bodyPr wrap="square" rtlCol="0">
            <a:spAutoFit/>
          </a:bodyPr>
          <a:lstStyle/>
          <a:p>
            <a:pPr algn="ctr"/>
            <a:r>
              <a:rPr lang="en-US" sz="5400" b="1"/>
              <a:t>H</a:t>
            </a:r>
          </a:p>
        </p:txBody>
      </p:sp>
      <p:sp>
        <p:nvSpPr>
          <p:cNvPr id="14" name="TextBox 13">
            <a:extLst>
              <a:ext uri="{FF2B5EF4-FFF2-40B4-BE49-F238E27FC236}">
                <a16:creationId xmlns="" xmlns:a16="http://schemas.microsoft.com/office/drawing/2014/main" id="{5772FC4F-ADC3-7741-A940-0628934BC57B}"/>
              </a:ext>
            </a:extLst>
          </p:cNvPr>
          <p:cNvSpPr txBox="1"/>
          <p:nvPr/>
        </p:nvSpPr>
        <p:spPr>
          <a:xfrm>
            <a:off x="8435340" y="2997200"/>
            <a:ext cx="914400" cy="923330"/>
          </a:xfrm>
          <a:prstGeom prst="rect">
            <a:avLst/>
          </a:prstGeom>
          <a:solidFill>
            <a:schemeClr val="bg1"/>
          </a:solidFill>
        </p:spPr>
        <p:txBody>
          <a:bodyPr wrap="square" rtlCol="0">
            <a:spAutoFit/>
          </a:bodyPr>
          <a:lstStyle/>
          <a:p>
            <a:pPr algn="ctr"/>
            <a:r>
              <a:rPr lang="en-US" sz="5400" b="1"/>
              <a:t>O</a:t>
            </a:r>
          </a:p>
        </p:txBody>
      </p:sp>
      <p:sp>
        <p:nvSpPr>
          <p:cNvPr id="16" name="TextBox 15">
            <a:extLst>
              <a:ext uri="{FF2B5EF4-FFF2-40B4-BE49-F238E27FC236}">
                <a16:creationId xmlns="" xmlns:a16="http://schemas.microsoft.com/office/drawing/2014/main" id="{A0E00667-8E32-1149-BB25-C5609C3CD95B}"/>
              </a:ext>
            </a:extLst>
          </p:cNvPr>
          <p:cNvSpPr txBox="1"/>
          <p:nvPr/>
        </p:nvSpPr>
        <p:spPr>
          <a:xfrm>
            <a:off x="9829800" y="3004820"/>
            <a:ext cx="914400" cy="923330"/>
          </a:xfrm>
          <a:prstGeom prst="rect">
            <a:avLst/>
          </a:prstGeom>
          <a:solidFill>
            <a:schemeClr val="bg1"/>
          </a:solidFill>
        </p:spPr>
        <p:txBody>
          <a:bodyPr wrap="square" rtlCol="0">
            <a:spAutoFit/>
          </a:bodyPr>
          <a:lstStyle/>
          <a:p>
            <a:pPr algn="ctr"/>
            <a:r>
              <a:rPr lang="en-US" sz="5400" b="1"/>
              <a:t>C</a:t>
            </a:r>
          </a:p>
        </p:txBody>
      </p:sp>
      <p:sp>
        <p:nvSpPr>
          <p:cNvPr id="17" name="TextBox 16">
            <a:extLst>
              <a:ext uri="{FF2B5EF4-FFF2-40B4-BE49-F238E27FC236}">
                <a16:creationId xmlns="" xmlns:a16="http://schemas.microsoft.com/office/drawing/2014/main" id="{A2079DC0-FF52-A644-97E6-425CEC79DAC8}"/>
              </a:ext>
            </a:extLst>
          </p:cNvPr>
          <p:cNvSpPr txBox="1"/>
          <p:nvPr/>
        </p:nvSpPr>
        <p:spPr>
          <a:xfrm>
            <a:off x="11760554" y="3004820"/>
            <a:ext cx="914400" cy="923330"/>
          </a:xfrm>
          <a:prstGeom prst="rect">
            <a:avLst/>
          </a:prstGeom>
          <a:solidFill>
            <a:schemeClr val="bg1"/>
          </a:solidFill>
        </p:spPr>
        <p:txBody>
          <a:bodyPr wrap="square" rtlCol="0">
            <a:spAutoFit/>
          </a:bodyPr>
          <a:lstStyle/>
          <a:p>
            <a:pPr algn="ctr"/>
            <a:r>
              <a:rPr lang="en-US" sz="5400" b="1"/>
              <a:t>X</a:t>
            </a:r>
          </a:p>
        </p:txBody>
      </p:sp>
      <p:sp>
        <p:nvSpPr>
          <p:cNvPr id="18" name="TextBox 17">
            <a:extLst>
              <a:ext uri="{FF2B5EF4-FFF2-40B4-BE49-F238E27FC236}">
                <a16:creationId xmlns="" xmlns:a16="http://schemas.microsoft.com/office/drawing/2014/main" id="{91707691-414F-2647-AEBD-0C0FB27101EA}"/>
              </a:ext>
            </a:extLst>
          </p:cNvPr>
          <p:cNvSpPr txBox="1"/>
          <p:nvPr/>
        </p:nvSpPr>
        <p:spPr>
          <a:xfrm>
            <a:off x="13055954" y="3004820"/>
            <a:ext cx="914400" cy="923330"/>
          </a:xfrm>
          <a:prstGeom prst="rect">
            <a:avLst/>
          </a:prstGeom>
          <a:solidFill>
            <a:schemeClr val="bg1"/>
          </a:solidFill>
        </p:spPr>
        <p:txBody>
          <a:bodyPr wrap="square" rtlCol="0">
            <a:spAutoFit/>
          </a:bodyPr>
          <a:lstStyle/>
          <a:p>
            <a:pPr algn="ctr"/>
            <a:r>
              <a:rPr lang="en-US" sz="5400" b="1"/>
              <a:t>O</a:t>
            </a:r>
          </a:p>
        </p:txBody>
      </p:sp>
      <p:pic>
        <p:nvPicPr>
          <p:cNvPr id="21" name="20s">
            <a:hlinkClick r:id="" action="ppaction://media"/>
            <a:extLst>
              <a:ext uri="{FF2B5EF4-FFF2-40B4-BE49-F238E27FC236}">
                <a16:creationId xmlns="" xmlns:a16="http://schemas.microsoft.com/office/drawing/2014/main" id="{9CDF2D66-D12F-E24E-A791-4A13986201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70937" y="7161018"/>
            <a:ext cx="5520971" cy="3103122"/>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5C3567E7-5DA5-B64E-9AE9-6E5C2CBAB640}"/>
                  </a:ext>
                </a:extLst>
              </p:cNvPr>
              <p:cNvSpPr txBox="1"/>
              <p:nvPr/>
            </p:nvSpPr>
            <p:spPr>
              <a:xfrm>
                <a:off x="2616553" y="5143500"/>
                <a:ext cx="5689247" cy="1083886"/>
              </a:xfrm>
              <a:prstGeom prst="rect">
                <a:avLst/>
              </a:prstGeom>
              <a:solidFill>
                <a:schemeClr val="bg1"/>
              </a:solidFill>
            </p:spPr>
            <p:txBody>
              <a:bodyPr wrap="square" rtlCol="0">
                <a:spAutoFit/>
              </a:bodyPr>
              <a:lstStyle/>
              <a:p>
                <a:pPr>
                  <a:lnSpc>
                    <a:spcPct val="150000"/>
                  </a:lnSpc>
                </a:pPr>
                <a14:m>
                  <m:oMath xmlns:m="http://schemas.openxmlformats.org/officeDocument/2006/math">
                    <m:r>
                      <a:rPr lang="en-US" sz="4800" b="1" i="1">
                        <a:solidFill>
                          <a:srgbClr val="C00000"/>
                        </a:solidFill>
                        <a:latin typeface="Cambria Math" panose="02040503050406030204" pitchFamily="18" charset="0"/>
                        <a:ea typeface="Cambria Math" panose="02040503050406030204" pitchFamily="18" charset="0"/>
                      </a:rPr>
                      <m:t>→</m:t>
                    </m:r>
                  </m:oMath>
                </a14:m>
                <a:r>
                  <a:rPr lang="en-US" sz="4800" b="1">
                    <a:solidFill>
                      <a:srgbClr val="C00000"/>
                    </a:solidFill>
                  </a:rPr>
                  <a:t> TIA KHÚC XẠ</a:t>
                </a:r>
              </a:p>
            </p:txBody>
          </p:sp>
        </mc:Choice>
        <mc:Fallback xmlns="">
          <p:sp>
            <p:nvSpPr>
              <p:cNvPr id="22" name="TextBox 21">
                <a:extLst>
                  <a:ext uri="{FF2B5EF4-FFF2-40B4-BE49-F238E27FC236}">
                    <a16:creationId xmlns:a16="http://schemas.microsoft.com/office/drawing/2014/main" id="{5C3567E7-5DA5-B64E-9AE9-6E5C2CBAB640}"/>
                  </a:ext>
                </a:extLst>
              </p:cNvPr>
              <p:cNvSpPr txBox="1">
                <a:spLocks noRot="1" noChangeAspect="1" noMove="1" noResize="1" noEditPoints="1" noAdjustHandles="1" noChangeArrowheads="1" noChangeShapeType="1" noTextEdit="1"/>
              </p:cNvSpPr>
              <p:nvPr/>
            </p:nvSpPr>
            <p:spPr>
              <a:xfrm>
                <a:off x="2616553" y="5143500"/>
                <a:ext cx="5689247" cy="1083886"/>
              </a:xfrm>
              <a:prstGeom prst="rect">
                <a:avLst/>
              </a:prstGeom>
              <a:blipFill>
                <a:blip r:embed="rId6"/>
                <a:stretch>
                  <a:fillRect l="-891" b="-30233"/>
                </a:stretch>
              </a:blipFill>
            </p:spPr>
            <p:txBody>
              <a:bodyPr/>
              <a:lstStyle/>
              <a:p>
                <a:r>
                  <a:rPr lang="en-US">
                    <a:noFill/>
                  </a:rPr>
                  <a:t> </a:t>
                </a:r>
              </a:p>
            </p:txBody>
          </p:sp>
        </mc:Fallback>
      </mc:AlternateContent>
    </p:spTree>
    <p:extLst>
      <p:ext uri="{BB962C8B-B14F-4D97-AF65-F5344CB8AC3E}">
        <p14:creationId xmlns:p14="http://schemas.microsoft.com/office/powerpoint/2010/main" val="97206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video>
              <p:cMediaNode vol="80000">
                <p:cTn id="17" fill="hold" display="0">
                  <p:stCondLst>
                    <p:cond delay="indefinite"/>
                  </p:stCondLst>
                </p:cTn>
                <p:tgtEl>
                  <p:spTgt spid="21"/>
                </p:tgtEl>
              </p:cMediaNode>
            </p:video>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2" name="TextBox 21">
            <a:extLst>
              <a:ext uri="{FF2B5EF4-FFF2-40B4-BE49-F238E27FC236}">
                <a16:creationId xmlns="" xmlns:a16="http://schemas.microsoft.com/office/drawing/2014/main" id="{5C3567E7-5DA5-B64E-9AE9-6E5C2CBAB640}"/>
              </a:ext>
            </a:extLst>
          </p:cNvPr>
          <p:cNvSpPr txBox="1"/>
          <p:nvPr/>
        </p:nvSpPr>
        <p:spPr>
          <a:xfrm>
            <a:off x="761999" y="571500"/>
            <a:ext cx="17123129" cy="1085810"/>
          </a:xfrm>
          <a:prstGeom prst="rect">
            <a:avLst/>
          </a:prstGeom>
          <a:solidFill>
            <a:srgbClr val="FFF3DC"/>
          </a:solidFill>
        </p:spPr>
        <p:txBody>
          <a:bodyPr wrap="square" rtlCol="0">
            <a:spAutoFit/>
          </a:bodyPr>
          <a:lstStyle/>
          <a:p>
            <a:pPr>
              <a:lnSpc>
                <a:spcPct val="150000"/>
              </a:lnSpc>
            </a:pPr>
            <a:r>
              <a:rPr lang="en-US" sz="4800" b="1">
                <a:latin typeface="Times New Roman" panose="02020603050405020304" pitchFamily="18" charset="0"/>
                <a:cs typeface="Times New Roman" panose="02020603050405020304" pitchFamily="18" charset="0"/>
              </a:rPr>
              <a:t>Chọn các từ thích hợp để hoàn thành định nghĩa sau:</a:t>
            </a:r>
          </a:p>
        </p:txBody>
      </p:sp>
      <p:sp>
        <p:nvSpPr>
          <p:cNvPr id="19" name="Google Shape;310;p38">
            <a:extLst>
              <a:ext uri="{FF2B5EF4-FFF2-40B4-BE49-F238E27FC236}">
                <a16:creationId xmlns="" xmlns:a16="http://schemas.microsoft.com/office/drawing/2014/main" id="{B5280C37-991A-1D45-9732-33DEEDE641BE}"/>
              </a:ext>
            </a:extLst>
          </p:cNvPr>
          <p:cNvSpPr txBox="1">
            <a:spLocks/>
          </p:cNvSpPr>
          <p:nvPr/>
        </p:nvSpPr>
        <p:spPr>
          <a:xfrm>
            <a:off x="6438901" y="2560320"/>
            <a:ext cx="11446228" cy="700278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800" dirty="0" err="1">
                <a:solidFill>
                  <a:srgbClr val="041B2D"/>
                </a:solidFill>
                <a:latin typeface="Times New Roman" panose="02020603050405020304" pitchFamily="18" charset="0"/>
                <a:cs typeface="Times New Roman" panose="02020603050405020304" pitchFamily="18" charset="0"/>
              </a:rPr>
              <a:t>- Hiện</a:t>
            </a:r>
            <a:r>
              <a:rPr lang="en-US" sz="4800" dirty="0">
                <a:solidFill>
                  <a:srgbClr val="041B2D"/>
                </a:solidFill>
                <a:latin typeface="Times New Roman" panose="02020603050405020304" pitchFamily="18" charset="0"/>
                <a:cs typeface="Times New Roman" panose="02020603050405020304" pitchFamily="18" charset="0"/>
              </a:rPr>
              <a:t> </a:t>
            </a:r>
            <a:r>
              <a:rPr lang="en-US" sz="4800" dirty="0" err="1">
                <a:solidFill>
                  <a:srgbClr val="041B2D"/>
                </a:solidFill>
                <a:latin typeface="Times New Roman" panose="02020603050405020304" pitchFamily="18" charset="0"/>
                <a:cs typeface="Times New Roman" panose="02020603050405020304" pitchFamily="18" charset="0"/>
              </a:rPr>
              <a:t>tượng</a:t>
            </a:r>
            <a:r>
              <a:rPr lang="en-US" sz="4800" dirty="0">
                <a:solidFill>
                  <a:srgbClr val="041B2D"/>
                </a:solidFill>
                <a:latin typeface="Times New Roman" panose="02020603050405020304" pitchFamily="18" charset="0"/>
                <a:cs typeface="Times New Roman" panose="02020603050405020304" pitchFamily="18" charset="0"/>
              </a:rPr>
              <a:t> </a:t>
            </a:r>
            <a:r>
              <a:rPr lang="vi-VN" sz="4800" dirty="0">
                <a:solidFill>
                  <a:srgbClr val="041B2D"/>
                </a:solidFill>
                <a:latin typeface="Times New Roman" panose="02020603050405020304" pitchFamily="18" charset="0"/>
                <a:cs typeface="Times New Roman" panose="02020603050405020304" pitchFamily="18" charset="0"/>
              </a:rPr>
              <a:t>......(1)...... tia tới bị phản xạ tại ......(2).........</a:t>
            </a:r>
            <a:r>
              <a:rPr lang="en-US" sz="4800" dirty="0" err="1">
                <a:solidFill>
                  <a:srgbClr val="041B2D"/>
                </a:solidFill>
                <a:latin typeface="Times New Roman" panose="02020603050405020304" pitchFamily="18" charset="0"/>
                <a:cs typeface="Times New Roman" panose="02020603050405020304" pitchFamily="18" charset="0"/>
              </a:rPr>
              <a:t>giữa</a:t>
            </a:r>
            <a:r>
              <a:rPr lang="en-US" sz="4800" dirty="0">
                <a:solidFill>
                  <a:srgbClr val="041B2D"/>
                </a:solidFill>
                <a:latin typeface="Times New Roman" panose="02020603050405020304" pitchFamily="18" charset="0"/>
                <a:cs typeface="Times New Roman" panose="02020603050405020304" pitchFamily="18" charset="0"/>
              </a:rPr>
              <a:t> 2 </a:t>
            </a:r>
            <a:r>
              <a:rPr lang="en-US" sz="4800" dirty="0" err="1">
                <a:solidFill>
                  <a:srgbClr val="041B2D"/>
                </a:solidFill>
                <a:latin typeface="Times New Roman" panose="02020603050405020304" pitchFamily="18" charset="0"/>
                <a:cs typeface="Times New Roman" panose="02020603050405020304" pitchFamily="18" charset="0"/>
              </a:rPr>
              <a:t>môi</a:t>
            </a:r>
            <a:r>
              <a:rPr lang="en-US" sz="4800" dirty="0">
                <a:solidFill>
                  <a:srgbClr val="041B2D"/>
                </a:solidFill>
                <a:latin typeface="Times New Roman" panose="02020603050405020304" pitchFamily="18" charset="0"/>
                <a:cs typeface="Times New Roman" panose="02020603050405020304" pitchFamily="18" charset="0"/>
              </a:rPr>
              <a:t> </a:t>
            </a:r>
            <a:r>
              <a:rPr lang="en-US" sz="4800" dirty="0" err="1">
                <a:solidFill>
                  <a:srgbClr val="041B2D"/>
                </a:solidFill>
                <a:latin typeface="Times New Roman" panose="02020603050405020304" pitchFamily="18" charset="0"/>
                <a:cs typeface="Times New Roman" panose="02020603050405020304" pitchFamily="18" charset="0"/>
              </a:rPr>
              <a:t>trường trong suốt</a:t>
            </a:r>
            <a:r>
              <a:rPr lang="en-US" sz="4800" dirty="0">
                <a:solidFill>
                  <a:srgbClr val="041B2D"/>
                </a:solidFill>
                <a:latin typeface="Times New Roman" panose="02020603050405020304" pitchFamily="18" charset="0"/>
                <a:cs typeface="Times New Roman" panose="02020603050405020304" pitchFamily="18" charset="0"/>
              </a:rPr>
              <a:t> (</a:t>
            </a:r>
            <a:r>
              <a:rPr lang="vi-VN" sz="4800" dirty="0">
                <a:solidFill>
                  <a:srgbClr val="041B2D"/>
                </a:solidFill>
                <a:latin typeface="Times New Roman" panose="02020603050405020304" pitchFamily="18" charset="0"/>
                <a:cs typeface="Times New Roman" panose="02020603050405020304" pitchFamily="18" charset="0"/>
              </a:rPr>
              <a:t>không còn quan sát thấy .....(3).....</a:t>
            </a:r>
            <a:r>
              <a:rPr lang="en-US" sz="4800" dirty="0">
                <a:solidFill>
                  <a:srgbClr val="041B2D"/>
                </a:solidFill>
                <a:latin typeface="Times New Roman" panose="02020603050405020304" pitchFamily="18" charset="0"/>
                <a:cs typeface="Times New Roman" panose="02020603050405020304" pitchFamily="18" charset="0"/>
              </a:rPr>
              <a:t>)</a:t>
            </a:r>
            <a:r>
              <a:rPr lang="vi-VN" sz="4800" dirty="0">
                <a:solidFill>
                  <a:srgbClr val="041B2D"/>
                </a:solidFill>
                <a:latin typeface="Times New Roman" panose="02020603050405020304" pitchFamily="18" charset="0"/>
                <a:cs typeface="Times New Roman" panose="02020603050405020304" pitchFamily="18" charset="0"/>
              </a:rPr>
              <a:t> gọi là </a:t>
            </a:r>
            <a:r>
              <a:rPr lang="vi-VN" sz="4800" b="1" dirty="0">
                <a:solidFill>
                  <a:srgbClr val="C00000"/>
                </a:solidFill>
                <a:latin typeface="Times New Roman" panose="02020603050405020304" pitchFamily="18" charset="0"/>
                <a:cs typeface="Times New Roman" panose="02020603050405020304" pitchFamily="18" charset="0"/>
              </a:rPr>
              <a:t>hiện tượng phản xạ toàn ph</a:t>
            </a:r>
            <a:r>
              <a:rPr lang="en-US" sz="4800" b="1" dirty="0">
                <a:solidFill>
                  <a:srgbClr val="C00000"/>
                </a:solidFill>
                <a:latin typeface="Times New Roman" panose="02020603050405020304" pitchFamily="18" charset="0"/>
                <a:cs typeface="Times New Roman" panose="02020603050405020304" pitchFamily="18" charset="0"/>
              </a:rPr>
              <a:t>ầ</a:t>
            </a:r>
            <a:r>
              <a:rPr lang="vi-VN" sz="4800" b="1" dirty="0">
                <a:solidFill>
                  <a:srgbClr val="C00000"/>
                </a:solidFill>
                <a:latin typeface="Times New Roman" panose="02020603050405020304" pitchFamily="18" charset="0"/>
                <a:cs typeface="Times New Roman" panose="02020603050405020304" pitchFamily="18" charset="0"/>
              </a:rPr>
              <a:t>n.</a:t>
            </a:r>
          </a:p>
          <a:p>
            <a:pPr marL="0" indent="0">
              <a:lnSpc>
                <a:spcPct val="150000"/>
              </a:lnSpc>
            </a:pPr>
            <a:r>
              <a:rPr lang="vi-VN" sz="4800" b="1" dirty="0">
                <a:solidFill>
                  <a:schemeClr val="tx1"/>
                </a:solidFill>
                <a:latin typeface="Times New Roman" panose="02020603050405020304" pitchFamily="18" charset="0"/>
                <a:cs typeface="Times New Roman" panose="02020603050405020304" pitchFamily="18" charset="0"/>
              </a:rPr>
              <a:t>- </a:t>
            </a:r>
            <a:r>
              <a:rPr lang="vi-VN" sz="4800" dirty="0">
                <a:solidFill>
                  <a:srgbClr val="041B2D"/>
                </a:solidFill>
                <a:latin typeface="Times New Roman" panose="02020603050405020304" pitchFamily="18" charset="0"/>
                <a:cs typeface="Times New Roman" panose="02020603050405020304" pitchFamily="18" charset="0"/>
              </a:rPr>
              <a:t>Góc tới lúc bắt đầu không quan sát thấy tia khúc xạ được gọi là </a:t>
            </a:r>
            <a:r>
              <a:rPr lang="vi-VN" sz="4800" dirty="0">
                <a:solidFill>
                  <a:schemeClr val="tx1"/>
                </a:solidFill>
                <a:latin typeface="Times New Roman" panose="02020603050405020304" pitchFamily="18" charset="0"/>
                <a:cs typeface="Times New Roman" panose="02020603050405020304" pitchFamily="18" charset="0"/>
              </a:rPr>
              <a:t>.......(4) ...... </a:t>
            </a:r>
            <a:r>
              <a:rPr lang="vi-VN" sz="4800" dirty="0">
                <a:solidFill>
                  <a:srgbClr val="041B2D"/>
                </a:solidFill>
                <a:latin typeface="Times New Roman" panose="02020603050405020304" pitchFamily="18" charset="0"/>
                <a:cs typeface="Times New Roman" panose="02020603050405020304" pitchFamily="18" charset="0"/>
              </a:rPr>
              <a:t>(kí hiệu: i</a:t>
            </a:r>
            <a:r>
              <a:rPr lang="en-US" sz="4800" baseline="-25000" dirty="0">
                <a:solidFill>
                  <a:srgbClr val="041B2D"/>
                </a:solidFill>
                <a:latin typeface="Times New Roman" panose="02020603050405020304" pitchFamily="18" charset="0"/>
                <a:cs typeface="Times New Roman" panose="02020603050405020304" pitchFamily="18" charset="0"/>
              </a:rPr>
              <a:t>t</a:t>
            </a:r>
            <a:r>
              <a:rPr lang="vi-VN" sz="4800" baseline="-25000" dirty="0">
                <a:solidFill>
                  <a:srgbClr val="041B2D"/>
                </a:solidFill>
                <a:latin typeface="Times New Roman" panose="02020603050405020304" pitchFamily="18" charset="0"/>
                <a:cs typeface="Times New Roman" panose="02020603050405020304" pitchFamily="18" charset="0"/>
              </a:rPr>
              <a:t>h</a:t>
            </a:r>
            <a:r>
              <a:rPr lang="vi-VN" sz="4800" dirty="0">
                <a:solidFill>
                  <a:srgbClr val="041B2D"/>
                </a:solidFill>
                <a:latin typeface="Times New Roman" panose="02020603050405020304" pitchFamily="18" charset="0"/>
                <a:cs typeface="Times New Roman" panose="02020603050405020304" pitchFamily="18" charset="0"/>
              </a:rPr>
              <a:t>)</a:t>
            </a:r>
            <a:endParaRPr lang="en-US" sz="4800" dirty="0">
              <a:solidFill>
                <a:srgbClr val="041B2D"/>
              </a:solidFill>
              <a:latin typeface="Times New Roman" panose="02020603050405020304" pitchFamily="18" charset="0"/>
              <a:cs typeface="Times New Roman" panose="02020603050405020304" pitchFamily="18" charset="0"/>
            </a:endParaRPr>
          </a:p>
          <a:p>
            <a:pPr marL="0" indent="0">
              <a:lnSpc>
                <a:spcPct val="150000"/>
              </a:lnSpc>
            </a:pP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A2A1384E-217A-3249-BFF8-24C7AC7B3B00}"/>
              </a:ext>
            </a:extLst>
          </p:cNvPr>
          <p:cNvGrpSpPr/>
          <p:nvPr/>
        </p:nvGrpSpPr>
        <p:grpSpPr>
          <a:xfrm>
            <a:off x="552450" y="2552700"/>
            <a:ext cx="5279672" cy="6781800"/>
            <a:chOff x="762000" y="2981892"/>
            <a:chExt cx="5279672" cy="6781800"/>
          </a:xfrm>
        </p:grpSpPr>
        <p:sp>
          <p:nvSpPr>
            <p:cNvPr id="4" name="Rectangle 3">
              <a:extLst>
                <a:ext uri="{FF2B5EF4-FFF2-40B4-BE49-F238E27FC236}">
                  <a16:creationId xmlns="" xmlns:a16="http://schemas.microsoft.com/office/drawing/2014/main" id="{36FFF7E0-843D-7C4A-8B56-580D09F32D32}"/>
                </a:ext>
              </a:extLst>
            </p:cNvPr>
            <p:cNvSpPr/>
            <p:nvPr/>
          </p:nvSpPr>
          <p:spPr>
            <a:xfrm>
              <a:off x="762000" y="2981892"/>
              <a:ext cx="5279672" cy="6781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 xmlns:a16="http://schemas.microsoft.com/office/drawing/2014/main" id="{325956DE-6B91-1C40-A485-E252587E4D21}"/>
                </a:ext>
              </a:extLst>
            </p:cNvPr>
            <p:cNvSpPr txBox="1"/>
            <p:nvPr/>
          </p:nvSpPr>
          <p:spPr>
            <a:xfrm>
              <a:off x="1149705" y="2981892"/>
              <a:ext cx="4558592" cy="6607578"/>
            </a:xfrm>
            <a:prstGeom prst="rect">
              <a:avLst/>
            </a:prstGeom>
            <a:noFill/>
          </p:spPr>
          <p:txBody>
            <a:bodyPr wrap="square" rtlCol="0">
              <a:spAutoFit/>
            </a:bodyPr>
            <a:lstStyle/>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tia khúc xạ</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góc tới hạn</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mặt phân cách</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toàn bộ</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toàn phần</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phản xạ</a:t>
              </a:r>
            </a:p>
          </p:txBody>
        </p:sp>
      </p:grpSp>
      <p:pic>
        <p:nvPicPr>
          <p:cNvPr id="7" name="2 phút">
            <a:hlinkClick r:id="" action="ppaction://media"/>
            <a:extLst>
              <a:ext uri="{FF2B5EF4-FFF2-40B4-BE49-F238E27FC236}">
                <a16:creationId xmlns="" xmlns:a16="http://schemas.microsoft.com/office/drawing/2014/main" id="{03DD576C-514F-5747-9764-A69F404C81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24478" y="259437"/>
            <a:ext cx="3363522" cy="2010966"/>
          </a:xfrm>
          <a:prstGeom prst="rect">
            <a:avLst/>
          </a:prstGeom>
        </p:spPr>
      </p:pic>
    </p:spTree>
    <p:extLst>
      <p:ext uri="{BB962C8B-B14F-4D97-AF65-F5344CB8AC3E}">
        <p14:creationId xmlns:p14="http://schemas.microsoft.com/office/powerpoint/2010/main" val="391813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DE677-1BD8-5246-B8F3-68EDD1448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1908" cy="10264140"/>
          </a:xfrm>
          <a:prstGeom prst="rect">
            <a:avLst/>
          </a:prstGeom>
        </p:spPr>
      </p:pic>
      <p:sp>
        <p:nvSpPr>
          <p:cNvPr id="22" name="TextBox 21">
            <a:extLst>
              <a:ext uri="{FF2B5EF4-FFF2-40B4-BE49-F238E27FC236}">
                <a16:creationId xmlns="" xmlns:a16="http://schemas.microsoft.com/office/drawing/2014/main" id="{5C3567E7-5DA5-B64E-9AE9-6E5C2CBAB640}"/>
              </a:ext>
            </a:extLst>
          </p:cNvPr>
          <p:cNvSpPr txBox="1"/>
          <p:nvPr/>
        </p:nvSpPr>
        <p:spPr>
          <a:xfrm>
            <a:off x="761999" y="571500"/>
            <a:ext cx="17123129" cy="1085810"/>
          </a:xfrm>
          <a:prstGeom prst="rect">
            <a:avLst/>
          </a:prstGeom>
          <a:solidFill>
            <a:srgbClr val="FFF3DC"/>
          </a:solidFill>
        </p:spPr>
        <p:txBody>
          <a:bodyPr wrap="square" rtlCol="0">
            <a:spAutoFit/>
          </a:bodyPr>
          <a:lstStyle/>
          <a:p>
            <a:pPr>
              <a:lnSpc>
                <a:spcPct val="150000"/>
              </a:lnSpc>
            </a:pPr>
            <a:r>
              <a:rPr lang="en-US" sz="4800" b="1">
                <a:latin typeface="Times New Roman" panose="02020603050405020304" pitchFamily="18" charset="0"/>
                <a:cs typeface="Times New Roman" panose="02020603050405020304" pitchFamily="18" charset="0"/>
              </a:rPr>
              <a:t>Chọn các từ thích hợp để hoàn thành định nghĩa sau:</a:t>
            </a:r>
          </a:p>
        </p:txBody>
      </p:sp>
      <p:sp>
        <p:nvSpPr>
          <p:cNvPr id="19" name="Google Shape;310;p38">
            <a:extLst>
              <a:ext uri="{FF2B5EF4-FFF2-40B4-BE49-F238E27FC236}">
                <a16:creationId xmlns="" xmlns:a16="http://schemas.microsoft.com/office/drawing/2014/main" id="{B5280C37-991A-1D45-9732-33DEEDE641BE}"/>
              </a:ext>
            </a:extLst>
          </p:cNvPr>
          <p:cNvSpPr txBox="1">
            <a:spLocks/>
          </p:cNvSpPr>
          <p:nvPr/>
        </p:nvSpPr>
        <p:spPr>
          <a:xfrm>
            <a:off x="6438901" y="2560320"/>
            <a:ext cx="11849100" cy="715518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800" dirty="0" err="1">
                <a:solidFill>
                  <a:srgbClr val="041B2D"/>
                </a:solidFill>
                <a:latin typeface="Times New Roman" panose="02020603050405020304" pitchFamily="18" charset="0"/>
                <a:cs typeface="Times New Roman" panose="02020603050405020304" pitchFamily="18" charset="0"/>
              </a:rPr>
              <a:t>Hiện</a:t>
            </a:r>
            <a:r>
              <a:rPr lang="en-US" sz="4800" dirty="0">
                <a:solidFill>
                  <a:srgbClr val="041B2D"/>
                </a:solidFill>
                <a:latin typeface="Times New Roman" panose="02020603050405020304" pitchFamily="18" charset="0"/>
                <a:cs typeface="Times New Roman" panose="02020603050405020304" pitchFamily="18" charset="0"/>
              </a:rPr>
              <a:t> </a:t>
            </a:r>
            <a:r>
              <a:rPr lang="en-US" sz="4800" dirty="0" err="1">
                <a:solidFill>
                  <a:srgbClr val="041B2D"/>
                </a:solidFill>
                <a:latin typeface="Times New Roman" panose="02020603050405020304" pitchFamily="18" charset="0"/>
                <a:cs typeface="Times New Roman" panose="02020603050405020304" pitchFamily="18" charset="0"/>
              </a:rPr>
              <a:t>tượng</a:t>
            </a:r>
            <a:r>
              <a:rPr lang="en-US" sz="4800" dirty="0">
                <a:solidFill>
                  <a:srgbClr val="041B2D"/>
                </a:solidFill>
                <a:latin typeface="Times New Roman" panose="02020603050405020304" pitchFamily="18" charset="0"/>
                <a:cs typeface="Times New Roman" panose="02020603050405020304" pitchFamily="18" charset="0"/>
              </a:rPr>
              <a:t> </a:t>
            </a:r>
            <a:r>
              <a:rPr lang="vi-VN" sz="4800" dirty="0">
                <a:solidFill>
                  <a:srgbClr val="041B2D"/>
                </a:solidFill>
                <a:latin typeface="Times New Roman" panose="02020603050405020304" pitchFamily="18" charset="0"/>
                <a:cs typeface="Times New Roman" panose="02020603050405020304" pitchFamily="18" charset="0"/>
              </a:rPr>
              <a:t>......(1)... tia tới bị phản xạ tại ......(2)...............  </a:t>
            </a:r>
            <a:r>
              <a:rPr lang="en-US" sz="4800" dirty="0" err="1">
                <a:solidFill>
                  <a:srgbClr val="041B2D"/>
                </a:solidFill>
                <a:latin typeface="Times New Roman" panose="02020603050405020304" pitchFamily="18" charset="0"/>
                <a:cs typeface="Times New Roman" panose="02020603050405020304" pitchFamily="18" charset="0"/>
              </a:rPr>
              <a:t>giữa</a:t>
            </a:r>
            <a:r>
              <a:rPr lang="en-US" sz="4800" dirty="0">
                <a:solidFill>
                  <a:srgbClr val="041B2D"/>
                </a:solidFill>
                <a:latin typeface="Times New Roman" panose="02020603050405020304" pitchFamily="18" charset="0"/>
                <a:cs typeface="Times New Roman" panose="02020603050405020304" pitchFamily="18" charset="0"/>
              </a:rPr>
              <a:t> 2 </a:t>
            </a:r>
            <a:r>
              <a:rPr lang="en-US" sz="4800" dirty="0" err="1">
                <a:solidFill>
                  <a:srgbClr val="041B2D"/>
                </a:solidFill>
                <a:latin typeface="Times New Roman" panose="02020603050405020304" pitchFamily="18" charset="0"/>
                <a:cs typeface="Times New Roman" panose="02020603050405020304" pitchFamily="18" charset="0"/>
              </a:rPr>
              <a:t>môi</a:t>
            </a:r>
            <a:r>
              <a:rPr lang="en-US" sz="4800" dirty="0">
                <a:solidFill>
                  <a:srgbClr val="041B2D"/>
                </a:solidFill>
                <a:latin typeface="Times New Roman" panose="02020603050405020304" pitchFamily="18" charset="0"/>
                <a:cs typeface="Times New Roman" panose="02020603050405020304" pitchFamily="18" charset="0"/>
              </a:rPr>
              <a:t> </a:t>
            </a:r>
            <a:r>
              <a:rPr lang="en-US" sz="4800" dirty="0" err="1">
                <a:solidFill>
                  <a:srgbClr val="041B2D"/>
                </a:solidFill>
                <a:latin typeface="Times New Roman" panose="02020603050405020304" pitchFamily="18" charset="0"/>
                <a:cs typeface="Times New Roman" panose="02020603050405020304" pitchFamily="18" charset="0"/>
              </a:rPr>
              <a:t>trường trong suốt</a:t>
            </a:r>
            <a:r>
              <a:rPr lang="en-US" sz="4800" dirty="0">
                <a:solidFill>
                  <a:srgbClr val="041B2D"/>
                </a:solidFill>
                <a:latin typeface="Times New Roman" panose="02020603050405020304" pitchFamily="18" charset="0"/>
                <a:cs typeface="Times New Roman" panose="02020603050405020304" pitchFamily="18" charset="0"/>
              </a:rPr>
              <a:t> (</a:t>
            </a:r>
            <a:r>
              <a:rPr lang="vi-VN" sz="4800" dirty="0">
                <a:solidFill>
                  <a:srgbClr val="041B2D"/>
                </a:solidFill>
                <a:latin typeface="Times New Roman" panose="02020603050405020304" pitchFamily="18" charset="0"/>
                <a:cs typeface="Times New Roman" panose="02020603050405020304" pitchFamily="18" charset="0"/>
              </a:rPr>
              <a:t>không còn quan sát thấy .......(3)........ </a:t>
            </a:r>
            <a:r>
              <a:rPr lang="en-US" sz="4800" dirty="0">
                <a:solidFill>
                  <a:srgbClr val="041B2D"/>
                </a:solidFill>
                <a:latin typeface="Times New Roman" panose="02020603050405020304" pitchFamily="18" charset="0"/>
                <a:cs typeface="Times New Roman" panose="02020603050405020304" pitchFamily="18" charset="0"/>
              </a:rPr>
              <a:t>)</a:t>
            </a:r>
            <a:r>
              <a:rPr lang="vi-VN" sz="4800" dirty="0">
                <a:solidFill>
                  <a:srgbClr val="041B2D"/>
                </a:solidFill>
                <a:latin typeface="Times New Roman" panose="02020603050405020304" pitchFamily="18" charset="0"/>
                <a:cs typeface="Times New Roman" panose="02020603050405020304" pitchFamily="18" charset="0"/>
              </a:rPr>
              <a:t> gọi là </a:t>
            </a:r>
            <a:r>
              <a:rPr lang="vi-VN" sz="4800" b="1" dirty="0">
                <a:solidFill>
                  <a:srgbClr val="C00000"/>
                </a:solidFill>
                <a:latin typeface="Times New Roman" panose="02020603050405020304" pitchFamily="18" charset="0"/>
                <a:cs typeface="Times New Roman" panose="02020603050405020304" pitchFamily="18" charset="0"/>
              </a:rPr>
              <a:t>hiện tượng phản xạ toàn ph</a:t>
            </a:r>
            <a:r>
              <a:rPr lang="en-US" sz="4800" b="1" dirty="0">
                <a:solidFill>
                  <a:srgbClr val="C00000"/>
                </a:solidFill>
                <a:latin typeface="Times New Roman" panose="02020603050405020304" pitchFamily="18" charset="0"/>
                <a:cs typeface="Times New Roman" panose="02020603050405020304" pitchFamily="18" charset="0"/>
              </a:rPr>
              <a:t>ầ</a:t>
            </a:r>
            <a:r>
              <a:rPr lang="vi-VN" sz="4800" b="1" dirty="0">
                <a:solidFill>
                  <a:srgbClr val="C00000"/>
                </a:solidFill>
                <a:latin typeface="Times New Roman" panose="02020603050405020304" pitchFamily="18" charset="0"/>
                <a:cs typeface="Times New Roman" panose="02020603050405020304" pitchFamily="18" charset="0"/>
              </a:rPr>
              <a:t>n.</a:t>
            </a:r>
          </a:p>
          <a:p>
            <a:pPr marL="0" indent="0">
              <a:lnSpc>
                <a:spcPct val="150000"/>
              </a:lnSpc>
            </a:pPr>
            <a:r>
              <a:rPr lang="vi-VN" sz="4800" b="1" dirty="0">
                <a:solidFill>
                  <a:schemeClr val="tx1"/>
                </a:solidFill>
                <a:latin typeface="Times New Roman" panose="02020603050405020304" pitchFamily="18" charset="0"/>
                <a:cs typeface="Times New Roman" panose="02020603050405020304" pitchFamily="18" charset="0"/>
              </a:rPr>
              <a:t>- </a:t>
            </a:r>
            <a:r>
              <a:rPr lang="vi-VN" sz="4800" dirty="0">
                <a:solidFill>
                  <a:srgbClr val="041B2D"/>
                </a:solidFill>
                <a:latin typeface="Times New Roman" panose="02020603050405020304" pitchFamily="18" charset="0"/>
                <a:cs typeface="Times New Roman" panose="02020603050405020304" pitchFamily="18" charset="0"/>
              </a:rPr>
              <a:t>Góc tới lúc bắt đầu không quan sát thấy tia khúc xạ được gọi là </a:t>
            </a:r>
            <a:r>
              <a:rPr lang="vi-VN" sz="4800" dirty="0">
                <a:solidFill>
                  <a:schemeClr val="tx1"/>
                </a:solidFill>
                <a:latin typeface="Times New Roman" panose="02020603050405020304" pitchFamily="18" charset="0"/>
                <a:cs typeface="Times New Roman" panose="02020603050405020304" pitchFamily="18" charset="0"/>
              </a:rPr>
              <a:t>........(4) ...... </a:t>
            </a:r>
            <a:r>
              <a:rPr lang="vi-VN" sz="4800" dirty="0">
                <a:solidFill>
                  <a:srgbClr val="041B2D"/>
                </a:solidFill>
                <a:latin typeface="Times New Roman" panose="02020603050405020304" pitchFamily="18" charset="0"/>
                <a:cs typeface="Times New Roman" panose="02020603050405020304" pitchFamily="18" charset="0"/>
              </a:rPr>
              <a:t>(kí hiệu: i</a:t>
            </a:r>
            <a:r>
              <a:rPr lang="en-US" sz="4800" baseline="-25000" dirty="0">
                <a:solidFill>
                  <a:srgbClr val="041B2D"/>
                </a:solidFill>
                <a:latin typeface="Times New Roman" panose="02020603050405020304" pitchFamily="18" charset="0"/>
                <a:cs typeface="Times New Roman" panose="02020603050405020304" pitchFamily="18" charset="0"/>
              </a:rPr>
              <a:t>t</a:t>
            </a:r>
            <a:r>
              <a:rPr lang="vi-VN" sz="4800" baseline="-25000" dirty="0">
                <a:solidFill>
                  <a:srgbClr val="041B2D"/>
                </a:solidFill>
                <a:latin typeface="Times New Roman" panose="02020603050405020304" pitchFamily="18" charset="0"/>
                <a:cs typeface="Times New Roman" panose="02020603050405020304" pitchFamily="18" charset="0"/>
              </a:rPr>
              <a:t>h</a:t>
            </a:r>
            <a:r>
              <a:rPr lang="vi-VN" sz="4800" dirty="0">
                <a:solidFill>
                  <a:srgbClr val="041B2D"/>
                </a:solidFill>
                <a:latin typeface="Times New Roman" panose="02020603050405020304" pitchFamily="18" charset="0"/>
                <a:cs typeface="Times New Roman" panose="02020603050405020304" pitchFamily="18" charset="0"/>
              </a:rPr>
              <a:t>)</a:t>
            </a:r>
            <a:endParaRPr lang="en-US" sz="4800" dirty="0">
              <a:solidFill>
                <a:srgbClr val="041B2D"/>
              </a:solidFill>
              <a:latin typeface="Times New Roman" panose="02020603050405020304" pitchFamily="18" charset="0"/>
              <a:cs typeface="Times New Roman" panose="02020603050405020304" pitchFamily="18" charset="0"/>
            </a:endParaRPr>
          </a:p>
          <a:p>
            <a:pPr marL="0" indent="0">
              <a:lnSpc>
                <a:spcPct val="150000"/>
              </a:lnSpc>
            </a:pP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68207399-DD16-AF48-9226-AB40BD198E01}"/>
              </a:ext>
            </a:extLst>
          </p:cNvPr>
          <p:cNvSpPr/>
          <p:nvPr/>
        </p:nvSpPr>
        <p:spPr>
          <a:xfrm>
            <a:off x="9372600" y="2875313"/>
            <a:ext cx="2209801" cy="830997"/>
          </a:xfrm>
          <a:prstGeom prst="rect">
            <a:avLst/>
          </a:prstGeom>
          <a:solidFill>
            <a:schemeClr val="bg1"/>
          </a:solidFill>
        </p:spPr>
        <p:txBody>
          <a:bodyPr wrap="square">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toàn bộ</a:t>
            </a:r>
            <a:endParaRPr lang="en-US" sz="4800">
              <a:solidFill>
                <a:srgbClr val="FF0000"/>
              </a:solidFill>
            </a:endParaRPr>
          </a:p>
        </p:txBody>
      </p:sp>
      <p:sp>
        <p:nvSpPr>
          <p:cNvPr id="23" name="Rectangle 22">
            <a:extLst>
              <a:ext uri="{FF2B5EF4-FFF2-40B4-BE49-F238E27FC236}">
                <a16:creationId xmlns="" xmlns:a16="http://schemas.microsoft.com/office/drawing/2014/main" id="{9D704829-DFF8-DE4D-952D-5A993D9A6DCC}"/>
              </a:ext>
            </a:extLst>
          </p:cNvPr>
          <p:cNvSpPr/>
          <p:nvPr/>
        </p:nvSpPr>
        <p:spPr>
          <a:xfrm>
            <a:off x="6438900" y="3907615"/>
            <a:ext cx="4229100" cy="830997"/>
          </a:xfrm>
          <a:prstGeom prst="rect">
            <a:avLst/>
          </a:prstGeom>
          <a:solidFill>
            <a:schemeClr val="bg1"/>
          </a:solidFill>
        </p:spPr>
        <p:txBody>
          <a:bodyPr wrap="square">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mặt phân cách</a:t>
            </a:r>
            <a:endParaRPr lang="en-US" sz="4800">
              <a:solidFill>
                <a:srgbClr val="FF0000"/>
              </a:solidFill>
            </a:endParaRPr>
          </a:p>
        </p:txBody>
      </p:sp>
      <p:sp>
        <p:nvSpPr>
          <p:cNvPr id="10" name="Rectangle 9">
            <a:extLst>
              <a:ext uri="{FF2B5EF4-FFF2-40B4-BE49-F238E27FC236}">
                <a16:creationId xmlns="" xmlns:a16="http://schemas.microsoft.com/office/drawing/2014/main" id="{70019C25-77E7-F64F-B73A-F05A83479938}"/>
              </a:ext>
            </a:extLst>
          </p:cNvPr>
          <p:cNvSpPr/>
          <p:nvPr/>
        </p:nvSpPr>
        <p:spPr>
          <a:xfrm>
            <a:off x="12801600" y="4998512"/>
            <a:ext cx="3064230" cy="830997"/>
          </a:xfrm>
          <a:prstGeom prst="rect">
            <a:avLst/>
          </a:prstGeom>
          <a:solidFill>
            <a:schemeClr val="bg1"/>
          </a:solidFill>
        </p:spPr>
        <p:txBody>
          <a:bodyPr wrap="square">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tia khúc xạ</a:t>
            </a:r>
            <a:endParaRPr lang="en-US" sz="4800">
              <a:solidFill>
                <a:srgbClr val="FF0000"/>
              </a:solidFill>
            </a:endParaRPr>
          </a:p>
        </p:txBody>
      </p:sp>
      <p:sp>
        <p:nvSpPr>
          <p:cNvPr id="14" name="Rectangle 13">
            <a:extLst>
              <a:ext uri="{FF2B5EF4-FFF2-40B4-BE49-F238E27FC236}">
                <a16:creationId xmlns="" xmlns:a16="http://schemas.microsoft.com/office/drawing/2014/main" id="{992C3019-B530-F545-BF14-870D9EE00435}"/>
              </a:ext>
            </a:extLst>
          </p:cNvPr>
          <p:cNvSpPr/>
          <p:nvPr/>
        </p:nvSpPr>
        <p:spPr>
          <a:xfrm>
            <a:off x="11506200" y="8267700"/>
            <a:ext cx="3064230" cy="830997"/>
          </a:xfrm>
          <a:prstGeom prst="rect">
            <a:avLst/>
          </a:prstGeom>
          <a:solidFill>
            <a:schemeClr val="bg1"/>
          </a:solidFill>
        </p:spPr>
        <p:txBody>
          <a:bodyPr wrap="square">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góc tới hạn</a:t>
            </a:r>
            <a:endParaRPr lang="en-US" sz="4800">
              <a:solidFill>
                <a:srgbClr val="FF0000"/>
              </a:solidFill>
            </a:endParaRPr>
          </a:p>
        </p:txBody>
      </p:sp>
      <p:grpSp>
        <p:nvGrpSpPr>
          <p:cNvPr id="15" name="Group 14">
            <a:extLst>
              <a:ext uri="{FF2B5EF4-FFF2-40B4-BE49-F238E27FC236}">
                <a16:creationId xmlns="" xmlns:a16="http://schemas.microsoft.com/office/drawing/2014/main" id="{ECED2135-6A20-0E4F-939B-DD55666CB2A4}"/>
              </a:ext>
            </a:extLst>
          </p:cNvPr>
          <p:cNvGrpSpPr/>
          <p:nvPr/>
        </p:nvGrpSpPr>
        <p:grpSpPr>
          <a:xfrm>
            <a:off x="552450" y="2552700"/>
            <a:ext cx="5279672" cy="6781800"/>
            <a:chOff x="762000" y="2981892"/>
            <a:chExt cx="5279672" cy="6781800"/>
          </a:xfrm>
        </p:grpSpPr>
        <p:sp>
          <p:nvSpPr>
            <p:cNvPr id="16" name="Rectangle 15">
              <a:extLst>
                <a:ext uri="{FF2B5EF4-FFF2-40B4-BE49-F238E27FC236}">
                  <a16:creationId xmlns="" xmlns:a16="http://schemas.microsoft.com/office/drawing/2014/main" id="{92D29F8D-58B9-E643-9197-505BE634A541}"/>
                </a:ext>
              </a:extLst>
            </p:cNvPr>
            <p:cNvSpPr/>
            <p:nvPr/>
          </p:nvSpPr>
          <p:spPr>
            <a:xfrm>
              <a:off x="762000" y="2981892"/>
              <a:ext cx="5279672" cy="6781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 xmlns:a16="http://schemas.microsoft.com/office/drawing/2014/main" id="{6AB3E4DD-9695-DA44-9059-99DA6E77B087}"/>
                </a:ext>
              </a:extLst>
            </p:cNvPr>
            <p:cNvSpPr txBox="1"/>
            <p:nvPr/>
          </p:nvSpPr>
          <p:spPr>
            <a:xfrm>
              <a:off x="1149705" y="2981892"/>
              <a:ext cx="4558592" cy="6607578"/>
            </a:xfrm>
            <a:prstGeom prst="rect">
              <a:avLst/>
            </a:prstGeom>
            <a:noFill/>
          </p:spPr>
          <p:txBody>
            <a:bodyPr wrap="square" rtlCol="0">
              <a:spAutoFit/>
            </a:bodyPr>
            <a:lstStyle/>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tia khúc xạ</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góc tới hạn</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mặt phân cách</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toàn bộ</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toàn phần</a:t>
              </a:r>
            </a:p>
            <a:p>
              <a:pPr>
                <a:lnSpc>
                  <a:spcPct val="150000"/>
                </a:lnSpc>
              </a:pPr>
              <a:r>
                <a:rPr lang="en-US" sz="4800" b="1">
                  <a:solidFill>
                    <a:srgbClr val="C00000"/>
                  </a:solidFill>
                  <a:latin typeface="Times New Roman" panose="02020603050405020304" pitchFamily="18" charset="0"/>
                  <a:cs typeface="Times New Roman" panose="02020603050405020304" pitchFamily="18" charset="0"/>
                </a:rPr>
                <a:t>- phản xạ</a:t>
              </a:r>
            </a:p>
          </p:txBody>
        </p:sp>
      </p:grpSp>
    </p:spTree>
    <p:extLst>
      <p:ext uri="{BB962C8B-B14F-4D97-AF65-F5344CB8AC3E}">
        <p14:creationId xmlns:p14="http://schemas.microsoft.com/office/powerpoint/2010/main" val="291852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10"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165E452-F920-8244-B1A9-1965E1304F6E}"/>
              </a:ext>
            </a:extLst>
          </p:cNvPr>
          <p:cNvSpPr txBox="1"/>
          <p:nvPr/>
        </p:nvSpPr>
        <p:spPr>
          <a:xfrm>
            <a:off x="495300" y="1856494"/>
            <a:ext cx="16611600" cy="905056"/>
          </a:xfrm>
          <a:prstGeom prst="rect">
            <a:avLst/>
          </a:prstGeom>
          <a:noFill/>
        </p:spPr>
        <p:txBody>
          <a:bodyPr wrap="square" rtlCol="0">
            <a:spAutoFit/>
          </a:bodyPr>
          <a:lstStyle/>
          <a:p>
            <a:pPr>
              <a:lnSpc>
                <a:spcPct val="150000"/>
              </a:lnSpc>
            </a:pPr>
            <a:r>
              <a:rPr lang="en-US" sz="4000" b="1">
                <a:latin typeface="Times New Roman" panose="02020603050405020304" pitchFamily="18" charset="0"/>
                <a:cs typeface="Times New Roman" panose="02020603050405020304" pitchFamily="18" charset="0"/>
              </a:rPr>
              <a:t>Em hãy sắp xếp những câu sau thành 1 bài chứng minh hoàn chỉnh.</a:t>
            </a:r>
          </a:p>
        </p:txBody>
      </p:sp>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991246D4-F3C3-3441-A0B0-8D820299DD7F}"/>
                  </a:ext>
                </a:extLst>
              </p:cNvPr>
              <p:cNvSpPr txBox="1"/>
              <p:nvPr/>
            </p:nvSpPr>
            <p:spPr>
              <a:xfrm>
                <a:off x="495300" y="226145"/>
                <a:ext cx="17068800" cy="1582806"/>
              </a:xfrm>
              <a:prstGeom prst="rect">
                <a:avLst/>
              </a:prstGeom>
              <a:solidFill>
                <a:schemeClr val="accent2">
                  <a:lumMod val="40000"/>
                  <a:lumOff val="60000"/>
                </a:schemeClr>
              </a:solidFill>
            </p:spPr>
            <p:txBody>
              <a:bodyPr wrap="square" rtlCol="0">
                <a:spAutoFit/>
              </a:bodyPr>
              <a:lstStyle/>
              <a:p>
                <a:r>
                  <a:rPr lang="en-US" sz="4000">
                    <a:latin typeface="Times New Roman" panose="02020603050405020304" pitchFamily="18" charset="0"/>
                    <a:cs typeface="Times New Roman" panose="02020603050405020304" pitchFamily="18" charset="0"/>
                  </a:rPr>
                  <a:t>Cho tia sáng SI truyền từ nước ra không khí. Chứng minh rằng: khi xảy ra hiện tượng phản xạ toàn phần thì: </a:t>
                </a:r>
                <a:r>
                  <a:rPr lang="vi-VN" sz="4000" b="1" dirty="0">
                    <a:latin typeface="Times New Roman" panose="02020603050405020304" pitchFamily="18" charset="0"/>
                    <a:cs typeface="Times New Roman" panose="02020603050405020304" pitchFamily="18" charset="0"/>
                  </a:rPr>
                  <a:t>sin </a:t>
                </a:r>
                <a:r>
                  <a:rPr lang="en-US" sz="4000" b="1" dirty="0" err="1">
                    <a:latin typeface="Times New Roman" panose="02020603050405020304" pitchFamily="18" charset="0"/>
                    <a:cs typeface="Times New Roman" panose="02020603050405020304" pitchFamily="18" charset="0"/>
                  </a:rPr>
                  <a:t>i</a:t>
                </a:r>
                <a:r>
                  <a:rPr lang="en-US" sz="4000" b="1" baseline="-25000" dirty="0" err="1">
                    <a:latin typeface="Times New Roman" panose="02020603050405020304" pitchFamily="18" charset="0"/>
                    <a:cs typeface="Times New Roman" panose="02020603050405020304" pitchFamily="18" charset="0"/>
                  </a:rPr>
                  <a:t>th</a:t>
                </a:r>
                <a:r>
                  <a:rPr lang="en-US" sz="4000" b="1"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4000" b="1" i="1">
                            <a:latin typeface="Cambria Math" panose="02040503050406030204" pitchFamily="18" charset="0"/>
                          </a:rPr>
                        </m:ctrlPr>
                      </m:fPr>
                      <m:num>
                        <m:r>
                          <m:rPr>
                            <m:nor/>
                          </m:rPr>
                          <a:rPr lang="en-US" sz="4000" b="1" dirty="0">
                            <a:latin typeface="Times New Roman" panose="02020603050405020304" pitchFamily="18" charset="0"/>
                            <a:cs typeface="Times New Roman" panose="02020603050405020304" pitchFamily="18" charset="0"/>
                          </a:rPr>
                          <m:t>n</m:t>
                        </m:r>
                        <m:r>
                          <m:rPr>
                            <m:nor/>
                          </m:rPr>
                          <a:rPr lang="en-US" sz="4000" b="1" baseline="-25000" dirty="0">
                            <a:latin typeface="Times New Roman" panose="02020603050405020304" pitchFamily="18" charset="0"/>
                            <a:cs typeface="Times New Roman" panose="02020603050405020304" pitchFamily="18" charset="0"/>
                          </a:rPr>
                          <m:t>2</m:t>
                        </m:r>
                      </m:num>
                      <m:den>
                        <m:r>
                          <m:rPr>
                            <m:nor/>
                          </m:rPr>
                          <a:rPr lang="en-US" sz="4000" b="1" dirty="0">
                            <a:latin typeface="Times New Roman" panose="02020603050405020304" pitchFamily="18" charset="0"/>
                            <a:cs typeface="Times New Roman" panose="02020603050405020304" pitchFamily="18" charset="0"/>
                          </a:rPr>
                          <m:t>n</m:t>
                        </m:r>
                        <m:r>
                          <m:rPr>
                            <m:nor/>
                          </m:rPr>
                          <a:rPr lang="en-US" sz="4000" b="1" baseline="-25000" dirty="0">
                            <a:latin typeface="Times New Roman" panose="02020603050405020304" pitchFamily="18" charset="0"/>
                            <a:cs typeface="Times New Roman" panose="02020603050405020304" pitchFamily="18" charset="0"/>
                          </a:rPr>
                          <m:t>1</m:t>
                        </m:r>
                      </m:den>
                    </m:f>
                  </m:oMath>
                </a14:m>
                <a:endParaRPr lang="en-US" sz="400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991246D4-F3C3-3441-A0B0-8D820299DD7F}"/>
                  </a:ext>
                </a:extLst>
              </p:cNvPr>
              <p:cNvSpPr txBox="1">
                <a:spLocks noRot="1" noChangeAspect="1" noMove="1" noResize="1" noEditPoints="1" noAdjustHandles="1" noChangeArrowheads="1" noChangeShapeType="1" noTextEdit="1"/>
              </p:cNvSpPr>
              <p:nvPr/>
            </p:nvSpPr>
            <p:spPr>
              <a:xfrm>
                <a:off x="495300" y="226145"/>
                <a:ext cx="17068800" cy="1582806"/>
              </a:xfrm>
              <a:prstGeom prst="rect">
                <a:avLst/>
              </a:prstGeom>
              <a:blipFill>
                <a:blip r:embed="rId2"/>
                <a:stretch>
                  <a:fillRect l="-1190" t="-6400" b="-11200"/>
                </a:stretch>
              </a:blipFill>
            </p:spPr>
            <p:txBody>
              <a:bodyPr/>
              <a:lstStyle/>
              <a:p>
                <a:r>
                  <a:rPr lang="en-US">
                    <a:noFill/>
                  </a:rPr>
                  <a:t> </a:t>
                </a:r>
              </a:p>
            </p:txBody>
          </p:sp>
        </mc:Fallback>
      </mc:AlternateContent>
      <p:pic>
        <p:nvPicPr>
          <p:cNvPr id="19" name="Picture 18">
            <a:extLst>
              <a:ext uri="{FF2B5EF4-FFF2-40B4-BE49-F238E27FC236}">
                <a16:creationId xmlns="" xmlns:a16="http://schemas.microsoft.com/office/drawing/2014/main" id="{B0B11D7A-D47D-1D44-850F-1F7214DA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1780" y="3153799"/>
            <a:ext cx="6616700" cy="4889500"/>
          </a:xfrm>
          <a:prstGeom prst="rect">
            <a:avLst/>
          </a:prstGeom>
        </p:spPr>
      </p:pic>
      <p:sp>
        <p:nvSpPr>
          <p:cNvPr id="20" name="Rectangle 19">
            <a:extLst>
              <a:ext uri="{FF2B5EF4-FFF2-40B4-BE49-F238E27FC236}">
                <a16:creationId xmlns="" xmlns:a16="http://schemas.microsoft.com/office/drawing/2014/main" id="{DFFF8D56-6A69-E547-BC19-4C52DFE69520}"/>
              </a:ext>
            </a:extLst>
          </p:cNvPr>
          <p:cNvSpPr/>
          <p:nvPr/>
        </p:nvSpPr>
        <p:spPr>
          <a:xfrm>
            <a:off x="1012828" y="6908769"/>
            <a:ext cx="11582400" cy="986296"/>
          </a:xfrm>
          <a:prstGeom prst="rect">
            <a:avLst/>
          </a:prstGeom>
        </p:spPr>
        <p:txBody>
          <a:bodyPr wrap="square">
            <a:spAutoFit/>
          </a:bodyPr>
          <a:lstStyle/>
          <a:p>
            <a:pPr>
              <a:lnSpc>
                <a:spcPct val="150000"/>
              </a:lnSpc>
            </a:pPr>
            <a:r>
              <a:rPr lang="en-US" sz="4400" dirty="0">
                <a:solidFill>
                  <a:srgbClr val="041B2D"/>
                </a:solidFill>
                <a:latin typeface="Times New Roman" panose="02020603050405020304" pitchFamily="18" charset="0"/>
                <a:cs typeface="Times New Roman" panose="02020603050405020304" pitchFamily="18" charset="0"/>
              </a:rPr>
              <a:t>5. Khi </a:t>
            </a:r>
            <a:r>
              <a:rPr lang="en-US" sz="4400" dirty="0" err="1">
                <a:solidFill>
                  <a:srgbClr val="041B2D"/>
                </a:solidFill>
                <a:latin typeface="Times New Roman" panose="02020603050405020304" pitchFamily="18" charset="0"/>
                <a:cs typeface="Times New Roman" panose="02020603050405020304" pitchFamily="18" charset="0"/>
              </a:rPr>
              <a:t>có</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tia</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khúc</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xạ, ta có</a:t>
            </a:r>
            <a:r>
              <a:rPr lang="en-US" sz="4400" dirty="0">
                <a:solidFill>
                  <a:srgbClr val="041B2D"/>
                </a:solidFill>
                <a:latin typeface="Times New Roman" panose="02020603050405020304" pitchFamily="18" charset="0"/>
                <a:cs typeface="Times New Roman" panose="02020603050405020304" pitchFamily="18" charset="0"/>
              </a:rPr>
              <a:t>:</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21" name="Google Shape;310;p38">
            <a:extLst>
              <a:ext uri="{FF2B5EF4-FFF2-40B4-BE49-F238E27FC236}">
                <a16:creationId xmlns="" xmlns:a16="http://schemas.microsoft.com/office/drawing/2014/main" id="{5F4165FB-2FB4-2849-9D6B-4366FFD1EB8B}"/>
              </a:ext>
            </a:extLst>
          </p:cNvPr>
          <p:cNvSpPr txBox="1">
            <a:spLocks/>
          </p:cNvSpPr>
          <p:nvPr/>
        </p:nvSpPr>
        <p:spPr>
          <a:xfrm>
            <a:off x="988348" y="8925077"/>
            <a:ext cx="5760391" cy="986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7. Khi </a:t>
            </a:r>
            <a:r>
              <a:rPr lang="en-US" sz="4400" dirty="0" err="1">
                <a:solidFill>
                  <a:srgbClr val="041B2D"/>
                </a:solidFill>
                <a:latin typeface="Times New Roman" panose="02020603050405020304" pitchFamily="18" charset="0"/>
                <a:cs typeface="Times New Roman" panose="02020603050405020304" pitchFamily="18" charset="0"/>
              </a:rPr>
              <a:t>i</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tăng</a:t>
            </a:r>
            <a:r>
              <a:rPr lang="en-US" sz="4400" dirty="0">
                <a:solidFill>
                  <a:srgbClr val="041B2D"/>
                </a:solidFill>
                <a:latin typeface="Times New Roman" panose="02020603050405020304" pitchFamily="18" charset="0"/>
                <a:cs typeface="Times New Roman" panose="02020603050405020304" pitchFamily="18" charset="0"/>
              </a:rPr>
              <a:t> → r </a:t>
            </a:r>
            <a:r>
              <a:rPr lang="en-US" sz="4400" dirty="0" err="1">
                <a:solidFill>
                  <a:srgbClr val="041B2D"/>
                </a:solidFill>
                <a:latin typeface="Times New Roman" panose="02020603050405020304" pitchFamily="18" charset="0"/>
                <a:cs typeface="Times New Roman" panose="02020603050405020304" pitchFamily="18" charset="0"/>
              </a:rPr>
              <a:t>tăng</a:t>
            </a:r>
            <a:endParaRPr lang="en-US" sz="4400" dirty="0">
              <a:solidFill>
                <a:srgbClr val="041B2D"/>
              </a:solidFill>
              <a:latin typeface="Times New Roman" panose="02020603050405020304" pitchFamily="18" charset="0"/>
              <a:cs typeface="Times New Roman" panose="02020603050405020304" pitchFamily="18" charset="0"/>
            </a:endParaRPr>
          </a:p>
        </p:txBody>
      </p:sp>
      <p:sp>
        <p:nvSpPr>
          <p:cNvPr id="22" name="Google Shape;310;p38">
            <a:extLst>
              <a:ext uri="{FF2B5EF4-FFF2-40B4-BE49-F238E27FC236}">
                <a16:creationId xmlns="" xmlns:a16="http://schemas.microsoft.com/office/drawing/2014/main" id="{BFC85BFA-06D9-5647-BA2E-50A4CDC69619}"/>
              </a:ext>
            </a:extLst>
          </p:cNvPr>
          <p:cNvSpPr txBox="1">
            <a:spLocks/>
          </p:cNvSpPr>
          <p:nvPr/>
        </p:nvSpPr>
        <p:spPr>
          <a:xfrm>
            <a:off x="1012828" y="2628718"/>
            <a:ext cx="5922334" cy="1050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1. Khi r = 90</a:t>
            </a:r>
            <a:r>
              <a:rPr lang="en-US" sz="4400" baseline="30000" dirty="0">
                <a:solidFill>
                  <a:srgbClr val="041B2D"/>
                </a:solidFill>
                <a:latin typeface="Times New Roman" panose="02020603050405020304" pitchFamily="18" charset="0"/>
                <a:cs typeface="Times New Roman" panose="02020603050405020304" pitchFamily="18" charset="0"/>
              </a:rPr>
              <a:t>o</a:t>
            </a:r>
            <a:r>
              <a:rPr lang="en-US" sz="4400" dirty="0">
                <a:solidFill>
                  <a:srgbClr val="041B2D"/>
                </a:solidFill>
                <a:latin typeface="Times New Roman" panose="02020603050405020304" pitchFamily="18" charset="0"/>
                <a:cs typeface="Times New Roman" panose="02020603050405020304" pitchFamily="18" charset="0"/>
              </a:rPr>
              <a:t> → </a:t>
            </a:r>
            <a:r>
              <a:rPr lang="en-US" sz="4400" dirty="0" err="1">
                <a:solidFill>
                  <a:srgbClr val="041B2D"/>
                </a:solidFill>
                <a:latin typeface="Times New Roman" panose="02020603050405020304" pitchFamily="18" charset="0"/>
                <a:cs typeface="Times New Roman" panose="02020603050405020304" pitchFamily="18" charset="0"/>
              </a:rPr>
              <a:t>i</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đạt</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i</a:t>
            </a:r>
            <a:r>
              <a:rPr lang="en-US" sz="4400" baseline="-25000" dirty="0" err="1">
                <a:solidFill>
                  <a:srgbClr val="041B2D"/>
                </a:solidFill>
                <a:latin typeface="Times New Roman" panose="02020603050405020304" pitchFamily="18" charset="0"/>
                <a:cs typeface="Times New Roman" panose="02020603050405020304" pitchFamily="18" charset="0"/>
              </a:rPr>
              <a:t>th</a:t>
            </a:r>
            <a:endParaRPr lang="en-US" sz="4400" baseline="-25000" dirty="0">
              <a:solidFill>
                <a:srgbClr val="041B2D"/>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Google Shape;310;p38">
                <a:extLst>
                  <a:ext uri="{FF2B5EF4-FFF2-40B4-BE49-F238E27FC236}">
                    <a16:creationId xmlns="" xmlns:a16="http://schemas.microsoft.com/office/drawing/2014/main" id="{017BD0B6-85F0-6A47-ACD8-EE90BE0375A8}"/>
                  </a:ext>
                </a:extLst>
              </p:cNvPr>
              <p:cNvSpPr txBox="1">
                <a:spLocks/>
              </p:cNvSpPr>
              <p:nvPr/>
            </p:nvSpPr>
            <p:spPr>
              <a:xfrm>
                <a:off x="1082349" y="3403823"/>
                <a:ext cx="5760391" cy="1633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2. → </a:t>
                </a:r>
                <a:r>
                  <a:rPr lang="vi-VN" sz="4400" dirty="0">
                    <a:latin typeface="Times New Roman" panose="02020603050405020304" pitchFamily="18" charset="0"/>
                    <a:cs typeface="Times New Roman" panose="02020603050405020304" pitchFamily="18" charset="0"/>
                  </a:rPr>
                  <a:t>sin </a:t>
                </a:r>
                <a:r>
                  <a:rPr lang="en-US" sz="4400" dirty="0" err="1">
                    <a:latin typeface="Times New Roman" panose="02020603050405020304" pitchFamily="18" charset="0"/>
                    <a:cs typeface="Times New Roman" panose="02020603050405020304" pitchFamily="18" charset="0"/>
                  </a:rPr>
                  <a:t>i</a:t>
                </a:r>
                <a:r>
                  <a:rPr lang="en-US" sz="4400" baseline="-25000" dirty="0" err="1">
                    <a:latin typeface="Times New Roman" panose="02020603050405020304" pitchFamily="18" charset="0"/>
                    <a:cs typeface="Times New Roman" panose="02020603050405020304" pitchFamily="18" charset="0"/>
                  </a:rPr>
                  <a:t>th</a:t>
                </a:r>
                <a:r>
                  <a:rPr lang="en-US" sz="44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4400" i="1">
                            <a:latin typeface="Cambria Math" panose="02040503050406030204" pitchFamily="18" charset="0"/>
                          </a:rPr>
                        </m:ctrlPr>
                      </m:fPr>
                      <m:num>
                        <m:r>
                          <m:rPr>
                            <m:nor/>
                          </m:rPr>
                          <a:rPr lang="en-US" sz="4400" dirty="0">
                            <a:latin typeface="Times New Roman" panose="02020603050405020304" pitchFamily="18" charset="0"/>
                            <a:cs typeface="Times New Roman" panose="02020603050405020304" pitchFamily="18" charset="0"/>
                          </a:rPr>
                          <m:t>n</m:t>
                        </m:r>
                        <m:r>
                          <m:rPr>
                            <m:nor/>
                          </m:rPr>
                          <a:rPr lang="en-US" sz="4400" baseline="-25000" dirty="0">
                            <a:latin typeface="Times New Roman" panose="02020603050405020304" pitchFamily="18" charset="0"/>
                            <a:cs typeface="Times New Roman" panose="02020603050405020304" pitchFamily="18" charset="0"/>
                          </a:rPr>
                          <m:t>2</m:t>
                        </m:r>
                      </m:num>
                      <m:den>
                        <m:r>
                          <m:rPr>
                            <m:nor/>
                          </m:rPr>
                          <a:rPr lang="en-US" sz="4400" dirty="0">
                            <a:latin typeface="Times New Roman" panose="02020603050405020304" pitchFamily="18" charset="0"/>
                            <a:cs typeface="Times New Roman" panose="02020603050405020304" pitchFamily="18" charset="0"/>
                          </a:rPr>
                          <m:t>n</m:t>
                        </m:r>
                        <m:r>
                          <m:rPr>
                            <m:nor/>
                          </m:rPr>
                          <a:rPr lang="en-US" sz="4400" baseline="-25000" dirty="0">
                            <a:latin typeface="Times New Roman" panose="02020603050405020304" pitchFamily="18" charset="0"/>
                            <a:cs typeface="Times New Roman" panose="02020603050405020304" pitchFamily="18" charset="0"/>
                          </a:rPr>
                          <m:t>1</m:t>
                        </m:r>
                      </m:den>
                    </m:f>
                  </m:oMath>
                </a14:m>
                <a:endParaRPr lang="en-US" sz="44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24" name="Google Shape;310;p38">
                <a:extLst>
                  <a:ext uri="{FF2B5EF4-FFF2-40B4-BE49-F238E27FC236}">
                    <a16:creationId xmlns:a16="http://schemas.microsoft.com/office/drawing/2014/main" id="{017BD0B6-85F0-6A47-ACD8-EE90BE0375A8}"/>
                  </a:ext>
                </a:extLst>
              </p:cNvPr>
              <p:cNvSpPr txBox="1">
                <a:spLocks noRot="1" noChangeAspect="1" noMove="1" noResize="1" noEditPoints="1" noAdjustHandles="1" noChangeArrowheads="1" noChangeShapeType="1" noTextEdit="1"/>
              </p:cNvSpPr>
              <p:nvPr/>
            </p:nvSpPr>
            <p:spPr>
              <a:xfrm>
                <a:off x="1082349" y="3403823"/>
                <a:ext cx="5760391" cy="1633610"/>
              </a:xfrm>
              <a:prstGeom prst="rect">
                <a:avLst/>
              </a:prstGeom>
              <a:blipFill>
                <a:blip r:embed="rId4"/>
                <a:stretch>
                  <a:fillRect l="-4176"/>
                </a:stretch>
              </a:blipFill>
              <a:ln>
                <a:noFill/>
              </a:ln>
            </p:spPr>
            <p:txBody>
              <a:bodyPr/>
              <a:lstStyle/>
              <a:p>
                <a:r>
                  <a:rPr lang="en-US">
                    <a:noFill/>
                  </a:rPr>
                  <a:t> </a:t>
                </a:r>
              </a:p>
            </p:txBody>
          </p:sp>
        </mc:Fallback>
      </mc:AlternateContent>
      <p:sp>
        <p:nvSpPr>
          <p:cNvPr id="25" name="Google Shape;310;p38">
            <a:extLst>
              <a:ext uri="{FF2B5EF4-FFF2-40B4-BE49-F238E27FC236}">
                <a16:creationId xmlns="" xmlns:a16="http://schemas.microsoft.com/office/drawing/2014/main" id="{C3B513E3-12B7-3B41-A38E-A0F3975D3A4A}"/>
              </a:ext>
            </a:extLst>
          </p:cNvPr>
          <p:cNvSpPr txBox="1">
            <a:spLocks/>
          </p:cNvSpPr>
          <p:nvPr/>
        </p:nvSpPr>
        <p:spPr>
          <a:xfrm>
            <a:off x="1082349" y="7870968"/>
            <a:ext cx="6616700" cy="1202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6. → n</a:t>
            </a:r>
            <a:r>
              <a:rPr lang="en-US" sz="4400" baseline="-25000" dirty="0">
                <a:solidFill>
                  <a:srgbClr val="041B2D"/>
                </a:solidFill>
                <a:latin typeface="Times New Roman" panose="02020603050405020304" pitchFamily="18" charset="0"/>
                <a:cs typeface="Times New Roman" panose="02020603050405020304" pitchFamily="18" charset="0"/>
              </a:rPr>
              <a:t>1</a:t>
            </a:r>
            <a:r>
              <a:rPr lang="en-US" sz="4400" dirty="0">
                <a:solidFill>
                  <a:srgbClr val="041B2D"/>
                </a:solidFill>
                <a:latin typeface="Times New Roman" panose="02020603050405020304" pitchFamily="18" charset="0"/>
                <a:cs typeface="Times New Roman" panose="02020603050405020304" pitchFamily="18" charset="0"/>
              </a:rPr>
              <a:t>. sin i</a:t>
            </a:r>
            <a:r>
              <a:rPr lang="en-US" sz="4400" baseline="-25000" dirty="0">
                <a:solidFill>
                  <a:srgbClr val="041B2D"/>
                </a:solidFill>
                <a:latin typeface="Times New Roman" panose="02020603050405020304" pitchFamily="18" charset="0"/>
                <a:cs typeface="Times New Roman" panose="02020603050405020304" pitchFamily="18" charset="0"/>
              </a:rPr>
              <a:t>th</a:t>
            </a:r>
            <a:r>
              <a:rPr lang="en-US" sz="4400" dirty="0">
                <a:solidFill>
                  <a:srgbClr val="041B2D"/>
                </a:solidFill>
                <a:latin typeface="Times New Roman" panose="02020603050405020304" pitchFamily="18" charset="0"/>
                <a:cs typeface="Times New Roman" panose="02020603050405020304" pitchFamily="18" charset="0"/>
              </a:rPr>
              <a:t> = n</a:t>
            </a:r>
            <a:r>
              <a:rPr lang="en-US" sz="4400" baseline="-25000" dirty="0">
                <a:solidFill>
                  <a:srgbClr val="041B2D"/>
                </a:solidFill>
                <a:latin typeface="Times New Roman" panose="02020603050405020304" pitchFamily="18" charset="0"/>
                <a:cs typeface="Times New Roman" panose="02020603050405020304" pitchFamily="18" charset="0"/>
              </a:rPr>
              <a:t>2 </a:t>
            </a:r>
            <a:r>
              <a:rPr lang="en-US" sz="4400" dirty="0">
                <a:solidFill>
                  <a:srgbClr val="041B2D"/>
                </a:solidFill>
                <a:latin typeface="Times New Roman" panose="02020603050405020304" pitchFamily="18" charset="0"/>
                <a:cs typeface="Times New Roman" panose="02020603050405020304" pitchFamily="18" charset="0"/>
              </a:rPr>
              <a:t>.sin 90</a:t>
            </a:r>
            <a:r>
              <a:rPr lang="en-US" sz="4400" baseline="30000" dirty="0">
                <a:solidFill>
                  <a:srgbClr val="041B2D"/>
                </a:solidFill>
                <a:latin typeface="Times New Roman" panose="02020603050405020304" pitchFamily="18" charset="0"/>
                <a:cs typeface="Times New Roman" panose="02020603050405020304" pitchFamily="18" charset="0"/>
              </a:rPr>
              <a:t>o</a:t>
            </a:r>
            <a:endParaRPr lang="en-US" sz="4400" baseline="300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27" name="Google Shape;310;p38">
            <a:extLst>
              <a:ext uri="{FF2B5EF4-FFF2-40B4-BE49-F238E27FC236}">
                <a16:creationId xmlns="" xmlns:a16="http://schemas.microsoft.com/office/drawing/2014/main" id="{80417858-F704-604C-9E43-077A6DB03A2E}"/>
              </a:ext>
            </a:extLst>
          </p:cNvPr>
          <p:cNvSpPr txBox="1">
            <a:spLocks/>
          </p:cNvSpPr>
          <p:nvPr/>
        </p:nvSpPr>
        <p:spPr>
          <a:xfrm>
            <a:off x="1082349" y="5901286"/>
            <a:ext cx="8694254" cy="1202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4. → n</a:t>
            </a:r>
            <a:r>
              <a:rPr lang="en-US" sz="4400" baseline="-25000" dirty="0">
                <a:solidFill>
                  <a:srgbClr val="041B2D"/>
                </a:solidFill>
                <a:latin typeface="Times New Roman" panose="02020603050405020304" pitchFamily="18" charset="0"/>
                <a:cs typeface="Times New Roman" panose="02020603050405020304" pitchFamily="18" charset="0"/>
              </a:rPr>
              <a:t>1</a:t>
            </a:r>
            <a:r>
              <a:rPr lang="en-US" sz="4400" dirty="0">
                <a:solidFill>
                  <a:srgbClr val="041B2D"/>
                </a:solidFill>
                <a:latin typeface="Times New Roman" panose="02020603050405020304" pitchFamily="18" charset="0"/>
                <a:cs typeface="Times New Roman" panose="02020603050405020304" pitchFamily="18" charset="0"/>
              </a:rPr>
              <a:t>.sin i</a:t>
            </a:r>
            <a:r>
              <a:rPr lang="en-US" sz="4400" baseline="-25000" dirty="0">
                <a:solidFill>
                  <a:srgbClr val="041B2D"/>
                </a:solidFill>
                <a:latin typeface="Times New Roman" panose="02020603050405020304" pitchFamily="18" charset="0"/>
                <a:cs typeface="Times New Roman" panose="02020603050405020304" pitchFamily="18" charset="0"/>
              </a:rPr>
              <a:t>th</a:t>
            </a:r>
            <a:r>
              <a:rPr lang="en-US" sz="4400" dirty="0">
                <a:solidFill>
                  <a:srgbClr val="041B2D"/>
                </a:solidFill>
                <a:latin typeface="Times New Roman" panose="02020603050405020304" pitchFamily="18" charset="0"/>
                <a:cs typeface="Times New Roman" panose="02020603050405020304" pitchFamily="18" charset="0"/>
              </a:rPr>
              <a:t> = n</a:t>
            </a:r>
            <a:r>
              <a:rPr lang="en-US" sz="4400" baseline="-25000" dirty="0">
                <a:solidFill>
                  <a:srgbClr val="041B2D"/>
                </a:solidFill>
                <a:latin typeface="Times New Roman" panose="02020603050405020304" pitchFamily="18" charset="0"/>
                <a:cs typeface="Times New Roman" panose="02020603050405020304" pitchFamily="18" charset="0"/>
              </a:rPr>
              <a:t>2</a:t>
            </a:r>
            <a:r>
              <a:rPr lang="en-US" sz="4400" dirty="0">
                <a:solidFill>
                  <a:srgbClr val="041B2D"/>
                </a:solidFill>
                <a:latin typeface="Times New Roman" panose="02020603050405020304" pitchFamily="18" charset="0"/>
                <a:cs typeface="Times New Roman" panose="02020603050405020304" pitchFamily="18" charset="0"/>
              </a:rPr>
              <a:t>. 1 (vì sin 90</a:t>
            </a:r>
            <a:r>
              <a:rPr lang="en-US" sz="4400" baseline="30000" dirty="0">
                <a:solidFill>
                  <a:srgbClr val="041B2D"/>
                </a:solidFill>
                <a:latin typeface="Times New Roman" panose="02020603050405020304" pitchFamily="18" charset="0"/>
                <a:cs typeface="Times New Roman" panose="02020603050405020304" pitchFamily="18" charset="0"/>
              </a:rPr>
              <a:t>o</a:t>
            </a:r>
            <a:r>
              <a:rPr lang="en-US" sz="4400" dirty="0">
                <a:solidFill>
                  <a:srgbClr val="041B2D"/>
                </a:solidFill>
                <a:latin typeface="Times New Roman" panose="02020603050405020304" pitchFamily="18" charset="0"/>
                <a:cs typeface="Times New Roman" panose="02020603050405020304" pitchFamily="18" charset="0"/>
              </a:rPr>
              <a:t> = 1)</a:t>
            </a:r>
            <a:endParaRPr lang="en-US" sz="4400" baseline="300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 xmlns:a16="http://schemas.microsoft.com/office/drawing/2014/main" id="{2814551A-9F13-1744-A636-C325D82A3782}"/>
              </a:ext>
            </a:extLst>
          </p:cNvPr>
          <p:cNvSpPr/>
          <p:nvPr/>
        </p:nvSpPr>
        <p:spPr>
          <a:xfrm>
            <a:off x="1082349" y="5084639"/>
            <a:ext cx="4046301" cy="769441"/>
          </a:xfrm>
          <a:prstGeom prst="rect">
            <a:avLst/>
          </a:prstGeom>
        </p:spPr>
        <p:txBody>
          <a:bodyPr wrap="none">
            <a:spAutoFit/>
          </a:bodyPr>
          <a:lstStyle/>
          <a:p>
            <a:r>
              <a:rPr lang="en-US" sz="4400" dirty="0">
                <a:solidFill>
                  <a:srgbClr val="041B2D"/>
                </a:solidFill>
                <a:latin typeface="Times New Roman" panose="02020603050405020304" pitchFamily="18" charset="0"/>
                <a:cs typeface="Times New Roman" panose="02020603050405020304" pitchFamily="18" charset="0"/>
              </a:rPr>
              <a:t>3. n</a:t>
            </a:r>
            <a:r>
              <a:rPr lang="en-US" sz="4400" baseline="-25000" dirty="0">
                <a:solidFill>
                  <a:srgbClr val="041B2D"/>
                </a:solidFill>
                <a:latin typeface="Times New Roman" panose="02020603050405020304" pitchFamily="18" charset="0"/>
                <a:cs typeface="Times New Roman" panose="02020603050405020304" pitchFamily="18" charset="0"/>
              </a:rPr>
              <a:t>1 </a:t>
            </a:r>
            <a:r>
              <a:rPr lang="en-US" sz="4400" dirty="0">
                <a:solidFill>
                  <a:srgbClr val="041B2D"/>
                </a:solidFill>
                <a:latin typeface="Times New Roman" panose="02020603050405020304" pitchFamily="18" charset="0"/>
                <a:cs typeface="Times New Roman" panose="02020603050405020304" pitchFamily="18" charset="0"/>
              </a:rPr>
              <a:t>sini = n</a:t>
            </a:r>
            <a:r>
              <a:rPr lang="en-US" sz="4400" baseline="-25000" dirty="0">
                <a:solidFill>
                  <a:srgbClr val="041B2D"/>
                </a:solidFill>
                <a:latin typeface="Times New Roman" panose="02020603050405020304" pitchFamily="18" charset="0"/>
                <a:cs typeface="Times New Roman" panose="02020603050405020304" pitchFamily="18" charset="0"/>
              </a:rPr>
              <a:t>2</a:t>
            </a:r>
            <a:r>
              <a:rPr lang="en-US" sz="4400" dirty="0">
                <a:solidFill>
                  <a:srgbClr val="041B2D"/>
                </a:solidFill>
                <a:latin typeface="Times New Roman" panose="02020603050405020304" pitchFamily="18" charset="0"/>
                <a:cs typeface="Times New Roman" panose="02020603050405020304" pitchFamily="18" charset="0"/>
              </a:rPr>
              <a:t>sinr</a:t>
            </a:r>
            <a:endParaRPr lang="en-US" sz="4400"/>
          </a:p>
        </p:txBody>
      </p:sp>
      <p:sp>
        <p:nvSpPr>
          <p:cNvPr id="29" name="TextBox 28">
            <a:extLst>
              <a:ext uri="{FF2B5EF4-FFF2-40B4-BE49-F238E27FC236}">
                <a16:creationId xmlns="" xmlns:a16="http://schemas.microsoft.com/office/drawing/2014/main" id="{83035E48-30EE-6640-B2F4-7F8279F1AB73}"/>
              </a:ext>
            </a:extLst>
          </p:cNvPr>
          <p:cNvSpPr txBox="1"/>
          <p:nvPr/>
        </p:nvSpPr>
        <p:spPr>
          <a:xfrm>
            <a:off x="8229600" y="9256294"/>
            <a:ext cx="9486900" cy="707886"/>
          </a:xfrm>
          <a:prstGeom prst="rect">
            <a:avLst/>
          </a:prstGeom>
          <a:solidFill>
            <a:schemeClr val="accent2">
              <a:lumMod val="20000"/>
              <a:lumOff val="80000"/>
            </a:schemeClr>
          </a:solidFill>
        </p:spPr>
        <p:txBody>
          <a:bodyPr wrap="square" rtlCol="0">
            <a:spAutoFit/>
          </a:bodyPr>
          <a:lstStyle/>
          <a:p>
            <a:r>
              <a:rPr lang="en-US" sz="4000" b="1">
                <a:latin typeface="Times New Roman" panose="02020603050405020304" pitchFamily="18" charset="0"/>
                <a:cs typeface="Times New Roman" panose="02020603050405020304" pitchFamily="18" charset="0"/>
              </a:rPr>
              <a:t>Sắp xếp</a:t>
            </a:r>
            <a:r>
              <a:rPr lang="en-US" sz="4000">
                <a:latin typeface="Times New Roman" panose="02020603050405020304" pitchFamily="18" charset="0"/>
                <a:cs typeface="Times New Roman" panose="02020603050405020304" pitchFamily="18" charset="0"/>
              </a:rPr>
              <a:t>: .....................................................</a:t>
            </a:r>
          </a:p>
        </p:txBody>
      </p:sp>
      <p:sp>
        <p:nvSpPr>
          <p:cNvPr id="32" name="TextBox 31">
            <a:extLst>
              <a:ext uri="{FF2B5EF4-FFF2-40B4-BE49-F238E27FC236}">
                <a16:creationId xmlns="" xmlns:a16="http://schemas.microsoft.com/office/drawing/2014/main" id="{13437102-383E-0843-8B1E-0A0BA9956C9F}"/>
              </a:ext>
            </a:extLst>
          </p:cNvPr>
          <p:cNvSpPr txBox="1"/>
          <p:nvPr/>
        </p:nvSpPr>
        <p:spPr>
          <a:xfrm>
            <a:off x="10439400" y="9150374"/>
            <a:ext cx="287771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5 3 7 1 6 4 2 </a:t>
            </a:r>
          </a:p>
        </p:txBody>
      </p:sp>
    </p:spTree>
    <p:extLst>
      <p:ext uri="{BB962C8B-B14F-4D97-AF65-F5344CB8AC3E}">
        <p14:creationId xmlns:p14="http://schemas.microsoft.com/office/powerpoint/2010/main" val="312870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991246D4-F3C3-3441-A0B0-8D820299DD7F}"/>
                  </a:ext>
                </a:extLst>
              </p:cNvPr>
              <p:cNvSpPr txBox="1"/>
              <p:nvPr/>
            </p:nvSpPr>
            <p:spPr>
              <a:xfrm>
                <a:off x="495300" y="226145"/>
                <a:ext cx="17068800" cy="1582806"/>
              </a:xfrm>
              <a:prstGeom prst="rect">
                <a:avLst/>
              </a:prstGeom>
              <a:solidFill>
                <a:schemeClr val="accent2">
                  <a:lumMod val="40000"/>
                  <a:lumOff val="60000"/>
                </a:schemeClr>
              </a:solidFill>
            </p:spPr>
            <p:txBody>
              <a:bodyPr wrap="square" rtlCol="0">
                <a:spAutoFit/>
              </a:bodyPr>
              <a:lstStyle/>
              <a:p>
                <a:r>
                  <a:rPr lang="en-US" sz="4000">
                    <a:latin typeface="Times New Roman" panose="02020603050405020304" pitchFamily="18" charset="0"/>
                    <a:cs typeface="Times New Roman" panose="02020603050405020304" pitchFamily="18" charset="0"/>
                  </a:rPr>
                  <a:t>Cho tia sáng SI truyền từ nước ra không khí. Chứng minh rằng: khi xảy ra hiện tượng phản xạ toàn phần thì: </a:t>
                </a:r>
                <a:r>
                  <a:rPr lang="vi-VN" sz="4000" b="1" dirty="0">
                    <a:latin typeface="Times New Roman" panose="02020603050405020304" pitchFamily="18" charset="0"/>
                    <a:cs typeface="Times New Roman" panose="02020603050405020304" pitchFamily="18" charset="0"/>
                  </a:rPr>
                  <a:t>sin </a:t>
                </a:r>
                <a:r>
                  <a:rPr lang="en-US" sz="4000" b="1" dirty="0" err="1">
                    <a:latin typeface="Times New Roman" panose="02020603050405020304" pitchFamily="18" charset="0"/>
                    <a:cs typeface="Times New Roman" panose="02020603050405020304" pitchFamily="18" charset="0"/>
                  </a:rPr>
                  <a:t>i</a:t>
                </a:r>
                <a:r>
                  <a:rPr lang="en-US" sz="4000" b="1" baseline="-25000" dirty="0" err="1">
                    <a:latin typeface="Times New Roman" panose="02020603050405020304" pitchFamily="18" charset="0"/>
                    <a:cs typeface="Times New Roman" panose="02020603050405020304" pitchFamily="18" charset="0"/>
                  </a:rPr>
                  <a:t>th</a:t>
                </a:r>
                <a:r>
                  <a:rPr lang="en-US" sz="4000" b="1"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4000" b="1" i="1">
                            <a:latin typeface="Cambria Math" panose="02040503050406030204" pitchFamily="18" charset="0"/>
                          </a:rPr>
                        </m:ctrlPr>
                      </m:fPr>
                      <m:num>
                        <m:r>
                          <m:rPr>
                            <m:nor/>
                          </m:rPr>
                          <a:rPr lang="en-US" sz="4000" b="1" dirty="0">
                            <a:latin typeface="Times New Roman" panose="02020603050405020304" pitchFamily="18" charset="0"/>
                            <a:cs typeface="Times New Roman" panose="02020603050405020304" pitchFamily="18" charset="0"/>
                          </a:rPr>
                          <m:t>n</m:t>
                        </m:r>
                        <m:r>
                          <m:rPr>
                            <m:nor/>
                          </m:rPr>
                          <a:rPr lang="en-US" sz="4000" b="1" baseline="-25000" dirty="0">
                            <a:latin typeface="Times New Roman" panose="02020603050405020304" pitchFamily="18" charset="0"/>
                            <a:cs typeface="Times New Roman" panose="02020603050405020304" pitchFamily="18" charset="0"/>
                          </a:rPr>
                          <m:t>2</m:t>
                        </m:r>
                      </m:num>
                      <m:den>
                        <m:r>
                          <m:rPr>
                            <m:nor/>
                          </m:rPr>
                          <a:rPr lang="en-US" sz="4000" b="1" dirty="0">
                            <a:latin typeface="Times New Roman" panose="02020603050405020304" pitchFamily="18" charset="0"/>
                            <a:cs typeface="Times New Roman" panose="02020603050405020304" pitchFamily="18" charset="0"/>
                          </a:rPr>
                          <m:t>n</m:t>
                        </m:r>
                        <m:r>
                          <m:rPr>
                            <m:nor/>
                          </m:rPr>
                          <a:rPr lang="en-US" sz="4000" b="1" baseline="-25000" dirty="0">
                            <a:latin typeface="Times New Roman" panose="02020603050405020304" pitchFamily="18" charset="0"/>
                            <a:cs typeface="Times New Roman" panose="02020603050405020304" pitchFamily="18" charset="0"/>
                          </a:rPr>
                          <m:t>1</m:t>
                        </m:r>
                      </m:den>
                    </m:f>
                  </m:oMath>
                </a14:m>
                <a:endParaRPr lang="en-US" sz="400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991246D4-F3C3-3441-A0B0-8D820299DD7F}"/>
                  </a:ext>
                </a:extLst>
              </p:cNvPr>
              <p:cNvSpPr txBox="1">
                <a:spLocks noRot="1" noChangeAspect="1" noMove="1" noResize="1" noEditPoints="1" noAdjustHandles="1" noChangeArrowheads="1" noChangeShapeType="1" noTextEdit="1"/>
              </p:cNvSpPr>
              <p:nvPr/>
            </p:nvSpPr>
            <p:spPr>
              <a:xfrm>
                <a:off x="495300" y="226145"/>
                <a:ext cx="17068800" cy="1582806"/>
              </a:xfrm>
              <a:prstGeom prst="rect">
                <a:avLst/>
              </a:prstGeom>
              <a:blipFill>
                <a:blip r:embed="rId2"/>
                <a:stretch>
                  <a:fillRect l="-1190" t="-6400" b="-11200"/>
                </a:stretch>
              </a:blipFill>
            </p:spPr>
            <p:txBody>
              <a:bodyPr/>
              <a:lstStyle/>
              <a:p>
                <a:r>
                  <a:rPr lang="en-US">
                    <a:noFill/>
                  </a:rPr>
                  <a:t> </a:t>
                </a:r>
              </a:p>
            </p:txBody>
          </p:sp>
        </mc:Fallback>
      </mc:AlternateContent>
      <p:pic>
        <p:nvPicPr>
          <p:cNvPr id="19" name="Picture 18">
            <a:extLst>
              <a:ext uri="{FF2B5EF4-FFF2-40B4-BE49-F238E27FC236}">
                <a16:creationId xmlns="" xmlns:a16="http://schemas.microsoft.com/office/drawing/2014/main" id="{B0B11D7A-D47D-1D44-850F-1F7214DA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1780" y="5470321"/>
            <a:ext cx="6616700" cy="4889500"/>
          </a:xfrm>
          <a:prstGeom prst="rect">
            <a:avLst/>
          </a:prstGeom>
        </p:spPr>
      </p:pic>
      <p:sp>
        <p:nvSpPr>
          <p:cNvPr id="20" name="Rectangle 19">
            <a:extLst>
              <a:ext uri="{FF2B5EF4-FFF2-40B4-BE49-F238E27FC236}">
                <a16:creationId xmlns="" xmlns:a16="http://schemas.microsoft.com/office/drawing/2014/main" id="{DFFF8D56-6A69-E547-BC19-4C52DFE69520}"/>
              </a:ext>
            </a:extLst>
          </p:cNvPr>
          <p:cNvSpPr/>
          <p:nvPr/>
        </p:nvSpPr>
        <p:spPr>
          <a:xfrm>
            <a:off x="1066800" y="2247900"/>
            <a:ext cx="11582400" cy="986296"/>
          </a:xfrm>
          <a:prstGeom prst="rect">
            <a:avLst/>
          </a:prstGeom>
        </p:spPr>
        <p:txBody>
          <a:bodyPr wrap="square">
            <a:spAutoFit/>
          </a:bodyPr>
          <a:lstStyle/>
          <a:p>
            <a:pPr>
              <a:lnSpc>
                <a:spcPct val="150000"/>
              </a:lnSpc>
            </a:pPr>
            <a:r>
              <a:rPr lang="en-US" sz="4400" dirty="0">
                <a:solidFill>
                  <a:srgbClr val="041B2D"/>
                </a:solidFill>
                <a:latin typeface="Times New Roman" panose="02020603050405020304" pitchFamily="18" charset="0"/>
                <a:cs typeface="Times New Roman" panose="02020603050405020304" pitchFamily="18" charset="0"/>
              </a:rPr>
              <a:t>5. Khi </a:t>
            </a:r>
            <a:r>
              <a:rPr lang="en-US" sz="4400" dirty="0" err="1">
                <a:solidFill>
                  <a:srgbClr val="041B2D"/>
                </a:solidFill>
                <a:latin typeface="Times New Roman" panose="02020603050405020304" pitchFamily="18" charset="0"/>
                <a:cs typeface="Times New Roman" panose="02020603050405020304" pitchFamily="18" charset="0"/>
              </a:rPr>
              <a:t>có</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tia</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khúc</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xạ, ta có</a:t>
            </a:r>
            <a:r>
              <a:rPr lang="en-US" sz="4400" dirty="0">
                <a:solidFill>
                  <a:srgbClr val="041B2D"/>
                </a:solidFill>
                <a:latin typeface="Times New Roman" panose="02020603050405020304" pitchFamily="18" charset="0"/>
                <a:cs typeface="Times New Roman" panose="02020603050405020304" pitchFamily="18" charset="0"/>
              </a:rPr>
              <a:t>:</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21" name="Google Shape;310;p38">
            <a:extLst>
              <a:ext uri="{FF2B5EF4-FFF2-40B4-BE49-F238E27FC236}">
                <a16:creationId xmlns="" xmlns:a16="http://schemas.microsoft.com/office/drawing/2014/main" id="{5F4165FB-2FB4-2849-9D6B-4366FFD1EB8B}"/>
              </a:ext>
            </a:extLst>
          </p:cNvPr>
          <p:cNvSpPr txBox="1">
            <a:spLocks/>
          </p:cNvSpPr>
          <p:nvPr/>
        </p:nvSpPr>
        <p:spPr>
          <a:xfrm>
            <a:off x="1036320" y="4006671"/>
            <a:ext cx="5760391" cy="986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7. Khi </a:t>
            </a:r>
            <a:r>
              <a:rPr lang="en-US" sz="4400" dirty="0" err="1">
                <a:solidFill>
                  <a:srgbClr val="041B2D"/>
                </a:solidFill>
                <a:latin typeface="Times New Roman" panose="02020603050405020304" pitchFamily="18" charset="0"/>
                <a:cs typeface="Times New Roman" panose="02020603050405020304" pitchFamily="18" charset="0"/>
              </a:rPr>
              <a:t>i</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tăng</a:t>
            </a:r>
            <a:r>
              <a:rPr lang="en-US" sz="4400" dirty="0">
                <a:solidFill>
                  <a:srgbClr val="041B2D"/>
                </a:solidFill>
                <a:latin typeface="Times New Roman" panose="02020603050405020304" pitchFamily="18" charset="0"/>
                <a:cs typeface="Times New Roman" panose="02020603050405020304" pitchFamily="18" charset="0"/>
              </a:rPr>
              <a:t> → r </a:t>
            </a:r>
            <a:r>
              <a:rPr lang="en-US" sz="4400" dirty="0" err="1">
                <a:solidFill>
                  <a:srgbClr val="041B2D"/>
                </a:solidFill>
                <a:latin typeface="Times New Roman" panose="02020603050405020304" pitchFamily="18" charset="0"/>
                <a:cs typeface="Times New Roman" panose="02020603050405020304" pitchFamily="18" charset="0"/>
              </a:rPr>
              <a:t>tăng</a:t>
            </a:r>
            <a:endParaRPr lang="en-US" sz="4400" dirty="0">
              <a:solidFill>
                <a:srgbClr val="041B2D"/>
              </a:solidFill>
              <a:latin typeface="Times New Roman" panose="02020603050405020304" pitchFamily="18" charset="0"/>
              <a:cs typeface="Times New Roman" panose="02020603050405020304" pitchFamily="18" charset="0"/>
            </a:endParaRPr>
          </a:p>
        </p:txBody>
      </p:sp>
      <p:sp>
        <p:nvSpPr>
          <p:cNvPr id="22" name="Google Shape;310;p38">
            <a:extLst>
              <a:ext uri="{FF2B5EF4-FFF2-40B4-BE49-F238E27FC236}">
                <a16:creationId xmlns="" xmlns:a16="http://schemas.microsoft.com/office/drawing/2014/main" id="{BFC85BFA-06D9-5647-BA2E-50A4CDC69619}"/>
              </a:ext>
            </a:extLst>
          </p:cNvPr>
          <p:cNvSpPr txBox="1">
            <a:spLocks/>
          </p:cNvSpPr>
          <p:nvPr/>
        </p:nvSpPr>
        <p:spPr>
          <a:xfrm>
            <a:off x="1036320" y="4949351"/>
            <a:ext cx="5922334" cy="1050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1. Khi r = 90</a:t>
            </a:r>
            <a:r>
              <a:rPr lang="en-US" sz="4400" baseline="30000" dirty="0">
                <a:solidFill>
                  <a:srgbClr val="041B2D"/>
                </a:solidFill>
                <a:latin typeface="Times New Roman" panose="02020603050405020304" pitchFamily="18" charset="0"/>
                <a:cs typeface="Times New Roman" panose="02020603050405020304" pitchFamily="18" charset="0"/>
              </a:rPr>
              <a:t>o</a:t>
            </a:r>
            <a:r>
              <a:rPr lang="en-US" sz="4400" dirty="0">
                <a:solidFill>
                  <a:srgbClr val="041B2D"/>
                </a:solidFill>
                <a:latin typeface="Times New Roman" panose="02020603050405020304" pitchFamily="18" charset="0"/>
                <a:cs typeface="Times New Roman" panose="02020603050405020304" pitchFamily="18" charset="0"/>
              </a:rPr>
              <a:t> → </a:t>
            </a:r>
            <a:r>
              <a:rPr lang="en-US" sz="4400" dirty="0" err="1">
                <a:solidFill>
                  <a:srgbClr val="041B2D"/>
                </a:solidFill>
                <a:latin typeface="Times New Roman" panose="02020603050405020304" pitchFamily="18" charset="0"/>
                <a:cs typeface="Times New Roman" panose="02020603050405020304" pitchFamily="18" charset="0"/>
              </a:rPr>
              <a:t>i</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đạt</a:t>
            </a:r>
            <a:r>
              <a:rPr lang="en-US" sz="4400" dirty="0">
                <a:solidFill>
                  <a:srgbClr val="041B2D"/>
                </a:solidFill>
                <a:latin typeface="Times New Roman" panose="02020603050405020304" pitchFamily="18" charset="0"/>
                <a:cs typeface="Times New Roman" panose="02020603050405020304" pitchFamily="18" charset="0"/>
              </a:rPr>
              <a:t> </a:t>
            </a:r>
            <a:r>
              <a:rPr lang="en-US" sz="4400" dirty="0" err="1">
                <a:solidFill>
                  <a:srgbClr val="041B2D"/>
                </a:solidFill>
                <a:latin typeface="Times New Roman" panose="02020603050405020304" pitchFamily="18" charset="0"/>
                <a:cs typeface="Times New Roman" panose="02020603050405020304" pitchFamily="18" charset="0"/>
              </a:rPr>
              <a:t>i</a:t>
            </a:r>
            <a:r>
              <a:rPr lang="en-US" sz="4400" baseline="-25000" dirty="0" err="1">
                <a:solidFill>
                  <a:srgbClr val="041B2D"/>
                </a:solidFill>
                <a:latin typeface="Times New Roman" panose="02020603050405020304" pitchFamily="18" charset="0"/>
                <a:cs typeface="Times New Roman" panose="02020603050405020304" pitchFamily="18" charset="0"/>
              </a:rPr>
              <a:t>th</a:t>
            </a:r>
            <a:endParaRPr lang="en-US" sz="4400" baseline="-25000" dirty="0">
              <a:solidFill>
                <a:srgbClr val="041B2D"/>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Google Shape;310;p38">
                <a:extLst>
                  <a:ext uri="{FF2B5EF4-FFF2-40B4-BE49-F238E27FC236}">
                    <a16:creationId xmlns="" xmlns:a16="http://schemas.microsoft.com/office/drawing/2014/main" id="{017BD0B6-85F0-6A47-ACD8-EE90BE0375A8}"/>
                  </a:ext>
                </a:extLst>
              </p:cNvPr>
              <p:cNvSpPr txBox="1">
                <a:spLocks/>
              </p:cNvSpPr>
              <p:nvPr/>
            </p:nvSpPr>
            <p:spPr>
              <a:xfrm>
                <a:off x="1198263" y="7867353"/>
                <a:ext cx="5760391" cy="1633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2. </a:t>
                </a:r>
                <a:r>
                  <a:rPr lang="en-US" sz="4400" b="1" dirty="0">
                    <a:solidFill>
                      <a:srgbClr val="041B2D"/>
                    </a:solidFill>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sin </a:t>
                </a:r>
                <a:r>
                  <a:rPr lang="en-US" sz="4400" b="1" dirty="0" err="1">
                    <a:latin typeface="Times New Roman" panose="02020603050405020304" pitchFamily="18" charset="0"/>
                    <a:cs typeface="Times New Roman" panose="02020603050405020304" pitchFamily="18" charset="0"/>
                  </a:rPr>
                  <a:t>i</a:t>
                </a:r>
                <a:r>
                  <a:rPr lang="en-US" sz="4400" b="1" baseline="-25000" dirty="0" err="1">
                    <a:latin typeface="Times New Roman" panose="02020603050405020304" pitchFamily="18" charset="0"/>
                    <a:cs typeface="Times New Roman" panose="02020603050405020304" pitchFamily="18" charset="0"/>
                  </a:rPr>
                  <a:t>th</a:t>
                </a:r>
                <a:r>
                  <a:rPr lang="en-US" sz="4400" b="1"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4400" b="1" i="1">
                            <a:latin typeface="Cambria Math" panose="02040503050406030204" pitchFamily="18" charset="0"/>
                          </a:rPr>
                        </m:ctrlPr>
                      </m:fPr>
                      <m:num>
                        <m:r>
                          <m:rPr>
                            <m:nor/>
                          </m:rPr>
                          <a:rPr lang="en-US" sz="4400" b="1" dirty="0">
                            <a:latin typeface="Times New Roman" panose="02020603050405020304" pitchFamily="18" charset="0"/>
                            <a:cs typeface="Times New Roman" panose="02020603050405020304" pitchFamily="18" charset="0"/>
                          </a:rPr>
                          <m:t>n</m:t>
                        </m:r>
                        <m:r>
                          <m:rPr>
                            <m:nor/>
                          </m:rPr>
                          <a:rPr lang="en-US" sz="4400" b="1" baseline="-25000" dirty="0">
                            <a:latin typeface="Times New Roman" panose="02020603050405020304" pitchFamily="18" charset="0"/>
                            <a:cs typeface="Times New Roman" panose="02020603050405020304" pitchFamily="18" charset="0"/>
                          </a:rPr>
                          <m:t>2</m:t>
                        </m:r>
                      </m:num>
                      <m:den>
                        <m:r>
                          <m:rPr>
                            <m:nor/>
                          </m:rPr>
                          <a:rPr lang="en-US" sz="4400" b="1" dirty="0">
                            <a:latin typeface="Times New Roman" panose="02020603050405020304" pitchFamily="18" charset="0"/>
                            <a:cs typeface="Times New Roman" panose="02020603050405020304" pitchFamily="18" charset="0"/>
                          </a:rPr>
                          <m:t>n</m:t>
                        </m:r>
                        <m:r>
                          <m:rPr>
                            <m:nor/>
                          </m:rPr>
                          <a:rPr lang="en-US" sz="4400" b="1" baseline="-25000" dirty="0">
                            <a:latin typeface="Times New Roman" panose="02020603050405020304" pitchFamily="18" charset="0"/>
                            <a:cs typeface="Times New Roman" panose="02020603050405020304" pitchFamily="18" charset="0"/>
                          </a:rPr>
                          <m:t>1</m:t>
                        </m:r>
                      </m:den>
                    </m:f>
                  </m:oMath>
                </a14:m>
                <a:endParaRPr lang="en-US" sz="44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24" name="Google Shape;310;p38">
                <a:extLst>
                  <a:ext uri="{FF2B5EF4-FFF2-40B4-BE49-F238E27FC236}">
                    <a16:creationId xmlns:a16="http://schemas.microsoft.com/office/drawing/2014/main" id="{017BD0B6-85F0-6A47-ACD8-EE90BE0375A8}"/>
                  </a:ext>
                </a:extLst>
              </p:cNvPr>
              <p:cNvSpPr txBox="1">
                <a:spLocks noRot="1" noChangeAspect="1" noMove="1" noResize="1" noEditPoints="1" noAdjustHandles="1" noChangeArrowheads="1" noChangeShapeType="1" noTextEdit="1"/>
              </p:cNvSpPr>
              <p:nvPr/>
            </p:nvSpPr>
            <p:spPr>
              <a:xfrm>
                <a:off x="1198263" y="7867353"/>
                <a:ext cx="5760391" cy="1633610"/>
              </a:xfrm>
              <a:prstGeom prst="rect">
                <a:avLst/>
              </a:prstGeom>
              <a:blipFill>
                <a:blip r:embed="rId4"/>
                <a:stretch>
                  <a:fillRect l="-4176" b="-1538"/>
                </a:stretch>
              </a:blipFill>
              <a:ln>
                <a:noFill/>
              </a:ln>
            </p:spPr>
            <p:txBody>
              <a:bodyPr/>
              <a:lstStyle/>
              <a:p>
                <a:r>
                  <a:rPr lang="en-US">
                    <a:noFill/>
                  </a:rPr>
                  <a:t> </a:t>
                </a:r>
              </a:p>
            </p:txBody>
          </p:sp>
        </mc:Fallback>
      </mc:AlternateContent>
      <p:sp>
        <p:nvSpPr>
          <p:cNvPr id="25" name="Google Shape;310;p38">
            <a:extLst>
              <a:ext uri="{FF2B5EF4-FFF2-40B4-BE49-F238E27FC236}">
                <a16:creationId xmlns="" xmlns:a16="http://schemas.microsoft.com/office/drawing/2014/main" id="{C3B513E3-12B7-3B41-A38E-A0F3975D3A4A}"/>
              </a:ext>
            </a:extLst>
          </p:cNvPr>
          <p:cNvSpPr txBox="1">
            <a:spLocks/>
          </p:cNvSpPr>
          <p:nvPr/>
        </p:nvSpPr>
        <p:spPr>
          <a:xfrm>
            <a:off x="1036320" y="5905610"/>
            <a:ext cx="6616700" cy="1202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6. → n</a:t>
            </a:r>
            <a:r>
              <a:rPr lang="en-US" sz="4400" baseline="-25000" dirty="0">
                <a:solidFill>
                  <a:srgbClr val="041B2D"/>
                </a:solidFill>
                <a:latin typeface="Times New Roman" panose="02020603050405020304" pitchFamily="18" charset="0"/>
                <a:cs typeface="Times New Roman" panose="02020603050405020304" pitchFamily="18" charset="0"/>
              </a:rPr>
              <a:t>1</a:t>
            </a:r>
            <a:r>
              <a:rPr lang="en-US" sz="4400" dirty="0">
                <a:solidFill>
                  <a:srgbClr val="041B2D"/>
                </a:solidFill>
                <a:latin typeface="Times New Roman" panose="02020603050405020304" pitchFamily="18" charset="0"/>
                <a:cs typeface="Times New Roman" panose="02020603050405020304" pitchFamily="18" charset="0"/>
              </a:rPr>
              <a:t>. sin i</a:t>
            </a:r>
            <a:r>
              <a:rPr lang="en-US" sz="4400" baseline="-25000" dirty="0">
                <a:solidFill>
                  <a:srgbClr val="041B2D"/>
                </a:solidFill>
                <a:latin typeface="Times New Roman" panose="02020603050405020304" pitchFamily="18" charset="0"/>
                <a:cs typeface="Times New Roman" panose="02020603050405020304" pitchFamily="18" charset="0"/>
              </a:rPr>
              <a:t>th</a:t>
            </a:r>
            <a:r>
              <a:rPr lang="en-US" sz="4400" dirty="0">
                <a:solidFill>
                  <a:srgbClr val="041B2D"/>
                </a:solidFill>
                <a:latin typeface="Times New Roman" panose="02020603050405020304" pitchFamily="18" charset="0"/>
                <a:cs typeface="Times New Roman" panose="02020603050405020304" pitchFamily="18" charset="0"/>
              </a:rPr>
              <a:t> = n</a:t>
            </a:r>
            <a:r>
              <a:rPr lang="en-US" sz="4400" baseline="-25000" dirty="0">
                <a:solidFill>
                  <a:srgbClr val="041B2D"/>
                </a:solidFill>
                <a:latin typeface="Times New Roman" panose="02020603050405020304" pitchFamily="18" charset="0"/>
                <a:cs typeface="Times New Roman" panose="02020603050405020304" pitchFamily="18" charset="0"/>
              </a:rPr>
              <a:t>2 </a:t>
            </a:r>
            <a:r>
              <a:rPr lang="en-US" sz="4400" dirty="0">
                <a:solidFill>
                  <a:srgbClr val="041B2D"/>
                </a:solidFill>
                <a:latin typeface="Times New Roman" panose="02020603050405020304" pitchFamily="18" charset="0"/>
                <a:cs typeface="Times New Roman" panose="02020603050405020304" pitchFamily="18" charset="0"/>
              </a:rPr>
              <a:t>.sin 90</a:t>
            </a:r>
            <a:r>
              <a:rPr lang="en-US" sz="4400" baseline="30000" dirty="0">
                <a:solidFill>
                  <a:srgbClr val="041B2D"/>
                </a:solidFill>
                <a:latin typeface="Times New Roman" panose="02020603050405020304" pitchFamily="18" charset="0"/>
                <a:cs typeface="Times New Roman" panose="02020603050405020304" pitchFamily="18" charset="0"/>
              </a:rPr>
              <a:t>o</a:t>
            </a:r>
            <a:endParaRPr lang="en-US" sz="4400" baseline="300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27" name="Google Shape;310;p38">
            <a:extLst>
              <a:ext uri="{FF2B5EF4-FFF2-40B4-BE49-F238E27FC236}">
                <a16:creationId xmlns="" xmlns:a16="http://schemas.microsoft.com/office/drawing/2014/main" id="{80417858-F704-604C-9E43-077A6DB03A2E}"/>
              </a:ext>
            </a:extLst>
          </p:cNvPr>
          <p:cNvSpPr txBox="1">
            <a:spLocks/>
          </p:cNvSpPr>
          <p:nvPr/>
        </p:nvSpPr>
        <p:spPr>
          <a:xfrm>
            <a:off x="1036320" y="6994062"/>
            <a:ext cx="8694254" cy="1202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041B2D"/>
                </a:solidFill>
                <a:latin typeface="Times New Roman" panose="02020603050405020304" pitchFamily="18" charset="0"/>
                <a:cs typeface="Times New Roman" panose="02020603050405020304" pitchFamily="18" charset="0"/>
              </a:rPr>
              <a:t>4. → n</a:t>
            </a:r>
            <a:r>
              <a:rPr lang="en-US" sz="4400" baseline="-25000" dirty="0">
                <a:solidFill>
                  <a:srgbClr val="041B2D"/>
                </a:solidFill>
                <a:latin typeface="Times New Roman" panose="02020603050405020304" pitchFamily="18" charset="0"/>
                <a:cs typeface="Times New Roman" panose="02020603050405020304" pitchFamily="18" charset="0"/>
              </a:rPr>
              <a:t>1</a:t>
            </a:r>
            <a:r>
              <a:rPr lang="en-US" sz="4400" dirty="0">
                <a:solidFill>
                  <a:srgbClr val="041B2D"/>
                </a:solidFill>
                <a:latin typeface="Times New Roman" panose="02020603050405020304" pitchFamily="18" charset="0"/>
                <a:cs typeface="Times New Roman" panose="02020603050405020304" pitchFamily="18" charset="0"/>
              </a:rPr>
              <a:t>.sin i</a:t>
            </a:r>
            <a:r>
              <a:rPr lang="en-US" sz="4400" baseline="-25000" dirty="0">
                <a:solidFill>
                  <a:srgbClr val="041B2D"/>
                </a:solidFill>
                <a:latin typeface="Times New Roman" panose="02020603050405020304" pitchFamily="18" charset="0"/>
                <a:cs typeface="Times New Roman" panose="02020603050405020304" pitchFamily="18" charset="0"/>
              </a:rPr>
              <a:t>th</a:t>
            </a:r>
            <a:r>
              <a:rPr lang="en-US" sz="4400" dirty="0">
                <a:solidFill>
                  <a:srgbClr val="041B2D"/>
                </a:solidFill>
                <a:latin typeface="Times New Roman" panose="02020603050405020304" pitchFamily="18" charset="0"/>
                <a:cs typeface="Times New Roman" panose="02020603050405020304" pitchFamily="18" charset="0"/>
              </a:rPr>
              <a:t> = n</a:t>
            </a:r>
            <a:r>
              <a:rPr lang="en-US" sz="4400" baseline="-25000" dirty="0">
                <a:solidFill>
                  <a:srgbClr val="041B2D"/>
                </a:solidFill>
                <a:latin typeface="Times New Roman" panose="02020603050405020304" pitchFamily="18" charset="0"/>
                <a:cs typeface="Times New Roman" panose="02020603050405020304" pitchFamily="18" charset="0"/>
              </a:rPr>
              <a:t>2</a:t>
            </a:r>
            <a:r>
              <a:rPr lang="en-US" sz="4400" dirty="0">
                <a:solidFill>
                  <a:srgbClr val="041B2D"/>
                </a:solidFill>
                <a:latin typeface="Times New Roman" panose="02020603050405020304" pitchFamily="18" charset="0"/>
                <a:cs typeface="Times New Roman" panose="02020603050405020304" pitchFamily="18" charset="0"/>
              </a:rPr>
              <a:t>. 1 (vì sin 90</a:t>
            </a:r>
            <a:r>
              <a:rPr lang="en-US" sz="4400" baseline="30000" dirty="0">
                <a:solidFill>
                  <a:srgbClr val="041B2D"/>
                </a:solidFill>
                <a:latin typeface="Times New Roman" panose="02020603050405020304" pitchFamily="18" charset="0"/>
                <a:cs typeface="Times New Roman" panose="02020603050405020304" pitchFamily="18" charset="0"/>
              </a:rPr>
              <a:t>o</a:t>
            </a:r>
            <a:r>
              <a:rPr lang="en-US" sz="4400" dirty="0">
                <a:solidFill>
                  <a:srgbClr val="041B2D"/>
                </a:solidFill>
                <a:latin typeface="Times New Roman" panose="02020603050405020304" pitchFamily="18" charset="0"/>
                <a:cs typeface="Times New Roman" panose="02020603050405020304" pitchFamily="18" charset="0"/>
              </a:rPr>
              <a:t> = 1)</a:t>
            </a:r>
            <a:endParaRPr lang="en-US" sz="4400" baseline="300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 xmlns:a16="http://schemas.microsoft.com/office/drawing/2014/main" id="{2814551A-9F13-1744-A636-C325D82A3782}"/>
              </a:ext>
            </a:extLst>
          </p:cNvPr>
          <p:cNvSpPr/>
          <p:nvPr/>
        </p:nvSpPr>
        <p:spPr>
          <a:xfrm>
            <a:off x="1066800" y="3376146"/>
            <a:ext cx="4046301" cy="769441"/>
          </a:xfrm>
          <a:prstGeom prst="rect">
            <a:avLst/>
          </a:prstGeom>
        </p:spPr>
        <p:txBody>
          <a:bodyPr wrap="none">
            <a:spAutoFit/>
          </a:bodyPr>
          <a:lstStyle/>
          <a:p>
            <a:r>
              <a:rPr lang="en-US" sz="4400" dirty="0">
                <a:solidFill>
                  <a:srgbClr val="041B2D"/>
                </a:solidFill>
                <a:latin typeface="Times New Roman" panose="02020603050405020304" pitchFamily="18" charset="0"/>
                <a:cs typeface="Times New Roman" panose="02020603050405020304" pitchFamily="18" charset="0"/>
              </a:rPr>
              <a:t>3. n</a:t>
            </a:r>
            <a:r>
              <a:rPr lang="en-US" sz="4400" baseline="-25000" dirty="0">
                <a:solidFill>
                  <a:srgbClr val="041B2D"/>
                </a:solidFill>
                <a:latin typeface="Times New Roman" panose="02020603050405020304" pitchFamily="18" charset="0"/>
                <a:cs typeface="Times New Roman" panose="02020603050405020304" pitchFamily="18" charset="0"/>
              </a:rPr>
              <a:t>1 </a:t>
            </a:r>
            <a:r>
              <a:rPr lang="en-US" sz="4400" dirty="0">
                <a:solidFill>
                  <a:srgbClr val="041B2D"/>
                </a:solidFill>
                <a:latin typeface="Times New Roman" panose="02020603050405020304" pitchFamily="18" charset="0"/>
                <a:cs typeface="Times New Roman" panose="02020603050405020304" pitchFamily="18" charset="0"/>
              </a:rPr>
              <a:t>sini = n</a:t>
            </a:r>
            <a:r>
              <a:rPr lang="en-US" sz="4400" baseline="-25000" dirty="0">
                <a:solidFill>
                  <a:srgbClr val="041B2D"/>
                </a:solidFill>
                <a:latin typeface="Times New Roman" panose="02020603050405020304" pitchFamily="18" charset="0"/>
                <a:cs typeface="Times New Roman" panose="02020603050405020304" pitchFamily="18" charset="0"/>
              </a:rPr>
              <a:t>2</a:t>
            </a:r>
            <a:r>
              <a:rPr lang="en-US" sz="4400" dirty="0">
                <a:solidFill>
                  <a:srgbClr val="041B2D"/>
                </a:solidFill>
                <a:latin typeface="Times New Roman" panose="02020603050405020304" pitchFamily="18" charset="0"/>
                <a:cs typeface="Times New Roman" panose="02020603050405020304" pitchFamily="18" charset="0"/>
              </a:rPr>
              <a:t>sinr</a:t>
            </a:r>
            <a:endParaRPr lang="en-US" sz="4400"/>
          </a:p>
        </p:txBody>
      </p:sp>
    </p:spTree>
    <p:extLst>
      <p:ext uri="{BB962C8B-B14F-4D97-AF65-F5344CB8AC3E}">
        <p14:creationId xmlns:p14="http://schemas.microsoft.com/office/powerpoint/2010/main" val="2952003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757E488-8B3A-F042-B6F7-8BFAB6BAA5C4}"/>
              </a:ext>
            </a:extLst>
          </p:cNvPr>
          <p:cNvPicPr>
            <a:picLocks noChangeAspect="1"/>
          </p:cNvPicPr>
          <p:nvPr/>
        </p:nvPicPr>
        <p:blipFill>
          <a:blip r:embed="rId2"/>
          <a:stretch>
            <a:fillRect/>
          </a:stretch>
        </p:blipFill>
        <p:spPr>
          <a:xfrm>
            <a:off x="0" y="0"/>
            <a:ext cx="18378604" cy="10287000"/>
          </a:xfrm>
          <a:prstGeom prst="rect">
            <a:avLst/>
          </a:prstGeom>
        </p:spPr>
      </p:pic>
      <p:sp>
        <p:nvSpPr>
          <p:cNvPr id="3" name="TextBox 2">
            <a:extLst>
              <a:ext uri="{FF2B5EF4-FFF2-40B4-BE49-F238E27FC236}">
                <a16:creationId xmlns="" xmlns:a16="http://schemas.microsoft.com/office/drawing/2014/main" id="{6E5EF4F4-0523-2B42-8825-02C2943D80D4}"/>
              </a:ext>
            </a:extLst>
          </p:cNvPr>
          <p:cNvSpPr txBox="1"/>
          <p:nvPr/>
        </p:nvSpPr>
        <p:spPr>
          <a:xfrm>
            <a:off x="4251960" y="3604619"/>
            <a:ext cx="9784080" cy="1446550"/>
          </a:xfrm>
          <a:prstGeom prst="rect">
            <a:avLst/>
          </a:prstGeom>
          <a:noFill/>
        </p:spPr>
        <p:txBody>
          <a:bodyPr wrap="square" rtlCol="0">
            <a:spAutoFit/>
          </a:bodyPr>
          <a:lstStyle/>
          <a:p>
            <a:pPr algn="ctr"/>
            <a:r>
              <a:rPr lang="en-US" sz="8800" b="1"/>
              <a:t>GIẢI MẬT THƯ</a:t>
            </a:r>
          </a:p>
        </p:txBody>
      </p:sp>
    </p:spTree>
    <p:extLst>
      <p:ext uri="{BB962C8B-B14F-4D97-AF65-F5344CB8AC3E}">
        <p14:creationId xmlns:p14="http://schemas.microsoft.com/office/powerpoint/2010/main" val="2100349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1F0802-D29A-2546-8328-6A215A3EFEC4}"/>
              </a:ext>
            </a:extLst>
          </p:cNvPr>
          <p:cNvSpPr txBox="1"/>
          <p:nvPr/>
        </p:nvSpPr>
        <p:spPr>
          <a:xfrm>
            <a:off x="898064" y="475319"/>
            <a:ext cx="3102644" cy="830997"/>
          </a:xfrm>
          <a:prstGeom prst="rect">
            <a:avLst/>
          </a:prstGeom>
          <a:noFill/>
        </p:spPr>
        <p:txBody>
          <a:bodyPr wrap="none" rtlCol="0">
            <a:spAutoFit/>
          </a:bodyPr>
          <a:lstStyle/>
          <a:p>
            <a:pPr algn="ctr"/>
            <a:r>
              <a:rPr lang="en-US" sz="4800" b="1"/>
              <a:t>LUẬT CHƠI:</a:t>
            </a:r>
          </a:p>
        </p:txBody>
      </p:sp>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F7D6BE62-703A-7B41-B0C0-9BF4F947D39A}"/>
                  </a:ext>
                </a:extLst>
              </p:cNvPr>
              <p:cNvSpPr txBox="1"/>
              <p:nvPr/>
            </p:nvSpPr>
            <p:spPr>
              <a:xfrm>
                <a:off x="568038" y="1570242"/>
                <a:ext cx="16678240" cy="7733784"/>
              </a:xfrm>
              <a:prstGeom prst="rect">
                <a:avLst/>
              </a:prstGeom>
              <a:noFill/>
            </p:spPr>
            <p:txBody>
              <a:bodyPr wrap="square" rtlCol="0">
                <a:spAutoFit/>
              </a:bodyPr>
              <a:lstStyle/>
              <a:p>
                <a:pPr>
                  <a:lnSpc>
                    <a:spcPct val="150000"/>
                  </a:lnSpc>
                </a:pPr>
                <a:r>
                  <a:rPr lang="en-US" sz="4800"/>
                  <a:t>-  Sẽ có 4 mật thư được đánh số lần lượt: 1 </a:t>
                </a:r>
                <a14:m>
                  <m:oMath xmlns:m="http://schemas.openxmlformats.org/officeDocument/2006/math">
                    <m:r>
                      <a:rPr lang="en-US" sz="4800" i="1">
                        <a:latin typeface="Cambria Math" panose="02040503050406030204" pitchFamily="18" charset="0"/>
                        <a:ea typeface="Cambria Math" panose="02040503050406030204" pitchFamily="18" charset="0"/>
                      </a:rPr>
                      <m:t>→</m:t>
                    </m:r>
                  </m:oMath>
                </a14:m>
                <a:r>
                  <a:rPr lang="en-US" sz="4800"/>
                  <a:t> 4</a:t>
                </a:r>
              </a:p>
              <a:p>
                <a:pPr>
                  <a:lnSpc>
                    <a:spcPct val="150000"/>
                  </a:lnSpc>
                </a:pPr>
                <a:r>
                  <a:rPr lang="en-US" sz="4800"/>
                  <a:t>- Mỗi nhóm sẽ nhận 1 mật thư ngẫu nhiên</a:t>
                </a:r>
              </a:p>
              <a:p>
                <a:pPr>
                  <a:lnSpc>
                    <a:spcPct val="150000"/>
                  </a:lnSpc>
                </a:pPr>
                <a:r>
                  <a:rPr lang="en-US" sz="4800"/>
                  <a:t>- Các thành viên sẽ thảo luận và đưa ra câu trả lời cho 4 mật thư trong thời gian 3 phút.</a:t>
                </a:r>
              </a:p>
              <a:p>
                <a:pPr>
                  <a:lnSpc>
                    <a:spcPct val="150000"/>
                  </a:lnSpc>
                </a:pPr>
                <a:r>
                  <a:rPr lang="en-US" sz="4800"/>
                  <a:t>- Hết 3 phút, mật thư sẽ được chuyển cho nhóm bên cạnh (trong cùng cụm) theo chiều kim đồng hồ.</a:t>
                </a:r>
              </a:p>
              <a:p>
                <a:pPr>
                  <a:lnSpc>
                    <a:spcPct val="150000"/>
                  </a:lnSpc>
                </a:pPr>
                <a:endParaRPr lang="en-US" sz="4800"/>
              </a:p>
            </p:txBody>
          </p:sp>
        </mc:Choice>
        <mc:Fallback xmlns="">
          <p:sp>
            <p:nvSpPr>
              <p:cNvPr id="3" name="TextBox 2">
                <a:extLst>
                  <a:ext uri="{FF2B5EF4-FFF2-40B4-BE49-F238E27FC236}">
                    <a16:creationId xmlns:a16="http://schemas.microsoft.com/office/drawing/2014/main" id="{F7D6BE62-703A-7B41-B0C0-9BF4F947D39A}"/>
                  </a:ext>
                </a:extLst>
              </p:cNvPr>
              <p:cNvSpPr txBox="1">
                <a:spLocks noRot="1" noChangeAspect="1" noMove="1" noResize="1" noEditPoints="1" noAdjustHandles="1" noChangeArrowheads="1" noChangeShapeType="1" noTextEdit="1"/>
              </p:cNvSpPr>
              <p:nvPr/>
            </p:nvSpPr>
            <p:spPr>
              <a:xfrm>
                <a:off x="568038" y="1570242"/>
                <a:ext cx="16678240" cy="7733784"/>
              </a:xfrm>
              <a:prstGeom prst="rect">
                <a:avLst/>
              </a:prstGeom>
              <a:blipFill>
                <a:blip r:embed="rId3"/>
                <a:stretch>
                  <a:fillRect l="-1674"/>
                </a:stretch>
              </a:blipFill>
            </p:spPr>
            <p:txBody>
              <a:bodyPr/>
              <a:lstStyle/>
              <a:p>
                <a:r>
                  <a:rPr lang="en-US">
                    <a:noFill/>
                  </a:rPr>
                  <a:t> </a:t>
                </a:r>
              </a:p>
            </p:txBody>
          </p:sp>
        </mc:Fallback>
      </mc:AlternateContent>
      <p:pic>
        <p:nvPicPr>
          <p:cNvPr id="4" name="Picture 3">
            <a:extLst>
              <a:ext uri="{FF2B5EF4-FFF2-40B4-BE49-F238E27FC236}">
                <a16:creationId xmlns="" xmlns:a16="http://schemas.microsoft.com/office/drawing/2014/main" id="{7B2585E9-F122-8041-81B5-AE31D082D3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875" l="4625" r="90000">
                        <a14:foregroundMark x1="6875" y1="46750" x2="4625" y2="50375"/>
                        <a14:foregroundMark x1="49500" y1="84875" x2="57125" y2="91875"/>
                        <a14:foregroundMark x1="57125" y1="91875" x2="65250" y2="92125"/>
                        <a14:foregroundMark x1="71250" y1="67500" x2="73625" y2="81625"/>
                        <a14:foregroundMark x1="73625" y1="81625" x2="66625" y2="91125"/>
                        <a14:foregroundMark x1="66625" y1="91125" x2="44250" y2="95875"/>
                        <a14:foregroundMark x1="44250" y1="95875" x2="35250" y2="76375"/>
                        <a14:foregroundMark x1="39125" y1="55625" x2="38375" y2="57875"/>
                      </a14:backgroundRemoval>
                    </a14:imgEffect>
                  </a14:imgLayer>
                </a14:imgProps>
              </a:ext>
            </a:extLst>
          </a:blip>
          <a:stretch>
            <a:fillRect/>
          </a:stretch>
        </p:blipFill>
        <p:spPr>
          <a:xfrm>
            <a:off x="14451702" y="-122458"/>
            <a:ext cx="4048972" cy="4048972"/>
          </a:xfrm>
          <a:prstGeom prst="rect">
            <a:avLst/>
          </a:prstGeom>
        </p:spPr>
      </p:pic>
    </p:spTree>
    <p:extLst>
      <p:ext uri="{BB962C8B-B14F-4D97-AF65-F5344CB8AC3E}">
        <p14:creationId xmlns:p14="http://schemas.microsoft.com/office/powerpoint/2010/main" val="3266950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1F0802-D29A-2546-8328-6A215A3EFEC4}"/>
              </a:ext>
            </a:extLst>
          </p:cNvPr>
          <p:cNvSpPr txBox="1"/>
          <p:nvPr/>
        </p:nvSpPr>
        <p:spPr>
          <a:xfrm>
            <a:off x="7289967" y="342900"/>
            <a:ext cx="3708066" cy="923330"/>
          </a:xfrm>
          <a:prstGeom prst="rect">
            <a:avLst/>
          </a:prstGeom>
          <a:noFill/>
        </p:spPr>
        <p:txBody>
          <a:bodyPr wrap="none" rtlCol="0">
            <a:spAutoFit/>
          </a:bodyPr>
          <a:lstStyle/>
          <a:p>
            <a:pPr algn="ctr"/>
            <a:r>
              <a:rPr lang="en-US" sz="5400" b="1"/>
              <a:t>Sơ đồ nhóm</a:t>
            </a:r>
          </a:p>
        </p:txBody>
      </p:sp>
      <p:sp>
        <p:nvSpPr>
          <p:cNvPr id="5" name="Rounded Rectangle 4">
            <a:extLst>
              <a:ext uri="{FF2B5EF4-FFF2-40B4-BE49-F238E27FC236}">
                <a16:creationId xmlns="" xmlns:a16="http://schemas.microsoft.com/office/drawing/2014/main" id="{60BA2518-18C8-FE41-8BCC-693C47D10954}"/>
              </a:ext>
            </a:extLst>
          </p:cNvPr>
          <p:cNvSpPr/>
          <p:nvPr/>
        </p:nvSpPr>
        <p:spPr>
          <a:xfrm>
            <a:off x="14737080" y="624892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1</a:t>
            </a:r>
          </a:p>
        </p:txBody>
      </p:sp>
      <p:sp>
        <p:nvSpPr>
          <p:cNvPr id="6" name="Rounded Rectangle 5">
            <a:extLst>
              <a:ext uri="{FF2B5EF4-FFF2-40B4-BE49-F238E27FC236}">
                <a16:creationId xmlns="" xmlns:a16="http://schemas.microsoft.com/office/drawing/2014/main" id="{D4080B0D-92C1-B94C-A751-E3486014B5F3}"/>
              </a:ext>
            </a:extLst>
          </p:cNvPr>
          <p:cNvSpPr/>
          <p:nvPr/>
        </p:nvSpPr>
        <p:spPr>
          <a:xfrm>
            <a:off x="14737080" y="407722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2</a:t>
            </a:r>
          </a:p>
        </p:txBody>
      </p:sp>
      <p:sp>
        <p:nvSpPr>
          <p:cNvPr id="7" name="Rounded Rectangle 6">
            <a:extLst>
              <a:ext uri="{FF2B5EF4-FFF2-40B4-BE49-F238E27FC236}">
                <a16:creationId xmlns="" xmlns:a16="http://schemas.microsoft.com/office/drawing/2014/main" id="{766B0F24-5827-144C-8E5E-DBB19F06793B}"/>
              </a:ext>
            </a:extLst>
          </p:cNvPr>
          <p:cNvSpPr/>
          <p:nvPr/>
        </p:nvSpPr>
        <p:spPr>
          <a:xfrm>
            <a:off x="11018520" y="624892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3</a:t>
            </a:r>
          </a:p>
        </p:txBody>
      </p:sp>
      <p:sp>
        <p:nvSpPr>
          <p:cNvPr id="9" name="Rounded Rectangle 8">
            <a:extLst>
              <a:ext uri="{FF2B5EF4-FFF2-40B4-BE49-F238E27FC236}">
                <a16:creationId xmlns="" xmlns:a16="http://schemas.microsoft.com/office/drawing/2014/main" id="{366AEA65-39DF-A542-A5D3-8CC2BEE38B52}"/>
              </a:ext>
            </a:extLst>
          </p:cNvPr>
          <p:cNvSpPr/>
          <p:nvPr/>
        </p:nvSpPr>
        <p:spPr>
          <a:xfrm>
            <a:off x="11018520" y="406960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4</a:t>
            </a:r>
          </a:p>
        </p:txBody>
      </p:sp>
      <p:sp>
        <p:nvSpPr>
          <p:cNvPr id="10" name="Rounded Rectangle 9">
            <a:extLst>
              <a:ext uri="{FF2B5EF4-FFF2-40B4-BE49-F238E27FC236}">
                <a16:creationId xmlns="" xmlns:a16="http://schemas.microsoft.com/office/drawing/2014/main" id="{A830B1A6-948F-BA40-8D6A-C91DC7CE75F2}"/>
              </a:ext>
            </a:extLst>
          </p:cNvPr>
          <p:cNvSpPr/>
          <p:nvPr/>
        </p:nvSpPr>
        <p:spPr>
          <a:xfrm>
            <a:off x="12969240" y="1516902"/>
            <a:ext cx="2766060" cy="1021080"/>
          </a:xfrm>
          <a:prstGeom prst="roundRect">
            <a:avLst/>
          </a:prstGeom>
          <a:solidFill>
            <a:schemeClr val="accent4">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chemeClr val="bg1"/>
                </a:solidFill>
              </a:rPr>
              <a:t>Cụm 1 </a:t>
            </a:r>
          </a:p>
        </p:txBody>
      </p:sp>
      <p:sp>
        <p:nvSpPr>
          <p:cNvPr id="11" name="Rounded Rectangle 10">
            <a:extLst>
              <a:ext uri="{FF2B5EF4-FFF2-40B4-BE49-F238E27FC236}">
                <a16:creationId xmlns="" xmlns:a16="http://schemas.microsoft.com/office/drawing/2014/main" id="{8E992753-D8F0-E94B-A050-2A0826200C3A}"/>
              </a:ext>
            </a:extLst>
          </p:cNvPr>
          <p:cNvSpPr/>
          <p:nvPr/>
        </p:nvSpPr>
        <p:spPr>
          <a:xfrm>
            <a:off x="601980" y="8770098"/>
            <a:ext cx="2766060" cy="1021080"/>
          </a:xfrm>
          <a:prstGeom prst="roundRect">
            <a:avLst/>
          </a:prstGeom>
          <a:solidFill>
            <a:schemeClr val="accent4">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Bàn GV</a:t>
            </a:r>
          </a:p>
        </p:txBody>
      </p:sp>
      <p:sp>
        <p:nvSpPr>
          <p:cNvPr id="12" name="Rounded Rectangle 11">
            <a:extLst>
              <a:ext uri="{FF2B5EF4-FFF2-40B4-BE49-F238E27FC236}">
                <a16:creationId xmlns="" xmlns:a16="http://schemas.microsoft.com/office/drawing/2014/main" id="{4C7692F8-CF35-5D4E-8056-0F1BD4DA1EF4}"/>
              </a:ext>
            </a:extLst>
          </p:cNvPr>
          <p:cNvSpPr/>
          <p:nvPr/>
        </p:nvSpPr>
        <p:spPr>
          <a:xfrm>
            <a:off x="5120640" y="624892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5</a:t>
            </a:r>
          </a:p>
        </p:txBody>
      </p:sp>
      <p:sp>
        <p:nvSpPr>
          <p:cNvPr id="13" name="Rounded Rectangle 12">
            <a:extLst>
              <a:ext uri="{FF2B5EF4-FFF2-40B4-BE49-F238E27FC236}">
                <a16:creationId xmlns="" xmlns:a16="http://schemas.microsoft.com/office/drawing/2014/main" id="{500CF20B-322A-AA44-8E9C-E4D90B6012A8}"/>
              </a:ext>
            </a:extLst>
          </p:cNvPr>
          <p:cNvSpPr/>
          <p:nvPr/>
        </p:nvSpPr>
        <p:spPr>
          <a:xfrm>
            <a:off x="5120640" y="407722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6</a:t>
            </a:r>
          </a:p>
        </p:txBody>
      </p:sp>
      <p:sp>
        <p:nvSpPr>
          <p:cNvPr id="14" name="Rounded Rectangle 13">
            <a:extLst>
              <a:ext uri="{FF2B5EF4-FFF2-40B4-BE49-F238E27FC236}">
                <a16:creationId xmlns="" xmlns:a16="http://schemas.microsoft.com/office/drawing/2014/main" id="{53514B4D-6C30-3542-8C3D-1AD5DBF22C53}"/>
              </a:ext>
            </a:extLst>
          </p:cNvPr>
          <p:cNvSpPr/>
          <p:nvPr/>
        </p:nvSpPr>
        <p:spPr>
          <a:xfrm>
            <a:off x="1402080" y="624892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7</a:t>
            </a:r>
          </a:p>
        </p:txBody>
      </p:sp>
      <p:sp>
        <p:nvSpPr>
          <p:cNvPr id="15" name="Rounded Rectangle 14">
            <a:extLst>
              <a:ext uri="{FF2B5EF4-FFF2-40B4-BE49-F238E27FC236}">
                <a16:creationId xmlns="" xmlns:a16="http://schemas.microsoft.com/office/drawing/2014/main" id="{BF78A7AA-17F5-AE4B-A4BE-7F994542AE61}"/>
              </a:ext>
            </a:extLst>
          </p:cNvPr>
          <p:cNvSpPr/>
          <p:nvPr/>
        </p:nvSpPr>
        <p:spPr>
          <a:xfrm>
            <a:off x="1402080" y="4069602"/>
            <a:ext cx="2766060" cy="1021080"/>
          </a:xfrm>
          <a:prstGeom prst="round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ysClr val="windowText" lastClr="000000"/>
                </a:solidFill>
              </a:rPr>
              <a:t>Nhóm 8</a:t>
            </a:r>
          </a:p>
        </p:txBody>
      </p:sp>
      <p:sp>
        <p:nvSpPr>
          <p:cNvPr id="16" name="Rounded Rectangle 15">
            <a:extLst>
              <a:ext uri="{FF2B5EF4-FFF2-40B4-BE49-F238E27FC236}">
                <a16:creationId xmlns="" xmlns:a16="http://schemas.microsoft.com/office/drawing/2014/main" id="{C0E36049-1486-1940-A9F0-229D31CB5613}"/>
              </a:ext>
            </a:extLst>
          </p:cNvPr>
          <p:cNvSpPr/>
          <p:nvPr/>
        </p:nvSpPr>
        <p:spPr>
          <a:xfrm>
            <a:off x="3352800" y="1516902"/>
            <a:ext cx="2766060" cy="1021080"/>
          </a:xfrm>
          <a:prstGeom prst="roundRect">
            <a:avLst/>
          </a:prstGeom>
          <a:solidFill>
            <a:schemeClr val="accent4">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a:solidFill>
                  <a:schemeClr val="bg1"/>
                </a:solidFill>
              </a:rPr>
              <a:t>Cụm 2 </a:t>
            </a:r>
          </a:p>
        </p:txBody>
      </p:sp>
      <p:pic>
        <p:nvPicPr>
          <p:cNvPr id="17" name="3 min">
            <a:hlinkClick r:id="" action="ppaction://media"/>
            <a:extLst>
              <a:ext uri="{FF2B5EF4-FFF2-40B4-BE49-F238E27FC236}">
                <a16:creationId xmlns="" xmlns:a16="http://schemas.microsoft.com/office/drawing/2014/main" id="{0FA2DB9C-1E06-0647-8D67-CFE5377FED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56220" y="8202031"/>
            <a:ext cx="3573094" cy="2009866"/>
          </a:xfrm>
          <a:prstGeom prst="rect">
            <a:avLst/>
          </a:prstGeom>
        </p:spPr>
      </p:pic>
    </p:spTree>
    <p:extLst>
      <p:ext uri="{BB962C8B-B14F-4D97-AF65-F5344CB8AC3E}">
        <p14:creationId xmlns:p14="http://schemas.microsoft.com/office/powerpoint/2010/main" val="252496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CA40"/>
        </a:solidFill>
        <a:effectLst/>
      </p:bgPr>
    </p:bg>
    <p:spTree>
      <p:nvGrpSpPr>
        <p:cNvPr id="1" name=""/>
        <p:cNvGrpSpPr/>
        <p:nvPr/>
      </p:nvGrpSpPr>
      <p:grpSpPr>
        <a:xfrm>
          <a:off x="0" y="0"/>
          <a:ext cx="0" cy="0"/>
          <a:chOff x="0" y="0"/>
          <a:chExt cx="0" cy="0"/>
        </a:xfrm>
      </p:grpSpPr>
      <p:sp>
        <p:nvSpPr>
          <p:cNvPr id="2" name="Freeform 2"/>
          <p:cNvSpPr/>
          <p:nvPr/>
        </p:nvSpPr>
        <p:spPr>
          <a:xfrm rot="-5400000">
            <a:off x="6246066" y="9239023"/>
            <a:ext cx="1604869" cy="1333500"/>
          </a:xfrm>
          <a:custGeom>
            <a:avLst/>
            <a:gdLst/>
            <a:ahLst/>
            <a:cxnLst/>
            <a:rect l="l" t="t" r="r" b="b"/>
            <a:pathLst>
              <a:path w="1604869" h="1333500">
                <a:moveTo>
                  <a:pt x="0" y="0"/>
                </a:moveTo>
                <a:lnTo>
                  <a:pt x="1604868" y="0"/>
                </a:lnTo>
                <a:lnTo>
                  <a:pt x="1604868" y="1333500"/>
                </a:lnTo>
                <a:lnTo>
                  <a:pt x="0" y="13335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9726263" y="1028700"/>
            <a:ext cx="6858000" cy="68580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57150"/>
              <a:ext cx="660400" cy="679450"/>
            </a:xfrm>
            <a:prstGeom prst="rect">
              <a:avLst/>
            </a:prstGeom>
          </p:spPr>
          <p:txBody>
            <a:bodyPr lIns="50800" tIns="50800" rIns="50800" bIns="50800" rtlCol="0" anchor="ctr"/>
            <a:lstStyle/>
            <a:p>
              <a:pPr algn="ctr">
                <a:lnSpc>
                  <a:spcPts val="2649"/>
                </a:lnSpc>
              </a:pPr>
              <a:endParaRPr/>
            </a:p>
          </p:txBody>
        </p:sp>
      </p:grpSp>
      <p:sp>
        <p:nvSpPr>
          <p:cNvPr id="6" name="Freeform 6"/>
          <p:cNvSpPr/>
          <p:nvPr/>
        </p:nvSpPr>
        <p:spPr>
          <a:xfrm>
            <a:off x="8382000" y="1733550"/>
            <a:ext cx="8382000" cy="7010400"/>
          </a:xfrm>
          <a:custGeom>
            <a:avLst/>
            <a:gdLst/>
            <a:ahLst/>
            <a:cxnLst/>
            <a:rect l="l" t="t" r="r" b="b"/>
            <a:pathLst>
              <a:path w="8382000" h="7010400">
                <a:moveTo>
                  <a:pt x="0" y="0"/>
                </a:moveTo>
                <a:lnTo>
                  <a:pt x="8382000" y="0"/>
                </a:lnTo>
                <a:lnTo>
                  <a:pt x="8382000" y="7010400"/>
                </a:lnTo>
                <a:lnTo>
                  <a:pt x="0" y="7010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4876800" y="762000"/>
            <a:ext cx="2171700" cy="726532"/>
          </a:xfrm>
          <a:custGeom>
            <a:avLst/>
            <a:gdLst/>
            <a:ahLst/>
            <a:cxnLst/>
            <a:rect l="l" t="t" r="r" b="b"/>
            <a:pathLst>
              <a:path w="2171700" h="726532">
                <a:moveTo>
                  <a:pt x="0" y="0"/>
                </a:moveTo>
                <a:lnTo>
                  <a:pt x="2171700" y="0"/>
                </a:lnTo>
                <a:lnTo>
                  <a:pt x="2171700" y="726532"/>
                </a:lnTo>
                <a:lnTo>
                  <a:pt x="0" y="7265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8" name="Freeform 8"/>
          <p:cNvSpPr/>
          <p:nvPr/>
        </p:nvSpPr>
        <p:spPr>
          <a:xfrm rot="617030">
            <a:off x="14775660" y="1023105"/>
            <a:ext cx="1734704" cy="1776699"/>
          </a:xfrm>
          <a:custGeom>
            <a:avLst/>
            <a:gdLst/>
            <a:ahLst/>
            <a:cxnLst/>
            <a:rect l="l" t="t" r="r" b="b"/>
            <a:pathLst>
              <a:path w="1734704" h="1776699">
                <a:moveTo>
                  <a:pt x="0" y="0"/>
                </a:moveTo>
                <a:lnTo>
                  <a:pt x="1734704" y="0"/>
                </a:lnTo>
                <a:lnTo>
                  <a:pt x="1734704" y="1776699"/>
                </a:lnTo>
                <a:lnTo>
                  <a:pt x="0" y="1776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158200" y="9212183"/>
            <a:ext cx="2986800" cy="130333"/>
          </a:xfrm>
          <a:custGeom>
            <a:avLst/>
            <a:gdLst/>
            <a:ahLst/>
            <a:cxnLst/>
            <a:rect l="l" t="t" r="r" b="b"/>
            <a:pathLst>
              <a:path w="2986800" h="130333">
                <a:moveTo>
                  <a:pt x="0" y="0"/>
                </a:moveTo>
                <a:lnTo>
                  <a:pt x="2986800" y="0"/>
                </a:lnTo>
                <a:lnTo>
                  <a:pt x="2986800" y="130334"/>
                </a:lnTo>
                <a:lnTo>
                  <a:pt x="0" y="1303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12" name="TextBox 12"/>
          <p:cNvSpPr txBox="1"/>
          <p:nvPr/>
        </p:nvSpPr>
        <p:spPr>
          <a:xfrm>
            <a:off x="1565688" y="1870743"/>
            <a:ext cx="7568152" cy="7165423"/>
          </a:xfrm>
          <a:prstGeom prst="rect">
            <a:avLst/>
          </a:prstGeom>
        </p:spPr>
        <p:txBody>
          <a:bodyPr lIns="0" tIns="0" rIns="0" bIns="0" rtlCol="0" anchor="t">
            <a:spAutoFit/>
          </a:bodyPr>
          <a:lstStyle/>
          <a:p>
            <a:pPr marL="0" lvl="0" indent="0">
              <a:lnSpc>
                <a:spcPct val="150000"/>
              </a:lnSpc>
              <a:spcBef>
                <a:spcPct val="0"/>
              </a:spcBef>
            </a:pPr>
            <a:r>
              <a:rPr lang="en-US" sz="8000" b="1" u="none" strike="noStrike" dirty="0">
                <a:solidFill>
                  <a:srgbClr val="000001"/>
                </a:solidFill>
                <a:latin typeface="Times New Roman" panose="02020603050405020304" pitchFamily="18" charset="0"/>
                <a:ea typeface="Agrandir Narrow Ultra-Bold"/>
                <a:cs typeface="Times New Roman" panose="02020603050405020304" pitchFamily="18" charset="0"/>
                <a:sym typeface="Agrandir Narrow Ultra-Bold"/>
              </a:rPr>
              <a:t>BÀI 6:</a:t>
            </a:r>
          </a:p>
          <a:p>
            <a:pPr marL="0" lvl="0" indent="0">
              <a:lnSpc>
                <a:spcPct val="150000"/>
              </a:lnSpc>
              <a:spcBef>
                <a:spcPct val="0"/>
              </a:spcBef>
            </a:pPr>
            <a:r>
              <a:rPr lang="en-US" sz="8000" b="1" dirty="0">
                <a:solidFill>
                  <a:srgbClr val="000001"/>
                </a:solidFill>
                <a:latin typeface="Times New Roman" panose="02020603050405020304" pitchFamily="18" charset="0"/>
                <a:ea typeface="Agrandir Narrow Ultra-Bold"/>
                <a:cs typeface="Times New Roman" panose="02020603050405020304" pitchFamily="18" charset="0"/>
                <a:sym typeface="Agrandir Narrow Ultra-Bold"/>
              </a:rPr>
              <a:t>PHẢN XẠ TOÀN PHẦN</a:t>
            </a:r>
          </a:p>
          <a:p>
            <a:pPr marL="0" lvl="0" indent="0">
              <a:lnSpc>
                <a:spcPct val="150000"/>
              </a:lnSpc>
              <a:spcBef>
                <a:spcPct val="0"/>
              </a:spcBef>
            </a:pPr>
            <a:endParaRPr lang="en-US" sz="8000" b="1" u="none" strike="noStrike" dirty="0">
              <a:solidFill>
                <a:srgbClr val="000001"/>
              </a:solidFill>
              <a:latin typeface="Times New Roman" panose="02020603050405020304" pitchFamily="18" charset="0"/>
              <a:ea typeface="Agrandir Narrow Ultra-Bold"/>
              <a:cs typeface="Times New Roman" panose="02020603050405020304" pitchFamily="18" charset="0"/>
              <a:sym typeface="Agrandir Narrow Ultra-Bold"/>
            </a:endParaRPr>
          </a:p>
        </p:txBody>
      </p:sp>
      <p:sp>
        <p:nvSpPr>
          <p:cNvPr id="14" name="Freeform 14"/>
          <p:cNvSpPr/>
          <p:nvPr/>
        </p:nvSpPr>
        <p:spPr>
          <a:xfrm rot="5400000">
            <a:off x="-680414" y="6805678"/>
            <a:ext cx="1867272" cy="1229005"/>
          </a:xfrm>
          <a:custGeom>
            <a:avLst/>
            <a:gdLst/>
            <a:ahLst/>
            <a:cxnLst/>
            <a:rect l="l" t="t" r="r" b="b"/>
            <a:pathLst>
              <a:path w="1867272" h="1229005">
                <a:moveTo>
                  <a:pt x="0" y="0"/>
                </a:moveTo>
                <a:lnTo>
                  <a:pt x="1867272" y="0"/>
                </a:lnTo>
                <a:lnTo>
                  <a:pt x="1867272" y="1229004"/>
                </a:lnTo>
                <a:lnTo>
                  <a:pt x="0" y="122900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F6E4BE0-0868-F44A-9019-472021062DBF}"/>
              </a:ext>
            </a:extLst>
          </p:cNvPr>
          <p:cNvSpPr/>
          <p:nvPr/>
        </p:nvSpPr>
        <p:spPr>
          <a:xfrm>
            <a:off x="990600" y="1676400"/>
            <a:ext cx="16230600" cy="3017621"/>
          </a:xfrm>
          <a:prstGeom prst="rect">
            <a:avLst/>
          </a:prstGeom>
          <a:solidFill>
            <a:schemeClr val="accent4">
              <a:lumMod val="50000"/>
            </a:schemeClr>
          </a:solidFill>
        </p:spPr>
        <p:txBody>
          <a:bodyPr wrap="square">
            <a:spAutoFit/>
          </a:bodyPr>
          <a:lstStyle/>
          <a:p>
            <a:pPr>
              <a:lnSpc>
                <a:spcPct val="150000"/>
              </a:lnSpc>
            </a:pPr>
            <a:r>
              <a:rPr lang="vi-VN" sz="4400" b="0" i="0" u="none" strike="noStrike">
                <a:solidFill>
                  <a:schemeClr val="bg1"/>
                </a:solidFill>
                <a:effectLst/>
                <a:latin typeface="Times New Roman" panose="02020603050405020304" pitchFamily="18" charset="0"/>
                <a:cs typeface="Times New Roman" panose="02020603050405020304" pitchFamily="18" charset="0"/>
              </a:rPr>
              <a:t> Một vật được ngâm vào nước có chiết suất 1,33. Biết chiết suất của không khí là 1. Góc tới hạn của phản xạ toàn phần giữa nước và không khí xấp xỉ là?</a:t>
            </a:r>
            <a:endParaRPr lang="en-US" sz="440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Google Shape;310;p38">
                <a:extLst>
                  <a:ext uri="{FF2B5EF4-FFF2-40B4-BE49-F238E27FC236}">
                    <a16:creationId xmlns="" xmlns:a16="http://schemas.microsoft.com/office/drawing/2014/main" id="{45CFF012-4470-C646-A860-D1809BB4837F}"/>
                  </a:ext>
                </a:extLst>
              </p:cNvPr>
              <p:cNvSpPr txBox="1">
                <a:spLocks/>
              </p:cNvSpPr>
              <p:nvPr/>
            </p:nvSpPr>
            <p:spPr>
              <a:xfrm>
                <a:off x="990600" y="5143500"/>
                <a:ext cx="16992600" cy="510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C00000"/>
                    </a:solidFill>
                    <a:latin typeface="Times New Roman" panose="02020603050405020304" pitchFamily="18" charset="0"/>
                    <a:cs typeface="Times New Roman" panose="02020603050405020304" pitchFamily="18" charset="0"/>
                  </a:rPr>
                  <a:t>Có: </a:t>
                </a:r>
                <a:r>
                  <a:rPr lang="vi-VN" sz="4400" dirty="0">
                    <a:solidFill>
                      <a:srgbClr val="C00000"/>
                    </a:solidFill>
                    <a:latin typeface="Times New Roman" panose="02020603050405020304" pitchFamily="18" charset="0"/>
                    <a:cs typeface="Times New Roman" panose="02020603050405020304" pitchFamily="18" charset="0"/>
                  </a:rPr>
                  <a:t>sin </a:t>
                </a:r>
                <a:r>
                  <a:rPr lang="en-US" sz="4400" dirty="0" err="1">
                    <a:solidFill>
                      <a:srgbClr val="C00000"/>
                    </a:solidFill>
                    <a:latin typeface="Times New Roman" panose="02020603050405020304" pitchFamily="18" charset="0"/>
                    <a:cs typeface="Times New Roman" panose="02020603050405020304" pitchFamily="18" charset="0"/>
                  </a:rPr>
                  <a:t>i</a:t>
                </a:r>
                <a:r>
                  <a:rPr lang="en-US" sz="4400" baseline="-25000" dirty="0" err="1">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4400" i="1">
                            <a:solidFill>
                              <a:srgbClr val="C00000"/>
                            </a:solidFill>
                            <a:latin typeface="Cambria Math" panose="02040503050406030204" pitchFamily="18" charset="0"/>
                          </a:rPr>
                        </m:ctrlPr>
                      </m:fPr>
                      <m:num>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2</m:t>
                        </m:r>
                      </m:num>
                      <m:den>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1</m:t>
                        </m:r>
                      </m:den>
                    </m:f>
                  </m:oMath>
                </a14:m>
                <a:r>
                  <a:rPr lang="en-US" sz="4400" dirty="0">
                    <a:solidFill>
                      <a:srgbClr val="C00000"/>
                    </a:solidFill>
                    <a:latin typeface="Times New Roman" panose="02020603050405020304" pitchFamily="18" charset="0"/>
                    <a:cs typeface="Times New Roman" panose="02020603050405020304" pitchFamily="18" charset="0"/>
                  </a:rPr>
                  <a:t> = 1: 1,33 = </a:t>
                </a:r>
                <a14:m>
                  <m:oMath xmlns:m="http://schemas.openxmlformats.org/officeDocument/2006/math">
                    <m:f>
                      <m:fPr>
                        <m:ctrlPr>
                          <a:rPr lang="en-US" sz="4400" i="1" dirty="0">
                            <a:solidFill>
                              <a:srgbClr val="C00000"/>
                            </a:solidFill>
                            <a:latin typeface="Cambria Math" panose="02040503050406030204" pitchFamily="18" charset="0"/>
                            <a:cs typeface="Times New Roman" panose="02020603050405020304" pitchFamily="18" charset="0"/>
                          </a:rPr>
                        </m:ctrlPr>
                      </m:fPr>
                      <m:num>
                        <m:r>
                          <a:rPr lang="vi-VN" sz="4400" b="0" i="1" dirty="0">
                            <a:solidFill>
                              <a:srgbClr val="C00000"/>
                            </a:solidFill>
                            <a:latin typeface="Cambria Math" panose="02040503050406030204" pitchFamily="18" charset="0"/>
                            <a:cs typeface="Times New Roman" panose="02020603050405020304" pitchFamily="18" charset="0"/>
                          </a:rPr>
                          <m:t>100</m:t>
                        </m:r>
                      </m:num>
                      <m:den>
                        <m:r>
                          <a:rPr lang="vi-VN" sz="4400" b="0" i="1" dirty="0">
                            <a:solidFill>
                              <a:srgbClr val="C00000"/>
                            </a:solidFill>
                            <a:latin typeface="Cambria Math" panose="02040503050406030204" pitchFamily="18" charset="0"/>
                            <a:cs typeface="Times New Roman" panose="02020603050405020304" pitchFamily="18" charset="0"/>
                          </a:rPr>
                          <m:t>133</m:t>
                        </m:r>
                      </m:den>
                    </m:f>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i</a:t>
                </a:r>
                <a:r>
                  <a:rPr lang="en-US" sz="4400" baseline="-25000" dirty="0">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48</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r>
                  <a:rPr lang="vi-VN" sz="4400">
                    <a:solidFill>
                      <a:srgbClr val="C00000"/>
                    </a:solidFill>
                    <a:latin typeface="Times New Roman" panose="02020603050405020304" pitchFamily="18" charset="0"/>
                    <a:cs typeface="Times New Roman" panose="02020603050405020304" pitchFamily="18" charset="0"/>
                  </a:rPr>
                  <a:t>Vậy góc tới hạn của phản xạ toàn phần giữa nước và không khí xấp xỉ 48</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3" name="Google Shape;310;p38">
                <a:extLst>
                  <a:ext uri="{FF2B5EF4-FFF2-40B4-BE49-F238E27FC236}">
                    <a16:creationId xmlns:a16="http://schemas.microsoft.com/office/drawing/2014/main" id="{45CFF012-4470-C646-A860-D1809BB4837F}"/>
                  </a:ext>
                </a:extLst>
              </p:cNvPr>
              <p:cNvSpPr txBox="1">
                <a:spLocks noRot="1" noChangeAspect="1" noMove="1" noResize="1" noEditPoints="1" noAdjustHandles="1" noChangeArrowheads="1" noChangeShapeType="1" noTextEdit="1"/>
              </p:cNvSpPr>
              <p:nvPr/>
            </p:nvSpPr>
            <p:spPr>
              <a:xfrm>
                <a:off x="990600" y="5143500"/>
                <a:ext cx="16992600" cy="5105400"/>
              </a:xfrm>
              <a:prstGeom prst="rect">
                <a:avLst/>
              </a:prstGeom>
              <a:blipFill>
                <a:blip r:embed="rId2"/>
                <a:stretch>
                  <a:fillRect l="-1419"/>
                </a:stretch>
              </a:blipFill>
              <a:ln>
                <a:noFill/>
              </a:ln>
            </p:spPr>
            <p:txBody>
              <a:bodyPr/>
              <a:lstStyle/>
              <a:p>
                <a:r>
                  <a:rPr lang="en-US">
                    <a:noFill/>
                  </a:rPr>
                  <a:t> </a:t>
                </a:r>
              </a:p>
            </p:txBody>
          </p:sp>
        </mc:Fallback>
      </mc:AlternateContent>
      <p:sp>
        <p:nvSpPr>
          <p:cNvPr id="4" name="TextBox 3">
            <a:extLst>
              <a:ext uri="{FF2B5EF4-FFF2-40B4-BE49-F238E27FC236}">
                <a16:creationId xmlns="" xmlns:a16="http://schemas.microsoft.com/office/drawing/2014/main" id="{0E51BC44-48E0-4C4A-B3F2-045F3565A58A}"/>
              </a:ext>
            </a:extLst>
          </p:cNvPr>
          <p:cNvSpPr txBox="1"/>
          <p:nvPr/>
        </p:nvSpPr>
        <p:spPr>
          <a:xfrm>
            <a:off x="7003978" y="457480"/>
            <a:ext cx="4203843"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MẬT THƯ SỐ 1</a:t>
            </a:r>
          </a:p>
        </p:txBody>
      </p:sp>
    </p:spTree>
    <p:extLst>
      <p:ext uri="{BB962C8B-B14F-4D97-AF65-F5344CB8AC3E}">
        <p14:creationId xmlns:p14="http://schemas.microsoft.com/office/powerpoint/2010/main" val="27476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220D7CD-303E-9B4E-86AE-4931E734ACDE}"/>
              </a:ext>
            </a:extLst>
          </p:cNvPr>
          <p:cNvSpPr/>
          <p:nvPr/>
        </p:nvSpPr>
        <p:spPr>
          <a:xfrm>
            <a:off x="673100" y="1790700"/>
            <a:ext cx="16687800" cy="2001958"/>
          </a:xfrm>
          <a:prstGeom prst="rect">
            <a:avLst/>
          </a:prstGeom>
          <a:solidFill>
            <a:schemeClr val="accent4">
              <a:lumMod val="50000"/>
            </a:schemeClr>
          </a:solidFill>
        </p:spPr>
        <p:txBody>
          <a:bodyPr wrap="square">
            <a:spAutoFit/>
          </a:bodyPr>
          <a:lstStyle/>
          <a:p>
            <a:pPr>
              <a:lnSpc>
                <a:spcPct val="150000"/>
              </a:lnSpc>
            </a:pPr>
            <a:r>
              <a:rPr lang="vi-VN" sz="4400" b="0" i="0" u="none" strike="noStrike">
                <a:solidFill>
                  <a:schemeClr val="bg1"/>
                </a:solidFill>
                <a:effectLst/>
                <a:latin typeface="Times New Roman" panose="02020603050405020304" pitchFamily="18" charset="0"/>
                <a:cs typeface="Times New Roman" panose="02020603050405020304" pitchFamily="18" charset="0"/>
              </a:rPr>
              <a:t> Biết chiết suất của thủy tinh là 1,52. Chiết suất của nước là 1,33. </a:t>
            </a:r>
          </a:p>
          <a:p>
            <a:pPr>
              <a:lnSpc>
                <a:spcPct val="150000"/>
              </a:lnSpc>
            </a:pPr>
            <a:r>
              <a:rPr lang="vi-VN" sz="4400" b="0" i="0" u="none" strike="noStrike">
                <a:solidFill>
                  <a:schemeClr val="bg1"/>
                </a:solidFill>
                <a:effectLst/>
                <a:latin typeface="Times New Roman" panose="02020603050405020304" pitchFamily="18" charset="0"/>
                <a:cs typeface="Times New Roman" panose="02020603050405020304" pitchFamily="18" charset="0"/>
              </a:rPr>
              <a:t>Góc tới hạn của phản xạ toàn phần giữa thủy tinh và nước xấp xỉ là?</a:t>
            </a:r>
            <a:endParaRPr lang="en-US" sz="440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Google Shape;310;p38">
                <a:extLst>
                  <a:ext uri="{FF2B5EF4-FFF2-40B4-BE49-F238E27FC236}">
                    <a16:creationId xmlns="" xmlns:a16="http://schemas.microsoft.com/office/drawing/2014/main" id="{19C04A3D-8C22-3140-BE34-E373D194FDDA}"/>
                  </a:ext>
                </a:extLst>
              </p:cNvPr>
              <p:cNvSpPr txBox="1">
                <a:spLocks/>
              </p:cNvSpPr>
              <p:nvPr/>
            </p:nvSpPr>
            <p:spPr>
              <a:xfrm>
                <a:off x="647700" y="5143500"/>
                <a:ext cx="16992600" cy="510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C00000"/>
                    </a:solidFill>
                    <a:latin typeface="Times New Roman" panose="02020603050405020304" pitchFamily="18" charset="0"/>
                    <a:cs typeface="Times New Roman" panose="02020603050405020304" pitchFamily="18" charset="0"/>
                  </a:rPr>
                  <a:t>Có: </a:t>
                </a:r>
                <a:r>
                  <a:rPr lang="vi-VN" sz="4400" dirty="0">
                    <a:solidFill>
                      <a:srgbClr val="C00000"/>
                    </a:solidFill>
                    <a:latin typeface="Times New Roman" panose="02020603050405020304" pitchFamily="18" charset="0"/>
                    <a:cs typeface="Times New Roman" panose="02020603050405020304" pitchFamily="18" charset="0"/>
                  </a:rPr>
                  <a:t>sin </a:t>
                </a:r>
                <a:r>
                  <a:rPr lang="en-US" sz="4400" dirty="0" err="1">
                    <a:solidFill>
                      <a:srgbClr val="C00000"/>
                    </a:solidFill>
                    <a:latin typeface="Times New Roman" panose="02020603050405020304" pitchFamily="18" charset="0"/>
                    <a:cs typeface="Times New Roman" panose="02020603050405020304" pitchFamily="18" charset="0"/>
                  </a:rPr>
                  <a:t>i</a:t>
                </a:r>
                <a:r>
                  <a:rPr lang="en-US" sz="4400" baseline="-25000" dirty="0" err="1">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4400" i="1">
                            <a:solidFill>
                              <a:srgbClr val="C00000"/>
                            </a:solidFill>
                            <a:latin typeface="Cambria Math" panose="02040503050406030204" pitchFamily="18" charset="0"/>
                          </a:rPr>
                        </m:ctrlPr>
                      </m:fPr>
                      <m:num>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2</m:t>
                        </m:r>
                      </m:num>
                      <m:den>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1</m:t>
                        </m:r>
                      </m:den>
                    </m:f>
                  </m:oMath>
                </a14:m>
                <a:r>
                  <a:rPr lang="en-US" sz="4400" dirty="0">
                    <a:solidFill>
                      <a:srgbClr val="C00000"/>
                    </a:solidFill>
                    <a:latin typeface="Times New Roman" panose="02020603050405020304" pitchFamily="18" charset="0"/>
                    <a:cs typeface="Times New Roman" panose="02020603050405020304" pitchFamily="18" charset="0"/>
                  </a:rPr>
                  <a:t> = 1,33: 1,52 = </a:t>
                </a:r>
                <a14:m>
                  <m:oMath xmlns:m="http://schemas.openxmlformats.org/officeDocument/2006/math">
                    <m:f>
                      <m:fPr>
                        <m:ctrlPr>
                          <a:rPr lang="en-US" sz="4400" i="1" dirty="0">
                            <a:solidFill>
                              <a:srgbClr val="C00000"/>
                            </a:solidFill>
                            <a:latin typeface="Cambria Math" panose="02040503050406030204" pitchFamily="18" charset="0"/>
                            <a:cs typeface="Times New Roman" panose="02020603050405020304" pitchFamily="18" charset="0"/>
                          </a:rPr>
                        </m:ctrlPr>
                      </m:fPr>
                      <m:num>
                        <m:r>
                          <a:rPr lang="vi-VN" sz="4400" b="0" i="1" dirty="0">
                            <a:solidFill>
                              <a:srgbClr val="C00000"/>
                            </a:solidFill>
                            <a:latin typeface="Cambria Math" panose="02040503050406030204" pitchFamily="18" charset="0"/>
                            <a:cs typeface="Times New Roman" panose="02020603050405020304" pitchFamily="18" charset="0"/>
                          </a:rPr>
                          <m:t>7</m:t>
                        </m:r>
                      </m:num>
                      <m:den>
                        <m:r>
                          <a:rPr lang="vi-VN" sz="4400" b="0" i="1" dirty="0">
                            <a:solidFill>
                              <a:srgbClr val="C00000"/>
                            </a:solidFill>
                            <a:latin typeface="Cambria Math" panose="02040503050406030204" pitchFamily="18" charset="0"/>
                            <a:cs typeface="Times New Roman" panose="02020603050405020304" pitchFamily="18" charset="0"/>
                          </a:rPr>
                          <m:t>8</m:t>
                        </m:r>
                      </m:den>
                    </m:f>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i</a:t>
                </a:r>
                <a:r>
                  <a:rPr lang="en-US" sz="4400" baseline="-25000" dirty="0">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61</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r>
                  <a:rPr lang="vi-VN" sz="4400">
                    <a:solidFill>
                      <a:srgbClr val="C00000"/>
                    </a:solidFill>
                    <a:latin typeface="Times New Roman" panose="02020603050405020304" pitchFamily="18" charset="0"/>
                    <a:cs typeface="Times New Roman" panose="02020603050405020304" pitchFamily="18" charset="0"/>
                  </a:rPr>
                  <a:t>Vậy góc tới hạn của phản xạ toàn phần giữa nước và thuỷ tinh xấp xỉ 61</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3" name="Google Shape;310;p38">
                <a:extLst>
                  <a:ext uri="{FF2B5EF4-FFF2-40B4-BE49-F238E27FC236}">
                    <a16:creationId xmlns:a16="http://schemas.microsoft.com/office/drawing/2014/main" id="{19C04A3D-8C22-3140-BE34-E373D194FDDA}"/>
                  </a:ext>
                </a:extLst>
              </p:cNvPr>
              <p:cNvSpPr txBox="1">
                <a:spLocks noRot="1" noChangeAspect="1" noMove="1" noResize="1" noEditPoints="1" noAdjustHandles="1" noChangeArrowheads="1" noChangeShapeType="1" noTextEdit="1"/>
              </p:cNvSpPr>
              <p:nvPr/>
            </p:nvSpPr>
            <p:spPr>
              <a:xfrm>
                <a:off x="647700" y="5143500"/>
                <a:ext cx="16992600" cy="5105400"/>
              </a:xfrm>
              <a:prstGeom prst="rect">
                <a:avLst/>
              </a:prstGeom>
              <a:blipFill>
                <a:blip r:embed="rId2"/>
                <a:stretch>
                  <a:fillRect l="-1419"/>
                </a:stretch>
              </a:blipFill>
              <a:ln>
                <a:noFill/>
              </a:ln>
            </p:spPr>
            <p:txBody>
              <a:bodyPr/>
              <a:lstStyle/>
              <a:p>
                <a:r>
                  <a:rPr lang="en-US">
                    <a:noFill/>
                  </a:rPr>
                  <a:t> </a:t>
                </a:r>
              </a:p>
            </p:txBody>
          </p:sp>
        </mc:Fallback>
      </mc:AlternateContent>
      <p:sp>
        <p:nvSpPr>
          <p:cNvPr id="4" name="TextBox 3">
            <a:extLst>
              <a:ext uri="{FF2B5EF4-FFF2-40B4-BE49-F238E27FC236}">
                <a16:creationId xmlns="" xmlns:a16="http://schemas.microsoft.com/office/drawing/2014/main" id="{7DAE9414-4200-BB41-B271-3377D67C6ADC}"/>
              </a:ext>
            </a:extLst>
          </p:cNvPr>
          <p:cNvSpPr txBox="1"/>
          <p:nvPr/>
        </p:nvSpPr>
        <p:spPr>
          <a:xfrm>
            <a:off x="7003978" y="457480"/>
            <a:ext cx="4203843"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MẬT THƯ SỐ 2</a:t>
            </a:r>
          </a:p>
        </p:txBody>
      </p:sp>
    </p:spTree>
    <p:extLst>
      <p:ext uri="{BB962C8B-B14F-4D97-AF65-F5344CB8AC3E}">
        <p14:creationId xmlns:p14="http://schemas.microsoft.com/office/powerpoint/2010/main" val="165370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55D1ECF-3625-9042-B3A2-570BADECB089}"/>
              </a:ext>
            </a:extLst>
          </p:cNvPr>
          <p:cNvSpPr/>
          <p:nvPr/>
        </p:nvSpPr>
        <p:spPr>
          <a:xfrm>
            <a:off x="914400" y="1943100"/>
            <a:ext cx="16611600" cy="2001958"/>
          </a:xfrm>
          <a:prstGeom prst="rect">
            <a:avLst/>
          </a:prstGeom>
          <a:solidFill>
            <a:schemeClr val="accent4">
              <a:lumMod val="50000"/>
            </a:schemeClr>
          </a:solidFill>
        </p:spPr>
        <p:txBody>
          <a:bodyPr wrap="square">
            <a:spAutoFit/>
          </a:bodyPr>
          <a:lstStyle/>
          <a:p>
            <a:pPr>
              <a:lnSpc>
                <a:spcPct val="150000"/>
              </a:lnSpc>
            </a:pPr>
            <a:r>
              <a:rPr lang="en-US" sz="4400" b="1">
                <a:solidFill>
                  <a:schemeClr val="bg1"/>
                </a:solidFill>
                <a:latin typeface="Times New Roman" panose="02020603050405020304" pitchFamily="18" charset="0"/>
                <a:cs typeface="Times New Roman" panose="02020603050405020304" pitchFamily="18" charset="0"/>
              </a:rPr>
              <a:t> </a:t>
            </a:r>
            <a:r>
              <a:rPr lang="en-US" sz="4400" i="0" u="none" strike="noStrike">
                <a:solidFill>
                  <a:schemeClr val="bg1"/>
                </a:solidFill>
                <a:effectLst/>
                <a:latin typeface="Times New Roman" panose="02020603050405020304" pitchFamily="18" charset="0"/>
                <a:cs typeface="Times New Roman" panose="02020603050405020304" pitchFamily="18" charset="0"/>
              </a:rPr>
              <a:t>Biết chiết suất của thủy tinh là 1,5. Chiết suất của không khí là 1. </a:t>
            </a:r>
          </a:p>
          <a:p>
            <a:pPr>
              <a:lnSpc>
                <a:spcPct val="150000"/>
              </a:lnSpc>
            </a:pPr>
            <a:r>
              <a:rPr lang="en-US" sz="4400">
                <a:solidFill>
                  <a:schemeClr val="bg1"/>
                </a:solidFill>
                <a:latin typeface="Times New Roman" panose="02020603050405020304" pitchFamily="18" charset="0"/>
                <a:cs typeface="Times New Roman" panose="02020603050405020304" pitchFamily="18" charset="0"/>
              </a:rPr>
              <a:t>Điều kiện của góc tới để không có tia khúc xạ là?</a:t>
            </a:r>
          </a:p>
        </p:txBody>
      </p:sp>
      <mc:AlternateContent xmlns:mc="http://schemas.openxmlformats.org/markup-compatibility/2006" xmlns:a14="http://schemas.microsoft.com/office/drawing/2010/main">
        <mc:Choice Requires="a14">
          <p:sp>
            <p:nvSpPr>
              <p:cNvPr id="3" name="Google Shape;310;p38">
                <a:extLst>
                  <a:ext uri="{FF2B5EF4-FFF2-40B4-BE49-F238E27FC236}">
                    <a16:creationId xmlns="" xmlns:a16="http://schemas.microsoft.com/office/drawing/2014/main" id="{B669D8B4-17D3-4445-848E-422B5DFC9A74}"/>
                  </a:ext>
                </a:extLst>
              </p:cNvPr>
              <p:cNvSpPr txBox="1">
                <a:spLocks/>
              </p:cNvSpPr>
              <p:nvPr/>
            </p:nvSpPr>
            <p:spPr>
              <a:xfrm>
                <a:off x="914400" y="4686300"/>
                <a:ext cx="16992600" cy="510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C00000"/>
                    </a:solidFill>
                    <a:latin typeface="Times New Roman" panose="02020603050405020304" pitchFamily="18" charset="0"/>
                    <a:cs typeface="Times New Roman" panose="02020603050405020304" pitchFamily="18" charset="0"/>
                  </a:rPr>
                  <a:t>Có: </a:t>
                </a:r>
                <a:r>
                  <a:rPr lang="vi-VN" sz="4400" dirty="0">
                    <a:solidFill>
                      <a:srgbClr val="C00000"/>
                    </a:solidFill>
                    <a:latin typeface="Times New Roman" panose="02020603050405020304" pitchFamily="18" charset="0"/>
                    <a:cs typeface="Times New Roman" panose="02020603050405020304" pitchFamily="18" charset="0"/>
                  </a:rPr>
                  <a:t>sin </a:t>
                </a:r>
                <a:r>
                  <a:rPr lang="en-US" sz="4400" dirty="0" err="1">
                    <a:solidFill>
                      <a:srgbClr val="C00000"/>
                    </a:solidFill>
                    <a:latin typeface="Times New Roman" panose="02020603050405020304" pitchFamily="18" charset="0"/>
                    <a:cs typeface="Times New Roman" panose="02020603050405020304" pitchFamily="18" charset="0"/>
                  </a:rPr>
                  <a:t>i</a:t>
                </a:r>
                <a:r>
                  <a:rPr lang="en-US" sz="4400" baseline="-25000" dirty="0" err="1">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4400" i="1">
                            <a:solidFill>
                              <a:srgbClr val="C00000"/>
                            </a:solidFill>
                            <a:latin typeface="Cambria Math" panose="02040503050406030204" pitchFamily="18" charset="0"/>
                          </a:rPr>
                        </m:ctrlPr>
                      </m:fPr>
                      <m:num>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2</m:t>
                        </m:r>
                      </m:num>
                      <m:den>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1</m:t>
                        </m:r>
                      </m:den>
                    </m:f>
                  </m:oMath>
                </a14:m>
                <a:r>
                  <a:rPr lang="en-US" sz="4400" dirty="0">
                    <a:solidFill>
                      <a:srgbClr val="C00000"/>
                    </a:solidFill>
                    <a:latin typeface="Times New Roman" panose="02020603050405020304" pitchFamily="18" charset="0"/>
                    <a:cs typeface="Times New Roman" panose="02020603050405020304" pitchFamily="18" charset="0"/>
                  </a:rPr>
                  <a:t> = 1: 1,5 = </a:t>
                </a:r>
                <a14:m>
                  <m:oMath xmlns:m="http://schemas.openxmlformats.org/officeDocument/2006/math">
                    <m:f>
                      <m:fPr>
                        <m:ctrlPr>
                          <a:rPr lang="en-US" sz="4400" i="1" dirty="0">
                            <a:solidFill>
                              <a:srgbClr val="C00000"/>
                            </a:solidFill>
                            <a:latin typeface="Cambria Math" panose="02040503050406030204" pitchFamily="18" charset="0"/>
                            <a:cs typeface="Times New Roman" panose="02020603050405020304" pitchFamily="18" charset="0"/>
                          </a:rPr>
                        </m:ctrlPr>
                      </m:fPr>
                      <m:num>
                        <m:r>
                          <a:rPr lang="vi-VN" sz="4400" b="0" i="1" dirty="0">
                            <a:solidFill>
                              <a:srgbClr val="C00000"/>
                            </a:solidFill>
                            <a:latin typeface="Cambria Math" panose="02040503050406030204" pitchFamily="18" charset="0"/>
                            <a:cs typeface="Times New Roman" panose="02020603050405020304" pitchFamily="18" charset="0"/>
                          </a:rPr>
                          <m:t>2</m:t>
                        </m:r>
                      </m:num>
                      <m:den>
                        <m:r>
                          <a:rPr lang="vi-VN" sz="4400" b="0" i="1" dirty="0">
                            <a:solidFill>
                              <a:srgbClr val="C00000"/>
                            </a:solidFill>
                            <a:latin typeface="Cambria Math" panose="02040503050406030204" pitchFamily="18" charset="0"/>
                            <a:cs typeface="Times New Roman" panose="02020603050405020304" pitchFamily="18" charset="0"/>
                          </a:rPr>
                          <m:t>3</m:t>
                        </m:r>
                      </m:den>
                    </m:f>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i</a:t>
                </a:r>
                <a:r>
                  <a:rPr lang="en-US" sz="4400" baseline="-25000" dirty="0">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41</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r>
                  <a:rPr lang="vi-VN" sz="4400" dirty="0">
                    <a:solidFill>
                      <a:srgbClr val="C00000"/>
                    </a:solidFill>
                    <a:latin typeface="Times New Roman" panose="02020603050405020304" pitchFamily="18" charset="0"/>
                    <a:cs typeface="Times New Roman" panose="02020603050405020304" pitchFamily="18" charset="0"/>
                  </a:rPr>
                  <a:t>Điều kiện của góc tới để không có tia khúc xạ là: i</a:t>
                </a:r>
                <a14:m>
                  <m:oMath xmlns:m="http://schemas.openxmlformats.org/officeDocument/2006/math">
                    <m:r>
                      <a:rPr lang="vi-VN" sz="4400" b="0" i="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vi-VN"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i</a:t>
                </a:r>
                <a:r>
                  <a:rPr lang="en-US" sz="4400" baseline="-25000" dirty="0">
                    <a:solidFill>
                      <a:srgbClr val="C00000"/>
                    </a:solidFill>
                    <a:latin typeface="Times New Roman" panose="02020603050405020304" pitchFamily="18" charset="0"/>
                    <a:cs typeface="Times New Roman" panose="02020603050405020304" pitchFamily="18" charset="0"/>
                  </a:rPr>
                  <a:t>th</a:t>
                </a:r>
              </a:p>
              <a:p>
                <a:pPr marL="0" indent="0">
                  <a:lnSpc>
                    <a:spcPct val="150000"/>
                  </a:lnSpc>
                </a:pP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i </a:t>
                </a:r>
                <a14:m>
                  <m:oMath xmlns:m="http://schemas.openxmlformats.org/officeDocument/2006/math">
                    <m:r>
                      <a:rPr lang="vi-VN"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400" b="0" i="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4400" dirty="0">
                    <a:solidFill>
                      <a:srgbClr val="C00000"/>
                    </a:solidFill>
                    <a:latin typeface="Times New Roman" panose="02020603050405020304" pitchFamily="18" charset="0"/>
                    <a:cs typeface="Times New Roman" panose="02020603050405020304" pitchFamily="18" charset="0"/>
                  </a:rPr>
                  <a:t>41</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3" name="Google Shape;310;p38">
                <a:extLst>
                  <a:ext uri="{FF2B5EF4-FFF2-40B4-BE49-F238E27FC236}">
                    <a16:creationId xmlns:a16="http://schemas.microsoft.com/office/drawing/2014/main" id="{B669D8B4-17D3-4445-848E-422B5DFC9A74}"/>
                  </a:ext>
                </a:extLst>
              </p:cNvPr>
              <p:cNvSpPr txBox="1">
                <a:spLocks noRot="1" noChangeAspect="1" noMove="1" noResize="1" noEditPoints="1" noAdjustHandles="1" noChangeArrowheads="1" noChangeShapeType="1" noTextEdit="1"/>
              </p:cNvSpPr>
              <p:nvPr/>
            </p:nvSpPr>
            <p:spPr>
              <a:xfrm>
                <a:off x="914400" y="4686300"/>
                <a:ext cx="16992600" cy="5105400"/>
              </a:xfrm>
              <a:prstGeom prst="rect">
                <a:avLst/>
              </a:prstGeom>
              <a:blipFill>
                <a:blip r:embed="rId2"/>
                <a:stretch>
                  <a:fillRect l="-1495"/>
                </a:stretch>
              </a:blipFill>
              <a:ln>
                <a:noFill/>
              </a:ln>
            </p:spPr>
            <p:txBody>
              <a:bodyPr/>
              <a:lstStyle/>
              <a:p>
                <a:r>
                  <a:rPr lang="en-US">
                    <a:noFill/>
                  </a:rPr>
                  <a:t> </a:t>
                </a:r>
              </a:p>
            </p:txBody>
          </p:sp>
        </mc:Fallback>
      </mc:AlternateContent>
      <p:sp>
        <p:nvSpPr>
          <p:cNvPr id="4" name="TextBox 3">
            <a:extLst>
              <a:ext uri="{FF2B5EF4-FFF2-40B4-BE49-F238E27FC236}">
                <a16:creationId xmlns="" xmlns:a16="http://schemas.microsoft.com/office/drawing/2014/main" id="{37A5D935-143A-A348-AD10-E11A18C2D3FF}"/>
              </a:ext>
            </a:extLst>
          </p:cNvPr>
          <p:cNvSpPr txBox="1"/>
          <p:nvPr/>
        </p:nvSpPr>
        <p:spPr>
          <a:xfrm>
            <a:off x="7003978" y="457480"/>
            <a:ext cx="4203843"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MẬT THƯ SỐ 3</a:t>
            </a:r>
          </a:p>
        </p:txBody>
      </p:sp>
    </p:spTree>
    <p:extLst>
      <p:ext uri="{BB962C8B-B14F-4D97-AF65-F5344CB8AC3E}">
        <p14:creationId xmlns:p14="http://schemas.microsoft.com/office/powerpoint/2010/main" val="39583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E9D4B15-B8A9-074F-977C-59BA0B9D3230}"/>
              </a:ext>
            </a:extLst>
          </p:cNvPr>
          <p:cNvSpPr/>
          <p:nvPr/>
        </p:nvSpPr>
        <p:spPr>
          <a:xfrm>
            <a:off x="914400" y="1264820"/>
            <a:ext cx="16611600" cy="3017621"/>
          </a:xfrm>
          <a:prstGeom prst="rect">
            <a:avLst/>
          </a:prstGeom>
          <a:solidFill>
            <a:schemeClr val="accent4">
              <a:lumMod val="50000"/>
            </a:schemeClr>
          </a:solidFill>
        </p:spPr>
        <p:txBody>
          <a:bodyPr wrap="square">
            <a:spAutoFit/>
          </a:bodyPr>
          <a:lstStyle/>
          <a:p>
            <a:pPr>
              <a:lnSpc>
                <a:spcPct val="150000"/>
              </a:lnSpc>
            </a:pPr>
            <a:r>
              <a:rPr lang="vi-VN" sz="4400" b="1" i="0" u="none" strike="noStrike">
                <a:solidFill>
                  <a:schemeClr val="bg1"/>
                </a:solidFill>
                <a:effectLst/>
                <a:latin typeface="Times New Roman" panose="02020603050405020304" pitchFamily="18" charset="0"/>
                <a:cs typeface="Times New Roman" panose="02020603050405020304" pitchFamily="18" charset="0"/>
              </a:rPr>
              <a:t> </a:t>
            </a:r>
            <a:r>
              <a:rPr lang="vi-VN" sz="4400" b="0" i="0" u="none" strike="noStrike">
                <a:solidFill>
                  <a:schemeClr val="bg1"/>
                </a:solidFill>
                <a:effectLst/>
                <a:latin typeface="Times New Roman" panose="02020603050405020304" pitchFamily="18" charset="0"/>
                <a:cs typeface="Times New Roman" panose="02020603050405020304" pitchFamily="18" charset="0"/>
              </a:rPr>
              <a:t>Chiếu một tia sáng từ nước tới mặt phân cách giữa nước và không khí. Biết chiết suất của nước và không khí lần lượt là n</a:t>
            </a:r>
            <a:r>
              <a:rPr lang="vi-VN" sz="4400" b="0" i="0" u="none" strike="noStrike" baseline="-25000">
                <a:solidFill>
                  <a:schemeClr val="bg1"/>
                </a:solidFill>
                <a:effectLst/>
                <a:latin typeface="Times New Roman" panose="02020603050405020304" pitchFamily="18" charset="0"/>
                <a:cs typeface="Times New Roman" panose="02020603050405020304" pitchFamily="18" charset="0"/>
              </a:rPr>
              <a:t>1</a:t>
            </a:r>
            <a:r>
              <a:rPr lang="vi-VN" sz="4400" b="0" i="0" u="none" strike="noStrike">
                <a:solidFill>
                  <a:schemeClr val="bg1"/>
                </a:solidFill>
                <a:effectLst/>
                <a:latin typeface="Times New Roman" panose="02020603050405020304" pitchFamily="18" charset="0"/>
                <a:cs typeface="Times New Roman" panose="02020603050405020304" pitchFamily="18" charset="0"/>
              </a:rPr>
              <a:t>= 4/3 , n</a:t>
            </a:r>
            <a:r>
              <a:rPr lang="vi-VN" sz="4400" b="0" i="0" u="none" strike="noStrike" baseline="-25000">
                <a:solidFill>
                  <a:schemeClr val="bg1"/>
                </a:solidFill>
                <a:effectLst/>
                <a:latin typeface="Times New Roman" panose="02020603050405020304" pitchFamily="18" charset="0"/>
                <a:cs typeface="Times New Roman" panose="02020603050405020304" pitchFamily="18" charset="0"/>
              </a:rPr>
              <a:t>2</a:t>
            </a:r>
            <a:r>
              <a:rPr lang="vi-VN" sz="4400" b="0" i="0" u="none" strike="noStrike">
                <a:solidFill>
                  <a:schemeClr val="bg1"/>
                </a:solidFill>
                <a:effectLst/>
                <a:latin typeface="Times New Roman" panose="02020603050405020304" pitchFamily="18" charset="0"/>
                <a:cs typeface="Times New Roman" panose="02020603050405020304" pitchFamily="18" charset="0"/>
              </a:rPr>
              <a:t> = 1. </a:t>
            </a:r>
          </a:p>
          <a:p>
            <a:pPr>
              <a:lnSpc>
                <a:spcPct val="150000"/>
              </a:lnSpc>
            </a:pPr>
            <a:r>
              <a:rPr lang="en-US" sz="4400">
                <a:solidFill>
                  <a:schemeClr val="bg1"/>
                </a:solidFill>
                <a:latin typeface="Times New Roman" panose="02020603050405020304" pitchFamily="18" charset="0"/>
                <a:cs typeface="Times New Roman" panose="02020603050405020304" pitchFamily="18" charset="0"/>
              </a:rPr>
              <a:t>Khi góc tới bằng 60° thì có tia khúc xạ không? Tại sao?</a:t>
            </a:r>
          </a:p>
        </p:txBody>
      </p:sp>
      <mc:AlternateContent xmlns:mc="http://schemas.openxmlformats.org/markup-compatibility/2006" xmlns:a14="http://schemas.microsoft.com/office/drawing/2010/main">
        <mc:Choice Requires="a14">
          <p:sp>
            <p:nvSpPr>
              <p:cNvPr id="4" name="Google Shape;310;p38">
                <a:extLst>
                  <a:ext uri="{FF2B5EF4-FFF2-40B4-BE49-F238E27FC236}">
                    <a16:creationId xmlns="" xmlns:a16="http://schemas.microsoft.com/office/drawing/2014/main" id="{06EA3EAC-E9BB-C34F-8309-8D9E6B67A207}"/>
                  </a:ext>
                </a:extLst>
              </p:cNvPr>
              <p:cNvSpPr txBox="1">
                <a:spLocks/>
              </p:cNvSpPr>
              <p:nvPr/>
            </p:nvSpPr>
            <p:spPr>
              <a:xfrm>
                <a:off x="914400" y="4305300"/>
                <a:ext cx="16992600" cy="6179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4400" dirty="0">
                    <a:solidFill>
                      <a:srgbClr val="C00000"/>
                    </a:solidFill>
                    <a:latin typeface="Times New Roman" panose="02020603050405020304" pitchFamily="18" charset="0"/>
                    <a:cs typeface="Times New Roman" panose="02020603050405020304" pitchFamily="18" charset="0"/>
                  </a:rPr>
                  <a:t>Có: </a:t>
                </a:r>
                <a:r>
                  <a:rPr lang="vi-VN" sz="4400" dirty="0">
                    <a:solidFill>
                      <a:srgbClr val="C00000"/>
                    </a:solidFill>
                    <a:latin typeface="Times New Roman" panose="02020603050405020304" pitchFamily="18" charset="0"/>
                    <a:cs typeface="Times New Roman" panose="02020603050405020304" pitchFamily="18" charset="0"/>
                  </a:rPr>
                  <a:t>sin </a:t>
                </a:r>
                <a:r>
                  <a:rPr lang="en-US" sz="4400" dirty="0" err="1">
                    <a:solidFill>
                      <a:srgbClr val="C00000"/>
                    </a:solidFill>
                    <a:latin typeface="Times New Roman" panose="02020603050405020304" pitchFamily="18" charset="0"/>
                    <a:cs typeface="Times New Roman" panose="02020603050405020304" pitchFamily="18" charset="0"/>
                  </a:rPr>
                  <a:t>i</a:t>
                </a:r>
                <a:r>
                  <a:rPr lang="en-US" sz="4400" baseline="-25000" dirty="0" err="1">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4400" i="1">
                            <a:solidFill>
                              <a:srgbClr val="C00000"/>
                            </a:solidFill>
                            <a:latin typeface="Cambria Math" panose="02040503050406030204" pitchFamily="18" charset="0"/>
                          </a:rPr>
                        </m:ctrlPr>
                      </m:fPr>
                      <m:num>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2</m:t>
                        </m:r>
                      </m:num>
                      <m:den>
                        <m:r>
                          <m:rPr>
                            <m:nor/>
                          </m:rPr>
                          <a:rPr lang="en-US" sz="4400" dirty="0">
                            <a:solidFill>
                              <a:srgbClr val="C00000"/>
                            </a:solidFill>
                            <a:latin typeface="Times New Roman" panose="02020603050405020304" pitchFamily="18" charset="0"/>
                            <a:cs typeface="Times New Roman" panose="02020603050405020304" pitchFamily="18" charset="0"/>
                          </a:rPr>
                          <m:t>n</m:t>
                        </m:r>
                        <m:r>
                          <m:rPr>
                            <m:nor/>
                          </m:rPr>
                          <a:rPr lang="en-US" sz="4400" baseline="-25000" dirty="0">
                            <a:solidFill>
                              <a:srgbClr val="C00000"/>
                            </a:solidFill>
                            <a:latin typeface="Times New Roman" panose="02020603050405020304" pitchFamily="18" charset="0"/>
                            <a:cs typeface="Times New Roman" panose="02020603050405020304" pitchFamily="18" charset="0"/>
                          </a:rPr>
                          <m:t>1</m:t>
                        </m:r>
                      </m:den>
                    </m:f>
                  </m:oMath>
                </a14:m>
                <a:r>
                  <a:rPr lang="en-US" sz="4400" dirty="0">
                    <a:solidFill>
                      <a:srgbClr val="C00000"/>
                    </a:solidFill>
                    <a:latin typeface="Times New Roman" panose="02020603050405020304" pitchFamily="18" charset="0"/>
                    <a:cs typeface="Times New Roman" panose="02020603050405020304" pitchFamily="18" charset="0"/>
                  </a:rPr>
                  <a:t> = 1: </a:t>
                </a:r>
                <a14:m>
                  <m:oMath xmlns:m="http://schemas.openxmlformats.org/officeDocument/2006/math">
                    <m:f>
                      <m:fPr>
                        <m:ctrlPr>
                          <a:rPr lang="en-US" sz="4400" i="1" dirty="0">
                            <a:solidFill>
                              <a:srgbClr val="C00000"/>
                            </a:solidFill>
                            <a:latin typeface="Cambria Math" panose="02040503050406030204" pitchFamily="18" charset="0"/>
                            <a:cs typeface="Times New Roman" panose="02020603050405020304" pitchFamily="18" charset="0"/>
                          </a:rPr>
                        </m:ctrlPr>
                      </m:fPr>
                      <m:num>
                        <m:r>
                          <a:rPr lang="vi-VN" sz="4400" b="0" i="1" dirty="0">
                            <a:solidFill>
                              <a:srgbClr val="C00000"/>
                            </a:solidFill>
                            <a:latin typeface="Cambria Math" panose="02040503050406030204" pitchFamily="18" charset="0"/>
                            <a:cs typeface="Times New Roman" panose="02020603050405020304" pitchFamily="18" charset="0"/>
                          </a:rPr>
                          <m:t>4</m:t>
                        </m:r>
                      </m:num>
                      <m:den>
                        <m:r>
                          <a:rPr lang="vi-VN" sz="4400" i="1" dirty="0">
                            <a:solidFill>
                              <a:srgbClr val="C00000"/>
                            </a:solidFill>
                            <a:latin typeface="Cambria Math" panose="02040503050406030204" pitchFamily="18" charset="0"/>
                            <a:cs typeface="Times New Roman" panose="02020603050405020304" pitchFamily="18" charset="0"/>
                          </a:rPr>
                          <m:t>3</m:t>
                        </m:r>
                      </m:den>
                    </m:f>
                  </m:oMath>
                </a14:m>
                <a:r>
                  <a:rPr lang="en-US" sz="4400" dirty="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r>
                      <a:rPr lang="vi-VN" sz="4400" b="0" i="1" dirty="0">
                        <a:solidFill>
                          <a:srgbClr val="C00000"/>
                        </a:solidFill>
                        <a:latin typeface="Cambria Math" panose="02040503050406030204" pitchFamily="18" charset="0"/>
                        <a:cs typeface="Times New Roman" panose="02020603050405020304" pitchFamily="18" charset="0"/>
                      </a:rPr>
                      <m:t>0,75</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i</a:t>
                </a:r>
                <a:r>
                  <a:rPr lang="en-US" sz="4400" baseline="-25000" dirty="0">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48</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4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r>
                  <a:rPr lang="vi-VN" sz="4400" dirty="0">
                    <a:solidFill>
                      <a:srgbClr val="C00000"/>
                    </a:solidFill>
                    <a:latin typeface="Times New Roman" panose="02020603050405020304" pitchFamily="18" charset="0"/>
                    <a:cs typeface="Times New Roman" panose="02020603050405020304" pitchFamily="18" charset="0"/>
                  </a:rPr>
                  <a:t>Vì góc tới i = 60</a:t>
                </a: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vi-VN" sz="4400" dirty="0">
                    <a:solidFill>
                      <a:srgbClr val="C00000"/>
                    </a:solidFill>
                    <a:latin typeface="Times New Roman" panose="02020603050405020304" pitchFamily="18" charset="0"/>
                    <a:cs typeface="Times New Roman" panose="02020603050405020304" pitchFamily="18" charset="0"/>
                  </a:rPr>
                  <a:t> i</a:t>
                </a:r>
                <a14:m>
                  <m:oMath xmlns:m="http://schemas.openxmlformats.org/officeDocument/2006/math">
                    <m:r>
                      <a:rPr lang="vi-VN" sz="4400" b="0" i="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vi-VN"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dirty="0">
                    <a:solidFill>
                      <a:srgbClr val="C00000"/>
                    </a:solidFill>
                    <a:latin typeface="Times New Roman" panose="02020603050405020304" pitchFamily="18" charset="0"/>
                    <a:cs typeface="Times New Roman" panose="02020603050405020304" pitchFamily="18" charset="0"/>
                  </a:rPr>
                  <a:t> i</a:t>
                </a:r>
                <a:r>
                  <a:rPr lang="en-US" sz="4400" baseline="-25000" dirty="0">
                    <a:solidFill>
                      <a:srgbClr val="C00000"/>
                    </a:solidFill>
                    <a:latin typeface="Times New Roman" panose="02020603050405020304" pitchFamily="18" charset="0"/>
                    <a:cs typeface="Times New Roman" panose="02020603050405020304" pitchFamily="18" charset="0"/>
                  </a:rPr>
                  <a:t>th</a:t>
                </a:r>
                <a:r>
                  <a:rPr lang="en-US" sz="4400" dirty="0">
                    <a:solidFill>
                      <a:srgbClr val="C00000"/>
                    </a:solidFill>
                    <a:latin typeface="Times New Roman" panose="02020603050405020304" pitchFamily="18" charset="0"/>
                    <a:cs typeface="Times New Roman" panose="02020603050405020304" pitchFamily="18" charset="0"/>
                  </a:rPr>
                  <a:t> </a:t>
                </a:r>
                <a:endParaRPr lang="vi-VN"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endParaRPr>
              </a:p>
              <a:p>
                <a:pPr marL="0" indent="0">
                  <a:lnSpc>
                    <a:spcPct val="150000"/>
                  </a:lnSpc>
                </a:pPr>
                <a14:m>
                  <m:oMath xmlns:m="http://schemas.openxmlformats.org/officeDocument/2006/math">
                    <m:r>
                      <a:rPr lang="en-US" sz="4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400" baseline="-25000" dirty="0">
                    <a:solidFill>
                      <a:srgbClr val="C00000"/>
                    </a:solidFill>
                    <a:latin typeface="Times New Roman" panose="02020603050405020304" pitchFamily="18" charset="0"/>
                    <a:cs typeface="Times New Roman" panose="02020603050405020304" pitchFamily="18" charset="0"/>
                  </a:rPr>
                  <a:t> </a:t>
                </a:r>
                <a:r>
                  <a:rPr lang="en-US" sz="4400" dirty="0">
                    <a:solidFill>
                      <a:srgbClr val="C00000"/>
                    </a:solidFill>
                    <a:latin typeface="Times New Roman" panose="02020603050405020304" pitchFamily="18" charset="0"/>
                    <a:cs typeface="Times New Roman" panose="02020603050405020304" pitchFamily="18" charset="0"/>
                  </a:rPr>
                  <a:t>xảy ra hiện tượng phản xạ toàn phần</a:t>
                </a:r>
                <a:endParaRPr lang="en-US" sz="4400" baseline="-25000" dirty="0">
                  <a:solidFill>
                    <a:srgbClr val="C00000"/>
                  </a:solidFill>
                  <a:latin typeface="Times New Roman" panose="02020603050405020304" pitchFamily="18" charset="0"/>
                  <a:cs typeface="Times New Roman" panose="02020603050405020304" pitchFamily="18" charset="0"/>
                </a:endParaRPr>
              </a:p>
              <a:p>
                <a:pPr marL="0" indent="0">
                  <a:lnSpc>
                    <a:spcPct val="150000"/>
                  </a:lnSpc>
                </a:pPr>
                <a:r>
                  <a:rPr lang="en-US" sz="4400"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 </a:t>
                </a:r>
                <a:r>
                  <a:rPr lang="en-US" sz="4400" dirty="0">
                    <a:solidFill>
                      <a:srgbClr val="C00000"/>
                    </a:solidFill>
                    <a:latin typeface="Times New Roman" panose="02020603050405020304" pitchFamily="18" charset="0"/>
                    <a:cs typeface="Times New Roman" panose="02020603050405020304" pitchFamily="18" charset="0"/>
                  </a:rPr>
                  <a:t>không có tia khúc xạ </a:t>
                </a:r>
              </a:p>
              <a:p>
                <a:pPr marL="0" indent="0">
                  <a:lnSpc>
                    <a:spcPct val="150000"/>
                  </a:lnSpc>
                </a:pPr>
                <a:endParaRPr lang="en-US" sz="44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4" name="Google Shape;310;p38">
                <a:extLst>
                  <a:ext uri="{FF2B5EF4-FFF2-40B4-BE49-F238E27FC236}">
                    <a16:creationId xmlns:a16="http://schemas.microsoft.com/office/drawing/2014/main" id="{06EA3EAC-E9BB-C34F-8309-8D9E6B67A207}"/>
                  </a:ext>
                </a:extLst>
              </p:cNvPr>
              <p:cNvSpPr txBox="1">
                <a:spLocks noRot="1" noChangeAspect="1" noMove="1" noResize="1" noEditPoints="1" noAdjustHandles="1" noChangeArrowheads="1" noChangeShapeType="1" noTextEdit="1"/>
              </p:cNvSpPr>
              <p:nvPr/>
            </p:nvSpPr>
            <p:spPr>
              <a:xfrm>
                <a:off x="914400" y="4305300"/>
                <a:ext cx="16992600" cy="6179719"/>
              </a:xfrm>
              <a:prstGeom prst="rect">
                <a:avLst/>
              </a:prstGeom>
              <a:blipFill>
                <a:blip r:embed="rId2"/>
                <a:stretch>
                  <a:fillRect l="-1495"/>
                </a:stretch>
              </a:blipFill>
              <a:ln>
                <a:noFill/>
              </a:ln>
            </p:spPr>
            <p:txBody>
              <a:bodyPr/>
              <a:lstStyle/>
              <a:p>
                <a:r>
                  <a:rPr lang="en-US">
                    <a:noFill/>
                  </a:rPr>
                  <a:t> </a:t>
                </a:r>
              </a:p>
            </p:txBody>
          </p:sp>
        </mc:Fallback>
      </mc:AlternateContent>
      <p:sp>
        <p:nvSpPr>
          <p:cNvPr id="5" name="TextBox 4">
            <a:extLst>
              <a:ext uri="{FF2B5EF4-FFF2-40B4-BE49-F238E27FC236}">
                <a16:creationId xmlns="" xmlns:a16="http://schemas.microsoft.com/office/drawing/2014/main" id="{BD375C2D-9004-4849-B0A3-087D80AD6573}"/>
              </a:ext>
            </a:extLst>
          </p:cNvPr>
          <p:cNvSpPr txBox="1"/>
          <p:nvPr/>
        </p:nvSpPr>
        <p:spPr>
          <a:xfrm>
            <a:off x="7042078" y="266700"/>
            <a:ext cx="4203843"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MẬT THƯ SỐ 4</a:t>
            </a:r>
          </a:p>
        </p:txBody>
      </p:sp>
    </p:spTree>
    <p:extLst>
      <p:ext uri="{BB962C8B-B14F-4D97-AF65-F5344CB8AC3E}">
        <p14:creationId xmlns:p14="http://schemas.microsoft.com/office/powerpoint/2010/main" val="22993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C6E65A7-E9FA-CF45-812C-9B547A2D698E}"/>
              </a:ext>
            </a:extLst>
          </p:cNvPr>
          <p:cNvPicPr>
            <a:picLocks noChangeAspect="1"/>
          </p:cNvPicPr>
          <p:nvPr/>
        </p:nvPicPr>
        <p:blipFill rotWithShape="1">
          <a:blip r:embed="rId2">
            <a:extLst>
              <a:ext uri="{28A0092B-C50C-407E-A947-70E740481C1C}">
                <a14:useLocalDpi xmlns:a14="http://schemas.microsoft.com/office/drawing/2010/main" val="0"/>
              </a:ext>
            </a:extLst>
          </a:blip>
          <a:srcRect b="85440"/>
          <a:stretch/>
        </p:blipFill>
        <p:spPr>
          <a:xfrm>
            <a:off x="304800" y="342900"/>
            <a:ext cx="17239225" cy="4800600"/>
          </a:xfrm>
          <a:prstGeom prst="rect">
            <a:avLst/>
          </a:prstGeom>
        </p:spPr>
      </p:pic>
    </p:spTree>
    <p:extLst>
      <p:ext uri="{BB962C8B-B14F-4D97-AF65-F5344CB8AC3E}">
        <p14:creationId xmlns:p14="http://schemas.microsoft.com/office/powerpoint/2010/main" val="2327349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C6E65A7-E9FA-CF45-812C-9B547A2D698E}"/>
              </a:ext>
            </a:extLst>
          </p:cNvPr>
          <p:cNvPicPr>
            <a:picLocks noChangeAspect="1"/>
          </p:cNvPicPr>
          <p:nvPr/>
        </p:nvPicPr>
        <p:blipFill rotWithShape="1">
          <a:blip r:embed="rId2">
            <a:extLst>
              <a:ext uri="{28A0092B-C50C-407E-A947-70E740481C1C}">
                <a14:useLocalDpi xmlns:a14="http://schemas.microsoft.com/office/drawing/2010/main" val="0"/>
              </a:ext>
            </a:extLst>
          </a:blip>
          <a:srcRect t="13709" b="47097"/>
          <a:stretch/>
        </p:blipFill>
        <p:spPr>
          <a:xfrm>
            <a:off x="-2498" y="0"/>
            <a:ext cx="17902031" cy="10401300"/>
          </a:xfrm>
          <a:prstGeom prst="rect">
            <a:avLst/>
          </a:prstGeom>
        </p:spPr>
      </p:pic>
      <p:sp>
        <p:nvSpPr>
          <p:cNvPr id="3" name="TextBox 2"/>
          <p:cNvSpPr txBox="1"/>
          <p:nvPr/>
        </p:nvSpPr>
        <p:spPr>
          <a:xfrm>
            <a:off x="304800" y="9563100"/>
            <a:ext cx="1143000" cy="838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45546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965616"/>
            <a:ext cx="17602200" cy="8688982"/>
          </a:xfrm>
          <a:prstGeom prst="rect">
            <a:avLst/>
          </a:prstGeom>
        </p:spPr>
        <p:txBody>
          <a:bodyPr wrap="square">
            <a:spAutoFit/>
          </a:bodyPr>
          <a:lstStyle/>
          <a:p>
            <a:pPr algn="just">
              <a:lnSpc>
                <a:spcPct val="150000"/>
              </a:lnSpc>
            </a:pPr>
            <a:r>
              <a:rPr lang="vi-VN" sz="5400" b="1" dirty="0" smtClean="0">
                <a:solidFill>
                  <a:srgbClr val="FF0000"/>
                </a:solidFill>
                <a:latin typeface="Open Sans"/>
              </a:rPr>
              <a:t>3. Điều </a:t>
            </a:r>
            <a:r>
              <a:rPr lang="vi-VN" sz="5400" b="1" dirty="0">
                <a:solidFill>
                  <a:srgbClr val="FF0000"/>
                </a:solidFill>
                <a:latin typeface="Open Sans"/>
              </a:rPr>
              <a:t>kiện để xảy ra phản xạ toàn phần</a:t>
            </a:r>
          </a:p>
          <a:p>
            <a:pPr algn="just">
              <a:lnSpc>
                <a:spcPct val="150000"/>
              </a:lnSpc>
            </a:pPr>
            <a:r>
              <a:rPr lang="vi-VN" sz="5400" dirty="0">
                <a:solidFill>
                  <a:srgbClr val="000000"/>
                </a:solidFill>
                <a:latin typeface="Open Sans"/>
              </a:rPr>
              <a:t>+ Ánh sáng truyền từ môi trường có chiết suất n</a:t>
            </a:r>
            <a:r>
              <a:rPr lang="vi-VN" sz="5400" baseline="-25000" dirty="0">
                <a:solidFill>
                  <a:srgbClr val="000000"/>
                </a:solidFill>
                <a:latin typeface="Open Sans"/>
              </a:rPr>
              <a:t>1</a:t>
            </a:r>
            <a:r>
              <a:rPr lang="vi-VN" sz="5400" dirty="0">
                <a:solidFill>
                  <a:srgbClr val="000000"/>
                </a:solidFill>
                <a:latin typeface="Open Sans"/>
              </a:rPr>
              <a:t> tới môi trường có chiết suất n</a:t>
            </a:r>
            <a:r>
              <a:rPr lang="vi-VN" sz="5400" baseline="-25000" dirty="0">
                <a:solidFill>
                  <a:srgbClr val="000000"/>
                </a:solidFill>
                <a:latin typeface="Open Sans"/>
              </a:rPr>
              <a:t>2</a:t>
            </a:r>
            <a:r>
              <a:rPr lang="vi-VN" sz="5400" dirty="0">
                <a:solidFill>
                  <a:srgbClr val="000000"/>
                </a:solidFill>
                <a:latin typeface="Open Sans"/>
              </a:rPr>
              <a:t> với n</a:t>
            </a:r>
            <a:r>
              <a:rPr lang="vi-VN" sz="5400" baseline="-25000" dirty="0">
                <a:solidFill>
                  <a:srgbClr val="000000"/>
                </a:solidFill>
                <a:latin typeface="Open Sans"/>
              </a:rPr>
              <a:t>1</a:t>
            </a:r>
            <a:r>
              <a:rPr lang="vi-VN" sz="5400" dirty="0">
                <a:solidFill>
                  <a:srgbClr val="000000"/>
                </a:solidFill>
                <a:latin typeface="Open Sans"/>
              </a:rPr>
              <a:t> &gt; n</a:t>
            </a:r>
            <a:r>
              <a:rPr lang="vi-VN" sz="5400" baseline="-25000" dirty="0">
                <a:solidFill>
                  <a:srgbClr val="000000"/>
                </a:solidFill>
                <a:latin typeface="Open Sans"/>
              </a:rPr>
              <a:t>2</a:t>
            </a:r>
            <a:r>
              <a:rPr lang="vi-VN" sz="5400" dirty="0">
                <a:solidFill>
                  <a:srgbClr val="000000"/>
                </a:solidFill>
                <a:latin typeface="Open Sans"/>
              </a:rPr>
              <a:t>.</a:t>
            </a:r>
          </a:p>
          <a:p>
            <a:pPr algn="just">
              <a:lnSpc>
                <a:spcPct val="150000"/>
              </a:lnSpc>
            </a:pPr>
            <a:r>
              <a:rPr lang="vi-VN" sz="5400" dirty="0">
                <a:solidFill>
                  <a:srgbClr val="000000"/>
                </a:solidFill>
                <a:latin typeface="Open Sans"/>
              </a:rPr>
              <a:t>+ Góc tới lớn hơn hoặc bằng góc tới hạn </a:t>
            </a:r>
            <a:r>
              <a:rPr lang="vi-VN" sz="5400" dirty="0" smtClean="0">
                <a:solidFill>
                  <a:srgbClr val="000000"/>
                </a:solidFill>
                <a:latin typeface="Open Sans"/>
              </a:rPr>
              <a:t>( </a:t>
            </a:r>
            <a:r>
              <a:rPr lang="vi-VN" sz="5400" dirty="0" smtClean="0">
                <a:solidFill>
                  <a:srgbClr val="000000"/>
                </a:solidFill>
                <a:latin typeface="MJXc-TeX-math-I"/>
              </a:rPr>
              <a:t>i</a:t>
            </a:r>
            <a:r>
              <a:rPr lang="vi-VN" sz="5400" dirty="0" smtClean="0">
                <a:solidFill>
                  <a:srgbClr val="000000"/>
                </a:solidFill>
                <a:latin typeface="MJXc-TeX-main-R"/>
              </a:rPr>
              <a:t>≥</a:t>
            </a:r>
            <a:r>
              <a:rPr lang="vi-VN" sz="5400" dirty="0"/>
              <a:t> </a:t>
            </a:r>
            <a:r>
              <a:rPr lang="vi-VN" sz="5400" dirty="0" smtClean="0"/>
              <a:t>i</a:t>
            </a:r>
            <a:r>
              <a:rPr lang="vi-VN" sz="5400" baseline="-25000" dirty="0" smtClean="0"/>
              <a:t>th</a:t>
            </a:r>
            <a:r>
              <a:rPr lang="vi-VN" sz="5400" dirty="0" smtClean="0">
                <a:solidFill>
                  <a:srgbClr val="000000"/>
                </a:solidFill>
                <a:latin typeface="Open Sans"/>
              </a:rPr>
              <a:t>), với </a:t>
            </a:r>
            <a:r>
              <a:rPr lang="vi-VN" sz="5400" dirty="0" smtClean="0"/>
              <a:t>sini</a:t>
            </a:r>
            <a:r>
              <a:rPr lang="vi-VN" sz="5400" baseline="-25000" dirty="0" smtClean="0"/>
              <a:t>th</a:t>
            </a:r>
            <a:r>
              <a:rPr lang="vi-VN" sz="5400" dirty="0" smtClean="0"/>
              <a:t>=n</a:t>
            </a:r>
            <a:r>
              <a:rPr lang="vi-VN" sz="5400" baseline="-25000" dirty="0" smtClean="0"/>
              <a:t>2 </a:t>
            </a:r>
            <a:r>
              <a:rPr lang="vi-VN" sz="5400" dirty="0"/>
              <a:t>/n</a:t>
            </a:r>
            <a:r>
              <a:rPr lang="vi-VN" sz="5400" baseline="-25000" dirty="0"/>
              <a:t>1</a:t>
            </a:r>
            <a:endParaRPr lang="en-US" sz="5400" dirty="0"/>
          </a:p>
          <a:p>
            <a:pPr>
              <a:lnSpc>
                <a:spcPct val="150000"/>
              </a:lnSpc>
            </a:pPr>
            <a:r>
              <a:rPr lang="vi-VN" sz="5400" dirty="0"/>
              <a:t/>
            </a:r>
            <a:br>
              <a:rPr lang="vi-VN" sz="5400" dirty="0"/>
            </a:br>
            <a:endParaRPr lang="en-US" sz="5400" dirty="0"/>
          </a:p>
        </p:txBody>
      </p:sp>
    </p:spTree>
    <p:extLst>
      <p:ext uri="{BB962C8B-B14F-4D97-AF65-F5344CB8AC3E}">
        <p14:creationId xmlns:p14="http://schemas.microsoft.com/office/powerpoint/2010/main" val="752479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
        <p:cNvGrpSpPr/>
        <p:nvPr/>
      </p:nvGrpSpPr>
      <p:grpSpPr>
        <a:xfrm>
          <a:off x="0" y="0"/>
          <a:ext cx="0" cy="0"/>
          <a:chOff x="0" y="0"/>
          <a:chExt cx="0" cy="0"/>
        </a:xfrm>
      </p:grpSpPr>
      <p:sp>
        <p:nvSpPr>
          <p:cNvPr id="2" name="Freeform 2"/>
          <p:cNvSpPr/>
          <p:nvPr/>
        </p:nvSpPr>
        <p:spPr>
          <a:xfrm rot="5400000">
            <a:off x="15144750" y="1143000"/>
            <a:ext cx="2286000" cy="2286000"/>
          </a:xfrm>
          <a:custGeom>
            <a:avLst/>
            <a:gdLst/>
            <a:ahLst/>
            <a:cxnLst/>
            <a:rect l="l" t="t" r="r" b="b"/>
            <a:pathLst>
              <a:path w="2286000" h="2286000">
                <a:moveTo>
                  <a:pt x="0" y="0"/>
                </a:moveTo>
                <a:lnTo>
                  <a:pt x="2286000" y="0"/>
                </a:lnTo>
                <a:lnTo>
                  <a:pt x="2286000" y="2286000"/>
                </a:lnTo>
                <a:lnTo>
                  <a:pt x="0" y="2286000"/>
                </a:lnTo>
                <a:lnTo>
                  <a:pt x="0" y="0"/>
                </a:lnTo>
                <a:close/>
              </a:path>
            </a:pathLst>
          </a:custGeom>
          <a:blipFill>
            <a:blip r:embed="rId2">
              <a:extLst>
                <a:ext uri="{96DAC541-7B7A-43D3-8B79-37D633B846F1}">
                  <asvg:svgBlip xmlns="" xmlns:asvg="http://schemas.microsoft.com/office/drawing/2016/SVG/main" r:embed="rId3"/>
                </a:ext>
              </a:extLst>
            </a:blip>
            <a:stretch>
              <a:fillRect l="-77828" t="-63368" b="-15762"/>
            </a:stretch>
          </a:blipFill>
        </p:spPr>
      </p:sp>
      <p:sp>
        <p:nvSpPr>
          <p:cNvPr id="7" name="Freeform 7"/>
          <p:cNvSpPr/>
          <p:nvPr/>
        </p:nvSpPr>
        <p:spPr>
          <a:xfrm rot="-10800000">
            <a:off x="3619500" y="-491144"/>
            <a:ext cx="2667000" cy="1755371"/>
          </a:xfrm>
          <a:custGeom>
            <a:avLst/>
            <a:gdLst/>
            <a:ahLst/>
            <a:cxnLst/>
            <a:rect l="l" t="t" r="r" b="b"/>
            <a:pathLst>
              <a:path w="2667000" h="1755371">
                <a:moveTo>
                  <a:pt x="0" y="0"/>
                </a:moveTo>
                <a:lnTo>
                  <a:pt x="2667000" y="0"/>
                </a:lnTo>
                <a:lnTo>
                  <a:pt x="2667000" y="1755371"/>
                </a:lnTo>
                <a:lnTo>
                  <a:pt x="0" y="17553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5400000">
            <a:off x="16859250" y="9131253"/>
            <a:ext cx="1143000" cy="1168494"/>
          </a:xfrm>
          <a:custGeom>
            <a:avLst/>
            <a:gdLst/>
            <a:ahLst/>
            <a:cxnLst/>
            <a:rect l="l" t="t" r="r" b="b"/>
            <a:pathLst>
              <a:path w="1143000" h="1168494">
                <a:moveTo>
                  <a:pt x="0" y="0"/>
                </a:moveTo>
                <a:lnTo>
                  <a:pt x="1143000" y="0"/>
                </a:lnTo>
                <a:lnTo>
                  <a:pt x="1143000" y="1168494"/>
                </a:lnTo>
                <a:lnTo>
                  <a:pt x="0" y="11684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666750" y="1264227"/>
            <a:ext cx="15411450" cy="2343655"/>
          </a:xfrm>
          <a:prstGeom prst="rect">
            <a:avLst/>
          </a:prstGeom>
          <a:solidFill>
            <a:srgbClr val="FFF3DC"/>
          </a:solidFill>
        </p:spPr>
        <p:txBody>
          <a:bodyPr wrap="square" lIns="0" tIns="0" rIns="0" bIns="0" rtlCol="0" anchor="t">
            <a:spAutoFit/>
          </a:bodyPr>
          <a:lstStyle/>
          <a:p>
            <a:pPr>
              <a:lnSpc>
                <a:spcPct val="150000"/>
              </a:lnSpc>
            </a:pPr>
            <a:r>
              <a:rPr lang="vi-VN" sz="5400" b="1">
                <a:latin typeface="Times New Roman" panose="02020603050405020304" pitchFamily="18" charset="0"/>
                <a:cs typeface="Times New Roman" panose="02020603050405020304" pitchFamily="18" charset="0"/>
              </a:rPr>
              <a:t>III. MỘT SỐ ỨNG DỤNG CỦA HIỆN TƯỢNG PHẢN XẠ TOÀN PHẦN</a:t>
            </a:r>
          </a:p>
        </p:txBody>
      </p:sp>
      <p:sp>
        <p:nvSpPr>
          <p:cNvPr id="15" name="Freeform 6">
            <a:extLst>
              <a:ext uri="{FF2B5EF4-FFF2-40B4-BE49-F238E27FC236}">
                <a16:creationId xmlns="" xmlns:a16="http://schemas.microsoft.com/office/drawing/2014/main" id="{50BF13CA-DCB1-B643-99A8-12A473A20DF9}"/>
              </a:ext>
            </a:extLst>
          </p:cNvPr>
          <p:cNvSpPr/>
          <p:nvPr/>
        </p:nvSpPr>
        <p:spPr>
          <a:xfrm>
            <a:off x="10134600" y="4372910"/>
            <a:ext cx="7086600" cy="5914090"/>
          </a:xfrm>
          <a:custGeom>
            <a:avLst/>
            <a:gdLst/>
            <a:ahLst/>
            <a:cxnLst/>
            <a:rect l="l" t="t" r="r" b="b"/>
            <a:pathLst>
              <a:path w="7086600" h="5914090">
                <a:moveTo>
                  <a:pt x="0" y="0"/>
                </a:moveTo>
                <a:lnTo>
                  <a:pt x="7086600" y="0"/>
                </a:lnTo>
                <a:lnTo>
                  <a:pt x="7086600" y="5914090"/>
                </a:lnTo>
                <a:lnTo>
                  <a:pt x="0" y="591409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A7D062E-F4B5-174D-97ED-95D8B0C7AAB0}"/>
              </a:ext>
            </a:extLst>
          </p:cNvPr>
          <p:cNvSpPr/>
          <p:nvPr/>
        </p:nvSpPr>
        <p:spPr>
          <a:xfrm>
            <a:off x="1219200" y="876300"/>
            <a:ext cx="16383000" cy="7080272"/>
          </a:xfrm>
          <a:prstGeom prst="rect">
            <a:avLst/>
          </a:prstGeom>
          <a:solidFill>
            <a:schemeClr val="accent6">
              <a:lumMod val="20000"/>
              <a:lumOff val="80000"/>
            </a:schemeClr>
          </a:solidFill>
        </p:spPr>
        <p:txBody>
          <a:bodyPr wrap="square">
            <a:spAutoFit/>
          </a:bodyPr>
          <a:lstStyle/>
          <a:p>
            <a:pPr>
              <a:lnSpc>
                <a:spcPct val="150000"/>
              </a:lnSpc>
            </a:pPr>
            <a:r>
              <a:rPr lang="vi-VN" sz="4400" b="1">
                <a:latin typeface="Times New Roman" panose="02020603050405020304" pitchFamily="18" charset="0"/>
                <a:cs typeface="Times New Roman" panose="02020603050405020304" pitchFamily="18" charset="0"/>
              </a:rPr>
              <a:t>Phân công chuẩn bị thuyết trình:</a:t>
            </a:r>
            <a:endParaRPr lang="vi-VN" sz="4400">
              <a:latin typeface="Times New Roman" panose="02020603050405020304" pitchFamily="18" charset="0"/>
              <a:cs typeface="Times New Roman" panose="02020603050405020304" pitchFamily="18" charset="0"/>
            </a:endParaRPr>
          </a:p>
          <a:p>
            <a:pPr>
              <a:lnSpc>
                <a:spcPct val="150000"/>
              </a:lnSpc>
              <a:buFont typeface="Arial" panose="020B0604020202020204" pitchFamily="34" charset="0"/>
              <a:buChar char="•"/>
            </a:pPr>
            <a:r>
              <a:rPr lang="vi-VN" sz="4400" b="1">
                <a:latin typeface="Times New Roman" panose="02020603050405020304" pitchFamily="18" charset="0"/>
                <a:cs typeface="Times New Roman" panose="02020603050405020304" pitchFamily="18" charset="0"/>
              </a:rPr>
              <a:t>Nhóm 1:</a:t>
            </a:r>
            <a:r>
              <a:rPr lang="vi-VN" sz="4400">
                <a:latin typeface="Times New Roman" panose="02020603050405020304" pitchFamily="18" charset="0"/>
                <a:cs typeface="Times New Roman" panose="02020603050405020304" pitchFamily="18" charset="0"/>
              </a:rPr>
              <a:t> Giải thích hiện tượng ảo ảnh và lý do chỉ quan sát được ở xa.</a:t>
            </a:r>
          </a:p>
          <a:p>
            <a:pPr>
              <a:lnSpc>
                <a:spcPct val="150000"/>
              </a:lnSpc>
              <a:buFont typeface="Arial" panose="020B0604020202020204" pitchFamily="34" charset="0"/>
              <a:buChar char="•"/>
            </a:pPr>
            <a:r>
              <a:rPr lang="vi-VN" sz="4400" b="1">
                <a:latin typeface="Times New Roman" panose="02020603050405020304" pitchFamily="18" charset="0"/>
                <a:cs typeface="Times New Roman" panose="02020603050405020304" pitchFamily="18" charset="0"/>
              </a:rPr>
              <a:t>Nhóm 2:</a:t>
            </a:r>
            <a:r>
              <a:rPr lang="vi-VN" sz="4400">
                <a:latin typeface="Times New Roman" panose="02020603050405020304" pitchFamily="18" charset="0"/>
                <a:cs typeface="Times New Roman" panose="02020603050405020304" pitchFamily="18" charset="0"/>
              </a:rPr>
              <a:t> Tìm hiểu cáp quang, cách truyền ánh sáng và ứng dụng trong y học, công nghệ thông tin.</a:t>
            </a:r>
          </a:p>
          <a:p>
            <a:pPr>
              <a:lnSpc>
                <a:spcPct val="150000"/>
              </a:lnSpc>
              <a:buFont typeface="Arial" panose="020B0604020202020204" pitchFamily="34" charset="0"/>
              <a:buChar char="•"/>
            </a:pPr>
            <a:r>
              <a:rPr lang="vi-VN" sz="4400" b="1">
                <a:latin typeface="Times New Roman" panose="02020603050405020304" pitchFamily="18" charset="0"/>
                <a:cs typeface="Times New Roman" panose="02020603050405020304" pitchFamily="18" charset="0"/>
              </a:rPr>
              <a:t>Nhóm 3:</a:t>
            </a:r>
            <a:r>
              <a:rPr lang="vi-VN" sz="4400">
                <a:latin typeface="Times New Roman" panose="02020603050405020304" pitchFamily="18" charset="0"/>
                <a:cs typeface="Times New Roman" panose="02020603050405020304" pitchFamily="18" charset="0"/>
              </a:rPr>
              <a:t> Ứng dụng của phản xạ toàn phần trong kính mắt và thấu kính máy ảnh.</a:t>
            </a:r>
          </a:p>
          <a:p>
            <a:pPr>
              <a:lnSpc>
                <a:spcPct val="150000"/>
              </a:lnSpc>
              <a:buFont typeface="Arial" panose="020B0604020202020204" pitchFamily="34" charset="0"/>
              <a:buChar char="•"/>
            </a:pPr>
            <a:r>
              <a:rPr lang="vi-VN" sz="4400" b="1">
                <a:latin typeface="Times New Roman" panose="02020603050405020304" pitchFamily="18" charset="0"/>
                <a:cs typeface="Times New Roman" panose="02020603050405020304" pitchFamily="18" charset="0"/>
              </a:rPr>
              <a:t>Nhóm 4:</a:t>
            </a:r>
            <a:r>
              <a:rPr lang="vi-VN" sz="4400">
                <a:latin typeface="Times New Roman" panose="02020603050405020304" pitchFamily="18" charset="0"/>
                <a:cs typeface="Times New Roman" panose="02020603050405020304" pitchFamily="18" charset="0"/>
              </a:rPr>
              <a:t> Ứng dụng của phản xạ toàn phần trong ống nội soi</a:t>
            </a:r>
          </a:p>
        </p:txBody>
      </p:sp>
      <p:sp>
        <p:nvSpPr>
          <p:cNvPr id="3" name="Freeform 43">
            <a:extLst>
              <a:ext uri="{FF2B5EF4-FFF2-40B4-BE49-F238E27FC236}">
                <a16:creationId xmlns="" xmlns:a16="http://schemas.microsoft.com/office/drawing/2014/main" id="{3AA365F9-D909-2845-81A6-97DFFC039330}"/>
              </a:ext>
            </a:extLst>
          </p:cNvPr>
          <p:cNvSpPr/>
          <p:nvPr/>
        </p:nvSpPr>
        <p:spPr>
          <a:xfrm>
            <a:off x="-906710" y="144780"/>
            <a:ext cx="1849897" cy="1008592"/>
          </a:xfrm>
          <a:custGeom>
            <a:avLst/>
            <a:gdLst/>
            <a:ahLst/>
            <a:cxnLst/>
            <a:rect l="l" t="t" r="r" b="b"/>
            <a:pathLst>
              <a:path w="1164167" h="476250">
                <a:moveTo>
                  <a:pt x="0" y="0"/>
                </a:moveTo>
                <a:lnTo>
                  <a:pt x="1164167" y="0"/>
                </a:lnTo>
                <a:lnTo>
                  <a:pt x="1164167" y="476250"/>
                </a:lnTo>
                <a:lnTo>
                  <a:pt x="0" y="4762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5" name="Group 24">
            <a:extLst>
              <a:ext uri="{FF2B5EF4-FFF2-40B4-BE49-F238E27FC236}">
                <a16:creationId xmlns="" xmlns:a16="http://schemas.microsoft.com/office/drawing/2014/main" id="{8F150D39-F1D6-1942-A7EF-64C07EB3C758}"/>
              </a:ext>
            </a:extLst>
          </p:cNvPr>
          <p:cNvGrpSpPr/>
          <p:nvPr/>
        </p:nvGrpSpPr>
        <p:grpSpPr>
          <a:xfrm>
            <a:off x="16834452" y="7599334"/>
            <a:ext cx="767748" cy="1047750"/>
            <a:chOff x="0" y="0"/>
            <a:chExt cx="1023664" cy="1397000"/>
          </a:xfrm>
        </p:grpSpPr>
        <p:sp>
          <p:nvSpPr>
            <p:cNvPr id="6" name="Freeform 25">
              <a:extLst>
                <a:ext uri="{FF2B5EF4-FFF2-40B4-BE49-F238E27FC236}">
                  <a16:creationId xmlns="" xmlns:a16="http://schemas.microsoft.com/office/drawing/2014/main" id="{673802AD-20BC-5E4B-B7CB-E7798746A48D}"/>
                </a:ext>
              </a:extLst>
            </p:cNvPr>
            <p:cNvSpPr/>
            <p:nvPr/>
          </p:nvSpPr>
          <p:spPr>
            <a:xfrm>
              <a:off x="458613" y="452386"/>
              <a:ext cx="565051" cy="944614"/>
            </a:xfrm>
            <a:custGeom>
              <a:avLst/>
              <a:gdLst/>
              <a:ahLst/>
              <a:cxnLst/>
              <a:rect l="l" t="t" r="r" b="b"/>
              <a:pathLst>
                <a:path w="565051" h="944614">
                  <a:moveTo>
                    <a:pt x="0" y="0"/>
                  </a:moveTo>
                  <a:lnTo>
                    <a:pt x="565051" y="0"/>
                  </a:lnTo>
                  <a:lnTo>
                    <a:pt x="565051" y="944614"/>
                  </a:lnTo>
                  <a:lnTo>
                    <a:pt x="0" y="94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26">
              <a:extLst>
                <a:ext uri="{FF2B5EF4-FFF2-40B4-BE49-F238E27FC236}">
                  <a16:creationId xmlns="" xmlns:a16="http://schemas.microsoft.com/office/drawing/2014/main" id="{EB68A933-D1FC-D942-B229-9762BD126C0C}"/>
                </a:ext>
              </a:extLst>
            </p:cNvPr>
            <p:cNvSpPr/>
            <p:nvPr/>
          </p:nvSpPr>
          <p:spPr>
            <a:xfrm>
              <a:off x="0" y="0"/>
              <a:ext cx="458613" cy="766678"/>
            </a:xfrm>
            <a:custGeom>
              <a:avLst/>
              <a:gdLst/>
              <a:ahLst/>
              <a:cxnLst/>
              <a:rect l="l" t="t" r="r" b="b"/>
              <a:pathLst>
                <a:path w="458613" h="766678">
                  <a:moveTo>
                    <a:pt x="0" y="0"/>
                  </a:moveTo>
                  <a:lnTo>
                    <a:pt x="458613" y="0"/>
                  </a:lnTo>
                  <a:lnTo>
                    <a:pt x="458613" y="766678"/>
                  </a:lnTo>
                  <a:lnTo>
                    <a:pt x="0" y="7666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8" name="Freeform 45">
            <a:extLst>
              <a:ext uri="{FF2B5EF4-FFF2-40B4-BE49-F238E27FC236}">
                <a16:creationId xmlns="" xmlns:a16="http://schemas.microsoft.com/office/drawing/2014/main" id="{653982E3-AA21-B248-BC2B-C6DE90FC274F}"/>
              </a:ext>
            </a:extLst>
          </p:cNvPr>
          <p:cNvSpPr/>
          <p:nvPr/>
        </p:nvSpPr>
        <p:spPr>
          <a:xfrm>
            <a:off x="14859000" y="352425"/>
            <a:ext cx="584835" cy="1047750"/>
          </a:xfrm>
          <a:custGeom>
            <a:avLst/>
            <a:gdLst/>
            <a:ahLst/>
            <a:cxnLst/>
            <a:rect l="l" t="t" r="r" b="b"/>
            <a:pathLst>
              <a:path w="584835" h="1047750">
                <a:moveTo>
                  <a:pt x="0" y="0"/>
                </a:moveTo>
                <a:lnTo>
                  <a:pt x="584835" y="0"/>
                </a:lnTo>
                <a:lnTo>
                  <a:pt x="584835" y="1047750"/>
                </a:lnTo>
                <a:lnTo>
                  <a:pt x="0" y="10477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11">
            <a:extLst>
              <a:ext uri="{FF2B5EF4-FFF2-40B4-BE49-F238E27FC236}">
                <a16:creationId xmlns="" xmlns:a16="http://schemas.microsoft.com/office/drawing/2014/main" id="{7208ABEE-ACA8-2F48-BBEE-ECA3689167C3}"/>
              </a:ext>
            </a:extLst>
          </p:cNvPr>
          <p:cNvSpPr/>
          <p:nvPr/>
        </p:nvSpPr>
        <p:spPr>
          <a:xfrm rot="5400000">
            <a:off x="-1101598" y="8109874"/>
            <a:ext cx="2667000" cy="1755371"/>
          </a:xfrm>
          <a:custGeom>
            <a:avLst/>
            <a:gdLst/>
            <a:ahLst/>
            <a:cxnLst/>
            <a:rect l="l" t="t" r="r" b="b"/>
            <a:pathLst>
              <a:path w="2667000" h="1755371">
                <a:moveTo>
                  <a:pt x="0" y="0"/>
                </a:moveTo>
                <a:lnTo>
                  <a:pt x="2667000" y="0"/>
                </a:lnTo>
                <a:lnTo>
                  <a:pt x="2667000" y="1755370"/>
                </a:lnTo>
                <a:lnTo>
                  <a:pt x="0" y="17553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0" name="Freeform 12">
            <a:extLst>
              <a:ext uri="{FF2B5EF4-FFF2-40B4-BE49-F238E27FC236}">
                <a16:creationId xmlns="" xmlns:a16="http://schemas.microsoft.com/office/drawing/2014/main" id="{8DCCF5C5-D87D-B742-BFC4-B6165F196A83}"/>
              </a:ext>
            </a:extLst>
          </p:cNvPr>
          <p:cNvSpPr/>
          <p:nvPr/>
        </p:nvSpPr>
        <p:spPr>
          <a:xfrm>
            <a:off x="13030200" y="8987560"/>
            <a:ext cx="2667000" cy="1755371"/>
          </a:xfrm>
          <a:custGeom>
            <a:avLst/>
            <a:gdLst/>
            <a:ahLst/>
            <a:cxnLst/>
            <a:rect l="l" t="t" r="r" b="b"/>
            <a:pathLst>
              <a:path w="2667000" h="1755371">
                <a:moveTo>
                  <a:pt x="0" y="0"/>
                </a:moveTo>
                <a:lnTo>
                  <a:pt x="2667000" y="0"/>
                </a:lnTo>
                <a:lnTo>
                  <a:pt x="2667000" y="1755371"/>
                </a:lnTo>
                <a:lnTo>
                  <a:pt x="0" y="175537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967818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83F5BA52-6B7A-D94C-8077-411CC84B0850}"/>
              </a:ext>
            </a:extLst>
          </p:cNvPr>
          <p:cNvGraphicFramePr>
            <a:graphicFrameLocks noGrp="1"/>
          </p:cNvGraphicFramePr>
          <p:nvPr>
            <p:extLst>
              <p:ext uri="{D42A27DB-BD31-4B8C-83A1-F6EECF244321}">
                <p14:modId xmlns:p14="http://schemas.microsoft.com/office/powerpoint/2010/main" val="681370957"/>
              </p:ext>
            </p:extLst>
          </p:nvPr>
        </p:nvGraphicFramePr>
        <p:xfrm>
          <a:off x="1066800" y="723900"/>
          <a:ext cx="15821337" cy="8460204"/>
        </p:xfrm>
        <a:graphic>
          <a:graphicData uri="http://schemas.openxmlformats.org/drawingml/2006/table">
            <a:tbl>
              <a:tblPr>
                <a:tableStyleId>{5940675A-B579-460E-94D1-54222C63F5DA}</a:tableStyleId>
              </a:tblPr>
              <a:tblGrid>
                <a:gridCol w="4735289">
                  <a:extLst>
                    <a:ext uri="{9D8B030D-6E8A-4147-A177-3AD203B41FA5}">
                      <a16:colId xmlns="" xmlns:a16="http://schemas.microsoft.com/office/drawing/2014/main" val="3440888917"/>
                    </a:ext>
                  </a:extLst>
                </a:gridCol>
                <a:gridCol w="6350759">
                  <a:extLst>
                    <a:ext uri="{9D8B030D-6E8A-4147-A177-3AD203B41FA5}">
                      <a16:colId xmlns="" xmlns:a16="http://schemas.microsoft.com/office/drawing/2014/main" val="2174619519"/>
                    </a:ext>
                  </a:extLst>
                </a:gridCol>
                <a:gridCol w="4735289">
                  <a:extLst>
                    <a:ext uri="{9D8B030D-6E8A-4147-A177-3AD203B41FA5}">
                      <a16:colId xmlns="" xmlns:a16="http://schemas.microsoft.com/office/drawing/2014/main" val="3032292969"/>
                    </a:ext>
                  </a:extLst>
                </a:gridCol>
              </a:tblGrid>
              <a:tr h="914400">
                <a:tc>
                  <a:txBody>
                    <a:bodyPr/>
                    <a:lstStyle/>
                    <a:p>
                      <a:pPr algn="ctr"/>
                      <a:r>
                        <a:rPr lang="en-US" sz="3000" b="1">
                          <a:latin typeface="Times New Roman" panose="02020603050405020304" pitchFamily="18" charset="0"/>
                          <a:cs typeface="Times New Roman" panose="02020603050405020304" pitchFamily="18" charset="0"/>
                        </a:rPr>
                        <a:t>Hạng mục</a:t>
                      </a:r>
                    </a:p>
                  </a:txBody>
                  <a:tcPr marL="74196" marR="74196" marT="37098" marB="37098" anchor="ctr"/>
                </a:tc>
                <a:tc>
                  <a:txBody>
                    <a:bodyPr/>
                    <a:lstStyle/>
                    <a:p>
                      <a:pPr algn="ctr"/>
                      <a:r>
                        <a:rPr lang="en-US" sz="3000" b="1">
                          <a:latin typeface="Times New Roman" panose="02020603050405020304" pitchFamily="18" charset="0"/>
                          <a:cs typeface="Times New Roman" panose="02020603050405020304" pitchFamily="18" charset="0"/>
                        </a:rPr>
                        <a:t>Tiêu chí</a:t>
                      </a:r>
                    </a:p>
                  </a:txBody>
                  <a:tcPr marL="74196" marR="74196" marT="37098" marB="37098" anchor="ctr"/>
                </a:tc>
                <a:tc>
                  <a:txBody>
                    <a:bodyPr/>
                    <a:lstStyle/>
                    <a:p>
                      <a:pPr algn="ctr"/>
                      <a:r>
                        <a:rPr lang="en-US" sz="3000" b="1">
                          <a:latin typeface="Times New Roman" panose="02020603050405020304" pitchFamily="18" charset="0"/>
                          <a:cs typeface="Times New Roman" panose="02020603050405020304" pitchFamily="18" charset="0"/>
                        </a:rPr>
                        <a:t>Điểm</a:t>
                      </a:r>
                    </a:p>
                  </a:txBody>
                  <a:tcPr marL="74196" marR="74196" marT="37098" marB="37098" anchor="ctr"/>
                </a:tc>
                <a:extLst>
                  <a:ext uri="{0D108BD9-81ED-4DB2-BD59-A6C34878D82A}">
                    <a16:rowId xmlns="" xmlns:a16="http://schemas.microsoft.com/office/drawing/2014/main" val="2823911141"/>
                  </a:ext>
                </a:extLst>
              </a:tr>
              <a:tr h="609600">
                <a:tc rowSpan="3">
                  <a:txBody>
                    <a:bodyPr/>
                    <a:lstStyle/>
                    <a:p>
                      <a:r>
                        <a:rPr lang="en-US" sz="3000">
                          <a:latin typeface="Times New Roman" panose="02020603050405020304" pitchFamily="18" charset="0"/>
                          <a:cs typeface="Times New Roman" panose="02020603050405020304" pitchFamily="18" charset="0"/>
                        </a:rPr>
                        <a:t>1. Nội dung</a:t>
                      </a: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Độ chính xác của thông tin</a:t>
                      </a:r>
                    </a:p>
                  </a:txBody>
                  <a:tcPr marL="74196" marR="74196" marT="37098" marB="37098" anchor="ctr"/>
                </a:tc>
                <a:tc>
                  <a:txBody>
                    <a:bodyPr/>
                    <a:lstStyle/>
                    <a:p>
                      <a:pPr algn="ctr"/>
                      <a:r>
                        <a:rPr lang="en-US" sz="3000">
                          <a:latin typeface="Times New Roman" panose="02020603050405020304" pitchFamily="18" charset="0"/>
                          <a:cs typeface="Times New Roman" panose="02020603050405020304" pitchFamily="18" charset="0"/>
                        </a:rPr>
                        <a:t>...../ 2đ</a:t>
                      </a:r>
                    </a:p>
                  </a:txBody>
                  <a:tcPr marL="74196" marR="74196" marT="37098" marB="37098" anchor="ctr"/>
                </a:tc>
                <a:extLst>
                  <a:ext uri="{0D108BD9-81ED-4DB2-BD59-A6C34878D82A}">
                    <a16:rowId xmlns="" xmlns:a16="http://schemas.microsoft.com/office/drawing/2014/main" val="3167635492"/>
                  </a:ext>
                </a:extLst>
              </a:tr>
              <a:tr h="609600">
                <a:tc vMerge="1">
                  <a:txBody>
                    <a:bodyPr/>
                    <a:lstStyle/>
                    <a:p>
                      <a:endParaRPr lang="en-US" sz="3000">
                        <a:latin typeface="Times New Roman" panose="02020603050405020304" pitchFamily="18" charset="0"/>
                        <a:cs typeface="Times New Roman" panose="02020603050405020304" pitchFamily="18" charset="0"/>
                      </a:endParaRP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Sự đầy đủ và logic</a:t>
                      </a:r>
                    </a:p>
                  </a:txBody>
                  <a:tcPr marL="74196" marR="74196" marT="37098" marB="37098" anchor="ctr"/>
                </a:tc>
                <a:tc>
                  <a:txBody>
                    <a:bodyPr/>
                    <a:lstStyle/>
                    <a:p>
                      <a:pPr algn="ctr"/>
                      <a:r>
                        <a:rPr lang="en-US" sz="3000">
                          <a:latin typeface="Times New Roman" panose="02020603050405020304" pitchFamily="18" charset="0"/>
                          <a:cs typeface="Times New Roman" panose="02020603050405020304" pitchFamily="18" charset="0"/>
                        </a:rPr>
                        <a:t>..../1đ</a:t>
                      </a:r>
                    </a:p>
                  </a:txBody>
                  <a:tcPr marL="74196" marR="74196" marT="37098" marB="37098" anchor="ctr"/>
                </a:tc>
                <a:extLst>
                  <a:ext uri="{0D108BD9-81ED-4DB2-BD59-A6C34878D82A}">
                    <a16:rowId xmlns="" xmlns:a16="http://schemas.microsoft.com/office/drawing/2014/main" val="4025304765"/>
                  </a:ext>
                </a:extLst>
              </a:tr>
              <a:tr h="533400">
                <a:tc vMerge="1">
                  <a:txBody>
                    <a:bodyPr/>
                    <a:lstStyle/>
                    <a:p>
                      <a:endParaRPr lang="en-US" sz="3000">
                        <a:latin typeface="Times New Roman" panose="02020603050405020304" pitchFamily="18" charset="0"/>
                        <a:cs typeface="Times New Roman" panose="02020603050405020304" pitchFamily="18" charset="0"/>
                      </a:endParaRP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Tính sáng tạo</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..../1đ</a:t>
                      </a:r>
                    </a:p>
                  </a:txBody>
                  <a:tcPr marL="74196" marR="74196" marT="37098" marB="37098" anchor="ctr"/>
                </a:tc>
                <a:extLst>
                  <a:ext uri="{0D108BD9-81ED-4DB2-BD59-A6C34878D82A}">
                    <a16:rowId xmlns="" xmlns:a16="http://schemas.microsoft.com/office/drawing/2014/main" val="1468216269"/>
                  </a:ext>
                </a:extLst>
              </a:tr>
              <a:tr h="609600">
                <a:tc rowSpan="3">
                  <a:txBody>
                    <a:bodyPr/>
                    <a:lstStyle/>
                    <a:p>
                      <a:r>
                        <a:rPr lang="en-US" sz="3000">
                          <a:latin typeface="Times New Roman" panose="02020603050405020304" pitchFamily="18" charset="0"/>
                          <a:cs typeface="Times New Roman" panose="02020603050405020304" pitchFamily="18" charset="0"/>
                        </a:rPr>
                        <a:t>2. Kỹ năng thuyết trình</a:t>
                      </a: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Giọng nói và phát âm</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..../1đ</a:t>
                      </a:r>
                    </a:p>
                  </a:txBody>
                  <a:tcPr marL="74196" marR="74196" marT="37098" marB="37098" anchor="ctr"/>
                </a:tc>
                <a:extLst>
                  <a:ext uri="{0D108BD9-81ED-4DB2-BD59-A6C34878D82A}">
                    <a16:rowId xmlns="" xmlns:a16="http://schemas.microsoft.com/office/drawing/2014/main" val="987609127"/>
                  </a:ext>
                </a:extLst>
              </a:tr>
              <a:tr h="609600">
                <a:tc vMerge="1">
                  <a:txBody>
                    <a:bodyPr/>
                    <a:lstStyle/>
                    <a:p>
                      <a:endParaRPr lang="en-US" sz="3000">
                        <a:latin typeface="Times New Roman" panose="02020603050405020304" pitchFamily="18" charset="0"/>
                        <a:cs typeface="Times New Roman" panose="02020603050405020304" pitchFamily="18" charset="0"/>
                      </a:endParaRPr>
                    </a:p>
                  </a:txBody>
                  <a:tcPr marL="74196" marR="74196" marT="37098" marB="37098" anchor="ctr"/>
                </a:tc>
                <a:tc>
                  <a:txBody>
                    <a:bodyPr/>
                    <a:lstStyle/>
                    <a:p>
                      <a:r>
                        <a:rPr lang="vi-VN" sz="3000">
                          <a:latin typeface="Times New Roman" panose="02020603050405020304" pitchFamily="18" charset="0"/>
                          <a:cs typeface="Times New Roman" panose="02020603050405020304" pitchFamily="18" charset="0"/>
                        </a:rPr>
                        <a:t>Sử dụng ngôn ngữ cơ thể</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..../1đ</a:t>
                      </a:r>
                    </a:p>
                  </a:txBody>
                  <a:tcPr marL="74196" marR="74196" marT="37098" marB="37098" anchor="ctr"/>
                </a:tc>
                <a:extLst>
                  <a:ext uri="{0D108BD9-81ED-4DB2-BD59-A6C34878D82A}">
                    <a16:rowId xmlns="" xmlns:a16="http://schemas.microsoft.com/office/drawing/2014/main" val="1830671988"/>
                  </a:ext>
                </a:extLst>
              </a:tr>
              <a:tr h="609600">
                <a:tc vMerge="1">
                  <a:txBody>
                    <a:bodyPr/>
                    <a:lstStyle/>
                    <a:p>
                      <a:endParaRPr lang="en-US" sz="3000">
                        <a:latin typeface="Times New Roman" panose="02020603050405020304" pitchFamily="18" charset="0"/>
                        <a:cs typeface="Times New Roman" panose="02020603050405020304" pitchFamily="18" charset="0"/>
                      </a:endParaRPr>
                    </a:p>
                  </a:txBody>
                  <a:tcPr marL="74196" marR="74196" marT="37098" marB="37098" anchor="ctr"/>
                </a:tc>
                <a:tc>
                  <a:txBody>
                    <a:bodyPr/>
                    <a:lstStyle/>
                    <a:p>
                      <a:r>
                        <a:rPr lang="vi-VN" sz="3000">
                          <a:latin typeface="Times New Roman" panose="02020603050405020304" pitchFamily="18" charset="0"/>
                          <a:cs typeface="Times New Roman" panose="02020603050405020304" pitchFamily="18" charset="0"/>
                        </a:rPr>
                        <a:t>Khả năng tương tác với khán giả</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..../1đ</a:t>
                      </a:r>
                    </a:p>
                  </a:txBody>
                  <a:tcPr marL="74196" marR="74196" marT="37098" marB="37098" anchor="ctr"/>
                </a:tc>
                <a:extLst>
                  <a:ext uri="{0D108BD9-81ED-4DB2-BD59-A6C34878D82A}">
                    <a16:rowId xmlns="" xmlns:a16="http://schemas.microsoft.com/office/drawing/2014/main" val="3979627185"/>
                  </a:ext>
                </a:extLst>
              </a:tr>
              <a:tr h="685800">
                <a:tc rowSpan="2">
                  <a:txBody>
                    <a:bodyPr/>
                    <a:lstStyle/>
                    <a:p>
                      <a:r>
                        <a:rPr lang="en-US" sz="3000">
                          <a:latin typeface="Times New Roman" panose="02020603050405020304" pitchFamily="18" charset="0"/>
                          <a:cs typeface="Times New Roman" panose="02020603050405020304" pitchFamily="18" charset="0"/>
                        </a:rPr>
                        <a:t>3. Hình thức trình bày</a:t>
                      </a: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Bố cục và tổ chức</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..../1đ</a:t>
                      </a:r>
                    </a:p>
                  </a:txBody>
                  <a:tcPr marL="74196" marR="74196" marT="37098" marB="37098" anchor="ctr"/>
                </a:tc>
                <a:extLst>
                  <a:ext uri="{0D108BD9-81ED-4DB2-BD59-A6C34878D82A}">
                    <a16:rowId xmlns="" xmlns:a16="http://schemas.microsoft.com/office/drawing/2014/main" val="3067186585"/>
                  </a:ext>
                </a:extLst>
              </a:tr>
              <a:tr h="609600">
                <a:tc vMerge="1">
                  <a:txBody>
                    <a:bodyPr/>
                    <a:lstStyle/>
                    <a:p>
                      <a:endParaRPr lang="en-US" sz="3000">
                        <a:latin typeface="Times New Roman" panose="02020603050405020304" pitchFamily="18" charset="0"/>
                        <a:cs typeface="Times New Roman" panose="02020603050405020304" pitchFamily="18" charset="0"/>
                      </a:endParaRP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Thiết kế slide</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..../1đ</a:t>
                      </a:r>
                    </a:p>
                  </a:txBody>
                  <a:tcPr marL="74196" marR="74196" marT="37098" marB="37098" anchor="ctr"/>
                </a:tc>
                <a:extLst>
                  <a:ext uri="{0D108BD9-81ED-4DB2-BD59-A6C34878D82A}">
                    <a16:rowId xmlns="" xmlns:a16="http://schemas.microsoft.com/office/drawing/2014/main" val="2780197249"/>
                  </a:ext>
                </a:extLst>
              </a:tr>
              <a:tr h="762000">
                <a:tc rowSpan="2">
                  <a:txBody>
                    <a:bodyPr/>
                    <a:lstStyle/>
                    <a:p>
                      <a:r>
                        <a:rPr lang="en-US" sz="3000">
                          <a:latin typeface="Times New Roman" panose="02020603050405020304" pitchFamily="18" charset="0"/>
                          <a:cs typeface="Times New Roman" panose="02020603050405020304" pitchFamily="18" charset="0"/>
                        </a:rPr>
                        <a:t>4. Thái độ và phong cách</a:t>
                      </a: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Thái độ tự tin</a:t>
                      </a:r>
                    </a:p>
                  </a:txBody>
                  <a:tcPr marL="74196" marR="74196" marT="37098" marB="37098" anchor="ctr"/>
                </a:tc>
                <a:tc>
                  <a:txBody>
                    <a:bodyPr/>
                    <a:lstStyle/>
                    <a:p>
                      <a:pPr algn="ctr"/>
                      <a:r>
                        <a:rPr lang="en-US" sz="3000">
                          <a:latin typeface="Times New Roman" panose="02020603050405020304" pitchFamily="18" charset="0"/>
                          <a:cs typeface="Times New Roman" panose="02020603050405020304" pitchFamily="18" charset="0"/>
                        </a:rPr>
                        <a:t>..../0.5 đ</a:t>
                      </a:r>
                    </a:p>
                  </a:txBody>
                  <a:tcPr marL="74196" marR="74196" marT="37098" marB="37098" anchor="ctr"/>
                </a:tc>
                <a:extLst>
                  <a:ext uri="{0D108BD9-81ED-4DB2-BD59-A6C34878D82A}">
                    <a16:rowId xmlns="" xmlns:a16="http://schemas.microsoft.com/office/drawing/2014/main" val="52099397"/>
                  </a:ext>
                </a:extLst>
              </a:tr>
              <a:tr h="609600">
                <a:tc vMerge="1">
                  <a:txBody>
                    <a:bodyPr/>
                    <a:lstStyle/>
                    <a:p>
                      <a:endParaRPr lang="en-US" sz="3000">
                        <a:latin typeface="Times New Roman" panose="02020603050405020304" pitchFamily="18" charset="0"/>
                        <a:cs typeface="Times New Roman" panose="02020603050405020304" pitchFamily="18" charset="0"/>
                      </a:endParaRP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Sự nhiệt tình</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..../0.5 đ</a:t>
                      </a:r>
                    </a:p>
                  </a:txBody>
                  <a:tcPr marL="74196" marR="74196" marT="37098" marB="37098" anchor="ctr"/>
                </a:tc>
                <a:extLst>
                  <a:ext uri="{0D108BD9-81ED-4DB2-BD59-A6C34878D82A}">
                    <a16:rowId xmlns="" xmlns:a16="http://schemas.microsoft.com/office/drawing/2014/main" val="1579700464"/>
                  </a:ext>
                </a:extLst>
              </a:tr>
              <a:tr h="685800">
                <a:tc rowSpan="2">
                  <a:txBody>
                    <a:bodyPr/>
                    <a:lstStyle/>
                    <a:p>
                      <a:r>
                        <a:rPr lang="en-US" sz="3000">
                          <a:latin typeface="Times New Roman" panose="02020603050405020304" pitchFamily="18" charset="0"/>
                          <a:cs typeface="Times New Roman" panose="02020603050405020304" pitchFamily="18" charset="0"/>
                        </a:rPr>
                        <a:t>5. Kỹ năng phản biện và trả lời câu hỏi</a:t>
                      </a: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Khả năng trả lời câu hỏi</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..../0.5 đ</a:t>
                      </a:r>
                    </a:p>
                  </a:txBody>
                  <a:tcPr marL="74196" marR="74196" marT="37098" marB="37098" anchor="ctr"/>
                </a:tc>
                <a:extLst>
                  <a:ext uri="{0D108BD9-81ED-4DB2-BD59-A6C34878D82A}">
                    <a16:rowId xmlns="" xmlns:a16="http://schemas.microsoft.com/office/drawing/2014/main" val="3188338068"/>
                  </a:ext>
                </a:extLst>
              </a:tr>
              <a:tr h="611604">
                <a:tc vMerge="1">
                  <a:txBody>
                    <a:bodyPr/>
                    <a:lstStyle/>
                    <a:p>
                      <a:endParaRPr lang="en-US" sz="3000">
                        <a:latin typeface="Times New Roman" panose="02020603050405020304" pitchFamily="18" charset="0"/>
                        <a:cs typeface="Times New Roman" panose="02020603050405020304" pitchFamily="18" charset="0"/>
                      </a:endParaRPr>
                    </a:p>
                  </a:txBody>
                  <a:tcPr marL="74196" marR="74196" marT="37098" marB="37098" anchor="ctr"/>
                </a:tc>
                <a:tc>
                  <a:txBody>
                    <a:bodyPr/>
                    <a:lstStyle/>
                    <a:p>
                      <a:r>
                        <a:rPr lang="en-US" sz="3000">
                          <a:latin typeface="Times New Roman" panose="02020603050405020304" pitchFamily="18" charset="0"/>
                          <a:cs typeface="Times New Roman" panose="02020603050405020304" pitchFamily="18" charset="0"/>
                        </a:rPr>
                        <a:t>Khả năng phản biện</a:t>
                      </a:r>
                    </a:p>
                  </a:txBody>
                  <a:tcPr marL="74196" marR="74196" marT="37098" marB="3709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..../0.5 đ</a:t>
                      </a:r>
                    </a:p>
                  </a:txBody>
                  <a:tcPr marL="74196" marR="74196" marT="37098" marB="37098" anchor="ctr"/>
                </a:tc>
                <a:extLst>
                  <a:ext uri="{0D108BD9-81ED-4DB2-BD59-A6C34878D82A}">
                    <a16:rowId xmlns="" xmlns:a16="http://schemas.microsoft.com/office/drawing/2014/main" val="431004726"/>
                  </a:ext>
                </a:extLst>
              </a:tr>
            </a:tbl>
          </a:graphicData>
        </a:graphic>
      </p:graphicFrame>
      <p:sp>
        <p:nvSpPr>
          <p:cNvPr id="3" name="Rectangle 1">
            <a:extLst>
              <a:ext uri="{FF2B5EF4-FFF2-40B4-BE49-F238E27FC236}">
                <a16:creationId xmlns="" xmlns:a16="http://schemas.microsoft.com/office/drawing/2014/main" id="{08A66CE3-F8EB-504F-B103-BAF12DA04CB5}"/>
              </a:ext>
            </a:extLst>
          </p:cNvPr>
          <p:cNvSpPr>
            <a:spLocks noChangeArrowheads="1"/>
          </p:cNvSpPr>
          <p:nvPr/>
        </p:nvSpPr>
        <p:spPr bwMode="auto">
          <a:xfrm>
            <a:off x="1233488" y="15525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3455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CA40"/>
        </a:solidFill>
        <a:effectLst/>
      </p:bgPr>
    </p:bg>
    <p:spTree>
      <p:nvGrpSpPr>
        <p:cNvPr id="1" name=""/>
        <p:cNvGrpSpPr/>
        <p:nvPr/>
      </p:nvGrpSpPr>
      <p:grpSpPr>
        <a:xfrm>
          <a:off x="0" y="0"/>
          <a:ext cx="0" cy="0"/>
          <a:chOff x="0" y="0"/>
          <a:chExt cx="0" cy="0"/>
        </a:xfrm>
      </p:grpSpPr>
      <p:sp>
        <p:nvSpPr>
          <p:cNvPr id="2" name="AutoShape 2"/>
          <p:cNvSpPr/>
          <p:nvPr/>
        </p:nvSpPr>
        <p:spPr>
          <a:xfrm>
            <a:off x="1524000" y="1276668"/>
            <a:ext cx="1333500" cy="0"/>
          </a:xfrm>
          <a:prstGeom prst="line">
            <a:avLst/>
          </a:prstGeom>
          <a:ln w="57150" cap="rnd">
            <a:solidFill>
              <a:srgbClr val="000001"/>
            </a:solidFill>
            <a:prstDash val="solid"/>
            <a:headEnd type="none" w="sm" len="sm"/>
            <a:tailEnd type="none" w="sm" len="sm"/>
          </a:ln>
        </p:spPr>
      </p:sp>
      <p:sp>
        <p:nvSpPr>
          <p:cNvPr id="3" name="AutoShape 3"/>
          <p:cNvSpPr/>
          <p:nvPr/>
        </p:nvSpPr>
        <p:spPr>
          <a:xfrm>
            <a:off x="15430500" y="1276668"/>
            <a:ext cx="1333500" cy="0"/>
          </a:xfrm>
          <a:prstGeom prst="line">
            <a:avLst/>
          </a:prstGeom>
          <a:ln w="57150" cap="rnd">
            <a:solidFill>
              <a:srgbClr val="000001"/>
            </a:solidFill>
            <a:prstDash val="solid"/>
            <a:headEnd type="none" w="sm" len="sm"/>
            <a:tailEnd type="none" w="sm" len="sm"/>
          </a:ln>
        </p:spPr>
      </p:sp>
      <p:sp>
        <p:nvSpPr>
          <p:cNvPr id="19" name="Freeform 19"/>
          <p:cNvSpPr/>
          <p:nvPr/>
        </p:nvSpPr>
        <p:spPr>
          <a:xfrm rot="5400000" flipH="1">
            <a:off x="16092777" y="3505899"/>
            <a:ext cx="2561167" cy="1047750"/>
          </a:xfrm>
          <a:custGeom>
            <a:avLst/>
            <a:gdLst/>
            <a:ahLst/>
            <a:cxnLst/>
            <a:rect l="l" t="t" r="r" b="b"/>
            <a:pathLst>
              <a:path w="2561167" h="1047750">
                <a:moveTo>
                  <a:pt x="2561166" y="0"/>
                </a:moveTo>
                <a:lnTo>
                  <a:pt x="0" y="0"/>
                </a:lnTo>
                <a:lnTo>
                  <a:pt x="0" y="1047750"/>
                </a:lnTo>
                <a:lnTo>
                  <a:pt x="2561166" y="1047750"/>
                </a:lnTo>
                <a:lnTo>
                  <a:pt x="2561166"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20" name="Freeform 20"/>
          <p:cNvSpPr/>
          <p:nvPr/>
        </p:nvSpPr>
        <p:spPr>
          <a:xfrm>
            <a:off x="-228600" y="2095500"/>
            <a:ext cx="1025583" cy="1714500"/>
          </a:xfrm>
          <a:custGeom>
            <a:avLst/>
            <a:gdLst/>
            <a:ahLst/>
            <a:cxnLst/>
            <a:rect l="l" t="t" r="r" b="b"/>
            <a:pathLst>
              <a:path w="1025583" h="1714500">
                <a:moveTo>
                  <a:pt x="0" y="0"/>
                </a:moveTo>
                <a:lnTo>
                  <a:pt x="1025583" y="0"/>
                </a:lnTo>
                <a:lnTo>
                  <a:pt x="1025583" y="1714500"/>
                </a:lnTo>
                <a:lnTo>
                  <a:pt x="0" y="17145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rot="-5400000">
            <a:off x="1388316" y="6874622"/>
            <a:ext cx="1604869" cy="1333500"/>
          </a:xfrm>
          <a:custGeom>
            <a:avLst/>
            <a:gdLst/>
            <a:ahLst/>
            <a:cxnLst/>
            <a:rect l="l" t="t" r="r" b="b"/>
            <a:pathLst>
              <a:path w="1604869" h="1333500">
                <a:moveTo>
                  <a:pt x="0" y="0"/>
                </a:moveTo>
                <a:lnTo>
                  <a:pt x="1604868" y="0"/>
                </a:lnTo>
                <a:lnTo>
                  <a:pt x="1604868" y="1333500"/>
                </a:lnTo>
                <a:lnTo>
                  <a:pt x="0" y="13335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TextBox 22"/>
          <p:cNvSpPr txBox="1"/>
          <p:nvPr/>
        </p:nvSpPr>
        <p:spPr>
          <a:xfrm>
            <a:off x="3467100" y="647700"/>
            <a:ext cx="11353800" cy="982961"/>
          </a:xfrm>
          <a:prstGeom prst="rect">
            <a:avLst/>
          </a:prstGeom>
        </p:spPr>
        <p:txBody>
          <a:bodyPr lIns="0" tIns="0" rIns="0" bIns="0" rtlCol="0" anchor="t">
            <a:spAutoFit/>
          </a:bodyPr>
          <a:lstStyle/>
          <a:p>
            <a:pPr marL="0" lvl="0" indent="0" algn="ctr">
              <a:lnSpc>
                <a:spcPts val="7480"/>
              </a:lnSpc>
              <a:spcBef>
                <a:spcPct val="0"/>
              </a:spcBef>
            </a:pPr>
            <a:r>
              <a:rPr lang="en-US" sz="6800" b="1">
                <a:solidFill>
                  <a:srgbClr val="000001"/>
                </a:solidFill>
                <a:latin typeface="Times New Roman" panose="02020603050405020304" pitchFamily="18" charset="0"/>
                <a:ea typeface="Agrandir Narrow Ultra-Bold"/>
                <a:cs typeface="Times New Roman" panose="02020603050405020304" pitchFamily="18" charset="0"/>
                <a:sym typeface="Agrandir Narrow Ultra-Bold"/>
              </a:rPr>
              <a:t>NỘI DUNG BÀI HỌC</a:t>
            </a:r>
          </a:p>
        </p:txBody>
      </p:sp>
      <p:grpSp>
        <p:nvGrpSpPr>
          <p:cNvPr id="23" name="Google Shape;286;p36">
            <a:extLst>
              <a:ext uri="{FF2B5EF4-FFF2-40B4-BE49-F238E27FC236}">
                <a16:creationId xmlns="" xmlns:a16="http://schemas.microsoft.com/office/drawing/2014/main" id="{B2C77F5D-B1F7-C346-8B32-C5328FBD80F1}"/>
              </a:ext>
            </a:extLst>
          </p:cNvPr>
          <p:cNvGrpSpPr/>
          <p:nvPr/>
        </p:nvGrpSpPr>
        <p:grpSpPr>
          <a:xfrm rot="-5400000">
            <a:off x="1415824" y="3256931"/>
            <a:ext cx="673668" cy="1106138"/>
            <a:chOff x="5741750" y="3809796"/>
            <a:chExt cx="674100" cy="1106709"/>
          </a:xfrm>
        </p:grpSpPr>
        <p:sp>
          <p:nvSpPr>
            <p:cNvPr id="24" name="Google Shape;287;p36">
              <a:extLst>
                <a:ext uri="{FF2B5EF4-FFF2-40B4-BE49-F238E27FC236}">
                  <a16:creationId xmlns="" xmlns:a16="http://schemas.microsoft.com/office/drawing/2014/main" id="{FFEF508B-C013-8848-A1AE-B16DA07DFF0D}"/>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182850" tIns="182850" rIns="182850" bIns="182850" anchor="ctr" anchorCtr="0">
              <a:noAutofit/>
            </a:bodyPr>
            <a:lstStyle/>
            <a:p>
              <a:pPr algn="ctr"/>
              <a:endParaRPr sz="3600">
                <a:latin typeface="Lato"/>
                <a:ea typeface="Lato"/>
                <a:cs typeface="Lato"/>
                <a:sym typeface="Lato"/>
              </a:endParaRPr>
            </a:p>
          </p:txBody>
        </p:sp>
        <p:sp>
          <p:nvSpPr>
            <p:cNvPr id="25" name="Google Shape;288;p36">
              <a:extLst>
                <a:ext uri="{FF2B5EF4-FFF2-40B4-BE49-F238E27FC236}">
                  <a16:creationId xmlns="" xmlns:a16="http://schemas.microsoft.com/office/drawing/2014/main" id="{0B18D69A-E5AC-6B44-A3C7-7E633240C966}"/>
                </a:ext>
              </a:extLst>
            </p:cNvPr>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182850" tIns="182850" rIns="182850" bIns="182850" anchor="ctr" anchorCtr="0">
              <a:noAutofit/>
            </a:bodyPr>
            <a:lstStyle/>
            <a:p>
              <a:pPr algn="ctr"/>
              <a:endParaRPr sz="3600">
                <a:latin typeface="Lato"/>
                <a:ea typeface="Lato"/>
                <a:cs typeface="Lato"/>
                <a:sym typeface="Lato"/>
              </a:endParaRPr>
            </a:p>
          </p:txBody>
        </p:sp>
      </p:grpSp>
      <p:grpSp>
        <p:nvGrpSpPr>
          <p:cNvPr id="26" name="Google Shape;286;p36">
            <a:extLst>
              <a:ext uri="{FF2B5EF4-FFF2-40B4-BE49-F238E27FC236}">
                <a16:creationId xmlns="" xmlns:a16="http://schemas.microsoft.com/office/drawing/2014/main" id="{741731EC-148E-3048-BA73-0B771717E12E}"/>
              </a:ext>
            </a:extLst>
          </p:cNvPr>
          <p:cNvGrpSpPr/>
          <p:nvPr/>
        </p:nvGrpSpPr>
        <p:grpSpPr>
          <a:xfrm rot="-5400000">
            <a:off x="2911505" y="4778692"/>
            <a:ext cx="647598" cy="1063332"/>
            <a:chOff x="5741750" y="3809796"/>
            <a:chExt cx="674100" cy="1106709"/>
          </a:xfrm>
        </p:grpSpPr>
        <p:sp>
          <p:nvSpPr>
            <p:cNvPr id="27" name="Google Shape;287;p36">
              <a:extLst>
                <a:ext uri="{FF2B5EF4-FFF2-40B4-BE49-F238E27FC236}">
                  <a16:creationId xmlns="" xmlns:a16="http://schemas.microsoft.com/office/drawing/2014/main" id="{CA31BE2F-1C92-3A44-B4B5-0BC42266BE30}"/>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182850" tIns="182850" rIns="182850" bIns="182850" anchor="ctr" anchorCtr="0">
              <a:noAutofit/>
            </a:bodyPr>
            <a:lstStyle/>
            <a:p>
              <a:pPr algn="ctr"/>
              <a:endParaRPr sz="3600">
                <a:latin typeface="Lato"/>
                <a:ea typeface="Lato"/>
                <a:cs typeface="Lato"/>
                <a:sym typeface="Lato"/>
              </a:endParaRPr>
            </a:p>
          </p:txBody>
        </p:sp>
        <p:sp>
          <p:nvSpPr>
            <p:cNvPr id="28" name="Google Shape;288;p36">
              <a:extLst>
                <a:ext uri="{FF2B5EF4-FFF2-40B4-BE49-F238E27FC236}">
                  <a16:creationId xmlns="" xmlns:a16="http://schemas.microsoft.com/office/drawing/2014/main" id="{F6AB645D-22FA-0648-8FFE-856EA5BB8FC6}"/>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182850" tIns="182850" rIns="182850" bIns="182850" anchor="ctr" anchorCtr="0">
              <a:noAutofit/>
            </a:bodyPr>
            <a:lstStyle/>
            <a:p>
              <a:pPr algn="ctr"/>
              <a:endParaRPr sz="3600">
                <a:latin typeface="Lato"/>
                <a:ea typeface="Lato"/>
                <a:cs typeface="Lato"/>
                <a:sym typeface="Lato"/>
              </a:endParaRPr>
            </a:p>
          </p:txBody>
        </p:sp>
      </p:grpSp>
      <p:sp>
        <p:nvSpPr>
          <p:cNvPr id="29" name="Google Shape;247;p34">
            <a:extLst>
              <a:ext uri="{FF2B5EF4-FFF2-40B4-BE49-F238E27FC236}">
                <a16:creationId xmlns="" xmlns:a16="http://schemas.microsoft.com/office/drawing/2014/main" id="{F09B771F-B986-A94F-A7EB-E039CD136916}"/>
              </a:ext>
            </a:extLst>
          </p:cNvPr>
          <p:cNvSpPr txBox="1">
            <a:spLocks/>
          </p:cNvSpPr>
          <p:nvPr/>
        </p:nvSpPr>
        <p:spPr>
          <a:xfrm>
            <a:off x="2435867" y="3237300"/>
            <a:ext cx="10192818"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5400" dirty="0" err="1">
                <a:solidFill>
                  <a:schemeClr val="tx2"/>
                </a:solidFill>
              </a:rPr>
              <a:t>Sự</a:t>
            </a:r>
            <a:r>
              <a:rPr lang="en-US" sz="5400" dirty="0">
                <a:solidFill>
                  <a:schemeClr val="tx2"/>
                </a:solidFill>
              </a:rPr>
              <a:t> </a:t>
            </a:r>
            <a:r>
              <a:rPr lang="en-US" sz="5400" dirty="0" err="1">
                <a:solidFill>
                  <a:schemeClr val="tx2"/>
                </a:solidFill>
              </a:rPr>
              <a:t>truyền</a:t>
            </a:r>
            <a:r>
              <a:rPr lang="en-US" sz="5400" dirty="0">
                <a:solidFill>
                  <a:schemeClr val="tx2"/>
                </a:solidFill>
              </a:rPr>
              <a:t> </a:t>
            </a:r>
            <a:r>
              <a:rPr lang="en-US" sz="5400" dirty="0" err="1">
                <a:solidFill>
                  <a:schemeClr val="tx2"/>
                </a:solidFill>
              </a:rPr>
              <a:t>ánh</a:t>
            </a:r>
            <a:r>
              <a:rPr lang="en-US" sz="5400" dirty="0">
                <a:solidFill>
                  <a:schemeClr val="tx2"/>
                </a:solidFill>
              </a:rPr>
              <a:t> </a:t>
            </a:r>
            <a:r>
              <a:rPr lang="en-US" sz="5400" dirty="0" err="1">
                <a:solidFill>
                  <a:schemeClr val="tx2"/>
                </a:solidFill>
              </a:rPr>
              <a:t>sáng</a:t>
            </a:r>
            <a:r>
              <a:rPr lang="en-US" sz="5400" dirty="0">
                <a:solidFill>
                  <a:schemeClr val="tx2"/>
                </a:solidFill>
              </a:rPr>
              <a:t>  </a:t>
            </a:r>
          </a:p>
        </p:txBody>
      </p:sp>
      <p:sp>
        <p:nvSpPr>
          <p:cNvPr id="30" name="Google Shape;247;p34">
            <a:extLst>
              <a:ext uri="{FF2B5EF4-FFF2-40B4-BE49-F238E27FC236}">
                <a16:creationId xmlns="" xmlns:a16="http://schemas.microsoft.com/office/drawing/2014/main" id="{3D2B20B6-A000-BE4A-9F6A-05D1527C7016}"/>
              </a:ext>
            </a:extLst>
          </p:cNvPr>
          <p:cNvSpPr txBox="1">
            <a:spLocks/>
          </p:cNvSpPr>
          <p:nvPr/>
        </p:nvSpPr>
        <p:spPr>
          <a:xfrm>
            <a:off x="4066723" y="4649020"/>
            <a:ext cx="11645724"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5400" dirty="0" err="1">
                <a:solidFill>
                  <a:schemeClr val="tx2"/>
                </a:solidFill>
              </a:rPr>
              <a:t>Hiện</a:t>
            </a:r>
            <a:r>
              <a:rPr lang="en-US" sz="5400" dirty="0">
                <a:solidFill>
                  <a:schemeClr val="tx2"/>
                </a:solidFill>
              </a:rPr>
              <a:t> </a:t>
            </a:r>
            <a:r>
              <a:rPr lang="en-US" sz="5400" dirty="0" err="1">
                <a:solidFill>
                  <a:schemeClr val="tx2"/>
                </a:solidFill>
              </a:rPr>
              <a:t>Tượng</a:t>
            </a:r>
            <a:r>
              <a:rPr lang="en-US" sz="5400" dirty="0">
                <a:solidFill>
                  <a:schemeClr val="tx2"/>
                </a:solidFill>
              </a:rPr>
              <a:t> </a:t>
            </a:r>
            <a:r>
              <a:rPr lang="en-US" sz="5400" dirty="0" err="1">
                <a:solidFill>
                  <a:schemeClr val="tx2"/>
                </a:solidFill>
              </a:rPr>
              <a:t>Phản</a:t>
            </a:r>
            <a:r>
              <a:rPr lang="en-US" sz="5400" dirty="0">
                <a:solidFill>
                  <a:schemeClr val="tx2"/>
                </a:solidFill>
              </a:rPr>
              <a:t> </a:t>
            </a:r>
            <a:r>
              <a:rPr lang="en-US" sz="5400" dirty="0" err="1">
                <a:solidFill>
                  <a:schemeClr val="tx2"/>
                </a:solidFill>
              </a:rPr>
              <a:t>Xạ</a:t>
            </a:r>
            <a:r>
              <a:rPr lang="en-US" sz="5400" dirty="0">
                <a:solidFill>
                  <a:schemeClr val="tx2"/>
                </a:solidFill>
              </a:rPr>
              <a:t> </a:t>
            </a:r>
            <a:r>
              <a:rPr lang="en-US" sz="5400" dirty="0" err="1">
                <a:solidFill>
                  <a:schemeClr val="tx2"/>
                </a:solidFill>
              </a:rPr>
              <a:t>Toàn</a:t>
            </a:r>
            <a:r>
              <a:rPr lang="en-US" sz="5400" dirty="0">
                <a:solidFill>
                  <a:schemeClr val="tx2"/>
                </a:solidFill>
              </a:rPr>
              <a:t> </a:t>
            </a:r>
            <a:r>
              <a:rPr lang="en-US" sz="5400" dirty="0" err="1">
                <a:solidFill>
                  <a:schemeClr val="tx2"/>
                </a:solidFill>
              </a:rPr>
              <a:t>Phần</a:t>
            </a:r>
            <a:endParaRPr lang="en-US" sz="5400" dirty="0">
              <a:solidFill>
                <a:schemeClr val="tx2"/>
              </a:solidFill>
            </a:endParaRPr>
          </a:p>
        </p:txBody>
      </p:sp>
      <p:grpSp>
        <p:nvGrpSpPr>
          <p:cNvPr id="31" name="Google Shape;286;p36">
            <a:extLst>
              <a:ext uri="{FF2B5EF4-FFF2-40B4-BE49-F238E27FC236}">
                <a16:creationId xmlns="" xmlns:a16="http://schemas.microsoft.com/office/drawing/2014/main" id="{7CCD0B49-1A81-3049-A6E2-CFAAD7355951}"/>
              </a:ext>
            </a:extLst>
          </p:cNvPr>
          <p:cNvGrpSpPr/>
          <p:nvPr/>
        </p:nvGrpSpPr>
        <p:grpSpPr>
          <a:xfrm rot="-5400000">
            <a:off x="3974835" y="6284298"/>
            <a:ext cx="647598" cy="1063332"/>
            <a:chOff x="5741750" y="3809796"/>
            <a:chExt cx="674100" cy="1106709"/>
          </a:xfrm>
        </p:grpSpPr>
        <p:sp>
          <p:nvSpPr>
            <p:cNvPr id="32" name="Google Shape;287;p36">
              <a:extLst>
                <a:ext uri="{FF2B5EF4-FFF2-40B4-BE49-F238E27FC236}">
                  <a16:creationId xmlns="" xmlns:a16="http://schemas.microsoft.com/office/drawing/2014/main" id="{D9B09537-CCFC-F54D-A4EC-E7750E987035}"/>
                </a:ext>
              </a:extLst>
            </p:cNvPr>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182850" tIns="182850" rIns="182850" bIns="182850" anchor="ctr" anchorCtr="0">
              <a:noAutofit/>
            </a:bodyPr>
            <a:lstStyle/>
            <a:p>
              <a:pPr algn="ctr"/>
              <a:endParaRPr sz="3600">
                <a:latin typeface="Lato"/>
                <a:ea typeface="Lato"/>
                <a:cs typeface="Lato"/>
                <a:sym typeface="Lato"/>
              </a:endParaRPr>
            </a:p>
          </p:txBody>
        </p:sp>
        <p:sp>
          <p:nvSpPr>
            <p:cNvPr id="33" name="Google Shape;288;p36">
              <a:extLst>
                <a:ext uri="{FF2B5EF4-FFF2-40B4-BE49-F238E27FC236}">
                  <a16:creationId xmlns="" xmlns:a16="http://schemas.microsoft.com/office/drawing/2014/main" id="{32A029D9-0872-FC48-BF76-36349AD62D42}"/>
                </a:ext>
              </a:extLst>
            </p:cNvPr>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182850" tIns="182850" rIns="182850" bIns="182850" anchor="ctr" anchorCtr="0">
              <a:noAutofit/>
            </a:bodyPr>
            <a:lstStyle/>
            <a:p>
              <a:pPr algn="ctr"/>
              <a:endParaRPr sz="3600">
                <a:latin typeface="Lato"/>
                <a:ea typeface="Lato"/>
                <a:cs typeface="Lato"/>
                <a:sym typeface="Lato"/>
              </a:endParaRPr>
            </a:p>
          </p:txBody>
        </p:sp>
      </p:grpSp>
      <p:sp>
        <p:nvSpPr>
          <p:cNvPr id="34" name="Google Shape;247;p34">
            <a:extLst>
              <a:ext uri="{FF2B5EF4-FFF2-40B4-BE49-F238E27FC236}">
                <a16:creationId xmlns="" xmlns:a16="http://schemas.microsoft.com/office/drawing/2014/main" id="{394611BC-8864-6A4A-8CCA-53D95AFFCAC9}"/>
              </a:ext>
            </a:extLst>
          </p:cNvPr>
          <p:cNvSpPr txBox="1">
            <a:spLocks/>
          </p:cNvSpPr>
          <p:nvPr/>
        </p:nvSpPr>
        <p:spPr>
          <a:xfrm>
            <a:off x="5018968" y="6248512"/>
            <a:ext cx="12903668"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5400" dirty="0" err="1">
                <a:solidFill>
                  <a:schemeClr val="tx2"/>
                </a:solidFill>
              </a:rPr>
              <a:t>Ứng</a:t>
            </a:r>
            <a:r>
              <a:rPr lang="en-US" sz="5400" dirty="0">
                <a:solidFill>
                  <a:schemeClr val="tx2"/>
                </a:solidFill>
              </a:rPr>
              <a:t> </a:t>
            </a:r>
            <a:r>
              <a:rPr lang="en-US" sz="5400" dirty="0" err="1">
                <a:solidFill>
                  <a:schemeClr val="tx2"/>
                </a:solidFill>
              </a:rPr>
              <a:t>Dụng</a:t>
            </a:r>
            <a:r>
              <a:rPr lang="en-US" sz="5400" dirty="0">
                <a:solidFill>
                  <a:schemeClr val="tx2"/>
                </a:solidFill>
              </a:rPr>
              <a:t> </a:t>
            </a:r>
            <a:r>
              <a:rPr lang="en-US" sz="5400" dirty="0" err="1">
                <a:solidFill>
                  <a:schemeClr val="tx2"/>
                </a:solidFill>
              </a:rPr>
              <a:t>Hiện</a:t>
            </a:r>
            <a:r>
              <a:rPr lang="en-US" sz="5400" dirty="0">
                <a:solidFill>
                  <a:schemeClr val="tx2"/>
                </a:solidFill>
              </a:rPr>
              <a:t> </a:t>
            </a:r>
            <a:r>
              <a:rPr lang="en-US" sz="5400" dirty="0" err="1">
                <a:solidFill>
                  <a:schemeClr val="tx2"/>
                </a:solidFill>
              </a:rPr>
              <a:t>Tượng</a:t>
            </a:r>
            <a:r>
              <a:rPr lang="en-US" sz="5400" dirty="0">
                <a:solidFill>
                  <a:schemeClr val="tx2"/>
                </a:solidFill>
              </a:rPr>
              <a:t> </a:t>
            </a:r>
            <a:r>
              <a:rPr lang="en-US" sz="5400" dirty="0" err="1">
                <a:solidFill>
                  <a:schemeClr val="tx2"/>
                </a:solidFill>
              </a:rPr>
              <a:t>Phản</a:t>
            </a:r>
            <a:r>
              <a:rPr lang="en-US" sz="5400" dirty="0">
                <a:solidFill>
                  <a:schemeClr val="tx2"/>
                </a:solidFill>
              </a:rPr>
              <a:t> </a:t>
            </a:r>
            <a:r>
              <a:rPr lang="en-US" sz="5400" dirty="0" err="1">
                <a:solidFill>
                  <a:schemeClr val="tx2"/>
                </a:solidFill>
              </a:rPr>
              <a:t>Xạ</a:t>
            </a:r>
            <a:r>
              <a:rPr lang="en-US" sz="5400" dirty="0">
                <a:solidFill>
                  <a:schemeClr val="tx2"/>
                </a:solidFill>
              </a:rPr>
              <a:t> </a:t>
            </a:r>
            <a:r>
              <a:rPr lang="en-US" sz="5400" dirty="0" err="1">
                <a:solidFill>
                  <a:schemeClr val="tx2"/>
                </a:solidFill>
              </a:rPr>
              <a:t>Toàn</a:t>
            </a:r>
            <a:r>
              <a:rPr lang="en-US" sz="5400" dirty="0">
                <a:solidFill>
                  <a:schemeClr val="tx2"/>
                </a:solidFill>
              </a:rPr>
              <a:t> </a:t>
            </a:r>
            <a:r>
              <a:rPr lang="en-US" sz="5400" dirty="0" err="1">
                <a:solidFill>
                  <a:schemeClr val="tx2"/>
                </a:solidFill>
              </a:rPr>
              <a:t>Phần</a:t>
            </a:r>
            <a:endParaRPr lang="en-US" sz="5400" dirty="0">
              <a:solidFill>
                <a:schemeClr val="tx2"/>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4000"/>
                                  </p:iterate>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 calcmode="lin" valueType="num">
                                      <p:cBhvr>
                                        <p:cTn id="21" dur="500" fill="hold"/>
                                        <p:tgtEl>
                                          <p:spTgt spid="26"/>
                                        </p:tgtEl>
                                        <p:attrNameLst>
                                          <p:attrName>style.rotation</p:attrName>
                                        </p:attrNameLst>
                                      </p:cBhvr>
                                      <p:tavLst>
                                        <p:tav tm="0">
                                          <p:val>
                                            <p:fltVal val="90"/>
                                          </p:val>
                                        </p:tav>
                                        <p:tav tm="100000">
                                          <p:val>
                                            <p:fltVal val="0"/>
                                          </p:val>
                                        </p:tav>
                                      </p:tavLst>
                                    </p:anim>
                                    <p:animEffect transition="in" filter="fade">
                                      <p:cBhvr>
                                        <p:cTn id="22" dur="500"/>
                                        <p:tgtEl>
                                          <p:spTgt spid="26"/>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4000"/>
                                  </p:iterate>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 calcmode="lin" valueType="num">
                                      <p:cBhvr>
                                        <p:cTn id="33" dur="500" fill="hold"/>
                                        <p:tgtEl>
                                          <p:spTgt spid="31"/>
                                        </p:tgtEl>
                                        <p:attrNameLst>
                                          <p:attrName>style.rotation</p:attrName>
                                        </p:attrNameLst>
                                      </p:cBhvr>
                                      <p:tavLst>
                                        <p:tav tm="0">
                                          <p:val>
                                            <p:fltVal val="90"/>
                                          </p:val>
                                        </p:tav>
                                        <p:tav tm="100000">
                                          <p:val>
                                            <p:fltVal val="0"/>
                                          </p:val>
                                        </p:tav>
                                      </p:tavLst>
                                    </p:anim>
                                    <p:animEffect transition="in" filter="fade">
                                      <p:cBhvr>
                                        <p:cTn id="34" dur="500"/>
                                        <p:tgtEl>
                                          <p:spTgt spid="31"/>
                                        </p:tgtEl>
                                      </p:cBhvr>
                                    </p:animEffect>
                                  </p:childTnLst>
                                </p:cTn>
                              </p:par>
                            </p:childTnLst>
                          </p:cTn>
                        </p:par>
                        <p:par>
                          <p:cTn id="35" fill="hold">
                            <p:stCondLst>
                              <p:cond delay="500"/>
                            </p:stCondLst>
                            <p:childTnLst>
                              <p:par>
                                <p:cTn id="36" presetID="22" presetClass="entr" presetSubtype="8" fill="hold" grpId="0" nodeType="afterEffect">
                                  <p:stCondLst>
                                    <p:cond delay="0"/>
                                  </p:stCondLst>
                                  <p:iterate type="lt">
                                    <p:tmPct val="4000"/>
                                  </p:iterate>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905000"/>
            <a:ext cx="8627226" cy="6717011"/>
            <a:chOff x="0" y="0"/>
            <a:chExt cx="11502968" cy="8956014"/>
          </a:xfrm>
        </p:grpSpPr>
        <p:grpSp>
          <p:nvGrpSpPr>
            <p:cNvPr id="3" name="Group 3"/>
            <p:cNvGrpSpPr/>
            <p:nvPr/>
          </p:nvGrpSpPr>
          <p:grpSpPr>
            <a:xfrm>
              <a:off x="0" y="4841214"/>
              <a:ext cx="10871200" cy="4114800"/>
              <a:chOff x="0" y="0"/>
              <a:chExt cx="2147398" cy="812800"/>
            </a:xfrm>
          </p:grpSpPr>
          <p:sp>
            <p:nvSpPr>
              <p:cNvPr id="4" name="Freeform 4"/>
              <p:cNvSpPr/>
              <p:nvPr/>
            </p:nvSpPr>
            <p:spPr>
              <a:xfrm>
                <a:off x="0" y="0"/>
                <a:ext cx="2147398" cy="812800"/>
              </a:xfrm>
              <a:custGeom>
                <a:avLst/>
                <a:gdLst/>
                <a:ahLst/>
                <a:cxnLst/>
                <a:rect l="l" t="t" r="r" b="b"/>
                <a:pathLst>
                  <a:path w="2147398" h="812800">
                    <a:moveTo>
                      <a:pt x="1073699" y="0"/>
                    </a:moveTo>
                    <a:cubicBezTo>
                      <a:pt x="480711" y="0"/>
                      <a:pt x="0" y="181951"/>
                      <a:pt x="0" y="406400"/>
                    </a:cubicBezTo>
                    <a:cubicBezTo>
                      <a:pt x="0" y="630849"/>
                      <a:pt x="480711" y="812800"/>
                      <a:pt x="1073699" y="812800"/>
                    </a:cubicBezTo>
                    <a:cubicBezTo>
                      <a:pt x="1666686" y="812800"/>
                      <a:pt x="2147398" y="630849"/>
                      <a:pt x="2147398" y="406400"/>
                    </a:cubicBezTo>
                    <a:cubicBezTo>
                      <a:pt x="2147398" y="181951"/>
                      <a:pt x="1666686" y="0"/>
                      <a:pt x="1073699" y="0"/>
                    </a:cubicBezTo>
                    <a:close/>
                  </a:path>
                </a:pathLst>
              </a:custGeom>
              <a:solidFill>
                <a:srgbClr val="FFFFFF"/>
              </a:solidFill>
              <a:ln w="38100" cap="sq">
                <a:solidFill>
                  <a:srgbClr val="000001"/>
                </a:solidFill>
                <a:prstDash val="solid"/>
                <a:miter/>
              </a:ln>
            </p:spPr>
          </p:sp>
          <p:sp>
            <p:nvSpPr>
              <p:cNvPr id="5" name="TextBox 5"/>
              <p:cNvSpPr txBox="1"/>
              <p:nvPr/>
            </p:nvSpPr>
            <p:spPr>
              <a:xfrm>
                <a:off x="201319" y="57150"/>
                <a:ext cx="1744760" cy="679450"/>
              </a:xfrm>
              <a:prstGeom prst="rect">
                <a:avLst/>
              </a:prstGeom>
            </p:spPr>
            <p:txBody>
              <a:bodyPr lIns="50800" tIns="50800" rIns="50800" bIns="50800" rtlCol="0" anchor="ctr"/>
              <a:lstStyle/>
              <a:p>
                <a:pPr marL="0" lvl="0" indent="0" algn="ctr">
                  <a:lnSpc>
                    <a:spcPts val="3380"/>
                  </a:lnSpc>
                  <a:spcBef>
                    <a:spcPct val="0"/>
                  </a:spcBef>
                </a:pPr>
                <a:endParaRPr/>
              </a:p>
            </p:txBody>
          </p:sp>
        </p:grpSp>
        <p:sp>
          <p:nvSpPr>
            <p:cNvPr id="6" name="Freeform 6"/>
            <p:cNvSpPr/>
            <p:nvPr/>
          </p:nvSpPr>
          <p:spPr>
            <a:xfrm>
              <a:off x="552892" y="0"/>
              <a:ext cx="5045152" cy="7673614"/>
            </a:xfrm>
            <a:custGeom>
              <a:avLst/>
              <a:gdLst/>
              <a:ahLst/>
              <a:cxnLst/>
              <a:rect l="l" t="t" r="r" b="b"/>
              <a:pathLst>
                <a:path w="5045152" h="7673614">
                  <a:moveTo>
                    <a:pt x="0" y="0"/>
                  </a:moveTo>
                  <a:lnTo>
                    <a:pt x="5045153" y="0"/>
                  </a:lnTo>
                  <a:lnTo>
                    <a:pt x="5045153" y="7673614"/>
                  </a:lnTo>
                  <a:lnTo>
                    <a:pt x="0" y="76736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2700000">
              <a:off x="5943129" y="2705140"/>
              <a:ext cx="1345907" cy="4671356"/>
            </a:xfrm>
            <a:custGeom>
              <a:avLst/>
              <a:gdLst/>
              <a:ahLst/>
              <a:cxnLst/>
              <a:rect l="l" t="t" r="r" b="b"/>
              <a:pathLst>
                <a:path w="1345907" h="4671356">
                  <a:moveTo>
                    <a:pt x="0" y="0"/>
                  </a:moveTo>
                  <a:lnTo>
                    <a:pt x="1345907" y="0"/>
                  </a:lnTo>
                  <a:lnTo>
                    <a:pt x="1345907" y="4671356"/>
                  </a:lnTo>
                  <a:lnTo>
                    <a:pt x="0" y="4671356"/>
                  </a:lnTo>
                  <a:lnTo>
                    <a:pt x="0" y="0"/>
                  </a:lnTo>
                  <a:close/>
                </a:path>
              </a:pathLst>
            </a:custGeom>
            <a:blipFill>
              <a:blip r:embed="rId4">
                <a:extLst>
                  <a:ext uri="{96DAC541-7B7A-43D3-8B79-37D633B846F1}">
                    <asvg:svgBlip xmlns="" xmlns:asvg="http://schemas.microsoft.com/office/drawing/2016/SVG/main" r:embed="rId5"/>
                  </a:ext>
                </a:extLst>
              </a:blip>
              <a:stretch>
                <a:fillRect l="-297072" r="-295041" b="-56628"/>
              </a:stretch>
            </a:blipFill>
            <a:ln cap="sq">
              <a:noFill/>
              <a:prstDash val="solid"/>
              <a:miter/>
            </a:ln>
          </p:spPr>
        </p:sp>
        <p:sp>
          <p:nvSpPr>
            <p:cNvPr id="8" name="Freeform 8"/>
            <p:cNvSpPr/>
            <p:nvPr/>
          </p:nvSpPr>
          <p:spPr>
            <a:xfrm rot="-8100000">
              <a:off x="8981752" y="2445228"/>
              <a:ext cx="1318941" cy="3946870"/>
            </a:xfrm>
            <a:custGeom>
              <a:avLst/>
              <a:gdLst/>
              <a:ahLst/>
              <a:cxnLst/>
              <a:rect l="l" t="t" r="r" b="b"/>
              <a:pathLst>
                <a:path w="1318941" h="3946870">
                  <a:moveTo>
                    <a:pt x="0" y="0"/>
                  </a:moveTo>
                  <a:lnTo>
                    <a:pt x="1318942" y="0"/>
                  </a:lnTo>
                  <a:lnTo>
                    <a:pt x="1318942" y="3946870"/>
                  </a:lnTo>
                  <a:lnTo>
                    <a:pt x="0" y="3946870"/>
                  </a:lnTo>
                  <a:lnTo>
                    <a:pt x="0" y="0"/>
                  </a:lnTo>
                  <a:close/>
                </a:path>
              </a:pathLst>
            </a:custGeom>
            <a:blipFill>
              <a:blip r:embed="rId6">
                <a:extLst>
                  <a:ext uri="{96DAC541-7B7A-43D3-8B79-37D633B846F1}">
                    <asvg:svgBlip xmlns="" xmlns:asvg="http://schemas.microsoft.com/office/drawing/2016/SVG/main" r:embed="rId7"/>
                  </a:ext>
                </a:extLst>
              </a:blip>
              <a:stretch>
                <a:fillRect l="-303146" t="-18355" r="-303117" b="-67023"/>
              </a:stretch>
            </a:blipFill>
          </p:spPr>
        </p:sp>
      </p:grpSp>
      <p:sp>
        <p:nvSpPr>
          <p:cNvPr id="10" name="TextBox 10"/>
          <p:cNvSpPr txBox="1"/>
          <p:nvPr/>
        </p:nvSpPr>
        <p:spPr>
          <a:xfrm>
            <a:off x="10418431" y="1424099"/>
            <a:ext cx="6286500" cy="961802"/>
          </a:xfrm>
          <a:prstGeom prst="rect">
            <a:avLst/>
          </a:prstGeom>
        </p:spPr>
        <p:txBody>
          <a:bodyPr wrap="square" lIns="0" tIns="0" rIns="0" bIns="0" rtlCol="0" anchor="t">
            <a:spAutoFit/>
          </a:bodyPr>
          <a:lstStyle/>
          <a:p>
            <a:pPr marL="0" lvl="0" indent="0" algn="l">
              <a:lnSpc>
                <a:spcPts val="7480"/>
              </a:lnSpc>
              <a:spcBef>
                <a:spcPct val="0"/>
              </a:spcBef>
            </a:pPr>
            <a:r>
              <a:rPr lang="en-US" sz="6800" b="1">
                <a:solidFill>
                  <a:srgbClr val="000001"/>
                </a:solidFill>
                <a:latin typeface="Times New Roman" panose="02020603050405020304" pitchFamily="18" charset="0"/>
                <a:ea typeface="Agrandir Narrow Ultra-Bold"/>
                <a:cs typeface="Times New Roman" panose="02020603050405020304" pitchFamily="18" charset="0"/>
                <a:sym typeface="Agrandir Narrow Ultra-Bold"/>
              </a:rPr>
              <a:t>* LUYỆN TẬP:</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DC"/>
        </a:solidFill>
        <a:effectLst/>
      </p:bgPr>
    </p:bg>
    <p:spTree>
      <p:nvGrpSpPr>
        <p:cNvPr id="1" name=""/>
        <p:cNvGrpSpPr/>
        <p:nvPr/>
      </p:nvGrpSpPr>
      <p:grpSpPr>
        <a:xfrm>
          <a:off x="0" y="0"/>
          <a:ext cx="0" cy="0"/>
          <a:chOff x="0" y="0"/>
          <a:chExt cx="0" cy="0"/>
        </a:xfrm>
      </p:grpSpPr>
      <p:sp>
        <p:nvSpPr>
          <p:cNvPr id="3" name="TextBox 3"/>
          <p:cNvSpPr txBox="1"/>
          <p:nvPr/>
        </p:nvSpPr>
        <p:spPr>
          <a:xfrm>
            <a:off x="533400" y="571500"/>
            <a:ext cx="16078200" cy="4185761"/>
          </a:xfrm>
          <a:prstGeom prst="rect">
            <a:avLst/>
          </a:prstGeom>
        </p:spPr>
        <p:txBody>
          <a:bodyPr wrap="square" lIns="0" tIns="0" rIns="0" bIns="0" rtlCol="0" anchor="t">
            <a:spAutoFit/>
          </a:bodyPr>
          <a:lstStyle/>
          <a:p>
            <a:pPr marL="857250" indent="-857250">
              <a:lnSpc>
                <a:spcPct val="200000"/>
              </a:lnSpc>
              <a:buAutoNum type="romanUcPeriod"/>
            </a:pPr>
            <a:r>
              <a:rPr lang="vi-VN" sz="4400" b="1" dirty="0" smtClean="0">
                <a:latin typeface="Times New Roman" panose="02020603050405020304" pitchFamily="18" charset="0"/>
                <a:cs typeface="Times New Roman" panose="02020603050405020304" pitchFamily="18" charset="0"/>
              </a:rPr>
              <a:t>SỰ </a:t>
            </a:r>
            <a:r>
              <a:rPr lang="vi-VN" sz="4400" b="1" dirty="0">
                <a:latin typeface="Times New Roman" panose="02020603050405020304" pitchFamily="18" charset="0"/>
                <a:cs typeface="Times New Roman" panose="02020603050405020304" pitchFamily="18" charset="0"/>
              </a:rPr>
              <a:t>TRUYỀN ÁNH SÁNG TỪ MÔI TRƯỜNG CHIẾT SUẤT LỚN HƠN VÀO MÔI TRƯỜNG CHIẾT SUẤT NHỎ </a:t>
            </a:r>
            <a:r>
              <a:rPr lang="vi-VN" sz="4400" b="1" dirty="0" smtClean="0">
                <a:latin typeface="Times New Roman" panose="02020603050405020304" pitchFamily="18" charset="0"/>
                <a:cs typeface="Times New Roman" panose="02020603050405020304" pitchFamily="18" charset="0"/>
              </a:rPr>
              <a:t>HƠN</a:t>
            </a:r>
          </a:p>
          <a:p>
            <a:pPr>
              <a:lnSpc>
                <a:spcPct val="200000"/>
              </a:lnSpc>
            </a:pPr>
            <a:r>
              <a:rPr lang="vi-VN" sz="4400" b="1" dirty="0" smtClean="0">
                <a:solidFill>
                  <a:srgbClr val="0070C0"/>
                </a:solidFill>
                <a:latin typeface="Times New Roman" panose="02020603050405020304" pitchFamily="18" charset="0"/>
                <a:cs typeface="Times New Roman" panose="02020603050405020304" pitchFamily="18" charset="0"/>
              </a:rPr>
              <a:t>   </a:t>
            </a:r>
            <a:r>
              <a:rPr lang="vi-VN" sz="4800" b="1" dirty="0" smtClean="0">
                <a:solidFill>
                  <a:srgbClr val="0070C0"/>
                </a:solidFill>
                <a:latin typeface="Times New Roman" panose="02020603050405020304" pitchFamily="18" charset="0"/>
                <a:cs typeface="Times New Roman" panose="02020603050405020304" pitchFamily="18" charset="0"/>
              </a:rPr>
              <a:t>- Thí nghiệm về phản xạ toàn phần</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5" name="Freeform 5"/>
          <p:cNvSpPr/>
          <p:nvPr/>
        </p:nvSpPr>
        <p:spPr>
          <a:xfrm>
            <a:off x="9677400" y="4914900"/>
            <a:ext cx="7467600" cy="3122815"/>
          </a:xfrm>
          <a:custGeom>
            <a:avLst/>
            <a:gdLst/>
            <a:ahLst/>
            <a:cxnLst/>
            <a:rect l="l" t="t" r="r" b="b"/>
            <a:pathLst>
              <a:path w="7467600" h="3122815">
                <a:moveTo>
                  <a:pt x="0" y="0"/>
                </a:moveTo>
                <a:lnTo>
                  <a:pt x="7467600" y="0"/>
                </a:lnTo>
                <a:lnTo>
                  <a:pt x="7467600" y="3122815"/>
                </a:lnTo>
                <a:lnTo>
                  <a:pt x="0" y="31228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C0800EF-EF8A-0243-BE4F-448AFED9CC32}"/>
              </a:ext>
            </a:extLst>
          </p:cNvPr>
          <p:cNvPicPr>
            <a:picLocks noChangeAspect="1"/>
          </p:cNvPicPr>
          <p:nvPr/>
        </p:nvPicPr>
        <p:blipFill rotWithShape="1">
          <a:blip r:embed="rId2"/>
          <a:srcRect l="12500" t="-424" r="-893" b="424"/>
          <a:stretch/>
        </p:blipFill>
        <p:spPr>
          <a:xfrm>
            <a:off x="381000" y="1431498"/>
            <a:ext cx="9160341" cy="8015651"/>
          </a:xfrm>
          <a:prstGeom prst="rect">
            <a:avLst/>
          </a:prstGeom>
        </p:spPr>
      </p:pic>
      <p:sp>
        <p:nvSpPr>
          <p:cNvPr id="3" name="TextBox 2">
            <a:extLst>
              <a:ext uri="{FF2B5EF4-FFF2-40B4-BE49-F238E27FC236}">
                <a16:creationId xmlns="" xmlns:a16="http://schemas.microsoft.com/office/drawing/2014/main" id="{DE397C39-2522-8949-BFA8-14227DB9C37C}"/>
              </a:ext>
            </a:extLst>
          </p:cNvPr>
          <p:cNvSpPr txBox="1"/>
          <p:nvPr/>
        </p:nvSpPr>
        <p:spPr>
          <a:xfrm>
            <a:off x="11353800" y="1028700"/>
            <a:ext cx="3300904" cy="830997"/>
          </a:xfrm>
          <a:prstGeom prst="rect">
            <a:avLst/>
          </a:prstGeom>
          <a:noFill/>
        </p:spPr>
        <p:txBody>
          <a:bodyPr wrap="none" rtlCol="0">
            <a:spAutoFit/>
          </a:bodyPr>
          <a:lstStyle/>
          <a:p>
            <a:r>
              <a:rPr lang="en-US" sz="4800" b="1">
                <a:latin typeface="Times New Roman" panose="02020603050405020304" pitchFamily="18" charset="0"/>
                <a:cs typeface="Times New Roman" panose="02020603050405020304" pitchFamily="18" charset="0"/>
              </a:rPr>
              <a:t>* Chuẩn bị:</a:t>
            </a:r>
          </a:p>
        </p:txBody>
      </p:sp>
      <p:sp>
        <p:nvSpPr>
          <p:cNvPr id="4" name="TextBox 3">
            <a:extLst>
              <a:ext uri="{FF2B5EF4-FFF2-40B4-BE49-F238E27FC236}">
                <a16:creationId xmlns="" xmlns:a16="http://schemas.microsoft.com/office/drawing/2014/main" id="{B623FD75-F266-F74D-B606-C98531A676B9}"/>
              </a:ext>
            </a:extLst>
          </p:cNvPr>
          <p:cNvSpPr txBox="1"/>
          <p:nvPr/>
        </p:nvSpPr>
        <p:spPr>
          <a:xfrm>
            <a:off x="10668000" y="2400300"/>
            <a:ext cx="6417141" cy="4391587"/>
          </a:xfrm>
          <a:prstGeom prst="rect">
            <a:avLst/>
          </a:prstGeom>
          <a:noFill/>
        </p:spPr>
        <p:txBody>
          <a:bodyPr wrap="none" rtlCol="0">
            <a:spAutoFit/>
          </a:bodyPr>
          <a:lstStyle/>
          <a:p>
            <a:pPr marL="685800" indent="-685800">
              <a:lnSpc>
                <a:spcPct val="150000"/>
              </a:lnSpc>
              <a:buFont typeface="Arial" panose="020B0604020202020204" pitchFamily="34" charset="0"/>
              <a:buChar char="•"/>
            </a:pPr>
            <a:r>
              <a:rPr lang="en-US" sz="4800">
                <a:latin typeface="Times New Roman" panose="02020603050405020304" pitchFamily="18" charset="0"/>
                <a:cs typeface="Times New Roman" panose="02020603050405020304" pitchFamily="18" charset="0"/>
              </a:rPr>
              <a:t>Bán trụ bằng thuỷ tinh</a:t>
            </a:r>
          </a:p>
          <a:p>
            <a:pPr marL="685800" indent="-685800">
              <a:lnSpc>
                <a:spcPct val="150000"/>
              </a:lnSpc>
              <a:buFont typeface="Arial" panose="020B0604020202020204" pitchFamily="34" charset="0"/>
              <a:buChar char="•"/>
            </a:pPr>
            <a:r>
              <a:rPr lang="en-US" sz="4800">
                <a:latin typeface="Times New Roman" panose="02020603050405020304" pitchFamily="18" charset="0"/>
                <a:cs typeface="Times New Roman" panose="02020603050405020304" pitchFamily="18" charset="0"/>
              </a:rPr>
              <a:t>Đèn có khe chắn sáng</a:t>
            </a:r>
          </a:p>
          <a:p>
            <a:pPr marL="685800" indent="-685800">
              <a:lnSpc>
                <a:spcPct val="150000"/>
              </a:lnSpc>
              <a:buFont typeface="Arial" panose="020B0604020202020204" pitchFamily="34" charset="0"/>
              <a:buChar char="•"/>
            </a:pPr>
            <a:r>
              <a:rPr lang="en-US" sz="4800">
                <a:latin typeface="Times New Roman" panose="02020603050405020304" pitchFamily="18" charset="0"/>
                <a:cs typeface="Times New Roman" panose="02020603050405020304" pitchFamily="18" charset="0"/>
              </a:rPr>
              <a:t>Dây dẫn</a:t>
            </a:r>
          </a:p>
          <a:p>
            <a:pPr marL="685800" indent="-685800">
              <a:lnSpc>
                <a:spcPct val="150000"/>
              </a:lnSpc>
              <a:buFont typeface="Arial" panose="020B0604020202020204" pitchFamily="34" charset="0"/>
              <a:buChar char="•"/>
            </a:pPr>
            <a:r>
              <a:rPr lang="en-US" sz="4800">
                <a:latin typeface="Times New Roman" panose="02020603050405020304" pitchFamily="18" charset="0"/>
                <a:cs typeface="Times New Roman" panose="02020603050405020304" pitchFamily="18" charset="0"/>
              </a:rPr>
              <a:t>Bộ nguồn điện</a:t>
            </a:r>
          </a:p>
        </p:txBody>
      </p:sp>
    </p:spTree>
    <p:extLst>
      <p:ext uri="{BB962C8B-B14F-4D97-AF65-F5344CB8AC3E}">
        <p14:creationId xmlns:p14="http://schemas.microsoft.com/office/powerpoint/2010/main" val="2233907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C0800EF-EF8A-0243-BE4F-448AFED9CC32}"/>
              </a:ext>
            </a:extLst>
          </p:cNvPr>
          <p:cNvPicPr>
            <a:picLocks noChangeAspect="1"/>
          </p:cNvPicPr>
          <p:nvPr/>
        </p:nvPicPr>
        <p:blipFill rotWithShape="1">
          <a:blip r:embed="rId2"/>
          <a:srcRect l="12500" t="-424" r="-893" b="424"/>
          <a:stretch/>
        </p:blipFill>
        <p:spPr>
          <a:xfrm>
            <a:off x="0" y="604520"/>
            <a:ext cx="6485714" cy="5675249"/>
          </a:xfrm>
          <a:prstGeom prst="rect">
            <a:avLst/>
          </a:prstGeom>
        </p:spPr>
      </p:pic>
      <p:sp>
        <p:nvSpPr>
          <p:cNvPr id="3" name="TextBox 2">
            <a:extLst>
              <a:ext uri="{FF2B5EF4-FFF2-40B4-BE49-F238E27FC236}">
                <a16:creationId xmlns="" xmlns:a16="http://schemas.microsoft.com/office/drawing/2014/main" id="{DE397C39-2522-8949-BFA8-14227DB9C37C}"/>
              </a:ext>
            </a:extLst>
          </p:cNvPr>
          <p:cNvSpPr txBox="1"/>
          <p:nvPr/>
        </p:nvSpPr>
        <p:spPr>
          <a:xfrm>
            <a:off x="7010400" y="571500"/>
            <a:ext cx="3517566" cy="830997"/>
          </a:xfrm>
          <a:prstGeom prst="rect">
            <a:avLst/>
          </a:prstGeom>
          <a:noFill/>
        </p:spPr>
        <p:txBody>
          <a:bodyPr wrap="none" rtlCol="0">
            <a:spAutoFit/>
          </a:bodyPr>
          <a:lstStyle/>
          <a:p>
            <a:r>
              <a:rPr lang="en-US" sz="4800" b="1">
                <a:latin typeface="Times New Roman" panose="02020603050405020304" pitchFamily="18" charset="0"/>
                <a:cs typeface="Times New Roman" panose="02020603050405020304" pitchFamily="18" charset="0"/>
              </a:rPr>
              <a:t>* Tiến hành:</a:t>
            </a: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B623FD75-F266-F74D-B606-C98531A676B9}"/>
                  </a:ext>
                </a:extLst>
              </p:cNvPr>
              <p:cNvSpPr txBox="1"/>
              <p:nvPr/>
            </p:nvSpPr>
            <p:spPr>
              <a:xfrm>
                <a:off x="7010400" y="1790700"/>
                <a:ext cx="10686657" cy="5048946"/>
              </a:xfrm>
              <a:prstGeom prst="rect">
                <a:avLst/>
              </a:prstGeom>
              <a:noFill/>
            </p:spPr>
            <p:txBody>
              <a:bodyPr wrap="square" rtlCol="0">
                <a:spAutoFit/>
              </a:bodyPr>
              <a:lstStyle/>
              <a:p>
                <a:pPr marL="685800" indent="-685800">
                  <a:lnSpc>
                    <a:spcPct val="150000"/>
                  </a:lnSpc>
                  <a:buFont typeface="Arial" panose="020B0604020202020204" pitchFamily="34" charset="0"/>
                  <a:buChar char="•"/>
                </a:pPr>
                <a:r>
                  <a:rPr lang="en-US" sz="4400" b="1" dirty="0" err="1">
                    <a:latin typeface="Times New Roman" panose="02020603050405020304" pitchFamily="18" charset="0"/>
                    <a:cs typeface="Times New Roman" panose="02020603050405020304" pitchFamily="18" charset="0"/>
                  </a:rPr>
                  <a:t>B1</a:t>
                </a:r>
                <a:r>
                  <a:rPr lang="en-US" sz="4400" dirty="0" err="1">
                    <a:latin typeface="Times New Roman" panose="02020603050405020304" pitchFamily="18" charset="0"/>
                    <a:cs typeface="Times New Roman" panose="02020603050405020304" pitchFamily="18" charset="0"/>
                  </a:rPr>
                  <a:t>: Chiếu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tia sáng truyền từ bản bán trụ ra không khí</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đi qua tâm I</a:t>
                </a:r>
                <a:r>
                  <a:rPr lang="en-US" sz="4400" dirty="0">
                    <a:latin typeface="Times New Roman" panose="02020603050405020304" pitchFamily="18" charset="0"/>
                    <a:cs typeface="Times New Roman" panose="02020603050405020304" pitchFamily="18" charset="0"/>
                  </a:rPr>
                  <a:t>).</a:t>
                </a:r>
              </a:p>
              <a:p>
                <a:pPr marL="685800" indent="-685800">
                  <a:lnSpc>
                    <a:spcPct val="150000"/>
                  </a:lnSpc>
                  <a:buFont typeface="Arial" panose="020B0604020202020204" pitchFamily="34" charset="0"/>
                  <a:buChar char="•"/>
                </a:pPr>
                <a:r>
                  <a:rPr lang="vi-VN" sz="4400" b="1" dirty="0">
                    <a:latin typeface="Times New Roman" panose="02020603050405020304" pitchFamily="18" charset="0"/>
                    <a:cs typeface="Times New Roman" panose="02020603050405020304" pitchFamily="18" charset="0"/>
                  </a:rPr>
                  <a:t>B2</a:t>
                </a:r>
                <a:r>
                  <a:rPr lang="vi-VN" sz="4400" dirty="0">
                    <a:latin typeface="Times New Roman" panose="02020603050405020304" pitchFamily="18" charset="0"/>
                    <a:cs typeface="Times New Roman" panose="02020603050405020304" pitchFamily="18" charset="0"/>
                  </a:rPr>
                  <a:t>: Tăng dần giá trị góc tới i</a:t>
                </a:r>
              </a:p>
              <a:p>
                <a:pPr>
                  <a:lnSpc>
                    <a:spcPct val="150000"/>
                  </a:lnSpc>
                </a:pPr>
                <a14:m>
                  <m:oMath xmlns:m="http://schemas.openxmlformats.org/officeDocument/2006/math">
                    <m:r>
                      <a:rPr lang="en-US" sz="4400" i="1" dirty="0">
                        <a:latin typeface="Cambria Math" panose="02040503050406030204" pitchFamily="18" charset="0"/>
                        <a:ea typeface="Cambria Math" panose="02040503050406030204" pitchFamily="18" charset="0"/>
                      </a:rPr>
                      <m:t>→</m:t>
                    </m:r>
                  </m:oMath>
                </a14:m>
                <a:r>
                  <a:rPr lang="en-US" sz="4400" dirty="0">
                    <a:latin typeface="Times New Roman" panose="02020603050405020304" pitchFamily="18" charset="0"/>
                    <a:cs typeface="Times New Roman" panose="02020603050405020304" pitchFamily="18" charset="0"/>
                  </a:rPr>
                  <a:t> Quan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hoàn thành phiếu học tập.</a:t>
                </a:r>
                <a:endParaRPr lang="en-US" sz="440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623FD75-F266-F74D-B606-C98531A676B9}"/>
                  </a:ext>
                </a:extLst>
              </p:cNvPr>
              <p:cNvSpPr txBox="1">
                <a:spLocks noRot="1" noChangeAspect="1" noMove="1" noResize="1" noEditPoints="1" noAdjustHandles="1" noChangeArrowheads="1" noChangeShapeType="1" noTextEdit="1"/>
              </p:cNvSpPr>
              <p:nvPr/>
            </p:nvSpPr>
            <p:spPr>
              <a:xfrm>
                <a:off x="7010400" y="1790700"/>
                <a:ext cx="10686657" cy="5048946"/>
              </a:xfrm>
              <a:prstGeom prst="rect">
                <a:avLst/>
              </a:prstGeom>
              <a:blipFill>
                <a:blip r:embed="rId3"/>
                <a:stretch>
                  <a:fillRect l="-2378" r="-951" b="-4511"/>
                </a:stretch>
              </a:blipFill>
            </p:spPr>
            <p:txBody>
              <a:bodyPr/>
              <a:lstStyle/>
              <a:p>
                <a:r>
                  <a:rPr lang="en-US">
                    <a:noFill/>
                  </a:rPr>
                  <a:t> </a:t>
                </a:r>
              </a:p>
            </p:txBody>
          </p:sp>
        </mc:Fallback>
      </mc:AlternateContent>
    </p:spTree>
    <p:extLst>
      <p:ext uri="{BB962C8B-B14F-4D97-AF65-F5344CB8AC3E}">
        <p14:creationId xmlns:p14="http://schemas.microsoft.com/office/powerpoint/2010/main" val="1516200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0">
            <a:extLst>
              <a:ext uri="{FF2B5EF4-FFF2-40B4-BE49-F238E27FC236}">
                <a16:creationId xmlns="" xmlns:a16="http://schemas.microsoft.com/office/drawing/2014/main" id="{F56B0A41-2291-844B-AF5D-7772EE0D9C81}"/>
              </a:ext>
            </a:extLst>
          </p:cNvPr>
          <p:cNvSpPr/>
          <p:nvPr/>
        </p:nvSpPr>
        <p:spPr>
          <a:xfrm>
            <a:off x="186618" y="717452"/>
            <a:ext cx="17339382" cy="8845648"/>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Google Shape;325;p40">
            <a:extLst>
              <a:ext uri="{FF2B5EF4-FFF2-40B4-BE49-F238E27FC236}">
                <a16:creationId xmlns="" xmlns:a16="http://schemas.microsoft.com/office/drawing/2014/main" id="{3B260104-60FA-1A4F-B9D7-6F10E5E2B7FF}"/>
              </a:ext>
            </a:extLst>
          </p:cNvPr>
          <p:cNvSpPr txBox="1">
            <a:spLocks/>
          </p:cNvSpPr>
          <p:nvPr/>
        </p:nvSpPr>
        <p:spPr>
          <a:xfrm>
            <a:off x="5970493" y="400979"/>
            <a:ext cx="4627166" cy="810324"/>
          </a:xfrm>
          <a:prstGeom prst="rect">
            <a:avLst/>
          </a:prstGeom>
          <a:solidFill>
            <a:schemeClr val="accent5"/>
          </a:solidFill>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b="1" dirty="0">
                <a:solidFill>
                  <a:schemeClr val="bg1"/>
                </a:solidFill>
                <a:latin typeface="Times New Roman" panose="02020603050405020304" pitchFamily="18" charset="0"/>
                <a:cs typeface="Times New Roman" panose="02020603050405020304" pitchFamily="18" charset="0"/>
              </a:rPr>
              <a:t>PHIẾU HỌC TẬP</a:t>
            </a:r>
          </a:p>
        </p:txBody>
      </p:sp>
      <p:sp>
        <p:nvSpPr>
          <p:cNvPr id="9" name="TextBox 8">
            <a:extLst>
              <a:ext uri="{FF2B5EF4-FFF2-40B4-BE49-F238E27FC236}">
                <a16:creationId xmlns="" xmlns:a16="http://schemas.microsoft.com/office/drawing/2014/main" id="{796464DD-A21C-3E40-9404-FE2166EF4368}"/>
              </a:ext>
            </a:extLst>
          </p:cNvPr>
          <p:cNvSpPr txBox="1"/>
          <p:nvPr/>
        </p:nvSpPr>
        <p:spPr>
          <a:xfrm>
            <a:off x="1170911" y="1366537"/>
            <a:ext cx="12522402" cy="2001958"/>
          </a:xfrm>
          <a:prstGeom prst="rect">
            <a:avLst/>
          </a:prstGeom>
          <a:noFill/>
        </p:spPr>
        <p:txBody>
          <a:bodyPr wrap="none" rtlCol="0">
            <a:spAutoFit/>
          </a:bodyPr>
          <a:lstStyle/>
          <a:p>
            <a:pPr>
              <a:lnSpc>
                <a:spcPct val="150000"/>
              </a:lnSpc>
            </a:pPr>
            <a:r>
              <a:rPr lang="en-US" sz="4400" b="1" dirty="0" err="1">
                <a:solidFill>
                  <a:schemeClr val="bg1">
                    <a:lumMod val="10000"/>
                  </a:schemeClr>
                </a:solidFill>
                <a:latin typeface="Times New Roman" panose="02020603050405020304" pitchFamily="18" charset="0"/>
                <a:cs typeface="Times New Roman" panose="02020603050405020304" pitchFamily="18" charset="0"/>
              </a:rPr>
              <a:t>Tiến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hành</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thí</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nghiệm</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và</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thực</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hiện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các</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cầu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sau</a:t>
            </a:r>
            <a:r>
              <a:rPr lang="en-US" sz="4400" b="1" dirty="0">
                <a:solidFill>
                  <a:schemeClr val="bg1">
                    <a:lumMod val="10000"/>
                  </a:schemeClr>
                </a:solidFill>
                <a:latin typeface="Times New Roman" panose="02020603050405020304" pitchFamily="18" charset="0"/>
                <a:cs typeface="Times New Roman" panose="02020603050405020304" pitchFamily="18" charset="0"/>
              </a:rPr>
              <a:t>:</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a:p>
            <a:pPr>
              <a:lnSpc>
                <a:spcPct val="150000"/>
              </a:lnSpc>
            </a:pPr>
            <a:r>
              <a:rPr lang="vi-VN" sz="4400" dirty="0">
                <a:solidFill>
                  <a:schemeClr val="bg1">
                    <a:lumMod val="10000"/>
                  </a:schemeClr>
                </a:solidFill>
                <a:latin typeface="Times New Roman" panose="02020603050405020304" pitchFamily="18" charset="0"/>
                <a:cs typeface="Times New Roman" panose="02020603050405020304" pitchFamily="18" charset="0"/>
              </a:rPr>
              <a:t>a)</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Kết quả thí nghiệm:</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 xmlns:a16="http://schemas.microsoft.com/office/drawing/2014/main" id="{CC333F3B-8836-7E40-8F2A-9BB3F7E043DB}"/>
                  </a:ext>
                </a:extLst>
              </p:cNvPr>
              <p:cNvGraphicFramePr>
                <a:graphicFrameLocks noGrp="1"/>
              </p:cNvGraphicFramePr>
              <p:nvPr>
                <p:extLst>
                  <p:ext uri="{D42A27DB-BD31-4B8C-83A1-F6EECF244321}">
                    <p14:modId xmlns:p14="http://schemas.microsoft.com/office/powerpoint/2010/main" val="3872049986"/>
                  </p:ext>
                </p:extLst>
              </p:nvPr>
            </p:nvGraphicFramePr>
            <p:xfrm>
              <a:off x="932390" y="3695700"/>
              <a:ext cx="15603010" cy="3200400"/>
            </p:xfrm>
            <a:graphic>
              <a:graphicData uri="http://schemas.openxmlformats.org/drawingml/2006/table">
                <a:tbl>
                  <a:tblPr firstRow="1" bandRow="1"/>
                  <a:tblGrid>
                    <a:gridCol w="4554010">
                      <a:extLst>
                        <a:ext uri="{9D8B030D-6E8A-4147-A177-3AD203B41FA5}">
                          <a16:colId xmlns="" xmlns:a16="http://schemas.microsoft.com/office/drawing/2014/main" val="4061387204"/>
                        </a:ext>
                      </a:extLst>
                    </a:gridCol>
                    <a:gridCol w="5161724">
                      <a:extLst>
                        <a:ext uri="{9D8B030D-6E8A-4147-A177-3AD203B41FA5}">
                          <a16:colId xmlns="" xmlns:a16="http://schemas.microsoft.com/office/drawing/2014/main" val="3481903639"/>
                        </a:ext>
                      </a:extLst>
                    </a:gridCol>
                    <a:gridCol w="5887276">
                      <a:extLst>
                        <a:ext uri="{9D8B030D-6E8A-4147-A177-3AD203B41FA5}">
                          <a16:colId xmlns="" xmlns:a16="http://schemas.microsoft.com/office/drawing/2014/main" val="812900799"/>
                        </a:ext>
                      </a:extLst>
                    </a:gridCol>
                  </a:tblGrid>
                  <a:tr h="800100">
                    <a:tc>
                      <a:txBody>
                        <a:bodyPr/>
                        <a:lstStyle/>
                        <a:p>
                          <a:pPr algn="ctr"/>
                          <a:r>
                            <a:rPr lang="en-US" sz="3600" b="1" dirty="0" err="1">
                              <a:latin typeface="Times New Roman" panose="02020603050405020304" pitchFamily="18" charset="0"/>
                              <a:cs typeface="Times New Roman" panose="02020603050405020304" pitchFamily="18" charset="0"/>
                            </a:rPr>
                            <a:t>Góc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tới</a:t>
                          </a:r>
                          <a:endParaRPr lang="en-US" sz="36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3600" b="1" dirty="0">
                              <a:latin typeface="Times New Roman" panose="02020603050405020304" pitchFamily="18" charset="0"/>
                              <a:cs typeface="Times New Roman" panose="02020603050405020304" pitchFamily="18" charset="0"/>
                            </a:rPr>
                            <a:t>Tia </a:t>
                          </a:r>
                          <a:r>
                            <a:rPr lang="en-US" sz="3600" b="1" dirty="0" err="1">
                              <a:latin typeface="Times New Roman" panose="02020603050405020304" pitchFamily="18" charset="0"/>
                              <a:cs typeface="Times New Roman" panose="02020603050405020304" pitchFamily="18" charset="0"/>
                            </a:rPr>
                            <a:t>khúc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xạ</a:t>
                          </a:r>
                          <a:endParaRPr lang="en-US" sz="36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3600" b="1" dirty="0">
                              <a:latin typeface="Times New Roman" panose="02020603050405020304" pitchFamily="18" charset="0"/>
                              <a:cs typeface="Times New Roman" panose="02020603050405020304" pitchFamily="18" charset="0"/>
                            </a:rPr>
                            <a:t>Tia </a:t>
                          </a:r>
                          <a:r>
                            <a:rPr lang="en-US" sz="3600" b="1" dirty="0" err="1">
                              <a:latin typeface="Times New Roman" panose="02020603050405020304" pitchFamily="18" charset="0"/>
                              <a:cs typeface="Times New Roman" panose="02020603050405020304" pitchFamily="18" charset="0"/>
                            </a:rPr>
                            <a:t>phản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xạ</a:t>
                          </a:r>
                          <a:endParaRPr lang="en-US" sz="36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800100">
                    <a:tc>
                      <a:txBody>
                        <a:bodyPr/>
                        <a:lstStyle/>
                        <a:p>
                          <a:pPr algn="ctr"/>
                          <a:r>
                            <a:rPr lang="en-US" sz="3600" dirty="0" err="1">
                              <a:latin typeface="Times New Roman" panose="02020603050405020304" pitchFamily="18" charset="0"/>
                              <a:cs typeface="Times New Roman" panose="02020603050405020304" pitchFamily="18" charset="0"/>
                            </a:rPr>
                            <a:t>Tăng dần i</a:t>
                          </a:r>
                          <a:r>
                            <a:rPr lang="en-US" sz="3600" dirty="0">
                              <a:latin typeface="Times New Roman" panose="02020603050405020304" pitchFamily="18" charset="0"/>
                              <a:cs typeface="Times New Roman" panose="02020603050405020304" pitchFamily="18" charset="0"/>
                            </a:rPr>
                            <a:t> từ 0 </a:t>
                          </a:r>
                          <a14:m>
                            <m:oMath xmlns:m="http://schemas.openxmlformats.org/officeDocument/2006/math">
                              <m:r>
                                <a:rPr lang="en-US" sz="3600" i="1" dirty="0">
                                  <a:latin typeface="Cambria Math" panose="02040503050406030204" pitchFamily="18" charset="0"/>
                                  <a:ea typeface="Cambria Math" panose="02040503050406030204" pitchFamily="18" charset="0"/>
                                </a:rPr>
                                <m:t>→</m:t>
                              </m:r>
                            </m:oMath>
                          </a14:m>
                          <a:r>
                            <a:rPr lang="en-US" sz="3600" dirty="0">
                              <a:latin typeface="Times New Roman" panose="02020603050405020304" pitchFamily="18" charset="0"/>
                              <a:cs typeface="Times New Roman" panose="02020603050405020304" pitchFamily="18" charset="0"/>
                            </a:rPr>
                            <a:t> 30</a:t>
                          </a:r>
                          <a14:m>
                            <m:oMath xmlns:m="http://schemas.openxmlformats.org/officeDocument/2006/math">
                              <m:r>
                                <a:rPr lang="en-US" sz="3600" i="1" dirty="0">
                                  <a:latin typeface="Cambria Math" panose="02040503050406030204" pitchFamily="18" charset="0"/>
                                  <a:ea typeface="Cambria Math" panose="02040503050406030204" pitchFamily="18" charset="0"/>
                                </a:rPr>
                                <m:t>°</m:t>
                              </m:r>
                            </m:oMath>
                          </a14:m>
                          <a:endParaRPr lang="en-US" sz="36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60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800100">
                    <a:tc>
                      <a:txBody>
                        <a:bodyPr/>
                        <a:lstStyle/>
                        <a:p>
                          <a:pPr algn="ctr"/>
                          <a:r>
                            <a:rPr lang="en-US" sz="3600" dirty="0" err="1">
                              <a:latin typeface="Times New Roman" panose="02020603050405020304" pitchFamily="18" charset="0"/>
                              <a:cs typeface="Times New Roman" panose="02020603050405020304" pitchFamily="18" charset="0"/>
                            </a:rPr>
                            <a:t>i</a:t>
                          </a:r>
                          <a:r>
                            <a:rPr lang="en-US" sz="3600" dirty="0">
                              <a:latin typeface="Times New Roman" panose="02020603050405020304" pitchFamily="18" charset="0"/>
                              <a:cs typeface="Times New Roman" panose="02020603050405020304" pitchFamily="18" charset="0"/>
                            </a:rPr>
                            <a:t> = ....</a:t>
                          </a:r>
                          <a:endParaRPr lang="en-US" sz="3600" baseline="-25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600" dirty="0">
                              <a:latin typeface="Times New Roman" panose="02020603050405020304" pitchFamily="18" charset="0"/>
                              <a:cs typeface="Times New Roman" panose="02020603050405020304" pitchFamily="18" charset="0"/>
                            </a:rPr>
                            <a:t>Bắt đầu không nhìn thấy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8001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Times New Roman" panose="02020603050405020304" pitchFamily="18" charset="0"/>
                              <a:cs typeface="Times New Roman" panose="02020603050405020304" pitchFamily="18" charset="0"/>
                            </a:rPr>
                            <a:t>i</a:t>
                          </a:r>
                          <a:r>
                            <a:rPr lang="en-US" sz="3600" dirty="0">
                              <a:latin typeface="Times New Roman" panose="02020603050405020304" pitchFamily="18" charset="0"/>
                              <a:cs typeface="Times New Roman" panose="02020603050405020304" pitchFamily="18" charset="0"/>
                            </a:rPr>
                            <a:t> &gt; ....</a:t>
                          </a:r>
                          <a:r>
                            <a:rPr lang="en-US" sz="3600" baseline="0" dirty="0">
                              <a:latin typeface="Times New Roman" panose="02020603050405020304" pitchFamily="18" charset="0"/>
                              <a:cs typeface="Times New Roman" panose="02020603050405020304" pitchFamily="18" charset="0"/>
                            </a:rPr>
                            <a:t> </a:t>
                          </a:r>
                          <a:endParaRPr lang="en-US" sz="3600" baseline="-25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600" dirty="0">
                              <a:latin typeface="Times New Roman" panose="02020603050405020304" pitchFamily="18" charset="0"/>
                              <a:cs typeface="Times New Roman" panose="02020603050405020304" pitchFamily="18" charset="0"/>
                            </a:rPr>
                            <a:t>Không còn nhìn thấy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mc:Choice>
        <mc:Fallback xmlns="">
          <p:graphicFrame>
            <p:nvGraphicFramePr>
              <p:cNvPr id="10" name="Table 9">
                <a:extLst>
                  <a:ext uri="{FF2B5EF4-FFF2-40B4-BE49-F238E27FC236}">
                    <a16:creationId xmlns:a16="http://schemas.microsoft.com/office/drawing/2014/main" id="{CC333F3B-8836-7E40-8F2A-9BB3F7E043DB}"/>
                  </a:ext>
                </a:extLst>
              </p:cNvPr>
              <p:cNvGraphicFramePr>
                <a:graphicFrameLocks noGrp="1"/>
              </p:cNvGraphicFramePr>
              <p:nvPr>
                <p:extLst>
                  <p:ext uri="{D42A27DB-BD31-4B8C-83A1-F6EECF244321}">
                    <p14:modId xmlns:p14="http://schemas.microsoft.com/office/powerpoint/2010/main" val="3872049986"/>
                  </p:ext>
                </p:extLst>
              </p:nvPr>
            </p:nvGraphicFramePr>
            <p:xfrm>
              <a:off x="932390" y="3695700"/>
              <a:ext cx="15603010" cy="3200400"/>
            </p:xfrm>
            <a:graphic>
              <a:graphicData uri="http://schemas.openxmlformats.org/drawingml/2006/table">
                <a:tbl>
                  <a:tblPr firstRow="1" bandRow="1"/>
                  <a:tblGrid>
                    <a:gridCol w="4554010">
                      <a:extLst>
                        <a:ext uri="{9D8B030D-6E8A-4147-A177-3AD203B41FA5}">
                          <a16:colId xmlns:a16="http://schemas.microsoft.com/office/drawing/2014/main" val="4061387204"/>
                        </a:ext>
                      </a:extLst>
                    </a:gridCol>
                    <a:gridCol w="5161724">
                      <a:extLst>
                        <a:ext uri="{9D8B030D-6E8A-4147-A177-3AD203B41FA5}">
                          <a16:colId xmlns:a16="http://schemas.microsoft.com/office/drawing/2014/main" val="3481903639"/>
                        </a:ext>
                      </a:extLst>
                    </a:gridCol>
                    <a:gridCol w="5887276">
                      <a:extLst>
                        <a:ext uri="{9D8B030D-6E8A-4147-A177-3AD203B41FA5}">
                          <a16:colId xmlns:a16="http://schemas.microsoft.com/office/drawing/2014/main" val="812900799"/>
                        </a:ext>
                      </a:extLst>
                    </a:gridCol>
                  </a:tblGrid>
                  <a:tr h="800100">
                    <a:tc>
                      <a:txBody>
                        <a:bodyPr/>
                        <a:lstStyle/>
                        <a:p>
                          <a:pPr algn="ctr"/>
                          <a:r>
                            <a:rPr lang="en-US" sz="3600" b="1" dirty="0" err="1">
                              <a:latin typeface="Times New Roman" panose="02020603050405020304" pitchFamily="18" charset="0"/>
                              <a:cs typeface="Times New Roman" panose="02020603050405020304" pitchFamily="18" charset="0"/>
                            </a:rPr>
                            <a:t>Góc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tới</a:t>
                          </a:r>
                          <a:endParaRPr lang="en-US" sz="36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3600" b="1" dirty="0">
                              <a:latin typeface="Times New Roman" panose="02020603050405020304" pitchFamily="18" charset="0"/>
                              <a:cs typeface="Times New Roman" panose="02020603050405020304" pitchFamily="18" charset="0"/>
                            </a:rPr>
                            <a:t>Tia </a:t>
                          </a:r>
                          <a:r>
                            <a:rPr lang="en-US" sz="3600" b="1" dirty="0" err="1">
                              <a:latin typeface="Times New Roman" panose="02020603050405020304" pitchFamily="18" charset="0"/>
                              <a:cs typeface="Times New Roman" panose="02020603050405020304" pitchFamily="18" charset="0"/>
                            </a:rPr>
                            <a:t>khúc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xạ</a:t>
                          </a:r>
                          <a:endParaRPr lang="en-US" sz="36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3600" b="1" dirty="0">
                              <a:latin typeface="Times New Roman" panose="02020603050405020304" pitchFamily="18" charset="0"/>
                              <a:cs typeface="Times New Roman" panose="02020603050405020304" pitchFamily="18" charset="0"/>
                            </a:rPr>
                            <a:t>Tia </a:t>
                          </a:r>
                          <a:r>
                            <a:rPr lang="en-US" sz="3600" b="1" dirty="0" err="1">
                              <a:latin typeface="Times New Roman" panose="02020603050405020304" pitchFamily="18" charset="0"/>
                              <a:cs typeface="Times New Roman" panose="02020603050405020304" pitchFamily="18" charset="0"/>
                            </a:rPr>
                            <a:t>phản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xạ</a:t>
                          </a:r>
                          <a:endParaRPr lang="en-US" sz="3600" b="1"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800100">
                    <a:tc>
                      <a:txBody>
                        <a:bodyPr/>
                        <a:lstStyle/>
                        <a:p>
                          <a:endParaRPr lang="en-US"/>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blipFill>
                          <a:blip r:embed="rId2"/>
                          <a:stretch>
                            <a:fillRect l="-279" t="-103175" r="-242618" b="-217460"/>
                          </a:stretch>
                        </a:blipFill>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60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800100">
                    <a:tc>
                      <a:txBody>
                        <a:bodyPr/>
                        <a:lstStyle/>
                        <a:p>
                          <a:pPr algn="ctr"/>
                          <a:r>
                            <a:rPr lang="en-US" sz="3600" dirty="0" err="1">
                              <a:latin typeface="Times New Roman" panose="02020603050405020304" pitchFamily="18" charset="0"/>
                              <a:cs typeface="Times New Roman" panose="02020603050405020304" pitchFamily="18" charset="0"/>
                            </a:rPr>
                            <a:t>i</a:t>
                          </a:r>
                          <a:r>
                            <a:rPr lang="en-US" sz="3600" dirty="0">
                              <a:latin typeface="Times New Roman" panose="02020603050405020304" pitchFamily="18" charset="0"/>
                              <a:cs typeface="Times New Roman" panose="02020603050405020304" pitchFamily="18" charset="0"/>
                            </a:rPr>
                            <a:t> = ....</a:t>
                          </a:r>
                          <a:endParaRPr lang="en-US" sz="3600" baseline="-25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600" dirty="0">
                              <a:latin typeface="Times New Roman" panose="02020603050405020304" pitchFamily="18" charset="0"/>
                              <a:cs typeface="Times New Roman" panose="02020603050405020304" pitchFamily="18" charset="0"/>
                            </a:rPr>
                            <a:t>Bắt đầu không nhìn thấy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8001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Times New Roman" panose="02020603050405020304" pitchFamily="18" charset="0"/>
                              <a:cs typeface="Times New Roman" panose="02020603050405020304" pitchFamily="18" charset="0"/>
                            </a:rPr>
                            <a:t>i</a:t>
                          </a:r>
                          <a:r>
                            <a:rPr lang="en-US" sz="3600" dirty="0">
                              <a:latin typeface="Times New Roman" panose="02020603050405020304" pitchFamily="18" charset="0"/>
                              <a:cs typeface="Times New Roman" panose="02020603050405020304" pitchFamily="18" charset="0"/>
                            </a:rPr>
                            <a:t> &gt; ....</a:t>
                          </a:r>
                          <a:r>
                            <a:rPr lang="en-US" sz="3600" baseline="0" dirty="0">
                              <a:latin typeface="Times New Roman" panose="02020603050405020304" pitchFamily="18" charset="0"/>
                              <a:cs typeface="Times New Roman" panose="02020603050405020304" pitchFamily="18" charset="0"/>
                            </a:rPr>
                            <a:t> </a:t>
                          </a:r>
                          <a:endParaRPr lang="en-US" sz="3600" baseline="-250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600" dirty="0">
                              <a:latin typeface="Times New Roman" panose="02020603050405020304" pitchFamily="18" charset="0"/>
                              <a:cs typeface="Times New Roman" panose="02020603050405020304" pitchFamily="18" charset="0"/>
                            </a:rPr>
                            <a:t>Không còn nhìn thấy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mc:Fallback>
      </mc:AlternateContent>
      <p:sp>
        <p:nvSpPr>
          <p:cNvPr id="12" name="TextBox 11">
            <a:extLst>
              <a:ext uri="{FF2B5EF4-FFF2-40B4-BE49-F238E27FC236}">
                <a16:creationId xmlns="" xmlns:a16="http://schemas.microsoft.com/office/drawing/2014/main" id="{64B67235-CD94-604A-A816-C6D8AB444E7A}"/>
              </a:ext>
            </a:extLst>
          </p:cNvPr>
          <p:cNvSpPr txBox="1"/>
          <p:nvPr/>
        </p:nvSpPr>
        <p:spPr>
          <a:xfrm>
            <a:off x="1170911" y="7206569"/>
            <a:ext cx="11690444" cy="2018694"/>
          </a:xfrm>
          <a:prstGeom prst="rect">
            <a:avLst/>
          </a:prstGeom>
          <a:noFill/>
        </p:spPr>
        <p:txBody>
          <a:bodyPr wrap="none" rtlCol="0">
            <a:spAutoFit/>
          </a:bodyPr>
          <a:lstStyle/>
          <a:p>
            <a:pPr>
              <a:lnSpc>
                <a:spcPct val="150000"/>
              </a:lnSpc>
            </a:pPr>
            <a:r>
              <a:rPr lang="vi-VN" sz="4400" dirty="0">
                <a:solidFill>
                  <a:schemeClr val="bg1">
                    <a:lumMod val="10000"/>
                  </a:schemeClr>
                </a:solidFill>
                <a:latin typeface="Times New Roman" panose="02020603050405020304" pitchFamily="18" charset="0"/>
                <a:cs typeface="Times New Roman" panose="02020603050405020304" pitchFamily="18" charset="0"/>
              </a:rPr>
              <a:t>b) So sánh góc khúc xạ và góc tới?</a:t>
            </a:r>
          </a:p>
          <a:p>
            <a:pPr>
              <a:lnSpc>
                <a:spcPct val="150000"/>
              </a:lnSpc>
            </a:pPr>
            <a:r>
              <a:rPr lang="vi-VN" sz="4400" dirty="0">
                <a:solidFill>
                  <a:schemeClr val="bg1">
                    <a:lumMod val="10000"/>
                  </a:schemeClr>
                </a:solidFill>
                <a:latin typeface="Times New Roman" panose="02020603050405020304" pitchFamily="18" charset="0"/>
                <a:cs typeface="Times New Roman" panose="02020603050405020304" pitchFamily="18" charset="0"/>
              </a:rPr>
              <a:t>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vi-VN" sz="4400" dirty="0">
                <a:solidFill>
                  <a:schemeClr val="bg1">
                    <a:lumMod val="10000"/>
                  </a:schemeClr>
                </a:solidFill>
                <a:latin typeface="Times New Roman" panose="02020603050405020304" pitchFamily="18" charset="0"/>
                <a:cs typeface="Times New Roman" panose="02020603050405020304" pitchFamily="18" charset="0"/>
              </a:rPr>
              <a:t>Khi nào sẽ xảy ra hiện tượng chỉ có tia phản xạ?</a:t>
            </a:r>
            <a:r>
              <a:rPr lang="en-US" sz="4400" dirty="0">
                <a:solidFill>
                  <a:schemeClr val="bg1">
                    <a:lumMod val="1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216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C0800EF-EF8A-0243-BE4F-448AFED9CC32}"/>
              </a:ext>
            </a:extLst>
          </p:cNvPr>
          <p:cNvPicPr>
            <a:picLocks noChangeAspect="1"/>
          </p:cNvPicPr>
          <p:nvPr/>
        </p:nvPicPr>
        <p:blipFill rotWithShape="1">
          <a:blip r:embed="rId4"/>
          <a:srcRect l="12500" t="-424" r="-893" b="424"/>
          <a:stretch/>
        </p:blipFill>
        <p:spPr>
          <a:xfrm>
            <a:off x="0" y="604520"/>
            <a:ext cx="6485714" cy="5675249"/>
          </a:xfrm>
          <a:prstGeom prst="rect">
            <a:avLst/>
          </a:prstGeom>
        </p:spPr>
      </p:pic>
      <p:sp>
        <p:nvSpPr>
          <p:cNvPr id="3" name="TextBox 2">
            <a:extLst>
              <a:ext uri="{FF2B5EF4-FFF2-40B4-BE49-F238E27FC236}">
                <a16:creationId xmlns="" xmlns:a16="http://schemas.microsoft.com/office/drawing/2014/main" id="{DE397C39-2522-8949-BFA8-14227DB9C37C}"/>
              </a:ext>
            </a:extLst>
          </p:cNvPr>
          <p:cNvSpPr txBox="1"/>
          <p:nvPr/>
        </p:nvSpPr>
        <p:spPr>
          <a:xfrm>
            <a:off x="7010400" y="571500"/>
            <a:ext cx="6460679" cy="830997"/>
          </a:xfrm>
          <a:prstGeom prst="rect">
            <a:avLst/>
          </a:prstGeom>
          <a:noFill/>
        </p:spPr>
        <p:txBody>
          <a:bodyPr wrap="none" rtlCol="0">
            <a:spAutoFit/>
          </a:bodyPr>
          <a:lstStyle/>
          <a:p>
            <a:r>
              <a:rPr lang="en-US" sz="4800" b="1">
                <a:latin typeface="Times New Roman" panose="02020603050405020304" pitchFamily="18" charset="0"/>
                <a:cs typeface="Times New Roman" panose="02020603050405020304" pitchFamily="18" charset="0"/>
              </a:rPr>
              <a:t>* Tiến hành theo nhóm:</a:t>
            </a: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B623FD75-F266-F74D-B606-C98531A676B9}"/>
                  </a:ext>
                </a:extLst>
              </p:cNvPr>
              <p:cNvSpPr txBox="1"/>
              <p:nvPr/>
            </p:nvSpPr>
            <p:spPr>
              <a:xfrm>
                <a:off x="7010400" y="1790700"/>
                <a:ext cx="10686657" cy="5048946"/>
              </a:xfrm>
              <a:prstGeom prst="rect">
                <a:avLst/>
              </a:prstGeom>
              <a:noFill/>
            </p:spPr>
            <p:txBody>
              <a:bodyPr wrap="square" rtlCol="0">
                <a:spAutoFit/>
              </a:bodyPr>
              <a:lstStyle/>
              <a:p>
                <a:pPr marL="685800" indent="-685800">
                  <a:lnSpc>
                    <a:spcPct val="150000"/>
                  </a:lnSpc>
                  <a:buFont typeface="Arial" panose="020B0604020202020204" pitchFamily="34" charset="0"/>
                  <a:buChar char="•"/>
                </a:pPr>
                <a:r>
                  <a:rPr lang="en-US" sz="4400" b="1" dirty="0" err="1">
                    <a:latin typeface="Times New Roman" panose="02020603050405020304" pitchFamily="18" charset="0"/>
                    <a:cs typeface="Times New Roman" panose="02020603050405020304" pitchFamily="18" charset="0"/>
                  </a:rPr>
                  <a:t>B1</a:t>
                </a:r>
                <a:r>
                  <a:rPr lang="en-US" sz="4400" dirty="0" err="1">
                    <a:latin typeface="Times New Roman" panose="02020603050405020304" pitchFamily="18" charset="0"/>
                    <a:cs typeface="Times New Roman" panose="02020603050405020304" pitchFamily="18" charset="0"/>
                  </a:rPr>
                  <a:t>: Chiếu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tia sáng truyền từ bản bán trụ ra không khí</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đi qua tâm I</a:t>
                </a:r>
                <a:r>
                  <a:rPr lang="en-US" sz="4400" dirty="0">
                    <a:latin typeface="Times New Roman" panose="02020603050405020304" pitchFamily="18" charset="0"/>
                    <a:cs typeface="Times New Roman" panose="02020603050405020304" pitchFamily="18" charset="0"/>
                  </a:rPr>
                  <a:t>).</a:t>
                </a:r>
              </a:p>
              <a:p>
                <a:pPr marL="685800" indent="-685800">
                  <a:lnSpc>
                    <a:spcPct val="150000"/>
                  </a:lnSpc>
                  <a:buFont typeface="Arial" panose="020B0604020202020204" pitchFamily="34" charset="0"/>
                  <a:buChar char="•"/>
                </a:pPr>
                <a:r>
                  <a:rPr lang="vi-VN" sz="4400" b="1" dirty="0">
                    <a:latin typeface="Times New Roman" panose="02020603050405020304" pitchFamily="18" charset="0"/>
                    <a:cs typeface="Times New Roman" panose="02020603050405020304" pitchFamily="18" charset="0"/>
                  </a:rPr>
                  <a:t>B2</a:t>
                </a:r>
                <a:r>
                  <a:rPr lang="vi-VN" sz="4400" dirty="0">
                    <a:latin typeface="Times New Roman" panose="02020603050405020304" pitchFamily="18" charset="0"/>
                    <a:cs typeface="Times New Roman" panose="02020603050405020304" pitchFamily="18" charset="0"/>
                  </a:rPr>
                  <a:t>: Tăng dần giá trị góc tới i</a:t>
                </a:r>
              </a:p>
              <a:p>
                <a:pPr>
                  <a:lnSpc>
                    <a:spcPct val="150000"/>
                  </a:lnSpc>
                </a:pPr>
                <a14:m>
                  <m:oMath xmlns:m="http://schemas.openxmlformats.org/officeDocument/2006/math">
                    <m:r>
                      <a:rPr lang="en-US" sz="4400" i="1" dirty="0">
                        <a:latin typeface="Cambria Math" panose="02040503050406030204" pitchFamily="18" charset="0"/>
                        <a:ea typeface="Cambria Math" panose="02040503050406030204" pitchFamily="18" charset="0"/>
                      </a:rPr>
                      <m:t>→</m:t>
                    </m:r>
                  </m:oMath>
                </a14:m>
                <a:r>
                  <a:rPr lang="en-US" sz="4400" dirty="0">
                    <a:latin typeface="Times New Roman" panose="02020603050405020304" pitchFamily="18" charset="0"/>
                    <a:cs typeface="Times New Roman" panose="02020603050405020304" pitchFamily="18" charset="0"/>
                  </a:rPr>
                  <a:t> Quan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hoàn thành phiếu học tập.</a:t>
                </a:r>
                <a:endParaRPr lang="en-US" sz="440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623FD75-F266-F74D-B606-C98531A676B9}"/>
                  </a:ext>
                </a:extLst>
              </p:cNvPr>
              <p:cNvSpPr txBox="1">
                <a:spLocks noRot="1" noChangeAspect="1" noMove="1" noResize="1" noEditPoints="1" noAdjustHandles="1" noChangeArrowheads="1" noChangeShapeType="1" noTextEdit="1"/>
              </p:cNvSpPr>
              <p:nvPr/>
            </p:nvSpPr>
            <p:spPr>
              <a:xfrm>
                <a:off x="7010400" y="1790700"/>
                <a:ext cx="10686657" cy="5048946"/>
              </a:xfrm>
              <a:prstGeom prst="rect">
                <a:avLst/>
              </a:prstGeom>
              <a:blipFill>
                <a:blip r:embed="rId5"/>
                <a:stretch>
                  <a:fillRect l="-2378" r="-951" b="-4511"/>
                </a:stretch>
              </a:blipFill>
            </p:spPr>
            <p:txBody>
              <a:bodyPr/>
              <a:lstStyle/>
              <a:p>
                <a:r>
                  <a:rPr lang="en-US">
                    <a:noFill/>
                  </a:rPr>
                  <a:t> </a:t>
                </a:r>
              </a:p>
            </p:txBody>
          </p:sp>
        </mc:Fallback>
      </mc:AlternateContent>
      <p:pic>
        <p:nvPicPr>
          <p:cNvPr id="5" name="5 min">
            <a:hlinkClick r:id="" action="ppaction://media"/>
            <a:extLst>
              <a:ext uri="{FF2B5EF4-FFF2-40B4-BE49-F238E27FC236}">
                <a16:creationId xmlns="" xmlns:a16="http://schemas.microsoft.com/office/drawing/2014/main" id="{9DD0DB62-0713-7745-8A06-E1809B2E69E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944600" y="7939783"/>
            <a:ext cx="4105097" cy="2309117"/>
          </a:xfrm>
          <a:prstGeom prst="rect">
            <a:avLst/>
          </a:prstGeom>
        </p:spPr>
      </p:pic>
    </p:spTree>
    <p:extLst>
      <p:ext uri="{BB962C8B-B14F-4D97-AF65-F5344CB8AC3E}">
        <p14:creationId xmlns:p14="http://schemas.microsoft.com/office/powerpoint/2010/main" val="32473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1924</TotalTime>
  <Words>1624</Words>
  <Application>Microsoft Office PowerPoint</Application>
  <PresentationFormat>Custom</PresentationFormat>
  <Paragraphs>268</Paragraphs>
  <Slides>40</Slides>
  <Notes>3</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Lato</vt:lpstr>
      <vt:lpstr>MJXc-TeX-math-I</vt:lpstr>
      <vt:lpstr>MJXc-TeX-main-R</vt:lpstr>
      <vt:lpstr>Jingleberry</vt:lpstr>
      <vt:lpstr>Arial</vt:lpstr>
      <vt:lpstr>Encode Sans</vt:lpstr>
      <vt:lpstr>DM Sans</vt:lpstr>
      <vt:lpstr>Cambria Math</vt:lpstr>
      <vt:lpstr>Calibri</vt:lpstr>
      <vt:lpstr>Times New Roman</vt:lpstr>
      <vt:lpstr>Agrandir Narrow Ultra-Bold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Chi</dc:creator>
  <cp:lastModifiedBy>Admin</cp:lastModifiedBy>
  <cp:revision>69</cp:revision>
  <dcterms:created xsi:type="dcterms:W3CDTF">2006-08-16T00:00:00Z</dcterms:created>
  <dcterms:modified xsi:type="dcterms:W3CDTF">2024-11-18T08:25:06Z</dcterms:modified>
  <dc:identifier>DAGOSlQM6LE</dc:identifier>
</cp:coreProperties>
</file>