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90" r:id="rId3"/>
    <p:sldMasterId id="2147483704" r:id="rId4"/>
    <p:sldMasterId id="2147483717" r:id="rId5"/>
  </p:sldMasterIdLst>
  <p:notesMasterIdLst>
    <p:notesMasterId r:id="rId48"/>
  </p:notesMasterIdLst>
  <p:handoutMasterIdLst>
    <p:handoutMasterId r:id="rId49"/>
  </p:handoutMasterIdLst>
  <p:sldIdLst>
    <p:sldId id="1173" r:id="rId6"/>
    <p:sldId id="1247" r:id="rId7"/>
    <p:sldId id="1276" r:id="rId8"/>
    <p:sldId id="1268" r:id="rId9"/>
    <p:sldId id="1264" r:id="rId10"/>
    <p:sldId id="1282" r:id="rId11"/>
    <p:sldId id="1284" r:id="rId12"/>
    <p:sldId id="1285" r:id="rId13"/>
    <p:sldId id="1320" r:id="rId14"/>
    <p:sldId id="1286" r:id="rId15"/>
    <p:sldId id="1281" r:id="rId16"/>
    <p:sldId id="1280" r:id="rId17"/>
    <p:sldId id="1279" r:id="rId18"/>
    <p:sldId id="1289" r:id="rId19"/>
    <p:sldId id="1287" r:id="rId20"/>
    <p:sldId id="1278" r:id="rId21"/>
    <p:sldId id="1290" r:id="rId22"/>
    <p:sldId id="1291" r:id="rId23"/>
    <p:sldId id="1295" r:id="rId24"/>
    <p:sldId id="1296" r:id="rId25"/>
    <p:sldId id="1294" r:id="rId26"/>
    <p:sldId id="1300" r:id="rId27"/>
    <p:sldId id="1298" r:id="rId28"/>
    <p:sldId id="1299" r:id="rId29"/>
    <p:sldId id="1306" r:id="rId30"/>
    <p:sldId id="1307" r:id="rId31"/>
    <p:sldId id="1308" r:id="rId32"/>
    <p:sldId id="1309" r:id="rId33"/>
    <p:sldId id="1310" r:id="rId34"/>
    <p:sldId id="1311" r:id="rId35"/>
    <p:sldId id="1312" r:id="rId36"/>
    <p:sldId id="1313" r:id="rId37"/>
    <p:sldId id="1314" r:id="rId38"/>
    <p:sldId id="1315" r:id="rId39"/>
    <p:sldId id="1316" r:id="rId40"/>
    <p:sldId id="1274" r:id="rId41"/>
    <p:sldId id="1275" r:id="rId42"/>
    <p:sldId id="1317" r:id="rId43"/>
    <p:sldId id="1318" r:id="rId44"/>
    <p:sldId id="1319" r:id="rId45"/>
    <p:sldId id="1237" r:id="rId46"/>
    <p:sldId id="1272" r:id="rId47"/>
  </p:sldIdLst>
  <p:sldSz cx="9144000" cy="5143500" type="screen16x9"/>
  <p:notesSz cx="6858000" cy="9144000"/>
  <p:custDataLst>
    <p:tags r:id="rId50"/>
  </p:custDataLst>
  <p:defaultText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0001"/>
    <a:srgbClr val="BCBCBC"/>
    <a:srgbClr val="58B46E"/>
    <a:srgbClr val="00DAD0"/>
    <a:srgbClr val="980001"/>
    <a:srgbClr val="C4C4C4"/>
    <a:srgbClr val="82D6E1"/>
    <a:srgbClr val="A3EFE8"/>
    <a:srgbClr val="AACD4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434" autoAdjust="0"/>
  </p:normalViewPr>
  <p:slideViewPr>
    <p:cSldViewPr snapToGrid="0">
      <p:cViewPr varScale="1">
        <p:scale>
          <a:sx n="98" d="100"/>
          <a:sy n="98" d="100"/>
        </p:scale>
        <p:origin x="-558" y="-102"/>
      </p:cViewPr>
      <p:guideLst>
        <p:guide orient="horz" pos="2160"/>
        <p:guide orient="horz" pos="1620"/>
        <p:guide pos="3840"/>
        <p:guide pos="528"/>
        <p:guide pos="7152"/>
        <p:guide pos="2880"/>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2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60"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12/21/2021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12/21/2021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698" rtl="0" eaLnBrk="1" latinLnBrk="0" hangingPunct="1">
      <a:defRPr sz="900" kern="1200">
        <a:solidFill>
          <a:schemeClr val="tx1"/>
        </a:solidFill>
        <a:latin typeface="+mn-lt"/>
        <a:ea typeface="+mn-ea"/>
        <a:cs typeface="+mn-cs"/>
      </a:defRPr>
    </a:lvl1pPr>
    <a:lvl2pPr marL="342848" algn="l" defTabSz="685698" rtl="0" eaLnBrk="1" latinLnBrk="0" hangingPunct="1">
      <a:defRPr sz="900" kern="1200">
        <a:solidFill>
          <a:schemeClr val="tx1"/>
        </a:solidFill>
        <a:latin typeface="+mn-lt"/>
        <a:ea typeface="+mn-ea"/>
        <a:cs typeface="+mn-cs"/>
      </a:defRPr>
    </a:lvl2pPr>
    <a:lvl3pPr marL="685698" algn="l" defTabSz="685698" rtl="0" eaLnBrk="1" latinLnBrk="0" hangingPunct="1">
      <a:defRPr sz="900" kern="1200">
        <a:solidFill>
          <a:schemeClr val="tx1"/>
        </a:solidFill>
        <a:latin typeface="+mn-lt"/>
        <a:ea typeface="+mn-ea"/>
        <a:cs typeface="+mn-cs"/>
      </a:defRPr>
    </a:lvl3pPr>
    <a:lvl4pPr marL="1028547" algn="l" defTabSz="685698" rtl="0" eaLnBrk="1" latinLnBrk="0" hangingPunct="1">
      <a:defRPr sz="900" kern="1200">
        <a:solidFill>
          <a:schemeClr val="tx1"/>
        </a:solidFill>
        <a:latin typeface="+mn-lt"/>
        <a:ea typeface="+mn-ea"/>
        <a:cs typeface="+mn-cs"/>
      </a:defRPr>
    </a:lvl4pPr>
    <a:lvl5pPr marL="1371396" algn="l" defTabSz="685698" rtl="0" eaLnBrk="1" latinLnBrk="0" hangingPunct="1">
      <a:defRPr sz="900" kern="1200">
        <a:solidFill>
          <a:schemeClr val="tx1"/>
        </a:solidFill>
        <a:latin typeface="+mn-lt"/>
        <a:ea typeface="+mn-ea"/>
        <a:cs typeface="+mn-cs"/>
      </a:defRPr>
    </a:lvl5pPr>
    <a:lvl6pPr marL="1714247" algn="l" defTabSz="685698" rtl="0" eaLnBrk="1" latinLnBrk="0" hangingPunct="1">
      <a:defRPr sz="900" kern="1200">
        <a:solidFill>
          <a:schemeClr val="tx1"/>
        </a:solidFill>
        <a:latin typeface="+mn-lt"/>
        <a:ea typeface="+mn-ea"/>
        <a:cs typeface="+mn-cs"/>
      </a:defRPr>
    </a:lvl6pPr>
    <a:lvl7pPr marL="2057093" algn="l" defTabSz="685698" rtl="0" eaLnBrk="1" latinLnBrk="0" hangingPunct="1">
      <a:defRPr sz="900" kern="1200">
        <a:solidFill>
          <a:schemeClr val="tx1"/>
        </a:solidFill>
        <a:latin typeface="+mn-lt"/>
        <a:ea typeface="+mn-ea"/>
        <a:cs typeface="+mn-cs"/>
      </a:defRPr>
    </a:lvl7pPr>
    <a:lvl8pPr marL="2399940" algn="l" defTabSz="685698" rtl="0" eaLnBrk="1" latinLnBrk="0" hangingPunct="1">
      <a:defRPr sz="900" kern="1200">
        <a:solidFill>
          <a:schemeClr val="tx1"/>
        </a:solidFill>
        <a:latin typeface="+mn-lt"/>
        <a:ea typeface="+mn-ea"/>
        <a:cs typeface="+mn-cs"/>
      </a:defRPr>
    </a:lvl8pPr>
    <a:lvl9pPr marL="2742788" algn="l" defTabSz="685698"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a:t>
            </a:fld>
            <a:endParaRPr lang="en-US"/>
          </a:p>
        </p:txBody>
      </p:sp>
    </p:spTree>
    <p:extLst>
      <p:ext uri="{BB962C8B-B14F-4D97-AF65-F5344CB8AC3E}">
        <p14:creationId xmlns:p14="http://schemas.microsoft.com/office/powerpoint/2010/main" val="1822668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9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8265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604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986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8222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428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531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4577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1456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0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2421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0899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039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2163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5153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232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484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475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514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26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73360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842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59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926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09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689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014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654859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45259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169979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41</a:t>
            </a:fld>
            <a:endParaRPr lang="en-US"/>
          </a:p>
        </p:txBody>
      </p:sp>
    </p:spTree>
    <p:extLst>
      <p:ext uri="{BB962C8B-B14F-4D97-AF65-F5344CB8AC3E}">
        <p14:creationId xmlns:p14="http://schemas.microsoft.com/office/powerpoint/2010/main" val="34829660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822668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0025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8025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3364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260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227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1418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0"/>
            <a:ext cx="7886700" cy="2139553"/>
          </a:xfrm>
        </p:spPr>
        <p:txBody>
          <a:bodyPr anchor="b"/>
          <a:lstStyle>
            <a:lvl1pPr>
              <a:defRPr sz="45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en-US" altLang="zh-CN" smtClean="0"/>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0823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0248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ltLang="zh-CN" smtClean="0"/>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ltLang="zh-CN" smtClean="0"/>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0787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3778732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3158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内容占位符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1924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4280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130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50"/>
            <a:ext cx="1971675" cy="4358879"/>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628652" y="273850"/>
            <a:ext cx="5800725" cy="4358879"/>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902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486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862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7211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5903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9"/>
            <a:ext cx="7886700" cy="2139553"/>
          </a:xfrm>
        </p:spPr>
        <p:txBody>
          <a:bodyPr anchor="b"/>
          <a:lstStyle>
            <a:lvl1pPr>
              <a:defRPr sz="45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ltLang="zh-CN" smtClean="0"/>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4619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9214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ltLang="zh-CN" smtClean="0"/>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ltLang="zh-CN" smtClean="0"/>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85490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275220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6694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内容占位符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2397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3887391" y="740574"/>
            <a:ext cx="4629150" cy="3655219"/>
          </a:xfrm>
        </p:spPr>
        <p:txBody>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0485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2285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628652" y="273849"/>
            <a:ext cx="5800725" cy="4358879"/>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4525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401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7084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567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ltLang="zh-CN" smtClean="0"/>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5398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9658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ltLang="zh-CN" smtClean="0"/>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ltLang="zh-CN" smtClean="0"/>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7040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1608182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0559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内容占位符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7403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7270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63457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628652" y="273847"/>
            <a:ext cx="5800725" cy="4358879"/>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6797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321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27242342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76509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399776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42085275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429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838076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429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972782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429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971669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4763264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4293458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7548807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734702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502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66316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476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3.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2.jpe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2">
            <a:extLst>
              <a:ext uri="{28A0092B-C50C-407E-A947-70E740481C1C}">
                <a14:useLocalDpi xmlns:a14="http://schemas.microsoft.com/office/drawing/2010/main" val="0"/>
              </a:ext>
            </a:extLst>
          </a:blip>
          <a:srcRect t="57717" b="20988"/>
          <a:stretch/>
        </p:blipFill>
        <p:spPr>
          <a:xfrm>
            <a:off x="0" y="4048168"/>
            <a:ext cx="9144000" cy="1095332"/>
          </a:xfrm>
          <a:prstGeom prst="rect">
            <a:avLst/>
          </a:prstGeom>
        </p:spPr>
      </p:pic>
    </p:spTree>
    <p:extLst>
      <p:ext uri="{BB962C8B-B14F-4D97-AF65-F5344CB8AC3E}">
        <p14:creationId xmlns:p14="http://schemas.microsoft.com/office/powerpoint/2010/main" val="41408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2" r:id="rId6"/>
    <p:sldLayoutId id="2147483667" r:id="rId7"/>
    <p:sldLayoutId id="2147483666" r:id="rId8"/>
    <p:sldLayoutId id="2147483655" r:id="rId9"/>
    <p:sldLayoutId id="2147483656" r:id="rId10"/>
    <p:sldLayoutId id="2147483657" r:id="rId11"/>
    <p:sldLayoutId id="2147483658" r:id="rId12"/>
    <p:sldLayoutId id="2147483659" r:id="rId13"/>
    <p:sldLayoutId id="2147483668" r:id="rId14"/>
    <p:sldLayoutId id="2147483669" r:id="rId15"/>
    <p:sldLayoutId id="2147483670" r:id="rId16"/>
    <p:sldLayoutId id="2147483671" r:id="rId17"/>
    <p:sldLayoutId id="2147483672" r:id="rId18"/>
    <p:sldLayoutId id="2147483673" r:id="rId19"/>
    <p:sldLayoutId id="2147483674" r:id="rId20"/>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2021/12/21</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16122424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685698"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3" tIns="34289" rIns="68573"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3" tIns="34289" rIns="68573"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3" tIns="34289" rIns="68573"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fld id="{D997B5FA-0921-464F-AAE1-844C04324D75}" type="datetimeFigureOut">
              <a:rPr lang="zh-CN" altLang="en-US" smtClean="0">
                <a:solidFill>
                  <a:prstClr val="black">
                    <a:tint val="75000"/>
                  </a:prstClr>
                </a:solidFill>
              </a:rPr>
              <a:pPr defTabSz="685715"/>
              <a:t>2021/12/21</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3" tIns="34289" rIns="68573"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3" tIns="34289" rIns="68573"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fld id="{565CE74E-AB26-4998-AD42-012C4C1AD076}" type="slidenum">
              <a:rPr lang="zh-CN" altLang="en-US" smtClean="0">
                <a:solidFill>
                  <a:prstClr val="black">
                    <a:tint val="75000"/>
                  </a:prstClr>
                </a:solidFill>
              </a:rPr>
              <a:pPr defTabSz="685715"/>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22148779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685715"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fld id="{D997B5FA-0921-464F-AAE1-844C04324D75}" type="datetimeFigureOut">
              <a:rPr lang="zh-CN" altLang="en-US" smtClean="0">
                <a:solidFill>
                  <a:prstClr val="black">
                    <a:tint val="75000"/>
                  </a:prstClr>
                </a:solidFill>
              </a:rPr>
              <a:pPr defTabSz="685749"/>
              <a:t>2021/12/21</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fld id="{565CE74E-AB26-4998-AD42-012C4C1AD076}" type="slidenum">
              <a:rPr lang="zh-CN" altLang="en-US" smtClean="0">
                <a:solidFill>
                  <a:prstClr val="black">
                    <a:tint val="75000"/>
                  </a:prstClr>
                </a:solidFill>
              </a:rPr>
              <a:pPr defTabSz="685749"/>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215440329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685749"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5DE1C94C-8720-4F7C-97B2-FE0F6F79682F}" type="datetimeFigureOut">
              <a:rPr lang="en-US" smtClean="0">
                <a:solidFill>
                  <a:prstClr val="black">
                    <a:tint val="75000"/>
                  </a:prstClr>
                </a:solidFill>
              </a:rPr>
              <a:pPr defTabSz="342900"/>
              <a:t>12/21/2021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0091297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jp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5.wdp"/><Relationship Id="rId18" Type="http://schemas.openxmlformats.org/officeDocument/2006/relationships/image" Target="../media/image33.png"/><Relationship Id="rId3" Type="http://schemas.openxmlformats.org/officeDocument/2006/relationships/image" Target="../media/image24.png"/><Relationship Id="rId21" Type="http://schemas.microsoft.com/office/2007/relationships/hdphoto" Target="../media/hdphoto9.wdp"/><Relationship Id="rId7" Type="http://schemas.microsoft.com/office/2007/relationships/hdphoto" Target="../media/hdphoto3.wdp"/><Relationship Id="rId12" Type="http://schemas.openxmlformats.org/officeDocument/2006/relationships/image" Target="../media/image30.png"/><Relationship Id="rId17" Type="http://schemas.microsoft.com/office/2007/relationships/hdphoto" Target="../media/hdphoto7.wdp"/><Relationship Id="rId25" Type="http://schemas.openxmlformats.org/officeDocument/2006/relationships/image" Target="../media/image37.png"/><Relationship Id="rId2" Type="http://schemas.openxmlformats.org/officeDocument/2006/relationships/notesSlide" Target="../notesSlides/notesSlide25.xml"/><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58.xml"/><Relationship Id="rId6" Type="http://schemas.openxmlformats.org/officeDocument/2006/relationships/image" Target="../media/image26.png"/><Relationship Id="rId11" Type="http://schemas.microsoft.com/office/2007/relationships/hdphoto" Target="../media/hdphoto4.wdp"/><Relationship Id="rId24" Type="http://schemas.openxmlformats.org/officeDocument/2006/relationships/slide" Target="slide22.xml"/><Relationship Id="rId5" Type="http://schemas.microsoft.com/office/2007/relationships/hdphoto" Target="../media/hdphoto2.wdp"/><Relationship Id="rId15" Type="http://schemas.microsoft.com/office/2007/relationships/hdphoto" Target="../media/hdphoto6.wdp"/><Relationship Id="rId23" Type="http://schemas.openxmlformats.org/officeDocument/2006/relationships/image" Target="../media/image36.png"/><Relationship Id="rId10" Type="http://schemas.openxmlformats.org/officeDocument/2006/relationships/image" Target="../media/image29.png"/><Relationship Id="rId19" Type="http://schemas.microsoft.com/office/2007/relationships/hdphoto" Target="../media/hdphoto8.wdp"/><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1.png"/><Relationship Id="rId22"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38.jpg"/><Relationship Id="rId7" Type="http://schemas.microsoft.com/office/2007/relationships/hdphoto" Target="../media/hdphoto11.wdp"/><Relationship Id="rId2" Type="http://schemas.openxmlformats.org/officeDocument/2006/relationships/notesSlide" Target="../notesSlides/notesSlide26.xml"/><Relationship Id="rId1" Type="http://schemas.openxmlformats.org/officeDocument/2006/relationships/slideLayout" Target="../slideLayouts/slideLayout58.xml"/><Relationship Id="rId6" Type="http://schemas.openxmlformats.org/officeDocument/2006/relationships/image" Target="../media/image40.png"/><Relationship Id="rId5" Type="http://schemas.microsoft.com/office/2007/relationships/hdphoto" Target="../media/hdphoto10.wdp"/><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4.wdp"/><Relationship Id="rId18" Type="http://schemas.openxmlformats.org/officeDocument/2006/relationships/image" Target="../media/image32.png"/><Relationship Id="rId26" Type="http://schemas.openxmlformats.org/officeDocument/2006/relationships/image" Target="../media/image42.png"/><Relationship Id="rId39" Type="http://schemas.openxmlformats.org/officeDocument/2006/relationships/slide" Target="slide31.xml"/><Relationship Id="rId3" Type="http://schemas.openxmlformats.org/officeDocument/2006/relationships/slideLayout" Target="../slideLayouts/slideLayout58.xml"/><Relationship Id="rId21" Type="http://schemas.microsoft.com/office/2007/relationships/hdphoto" Target="../media/hdphoto8.wdp"/><Relationship Id="rId34" Type="http://schemas.openxmlformats.org/officeDocument/2006/relationships/slide" Target="slide28.xml"/><Relationship Id="rId42" Type="http://schemas.openxmlformats.org/officeDocument/2006/relationships/image" Target="../media/image35.png"/><Relationship Id="rId7" Type="http://schemas.microsoft.com/office/2007/relationships/hdphoto" Target="../media/hdphoto2.wdp"/><Relationship Id="rId12" Type="http://schemas.openxmlformats.org/officeDocument/2006/relationships/image" Target="../media/image29.png"/><Relationship Id="rId17" Type="http://schemas.microsoft.com/office/2007/relationships/hdphoto" Target="../media/hdphoto6.wdp"/><Relationship Id="rId25" Type="http://schemas.microsoft.com/office/2007/relationships/hdphoto" Target="../media/hdphoto11.wdp"/><Relationship Id="rId33" Type="http://schemas.openxmlformats.org/officeDocument/2006/relationships/image" Target="../media/image49.png"/><Relationship Id="rId38" Type="http://schemas.openxmlformats.org/officeDocument/2006/relationships/slide" Target="slide30.xml"/><Relationship Id="rId2" Type="http://schemas.openxmlformats.org/officeDocument/2006/relationships/audio" Target="../media/media2.mp3"/><Relationship Id="rId16" Type="http://schemas.openxmlformats.org/officeDocument/2006/relationships/image" Target="../media/image31.png"/><Relationship Id="rId20" Type="http://schemas.openxmlformats.org/officeDocument/2006/relationships/image" Target="../media/image33.png"/><Relationship Id="rId29" Type="http://schemas.openxmlformats.org/officeDocument/2006/relationships/image" Target="../media/image45.png"/><Relationship Id="rId41" Type="http://schemas.openxmlformats.org/officeDocument/2006/relationships/slide" Target="slide35.xml"/><Relationship Id="rId1" Type="http://schemas.microsoft.com/office/2007/relationships/media" Target="../media/media2.mp3"/><Relationship Id="rId6" Type="http://schemas.openxmlformats.org/officeDocument/2006/relationships/image" Target="../media/image25.png"/><Relationship Id="rId11" Type="http://schemas.openxmlformats.org/officeDocument/2006/relationships/image" Target="../media/image28.pn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slide" Target="slide33.xml"/><Relationship Id="rId40" Type="http://schemas.openxmlformats.org/officeDocument/2006/relationships/slide" Target="slide34.xml"/><Relationship Id="rId45" Type="http://schemas.openxmlformats.org/officeDocument/2006/relationships/image" Target="../media/image41.png"/><Relationship Id="rId5" Type="http://schemas.openxmlformats.org/officeDocument/2006/relationships/image" Target="../media/image24.png"/><Relationship Id="rId15" Type="http://schemas.microsoft.com/office/2007/relationships/hdphoto" Target="../media/hdphoto5.wdp"/><Relationship Id="rId23" Type="http://schemas.microsoft.com/office/2007/relationships/hdphoto" Target="../media/hdphoto9.wdp"/><Relationship Id="rId28" Type="http://schemas.openxmlformats.org/officeDocument/2006/relationships/image" Target="../media/image44.png"/><Relationship Id="rId36" Type="http://schemas.openxmlformats.org/officeDocument/2006/relationships/slide" Target="slide29.xml"/><Relationship Id="rId10" Type="http://schemas.openxmlformats.org/officeDocument/2006/relationships/image" Target="../media/image27.png"/><Relationship Id="rId19" Type="http://schemas.microsoft.com/office/2007/relationships/hdphoto" Target="../media/hdphoto7.wdp"/><Relationship Id="rId31" Type="http://schemas.openxmlformats.org/officeDocument/2006/relationships/image" Target="../media/image47.png"/><Relationship Id="rId44" Type="http://schemas.openxmlformats.org/officeDocument/2006/relationships/slide" Target="slide36.xml"/><Relationship Id="rId4" Type="http://schemas.openxmlformats.org/officeDocument/2006/relationships/notesSlide" Target="../notesSlides/notesSlide27.xml"/><Relationship Id="rId9" Type="http://schemas.microsoft.com/office/2007/relationships/hdphoto" Target="../media/hdphoto3.wdp"/><Relationship Id="rId14" Type="http://schemas.openxmlformats.org/officeDocument/2006/relationships/image" Target="../media/image30.png"/><Relationship Id="rId22" Type="http://schemas.openxmlformats.org/officeDocument/2006/relationships/image" Target="../media/image34.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slide" Target="slide32.xml"/><Relationship Id="rId43"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58.xml"/><Relationship Id="rId6" Type="http://schemas.openxmlformats.org/officeDocument/2006/relationships/slide" Target="slide23.xml"/><Relationship Id="rId5" Type="http://schemas.microsoft.com/office/2007/relationships/hdphoto" Target="../media/hdphoto12.wdp"/><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Nomak - Moon F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7320" y="4401403"/>
            <a:ext cx="609600" cy="609600"/>
          </a:xfrm>
          <a:prstGeom prst="rect">
            <a:avLst/>
          </a:prstGeom>
        </p:spPr>
      </p:pic>
      <p:sp>
        <p:nvSpPr>
          <p:cNvPr id="2" name="TextBox 1"/>
          <p:cNvSpPr txBox="1"/>
          <p:nvPr/>
        </p:nvSpPr>
        <p:spPr>
          <a:xfrm>
            <a:off x="2351315" y="452846"/>
            <a:ext cx="1904280" cy="707874"/>
          </a:xfrm>
          <a:prstGeom prst="rect">
            <a:avLst/>
          </a:prstGeom>
          <a:noFill/>
        </p:spPr>
        <p:txBody>
          <a:bodyPr wrap="none" lIns="91428" tIns="45714" rIns="91428" bIns="45714" rtlCol="0">
            <a:spAutoFit/>
            <a:scene3d>
              <a:camera prst="obliqueTopLeft"/>
              <a:lightRig rig="threePt" dir="t"/>
            </a:scene3d>
          </a:bodyPr>
          <a:lstStyle/>
          <a:p>
            <a:r>
              <a:rPr lang="en-US" sz="4000" dirty="0" err="1">
                <a:solidFill>
                  <a:srgbClr val="00B0F0"/>
                </a:solidFill>
                <a:latin typeface="Times New Roman" pitchFamily="18" charset="0"/>
                <a:cs typeface="Times New Roman" pitchFamily="18" charset="0"/>
              </a:rPr>
              <a:t>Tiết</a:t>
            </a:r>
            <a:r>
              <a:rPr lang="en-US" sz="4000" dirty="0">
                <a:solidFill>
                  <a:srgbClr val="00B0F0"/>
                </a:solidFill>
                <a:latin typeface="Times New Roman" pitchFamily="18" charset="0"/>
                <a:cs typeface="Times New Roman" pitchFamily="18" charset="0"/>
              </a:rPr>
              <a:t> </a:t>
            </a:r>
            <a:r>
              <a:rPr lang="en-US" sz="4000" dirty="0" smtClean="0">
                <a:solidFill>
                  <a:srgbClr val="00B0F0"/>
                </a:solidFill>
                <a:latin typeface="Times New Roman" pitchFamily="18" charset="0"/>
                <a:cs typeface="Times New Roman" pitchFamily="18" charset="0"/>
              </a:rPr>
              <a:t>77: </a:t>
            </a:r>
            <a:endParaRPr lang="en-US" sz="4000" dirty="0">
              <a:solidFill>
                <a:srgbClr val="00B0F0"/>
              </a:solidFill>
              <a:latin typeface="Times New Roman" pitchFamily="18" charset="0"/>
              <a:cs typeface="Times New Roman" pitchFamily="18" charset="0"/>
            </a:endParaRPr>
          </a:p>
        </p:txBody>
      </p:sp>
      <p:sp>
        <p:nvSpPr>
          <p:cNvPr id="13" name="TextBox 12"/>
          <p:cNvSpPr txBox="1"/>
          <p:nvPr/>
        </p:nvSpPr>
        <p:spPr>
          <a:xfrm>
            <a:off x="1731087" y="1253873"/>
            <a:ext cx="6778299" cy="1409605"/>
          </a:xfrm>
          <a:prstGeom prst="rect">
            <a:avLst/>
          </a:prstGeom>
          <a:noFill/>
        </p:spPr>
        <p:txBody>
          <a:bodyPr wrap="square" lIns="91428" tIns="45714" rIns="91428" bIns="45714" rtlCol="0">
            <a:spAutoFit/>
            <a:scene3d>
              <a:camera prst="obliqueTopRight"/>
              <a:lightRig rig="threePt" dir="t"/>
            </a:scene3d>
          </a:bodyPr>
          <a:lstStyle/>
          <a:p>
            <a:pPr algn="ctr">
              <a:lnSpc>
                <a:spcPct val="107000"/>
              </a:lnSpc>
            </a:pPr>
            <a:r>
              <a:rPr lang="en-US" sz="4000" b="1" smtClean="0">
                <a:solidFill>
                  <a:srgbClr val="00B0F0"/>
                </a:solidFill>
                <a:latin typeface="Times New Roman"/>
                <a:ea typeface="Calibri"/>
                <a:cs typeface="Times New Roman"/>
              </a:rPr>
              <a:t>THỰC HÀNH TIẾNG VIỆT: DẤU CÂU</a:t>
            </a:r>
            <a:endParaRPr lang="en-US" sz="3200" dirty="0">
              <a:solidFill>
                <a:srgbClr val="00B0F0"/>
              </a:solidFill>
              <a:latin typeface="Calibri"/>
              <a:ea typeface="Calibri"/>
              <a:cs typeface="Times New Roman"/>
            </a:endParaRPr>
          </a:p>
        </p:txBody>
      </p:sp>
      <p:sp>
        <p:nvSpPr>
          <p:cNvPr id="14" name="TextBox 13"/>
          <p:cNvSpPr txBox="1"/>
          <p:nvPr/>
        </p:nvSpPr>
        <p:spPr>
          <a:xfrm>
            <a:off x="2908663" y="2908663"/>
            <a:ext cx="3851054" cy="707886"/>
          </a:xfrm>
          <a:prstGeom prst="rect">
            <a:avLst/>
          </a:prstGeom>
          <a:noFill/>
        </p:spPr>
        <p:txBody>
          <a:bodyPr wrap="none" lIns="91428" tIns="45714" rIns="91428" bIns="45714" rtlCol="0">
            <a:spAutoFit/>
            <a:scene3d>
              <a:camera prst="obliqueTopRight"/>
              <a:lightRig rig="threePt" dir="t"/>
            </a:scene3d>
          </a:bodyPr>
          <a:lstStyle/>
          <a:p>
            <a:r>
              <a:rPr lang="en-US" sz="4000" dirty="0">
                <a:solidFill>
                  <a:srgbClr val="00B0F0"/>
                </a:solidFill>
                <a:latin typeface="Times New Roman" pitchFamily="18" charset="0"/>
                <a:cs typeface="Times New Roman" pitchFamily="18" charset="0"/>
              </a:rPr>
              <a:t>GIÁO VIÊN:….. </a:t>
            </a:r>
          </a:p>
        </p:txBody>
      </p:sp>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44" y="-748555"/>
            <a:ext cx="7203688" cy="6004217"/>
          </a:xfrm>
          <a:prstGeom prst="rect">
            <a:avLst/>
          </a:prstGeom>
        </p:spPr>
      </p:pic>
      <p:sp>
        <p:nvSpPr>
          <p:cNvPr id="10" name="文本框 9">
            <a:extLst>
              <a:ext uri="{FF2B5EF4-FFF2-40B4-BE49-F238E27FC236}">
                <a16:creationId xmlns:a16="http://schemas.microsoft.com/office/drawing/2014/main" xmlns="" id="{E58B3AC2-C2BF-46E9-A39F-C3937F970537}"/>
              </a:ext>
            </a:extLst>
          </p:cNvPr>
          <p:cNvSpPr txBox="1"/>
          <p:nvPr/>
        </p:nvSpPr>
        <p:spPr>
          <a:xfrm>
            <a:off x="2110813" y="2453688"/>
            <a:ext cx="5776956" cy="707874"/>
          </a:xfrm>
          <a:prstGeom prst="rect">
            <a:avLst/>
          </a:prstGeom>
          <a:noFill/>
        </p:spPr>
        <p:txBody>
          <a:bodyPr vert="horz" wrap="square" lIns="91428" tIns="45714" rIns="91428" bIns="45714" rtlCol="0">
            <a:spAutoFit/>
          </a:bodyPr>
          <a:lstStyle/>
          <a:p>
            <a:pPr marL="0" marR="0" lvl="0" indent="0" algn="ctr" defTabSz="68569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rPr>
              <a:t>II. LUYỆN</a:t>
            </a:r>
            <a:r>
              <a:rPr kumimoji="0" lang="en-US" altLang="zh-CN" sz="40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rPr>
              <a:t> TẬP</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2277617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94275" y="1032698"/>
            <a:ext cx="6755449" cy="3108543"/>
          </a:xfrm>
          <a:prstGeom prst="rect">
            <a:avLst/>
          </a:prstGeom>
        </p:spPr>
        <p:txBody>
          <a:bodyPr wrap="square">
            <a:spAutoFit/>
          </a:bodyPr>
          <a:lstStyle/>
          <a:p>
            <a:pPr algn="just"/>
            <a:r>
              <a:rPr lang="en-US" sz="2800"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vi-VN" sz="2800" i="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Một </a:t>
            </a:r>
            <a:r>
              <a:rPr lang="vi-VN" sz="2800" i="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người ở vùng núi Tản Viên có tài lạ: vẫy tay về phía đông, phía đông nổi cồn bãi; vẫy tay về phía tây, phía tây mọc lên từng dãy núi đồi. Người ta gọi chàng là Sơn Tinh. Một người ở miền biển, tài năng cũng không kém: gọi gió, gió đến; hô mưa, mưa về. Người ta gọi chàng là Thủy Tinh. </a:t>
            </a:r>
            <a:endParaRPr lang="en-US" sz="2800" i="1">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3" name="Rectangle 2"/>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1: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4" name="Rectangle 3"/>
          <p:cNvSpPr/>
          <p:nvPr/>
        </p:nvSpPr>
        <p:spPr>
          <a:xfrm>
            <a:off x="3157671" y="78591"/>
            <a:ext cx="5413760" cy="954107"/>
          </a:xfrm>
          <a:prstGeom prst="rect">
            <a:avLst/>
          </a:prstGeom>
        </p:spPr>
        <p:txBody>
          <a:bodyPr wrap="square">
            <a:spAutoFit/>
          </a:bodyPr>
          <a:lstStyle/>
          <a:p>
            <a:pPr algn="just"/>
            <a:r>
              <a:rPr lang="en-US" sz="2800"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Tìm và cho biết công dụng của dấu chấm phẩy trong đoạn văn sau:</a:t>
            </a:r>
            <a:endParaRPr lang="en-US" sz="28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260392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58086" y="107690"/>
            <a:ext cx="5777450" cy="523220"/>
          </a:xfrm>
          <a:prstGeom prst="rect">
            <a:avLst/>
          </a:prstGeom>
        </p:spPr>
        <p:txBody>
          <a:bodyPr wrap="square">
            <a:spAutoFit/>
          </a:bodyPr>
          <a:lstStyle/>
          <a:p>
            <a:pPr algn="just"/>
            <a:r>
              <a:rPr lang="vi-VN" sz="2800" smtClean="0">
                <a:solidFill>
                  <a:srgbClr val="000000"/>
                </a:solidFill>
                <a:latin typeface="Times New Roman" panose="02020603050405020304" pitchFamily="18" charset="0"/>
                <a:cs typeface="Times New Roman" panose="02020603050405020304" pitchFamily="18" charset="0"/>
              </a:rPr>
              <a:t>Các </a:t>
            </a:r>
            <a:r>
              <a:rPr lang="vi-VN" sz="2800">
                <a:solidFill>
                  <a:srgbClr val="000000"/>
                </a:solidFill>
                <a:latin typeface="Times New Roman" panose="02020603050405020304" pitchFamily="18" charset="0"/>
                <a:cs typeface="Times New Roman" panose="02020603050405020304" pitchFamily="18" charset="0"/>
              </a:rPr>
              <a:t>câu có sử dụng dấu chấm phẩy là: </a:t>
            </a:r>
          </a:p>
        </p:txBody>
      </p:sp>
      <p:sp>
        <p:nvSpPr>
          <p:cNvPr id="3" name="Rectangle 2"/>
          <p:cNvSpPr/>
          <p:nvPr/>
        </p:nvSpPr>
        <p:spPr>
          <a:xfrm>
            <a:off x="145278" y="76913"/>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1: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4" name="Rectangle 3"/>
          <p:cNvSpPr/>
          <p:nvPr/>
        </p:nvSpPr>
        <p:spPr>
          <a:xfrm>
            <a:off x="145278" y="581050"/>
            <a:ext cx="6776815" cy="1815882"/>
          </a:xfrm>
          <a:prstGeom prst="rect">
            <a:avLst/>
          </a:prstGeom>
        </p:spPr>
        <p:txBody>
          <a:bodyPr wrap="square">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Một người ở vùng núi Tản Viên có tài lạ: vẫy tay về phía đông, phía đông nổi cồn bãi; vẫy tay về phía tây, phía tây mọc lên từng dãy núi đồi. </a:t>
            </a:r>
          </a:p>
        </p:txBody>
      </p:sp>
      <p:sp>
        <p:nvSpPr>
          <p:cNvPr id="5" name="Rectangle 4"/>
          <p:cNvSpPr/>
          <p:nvPr/>
        </p:nvSpPr>
        <p:spPr>
          <a:xfrm>
            <a:off x="252100" y="2236081"/>
            <a:ext cx="6781089" cy="1384995"/>
          </a:xfrm>
          <a:prstGeom prst="rect">
            <a:avLst/>
          </a:prstGeom>
        </p:spPr>
        <p:txBody>
          <a:bodyPr wrap="square">
            <a:spAutoFit/>
          </a:bodyPr>
          <a:lstStyle/>
          <a:p>
            <a:pPr lvl="0" algn="just"/>
            <a:r>
              <a:rPr lang="vi-VN" sz="2800" smtClean="0">
                <a:solidFill>
                  <a:srgbClr val="000000"/>
                </a:solidFill>
                <a:latin typeface="Times New Roman" panose="02020603050405020304" pitchFamily="18" charset="0"/>
                <a:cs typeface="Times New Roman" panose="02020603050405020304" pitchFamily="18" charset="0"/>
              </a:rPr>
              <a:t>+ Một người ở miền biển, tài năng cũng không kém: gọi gió, gió đến; hô mưa, mưa về</a:t>
            </a:r>
            <a:r>
              <a:rPr lang="en-US" sz="2800" smtClean="0">
                <a:solidFill>
                  <a:srgbClr val="000000"/>
                </a:solidFill>
                <a:latin typeface="Times New Roman" panose="02020603050405020304" pitchFamily="18" charset="0"/>
                <a:cs typeface="Times New Roman" panose="02020603050405020304" pitchFamily="18" charset="0"/>
              </a:rPr>
              <a:t>.</a:t>
            </a:r>
            <a:r>
              <a:rPr lang="vi-VN" sz="2800" smtClean="0">
                <a:solidFill>
                  <a:srgbClr val="000000"/>
                </a:solidFill>
                <a:latin typeface="Times New Roman" panose="02020603050405020304" pitchFamily="18" charset="0"/>
                <a:cs typeface="Times New Roman" panose="02020603050405020304" pitchFamily="18" charset="0"/>
              </a:rPr>
              <a:t> </a:t>
            </a:r>
            <a:endParaRPr lang="vi-VN" sz="2800">
              <a:solidFill>
                <a:srgbClr val="0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972086" y="3193370"/>
            <a:ext cx="4572000" cy="1384995"/>
          </a:xfrm>
          <a:prstGeom prst="rect">
            <a:avLst/>
          </a:prstGeom>
        </p:spPr>
        <p:txBody>
          <a:bodyPr>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Tác dụng: Dấu chấm phẩy dùng để đánh dấu ranh giới giữa các vế của câu ghép. </a:t>
            </a:r>
          </a:p>
        </p:txBody>
      </p:sp>
    </p:spTree>
    <p:extLst>
      <p:ext uri="{BB962C8B-B14F-4D97-AF65-F5344CB8AC3E}">
        <p14:creationId xmlns:p14="http://schemas.microsoft.com/office/powerpoint/2010/main" val="3621069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2: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3" name="Rectangle 2"/>
          <p:cNvSpPr/>
          <p:nvPr/>
        </p:nvSpPr>
        <p:spPr>
          <a:xfrm>
            <a:off x="717845" y="476861"/>
            <a:ext cx="7879223" cy="461665"/>
          </a:xfrm>
          <a:prstGeom prst="rect">
            <a:avLst/>
          </a:prstGeom>
        </p:spPr>
        <p:txBody>
          <a:bodyPr wrap="square">
            <a:spAutoFit/>
          </a:bodyPr>
          <a:lstStyle/>
          <a:p>
            <a:pPr algn="just"/>
            <a:r>
              <a:rPr lang="en-US" sz="2400" smtClean="0">
                <a:solidFill>
                  <a:srgbClr val="000000"/>
                </a:solidFill>
                <a:latin typeface="Times New Roman" panose="02020603050405020304" pitchFamily="18" charset="0"/>
                <a:cs typeface="Times New Roman" panose="02020603050405020304" pitchFamily="18" charset="0"/>
              </a:rPr>
              <a:t>	Viết đoạn văn (khoảng 5-7 câu) có dùng dấu chấm phẩy.</a:t>
            </a:r>
            <a:endParaRPr lang="en-US" sz="2400">
              <a:latin typeface="Times New Roman" panose="02020603050405020304" pitchFamily="18" charset="0"/>
              <a:cs typeface="Times New Roman" panose="02020603050405020304" pitchFamily="18" charset="0"/>
            </a:endParaRPr>
          </a:p>
        </p:txBody>
      </p:sp>
      <p:sp>
        <p:nvSpPr>
          <p:cNvPr id="4" name="Cloud Callout 3"/>
          <p:cNvSpPr/>
          <p:nvPr/>
        </p:nvSpPr>
        <p:spPr>
          <a:xfrm>
            <a:off x="4794189" y="1179319"/>
            <a:ext cx="3717422" cy="1717705"/>
          </a:xfrm>
          <a:prstGeom prst="cloudCallout">
            <a:avLst>
              <a:gd name="adj1" fmla="val -37226"/>
              <a:gd name="adj2" fmla="val 80971"/>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2800" i="1" kern="100">
                <a:latin typeface="Times New Roman" panose="02020603050405020304" pitchFamily="18" charset="0"/>
                <a:ea typeface="SimSun" panose="02010600030101010101" pitchFamily="2" charset="-122"/>
              </a:rPr>
              <a:t>Em dự định viết đoạn văn chủ đề gì?</a:t>
            </a:r>
            <a:endParaRPr lang="en-US" sz="2800"/>
          </a:p>
        </p:txBody>
      </p:sp>
      <p:sp>
        <p:nvSpPr>
          <p:cNvPr id="5" name="Cloud Callout 4"/>
          <p:cNvSpPr/>
          <p:nvPr/>
        </p:nvSpPr>
        <p:spPr>
          <a:xfrm>
            <a:off x="4495088" y="973513"/>
            <a:ext cx="4247261" cy="2375729"/>
          </a:xfrm>
          <a:prstGeom prst="cloudCallout">
            <a:avLst>
              <a:gd name="adj1" fmla="val -37226"/>
              <a:gd name="adj2" fmla="val 80971"/>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2800" i="1" kern="100">
                <a:latin typeface="Times New Roman" panose="02020603050405020304" pitchFamily="18" charset="0"/>
                <a:ea typeface="SimSun" panose="02010600030101010101" pitchFamily="2" charset="-122"/>
              </a:rPr>
              <a:t>Em dự định dùng dấu chấm phẩy ở chỗ nào, câu nào?</a:t>
            </a:r>
            <a:endParaRPr lang="en-US" sz="2800"/>
          </a:p>
        </p:txBody>
      </p:sp>
      <p:sp>
        <p:nvSpPr>
          <p:cNvPr id="6" name="Cloud Callout 5"/>
          <p:cNvSpPr/>
          <p:nvPr/>
        </p:nvSpPr>
        <p:spPr>
          <a:xfrm>
            <a:off x="4495088" y="1075546"/>
            <a:ext cx="4101980" cy="2171664"/>
          </a:xfrm>
          <a:prstGeom prst="cloudCallout">
            <a:avLst>
              <a:gd name="adj1" fmla="val -37226"/>
              <a:gd name="adj2" fmla="val 80971"/>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2800" i="1" kern="100" smtClean="0">
                <a:latin typeface="Times New Roman" panose="02020603050405020304" pitchFamily="18" charset="0"/>
                <a:ea typeface="SimSun" panose="02010600030101010101" pitchFamily="2" charset="-122"/>
              </a:rPr>
              <a:t>Ví dụ: chủ đề giới thiệu về vùng đất mà em yêu thích.</a:t>
            </a:r>
            <a:endParaRPr lang="en-US" sz="2800"/>
          </a:p>
        </p:txBody>
      </p:sp>
      <p:sp>
        <p:nvSpPr>
          <p:cNvPr id="7" name="Rectangle 6"/>
          <p:cNvSpPr/>
          <p:nvPr/>
        </p:nvSpPr>
        <p:spPr>
          <a:xfrm>
            <a:off x="383666" y="971570"/>
            <a:ext cx="2398816" cy="415498"/>
          </a:xfrm>
          <a:prstGeom prst="rect">
            <a:avLst/>
          </a:prstGeom>
        </p:spPr>
        <p:txBody>
          <a:bodyPr wrap="square">
            <a:spAutoFit/>
          </a:bodyPr>
          <a:lstStyle/>
          <a:p>
            <a:pPr algn="just" defTabSz="685800"/>
            <a:r>
              <a:rPr lang="en-US" sz="2100" b="1" kern="100">
                <a:solidFill>
                  <a:prstClr val="black"/>
                </a:solidFill>
                <a:latin typeface="Times New Roman" panose="02020603050405020304" pitchFamily="18" charset="0"/>
                <a:ea typeface="SimSun" panose="02010600030101010101" pitchFamily="2" charset="-122"/>
              </a:rPr>
              <a:t>* Về hình thức:</a:t>
            </a:r>
            <a:endParaRPr lang="en-US" sz="2100" b="1">
              <a:solidFill>
                <a:prstClr val="black"/>
              </a:solidFill>
              <a:latin typeface="等线" panose="020F0502020204030204"/>
            </a:endParaRPr>
          </a:p>
        </p:txBody>
      </p:sp>
      <p:sp>
        <p:nvSpPr>
          <p:cNvPr id="8" name="Rectangle 7"/>
          <p:cNvSpPr/>
          <p:nvPr/>
        </p:nvSpPr>
        <p:spPr>
          <a:xfrm>
            <a:off x="463823" y="1363985"/>
            <a:ext cx="3939640" cy="415498"/>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Đảm bảo số câu theo quy định. </a:t>
            </a:r>
            <a:endParaRPr lang="en-US" sz="2100">
              <a:solidFill>
                <a:prstClr val="black"/>
              </a:solidFill>
              <a:latin typeface="等线" panose="020F0502020204030204"/>
            </a:endParaRPr>
          </a:p>
        </p:txBody>
      </p:sp>
      <p:sp>
        <p:nvSpPr>
          <p:cNvPr id="9" name="Rectangle 8"/>
          <p:cNvSpPr/>
          <p:nvPr/>
        </p:nvSpPr>
        <p:spPr>
          <a:xfrm>
            <a:off x="463822" y="1756400"/>
            <a:ext cx="4937168" cy="415498"/>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Đảm bảo chính tả, quy tắc ngữ pháp. </a:t>
            </a:r>
            <a:endParaRPr lang="en-US" sz="2100">
              <a:solidFill>
                <a:prstClr val="black"/>
              </a:solidFill>
              <a:latin typeface="等线" panose="020F0502020204030204"/>
            </a:endParaRPr>
          </a:p>
        </p:txBody>
      </p:sp>
      <p:sp>
        <p:nvSpPr>
          <p:cNvPr id="10" name="Rectangle 9"/>
          <p:cNvSpPr/>
          <p:nvPr/>
        </p:nvSpPr>
        <p:spPr>
          <a:xfrm>
            <a:off x="543981" y="2162559"/>
            <a:ext cx="3939640" cy="415498"/>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Diễn đạt trong sáng, phù hợp. </a:t>
            </a:r>
            <a:endParaRPr lang="en-US" sz="2100">
              <a:solidFill>
                <a:prstClr val="black"/>
              </a:solidFill>
              <a:latin typeface="等线" panose="020F0502020204030204"/>
            </a:endParaRPr>
          </a:p>
        </p:txBody>
      </p:sp>
      <p:sp>
        <p:nvSpPr>
          <p:cNvPr id="11" name="Rectangle 10"/>
          <p:cNvSpPr/>
          <p:nvPr/>
        </p:nvSpPr>
        <p:spPr>
          <a:xfrm>
            <a:off x="543981" y="2616357"/>
            <a:ext cx="3939640" cy="738664"/>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a:t>
            </a:r>
            <a:r>
              <a:rPr lang="en-US" sz="2100" kern="100" smtClean="0">
                <a:solidFill>
                  <a:prstClr val="black"/>
                </a:solidFill>
                <a:latin typeface="Times New Roman" panose="02020603050405020304" pitchFamily="18" charset="0"/>
                <a:ea typeface="SimSun" panose="02010600030101010101" pitchFamily="2" charset="-122"/>
              </a:rPr>
              <a:t>Dùng dấu chấm phẩy trong một vài câu. </a:t>
            </a:r>
            <a:endParaRPr lang="en-US" sz="2100">
              <a:solidFill>
                <a:prstClr val="black"/>
              </a:solidFill>
              <a:latin typeface="等线" panose="020F0502020204030204"/>
            </a:endParaRPr>
          </a:p>
        </p:txBody>
      </p:sp>
    </p:spTree>
    <p:extLst>
      <p:ext uri="{BB962C8B-B14F-4D97-AF65-F5344CB8AC3E}">
        <p14:creationId xmlns:p14="http://schemas.microsoft.com/office/powerpoint/2010/main" val="346728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inVertical)">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arn(inVertical)">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arn(inVertical)">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4" grpId="1" animBg="1"/>
      <p:bldP spid="5" grpId="0" animBg="1"/>
      <p:bldP spid="5" grpId="1" animBg="1"/>
      <p:bldP spid="6" grpId="0" animBg="1"/>
      <p:bldP spid="6" grpId="1" animBg="1"/>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05526" y="179699"/>
            <a:ext cx="2398816" cy="415498"/>
          </a:xfrm>
          <a:prstGeom prst="rect">
            <a:avLst/>
          </a:prstGeom>
        </p:spPr>
        <p:txBody>
          <a:bodyPr wrap="square">
            <a:spAutoFit/>
          </a:bodyPr>
          <a:lstStyle/>
          <a:p>
            <a:pPr algn="just" defTabSz="685800"/>
            <a:r>
              <a:rPr lang="en-US" sz="2100" b="1" kern="100">
                <a:solidFill>
                  <a:prstClr val="black"/>
                </a:solidFill>
                <a:latin typeface="Times New Roman" panose="02020603050405020304" pitchFamily="18" charset="0"/>
                <a:ea typeface="SimSun" panose="02010600030101010101" pitchFamily="2" charset="-122"/>
              </a:rPr>
              <a:t>* Về nội dung:</a:t>
            </a:r>
            <a:endParaRPr lang="en-US" sz="2100" b="1">
              <a:solidFill>
                <a:prstClr val="black"/>
              </a:solidFill>
              <a:latin typeface="等线" panose="020F0502020204030204"/>
            </a:endParaRPr>
          </a:p>
        </p:txBody>
      </p:sp>
      <p:sp>
        <p:nvSpPr>
          <p:cNvPr id="3" name="Rectangle 2"/>
          <p:cNvSpPr/>
          <p:nvPr/>
        </p:nvSpPr>
        <p:spPr>
          <a:xfrm>
            <a:off x="605524" y="742772"/>
            <a:ext cx="3939640" cy="738664"/>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a:t>
            </a:r>
            <a:r>
              <a:rPr lang="en-US" sz="2100" kern="100" smtClean="0">
                <a:solidFill>
                  <a:prstClr val="black"/>
                </a:solidFill>
                <a:latin typeface="Times New Roman" panose="02020603050405020304" pitchFamily="18" charset="0"/>
                <a:ea typeface="SimSun" panose="02010600030101010101" pitchFamily="2" charset="-122"/>
              </a:rPr>
              <a:t>Giới thiệu về chủ đề mà em định viết.. </a:t>
            </a:r>
            <a:endParaRPr lang="en-US" sz="2100">
              <a:solidFill>
                <a:prstClr val="black"/>
              </a:solidFill>
              <a:latin typeface="等线" panose="020F0502020204030204"/>
            </a:endParaRPr>
          </a:p>
        </p:txBody>
      </p:sp>
      <p:sp>
        <p:nvSpPr>
          <p:cNvPr id="4" name="Rectangle 3"/>
          <p:cNvSpPr/>
          <p:nvPr/>
        </p:nvSpPr>
        <p:spPr>
          <a:xfrm>
            <a:off x="2413546" y="179699"/>
            <a:ext cx="2131620" cy="415498"/>
          </a:xfrm>
          <a:prstGeom prst="rect">
            <a:avLst/>
          </a:prstGeom>
        </p:spPr>
        <p:txBody>
          <a:bodyPr wrap="square">
            <a:spAutoFit/>
          </a:bodyPr>
          <a:lstStyle/>
          <a:p>
            <a:pPr algn="just" defTabSz="685800"/>
            <a:r>
              <a:rPr lang="en-US" sz="2100" kern="100" smtClean="0">
                <a:solidFill>
                  <a:prstClr val="black"/>
                </a:solidFill>
                <a:latin typeface="Times New Roman" panose="02020603050405020304" pitchFamily="18" charset="0"/>
                <a:ea typeface="SimSun" panose="02010600030101010101" pitchFamily="2" charset="-122"/>
              </a:rPr>
              <a:t>Chủ đề tự chọn.</a:t>
            </a:r>
            <a:endParaRPr lang="en-US" sz="2100">
              <a:solidFill>
                <a:prstClr val="black"/>
              </a:solidFill>
              <a:latin typeface="等线" panose="020F0502020204030204"/>
            </a:endParaRPr>
          </a:p>
        </p:txBody>
      </p:sp>
      <p:sp>
        <p:nvSpPr>
          <p:cNvPr id="5" name="Rectangle 4"/>
          <p:cNvSpPr/>
          <p:nvPr/>
        </p:nvSpPr>
        <p:spPr>
          <a:xfrm>
            <a:off x="575834" y="1629011"/>
            <a:ext cx="4857011" cy="738664"/>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a:t>
            </a:r>
            <a:r>
              <a:rPr lang="en-US" sz="2100" kern="100" smtClean="0">
                <a:solidFill>
                  <a:prstClr val="black"/>
                </a:solidFill>
                <a:latin typeface="Times New Roman" panose="02020603050405020304" pitchFamily="18" charset="0"/>
                <a:ea typeface="SimSun" panose="02010600030101010101" pitchFamily="2" charset="-122"/>
              </a:rPr>
              <a:t>Làm rõ chủ đề thông qua việc miêu tả các đặc điểm của đối tượng trong chủ đề. </a:t>
            </a:r>
            <a:endParaRPr lang="en-US" sz="2100">
              <a:solidFill>
                <a:prstClr val="black"/>
              </a:solidFill>
              <a:latin typeface="等线" panose="020F0502020204030204"/>
            </a:endParaRPr>
          </a:p>
        </p:txBody>
      </p:sp>
      <p:sp>
        <p:nvSpPr>
          <p:cNvPr id="6" name="Rectangle 5"/>
          <p:cNvSpPr/>
          <p:nvPr/>
        </p:nvSpPr>
        <p:spPr>
          <a:xfrm>
            <a:off x="575834" y="2608274"/>
            <a:ext cx="4857011" cy="415498"/>
          </a:xfrm>
          <a:prstGeom prst="rect">
            <a:avLst/>
          </a:prstGeom>
        </p:spPr>
        <p:txBody>
          <a:bodyPr wrap="square">
            <a:spAutoFit/>
          </a:bodyPr>
          <a:lstStyle/>
          <a:p>
            <a:pPr marL="342900" indent="-342900" algn="just" defTabSz="685800">
              <a:buFontTx/>
              <a:buChar char="-"/>
            </a:pPr>
            <a:r>
              <a:rPr lang="en-US" sz="2100" kern="100">
                <a:solidFill>
                  <a:prstClr val="black"/>
                </a:solidFill>
                <a:latin typeface="Times New Roman" panose="02020603050405020304" pitchFamily="18" charset="0"/>
                <a:ea typeface="SimSun" panose="02010600030101010101" pitchFamily="2" charset="-122"/>
              </a:rPr>
              <a:t>Khẳng </a:t>
            </a:r>
            <a:r>
              <a:rPr lang="en-US" sz="2100" kern="100" smtClean="0">
                <a:solidFill>
                  <a:prstClr val="black"/>
                </a:solidFill>
                <a:latin typeface="Times New Roman" panose="02020603050405020304" pitchFamily="18" charset="0"/>
                <a:ea typeface="SimSun" panose="02010600030101010101" pitchFamily="2" charset="-122"/>
              </a:rPr>
              <a:t>định tình cảm với chủ đề. </a:t>
            </a:r>
            <a:endParaRPr lang="en-US" sz="2100">
              <a:solidFill>
                <a:prstClr val="black"/>
              </a:solidFill>
              <a:latin typeface="等线" panose="020F0502020204030204"/>
            </a:endParaRPr>
          </a:p>
        </p:txBody>
      </p:sp>
      <p:pic>
        <p:nvPicPr>
          <p:cNvPr id="7" name="Picture 6"/>
          <p:cNvPicPr>
            <a:picLocks noChangeAspect="1"/>
          </p:cNvPicPr>
          <p:nvPr/>
        </p:nvPicPr>
        <p:blipFill>
          <a:blip r:embed="rId4"/>
          <a:stretch>
            <a:fillRect/>
          </a:stretch>
        </p:blipFill>
        <p:spPr>
          <a:xfrm>
            <a:off x="5904432" y="179699"/>
            <a:ext cx="3155254" cy="1972034"/>
          </a:xfrm>
          <a:prstGeom prst="rect">
            <a:avLst/>
          </a:prstGeom>
        </p:spPr>
      </p:pic>
      <p:pic>
        <p:nvPicPr>
          <p:cNvPr id="8" name="Picture 7"/>
          <p:cNvPicPr>
            <a:picLocks noChangeAspect="1"/>
          </p:cNvPicPr>
          <p:nvPr/>
        </p:nvPicPr>
        <p:blipFill>
          <a:blip r:embed="rId5"/>
          <a:stretch>
            <a:fillRect/>
          </a:stretch>
        </p:blipFill>
        <p:spPr>
          <a:xfrm>
            <a:off x="4802025" y="2506003"/>
            <a:ext cx="2865554" cy="1790971"/>
          </a:xfrm>
          <a:prstGeom prst="rect">
            <a:avLst/>
          </a:prstGeom>
        </p:spPr>
      </p:pic>
    </p:spTree>
    <p:extLst>
      <p:ext uri="{BB962C8B-B14F-4D97-AF65-F5344CB8AC3E}">
        <p14:creationId xmlns:p14="http://schemas.microsoft.com/office/powerpoint/2010/main" val="199057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2: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3" name="Rectangle 2"/>
          <p:cNvSpPr/>
          <p:nvPr/>
        </p:nvSpPr>
        <p:spPr>
          <a:xfrm>
            <a:off x="692209" y="584775"/>
            <a:ext cx="8007410" cy="4154984"/>
          </a:xfrm>
          <a:prstGeom prst="rect">
            <a:avLst/>
          </a:prstGeom>
        </p:spPr>
        <p:txBody>
          <a:bodyPr wrap="square">
            <a:spAutoFit/>
          </a:bodyPr>
          <a:lstStyle/>
          <a:p>
            <a:pPr algn="just"/>
            <a:r>
              <a:rPr lang="en-US" sz="2400" smtClean="0">
                <a:solidFill>
                  <a:srgbClr val="000000"/>
                </a:solidFill>
                <a:latin typeface="Times New Roman" panose="02020603050405020304" pitchFamily="18" charset="0"/>
                <a:cs typeface="Times New Roman" panose="02020603050405020304" pitchFamily="18" charset="0"/>
              </a:rPr>
              <a:t>	</a:t>
            </a:r>
            <a:r>
              <a:rPr lang="vi-VN" sz="2400" smtClean="0">
                <a:solidFill>
                  <a:srgbClr val="000000"/>
                </a:solidFill>
                <a:latin typeface="Times New Roman" panose="02020603050405020304" pitchFamily="18" charset="0"/>
                <a:cs typeface="Times New Roman" panose="02020603050405020304" pitchFamily="18" charset="0"/>
              </a:rPr>
              <a:t>Đến </a:t>
            </a:r>
            <a:r>
              <a:rPr lang="vi-VN" sz="2400">
                <a:solidFill>
                  <a:srgbClr val="000000"/>
                </a:solidFill>
                <a:latin typeface="Times New Roman" panose="02020603050405020304" pitchFamily="18" charset="0"/>
                <a:cs typeface="Times New Roman" panose="02020603050405020304" pitchFamily="18" charset="0"/>
              </a:rPr>
              <a:t>Huế, thật là may mắn khi được nghe những điệu hò, điệu lí ngay trong một con thuyền bồng bềnh trên sông Hương. Huế là quê hương của hò đối đáp, hò giã gạo, hò xay lúa, hò ru em,… ; Huế cũng là nơi có nhiều điệu lí: lí con sáo, lí hoài xuân, lí hoài nam, vàrất nhiều làn điệu dân ca khác như nam bình, nam ai, nam xuân, tương tư khúc, … Trong âm điệu của ca Huế, có biết bao nhiêu là ý tình của người dân cố đô. Có bài sôi nổi, tươi vui; có bài bâng khuâng, tha thiết; lại cũng có bài nghe như tiếc thương, ai oán,… Có lẽ vì thế mà có người nói rằng, đến Huế mà không nghe ca Huế thì cũng là chưa biết gì về Huế.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081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57593389"/>
              </p:ext>
            </p:extLst>
          </p:nvPr>
        </p:nvGraphicFramePr>
        <p:xfrm>
          <a:off x="700754" y="584775"/>
          <a:ext cx="7716854" cy="3840480"/>
        </p:xfrm>
        <a:graphic>
          <a:graphicData uri="http://schemas.openxmlformats.org/drawingml/2006/table">
            <a:tbl>
              <a:tblPr firstRow="1" firstCol="1" bandRow="1"/>
              <a:tblGrid>
                <a:gridCol w="1087668">
                  <a:extLst>
                    <a:ext uri="{9D8B030D-6E8A-4147-A177-3AD203B41FA5}">
                      <a16:colId xmlns:a16="http://schemas.microsoft.com/office/drawing/2014/main" xmlns="" val="4232403391"/>
                    </a:ext>
                  </a:extLst>
                </a:gridCol>
                <a:gridCol w="1398913">
                  <a:extLst>
                    <a:ext uri="{9D8B030D-6E8A-4147-A177-3AD203B41FA5}">
                      <a16:colId xmlns:a16="http://schemas.microsoft.com/office/drawing/2014/main" xmlns="" val="1762872580"/>
                    </a:ext>
                  </a:extLst>
                </a:gridCol>
                <a:gridCol w="1441201">
                  <a:extLst>
                    <a:ext uri="{9D8B030D-6E8A-4147-A177-3AD203B41FA5}">
                      <a16:colId xmlns:a16="http://schemas.microsoft.com/office/drawing/2014/main" xmlns="" val="1913744045"/>
                    </a:ext>
                  </a:extLst>
                </a:gridCol>
                <a:gridCol w="3789072">
                  <a:extLst>
                    <a:ext uri="{9D8B030D-6E8A-4147-A177-3AD203B41FA5}">
                      <a16:colId xmlns:a16="http://schemas.microsoft.com/office/drawing/2014/main" xmlns="" val="1481486577"/>
                    </a:ext>
                  </a:extLst>
                </a:gridCol>
              </a:tblGrid>
              <a:tr h="0">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Yếu tố HV A</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Từ HV thuỷ+A </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Nghĩa của từ</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18887600"/>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Cư</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cư</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Sống ở trong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83188688"/>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quái</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quái</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Quái vật sống dưới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4088440"/>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44809906"/>
                  </a:ext>
                </a:extLst>
              </a:tr>
            </a:tbl>
          </a:graphicData>
        </a:graphic>
      </p:graphicFrame>
      <p:sp>
        <p:nvSpPr>
          <p:cNvPr id="3" name="Rectangle 2"/>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3: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350551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30706081"/>
              </p:ext>
            </p:extLst>
          </p:nvPr>
        </p:nvGraphicFramePr>
        <p:xfrm>
          <a:off x="94004" y="584775"/>
          <a:ext cx="8930355" cy="3627120"/>
        </p:xfrm>
        <a:graphic>
          <a:graphicData uri="http://schemas.openxmlformats.org/drawingml/2006/table">
            <a:tbl>
              <a:tblPr firstRow="1" firstCol="1" bandRow="1"/>
              <a:tblGrid>
                <a:gridCol w="863125">
                  <a:extLst>
                    <a:ext uri="{9D8B030D-6E8A-4147-A177-3AD203B41FA5}">
                      <a16:colId xmlns:a16="http://schemas.microsoft.com/office/drawing/2014/main" xmlns="" val="4232403391"/>
                    </a:ext>
                  </a:extLst>
                </a:gridCol>
                <a:gridCol w="1529917">
                  <a:extLst>
                    <a:ext uri="{9D8B030D-6E8A-4147-A177-3AD203B41FA5}">
                      <a16:colId xmlns:a16="http://schemas.microsoft.com/office/drawing/2014/main" xmlns="" val="1762872580"/>
                    </a:ext>
                  </a:extLst>
                </a:gridCol>
                <a:gridCol w="2035461">
                  <a:extLst>
                    <a:ext uri="{9D8B030D-6E8A-4147-A177-3AD203B41FA5}">
                      <a16:colId xmlns:a16="http://schemas.microsoft.com/office/drawing/2014/main" xmlns="" val="1913744045"/>
                    </a:ext>
                  </a:extLst>
                </a:gridCol>
                <a:gridCol w="4501852">
                  <a:extLst>
                    <a:ext uri="{9D8B030D-6E8A-4147-A177-3AD203B41FA5}">
                      <a16:colId xmlns:a16="http://schemas.microsoft.com/office/drawing/2014/main" xmlns="" val="1481486577"/>
                    </a:ext>
                  </a:extLst>
                </a:gridCol>
              </a:tblGrid>
              <a:tr h="0">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Yếu tố HV A</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Từ HV thuỷ+A </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Nghĩa của từ</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18887600"/>
                  </a:ext>
                </a:extLst>
              </a:tr>
              <a:tr h="0">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Thủ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a:t>
                      </a: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chiến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Cuộc</a:t>
                      </a:r>
                      <a:r>
                        <a:rPr lang="nl-NL" sz="2800" kern="100" baseline="0" smtClean="0">
                          <a:effectLst/>
                          <a:latin typeface="Times New Roman" panose="02020603050405020304" pitchFamily="18" charset="0"/>
                          <a:ea typeface="SimSun" panose="02010600030101010101" pitchFamily="2" charset="-122"/>
                          <a:cs typeface="Times New Roman" panose="02020603050405020304" pitchFamily="18" charset="0"/>
                        </a:rPr>
                        <a:t> giao tranh dưới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83188688"/>
                  </a:ext>
                </a:extLst>
              </a:tr>
              <a:tr h="0">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Phủ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a:t>
                      </a: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phủ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kern="100" smtClean="0">
                          <a:effectLst/>
                          <a:latin typeface="Times New Roman" panose="02020603050405020304" pitchFamily="18" charset="0"/>
                          <a:ea typeface="SimSun" panose="02010600030101010101" pitchFamily="2" charset="-122"/>
                          <a:cs typeface="Times New Roman" panose="02020603050405020304" pitchFamily="18" charset="0"/>
                        </a:rPr>
                        <a:t>Dinh thự</a:t>
                      </a:r>
                      <a:r>
                        <a:rPr lang="en-US" sz="2800" kern="100" baseline="0" smtClean="0">
                          <a:effectLst/>
                          <a:latin typeface="Times New Roman" panose="02020603050405020304" pitchFamily="18" charset="0"/>
                          <a:ea typeface="SimSun" panose="02010600030101010101" pitchFamily="2" charset="-122"/>
                          <a:cs typeface="Times New Roman" panose="02020603050405020304" pitchFamily="18" charset="0"/>
                        </a:rPr>
                        <a:t> ở dưới nước, nơi ở của thủy thần.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4088440"/>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 </a:t>
                      </a: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cung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Thủy cung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vi-VN" sz="2800" kern="100" baseline="0" smtClean="0">
                          <a:effectLst/>
                          <a:latin typeface="Times New Roman" panose="02020603050405020304" pitchFamily="18" charset="0"/>
                          <a:ea typeface="SimSun" panose="02010600030101010101" pitchFamily="2" charset="-122"/>
                          <a:cs typeface="Times New Roman" panose="02020603050405020304" pitchFamily="18" charset="0"/>
                        </a:rPr>
                        <a:t>cung điện tưởng tượng ở dưới nước, theo truyền thuyết</a:t>
                      </a:r>
                      <a:r>
                        <a:rPr lang="en-US" sz="2800" kern="100" baseline="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44809906"/>
                  </a:ext>
                </a:extLst>
              </a:tr>
            </a:tbl>
          </a:graphicData>
        </a:graphic>
      </p:graphicFrame>
      <p:sp>
        <p:nvSpPr>
          <p:cNvPr id="3" name="Rectangle 2"/>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3: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324705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4: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 name="Rectangle 1"/>
          <p:cNvSpPr/>
          <p:nvPr/>
        </p:nvSpPr>
        <p:spPr>
          <a:xfrm>
            <a:off x="1627469" y="588436"/>
            <a:ext cx="6435992" cy="954107"/>
          </a:xfrm>
          <a:prstGeom prst="rect">
            <a:avLst/>
          </a:prstGeom>
        </p:spPr>
        <p:txBody>
          <a:bodyPr wrap="square">
            <a:spAutoFit/>
          </a:bodyPr>
          <a:lstStyle/>
          <a:p>
            <a:pPr algn="ctr"/>
            <a:r>
              <a:rPr lang="en-US" sz="2800" kern="100" smtClean="0">
                <a:solidFill>
                  <a:srgbClr val="000000"/>
                </a:solidFill>
                <a:latin typeface="Times New Roman" panose="02020603050405020304" pitchFamily="18" charset="0"/>
                <a:ea typeface="SimSun" panose="02010600030101010101" pitchFamily="2" charset="-122"/>
              </a:rPr>
              <a:t>Giải thích nghĩa của các thành ngữ sau: </a:t>
            </a:r>
            <a:r>
              <a:rPr lang="vi-VN" sz="2800" kern="100" smtClean="0">
                <a:solidFill>
                  <a:srgbClr val="000000"/>
                </a:solidFill>
                <a:latin typeface="Times New Roman" panose="02020603050405020304" pitchFamily="18" charset="0"/>
                <a:ea typeface="SimSun" panose="02010600030101010101" pitchFamily="2" charset="-122"/>
              </a:rPr>
              <a:t>Hô </a:t>
            </a:r>
            <a:r>
              <a:rPr lang="vi-VN" sz="2800" kern="100">
                <a:solidFill>
                  <a:srgbClr val="000000"/>
                </a:solidFill>
                <a:latin typeface="Times New Roman" panose="02020603050405020304" pitchFamily="18" charset="0"/>
                <a:ea typeface="SimSun" panose="02010600030101010101" pitchFamily="2" charset="-122"/>
              </a:rPr>
              <a:t>mưa gọi </a:t>
            </a:r>
            <a:r>
              <a:rPr lang="vi-VN" sz="2800" kern="100" smtClean="0">
                <a:solidFill>
                  <a:srgbClr val="000000"/>
                </a:solidFill>
                <a:latin typeface="Times New Roman" panose="02020603050405020304" pitchFamily="18" charset="0"/>
                <a:ea typeface="SimSun" panose="02010600030101010101" pitchFamily="2" charset="-122"/>
              </a:rPr>
              <a:t>gió</a:t>
            </a:r>
            <a:r>
              <a:rPr lang="en-US" sz="2800" kern="100">
                <a:solidFill>
                  <a:srgbClr val="000000"/>
                </a:solidFill>
                <a:latin typeface="Times New Roman" panose="02020603050405020304" pitchFamily="18" charset="0"/>
                <a:ea typeface="SimSun" panose="02010600030101010101" pitchFamily="2" charset="-122"/>
              </a:rPr>
              <a:t>, </a:t>
            </a:r>
            <a:r>
              <a:rPr lang="en-US" sz="2800" kern="100" smtClean="0">
                <a:solidFill>
                  <a:srgbClr val="000000"/>
                </a:solidFill>
                <a:latin typeface="Times New Roman" panose="02020603050405020304" pitchFamily="18" charset="0"/>
                <a:ea typeface="SimSun" panose="02010600030101010101" pitchFamily="2" charset="-122"/>
              </a:rPr>
              <a:t>oán </a:t>
            </a:r>
            <a:r>
              <a:rPr lang="en-US" sz="2800" kern="100">
                <a:solidFill>
                  <a:srgbClr val="000000"/>
                </a:solidFill>
                <a:latin typeface="Times New Roman" panose="02020603050405020304" pitchFamily="18" charset="0"/>
                <a:ea typeface="SimSun" panose="02010600030101010101" pitchFamily="2" charset="-122"/>
              </a:rPr>
              <a:t>nặng thù sâu</a:t>
            </a:r>
            <a:endParaRPr lang="en-US" sz="2800"/>
          </a:p>
        </p:txBody>
      </p:sp>
      <p:sp>
        <p:nvSpPr>
          <p:cNvPr id="4" name="Rectangle 3"/>
          <p:cNvSpPr/>
          <p:nvPr/>
        </p:nvSpPr>
        <p:spPr>
          <a:xfrm>
            <a:off x="115368" y="1655487"/>
            <a:ext cx="4572000" cy="523220"/>
          </a:xfrm>
          <a:prstGeom prst="rect">
            <a:avLst/>
          </a:prstGeom>
        </p:spPr>
        <p:txBody>
          <a:bodyPr>
            <a:spAutoFit/>
          </a:bodyPr>
          <a:lstStyle/>
          <a:p>
            <a:pPr marR="0" lvl="0" algn="just">
              <a:spcBef>
                <a:spcPts val="0"/>
              </a:spcBef>
              <a:spcAft>
                <a:spcPts val="0"/>
              </a:spcAft>
              <a:buSzPts val="1000"/>
              <a:tabLst>
                <a:tab pos="228600" algn="l"/>
              </a:tabLst>
            </a:pPr>
            <a:r>
              <a:rPr lang="en-US" sz="2800" kern="100" smtClean="0">
                <a:solidFill>
                  <a:srgbClr val="000000"/>
                </a:solidFill>
                <a:latin typeface="Times New Roman" panose="02020603050405020304" pitchFamily="18" charset="0"/>
                <a:ea typeface="SimSun" panose="02010600030101010101" pitchFamily="2" charset="-122"/>
              </a:rPr>
              <a:t>- </a:t>
            </a:r>
            <a:r>
              <a:rPr lang="vi-VN" sz="2800" kern="100" smtClean="0">
                <a:solidFill>
                  <a:srgbClr val="000000"/>
                </a:solidFill>
                <a:latin typeface="Times New Roman" panose="02020603050405020304" pitchFamily="18" charset="0"/>
                <a:ea typeface="SimSun" panose="02010600030101010101" pitchFamily="2" charset="-122"/>
              </a:rPr>
              <a:t>Hô </a:t>
            </a:r>
            <a:r>
              <a:rPr lang="vi-VN" sz="2800" kern="100">
                <a:solidFill>
                  <a:srgbClr val="000000"/>
                </a:solidFill>
                <a:latin typeface="Times New Roman" panose="02020603050405020304" pitchFamily="18" charset="0"/>
                <a:ea typeface="SimSun" panose="02010600030101010101" pitchFamily="2" charset="-122"/>
              </a:rPr>
              <a:t>mưa gọi gió</a:t>
            </a:r>
            <a:r>
              <a:rPr lang="vi-VN" sz="2800" kern="100" smtClean="0">
                <a:solidFill>
                  <a:srgbClr val="000000"/>
                </a:solidFill>
                <a:latin typeface="Times New Roman" panose="02020603050405020304" pitchFamily="18" charset="0"/>
                <a:ea typeface="SimSun" panose="02010600030101010101" pitchFamily="2" charset="-122"/>
              </a:rPr>
              <a:t>:</a:t>
            </a:r>
            <a:endParaRPr lang="en-US" sz="28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2815839" y="1655487"/>
            <a:ext cx="4572000" cy="1384995"/>
          </a:xfrm>
          <a:prstGeom prst="rect">
            <a:avLst/>
          </a:prstGeom>
        </p:spPr>
        <p:txBody>
          <a:bodyPr>
            <a:spAutoFit/>
          </a:bodyPr>
          <a:lstStyle/>
          <a:p>
            <a:pPr lvl="0" algn="just">
              <a:buSzPts val="1000"/>
              <a:tabLst>
                <a:tab pos="228600" algn="l"/>
              </a:tabLst>
            </a:pPr>
            <a:r>
              <a:rPr lang="vi-VN" sz="2800" kern="100">
                <a:solidFill>
                  <a:srgbClr val="000000"/>
                </a:solidFill>
                <a:latin typeface="Times New Roman" panose="02020603050405020304" pitchFamily="18" charset="0"/>
                <a:ea typeface="SimSun" panose="02010600030101010101" pitchFamily="2" charset="-122"/>
              </a:rPr>
              <a:t>người có sức mạnh siêu nhiên, có thể làm được những điều kỳ diệu, to lớn</a:t>
            </a:r>
            <a:endParaRPr lang="en-US" sz="2800" kern="100">
              <a:solidFill>
                <a:srgbClr val="262626"/>
              </a:solidFill>
              <a:latin typeface="Times New Roman" panose="02020603050405020304" pitchFamily="18" charset="0"/>
              <a:ea typeface="SimSun" panose="02010600030101010101" pitchFamily="2" charset="-122"/>
            </a:endParaRPr>
          </a:p>
        </p:txBody>
      </p:sp>
      <p:pic>
        <p:nvPicPr>
          <p:cNvPr id="10" name="Picture 9"/>
          <p:cNvPicPr>
            <a:picLocks noChangeAspect="1"/>
          </p:cNvPicPr>
          <p:nvPr/>
        </p:nvPicPr>
        <p:blipFill>
          <a:blip r:embed="rId4"/>
          <a:stretch>
            <a:fillRect/>
          </a:stretch>
        </p:blipFill>
        <p:spPr>
          <a:xfrm>
            <a:off x="348864" y="3153426"/>
            <a:ext cx="2466975" cy="1847850"/>
          </a:xfrm>
          <a:prstGeom prst="rect">
            <a:avLst/>
          </a:prstGeom>
        </p:spPr>
      </p:pic>
      <p:pic>
        <p:nvPicPr>
          <p:cNvPr id="11" name="Picture 10"/>
          <p:cNvPicPr>
            <a:picLocks noChangeAspect="1"/>
          </p:cNvPicPr>
          <p:nvPr/>
        </p:nvPicPr>
        <p:blipFill>
          <a:blip r:embed="rId5"/>
          <a:stretch>
            <a:fillRect/>
          </a:stretch>
        </p:blipFill>
        <p:spPr>
          <a:xfrm>
            <a:off x="5289601" y="2569888"/>
            <a:ext cx="3157274" cy="2326851"/>
          </a:xfrm>
          <a:prstGeom prst="rect">
            <a:avLst/>
          </a:prstGeom>
        </p:spPr>
      </p:pic>
    </p:spTree>
    <p:extLst>
      <p:ext uri="{BB962C8B-B14F-4D97-AF65-F5344CB8AC3E}">
        <p14:creationId xmlns:p14="http://schemas.microsoft.com/office/powerpoint/2010/main" val="4091039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4: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 name="Rectangle 1"/>
          <p:cNvSpPr/>
          <p:nvPr/>
        </p:nvSpPr>
        <p:spPr>
          <a:xfrm>
            <a:off x="1627469" y="588436"/>
            <a:ext cx="6435992" cy="954107"/>
          </a:xfrm>
          <a:prstGeom prst="rect">
            <a:avLst/>
          </a:prstGeom>
        </p:spPr>
        <p:txBody>
          <a:bodyPr wrap="square">
            <a:spAutoFit/>
          </a:bodyPr>
          <a:lstStyle/>
          <a:p>
            <a:pPr algn="ctr"/>
            <a:r>
              <a:rPr lang="en-US" sz="2800" kern="100" smtClean="0">
                <a:solidFill>
                  <a:srgbClr val="000000"/>
                </a:solidFill>
                <a:latin typeface="Times New Roman" panose="02020603050405020304" pitchFamily="18" charset="0"/>
                <a:ea typeface="SimSun" panose="02010600030101010101" pitchFamily="2" charset="-122"/>
              </a:rPr>
              <a:t>Giải thích nghĩa của các thành ngữ sau: </a:t>
            </a:r>
            <a:r>
              <a:rPr lang="vi-VN" sz="2800" kern="100" smtClean="0">
                <a:solidFill>
                  <a:srgbClr val="000000"/>
                </a:solidFill>
                <a:latin typeface="Times New Roman" panose="02020603050405020304" pitchFamily="18" charset="0"/>
                <a:ea typeface="SimSun" panose="02010600030101010101" pitchFamily="2" charset="-122"/>
              </a:rPr>
              <a:t>Hô </a:t>
            </a:r>
            <a:r>
              <a:rPr lang="vi-VN" sz="2800" kern="100">
                <a:solidFill>
                  <a:srgbClr val="000000"/>
                </a:solidFill>
                <a:latin typeface="Times New Roman" panose="02020603050405020304" pitchFamily="18" charset="0"/>
                <a:ea typeface="SimSun" panose="02010600030101010101" pitchFamily="2" charset="-122"/>
              </a:rPr>
              <a:t>mưa gọi </a:t>
            </a:r>
            <a:r>
              <a:rPr lang="vi-VN" sz="2800" kern="100" smtClean="0">
                <a:solidFill>
                  <a:srgbClr val="000000"/>
                </a:solidFill>
                <a:latin typeface="Times New Roman" panose="02020603050405020304" pitchFamily="18" charset="0"/>
                <a:ea typeface="SimSun" panose="02010600030101010101" pitchFamily="2" charset="-122"/>
              </a:rPr>
              <a:t>gió</a:t>
            </a:r>
            <a:r>
              <a:rPr lang="en-US" sz="2800" kern="100">
                <a:solidFill>
                  <a:srgbClr val="000000"/>
                </a:solidFill>
                <a:latin typeface="Times New Roman" panose="02020603050405020304" pitchFamily="18" charset="0"/>
                <a:ea typeface="SimSun" panose="02010600030101010101" pitchFamily="2" charset="-122"/>
              </a:rPr>
              <a:t>, </a:t>
            </a:r>
            <a:r>
              <a:rPr lang="en-US" sz="2800" kern="100" smtClean="0">
                <a:solidFill>
                  <a:srgbClr val="000000"/>
                </a:solidFill>
                <a:latin typeface="Times New Roman" panose="02020603050405020304" pitchFamily="18" charset="0"/>
                <a:ea typeface="SimSun" panose="02010600030101010101" pitchFamily="2" charset="-122"/>
              </a:rPr>
              <a:t>oán </a:t>
            </a:r>
            <a:r>
              <a:rPr lang="en-US" sz="2800" kern="100">
                <a:solidFill>
                  <a:srgbClr val="000000"/>
                </a:solidFill>
                <a:latin typeface="Times New Roman" panose="02020603050405020304" pitchFamily="18" charset="0"/>
                <a:ea typeface="SimSun" panose="02010600030101010101" pitchFamily="2" charset="-122"/>
              </a:rPr>
              <a:t>nặng thù sâu</a:t>
            </a:r>
            <a:endParaRPr lang="en-US" sz="2800"/>
          </a:p>
        </p:txBody>
      </p:sp>
      <p:sp>
        <p:nvSpPr>
          <p:cNvPr id="4" name="Rectangle 3"/>
          <p:cNvSpPr/>
          <p:nvPr/>
        </p:nvSpPr>
        <p:spPr>
          <a:xfrm>
            <a:off x="115368" y="1655487"/>
            <a:ext cx="4572000" cy="523220"/>
          </a:xfrm>
          <a:prstGeom prst="rect">
            <a:avLst/>
          </a:prstGeom>
        </p:spPr>
        <p:txBody>
          <a:bodyPr>
            <a:spAutoFit/>
          </a:bodyPr>
          <a:lstStyle/>
          <a:p>
            <a:pPr marR="0" lvl="0" algn="just">
              <a:spcBef>
                <a:spcPts val="0"/>
              </a:spcBef>
              <a:spcAft>
                <a:spcPts val="0"/>
              </a:spcAft>
              <a:buSzPts val="1000"/>
              <a:tabLst>
                <a:tab pos="228600" algn="l"/>
              </a:tabLst>
            </a:pPr>
            <a:r>
              <a:rPr lang="en-US" sz="2800" kern="100" smtClean="0">
                <a:solidFill>
                  <a:srgbClr val="000000"/>
                </a:solidFill>
                <a:latin typeface="Times New Roman" panose="02020603050405020304" pitchFamily="18" charset="0"/>
                <a:ea typeface="SimSun" panose="02010600030101010101" pitchFamily="2" charset="-122"/>
              </a:rPr>
              <a:t>- </a:t>
            </a:r>
            <a:r>
              <a:rPr lang="vi-VN" sz="2800" kern="100" smtClean="0">
                <a:solidFill>
                  <a:srgbClr val="000000"/>
                </a:solidFill>
                <a:latin typeface="Times New Roman" panose="02020603050405020304" pitchFamily="18" charset="0"/>
                <a:ea typeface="SimSun" panose="02010600030101010101" pitchFamily="2" charset="-122"/>
              </a:rPr>
              <a:t>Oán </a:t>
            </a:r>
            <a:r>
              <a:rPr lang="vi-VN" sz="2800" kern="100">
                <a:solidFill>
                  <a:srgbClr val="000000"/>
                </a:solidFill>
                <a:latin typeface="Times New Roman" panose="02020603050405020304" pitchFamily="18" charset="0"/>
                <a:ea typeface="SimSun" panose="02010600030101010101" pitchFamily="2" charset="-122"/>
              </a:rPr>
              <a:t>nặng thù sâu: </a:t>
            </a:r>
            <a:endParaRPr lang="en-US" sz="28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3097850" y="1655487"/>
            <a:ext cx="4572000" cy="1384995"/>
          </a:xfrm>
          <a:prstGeom prst="rect">
            <a:avLst/>
          </a:prstGeom>
        </p:spPr>
        <p:txBody>
          <a:bodyPr>
            <a:spAutoFit/>
          </a:bodyPr>
          <a:lstStyle/>
          <a:p>
            <a:pPr lvl="0" algn="just">
              <a:buSzPts val="1000"/>
              <a:tabLst>
                <a:tab pos="228600" algn="l"/>
              </a:tabLst>
            </a:pPr>
            <a:r>
              <a:rPr lang="vi-VN" sz="2800" kern="100">
                <a:solidFill>
                  <a:srgbClr val="000000"/>
                </a:solidFill>
                <a:latin typeface="Times New Roman" panose="02020603050405020304" pitchFamily="18" charset="0"/>
                <a:ea typeface="SimSun" panose="02010600030101010101" pitchFamily="2" charset="-122"/>
              </a:rPr>
              <a:t>sự hận thù sâu sắc, khắc cốt ghi tâm, ghi nhớ ở trong lòng, không bao giờ quên được.</a:t>
            </a:r>
            <a:endParaRPr lang="en-US" sz="2800" kern="100">
              <a:solidFill>
                <a:srgbClr val="262626"/>
              </a:solidFill>
              <a:latin typeface="Times New Roman" panose="02020603050405020304" pitchFamily="18" charset="0"/>
              <a:ea typeface="SimSun" panose="02010600030101010101" pitchFamily="2" charset="-122"/>
            </a:endParaRPr>
          </a:p>
        </p:txBody>
      </p:sp>
      <p:pic>
        <p:nvPicPr>
          <p:cNvPr id="3" name="Picture 2"/>
          <p:cNvPicPr>
            <a:picLocks noChangeAspect="1"/>
          </p:cNvPicPr>
          <p:nvPr/>
        </p:nvPicPr>
        <p:blipFill>
          <a:blip r:embed="rId4"/>
          <a:stretch>
            <a:fillRect/>
          </a:stretch>
        </p:blipFill>
        <p:spPr>
          <a:xfrm>
            <a:off x="1424790" y="3249419"/>
            <a:ext cx="2584078" cy="1354795"/>
          </a:xfrm>
          <a:prstGeom prst="rect">
            <a:avLst/>
          </a:prstGeom>
        </p:spPr>
      </p:pic>
      <p:pic>
        <p:nvPicPr>
          <p:cNvPr id="7" name="Picture 6"/>
          <p:cNvPicPr>
            <a:picLocks noChangeAspect="1"/>
          </p:cNvPicPr>
          <p:nvPr/>
        </p:nvPicPr>
        <p:blipFill>
          <a:blip r:embed="rId4"/>
          <a:stretch>
            <a:fillRect/>
          </a:stretch>
        </p:blipFill>
        <p:spPr>
          <a:xfrm>
            <a:off x="5479383" y="3040482"/>
            <a:ext cx="2584078" cy="1354795"/>
          </a:xfrm>
          <a:prstGeom prst="rect">
            <a:avLst/>
          </a:prstGeom>
        </p:spPr>
      </p:pic>
    </p:spTree>
    <p:extLst>
      <p:ext uri="{BB962C8B-B14F-4D97-AF65-F5344CB8AC3E}">
        <p14:creationId xmlns:p14="http://schemas.microsoft.com/office/powerpoint/2010/main" val="3594987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50" y="-449451"/>
            <a:ext cx="5143500" cy="5143500"/>
          </a:xfrm>
          <a:prstGeom prst="rect">
            <a:avLst/>
          </a:prstGeom>
        </p:spPr>
      </p:pic>
      <p:sp>
        <p:nvSpPr>
          <p:cNvPr id="10" name="文本框 9">
            <a:extLst>
              <a:ext uri="{FF2B5EF4-FFF2-40B4-BE49-F238E27FC236}">
                <a16:creationId xmlns:a16="http://schemas.microsoft.com/office/drawing/2014/main" xmlns="" id="{E58B3AC2-C2BF-46E9-A39F-C3937F970537}"/>
              </a:ext>
            </a:extLst>
          </p:cNvPr>
          <p:cNvSpPr txBox="1"/>
          <p:nvPr/>
        </p:nvSpPr>
        <p:spPr>
          <a:xfrm>
            <a:off x="2941647" y="2248589"/>
            <a:ext cx="3536644" cy="769429"/>
          </a:xfrm>
          <a:prstGeom prst="rect">
            <a:avLst/>
          </a:prstGeom>
          <a:noFill/>
        </p:spPr>
        <p:txBody>
          <a:bodyPr vert="horz" wrap="square" lIns="91428" tIns="45714" rIns="91428" bIns="45714" rtlCol="0">
            <a:spAutoFit/>
          </a:bodyPr>
          <a:lstStyle/>
          <a:p>
            <a:pPr algn="dist"/>
            <a:r>
              <a:rPr lang="en-US" altLang="zh-CN"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KHỞI ĐỘNG</a:t>
            </a:r>
            <a:endParaRPr lang="zh-CN" altLang="en-US"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246290815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4: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 name="Rectangle 1"/>
          <p:cNvSpPr/>
          <p:nvPr/>
        </p:nvSpPr>
        <p:spPr>
          <a:xfrm>
            <a:off x="1627469" y="588436"/>
            <a:ext cx="6435992" cy="954107"/>
          </a:xfrm>
          <a:prstGeom prst="rect">
            <a:avLst/>
          </a:prstGeom>
        </p:spPr>
        <p:txBody>
          <a:bodyPr wrap="square">
            <a:spAutoFit/>
          </a:bodyPr>
          <a:lstStyle/>
          <a:p>
            <a:pPr algn="ctr"/>
            <a:r>
              <a:rPr lang="en-US" sz="2800" kern="100" smtClean="0">
                <a:solidFill>
                  <a:srgbClr val="000000"/>
                </a:solidFill>
                <a:latin typeface="Times New Roman" panose="02020603050405020304" pitchFamily="18" charset="0"/>
                <a:ea typeface="SimSun" panose="02010600030101010101" pitchFamily="2" charset="-122"/>
              </a:rPr>
              <a:t>Giải thích nghĩa của các thành ngữ sau: </a:t>
            </a:r>
            <a:r>
              <a:rPr lang="vi-VN" sz="2800" kern="100" smtClean="0">
                <a:solidFill>
                  <a:srgbClr val="000000"/>
                </a:solidFill>
                <a:latin typeface="Times New Roman" panose="02020603050405020304" pitchFamily="18" charset="0"/>
                <a:ea typeface="SimSun" panose="02010600030101010101" pitchFamily="2" charset="-122"/>
              </a:rPr>
              <a:t>Hô </a:t>
            </a:r>
            <a:r>
              <a:rPr lang="vi-VN" sz="2800" kern="100">
                <a:solidFill>
                  <a:srgbClr val="000000"/>
                </a:solidFill>
                <a:latin typeface="Times New Roman" panose="02020603050405020304" pitchFamily="18" charset="0"/>
                <a:ea typeface="SimSun" panose="02010600030101010101" pitchFamily="2" charset="-122"/>
              </a:rPr>
              <a:t>mưa gọi </a:t>
            </a:r>
            <a:r>
              <a:rPr lang="vi-VN" sz="2800" kern="100" smtClean="0">
                <a:solidFill>
                  <a:srgbClr val="000000"/>
                </a:solidFill>
                <a:latin typeface="Times New Roman" panose="02020603050405020304" pitchFamily="18" charset="0"/>
                <a:ea typeface="SimSun" panose="02010600030101010101" pitchFamily="2" charset="-122"/>
              </a:rPr>
              <a:t>gió</a:t>
            </a:r>
            <a:r>
              <a:rPr lang="en-US" sz="2800" kern="100">
                <a:solidFill>
                  <a:srgbClr val="000000"/>
                </a:solidFill>
                <a:latin typeface="Times New Roman" panose="02020603050405020304" pitchFamily="18" charset="0"/>
                <a:ea typeface="SimSun" panose="02010600030101010101" pitchFamily="2" charset="-122"/>
              </a:rPr>
              <a:t>, </a:t>
            </a:r>
            <a:r>
              <a:rPr lang="en-US" sz="2800" kern="100" smtClean="0">
                <a:solidFill>
                  <a:srgbClr val="000000"/>
                </a:solidFill>
                <a:latin typeface="Times New Roman" panose="02020603050405020304" pitchFamily="18" charset="0"/>
                <a:ea typeface="SimSun" panose="02010600030101010101" pitchFamily="2" charset="-122"/>
              </a:rPr>
              <a:t>oán </a:t>
            </a:r>
            <a:r>
              <a:rPr lang="en-US" sz="2800" kern="100">
                <a:solidFill>
                  <a:srgbClr val="000000"/>
                </a:solidFill>
                <a:latin typeface="Times New Roman" panose="02020603050405020304" pitchFamily="18" charset="0"/>
                <a:ea typeface="SimSun" panose="02010600030101010101" pitchFamily="2" charset="-122"/>
              </a:rPr>
              <a:t>nặng thù sâu</a:t>
            </a:r>
            <a:endParaRPr lang="en-US" sz="2800"/>
          </a:p>
        </p:txBody>
      </p:sp>
      <p:sp>
        <p:nvSpPr>
          <p:cNvPr id="5" name="Rectangle 4"/>
          <p:cNvSpPr/>
          <p:nvPr/>
        </p:nvSpPr>
        <p:spPr>
          <a:xfrm>
            <a:off x="1386555" y="1655487"/>
            <a:ext cx="6370889" cy="1384995"/>
          </a:xfrm>
          <a:prstGeom prst="rect">
            <a:avLst/>
          </a:prstGeom>
        </p:spPr>
        <p:txBody>
          <a:bodyPr wrap="square">
            <a:spAutoFit/>
          </a:bodyPr>
          <a:lstStyle/>
          <a:p>
            <a:pPr lvl="0" algn="just">
              <a:buSzPts val="1000"/>
              <a:tabLst>
                <a:tab pos="228600" algn="l"/>
              </a:tabLst>
            </a:pPr>
            <a:r>
              <a:rPr lang="en-US" sz="2800" kern="100" smtClean="0">
                <a:solidFill>
                  <a:srgbClr val="000000"/>
                </a:solidFill>
                <a:latin typeface="Times New Roman" panose="02020603050405020304" pitchFamily="18" charset="0"/>
                <a:ea typeface="SimSun" panose="02010600030101010101" pitchFamily="2" charset="-122"/>
              </a:rPr>
              <a:t>	</a:t>
            </a:r>
            <a:r>
              <a:rPr lang="vi-VN" sz="2800" kern="100" smtClean="0">
                <a:solidFill>
                  <a:srgbClr val="000000"/>
                </a:solidFill>
                <a:latin typeface="Times New Roman" panose="02020603050405020304" pitchFamily="18" charset="0"/>
                <a:ea typeface="SimSun" panose="02010600030101010101" pitchFamily="2" charset="-122"/>
              </a:rPr>
              <a:t>Trong </a:t>
            </a:r>
            <a:r>
              <a:rPr lang="vi-VN" sz="2800" kern="100">
                <a:solidFill>
                  <a:srgbClr val="000000"/>
                </a:solidFill>
                <a:latin typeface="Times New Roman" panose="02020603050405020304" pitchFamily="18" charset="0"/>
                <a:ea typeface="SimSun" panose="02010600030101010101" pitchFamily="2" charset="-122"/>
              </a:rPr>
              <a:t>mỗi thành ngữ, các từ ngữ được sắp xếp theo kiểu đan xen: hô - gọi, mưa - gió, oán - thù, nặng - sâu.</a:t>
            </a:r>
            <a:endParaRPr lang="en-US" sz="2800" kern="100">
              <a:solidFill>
                <a:srgbClr val="262626"/>
              </a:solidFill>
              <a:latin typeface="Times New Roman" panose="02020603050405020304" pitchFamily="18" charset="0"/>
              <a:ea typeface="SimSun" panose="02010600030101010101" pitchFamily="2" charset="-122"/>
            </a:endParaRPr>
          </a:p>
        </p:txBody>
      </p:sp>
      <p:pic>
        <p:nvPicPr>
          <p:cNvPr id="3" name="Picture 2"/>
          <p:cNvPicPr>
            <a:picLocks noChangeAspect="1"/>
          </p:cNvPicPr>
          <p:nvPr/>
        </p:nvPicPr>
        <p:blipFill>
          <a:blip r:embed="rId4"/>
          <a:stretch>
            <a:fillRect/>
          </a:stretch>
        </p:blipFill>
        <p:spPr>
          <a:xfrm>
            <a:off x="1424790" y="3249419"/>
            <a:ext cx="2584078" cy="1354795"/>
          </a:xfrm>
          <a:prstGeom prst="rect">
            <a:avLst/>
          </a:prstGeom>
        </p:spPr>
      </p:pic>
      <p:pic>
        <p:nvPicPr>
          <p:cNvPr id="6" name="Picture 5"/>
          <p:cNvPicPr>
            <a:picLocks noChangeAspect="1"/>
          </p:cNvPicPr>
          <p:nvPr/>
        </p:nvPicPr>
        <p:blipFill>
          <a:blip r:embed="rId5"/>
          <a:stretch>
            <a:fillRect/>
          </a:stretch>
        </p:blipFill>
        <p:spPr>
          <a:xfrm>
            <a:off x="5431172" y="2613255"/>
            <a:ext cx="2469094" cy="1847248"/>
          </a:xfrm>
          <a:prstGeom prst="rect">
            <a:avLst/>
          </a:prstGeom>
        </p:spPr>
      </p:pic>
    </p:spTree>
    <p:extLst>
      <p:ext uri="{BB962C8B-B14F-4D97-AF65-F5344CB8AC3E}">
        <p14:creationId xmlns:p14="http://schemas.microsoft.com/office/powerpoint/2010/main" val="2221145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05027" y="291534"/>
            <a:ext cx="4572000" cy="1384995"/>
          </a:xfrm>
          <a:prstGeom prst="rect">
            <a:avLst/>
          </a:prstGeom>
        </p:spPr>
        <p:txBody>
          <a:bodyPr>
            <a:spAutoFit/>
          </a:bodyPr>
          <a:lstStyle/>
          <a:p>
            <a:pPr algn="just"/>
            <a:r>
              <a:rPr lang="vi-VN" sz="2800">
                <a:latin typeface="Times New Roman" panose="02020603050405020304" pitchFamily="18" charset="0"/>
                <a:cs typeface="Times New Roman" panose="02020603050405020304" pitchFamily="18" charset="0"/>
              </a:rPr>
              <a:t>Thành ngữ được tạo nên bằng cách đan xen các từ ngữ theo cách tương tự đó là</a:t>
            </a:r>
            <a:r>
              <a:rPr lang="vi-VN" sz="2800"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3" name="Rectangle 2"/>
          <p:cNvSpPr/>
          <p:nvPr/>
        </p:nvSpPr>
        <p:spPr>
          <a:xfrm>
            <a:off x="961402" y="1676529"/>
            <a:ext cx="4572000" cy="523220"/>
          </a:xfrm>
          <a:prstGeom prst="rect">
            <a:avLst/>
          </a:prstGeom>
        </p:spPr>
        <p:txBody>
          <a:bodyPr>
            <a:spAutoFit/>
          </a:bodyPr>
          <a:lstStyle/>
          <a:p>
            <a:pPr lvl="0" algn="just"/>
            <a:r>
              <a:rPr lang="en-US" sz="2800" smtClean="0">
                <a:solidFill>
                  <a:srgbClr val="262626"/>
                </a:solidFill>
                <a:latin typeface="Times New Roman" panose="02020603050405020304" pitchFamily="18" charset="0"/>
                <a:cs typeface="Times New Roman" panose="02020603050405020304" pitchFamily="18" charset="0"/>
              </a:rPr>
              <a:t>+ </a:t>
            </a:r>
            <a:r>
              <a:rPr lang="vi-VN" sz="2800" smtClean="0">
                <a:solidFill>
                  <a:srgbClr val="262626"/>
                </a:solidFill>
                <a:latin typeface="Times New Roman" panose="02020603050405020304" pitchFamily="18" charset="0"/>
                <a:cs typeface="Times New Roman" panose="02020603050405020304" pitchFamily="18" charset="0"/>
              </a:rPr>
              <a:t>Góp </a:t>
            </a:r>
            <a:r>
              <a:rPr lang="vi-VN" sz="2800">
                <a:solidFill>
                  <a:srgbClr val="262626"/>
                </a:solidFill>
                <a:latin typeface="Times New Roman" panose="02020603050405020304" pitchFamily="18" charset="0"/>
                <a:cs typeface="Times New Roman" panose="02020603050405020304" pitchFamily="18" charset="0"/>
              </a:rPr>
              <a:t>gió thành </a:t>
            </a:r>
            <a:r>
              <a:rPr lang="vi-VN" sz="2800" smtClean="0">
                <a:solidFill>
                  <a:srgbClr val="262626"/>
                </a:solidFill>
                <a:latin typeface="Times New Roman" panose="02020603050405020304" pitchFamily="18" charset="0"/>
                <a:cs typeface="Times New Roman" panose="02020603050405020304" pitchFamily="18" charset="0"/>
              </a:rPr>
              <a:t>bão</a:t>
            </a:r>
            <a:r>
              <a:rPr lang="en-US" sz="2800" smtClean="0">
                <a:solidFill>
                  <a:srgbClr val="262626"/>
                </a:solidFill>
                <a:latin typeface="Times New Roman" panose="02020603050405020304" pitchFamily="18" charset="0"/>
                <a:cs typeface="Times New Roman" panose="02020603050405020304" pitchFamily="18" charset="0"/>
              </a:rPr>
              <a:t>.</a:t>
            </a:r>
            <a:endParaRPr lang="en-US" sz="2800">
              <a:solidFill>
                <a:srgbClr val="262626"/>
              </a:solidFill>
              <a:latin typeface="Times New Roman" panose="02020603050405020304" pitchFamily="18" charset="0"/>
              <a:cs typeface="Times New Roman" panose="02020603050405020304" pitchFamily="18" charset="0"/>
            </a:endParaRPr>
          </a:p>
        </p:txBody>
      </p:sp>
      <p:sp>
        <p:nvSpPr>
          <p:cNvPr id="4" name="Rectangle 3"/>
          <p:cNvSpPr/>
          <p:nvPr/>
        </p:nvSpPr>
        <p:spPr>
          <a:xfrm>
            <a:off x="961402" y="2199749"/>
            <a:ext cx="4572000" cy="523220"/>
          </a:xfrm>
          <a:prstGeom prst="rect">
            <a:avLst/>
          </a:prstGeom>
        </p:spPr>
        <p:txBody>
          <a:bodyPr>
            <a:spAutoFit/>
          </a:bodyPr>
          <a:lstStyle/>
          <a:p>
            <a:pPr lvl="0" algn="just"/>
            <a:r>
              <a:rPr lang="en-US" sz="2800" smtClean="0">
                <a:solidFill>
                  <a:srgbClr val="262626"/>
                </a:solidFill>
                <a:latin typeface="Times New Roman" panose="02020603050405020304" pitchFamily="18" charset="0"/>
                <a:cs typeface="Times New Roman" panose="02020603050405020304" pitchFamily="18" charset="0"/>
              </a:rPr>
              <a:t>+ Đội </a:t>
            </a:r>
            <a:r>
              <a:rPr lang="vi-VN" sz="2800" smtClean="0">
                <a:solidFill>
                  <a:srgbClr val="262626"/>
                </a:solidFill>
                <a:latin typeface="Times New Roman" panose="02020603050405020304" pitchFamily="18" charset="0"/>
                <a:cs typeface="Times New Roman" panose="02020603050405020304" pitchFamily="18" charset="0"/>
              </a:rPr>
              <a:t>trời </a:t>
            </a:r>
            <a:r>
              <a:rPr lang="vi-VN" sz="2800">
                <a:solidFill>
                  <a:srgbClr val="262626"/>
                </a:solidFill>
                <a:latin typeface="Times New Roman" panose="02020603050405020304" pitchFamily="18" charset="0"/>
                <a:cs typeface="Times New Roman" panose="02020603050405020304" pitchFamily="18" charset="0"/>
              </a:rPr>
              <a:t>đạp </a:t>
            </a:r>
            <a:r>
              <a:rPr lang="vi-VN" sz="2800" smtClean="0">
                <a:solidFill>
                  <a:srgbClr val="262626"/>
                </a:solidFill>
                <a:latin typeface="Times New Roman" panose="02020603050405020304" pitchFamily="18" charset="0"/>
                <a:cs typeface="Times New Roman" panose="02020603050405020304" pitchFamily="18" charset="0"/>
              </a:rPr>
              <a:t>đất</a:t>
            </a:r>
            <a:r>
              <a:rPr lang="en-US" sz="2800" smtClean="0">
                <a:solidFill>
                  <a:srgbClr val="262626"/>
                </a:solidFill>
                <a:latin typeface="Times New Roman" panose="02020603050405020304" pitchFamily="18" charset="0"/>
                <a:cs typeface="Times New Roman" panose="02020603050405020304" pitchFamily="18" charset="0"/>
              </a:rPr>
              <a:t>.</a:t>
            </a:r>
            <a:endParaRPr lang="en-US" sz="2800">
              <a:solidFill>
                <a:srgbClr val="262626"/>
              </a:solidFill>
              <a:latin typeface="Times New Roman" panose="02020603050405020304" pitchFamily="18" charset="0"/>
              <a:cs typeface="Times New Roman" panose="02020603050405020304" pitchFamily="18" charset="0"/>
            </a:endParaRPr>
          </a:p>
        </p:txBody>
      </p:sp>
      <p:sp>
        <p:nvSpPr>
          <p:cNvPr id="5" name="Rectangle 4"/>
          <p:cNvSpPr/>
          <p:nvPr/>
        </p:nvSpPr>
        <p:spPr>
          <a:xfrm>
            <a:off x="961402" y="2630603"/>
            <a:ext cx="4572000" cy="523220"/>
          </a:xfrm>
          <a:prstGeom prst="rect">
            <a:avLst/>
          </a:prstGeom>
        </p:spPr>
        <p:txBody>
          <a:bodyPr>
            <a:spAutoFit/>
          </a:bodyPr>
          <a:lstStyle/>
          <a:p>
            <a:pPr lvl="0" algn="just"/>
            <a:r>
              <a:rPr lang="en-US" sz="2800" smtClean="0">
                <a:solidFill>
                  <a:srgbClr val="262626"/>
                </a:solidFill>
                <a:latin typeface="Times New Roman" panose="02020603050405020304" pitchFamily="18" charset="0"/>
                <a:cs typeface="Times New Roman" panose="02020603050405020304" pitchFamily="18" charset="0"/>
              </a:rPr>
              <a:t>+ D</a:t>
            </a:r>
            <a:r>
              <a:rPr lang="vi-VN" sz="2800" smtClean="0">
                <a:solidFill>
                  <a:srgbClr val="262626"/>
                </a:solidFill>
                <a:latin typeface="Times New Roman" panose="02020603050405020304" pitchFamily="18" charset="0"/>
                <a:cs typeface="Times New Roman" panose="02020603050405020304" pitchFamily="18" charset="0"/>
              </a:rPr>
              <a:t>ãi </a:t>
            </a:r>
            <a:r>
              <a:rPr lang="vi-VN" sz="2800">
                <a:solidFill>
                  <a:srgbClr val="262626"/>
                </a:solidFill>
                <a:latin typeface="Times New Roman" panose="02020603050405020304" pitchFamily="18" charset="0"/>
                <a:cs typeface="Times New Roman" panose="02020603050405020304" pitchFamily="18" charset="0"/>
              </a:rPr>
              <a:t>nắng dầm </a:t>
            </a:r>
            <a:r>
              <a:rPr lang="vi-VN" sz="2800" smtClean="0">
                <a:solidFill>
                  <a:srgbClr val="262626"/>
                </a:solidFill>
                <a:latin typeface="Times New Roman" panose="02020603050405020304" pitchFamily="18" charset="0"/>
                <a:cs typeface="Times New Roman" panose="02020603050405020304" pitchFamily="18" charset="0"/>
              </a:rPr>
              <a:t>mưa</a:t>
            </a:r>
            <a:r>
              <a:rPr lang="en-US" sz="2800" smtClean="0">
                <a:solidFill>
                  <a:srgbClr val="262626"/>
                </a:solidFill>
                <a:latin typeface="Times New Roman" panose="02020603050405020304" pitchFamily="18" charset="0"/>
                <a:cs typeface="Times New Roman" panose="02020603050405020304" pitchFamily="18" charset="0"/>
              </a:rPr>
              <a:t>.</a:t>
            </a:r>
            <a:r>
              <a:rPr lang="vi-VN" sz="2800" smtClean="0">
                <a:solidFill>
                  <a:srgbClr val="262626"/>
                </a:solidFill>
                <a:latin typeface="Times New Roman" panose="02020603050405020304" pitchFamily="18" charset="0"/>
                <a:cs typeface="Times New Roman" panose="02020603050405020304" pitchFamily="18" charset="0"/>
              </a:rPr>
              <a:t> </a:t>
            </a:r>
            <a:endParaRPr lang="en-US" sz="2800">
              <a:solidFill>
                <a:srgbClr val="262626"/>
              </a:solidFill>
              <a:latin typeface="Times New Roman" panose="02020603050405020304" pitchFamily="18" charset="0"/>
              <a:cs typeface="Times New Roman" panose="02020603050405020304" pitchFamily="18" charset="0"/>
            </a:endParaRPr>
          </a:p>
        </p:txBody>
      </p:sp>
      <p:sp>
        <p:nvSpPr>
          <p:cNvPr id="6" name="Rectangle 5"/>
          <p:cNvSpPr/>
          <p:nvPr/>
        </p:nvSpPr>
        <p:spPr>
          <a:xfrm>
            <a:off x="961402" y="3096132"/>
            <a:ext cx="4572000" cy="523220"/>
          </a:xfrm>
          <a:prstGeom prst="rect">
            <a:avLst/>
          </a:prstGeom>
        </p:spPr>
        <p:txBody>
          <a:bodyPr>
            <a:spAutoFit/>
          </a:bodyPr>
          <a:lstStyle/>
          <a:p>
            <a:pPr lvl="0" algn="just"/>
            <a:r>
              <a:rPr lang="en-US" sz="2800" smtClean="0">
                <a:solidFill>
                  <a:srgbClr val="262626"/>
                </a:solidFill>
                <a:latin typeface="Times New Roman" panose="02020603050405020304" pitchFamily="18" charset="0"/>
                <a:cs typeface="Times New Roman" panose="02020603050405020304" pitchFamily="18" charset="0"/>
              </a:rPr>
              <a:t>+ C</a:t>
            </a:r>
            <a:r>
              <a:rPr lang="vi-VN" sz="2800" smtClean="0">
                <a:solidFill>
                  <a:srgbClr val="262626"/>
                </a:solidFill>
                <a:latin typeface="Times New Roman" panose="02020603050405020304" pitchFamily="18" charset="0"/>
                <a:cs typeface="Times New Roman" panose="02020603050405020304" pitchFamily="18" charset="0"/>
              </a:rPr>
              <a:t>hân </a:t>
            </a:r>
            <a:r>
              <a:rPr lang="vi-VN" sz="2800">
                <a:solidFill>
                  <a:srgbClr val="262626"/>
                </a:solidFill>
                <a:latin typeface="Times New Roman" panose="02020603050405020304" pitchFamily="18" charset="0"/>
                <a:cs typeface="Times New Roman" panose="02020603050405020304" pitchFamily="18" charset="0"/>
              </a:rPr>
              <a:t>cứng đá </a:t>
            </a:r>
            <a:r>
              <a:rPr lang="vi-VN" sz="2800" smtClean="0">
                <a:solidFill>
                  <a:srgbClr val="262626"/>
                </a:solidFill>
                <a:latin typeface="Times New Roman" panose="02020603050405020304" pitchFamily="18" charset="0"/>
                <a:cs typeface="Times New Roman" panose="02020603050405020304" pitchFamily="18" charset="0"/>
              </a:rPr>
              <a:t>mềm</a:t>
            </a:r>
            <a:r>
              <a:rPr lang="en-US" sz="2800" smtClean="0">
                <a:solidFill>
                  <a:srgbClr val="262626"/>
                </a:solidFill>
                <a:latin typeface="Times New Roman" panose="02020603050405020304" pitchFamily="18" charset="0"/>
                <a:cs typeface="Times New Roman" panose="02020603050405020304" pitchFamily="18" charset="0"/>
              </a:rPr>
              <a:t>.</a:t>
            </a:r>
            <a:endParaRPr lang="en-US" sz="2800">
              <a:solidFill>
                <a:srgbClr val="262626"/>
              </a:solidFill>
              <a:latin typeface="Times New Roman" panose="02020603050405020304" pitchFamily="18" charset="0"/>
              <a:cs typeface="Times New Roman" panose="02020603050405020304" pitchFamily="18" charset="0"/>
            </a:endParaRPr>
          </a:p>
        </p:txBody>
      </p:sp>
      <p:sp>
        <p:nvSpPr>
          <p:cNvPr id="8" name="Rectangle 7"/>
          <p:cNvSpPr/>
          <p:nvPr/>
        </p:nvSpPr>
        <p:spPr>
          <a:xfrm>
            <a:off x="961402" y="3616433"/>
            <a:ext cx="3215945" cy="523220"/>
          </a:xfrm>
          <a:prstGeom prst="rect">
            <a:avLst/>
          </a:prstGeom>
        </p:spPr>
        <p:txBody>
          <a:bodyPr wrap="none">
            <a:spAutoFit/>
          </a:bodyPr>
          <a:lstStyle/>
          <a:p>
            <a:pPr lvl="0" algn="just"/>
            <a:r>
              <a:rPr lang="en-US" sz="2800" smtClean="0">
                <a:solidFill>
                  <a:srgbClr val="262626"/>
                </a:solidFill>
                <a:latin typeface="Times New Roman" panose="02020603050405020304" pitchFamily="18" charset="0"/>
                <a:cs typeface="Times New Roman" panose="02020603050405020304" pitchFamily="18" charset="0"/>
              </a:rPr>
              <a:t>+ C</a:t>
            </a:r>
            <a:r>
              <a:rPr lang="vi-VN" sz="2800" smtClean="0">
                <a:solidFill>
                  <a:srgbClr val="262626"/>
                </a:solidFill>
                <a:latin typeface="Times New Roman" panose="02020603050405020304" pitchFamily="18" charset="0"/>
                <a:cs typeface="Times New Roman" panose="02020603050405020304" pitchFamily="18" charset="0"/>
              </a:rPr>
              <a:t>hém </a:t>
            </a:r>
            <a:r>
              <a:rPr lang="vi-VN" sz="2800">
                <a:solidFill>
                  <a:srgbClr val="262626"/>
                </a:solidFill>
                <a:latin typeface="Times New Roman" panose="02020603050405020304" pitchFamily="18" charset="0"/>
                <a:cs typeface="Times New Roman" panose="02020603050405020304" pitchFamily="18" charset="0"/>
              </a:rPr>
              <a:t>to kho mặn. </a:t>
            </a:r>
            <a:endParaRPr lang="en-US" sz="2800">
              <a:solidFill>
                <a:srgbClr val="262626"/>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5936433" y="186494"/>
            <a:ext cx="2466975" cy="1847850"/>
          </a:xfrm>
          <a:prstGeom prst="rect">
            <a:avLst/>
          </a:prstGeom>
        </p:spPr>
      </p:pic>
      <p:pic>
        <p:nvPicPr>
          <p:cNvPr id="9" name="Picture 8"/>
          <p:cNvPicPr>
            <a:picLocks noChangeAspect="1"/>
          </p:cNvPicPr>
          <p:nvPr/>
        </p:nvPicPr>
        <p:blipFill>
          <a:blip r:embed="rId5"/>
          <a:stretch>
            <a:fillRect/>
          </a:stretch>
        </p:blipFill>
        <p:spPr>
          <a:xfrm>
            <a:off x="5469308" y="1526036"/>
            <a:ext cx="2571853" cy="1641699"/>
          </a:xfrm>
          <a:prstGeom prst="rect">
            <a:avLst/>
          </a:prstGeom>
        </p:spPr>
      </p:pic>
      <p:pic>
        <p:nvPicPr>
          <p:cNvPr id="10" name="Picture 9"/>
          <p:cNvPicPr>
            <a:picLocks noChangeAspect="1"/>
          </p:cNvPicPr>
          <p:nvPr/>
        </p:nvPicPr>
        <p:blipFill>
          <a:blip r:embed="rId6"/>
          <a:stretch>
            <a:fillRect/>
          </a:stretch>
        </p:blipFill>
        <p:spPr>
          <a:xfrm>
            <a:off x="4512445" y="2942893"/>
            <a:ext cx="2657475" cy="1724025"/>
          </a:xfrm>
          <a:prstGeom prst="rect">
            <a:avLst/>
          </a:prstGeom>
        </p:spPr>
      </p:pic>
      <p:pic>
        <p:nvPicPr>
          <p:cNvPr id="11" name="Picture 10"/>
          <p:cNvPicPr>
            <a:picLocks noChangeAspect="1"/>
          </p:cNvPicPr>
          <p:nvPr/>
        </p:nvPicPr>
        <p:blipFill>
          <a:blip r:embed="rId7"/>
          <a:stretch>
            <a:fillRect/>
          </a:stretch>
        </p:blipFill>
        <p:spPr>
          <a:xfrm>
            <a:off x="4481038" y="2942893"/>
            <a:ext cx="2688882" cy="1847850"/>
          </a:xfrm>
          <a:prstGeom prst="rect">
            <a:avLst/>
          </a:prstGeom>
        </p:spPr>
      </p:pic>
      <p:pic>
        <p:nvPicPr>
          <p:cNvPr id="12" name="Picture 11"/>
          <p:cNvPicPr>
            <a:picLocks noChangeAspect="1"/>
          </p:cNvPicPr>
          <p:nvPr/>
        </p:nvPicPr>
        <p:blipFill>
          <a:blip r:embed="rId8"/>
          <a:stretch>
            <a:fillRect/>
          </a:stretch>
        </p:blipFill>
        <p:spPr>
          <a:xfrm>
            <a:off x="5469308" y="1477956"/>
            <a:ext cx="2571853" cy="1675867"/>
          </a:xfrm>
          <a:prstGeom prst="rect">
            <a:avLst/>
          </a:prstGeom>
        </p:spPr>
      </p:pic>
    </p:spTree>
    <p:extLst>
      <p:ext uri="{BB962C8B-B14F-4D97-AF65-F5344CB8AC3E}">
        <p14:creationId xmlns:p14="http://schemas.microsoft.com/office/powerpoint/2010/main" val="142239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arn(inVertical)">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04546" y="738554"/>
            <a:ext cx="6901961" cy="1384995"/>
          </a:xfrm>
          <a:prstGeom prst="rect">
            <a:avLst/>
          </a:prstGeom>
        </p:spPr>
        <p:txBody>
          <a:bodyPr wrap="square">
            <a:spAutoFit/>
          </a:bodyPr>
          <a:lstStyle/>
          <a:p>
            <a:pPr algn="just"/>
            <a:r>
              <a:rPr lang="vi-VN" sz="2800" i="1">
                <a:solidFill>
                  <a:srgbClr val="000000"/>
                </a:solidFill>
                <a:latin typeface="Times New Roman" panose="02020603050405020304" pitchFamily="18" charset="0"/>
                <a:cs typeface="Times New Roman" panose="02020603050405020304" pitchFamily="18" charset="0"/>
              </a:rPr>
              <a:t>- “Một người là chúa miền non cao, một người là chúa vùng nước thẳm, cả hai đều xứng đáng làm rể Vua Hùng”. </a:t>
            </a:r>
            <a:endParaRPr lang="vi-VN" sz="280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380392" y="2448864"/>
            <a:ext cx="6805246" cy="954107"/>
          </a:xfrm>
          <a:prstGeom prst="rect">
            <a:avLst/>
          </a:prstGeom>
        </p:spPr>
        <p:txBody>
          <a:bodyPr wrap="square">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nhấn mạnh sự ngang tài ngang sức,  mỗi người một vẻ của Sơn Tinh, Thủy Tinh. </a:t>
            </a:r>
          </a:p>
        </p:txBody>
      </p:sp>
      <p:sp>
        <p:nvSpPr>
          <p:cNvPr id="4" name="Rectangle 3"/>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5: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175691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04546" y="738554"/>
            <a:ext cx="6901961" cy="2677656"/>
          </a:xfrm>
          <a:prstGeom prst="rect">
            <a:avLst/>
          </a:prstGeom>
        </p:spPr>
        <p:txBody>
          <a:bodyPr wrap="square">
            <a:spAutoFit/>
          </a:bodyPr>
          <a:lstStyle/>
          <a:p>
            <a:pPr algn="just"/>
            <a:r>
              <a:rPr lang="vi-VN" sz="2800" i="1">
                <a:solidFill>
                  <a:srgbClr val="000000"/>
                </a:solidFill>
                <a:latin typeface="Times New Roman" panose="02020603050405020304" pitchFamily="18" charset="0"/>
                <a:cs typeface="Times New Roman" panose="02020603050405020304" pitchFamily="18" charset="0"/>
              </a:rPr>
              <a:t>- “Một người ở vùng núi Tản Viên, có tài lạ: vẫy tay về phía đông, phía đông nổi cồn bãi; vẫy tay về phía tây, phía tây mọc lên từng dãy núi đồi. … Một người ở miền biển, tài năng cũng không kém: gọi gió, gió đến; hô mưa, mưa về.”</a:t>
            </a:r>
          </a:p>
        </p:txBody>
      </p:sp>
      <p:sp>
        <p:nvSpPr>
          <p:cNvPr id="3" name="Rectangle 2"/>
          <p:cNvSpPr/>
          <p:nvPr/>
        </p:nvSpPr>
        <p:spPr>
          <a:xfrm>
            <a:off x="1301261" y="3354718"/>
            <a:ext cx="6805246" cy="1384995"/>
          </a:xfrm>
          <a:prstGeom prst="rect">
            <a:avLst/>
          </a:prstGeom>
        </p:spPr>
        <p:txBody>
          <a:bodyPr wrap="square">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Liệt kê các phép lạ của Sơn Tinh và Thủy Tinh, nhấn mạnh sự dứt khoát, hiệu nghiệm tức thì. </a:t>
            </a:r>
          </a:p>
        </p:txBody>
      </p:sp>
      <p:sp>
        <p:nvSpPr>
          <p:cNvPr id="4" name="Rectangle 3"/>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5: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1063970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04546" y="738554"/>
            <a:ext cx="6901961" cy="1815882"/>
          </a:xfrm>
          <a:prstGeom prst="rect">
            <a:avLst/>
          </a:prstGeom>
        </p:spPr>
        <p:txBody>
          <a:bodyPr wrap="square">
            <a:spAutoFit/>
          </a:bodyPr>
          <a:lstStyle/>
          <a:p>
            <a:pPr algn="just"/>
            <a:r>
              <a:rPr lang="vi-VN" sz="2800" i="1">
                <a:solidFill>
                  <a:srgbClr val="000000"/>
                </a:solidFill>
                <a:latin typeface="Times New Roman" panose="02020603050405020304" pitchFamily="18" charset="0"/>
                <a:cs typeface="Times New Roman" panose="02020603050405020304" pitchFamily="18" charset="0"/>
              </a:rPr>
              <a:t>- “Nước ngập ruộng đồng, nước tràn nhà cửa, nước dâng lên lưng đồi, sườn núi, thành Phong Châu như nổi lềnh bềnh trên một biển nước.” </a:t>
            </a:r>
          </a:p>
        </p:txBody>
      </p:sp>
      <p:sp>
        <p:nvSpPr>
          <p:cNvPr id="3" name="Rectangle 2"/>
          <p:cNvSpPr/>
          <p:nvPr/>
        </p:nvSpPr>
        <p:spPr>
          <a:xfrm>
            <a:off x="1252903" y="2554436"/>
            <a:ext cx="6805246" cy="1815882"/>
          </a:xfrm>
          <a:prstGeom prst="rect">
            <a:avLst/>
          </a:prstGeom>
        </p:spPr>
        <p:txBody>
          <a:bodyPr wrap="square">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Liệt kê những sự vật bị ngập, nhấn mạnh việc nước ngập mọi nơi, lần lượt, tăng tiến (từ xa đến gần, từ ngoài vào trong), qua đó thể hiện sức mạnh, sự tức giận của Thủy Tinh. </a:t>
            </a:r>
          </a:p>
        </p:txBody>
      </p:sp>
      <p:sp>
        <p:nvSpPr>
          <p:cNvPr id="4" name="Rectangle 3"/>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5: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1526003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71265" y="613378"/>
            <a:ext cx="4049610" cy="3565072"/>
          </a:xfrm>
          <a:prstGeom prst="rect">
            <a:avLst/>
          </a:prstGeom>
        </p:spPr>
      </p:pic>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38878" y="392328"/>
            <a:ext cx="4484915" cy="212984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1336" y="-28880"/>
            <a:ext cx="519647" cy="800768"/>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9524" y="2277272"/>
            <a:ext cx="837797" cy="1604254"/>
          </a:xfrm>
          <a:prstGeom prst="rect">
            <a:avLst/>
          </a:prstGeom>
        </p:spPr>
      </p:pic>
      <p:pic>
        <p:nvPicPr>
          <p:cNvPr id="23" name="Picture 22"/>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019524" y="2136878"/>
            <a:ext cx="971372" cy="443593"/>
          </a:xfrm>
          <a:prstGeom prst="rect">
            <a:avLst/>
          </a:prstGeom>
        </p:spPr>
      </p:pic>
      <p:pic>
        <p:nvPicPr>
          <p:cNvPr id="24" name="Picture 23"/>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20385" y="2387249"/>
            <a:ext cx="920774" cy="1066159"/>
          </a:xfrm>
          <a:prstGeom prst="rect">
            <a:avLst/>
          </a:prstGeom>
        </p:spPr>
      </p:pic>
      <p:pic>
        <p:nvPicPr>
          <p:cNvPr id="25" name="Picture 24"/>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42088" y="2464668"/>
            <a:ext cx="581396" cy="957422"/>
          </a:xfrm>
          <a:prstGeom prst="rect">
            <a:avLst/>
          </a:prstGeom>
        </p:spPr>
      </p:pic>
      <p:pic>
        <p:nvPicPr>
          <p:cNvPr id="26" name="Picture 25"/>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18505" y="2464668"/>
            <a:ext cx="411818" cy="771122"/>
          </a:xfrm>
          <a:prstGeom prst="rect">
            <a:avLst/>
          </a:prstGeom>
        </p:spPr>
      </p:pic>
      <p:pic>
        <p:nvPicPr>
          <p:cNvPr id="27" name="Picture 2" descr="HÃ¬nh áº£nh cÃ³ liÃªn quan"/>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5490922" y="-315069"/>
            <a:ext cx="4178962" cy="49459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4888" y="3079397"/>
            <a:ext cx="2728491" cy="16790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73475" y="3446939"/>
            <a:ext cx="3011193" cy="18530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11196" y="3342451"/>
            <a:ext cx="941914" cy="1993565"/>
          </a:xfrm>
          <a:prstGeom prst="rect">
            <a:avLst/>
          </a:prstGeom>
        </p:spPr>
      </p:pic>
      <p:pic>
        <p:nvPicPr>
          <p:cNvPr id="38" name="Picture 37" descr="C:\Users\ADMIN\Desktop\Tai nguyen thiet ke tro choi\Bảng gỗ\wooden-blank-sign-clipart-1.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08507" y="-1275669"/>
            <a:ext cx="5168204" cy="229493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2493340" y="267382"/>
            <a:ext cx="4542538" cy="507831"/>
          </a:xfrm>
          <a:prstGeom prst="rect">
            <a:avLst/>
          </a:prstGeom>
          <a:noFill/>
        </p:spPr>
        <p:txBody>
          <a:bodyPr wrap="square" rtlCol="0">
            <a:spAutoFit/>
          </a:bodyPr>
          <a:lstStyle/>
          <a:p>
            <a:pPr defTabSz="342900"/>
            <a:r>
              <a:rPr lang="en-US" sz="2700" b="1">
                <a:solidFill>
                  <a:prstClr val="white"/>
                </a:solidFill>
                <a:latin typeface="Arial" panose="020B0604020202020204" pitchFamily="34" charset="0"/>
                <a:cs typeface="Arial" panose="020B0604020202020204" pitchFamily="34" charset="0"/>
              </a:rPr>
              <a:t>NGÔI NHÀ TÌNH THƯƠNG </a:t>
            </a:r>
            <a:endParaRPr lang="en-US" sz="2700" b="1" dirty="0">
              <a:solidFill>
                <a:prstClr val="white"/>
              </a:solidFill>
              <a:latin typeface="Arial" panose="020B0604020202020204" pitchFamily="34" charset="0"/>
              <a:cs typeface="Arial" panose="020B0604020202020204" pitchFamily="34" charset="0"/>
            </a:endParaRPr>
          </a:p>
        </p:txBody>
      </p:sp>
      <p:pic>
        <p:nvPicPr>
          <p:cNvPr id="20" name="Picture 19" descr="C:\Users\ADMIN\Desktop\Tai nguyen thiet ke tro choi\Angry birds epic birds\1505573783630 (2).png">
            <a:hlinkClick r:id="rId24" action="ppaction://hlinksldjump"/>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231948" y="3928545"/>
            <a:ext cx="949427" cy="51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1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destroyed house 2 3d model low-poly obj mtl 3ds fbx blend dae x3d 1"/>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9" b="89834" l="0" r="89941">
                        <a14:backgroundMark x1="37574" y1="45851" x2="37722" y2="48133"/>
                        <a14:backgroundMark x1="28107" y1="37552" x2="28846" y2="37967"/>
                        <a14:backgroundMark x1="27959" y1="34025" x2="29438" y2="34025"/>
                        <a14:backgroundMark x1="39645" y1="33402" x2="39349" y2="34440"/>
                        <a14:backgroundMark x1="39645" y1="38797" x2="39645" y2="38797"/>
                        <a14:backgroundMark x1="39793" y1="36515" x2="39793" y2="36515"/>
                        <a14:backgroundMark x1="40976" y1="24066" x2="41716" y2="24481"/>
                        <a14:backgroundMark x1="44527" y1="25311" x2="44231" y2="25934"/>
                        <a14:backgroundMark x1="48521" y1="30913" x2="48521" y2="30913"/>
                        <a14:backgroundMark x1="47485" y1="32573" x2="47485" y2="32573"/>
                        <a14:backgroundMark x1="66716" y1="37344" x2="66716" y2="37759"/>
                        <a14:backgroundMark x1="70710" y1="28216" x2="70710" y2="28216"/>
                        <a14:backgroundMark x1="66864" y1="38589" x2="66864" y2="38589"/>
                        <a14:backgroundMark x1="70118" y1="72822" x2="75444" y2="73444"/>
                        <a14:backgroundMark x1="72337" y1="66805" x2="71598" y2="67427"/>
                        <a14:backgroundMark x1="75592" y1="63278" x2="75296" y2="64730"/>
                        <a14:backgroundMark x1="76923" y1="66805" x2="76036" y2="66805"/>
                        <a14:backgroundMark x1="56361" y1="39004" x2="56361" y2="39004"/>
                        <a14:backgroundMark x1="56213" y1="36100" x2="56213" y2="36100"/>
                        <a14:backgroundMark x1="58580" y1="32573" x2="58580" y2="32573"/>
                        <a14:backgroundMark x1="61391" y1="32365" x2="61391" y2="32365"/>
                        <a14:backgroundMark x1="52515" y1="30705" x2="52515" y2="30705"/>
                        <a14:backgroundMark x1="51331" y1="33195" x2="51331" y2="33195"/>
                        <a14:backgroundMark x1="42012" y1="21369" x2="42012" y2="21369"/>
                        <a14:backgroundMark x1="46746" y1="23029" x2="46746" y2="23029"/>
                        <a14:backgroundMark x1="44231" y1="20124" x2="44231" y2="20124"/>
                        <a14:backgroundMark x1="56509" y1="47925" x2="56509" y2="47925"/>
                        <a14:backgroundMark x1="3846" y1="65768" x2="9024" y2="73651"/>
                        <a14:backgroundMark x1="15385" y1="59129" x2="12574" y2="65768"/>
                        <a14:backgroundMark x1="19675" y1="59544" x2="18787" y2="61411"/>
                        <a14:backgroundMark x1="15237" y1="68672" x2="16124" y2="69087"/>
                        <a14:backgroundMark x1="33876" y1="81950" x2="45562" y2="78838"/>
                        <a14:backgroundMark x1="69822" y1="75934" x2="69822" y2="75934"/>
                      </a14:backgroundRemoval>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14045" y="81045"/>
            <a:ext cx="8226186" cy="55578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81466" y="3603546"/>
            <a:ext cx="942091" cy="1992170"/>
          </a:xfrm>
          <a:prstGeom prst="rect">
            <a:avLst/>
          </a:prstGeom>
        </p:spPr>
      </p:pic>
      <p:pic>
        <p:nvPicPr>
          <p:cNvPr id="7" name="Picture 2" descr="C:\Users\ADMIN\Desktop\Tai nguyen thiet ke tro choi\Bảng gỗ\Picture1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74760" y="4599632"/>
            <a:ext cx="1004814" cy="4820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Desktop\Tai nguyen thiet ke tro choi\Bảng gỗ\wooden-blank-sign-clipart-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2094" y="-3113314"/>
            <a:ext cx="6819534" cy="56626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08870" y="203251"/>
            <a:ext cx="5993957" cy="2169825"/>
          </a:xfrm>
          <a:prstGeom prst="rect">
            <a:avLst/>
          </a:prstGeom>
          <a:noFill/>
        </p:spPr>
        <p:txBody>
          <a:bodyPr wrap="square" rtlCol="0">
            <a:spAutoFit/>
          </a:bodyPr>
          <a:lstStyle/>
          <a:p>
            <a:pPr algn="ctr" defTabSz="342900"/>
            <a:r>
              <a:rPr lang="en-US" sz="2700" b="1">
                <a:solidFill>
                  <a:prstClr val="white"/>
                </a:solidFill>
                <a:latin typeface="Times New Roman" panose="02020603050405020304" pitchFamily="18" charset="0"/>
                <a:cs typeface="Times New Roman" panose="02020603050405020304" pitchFamily="18" charset="0"/>
              </a:rPr>
              <a:t>Trong một trận bão lớn, ngôi nhà</a:t>
            </a:r>
          </a:p>
          <a:p>
            <a:pPr algn="ctr" defTabSz="342900"/>
            <a:r>
              <a:rPr lang="en-US" sz="2700" b="1">
                <a:solidFill>
                  <a:prstClr val="white"/>
                </a:solidFill>
                <a:latin typeface="Times New Roman" panose="02020603050405020304" pitchFamily="18" charset="0"/>
                <a:cs typeface="Times New Roman" panose="02020603050405020304" pitchFamily="18" charset="0"/>
              </a:rPr>
              <a:t>của bác Ba đã bị bão tàn phá.</a:t>
            </a:r>
          </a:p>
          <a:p>
            <a:pPr algn="ctr" defTabSz="342900"/>
            <a:r>
              <a:rPr lang="en-US" sz="2700" b="1">
                <a:solidFill>
                  <a:prstClr val="white"/>
                </a:solidFill>
                <a:latin typeface="Times New Roman" panose="02020603050405020304" pitchFamily="18" charset="0"/>
                <a:cs typeface="Times New Roman" panose="02020603050405020304" pitchFamily="18" charset="0"/>
              </a:rPr>
              <a:t>Các em hãy giúp bác Ba </a:t>
            </a:r>
          </a:p>
          <a:p>
            <a:pPr algn="ctr" defTabSz="342900"/>
            <a:r>
              <a:rPr lang="en-US" sz="2700" b="1">
                <a:solidFill>
                  <a:prstClr val="white"/>
                </a:solidFill>
                <a:latin typeface="Times New Roman" panose="02020603050405020304" pitchFamily="18" charset="0"/>
                <a:cs typeface="Times New Roman" panose="02020603050405020304" pitchFamily="18" charset="0"/>
              </a:rPr>
              <a:t>xây lại ngôi nhà mới bằng cách </a:t>
            </a:r>
          </a:p>
          <a:p>
            <a:pPr algn="ctr" defTabSz="342900"/>
            <a:r>
              <a:rPr lang="en-US" sz="2700" b="1">
                <a:solidFill>
                  <a:prstClr val="white"/>
                </a:solidFill>
                <a:latin typeface="Times New Roman" panose="02020603050405020304" pitchFamily="18" charset="0"/>
                <a:cs typeface="Times New Roman" panose="02020603050405020304" pitchFamily="18" charset="0"/>
              </a:rPr>
              <a:t>trả lời đúng các câu hỏi.</a:t>
            </a:r>
            <a:endParaRPr lang="en-US" sz="27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641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7" name="Picture 16"/>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71265" y="613378"/>
            <a:ext cx="4049610" cy="3565072"/>
          </a:xfrm>
          <a:prstGeom prst="rect">
            <a:avLst/>
          </a:prstGeom>
        </p:spPr>
      </p:pic>
      <p:pic>
        <p:nvPicPr>
          <p:cNvPr id="18" name="Picture 17"/>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38878" y="392328"/>
            <a:ext cx="4484915" cy="212984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1336" y="-28880"/>
            <a:ext cx="519647" cy="800768"/>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19524" y="2277272"/>
            <a:ext cx="837797" cy="1604254"/>
          </a:xfrm>
          <a:prstGeom prst="rect">
            <a:avLst/>
          </a:prstGeom>
        </p:spPr>
      </p:pic>
      <p:pic>
        <p:nvPicPr>
          <p:cNvPr id="23" name="Picture 22"/>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019524" y="2136878"/>
            <a:ext cx="971372" cy="443593"/>
          </a:xfrm>
          <a:prstGeom prst="rect">
            <a:avLst/>
          </a:prstGeom>
        </p:spPr>
      </p:pic>
      <p:pic>
        <p:nvPicPr>
          <p:cNvPr id="24" name="Picture 23"/>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20385" y="2387249"/>
            <a:ext cx="920774" cy="1066159"/>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42088" y="2464668"/>
            <a:ext cx="581396" cy="957422"/>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18505" y="2464668"/>
            <a:ext cx="411818" cy="771122"/>
          </a:xfrm>
          <a:prstGeom prst="rect">
            <a:avLst/>
          </a:prstGeom>
        </p:spPr>
      </p:pic>
      <p:pic>
        <p:nvPicPr>
          <p:cNvPr id="27" name="Picture 2"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5490922" y="-315069"/>
            <a:ext cx="4178962" cy="49459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4888" y="3079397"/>
            <a:ext cx="2728491" cy="16790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03978" y="3712403"/>
            <a:ext cx="942091" cy="1992170"/>
          </a:xfrm>
          <a:prstGeom prst="rect">
            <a:avLst/>
          </a:prstGeom>
        </p:spPr>
      </p:pic>
      <p:pic>
        <p:nvPicPr>
          <p:cNvPr id="30"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73475" y="3446939"/>
            <a:ext cx="3011193" cy="18530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80777" y="2997336"/>
            <a:ext cx="676307" cy="307989"/>
          </a:xfrm>
          <a:prstGeom prst="rect">
            <a:avLst/>
          </a:prstGeom>
        </p:spPr>
      </p:pic>
      <p:pic>
        <p:nvPicPr>
          <p:cNvPr id="4" name="Picture 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195356" y="125448"/>
            <a:ext cx="747488" cy="355076"/>
          </a:xfrm>
          <a:prstGeom prst="rect">
            <a:avLst/>
          </a:prstGeom>
        </p:spPr>
      </p:pic>
      <p:pic>
        <p:nvPicPr>
          <p:cNvPr id="5" name="Picture 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313706" y="978872"/>
            <a:ext cx="419216" cy="483551"/>
          </a:xfrm>
          <a:prstGeom prst="rect">
            <a:avLst/>
          </a:prstGeom>
        </p:spPr>
      </p:pic>
      <p:pic>
        <p:nvPicPr>
          <p:cNvPr id="6" name="Picture 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653927" y="968959"/>
            <a:ext cx="589532" cy="519002"/>
          </a:xfrm>
          <a:prstGeom prst="rect">
            <a:avLst/>
          </a:prstGeom>
        </p:spPr>
      </p:pic>
      <p:pic>
        <p:nvPicPr>
          <p:cNvPr id="7" name="Picture 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460260" y="2894166"/>
            <a:ext cx="812385" cy="499406"/>
          </a:xfrm>
          <a:prstGeom prst="rect">
            <a:avLst/>
          </a:prstGeom>
        </p:spPr>
      </p:pic>
      <p:pic>
        <p:nvPicPr>
          <p:cNvPr id="8" name="Picture 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313706" y="1864050"/>
            <a:ext cx="347429" cy="666381"/>
          </a:xfrm>
          <a:prstGeom prst="rect">
            <a:avLst/>
          </a:prstGeom>
        </p:spPr>
      </p:pic>
      <p:pic>
        <p:nvPicPr>
          <p:cNvPr id="9" name="Picture 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741191" y="-64672"/>
            <a:ext cx="393671" cy="609666"/>
          </a:xfrm>
          <a:prstGeom prst="rect">
            <a:avLst/>
          </a:prstGeom>
        </p:spPr>
      </p:pic>
      <p:pic>
        <p:nvPicPr>
          <p:cNvPr id="10" name="Picture 9"/>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587246" y="1919866"/>
            <a:ext cx="576362" cy="666426"/>
          </a:xfrm>
          <a:prstGeom prst="rect">
            <a:avLst/>
          </a:prstGeom>
        </p:spPr>
      </p:pic>
      <p:sp>
        <p:nvSpPr>
          <p:cNvPr id="11" name="Oval 10">
            <a:hlinkClick r:id="rId34" action="ppaction://hlinksldjump"/>
          </p:cNvPr>
          <p:cNvSpPr/>
          <p:nvPr/>
        </p:nvSpPr>
        <p:spPr>
          <a:xfrm>
            <a:off x="1335477" y="523224"/>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1</a:t>
            </a:r>
          </a:p>
        </p:txBody>
      </p:sp>
      <p:sp>
        <p:nvSpPr>
          <p:cNvPr id="31" name="Oval 30">
            <a:hlinkClick r:id="rId35" action="ppaction://hlinksldjump"/>
          </p:cNvPr>
          <p:cNvSpPr/>
          <p:nvPr/>
        </p:nvSpPr>
        <p:spPr>
          <a:xfrm>
            <a:off x="2735995" y="563314"/>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5</a:t>
            </a:r>
          </a:p>
        </p:txBody>
      </p:sp>
      <p:sp>
        <p:nvSpPr>
          <p:cNvPr id="32" name="Oval 31">
            <a:hlinkClick r:id="rId36" action="ppaction://hlinksldjump"/>
          </p:cNvPr>
          <p:cNvSpPr/>
          <p:nvPr/>
        </p:nvSpPr>
        <p:spPr>
          <a:xfrm>
            <a:off x="1318889" y="1453614"/>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2</a:t>
            </a:r>
          </a:p>
        </p:txBody>
      </p:sp>
      <p:sp>
        <p:nvSpPr>
          <p:cNvPr id="33" name="Oval 32">
            <a:hlinkClick r:id="rId37" action="ppaction://hlinksldjump"/>
          </p:cNvPr>
          <p:cNvSpPr/>
          <p:nvPr/>
        </p:nvSpPr>
        <p:spPr>
          <a:xfrm>
            <a:off x="2728198" y="1528431"/>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6</a:t>
            </a:r>
          </a:p>
        </p:txBody>
      </p:sp>
      <p:sp>
        <p:nvSpPr>
          <p:cNvPr id="34" name="Oval 33">
            <a:hlinkClick r:id="rId38" action="ppaction://hlinksldjump"/>
          </p:cNvPr>
          <p:cNvSpPr/>
          <p:nvPr/>
        </p:nvSpPr>
        <p:spPr>
          <a:xfrm>
            <a:off x="1309324" y="2571463"/>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3</a:t>
            </a:r>
          </a:p>
        </p:txBody>
      </p:sp>
      <p:sp>
        <p:nvSpPr>
          <p:cNvPr id="35" name="Oval 34">
            <a:hlinkClick r:id="rId39" action="ppaction://hlinksldjump"/>
          </p:cNvPr>
          <p:cNvSpPr/>
          <p:nvPr/>
        </p:nvSpPr>
        <p:spPr>
          <a:xfrm>
            <a:off x="1277812" y="3316741"/>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4</a:t>
            </a:r>
          </a:p>
        </p:txBody>
      </p:sp>
      <p:sp>
        <p:nvSpPr>
          <p:cNvPr id="36" name="Oval 35">
            <a:hlinkClick r:id="rId40" action="ppaction://hlinksldjump"/>
          </p:cNvPr>
          <p:cNvSpPr/>
          <p:nvPr/>
        </p:nvSpPr>
        <p:spPr>
          <a:xfrm>
            <a:off x="2719240" y="2617828"/>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7</a:t>
            </a:r>
          </a:p>
        </p:txBody>
      </p:sp>
      <p:sp>
        <p:nvSpPr>
          <p:cNvPr id="37" name="Oval 36">
            <a:hlinkClick r:id="rId41" action="ppaction://hlinksldjump"/>
          </p:cNvPr>
          <p:cNvSpPr/>
          <p:nvPr/>
        </p:nvSpPr>
        <p:spPr>
          <a:xfrm>
            <a:off x="2732264" y="3359757"/>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8</a:t>
            </a:r>
          </a:p>
        </p:txBody>
      </p:sp>
      <p:pic>
        <p:nvPicPr>
          <p:cNvPr id="12" name="Picture 11"/>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695981" y="3707206"/>
            <a:ext cx="941914" cy="1993565"/>
          </a:xfrm>
          <a:prstGeom prst="rect">
            <a:avLst/>
          </a:prstGeom>
        </p:spPr>
      </p:pic>
      <p:sp>
        <p:nvSpPr>
          <p:cNvPr id="13" name="Oval Callout 12"/>
          <p:cNvSpPr/>
          <p:nvPr/>
        </p:nvSpPr>
        <p:spPr>
          <a:xfrm>
            <a:off x="3134863" y="3786793"/>
            <a:ext cx="2441243" cy="1086497"/>
          </a:xfrm>
          <a:prstGeom prst="wedgeEllipseCallout">
            <a:avLst>
              <a:gd name="adj1" fmla="val -70165"/>
              <a:gd name="adj2" fmla="val 14408"/>
            </a:avLst>
          </a:prstGeom>
          <a:solidFill>
            <a:srgbClr val="99FF99"/>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800">
                <a:solidFill>
                  <a:srgbClr val="0000FF"/>
                </a:solidFill>
                <a:latin typeface="Times New Roman" panose="02020603050405020304" pitchFamily="18" charset="0"/>
                <a:cs typeface="Times New Roman" panose="02020603050405020304" pitchFamily="18" charset="0"/>
              </a:rPr>
              <a:t>Cảm ơn các cháu đã giúp bác xây lại ngôi nhà!</a:t>
            </a:r>
          </a:p>
        </p:txBody>
      </p:sp>
      <p:pic>
        <p:nvPicPr>
          <p:cNvPr id="1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21658" y="1923701"/>
            <a:ext cx="457200" cy="457200"/>
          </a:xfrm>
          <a:prstGeom prst="rect">
            <a:avLst/>
          </a:prstGeom>
        </p:spPr>
      </p:pic>
      <p:pic>
        <p:nvPicPr>
          <p:cNvPr id="3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16330" y="2483668"/>
            <a:ext cx="457200" cy="457200"/>
          </a:xfrm>
          <a:prstGeom prst="rect">
            <a:avLst/>
          </a:prstGeom>
        </p:spPr>
      </p:pic>
      <p:pic>
        <p:nvPicPr>
          <p:cNvPr id="3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68272" y="3007189"/>
            <a:ext cx="457200" cy="457200"/>
          </a:xfrm>
          <a:prstGeom prst="rect">
            <a:avLst/>
          </a:prstGeom>
        </p:spPr>
      </p:pic>
      <p:pic>
        <p:nvPicPr>
          <p:cNvPr id="40"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81816" y="3573005"/>
            <a:ext cx="457200" cy="457200"/>
          </a:xfrm>
          <a:prstGeom prst="rect">
            <a:avLst/>
          </a:prstGeom>
        </p:spPr>
      </p:pic>
      <p:pic>
        <p:nvPicPr>
          <p:cNvPr id="4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1938713"/>
            <a:ext cx="457200" cy="457200"/>
          </a:xfrm>
          <a:prstGeom prst="rect">
            <a:avLst/>
          </a:prstGeom>
        </p:spPr>
      </p:pic>
      <p:pic>
        <p:nvPicPr>
          <p:cNvPr id="4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2522171"/>
            <a:ext cx="457200" cy="457200"/>
          </a:xfrm>
          <a:prstGeom prst="rect">
            <a:avLst/>
          </a:prstGeom>
        </p:spPr>
      </p:pic>
      <p:pic>
        <p:nvPicPr>
          <p:cNvPr id="4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3179147"/>
            <a:ext cx="457200" cy="457200"/>
          </a:xfrm>
          <a:prstGeom prst="rect">
            <a:avLst/>
          </a:prstGeom>
        </p:spPr>
      </p:pic>
      <p:pic>
        <p:nvPicPr>
          <p:cNvPr id="4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3708120"/>
            <a:ext cx="457200" cy="457200"/>
          </a:xfrm>
          <a:prstGeom prst="rect">
            <a:avLst/>
          </a:prstGeom>
        </p:spPr>
      </p:pic>
      <p:pic>
        <p:nvPicPr>
          <p:cNvPr id="45" name="Picture 2" descr="C:\Users\ADMIN\Desktop\Tai nguyen thiet ke tro choi\Bảng gỗ\Picture1 (2).png">
            <a:hlinkClick r:id="rId44" action="ppaction://hlinksldjump"/>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960199" y="0"/>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338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5042" fill="hold"/>
                                        <p:tgtEl>
                                          <p:spTgt spid="14"/>
                                        </p:tgtEl>
                                      </p:cBhvr>
                                    </p:cmd>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5042" fill="hold"/>
                                        <p:tgtEl>
                                          <p:spTgt spid="38"/>
                                        </p:tgtEl>
                                      </p:cBhvr>
                                    </p:cmd>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5042" fill="hold"/>
                                        <p:tgtEl>
                                          <p:spTgt spid="39"/>
                                        </p:tgtEl>
                                      </p:cBhvr>
                                    </p:cmd>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5042" fill="hold"/>
                                        <p:tgtEl>
                                          <p:spTgt spid="40"/>
                                        </p:tgtEl>
                                      </p:cBhvr>
                                    </p:cmd>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5042" fill="hold"/>
                                        <p:tgtEl>
                                          <p:spTgt spid="41"/>
                                        </p:tgtEl>
                                      </p:cBhvr>
                                    </p:cmd>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nextCondLst>
                <p:cond evt="onClick" delay="0">
                  <p:tgtEl>
                    <p:spTgt spid="2"/>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5042" fill="hold"/>
                                        <p:tgtEl>
                                          <p:spTgt spid="42"/>
                                        </p:tgtEl>
                                      </p:cBhvr>
                                    </p:cmd>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5042" fill="hold"/>
                                        <p:tgtEl>
                                          <p:spTgt spid="43"/>
                                        </p:tgtEl>
                                      </p:cBhvr>
                                    </p:cmd>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childTnLst>
              </p:cTn>
              <p:nextCondLst>
                <p:cond evt="onClick" delay="0">
                  <p:tgtEl>
                    <p:spTgt spid="10"/>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7"/>
                                        </p:tgtEl>
                                        <p:attrNameLst>
                                          <p:attrName>style.visibility</p:attrName>
                                        </p:attrNameLst>
                                      </p:cBhvr>
                                      <p:to>
                                        <p:strVal val="hidden"/>
                                      </p:to>
                                    </p:set>
                                  </p:childTnLst>
                                </p:cTn>
                              </p:par>
                              <p:par>
                                <p:cTn id="83" presetID="1" presetClass="mediacall" presetSubtype="0" fill="hold" nodeType="withEffect">
                                  <p:stCondLst>
                                    <p:cond delay="0"/>
                                  </p:stCondLst>
                                  <p:childTnLst>
                                    <p:cmd type="call" cmd="playFrom(0.0)">
                                      <p:cBhvr>
                                        <p:cTn id="84" dur="5042" fill="hold"/>
                                        <p:tgtEl>
                                          <p:spTgt spid="44"/>
                                        </p:tgtEl>
                                      </p:cBhvr>
                                    </p:cmd>
                                  </p:childTnLst>
                                </p:cTn>
                              </p:par>
                              <p:par>
                                <p:cTn id="85" presetID="10"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childTnLst>
              </p:cTn>
              <p:nextCondLst>
                <p:cond evt="onClick" delay="0">
                  <p:tgtEl>
                    <p:spTgt spid="7"/>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31"/>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6" restart="whenNotActive" fill="hold" evtFilter="cancelBubble" nodeType="interactiveSeq">
                <p:stCondLst>
                  <p:cond evt="onClick" delay="0">
                    <p:tgtEl>
                      <p:spTgt spid="33"/>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1" restart="whenNotActive" fill="hold" evtFilter="cancelBubble" nodeType="interactiveSeq">
                <p:stCondLst>
                  <p:cond evt="onClick" delay="0">
                    <p:tgtEl>
                      <p:spTgt spid="34"/>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6" restart="whenNotActive" fill="hold" evtFilter="cancelBubble" nodeType="interactiveSeq">
                <p:stCondLst>
                  <p:cond evt="onClick" delay="0">
                    <p:tgtEl>
                      <p:spTgt spid="35"/>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1" restart="whenNotActive" fill="hold" evtFilter="cancelBubble" nodeType="interactiveSeq">
                <p:stCondLst>
                  <p:cond evt="onClick" delay="0">
                    <p:tgtEl>
                      <p:spTgt spid="36"/>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6" restart="whenNotActive" fill="hold" evtFilter="cancelBubble" nodeType="interactiveSeq">
                <p:stCondLst>
                  <p:cond evt="onClick" delay="0">
                    <p:tgtEl>
                      <p:spTgt spid="3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29"/>
                    </p:tgtEl>
                  </p:cond>
                </p:stCondLst>
                <p:endSync evt="end" delay="0">
                  <p:rtn val="all"/>
                </p:endSync>
                <p:childTnLst>
                  <p:par>
                    <p:cTn id="132" fill="hold">
                      <p:stCondLst>
                        <p:cond delay="0"/>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2"/>
                                        </p:tgtEl>
                                        <p:attrNameLst>
                                          <p:attrName>style.visibility</p:attrName>
                                        </p:attrNameLst>
                                      </p:cBhvr>
                                      <p:to>
                                        <p:strVal val="visible"/>
                                      </p:to>
                                    </p:set>
                                  </p:childTnLst>
                                </p:cTn>
                              </p:par>
                              <p:par>
                                <p:cTn id="136" presetID="1" presetClass="exit" presetSubtype="0" fill="hold" nodeType="with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0" presetClass="entr" presetSubtype="0" fill="hold" grpId="0" nodeType="withEffect">
                                  <p:stCondLst>
                                    <p:cond delay="0"/>
                                  </p:stCondLst>
                                  <p:childTnLst>
                                    <p:set>
                                      <p:cBhvr>
                                        <p:cTn id="139" dur="1" fill="hold">
                                          <p:stCondLst>
                                            <p:cond delay="0"/>
                                          </p:stCondLst>
                                        </p:cTn>
                                        <p:tgtEl>
                                          <p:spTgt spid="13"/>
                                        </p:tgtEl>
                                        <p:attrNameLst>
                                          <p:attrName>style.visibility</p:attrName>
                                        </p:attrNameLst>
                                      </p:cBhvr>
                                      <p:to>
                                        <p:strVal val="visible"/>
                                      </p:to>
                                    </p:set>
                                    <p:animEffect transition="in" filter="fade">
                                      <p:cBhvr>
                                        <p:cTn id="140" dur="500"/>
                                        <p:tgtEl>
                                          <p:spTgt spid="13"/>
                                        </p:tgtEl>
                                      </p:cBhvr>
                                    </p:animEffect>
                                  </p:childTnLst>
                                </p:cTn>
                              </p:par>
                            </p:childTnLst>
                          </p:cTn>
                        </p:par>
                      </p:childTnLst>
                    </p:cTn>
                  </p:par>
                </p:childTnLst>
              </p:cTn>
              <p:nextCondLst>
                <p:cond evt="onClick" delay="0">
                  <p:tgtEl>
                    <p:spTgt spid="29"/>
                  </p:tgtEl>
                </p:cond>
              </p:nextCondLst>
            </p:seq>
            <p:audio>
              <p:cMediaNode vol="80000">
                <p:cTn id="141" fill="hold" display="0">
                  <p:stCondLst>
                    <p:cond delay="indefinite"/>
                  </p:stCondLst>
                  <p:endCondLst>
                    <p:cond evt="onStopAudio" delay="0">
                      <p:tgtEl>
                        <p:sldTgt/>
                      </p:tgtEl>
                    </p:cond>
                  </p:endCondLst>
                </p:cTn>
                <p:tgtEl>
                  <p:spTgt spid="14"/>
                </p:tgtEl>
              </p:cMediaNode>
            </p:audio>
            <p:audio>
              <p:cMediaNode vol="45455">
                <p:cTn id="142" fill="hold" display="0">
                  <p:stCondLst>
                    <p:cond delay="indefinite"/>
                  </p:stCondLst>
                  <p:endCondLst>
                    <p:cond evt="onStopAudio" delay="0">
                      <p:tgtEl>
                        <p:sldTgt/>
                      </p:tgtEl>
                    </p:cond>
                  </p:endCondLst>
                </p:cTn>
                <p:tgtEl>
                  <p:spTgt spid="38"/>
                </p:tgtEl>
              </p:cMediaNode>
            </p:audio>
            <p:audio>
              <p:cMediaNode vol="42424">
                <p:cTn id="143" fill="hold" display="0">
                  <p:stCondLst>
                    <p:cond delay="indefinite"/>
                  </p:stCondLst>
                  <p:endCondLst>
                    <p:cond evt="onStopAudio" delay="0">
                      <p:tgtEl>
                        <p:sldTgt/>
                      </p:tgtEl>
                    </p:cond>
                  </p:endCondLst>
                </p:cTn>
                <p:tgtEl>
                  <p:spTgt spid="39"/>
                </p:tgtEl>
              </p:cMediaNode>
            </p:audio>
            <p:audio>
              <p:cMediaNode vol="42424">
                <p:cTn id="144" fill="hold" display="0">
                  <p:stCondLst>
                    <p:cond delay="indefinite"/>
                  </p:stCondLst>
                  <p:endCondLst>
                    <p:cond evt="onStopAudio" delay="0">
                      <p:tgtEl>
                        <p:sldTgt/>
                      </p:tgtEl>
                    </p:cond>
                  </p:endCondLst>
                </p:cTn>
                <p:tgtEl>
                  <p:spTgt spid="40"/>
                </p:tgtEl>
              </p:cMediaNode>
            </p:audio>
            <p:audio>
              <p:cMediaNode vol="46970">
                <p:cTn id="145" fill="hold" display="0">
                  <p:stCondLst>
                    <p:cond delay="indefinite"/>
                  </p:stCondLst>
                  <p:endCondLst>
                    <p:cond evt="onStopAudio" delay="0">
                      <p:tgtEl>
                        <p:sldTgt/>
                      </p:tgtEl>
                    </p:cond>
                  </p:endCondLst>
                </p:cTn>
                <p:tgtEl>
                  <p:spTgt spid="41"/>
                </p:tgtEl>
              </p:cMediaNode>
            </p:audio>
            <p:audio>
              <p:cMediaNode vol="36364">
                <p:cTn id="146" fill="hold" display="0">
                  <p:stCondLst>
                    <p:cond delay="indefinite"/>
                  </p:stCondLst>
                  <p:endCondLst>
                    <p:cond evt="onStopAudio" delay="0">
                      <p:tgtEl>
                        <p:sldTgt/>
                      </p:tgtEl>
                    </p:cond>
                  </p:endCondLst>
                </p:cTn>
                <p:tgtEl>
                  <p:spTgt spid="42"/>
                </p:tgtEl>
              </p:cMediaNode>
            </p:audio>
            <p:audio>
              <p:cMediaNode vol="46970">
                <p:cTn id="147" fill="hold" display="0">
                  <p:stCondLst>
                    <p:cond delay="indefinite"/>
                  </p:stCondLst>
                  <p:endCondLst>
                    <p:cond evt="onStopAudio" delay="0">
                      <p:tgtEl>
                        <p:sldTgt/>
                      </p:tgtEl>
                    </p:cond>
                  </p:endCondLst>
                </p:cTn>
                <p:tgtEl>
                  <p:spTgt spid="43"/>
                </p:tgtEl>
              </p:cMediaNode>
            </p:audio>
            <p:audio>
              <p:cMediaNode vol="46970">
                <p:cTn id="148" fill="hold" display="0">
                  <p:stCondLst>
                    <p:cond delay="indefinite"/>
                  </p:stCondLst>
                  <p:endCondLst>
                    <p:cond evt="onStopAudio" delay="0">
                      <p:tgtEl>
                        <p:sldTgt/>
                      </p:tgtEl>
                    </p:cond>
                  </p:endCondLst>
                </p:cTn>
                <p:tgtEl>
                  <p:spTgt spid="44"/>
                </p:tgtEl>
              </p:cMediaNode>
            </p:audio>
          </p:childTnLst>
        </p:cTn>
      </p:par>
    </p:tnLst>
    <p:bldLst>
      <p:bldP spid="11" grpId="0" animBg="1"/>
      <p:bldP spid="31" grpId="0" animBg="1"/>
      <p:bldP spid="32" grpId="0" animBg="1"/>
      <p:bldP spid="33" grpId="0" animBg="1"/>
      <p:bldP spid="34" grpId="0" animBg="1"/>
      <p:bldP spid="35" grpId="0" animBg="1"/>
      <p:bldP spid="36" grpId="0" animBg="1"/>
      <p:bldP spid="37"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1650" y="803163"/>
            <a:ext cx="5610225" cy="1477328"/>
          </a:xfrm>
          <a:prstGeom prst="rect">
            <a:avLst/>
          </a:prstGeom>
          <a:noFill/>
        </p:spPr>
        <p:txBody>
          <a:bodyPr wrap="square" rtlCol="0">
            <a:spAutoFit/>
          </a:bodyPr>
          <a:lstStyle/>
          <a:p>
            <a:pPr algn="ctr" defTabSz="342900"/>
            <a:r>
              <a:rPr lang="en-US" sz="2400" b="1" smtClean="0">
                <a:solidFill>
                  <a:srgbClr val="FF0000"/>
                </a:solidFill>
                <a:latin typeface="Times New Roman" panose="02020603050405020304" pitchFamily="18" charset="0"/>
              </a:rPr>
              <a:t>Chỉ ra và nêu tác dụng của điệp ngữ trong câu sau</a:t>
            </a:r>
            <a:r>
              <a:rPr lang="en-US" sz="2400" b="1" smtClean="0">
                <a:solidFill>
                  <a:srgbClr val="FF0000"/>
                </a:solidFill>
                <a:latin typeface="Calibri Light" panose="020F0302020204030204"/>
              </a:rPr>
              <a:t>: </a:t>
            </a:r>
          </a:p>
          <a:p>
            <a:pPr algn="ctr" defTabSz="342900"/>
            <a:r>
              <a:rPr lang="en-US" sz="2100" i="1" smtClean="0">
                <a:solidFill>
                  <a:prstClr val="black"/>
                </a:solidFill>
                <a:latin typeface="Times New Roman" panose="02020603050405020304" pitchFamily="18" charset="0"/>
              </a:rPr>
              <a:t>“</a:t>
            </a:r>
            <a:r>
              <a:rPr lang="vi-VN" sz="2100" i="1" smtClean="0">
                <a:solidFill>
                  <a:prstClr val="black"/>
                </a:solidFill>
                <a:latin typeface="Times New Roman" panose="02020603050405020304" pitchFamily="18" charset="0"/>
              </a:rPr>
              <a:t>Người </a:t>
            </a:r>
            <a:r>
              <a:rPr lang="vi-VN" sz="2100" i="1">
                <a:solidFill>
                  <a:prstClr val="black"/>
                </a:solidFill>
                <a:latin typeface="Times New Roman" panose="02020603050405020304" pitchFamily="18" charset="0"/>
              </a:rPr>
              <a:t>ta đi cấy lấy công,</a:t>
            </a:r>
          </a:p>
          <a:p>
            <a:pPr algn="ctr" defTabSz="342900"/>
            <a:r>
              <a:rPr lang="vi-VN" sz="2100" i="1">
                <a:solidFill>
                  <a:prstClr val="black"/>
                </a:solidFill>
                <a:latin typeface="Times New Roman" panose="02020603050405020304" pitchFamily="18" charset="0"/>
              </a:rPr>
              <a:t>Tôi nay đi cấy còn trông nhiều bề</a:t>
            </a:r>
            <a:r>
              <a:rPr lang="vi-VN" sz="2100" i="1" smtClean="0">
                <a:solidFill>
                  <a:prstClr val="black"/>
                </a:solidFill>
                <a:latin typeface="Times New Roman" panose="02020603050405020304" pitchFamily="18" charset="0"/>
              </a:rPr>
              <a:t>.</a:t>
            </a:r>
            <a:r>
              <a:rPr lang="en-US" sz="2100" i="1" smtClean="0">
                <a:solidFill>
                  <a:prstClr val="black"/>
                </a:solidFill>
                <a:latin typeface="Times New Roman" panose="02020603050405020304" pitchFamily="18" charset="0"/>
              </a:rPr>
              <a:t>”</a:t>
            </a:r>
            <a:endParaRPr lang="vi-VN" sz="2400" i="1" dirty="0">
              <a:solidFill>
                <a:srgbClr val="FF0000"/>
              </a:solidFill>
              <a:latin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38376" y="3676484"/>
            <a:ext cx="5051187" cy="1200329"/>
          </a:xfrm>
          <a:prstGeom prst="rect">
            <a:avLst/>
          </a:prstGeom>
          <a:noFill/>
        </p:spPr>
        <p:txBody>
          <a:bodyPr wrap="square" rtlCol="0">
            <a:spAutoFit/>
          </a:bodyPr>
          <a:lstStyle/>
          <a:p>
            <a:pPr defTabSz="342900"/>
            <a:r>
              <a:rPr lang="en-US" sz="2400" smtClean="0">
                <a:solidFill>
                  <a:prstClr val="black"/>
                </a:solidFill>
                <a:latin typeface="Times New Roman" panose="02020603050405020304" pitchFamily="18" charset="0"/>
                <a:cs typeface="Times New Roman" panose="02020603050405020304" pitchFamily="18" charset="0"/>
              </a:rPr>
              <a:t>Điệp ngữ: đi cấy – điệp lại 2 lần.</a:t>
            </a:r>
            <a:endParaRPr lang="en-US" sz="2400" dirty="0">
              <a:solidFill>
                <a:prstClr val="black"/>
              </a:solidFill>
              <a:latin typeface="Times New Roman" panose="02020603050405020304" pitchFamily="18" charset="0"/>
              <a:cs typeface="Times New Roman" panose="02020603050405020304" pitchFamily="18" charset="0"/>
            </a:endParaRPr>
          </a:p>
          <a:p>
            <a:pPr defTabSz="342900"/>
            <a:r>
              <a:rPr lang="en-US" sz="2400" smtClean="0">
                <a:solidFill>
                  <a:prstClr val="black"/>
                </a:solidFill>
                <a:latin typeface="Times New Roman" panose="02020603050405020304" pitchFamily="18" charset="0"/>
                <a:cs typeface="Times New Roman" panose="02020603050405020304" pitchFamily="18" charset="0"/>
              </a:rPr>
              <a:t>Tác dụng: nhấn mạnh </a:t>
            </a:r>
            <a:r>
              <a:rPr lang="vi-VN" sz="2400" smtClean="0">
                <a:solidFill>
                  <a:prstClr val="black"/>
                </a:solidFill>
                <a:latin typeface="Times New Roman" panose="02020603050405020304" pitchFamily="18" charset="0"/>
                <a:cs typeface="Times New Roman" panose="02020603050405020304" pitchFamily="18" charset="0"/>
              </a:rPr>
              <a:t>sự </a:t>
            </a:r>
            <a:r>
              <a:rPr lang="vi-VN" sz="2400">
                <a:solidFill>
                  <a:prstClr val="black"/>
                </a:solidFill>
                <a:latin typeface="Times New Roman" panose="02020603050405020304" pitchFamily="18" charset="0"/>
                <a:cs typeface="Times New Roman" panose="02020603050405020304" pitchFamily="18" charset="0"/>
              </a:rPr>
              <a:t>khác biệt hành động đi cấy của mình với người khác.</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5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64431" y="183651"/>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22677" y="807174"/>
            <a:ext cx="4741507" cy="707886"/>
          </a:xfrm>
          <a:prstGeom prst="rect">
            <a:avLst/>
          </a:prstGeom>
          <a:noFill/>
        </p:spPr>
        <p:txBody>
          <a:bodyPr wrap="square" rtlCol="0">
            <a:spAutoFit/>
          </a:bodyPr>
          <a:lstStyle/>
          <a:p>
            <a:pPr algn="ctr" defTabSz="342900"/>
            <a:r>
              <a:rPr lang="en-US" sz="2000" b="1" smtClean="0">
                <a:solidFill>
                  <a:srgbClr val="FF0000"/>
                </a:solidFill>
                <a:latin typeface="Times New Roman" panose="02020603050405020304" pitchFamily="18" charset="0"/>
                <a:cs typeface="Times New Roman" panose="02020603050405020304" pitchFamily="18" charset="0"/>
              </a:rPr>
              <a:t>Nêu tác dụng của dấu chấm phẩy trong đoạn văn sau: </a:t>
            </a: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46095" y="3773535"/>
            <a:ext cx="4651810" cy="923330"/>
          </a:xfrm>
          <a:prstGeom prst="rect">
            <a:avLst/>
          </a:prstGeom>
          <a:noFill/>
        </p:spPr>
        <p:txBody>
          <a:bodyPr wrap="square" rtlCol="0">
            <a:spAutoFit/>
          </a:bodyPr>
          <a:lstStyle/>
          <a:p>
            <a:pPr algn="ctr" defTabSz="342900"/>
            <a:r>
              <a:rPr lang="en-US" sz="2700" smtClean="0">
                <a:solidFill>
                  <a:prstClr val="black"/>
                </a:solidFill>
                <a:latin typeface="Times New Roman" panose="02020603050405020304" pitchFamily="18" charset="0"/>
                <a:cs typeface="Times New Roman" panose="02020603050405020304" pitchFamily="18" charset="0"/>
              </a:rPr>
              <a:t>Tác dụng: dùng </a:t>
            </a:r>
            <a:r>
              <a:rPr lang="en-US" sz="2700">
                <a:solidFill>
                  <a:prstClr val="black"/>
                </a:solidFill>
                <a:latin typeface="Times New Roman" panose="02020603050405020304" pitchFamily="18" charset="0"/>
                <a:cs typeface="Times New Roman" panose="02020603050405020304" pitchFamily="18" charset="0"/>
              </a:rPr>
              <a:t>để ngắt các thành phần lớn trong một câu</a:t>
            </a:r>
            <a:endParaRPr lang="vi-VN" sz="27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54437" y="1338170"/>
            <a:ext cx="5644119" cy="1938992"/>
          </a:xfrm>
          <a:prstGeom prst="rect">
            <a:avLst/>
          </a:prstGeom>
        </p:spPr>
        <p:txBody>
          <a:bodyPr wrap="square">
            <a:spAutoFit/>
          </a:bodyPr>
          <a:lstStyle/>
          <a:p>
            <a:pPr lvl="0" algn="just" defTabSz="342900"/>
            <a:r>
              <a:rPr lang="vi-VN" sz="2000">
                <a:solidFill>
                  <a:prstClr val="black"/>
                </a:solidFill>
                <a:latin typeface="Times New Roman" panose="02020603050405020304" pitchFamily="18" charset="0"/>
                <a:cs typeface="Times New Roman" panose="02020603050405020304" pitchFamily="18" charset="0"/>
              </a:rPr>
              <a:t>Tất cả nhân dân đều ra sức chuẩn bị cho kháng chiến: những thanh niên trai tráng xung phong ra trận; những người dân ở hậu phương ra sức sản xuất để cung cấp gạo cho tiền phương; những kiều bào nước ngoài đóng góp; những mà mẹ chăm sóc và nuôi giấu cá bộ cách mạng. </a:t>
            </a:r>
            <a:endParaRPr lang="vi-VN"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9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Effect transition="in" filter="barn(inVertical)">
                                      <p:cBhvr>
                                        <p:cTn id="29"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4697" y="411163"/>
            <a:ext cx="5717136" cy="810478"/>
          </a:xfrm>
          <a:prstGeom prst="rect">
            <a:avLst/>
          </a:prstGeom>
        </p:spPr>
        <p:txBody>
          <a:bodyPr wrap="square">
            <a:spAutoFit/>
          </a:bodyPr>
          <a:lstStyle/>
          <a:p>
            <a:pPr algn="ctr">
              <a:spcAft>
                <a:spcPts val="750"/>
              </a:spcAft>
            </a:pPr>
            <a:r>
              <a:rPr lang="en-US" sz="2000" kern="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Cảm </a:t>
            </a: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ơn các bạn dấu câu</a:t>
            </a:r>
            <a:endParaRPr lang="en-US" sz="2000" kern="100">
              <a:latin typeface="Times New Roman" panose="02020603050405020304" pitchFamily="18" charset="0"/>
              <a:ea typeface="SimSun" panose="02010600030101010101" pitchFamily="2" charset="-122"/>
              <a:cs typeface="Times New Roman" panose="02020603050405020304" pitchFamily="18" charset="0"/>
            </a:endParaRPr>
          </a:p>
          <a:p>
            <a:pPr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 là chữ cái nhưng đâu bé </a:t>
            </a:r>
            <a:r>
              <a:rPr lang="en-US" sz="2000" kern="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0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Rectangle 2"/>
          <p:cNvSpPr/>
          <p:nvPr/>
        </p:nvSpPr>
        <p:spPr>
          <a:xfrm>
            <a:off x="4785089" y="463772"/>
            <a:ext cx="4572000" cy="810478"/>
          </a:xfrm>
          <a:prstGeom prst="rect">
            <a:avLst/>
          </a:prstGeom>
        </p:spPr>
        <p:txBody>
          <a:bodyPr>
            <a:spAutoFit/>
          </a:bodyPr>
          <a:lstStyle/>
          <a:p>
            <a:pPr lvl="0" algn="ctr">
              <a:spcAft>
                <a:spcPts val="750"/>
              </a:spcAft>
            </a:pPr>
            <a:r>
              <a:rPr lang="en-US" sz="2000" b="1" kern="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kern="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hai</a:t>
            </a:r>
            <a:endParaRPr lang="en-US" sz="2000" kern="100" dirty="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bổ</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sao</a:t>
            </a:r>
            <a:endParaRPr lang="en-US" sz="2000" kern="100" dirty="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Rectangle 3"/>
          <p:cNvSpPr/>
          <p:nvPr/>
        </p:nvSpPr>
        <p:spPr>
          <a:xfrm>
            <a:off x="3397008" y="10259"/>
            <a:ext cx="2226892" cy="400110"/>
          </a:xfrm>
          <a:prstGeom prst="rect">
            <a:avLst/>
          </a:prstGeom>
        </p:spPr>
        <p:txBody>
          <a:bodyPr wrap="none">
            <a:spAutoFit/>
          </a:bodyPr>
          <a:lstStyle/>
          <a:p>
            <a:pPr lvl="0" algn="ctr">
              <a:spcBef>
                <a:spcPts val="1500"/>
              </a:spcBef>
              <a:spcAft>
                <a:spcPts val="750"/>
              </a:spcAft>
            </a:pPr>
            <a:r>
              <a:rPr lang="en-US" sz="2000" b="1"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 dấu câu ơi!</a:t>
            </a:r>
            <a:endParaRPr lang="en-US" sz="2000" b="1" kern="10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979575" y="1123384"/>
            <a:ext cx="1609736"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 phấy (,) </a:t>
            </a:r>
            <a:endParaRPr lang="en-US" b="1">
              <a:solidFill>
                <a:srgbClr val="FF0000"/>
              </a:solidFill>
            </a:endParaRPr>
          </a:p>
        </p:txBody>
      </p:sp>
      <p:sp>
        <p:nvSpPr>
          <p:cNvPr id="7" name="Rectangle 6"/>
          <p:cNvSpPr/>
          <p:nvPr/>
        </p:nvSpPr>
        <p:spPr>
          <a:xfrm>
            <a:off x="1196451" y="1835605"/>
            <a:ext cx="1601721"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 chấm</a:t>
            </a:r>
            <a:r>
              <a:rPr lang="en-US" sz="20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solidFill>
                <a:srgbClr val="FF0000"/>
              </a:solidFill>
            </a:endParaRPr>
          </a:p>
        </p:txBody>
      </p:sp>
      <p:sp>
        <p:nvSpPr>
          <p:cNvPr id="8" name="Rectangle 7"/>
          <p:cNvSpPr/>
          <p:nvPr/>
        </p:nvSpPr>
        <p:spPr>
          <a:xfrm>
            <a:off x="5084172" y="400377"/>
            <a:ext cx="1829347"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 phẩy</a:t>
            </a:r>
            <a:r>
              <a:rPr lang="en-US" sz="20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a:solidFill>
                <a:srgbClr val="FF0000"/>
              </a:solidFill>
            </a:endParaRPr>
          </a:p>
        </p:txBody>
      </p:sp>
      <p:sp>
        <p:nvSpPr>
          <p:cNvPr id="11" name="Rectangle 10"/>
          <p:cNvSpPr/>
          <p:nvPr/>
        </p:nvSpPr>
        <p:spPr>
          <a:xfrm>
            <a:off x="4947822" y="1199340"/>
            <a:ext cx="1800493"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 than</a:t>
            </a:r>
            <a:r>
              <a:rPr lang="en-US" sz="20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a:solidFill>
                <a:srgbClr val="FF0000"/>
              </a:solidFill>
            </a:endParaRPr>
          </a:p>
        </p:txBody>
      </p:sp>
      <p:sp>
        <p:nvSpPr>
          <p:cNvPr id="12" name="Rectangle 11"/>
          <p:cNvSpPr/>
          <p:nvPr/>
        </p:nvSpPr>
        <p:spPr>
          <a:xfrm>
            <a:off x="5114806" y="2047080"/>
            <a:ext cx="1672253"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 hỏi</a:t>
            </a:r>
            <a:r>
              <a:rPr lang="en-US" sz="20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a:solidFill>
                <a:srgbClr val="FF0000"/>
              </a:solidFill>
            </a:endParaRPr>
          </a:p>
        </p:txBody>
      </p:sp>
      <p:sp>
        <p:nvSpPr>
          <p:cNvPr id="14" name="Rectangle 13"/>
          <p:cNvSpPr/>
          <p:nvPr/>
        </p:nvSpPr>
        <p:spPr>
          <a:xfrm>
            <a:off x="610083" y="1175993"/>
            <a:ext cx="4572000" cy="810478"/>
          </a:xfrm>
          <a:prstGeom prst="rect">
            <a:avLst/>
          </a:prstGeom>
        </p:spPr>
        <p:txBody>
          <a:bodyPr>
            <a:spAutoFit/>
          </a:bodyPr>
          <a:lstStyle/>
          <a:p>
            <a:pPr lvl="0" algn="ctr">
              <a:spcAft>
                <a:spcPts val="750"/>
              </a:spcAft>
            </a:pPr>
            <a:r>
              <a:rPr lang="en-US" sz="2000" b="1"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ơi</a:t>
            </a:r>
            <a:endParaRPr lang="en-US" sz="2000" kern="100" dirty="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ngắt</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ra</a:t>
            </a:r>
            <a:endParaRPr lang="en-US" sz="2000" kern="100" dirty="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ectangle 14"/>
          <p:cNvSpPr/>
          <p:nvPr/>
        </p:nvSpPr>
        <p:spPr>
          <a:xfrm>
            <a:off x="512172" y="1924031"/>
            <a:ext cx="4572000" cy="810478"/>
          </a:xfrm>
          <a:prstGeom prst="rect">
            <a:avLst/>
          </a:prstGeom>
        </p:spPr>
        <p:txBody>
          <a:bodyPr>
            <a:spAutoFit/>
          </a:bodyPr>
          <a:lstStyle/>
          <a:p>
            <a:pPr lvl="0" algn="ctr">
              <a:spcAft>
                <a:spcPts val="750"/>
              </a:spcAft>
            </a:pPr>
            <a:r>
              <a:rPr lang="en-US" sz="2000" b="1"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trọn vẹn câu mà</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 biết dùng sẽ dây cà, dây khoai.</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ectangle 15"/>
          <p:cNvSpPr/>
          <p:nvPr/>
        </p:nvSpPr>
        <p:spPr>
          <a:xfrm>
            <a:off x="4542816" y="1243404"/>
            <a:ext cx="4572000" cy="810478"/>
          </a:xfrm>
          <a:prstGeom prst="rect">
            <a:avLst/>
          </a:prstGeom>
        </p:spPr>
        <p:txBody>
          <a:bodyPr>
            <a:spAutoFit/>
          </a:bodyPr>
          <a:lstStyle/>
          <a:p>
            <a:pPr lvl="0" algn="ctr">
              <a:spcAft>
                <a:spcPts val="750"/>
              </a:spcAft>
            </a:pPr>
            <a:r>
              <a:rPr lang="en-US" sz="2000" b="1"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dạt</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dào</a:t>
            </a:r>
            <a:endParaRPr lang="en-US" sz="2000" kern="100" dirty="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ngơ</a:t>
            </a:r>
            <a:endParaRPr lang="en-US" sz="2000" kern="100" dirty="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4572000" y="2126870"/>
            <a:ext cx="4572000" cy="707886"/>
          </a:xfrm>
          <a:prstGeom prst="rect">
            <a:avLst/>
          </a:prstGeom>
        </p:spPr>
        <p:txBody>
          <a:bodyPr>
            <a:spAutoFit/>
          </a:bodyPr>
          <a:lstStyle/>
          <a:p>
            <a:pPr lvl="0" algn="ctr"/>
            <a:r>
              <a:rPr lang="en-US" sz="2000" b="1"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giỏi đến bất ngờ</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Hỏi ai hay chính thẫn thờ hỏi ta</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8" name="Picture 17"/>
          <p:cNvPicPr>
            <a:picLocks noChangeAspect="1"/>
          </p:cNvPicPr>
          <p:nvPr/>
        </p:nvPicPr>
        <p:blipFill>
          <a:blip r:embed="rId4"/>
          <a:stretch>
            <a:fillRect/>
          </a:stretch>
        </p:blipFill>
        <p:spPr>
          <a:xfrm>
            <a:off x="2336794" y="2851111"/>
            <a:ext cx="1530594" cy="1171575"/>
          </a:xfrm>
          <a:prstGeom prst="rect">
            <a:avLst/>
          </a:prstGeom>
        </p:spPr>
      </p:pic>
      <p:pic>
        <p:nvPicPr>
          <p:cNvPr id="19" name="Picture 18"/>
          <p:cNvPicPr>
            <a:picLocks noChangeAspect="1"/>
          </p:cNvPicPr>
          <p:nvPr/>
        </p:nvPicPr>
        <p:blipFill>
          <a:blip r:embed="rId5"/>
          <a:stretch>
            <a:fillRect/>
          </a:stretch>
        </p:blipFill>
        <p:spPr>
          <a:xfrm>
            <a:off x="3894332" y="3341101"/>
            <a:ext cx="1629881" cy="1176092"/>
          </a:xfrm>
          <a:prstGeom prst="rect">
            <a:avLst/>
          </a:prstGeom>
        </p:spPr>
      </p:pic>
    </p:spTree>
    <p:extLst>
      <p:ext uri="{BB962C8B-B14F-4D97-AF65-F5344CB8AC3E}">
        <p14:creationId xmlns:p14="http://schemas.microsoft.com/office/powerpoint/2010/main" val="3939488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par>
                                <p:cTn id="68" presetID="16" presetClass="entr" presetSubtype="21"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arn(inVertical)">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11" grpId="0"/>
      <p:bldP spid="12" grpId="0"/>
      <p:bldP spid="14" grpId="0"/>
      <p:bldP spid="15" grpId="0"/>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7844" y="861024"/>
            <a:ext cx="5591175" cy="830997"/>
          </a:xfrm>
          <a:prstGeom prst="rect">
            <a:avLst/>
          </a:prstGeom>
          <a:noFill/>
        </p:spPr>
        <p:txBody>
          <a:bodyPr wrap="square" rtlCol="0">
            <a:spAutoFit/>
          </a:bodyPr>
          <a:lstStyle/>
          <a:p>
            <a:pPr algn="ctr" defTabSz="342900"/>
            <a:r>
              <a:rPr lang="en-US" sz="2400" b="1" smtClean="0">
                <a:solidFill>
                  <a:srgbClr val="FF0000"/>
                </a:solidFill>
                <a:latin typeface="Times New Roman" panose="02020603050405020304" pitchFamily="18" charset="0"/>
              </a:rPr>
              <a:t>Đặt câu với thành ngữ sau</a:t>
            </a:r>
            <a:r>
              <a:rPr lang="en-US" sz="2400" b="1" smtClean="0">
                <a:solidFill>
                  <a:srgbClr val="FF0000"/>
                </a:solidFill>
                <a:latin typeface="Calibri Light" panose="020F0302020204030204"/>
              </a:rPr>
              <a:t>: </a:t>
            </a:r>
          </a:p>
          <a:p>
            <a:pPr algn="ctr" defTabSz="342900"/>
            <a:r>
              <a:rPr lang="vi-VN" sz="2400">
                <a:solidFill>
                  <a:prstClr val="black"/>
                </a:solidFill>
                <a:latin typeface="Times New Roman" panose="02020603050405020304" pitchFamily="18" charset="0"/>
              </a:rPr>
              <a:t>Góp gió thành bão</a:t>
            </a:r>
            <a:endParaRPr lang="vi-VN" sz="2700" dirty="0">
              <a:solidFill>
                <a:srgbClr val="FF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57425" y="3790784"/>
            <a:ext cx="4638675" cy="923330"/>
          </a:xfrm>
          <a:prstGeom prst="rect">
            <a:avLst/>
          </a:prstGeom>
          <a:noFill/>
        </p:spPr>
        <p:txBody>
          <a:bodyPr wrap="square" rtlCol="0">
            <a:spAutoFit/>
          </a:bodyPr>
          <a:lstStyle/>
          <a:p>
            <a:pPr algn="ctr" defTabSz="342900"/>
            <a:r>
              <a:rPr lang="en-US" sz="2700" smtClean="0">
                <a:solidFill>
                  <a:prstClr val="black"/>
                </a:solidFill>
                <a:latin typeface="Times New Roman" panose="02020603050405020304" pitchFamily="18" charset="0"/>
                <a:cs typeface="Times New Roman" panose="02020603050405020304" pitchFamily="18" charset="0"/>
              </a:rPr>
              <a:t>Góp gió thành bão là một thành ngữ.</a:t>
            </a:r>
            <a:endParaRPr lang="vi-VN" sz="27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63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85975" y="1403239"/>
            <a:ext cx="5029200" cy="553998"/>
          </a:xfrm>
          <a:prstGeom prst="rect">
            <a:avLst/>
          </a:prstGeom>
          <a:noFill/>
        </p:spPr>
        <p:txBody>
          <a:bodyPr wrap="square" rtlCol="0">
            <a:spAutoFit/>
          </a:bodyPr>
          <a:lstStyle/>
          <a:p>
            <a:pPr algn="ctr" defTabSz="342900"/>
            <a:r>
              <a:rPr lang="en-US" altLang="en-US" sz="3000" b="1" smtClean="0">
                <a:solidFill>
                  <a:srgbClr val="000000"/>
                </a:solidFill>
                <a:latin typeface="Times New Roman" panose="02020603050405020304" pitchFamily="18" charset="0"/>
                <a:cs typeface="Times New Roman" panose="02020603050405020304" pitchFamily="18" charset="0"/>
              </a:rPr>
              <a:t>Điệp ngữ có tác dụng gì?</a:t>
            </a:r>
            <a:endParaRPr lang="en-US" altLang="en-US" sz="2700" b="1" dirty="0">
              <a:solidFill>
                <a:srgbClr val="00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48018" y="3561814"/>
            <a:ext cx="4705113" cy="1338828"/>
          </a:xfrm>
          <a:prstGeom prst="rect">
            <a:avLst/>
          </a:prstGeom>
          <a:noFill/>
        </p:spPr>
        <p:txBody>
          <a:bodyPr wrap="square" rtlCol="0">
            <a:spAutoFit/>
          </a:bodyPr>
          <a:lstStyle/>
          <a:p>
            <a:pPr algn="just" defTabSz="342900"/>
            <a:r>
              <a:rPr lang="vi-VN" altLang="en-US" sz="2700" b="1">
                <a:solidFill>
                  <a:srgbClr val="A50021"/>
                </a:solidFill>
                <a:latin typeface="Times New Roman" panose="02020603050405020304" pitchFamily="18" charset="0"/>
                <a:cs typeface="Times New Roman" panose="02020603050405020304" pitchFamily="18" charset="0"/>
              </a:rPr>
              <a:t>BPTT điệp ngữ dùng để liệt kê, nhấn mạnh, gây ấn tượng với người đọc, người nghe.</a:t>
            </a:r>
            <a:endParaRPr lang="en-US" sz="27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94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872" y="1336144"/>
            <a:ext cx="5141119" cy="1523494"/>
          </a:xfrm>
          <a:prstGeom prst="rect">
            <a:avLst/>
          </a:prstGeom>
          <a:noFill/>
        </p:spPr>
        <p:txBody>
          <a:bodyPr wrap="square" rtlCol="0">
            <a:spAutoFit/>
          </a:bodyPr>
          <a:lstStyle/>
          <a:p>
            <a:pPr algn="ctr" defTabSz="342900"/>
            <a:r>
              <a:rPr lang="en-US" altLang="en-US" sz="3300" b="1" dirty="0" err="1">
                <a:solidFill>
                  <a:srgbClr val="000000"/>
                </a:solidFill>
                <a:latin typeface="Times New Roman" panose="02020603050405020304" pitchFamily="18" charset="0"/>
                <a:cs typeface="Times New Roman" panose="02020603050405020304" pitchFamily="18" charset="0"/>
              </a:rPr>
              <a:t>Đ</a:t>
            </a:r>
            <a:r>
              <a:rPr lang="en-US" altLang="en-US" sz="3000" b="1" dirty="0" err="1">
                <a:solidFill>
                  <a:srgbClr val="000000"/>
                </a:solidFill>
                <a:latin typeface="Times New Roman" panose="02020603050405020304" pitchFamily="18" charset="0"/>
                <a:cs typeface="Times New Roman" panose="02020603050405020304" pitchFamily="18" charset="0"/>
              </a:rPr>
              <a:t>ặt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một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câu</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ghép</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với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cặp</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quan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hệ</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từ</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Vì</a:t>
            </a:r>
            <a:r>
              <a:rPr lang="en-US" altLang="en-US" sz="3000" b="1" dirty="0">
                <a:solidFill>
                  <a:srgbClr val="000000"/>
                </a:solidFill>
                <a:latin typeface="Times New Roman" panose="02020603050405020304" pitchFamily="18" charset="0"/>
                <a:cs typeface="Times New Roman" panose="02020603050405020304" pitchFamily="18" charset="0"/>
              </a:rPr>
              <a:t> … </a:t>
            </a:r>
            <a:r>
              <a:rPr lang="en-US" altLang="en-US" sz="3000" b="1" dirty="0" err="1">
                <a:solidFill>
                  <a:srgbClr val="000000"/>
                </a:solidFill>
                <a:latin typeface="Times New Roman" panose="02020603050405020304" pitchFamily="18" charset="0"/>
                <a:cs typeface="Times New Roman" panose="02020603050405020304" pitchFamily="18" charset="0"/>
              </a:rPr>
              <a:t>nên</a:t>
            </a:r>
            <a:r>
              <a:rPr lang="en-US" altLang="en-US" sz="3000" b="1" dirty="0">
                <a:solidFill>
                  <a:srgbClr val="000000"/>
                </a:solidFill>
                <a:latin typeface="Times New Roman" panose="02020603050405020304" pitchFamily="18" charset="0"/>
                <a:cs typeface="Times New Roman" panose="02020603050405020304" pitchFamily="18" charset="0"/>
              </a:rPr>
              <a:t> … (</a:t>
            </a:r>
            <a:r>
              <a:rPr lang="en-US" altLang="en-US" sz="3000" b="1" dirty="0" err="1">
                <a:solidFill>
                  <a:srgbClr val="000000"/>
                </a:solidFill>
                <a:latin typeface="Times New Roman" panose="02020603050405020304" pitchFamily="18" charset="0"/>
                <a:cs typeface="Times New Roman" panose="02020603050405020304" pitchFamily="18" charset="0"/>
              </a:rPr>
              <a:t>hoặc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bởi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vì</a:t>
            </a:r>
            <a:r>
              <a:rPr lang="en-US" altLang="en-US" sz="3000" b="1" dirty="0">
                <a:solidFill>
                  <a:srgbClr val="000000"/>
                </a:solidFill>
                <a:latin typeface="Times New Roman" panose="02020603050405020304" pitchFamily="18" charset="0"/>
                <a:cs typeface="Times New Roman" panose="02020603050405020304" pitchFamily="18" charset="0"/>
              </a:rPr>
              <a:t>…</a:t>
            </a:r>
            <a:r>
              <a:rPr lang="en-US" altLang="en-US" sz="3000" b="1" dirty="0" err="1">
                <a:solidFill>
                  <a:srgbClr val="000000"/>
                </a:solidFill>
                <a:latin typeface="Times New Roman" panose="02020603050405020304" pitchFamily="18" charset="0"/>
                <a:cs typeface="Times New Roman" panose="02020603050405020304" pitchFamily="18" charset="0"/>
              </a:rPr>
              <a:t>cho</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nên</a:t>
            </a:r>
            <a:r>
              <a:rPr lang="en-US" altLang="en-US" sz="3000" b="1" dirty="0">
                <a:solidFill>
                  <a:srgbClr val="000000"/>
                </a:solidFill>
                <a:latin typeface="Times New Roman" panose="02020603050405020304" pitchFamily="18" charset="0"/>
                <a:cs typeface="Times New Roman" panose="02020603050405020304" pitchFamily="18" charset="0"/>
              </a:rPr>
              <a:t> …)</a:t>
            </a: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317414" y="3727369"/>
            <a:ext cx="4509172" cy="1015663"/>
          </a:xfrm>
          <a:prstGeom prst="rect">
            <a:avLst/>
          </a:prstGeom>
          <a:noFill/>
        </p:spPr>
        <p:txBody>
          <a:bodyPr wrap="square" rtlCol="0">
            <a:spAutoFit/>
          </a:bodyPr>
          <a:lstStyle/>
          <a:p>
            <a:pPr algn="ctr" defTabSz="342900"/>
            <a:r>
              <a:rPr lang="en-US" altLang="en-US" sz="3000" b="1" dirty="0" err="1">
                <a:solidFill>
                  <a:srgbClr val="A50021"/>
                </a:solidFill>
                <a:latin typeface="Times New Roman" panose="02020603050405020304" pitchFamily="18" charset="0"/>
                <a:cs typeface="Times New Roman" panose="02020603050405020304" pitchFamily="18" charset="0"/>
              </a:rPr>
              <a:t>Vì</a:t>
            </a:r>
            <a:r>
              <a:rPr lang="en-US" altLang="en-US" sz="3000" b="1" dirty="0">
                <a:solidFill>
                  <a:srgbClr val="000000"/>
                </a:solidFill>
                <a:latin typeface="Times New Roman" panose="02020603050405020304" pitchFamily="18" charset="0"/>
                <a:cs typeface="Times New Roman" panose="02020603050405020304" pitchFamily="18" charset="0"/>
              </a:rPr>
              <a:t> Nam </a:t>
            </a:r>
            <a:r>
              <a:rPr lang="en-US" altLang="en-US" sz="3000" b="1" dirty="0" err="1">
                <a:solidFill>
                  <a:srgbClr val="000000"/>
                </a:solidFill>
                <a:latin typeface="Times New Roman" panose="02020603050405020304" pitchFamily="18" charset="0"/>
                <a:cs typeface="Times New Roman" panose="02020603050405020304" pitchFamily="18" charset="0"/>
              </a:rPr>
              <a:t>chăm</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học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A50021"/>
                </a:solidFill>
                <a:latin typeface="Times New Roman" panose="02020603050405020304" pitchFamily="18" charset="0"/>
                <a:cs typeface="Times New Roman" panose="02020603050405020304" pitchFamily="18" charset="0"/>
              </a:rPr>
              <a:t>nên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bạn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ấy</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đạt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kết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quả</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cao</a:t>
            </a:r>
            <a:r>
              <a:rPr lang="en-US" altLang="en-US" sz="3000" b="1" dirty="0">
                <a:solidFill>
                  <a:srgbClr val="000000"/>
                </a:solidFill>
                <a:latin typeface="Times New Roman" panose="02020603050405020304" pitchFamily="18" charset="0"/>
                <a:cs typeface="Times New Roman" panose="02020603050405020304" pitchFamily="18" charset="0"/>
              </a:rPr>
              <a:t>.</a:t>
            </a:r>
            <a:endParaRPr lang="en-US" sz="3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51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78819" y="1131929"/>
            <a:ext cx="5212556" cy="1615827"/>
          </a:xfrm>
          <a:prstGeom prst="rect">
            <a:avLst/>
          </a:prstGeom>
          <a:noFill/>
        </p:spPr>
        <p:txBody>
          <a:bodyPr wrap="square" rtlCol="0">
            <a:spAutoFit/>
          </a:bodyPr>
          <a:lstStyle/>
          <a:p>
            <a:pPr algn="ctr" defTabSz="342900"/>
            <a:r>
              <a:rPr lang="en-US" altLang="en-US" sz="3300" b="1" smtClean="0">
                <a:solidFill>
                  <a:srgbClr val="000000"/>
                </a:solidFill>
                <a:latin typeface="Times New Roman" panose="02020603050405020304" pitchFamily="18" charset="0"/>
                <a:cs typeface="Times New Roman" panose="02020603050405020304" pitchFamily="18" charset="0"/>
              </a:rPr>
              <a:t>Các thành phần bị được tách bởi dấu hai chấm có quan hệ…….. </a:t>
            </a:r>
            <a:endParaRPr lang="en-US" altLang="en-US" sz="3000" b="1" dirty="0">
              <a:solidFill>
                <a:srgbClr val="00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43256" y="3859875"/>
            <a:ext cx="4657488" cy="507831"/>
          </a:xfrm>
          <a:prstGeom prst="rect">
            <a:avLst/>
          </a:prstGeom>
          <a:noFill/>
        </p:spPr>
        <p:txBody>
          <a:bodyPr wrap="square" rtlCol="0">
            <a:spAutoFit/>
          </a:bodyPr>
          <a:lstStyle/>
          <a:p>
            <a:pPr algn="ctr" defTabSz="342900"/>
            <a:r>
              <a:rPr lang="vi-VN" altLang="en-US" sz="2700" b="1" smtClean="0">
                <a:solidFill>
                  <a:srgbClr val="A50021"/>
                </a:solidFill>
                <a:latin typeface="Times New Roman" panose="02020603050405020304" pitchFamily="18" charset="0"/>
                <a:cs typeface="Times New Roman" panose="02020603050405020304" pitchFamily="18" charset="0"/>
              </a:rPr>
              <a:t>đồng </a:t>
            </a:r>
            <a:r>
              <a:rPr lang="vi-VN" altLang="en-US" sz="2700" b="1">
                <a:solidFill>
                  <a:srgbClr val="A50021"/>
                </a:solidFill>
                <a:latin typeface="Times New Roman" panose="02020603050405020304" pitchFamily="18" charset="0"/>
                <a:cs typeface="Times New Roman" panose="02020603050405020304" pitchFamily="18" charset="0"/>
              </a:rPr>
              <a:t>đẳng, mang tính liệt kê.</a:t>
            </a:r>
            <a:endParaRPr lang="en-US" sz="27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80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872" y="1310992"/>
            <a:ext cx="5098256" cy="1107996"/>
          </a:xfrm>
          <a:prstGeom prst="rect">
            <a:avLst/>
          </a:prstGeom>
          <a:noFill/>
        </p:spPr>
        <p:txBody>
          <a:bodyPr wrap="square" rtlCol="0">
            <a:spAutoFit/>
          </a:bodyPr>
          <a:lstStyle/>
          <a:p>
            <a:pPr algn="ctr" defTabSz="342900"/>
            <a:r>
              <a:rPr lang="en-US" altLang="en-US" sz="3300" b="1" smtClean="0">
                <a:solidFill>
                  <a:srgbClr val="000000"/>
                </a:solidFill>
                <a:latin typeface="Times New Roman" panose="02020603050405020304" pitchFamily="18" charset="0"/>
                <a:cs typeface="Times New Roman" panose="02020603050405020304" pitchFamily="18" charset="0"/>
              </a:rPr>
              <a:t>Câu 8. Vị trí của dấu chấm phẩy là </a:t>
            </a:r>
            <a:endParaRPr lang="en-US" altLang="en-US" sz="3000" b="1" dirty="0">
              <a:solidFill>
                <a:srgbClr val="00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09800" y="3705059"/>
            <a:ext cx="4771788" cy="553998"/>
          </a:xfrm>
          <a:prstGeom prst="rect">
            <a:avLst/>
          </a:prstGeom>
          <a:noFill/>
        </p:spPr>
        <p:txBody>
          <a:bodyPr wrap="square" rtlCol="0">
            <a:spAutoFit/>
          </a:bodyPr>
          <a:lstStyle/>
          <a:p>
            <a:pPr algn="ctr" defTabSz="342900"/>
            <a:r>
              <a:rPr lang="en-US" sz="3000" b="1" smtClean="0">
                <a:solidFill>
                  <a:srgbClr val="A50021"/>
                </a:solidFill>
                <a:latin typeface="Times New Roman" panose="02020603050405020304" pitchFamily="18" charset="0"/>
                <a:cs typeface="Times New Roman" panose="02020603050405020304" pitchFamily="18" charset="0"/>
              </a:rPr>
              <a:t>cuối dòng.</a:t>
            </a:r>
            <a:endParaRPr lang="en-US" sz="3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6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6" y="5953"/>
            <a:ext cx="9160536"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26384" y="991396"/>
            <a:ext cx="5481660" cy="2369880"/>
          </a:xfrm>
          <a:prstGeom prst="rect">
            <a:avLst/>
          </a:prstGeom>
          <a:noFill/>
        </p:spPr>
        <p:txBody>
          <a:bodyPr wrap="square" rtlCol="0">
            <a:spAutoFit/>
          </a:bodyPr>
          <a:lstStyle/>
          <a:p>
            <a:pPr algn="just" defTabSz="342900"/>
            <a:r>
              <a:rPr lang="en-US" altLang="en-US" sz="2400" b="1" smtClean="0">
                <a:solidFill>
                  <a:srgbClr val="000000"/>
                </a:solidFill>
                <a:latin typeface="Times New Roman" panose="02020603050405020304" pitchFamily="18" charset="0"/>
                <a:cs typeface="Times New Roman" panose="02020603050405020304" pitchFamily="18" charset="0"/>
              </a:rPr>
              <a:t>Câu 9. Nêu tác dụng của dấu chấm phẩy trong câu sau: “</a:t>
            </a:r>
            <a:r>
              <a:rPr lang="vi-VN" altLang="en-US" sz="2400" b="1" i="1" smtClean="0">
                <a:solidFill>
                  <a:srgbClr val="000000"/>
                </a:solidFill>
                <a:latin typeface="Times New Roman" panose="02020603050405020304" pitchFamily="18" charset="0"/>
                <a:cs typeface="Times New Roman" panose="02020603050405020304" pitchFamily="18" charset="0"/>
              </a:rPr>
              <a:t>Dưới </a:t>
            </a:r>
            <a:r>
              <a:rPr lang="vi-VN" altLang="en-US" sz="2400" b="1" i="1">
                <a:solidFill>
                  <a:srgbClr val="000000"/>
                </a:solidFill>
                <a:latin typeface="Times New Roman" panose="02020603050405020304" pitchFamily="18" charset="0"/>
                <a:cs typeface="Times New Roman" panose="02020603050405020304" pitchFamily="18" charset="0"/>
              </a:rPr>
              <a:t>ánh trăng này, dòng thác nước sẽ đổ xuống làm máy phát điện; giữa biển rộng, cờ đỏ sao vàng phấp phới bay trên những con tàu </a:t>
            </a:r>
            <a:r>
              <a:rPr lang="vi-VN" altLang="en-US" sz="2400" b="1" i="1" smtClean="0">
                <a:solidFill>
                  <a:srgbClr val="000000"/>
                </a:solidFill>
                <a:latin typeface="Times New Roman" panose="02020603050405020304" pitchFamily="18" charset="0"/>
                <a:cs typeface="Times New Roman" panose="02020603050405020304" pitchFamily="18" charset="0"/>
              </a:rPr>
              <a:t>lớn</a:t>
            </a:r>
            <a:r>
              <a:rPr lang="en-US" altLang="en-US" sz="2400" b="1" i="1" smtClean="0">
                <a:solidFill>
                  <a:srgbClr val="000000"/>
                </a:solidFill>
                <a:latin typeface="Times New Roman" panose="02020603050405020304" pitchFamily="18" charset="0"/>
                <a:cs typeface="Times New Roman" panose="02020603050405020304" pitchFamily="18" charset="0"/>
              </a:rPr>
              <a:t>.</a:t>
            </a:r>
            <a:r>
              <a:rPr lang="en-US" altLang="en-US" sz="2400" b="1" smtClean="0">
                <a:solidFill>
                  <a:srgbClr val="000000"/>
                </a:solidFill>
                <a:latin typeface="Times New Roman" panose="02020603050405020304" pitchFamily="18" charset="0"/>
                <a:cs typeface="Times New Roman" panose="02020603050405020304" pitchFamily="18" charset="0"/>
              </a:rPr>
              <a:t>”</a:t>
            </a:r>
            <a:endParaRPr lang="vi-VN" altLang="en-US" sz="3000" b="1">
              <a:solidFill>
                <a:srgbClr val="000000"/>
              </a:solidFill>
              <a:latin typeface="Times New Roman" panose="02020603050405020304" pitchFamily="18" charset="0"/>
              <a:cs typeface="Times New Roman" panose="02020603050405020304" pitchFamily="18" charset="0"/>
            </a:endParaRPr>
          </a:p>
          <a:p>
            <a:pPr algn="ctr" defTabSz="342900"/>
            <a:r>
              <a:rPr lang="vi-VN" altLang="en-US" sz="2800" b="1">
                <a:solidFill>
                  <a:srgbClr val="000000"/>
                </a:solidFill>
                <a:latin typeface="Times New Roman" panose="02020603050405020304" pitchFamily="18" charset="0"/>
                <a:cs typeface="Times New Roman" panose="02020603050405020304" pitchFamily="18" charset="0"/>
              </a:rPr>
              <a:t>(Thép Mới)</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19314" y="3615219"/>
            <a:ext cx="4495800" cy="1338828"/>
          </a:xfrm>
          <a:prstGeom prst="rect">
            <a:avLst/>
          </a:prstGeom>
          <a:noFill/>
        </p:spPr>
        <p:txBody>
          <a:bodyPr wrap="square" rtlCol="0">
            <a:spAutoFit/>
          </a:bodyPr>
          <a:lstStyle/>
          <a:p>
            <a:pPr algn="ctr" defTabSz="342900"/>
            <a:r>
              <a:rPr lang="en-US" altLang="en-US" sz="2700" b="1" smtClean="0">
                <a:solidFill>
                  <a:prstClr val="black"/>
                </a:solidFill>
                <a:latin typeface="Times New Roman" panose="02020603050405020304" pitchFamily="18" charset="0"/>
                <a:cs typeface="Times New Roman" panose="02020603050405020304" pitchFamily="18" charset="0"/>
              </a:rPr>
              <a:t>Tác dụng: dùng </a:t>
            </a:r>
            <a:r>
              <a:rPr lang="en-US" altLang="en-US" sz="2700" b="1">
                <a:solidFill>
                  <a:prstClr val="black"/>
                </a:solidFill>
                <a:latin typeface="Times New Roman" panose="02020603050405020304" pitchFamily="18" charset="0"/>
                <a:cs typeface="Times New Roman" panose="02020603050405020304" pitchFamily="18" charset="0"/>
              </a:rPr>
              <a:t>để ngắt các thành phần lớn trong một </a:t>
            </a:r>
            <a:r>
              <a:rPr lang="en-US" altLang="en-US" sz="2700" b="1" smtClean="0">
                <a:solidFill>
                  <a:prstClr val="black"/>
                </a:solidFill>
                <a:latin typeface="Times New Roman" panose="02020603050405020304" pitchFamily="18" charset="0"/>
                <a:cs typeface="Times New Roman" panose="02020603050405020304" pitchFamily="18" charset="0"/>
              </a:rPr>
              <a:t>câu.</a:t>
            </a:r>
            <a:endParaRPr lang="en-US" sz="27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31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449451"/>
            <a:ext cx="8184996" cy="6036212"/>
          </a:xfrm>
          <a:prstGeom prst="rect">
            <a:avLst/>
          </a:prstGeom>
        </p:spPr>
      </p:pic>
      <p:sp>
        <p:nvSpPr>
          <p:cNvPr id="10" name="文本框 9">
            <a:extLst>
              <a:ext uri="{FF2B5EF4-FFF2-40B4-BE49-F238E27FC236}">
                <a16:creationId xmlns:a16="http://schemas.microsoft.com/office/drawing/2014/main" xmlns="" id="{E58B3AC2-C2BF-46E9-A39F-C3937F970537}"/>
              </a:ext>
            </a:extLst>
          </p:cNvPr>
          <p:cNvSpPr txBox="1"/>
          <p:nvPr/>
        </p:nvSpPr>
        <p:spPr>
          <a:xfrm>
            <a:off x="1349297" y="2568655"/>
            <a:ext cx="6545765" cy="769429"/>
          </a:xfrm>
          <a:prstGeom prst="rect">
            <a:avLst/>
          </a:prstGeom>
          <a:noFill/>
        </p:spPr>
        <p:txBody>
          <a:bodyPr vert="horz" wrap="square" lIns="91428" tIns="45714" rIns="91428" bIns="45714" rtlCol="0">
            <a:spAutoFit/>
          </a:bodyPr>
          <a:lstStyle/>
          <a:p>
            <a:pPr algn="ct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III. VẬN DỤNG</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194589736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232" y="0"/>
            <a:ext cx="6063488" cy="435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81200" y="1687652"/>
            <a:ext cx="5154538" cy="1200329"/>
          </a:xfrm>
          <a:prstGeom prst="rect">
            <a:avLst/>
          </a:prstGeom>
        </p:spPr>
        <p:txBody>
          <a:bodyPr wrap="square">
            <a:spAutoFit/>
          </a:bodyPr>
          <a:lstStyle/>
          <a:p>
            <a:pPr lvl="0" algn="ctr"/>
            <a:r>
              <a:rPr lang="en-US" sz="3600">
                <a:solidFill>
                  <a:srgbClr val="000000"/>
                </a:solidFill>
                <a:latin typeface="Times New Roman"/>
                <a:ea typeface="Calibri"/>
              </a:rPr>
              <a:t>Viết đoạn văn  (5-7 câu) sử dụng phép tu từ điệp ngữ.</a:t>
            </a:r>
            <a:endParaRPr lang="en-US" sz="3600" dirty="0">
              <a:solidFill>
                <a:srgbClr val="262626"/>
              </a:solidFill>
            </a:endParaRPr>
          </a:p>
        </p:txBody>
      </p:sp>
    </p:spTree>
    <p:extLst>
      <p:ext uri="{BB962C8B-B14F-4D97-AF65-F5344CB8AC3E}">
        <p14:creationId xmlns:p14="http://schemas.microsoft.com/office/powerpoint/2010/main" val="15512999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895742" y="286142"/>
            <a:ext cx="5154538" cy="646331"/>
          </a:xfrm>
          <a:prstGeom prst="rect">
            <a:avLst/>
          </a:prstGeom>
        </p:spPr>
        <p:txBody>
          <a:bodyPr wrap="square">
            <a:spAutoFit/>
          </a:bodyPr>
          <a:lstStyle/>
          <a:p>
            <a:pPr lvl="0" algn="ctr"/>
            <a:r>
              <a:rPr lang="en-US" sz="3600" smtClean="0">
                <a:solidFill>
                  <a:srgbClr val="000000"/>
                </a:solidFill>
                <a:latin typeface="Times New Roman"/>
                <a:ea typeface="Calibri"/>
              </a:rPr>
              <a:t>Chủ đề tự chọn:</a:t>
            </a:r>
            <a:endParaRPr lang="en-US" sz="3600" dirty="0">
              <a:solidFill>
                <a:srgbClr val="262626"/>
              </a:solidFill>
            </a:endParaRPr>
          </a:p>
        </p:txBody>
      </p:sp>
      <p:pic>
        <p:nvPicPr>
          <p:cNvPr id="4" name="Picture 3"/>
          <p:cNvPicPr>
            <a:picLocks noChangeAspect="1"/>
          </p:cNvPicPr>
          <p:nvPr/>
        </p:nvPicPr>
        <p:blipFill>
          <a:blip r:embed="rId4"/>
          <a:stretch>
            <a:fillRect/>
          </a:stretch>
        </p:blipFill>
        <p:spPr>
          <a:xfrm>
            <a:off x="270305" y="1846737"/>
            <a:ext cx="3626578" cy="2562893"/>
          </a:xfrm>
          <a:prstGeom prst="rect">
            <a:avLst/>
          </a:prstGeom>
        </p:spPr>
      </p:pic>
      <p:pic>
        <p:nvPicPr>
          <p:cNvPr id="6" name="Picture 5"/>
          <p:cNvPicPr>
            <a:picLocks noChangeAspect="1"/>
          </p:cNvPicPr>
          <p:nvPr/>
        </p:nvPicPr>
        <p:blipFill>
          <a:blip r:embed="rId5"/>
          <a:stretch>
            <a:fillRect/>
          </a:stretch>
        </p:blipFill>
        <p:spPr>
          <a:xfrm>
            <a:off x="2998506" y="932473"/>
            <a:ext cx="3825728" cy="2767856"/>
          </a:xfrm>
          <a:prstGeom prst="rect">
            <a:avLst/>
          </a:prstGeom>
        </p:spPr>
      </p:pic>
      <p:pic>
        <p:nvPicPr>
          <p:cNvPr id="7" name="Picture 6"/>
          <p:cNvPicPr>
            <a:picLocks noChangeAspect="1"/>
          </p:cNvPicPr>
          <p:nvPr/>
        </p:nvPicPr>
        <p:blipFill>
          <a:blip r:embed="rId6"/>
          <a:stretch>
            <a:fillRect/>
          </a:stretch>
        </p:blipFill>
        <p:spPr>
          <a:xfrm>
            <a:off x="5640225" y="2350093"/>
            <a:ext cx="3264716" cy="2590712"/>
          </a:xfrm>
          <a:prstGeom prst="rect">
            <a:avLst/>
          </a:prstGeom>
        </p:spPr>
      </p:pic>
    </p:spTree>
    <p:extLst>
      <p:ext uri="{BB962C8B-B14F-4D97-AF65-F5344CB8AC3E}">
        <p14:creationId xmlns:p14="http://schemas.microsoft.com/office/powerpoint/2010/main" val="400510637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25073" y="-87923"/>
            <a:ext cx="5154538" cy="646331"/>
          </a:xfrm>
          <a:prstGeom prst="rect">
            <a:avLst/>
          </a:prstGeom>
        </p:spPr>
        <p:txBody>
          <a:bodyPr wrap="square">
            <a:spAutoFit/>
          </a:bodyPr>
          <a:lstStyle/>
          <a:p>
            <a:pPr lvl="0" algn="ctr"/>
            <a:r>
              <a:rPr lang="en-US" sz="3600" smtClean="0">
                <a:solidFill>
                  <a:srgbClr val="000000"/>
                </a:solidFill>
                <a:latin typeface="Times New Roman"/>
                <a:ea typeface="Calibri"/>
              </a:rPr>
              <a:t>Chủ đề: quê hương.</a:t>
            </a:r>
            <a:endParaRPr lang="en-US" sz="3600" dirty="0">
              <a:solidFill>
                <a:srgbClr val="262626"/>
              </a:solidFill>
            </a:endParaRPr>
          </a:p>
        </p:txBody>
      </p:sp>
      <p:pic>
        <p:nvPicPr>
          <p:cNvPr id="4" name="Picture 3"/>
          <p:cNvPicPr>
            <a:picLocks noChangeAspect="1"/>
          </p:cNvPicPr>
          <p:nvPr/>
        </p:nvPicPr>
        <p:blipFill>
          <a:blip r:embed="rId4"/>
          <a:stretch>
            <a:fillRect/>
          </a:stretch>
        </p:blipFill>
        <p:spPr>
          <a:xfrm>
            <a:off x="1" y="861646"/>
            <a:ext cx="1872762" cy="1450134"/>
          </a:xfrm>
          <a:prstGeom prst="rect">
            <a:avLst/>
          </a:prstGeom>
        </p:spPr>
      </p:pic>
      <p:sp>
        <p:nvSpPr>
          <p:cNvPr id="2" name="Rectangle 1"/>
          <p:cNvSpPr/>
          <p:nvPr/>
        </p:nvSpPr>
        <p:spPr>
          <a:xfrm>
            <a:off x="1872762" y="481139"/>
            <a:ext cx="7189888" cy="4524315"/>
          </a:xfrm>
          <a:prstGeom prst="rect">
            <a:avLst/>
          </a:prstGeom>
        </p:spPr>
        <p:txBody>
          <a:bodyPr wrap="square">
            <a:spAutoFit/>
          </a:bodyPr>
          <a:lstStyle/>
          <a:p>
            <a:pPr algn="just"/>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Quê </a:t>
            </a:r>
            <a:r>
              <a:rPr lang="vi-VN" sz="2400">
                <a:latin typeface="Times New Roman" panose="02020603050405020304" pitchFamily="18" charset="0"/>
                <a:cs typeface="Times New Roman" panose="02020603050405020304" pitchFamily="18" charset="0"/>
              </a:rPr>
              <a:t>hương – hai tiếng yêu thương mà ai đi xa cũng đều mong nhớ hướng về. Quê hương là nơi chôn rau cắt rốn, đã nuôi dưỡng em những ngày thơ bé. Quê hương - nơi em có một gia đình hạnh phúc luôn đầy ắp tiếng cười. Nơi ấy có tiếng nói hiền từ, nụ cười ấm áp của bà luôn chờ em mỗi buổi chiều tan học. Quê hương còn là nơi em có những người bạn thân thiết, gắn bó. Mỗi buổi chiều muộn trên triền đê, lũ trẻ con chúng em thường nô đùa và thả diều bên dòng sông nước trong lành ngọt mát. Dù sau này trưởng thành, bước chân em đi tới mọi miền đất nước, trong tim em vẫn mãi vang vọng hai tiếng thiêng liêng: Quê hương!</a:t>
            </a:r>
            <a:endParaRPr lang="en-US" sz="24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0" y="2615018"/>
            <a:ext cx="1872761" cy="1450134"/>
          </a:xfrm>
          <a:prstGeom prst="rect">
            <a:avLst/>
          </a:prstGeom>
        </p:spPr>
      </p:pic>
    </p:spTree>
    <p:extLst>
      <p:ext uri="{BB962C8B-B14F-4D97-AF65-F5344CB8AC3E}">
        <p14:creationId xmlns:p14="http://schemas.microsoft.com/office/powerpoint/2010/main" val="60479364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449451"/>
            <a:ext cx="8184996" cy="6036212"/>
          </a:xfrm>
          <a:prstGeom prst="rect">
            <a:avLst/>
          </a:prstGeom>
        </p:spPr>
      </p:pic>
      <p:sp>
        <p:nvSpPr>
          <p:cNvPr id="10" name="文本框 9">
            <a:extLst>
              <a:ext uri="{FF2B5EF4-FFF2-40B4-BE49-F238E27FC236}">
                <a16:creationId xmlns:a16="http://schemas.microsoft.com/office/drawing/2014/main" xmlns="" id="{E58B3AC2-C2BF-46E9-A39F-C3937F970537}"/>
              </a:ext>
            </a:extLst>
          </p:cNvPr>
          <p:cNvSpPr txBox="1"/>
          <p:nvPr/>
        </p:nvSpPr>
        <p:spPr>
          <a:xfrm>
            <a:off x="1349298" y="2568655"/>
            <a:ext cx="6545765" cy="1446538"/>
          </a:xfrm>
          <a:prstGeom prst="rect">
            <a:avLst/>
          </a:prstGeom>
          <a:noFill/>
        </p:spPr>
        <p:txBody>
          <a:bodyPr vert="horz" wrap="square" lIns="91428" tIns="45714" rIns="91428" bIns="45714" rtlCol="0">
            <a:spAutoFit/>
          </a:bodyPr>
          <a:lstStyle/>
          <a:p>
            <a:pPr algn="ctr"/>
            <a:r>
              <a:rPr lang="en-US" altLang="zh-CN" sz="4400" b="1" dirty="0" smtClean="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HÌNH THÀNH </a:t>
            </a:r>
            <a:r>
              <a:rPr lang="en-US" altLang="zh-CN" sz="4400" b="1" smtClean="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KIẾN THỨC</a:t>
            </a:r>
            <a:endParaRPr lang="zh-CN" altLang="en-US"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33058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25073" y="-87923"/>
            <a:ext cx="5154538" cy="646331"/>
          </a:xfrm>
          <a:prstGeom prst="rect">
            <a:avLst/>
          </a:prstGeom>
        </p:spPr>
        <p:txBody>
          <a:bodyPr wrap="square">
            <a:spAutoFit/>
          </a:bodyPr>
          <a:lstStyle/>
          <a:p>
            <a:pPr lvl="0" algn="ctr"/>
            <a:r>
              <a:rPr lang="en-US" sz="3600" dirty="0" err="1" smtClean="0">
                <a:solidFill>
                  <a:srgbClr val="000000"/>
                </a:solidFill>
                <a:latin typeface="Times New Roman"/>
                <a:ea typeface="Calibri"/>
              </a:rPr>
              <a:t>Chủ</a:t>
            </a:r>
            <a:r>
              <a:rPr lang="en-US" sz="3600" dirty="0" smtClean="0">
                <a:solidFill>
                  <a:srgbClr val="000000"/>
                </a:solidFill>
                <a:latin typeface="Times New Roman"/>
                <a:ea typeface="Calibri"/>
              </a:rPr>
              <a:t> </a:t>
            </a:r>
            <a:r>
              <a:rPr lang="en-US" sz="3600" dirty="0" err="1" smtClean="0">
                <a:solidFill>
                  <a:srgbClr val="000000"/>
                </a:solidFill>
                <a:latin typeface="Times New Roman"/>
                <a:ea typeface="Calibri"/>
              </a:rPr>
              <a:t>đề</a:t>
            </a:r>
            <a:r>
              <a:rPr lang="en-US" sz="3600" dirty="0" smtClean="0">
                <a:solidFill>
                  <a:srgbClr val="000000"/>
                </a:solidFill>
                <a:latin typeface="Times New Roman"/>
                <a:ea typeface="Calibri"/>
              </a:rPr>
              <a:t>: </a:t>
            </a:r>
            <a:r>
              <a:rPr lang="en-US" sz="3600" dirty="0" err="1">
                <a:solidFill>
                  <a:srgbClr val="000000"/>
                </a:solidFill>
                <a:latin typeface="Times New Roman"/>
                <a:ea typeface="Calibri"/>
              </a:rPr>
              <a:t>m</a:t>
            </a:r>
            <a:r>
              <a:rPr lang="en-US" sz="3600" dirty="0" err="1" smtClean="0">
                <a:solidFill>
                  <a:srgbClr val="000000"/>
                </a:solidFill>
                <a:latin typeface="Times New Roman"/>
                <a:ea typeface="Calibri"/>
              </a:rPr>
              <a:t>ưa</a:t>
            </a:r>
            <a:r>
              <a:rPr lang="en-US" sz="3600" dirty="0" smtClean="0">
                <a:solidFill>
                  <a:srgbClr val="000000"/>
                </a:solidFill>
                <a:latin typeface="Times New Roman"/>
                <a:ea typeface="Calibri"/>
              </a:rPr>
              <a:t>.</a:t>
            </a:r>
            <a:endParaRPr lang="en-US" sz="3600" dirty="0">
              <a:solidFill>
                <a:srgbClr val="262626"/>
              </a:solidFill>
            </a:endParaRPr>
          </a:p>
        </p:txBody>
      </p:sp>
      <p:sp>
        <p:nvSpPr>
          <p:cNvPr id="2" name="Rectangle 1"/>
          <p:cNvSpPr/>
          <p:nvPr/>
        </p:nvSpPr>
        <p:spPr>
          <a:xfrm>
            <a:off x="2664069" y="558408"/>
            <a:ext cx="6295292" cy="3785652"/>
          </a:xfrm>
          <a:prstGeom prst="rect">
            <a:avLst/>
          </a:prstGeom>
        </p:spPr>
        <p:txBody>
          <a:bodyPr wrap="square">
            <a:spAutoFit/>
          </a:bodyPr>
          <a:lstStyle/>
          <a:p>
            <a:pPr algn="just"/>
            <a:r>
              <a:rPr lang="en-US"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Bầu trời đang trong xanh không một gợn mây, bỗng từ đâu mây đen ùn ùn kéo đến làm đen kịt cả một góc trời. Bồm bộp, mưa rơi trên mái nhà, mưa ào ào rơi xuống sân, rồi mưa ầm ầm như thác đổ. Cả không gian chìm ngập trong một màu trắng xoá. Lát sau, tạnh mưa hẳn. Trời lại tươi sáng như ban nãy. Cây cối như vừa được tắm gội thoả thích, mọi vật như bừng tỉnh. Tất cả đều lộ rõ một vẻ tươi tắn, đáng yêu và tràn đầy sức sống.</a:t>
            </a:r>
            <a:endParaRPr lang="en-US" sz="24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70472" y="715176"/>
            <a:ext cx="2400167" cy="1597202"/>
          </a:xfrm>
          <a:prstGeom prst="rect">
            <a:avLst/>
          </a:prstGeom>
        </p:spPr>
      </p:pic>
      <p:pic>
        <p:nvPicPr>
          <p:cNvPr id="6" name="Picture 5"/>
          <p:cNvPicPr>
            <a:picLocks noChangeAspect="1"/>
          </p:cNvPicPr>
          <p:nvPr/>
        </p:nvPicPr>
        <p:blipFill>
          <a:blip r:embed="rId5"/>
          <a:stretch>
            <a:fillRect/>
          </a:stretch>
        </p:blipFill>
        <p:spPr>
          <a:xfrm>
            <a:off x="70472" y="2643187"/>
            <a:ext cx="2400167" cy="1685925"/>
          </a:xfrm>
          <a:prstGeom prst="rect">
            <a:avLst/>
          </a:prstGeom>
        </p:spPr>
      </p:pic>
    </p:spTree>
    <p:extLst>
      <p:ext uri="{BB962C8B-B14F-4D97-AF65-F5344CB8AC3E}">
        <p14:creationId xmlns:p14="http://schemas.microsoft.com/office/powerpoint/2010/main" val="9501338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xmlns="" id="{249DAEF1-016B-49CE-8F0D-929EB70D7077}"/>
              </a:ext>
            </a:extLst>
          </p:cNvPr>
          <p:cNvSpPr/>
          <p:nvPr/>
        </p:nvSpPr>
        <p:spPr>
          <a:xfrm>
            <a:off x="851089" y="2340676"/>
            <a:ext cx="7613190" cy="162018"/>
          </a:xfrm>
          <a:prstGeom prst="rect">
            <a:avLst/>
          </a:prstGeom>
          <a:solidFill>
            <a:srgbClr val="00DAD0"/>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38" name="组合 37">
            <a:extLst>
              <a:ext uri="{FF2B5EF4-FFF2-40B4-BE49-F238E27FC236}">
                <a16:creationId xmlns:a16="http://schemas.microsoft.com/office/drawing/2014/main" xmlns="" id="{581406BE-99D1-4C7A-8BE8-D63F699BB330}"/>
              </a:ext>
            </a:extLst>
          </p:cNvPr>
          <p:cNvGrpSpPr/>
          <p:nvPr/>
        </p:nvGrpSpPr>
        <p:grpSpPr>
          <a:xfrm>
            <a:off x="851091" y="1098538"/>
            <a:ext cx="971794" cy="1026114"/>
            <a:chOff x="1054647" y="2060848"/>
            <a:chExt cx="1295557" cy="1368152"/>
          </a:xfrm>
        </p:grpSpPr>
        <p:sp>
          <p:nvSpPr>
            <p:cNvPr id="39" name="矩形标注 3">
              <a:extLst>
                <a:ext uri="{FF2B5EF4-FFF2-40B4-BE49-F238E27FC236}">
                  <a16:creationId xmlns:a16="http://schemas.microsoft.com/office/drawing/2014/main" xmlns="" id="{306AFD2C-5633-48BF-A8CE-018FB7DBEEAF}"/>
                </a:ext>
              </a:extLst>
            </p:cNvPr>
            <p:cNvSpPr/>
            <p:nvPr/>
          </p:nvSpPr>
          <p:spPr>
            <a:xfrm>
              <a:off x="1054647" y="2060848"/>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0" name="TextBox 4">
              <a:extLst>
                <a:ext uri="{FF2B5EF4-FFF2-40B4-BE49-F238E27FC236}">
                  <a16:creationId xmlns:a16="http://schemas.microsoft.com/office/drawing/2014/main" xmlns="" id="{785712A5-526D-4BFF-B3C4-C167F0AD6FEB}"/>
                </a:ext>
              </a:extLst>
            </p:cNvPr>
            <p:cNvSpPr txBox="1"/>
            <p:nvPr/>
          </p:nvSpPr>
          <p:spPr>
            <a:xfrm>
              <a:off x="1251019" y="2267871"/>
              <a:ext cx="571022" cy="553997"/>
            </a:xfrm>
            <a:prstGeom prst="rect">
              <a:avLst/>
            </a:prstGeom>
            <a:noFill/>
          </p:spPr>
          <p:txBody>
            <a:bodyPr wrap="none" rtlCol="0">
              <a:spAutoFit/>
            </a:bodyPr>
            <a:lstStyle/>
            <a:p>
              <a:r>
                <a:rPr lang="en-US" altLang="zh-CN" sz="21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xmlns="" id="{CE344D78-12BF-4F40-B852-B4494CD8E667}"/>
              </a:ext>
            </a:extLst>
          </p:cNvPr>
          <p:cNvGrpSpPr/>
          <p:nvPr/>
        </p:nvGrpSpPr>
        <p:grpSpPr>
          <a:xfrm>
            <a:off x="4361937" y="1098538"/>
            <a:ext cx="971794" cy="1026114"/>
            <a:chOff x="5735167" y="2060848"/>
            <a:chExt cx="1295557" cy="1368152"/>
          </a:xfrm>
        </p:grpSpPr>
        <p:sp>
          <p:nvSpPr>
            <p:cNvPr id="42" name="矩形标注 6">
              <a:extLst>
                <a:ext uri="{FF2B5EF4-FFF2-40B4-BE49-F238E27FC236}">
                  <a16:creationId xmlns:a16="http://schemas.microsoft.com/office/drawing/2014/main" xmlns="" id="{5A986698-87B9-4B61-8DC8-3C6CFF6AA288}"/>
                </a:ext>
              </a:extLst>
            </p:cNvPr>
            <p:cNvSpPr/>
            <p:nvPr/>
          </p:nvSpPr>
          <p:spPr>
            <a:xfrm>
              <a:off x="5735167" y="2060848"/>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3" name="TextBox 7">
              <a:extLst>
                <a:ext uri="{FF2B5EF4-FFF2-40B4-BE49-F238E27FC236}">
                  <a16:creationId xmlns:a16="http://schemas.microsoft.com/office/drawing/2014/main" xmlns="" id="{14A88916-BA6B-49C7-BF96-B7472E48B918}"/>
                </a:ext>
              </a:extLst>
            </p:cNvPr>
            <p:cNvSpPr txBox="1"/>
            <p:nvPr/>
          </p:nvSpPr>
          <p:spPr>
            <a:xfrm>
              <a:off x="5931539" y="2267871"/>
              <a:ext cx="571022" cy="553997"/>
            </a:xfrm>
            <a:prstGeom prst="rect">
              <a:avLst/>
            </a:prstGeom>
            <a:noFill/>
          </p:spPr>
          <p:txBody>
            <a:bodyPr wrap="none" rtlCol="0">
              <a:spAutoFit/>
            </a:bodyPr>
            <a:lstStyle/>
            <a:p>
              <a:r>
                <a:rPr lang="en-US" altLang="zh-CN" sz="21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4" name="组合 43">
            <a:extLst>
              <a:ext uri="{FF2B5EF4-FFF2-40B4-BE49-F238E27FC236}">
                <a16:creationId xmlns:a16="http://schemas.microsoft.com/office/drawing/2014/main" xmlns="" id="{CACAB548-DD39-4BB9-BA7F-C6E030FFC141}"/>
              </a:ext>
            </a:extLst>
          </p:cNvPr>
          <p:cNvGrpSpPr/>
          <p:nvPr/>
        </p:nvGrpSpPr>
        <p:grpSpPr>
          <a:xfrm>
            <a:off x="5355705" y="2826730"/>
            <a:ext cx="971794" cy="1026114"/>
            <a:chOff x="7060018" y="4365104"/>
            <a:chExt cx="1295557" cy="1368152"/>
          </a:xfrm>
        </p:grpSpPr>
        <p:sp>
          <p:nvSpPr>
            <p:cNvPr id="45" name="矩形标注 9">
              <a:extLst>
                <a:ext uri="{FF2B5EF4-FFF2-40B4-BE49-F238E27FC236}">
                  <a16:creationId xmlns:a16="http://schemas.microsoft.com/office/drawing/2014/main" xmlns="" id="{3172047F-E32B-44FA-B129-F726FAA9F7BC}"/>
                </a:ext>
              </a:extLst>
            </p:cNvPr>
            <p:cNvSpPr/>
            <p:nvPr/>
          </p:nvSpPr>
          <p:spPr>
            <a:xfrm flipV="1">
              <a:off x="7060018" y="4365104"/>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6" name="TextBox 10">
              <a:extLst>
                <a:ext uri="{FF2B5EF4-FFF2-40B4-BE49-F238E27FC236}">
                  <a16:creationId xmlns:a16="http://schemas.microsoft.com/office/drawing/2014/main" xmlns="" id="{741C5D68-B205-47CD-A47D-CAB9A22F61D0}"/>
                </a:ext>
              </a:extLst>
            </p:cNvPr>
            <p:cNvSpPr txBox="1"/>
            <p:nvPr/>
          </p:nvSpPr>
          <p:spPr>
            <a:xfrm>
              <a:off x="7256390" y="4572127"/>
              <a:ext cx="571022" cy="553997"/>
            </a:xfrm>
            <a:prstGeom prst="rect">
              <a:avLst/>
            </a:prstGeom>
            <a:noFill/>
          </p:spPr>
          <p:txBody>
            <a:bodyPr wrap="none" rtlCol="0">
              <a:spAutoFit/>
            </a:bodyPr>
            <a:lstStyle/>
            <a:p>
              <a:r>
                <a:rPr lang="en-US" altLang="zh-CN" sz="21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7" name="组合 46">
            <a:extLst>
              <a:ext uri="{FF2B5EF4-FFF2-40B4-BE49-F238E27FC236}">
                <a16:creationId xmlns:a16="http://schemas.microsoft.com/office/drawing/2014/main" xmlns="" id="{DAAC84BA-0E16-4AD9-ADEB-E00B3DB343E0}"/>
              </a:ext>
            </a:extLst>
          </p:cNvPr>
          <p:cNvGrpSpPr/>
          <p:nvPr/>
        </p:nvGrpSpPr>
        <p:grpSpPr>
          <a:xfrm>
            <a:off x="1844859" y="2826730"/>
            <a:ext cx="971794" cy="1026114"/>
            <a:chOff x="2379498" y="4365104"/>
            <a:chExt cx="1295557" cy="1368152"/>
          </a:xfrm>
          <a:solidFill>
            <a:srgbClr val="00DAD0"/>
          </a:solidFill>
        </p:grpSpPr>
        <p:sp>
          <p:nvSpPr>
            <p:cNvPr id="48" name="矩形标注 12">
              <a:extLst>
                <a:ext uri="{FF2B5EF4-FFF2-40B4-BE49-F238E27FC236}">
                  <a16:creationId xmlns:a16="http://schemas.microsoft.com/office/drawing/2014/main" xmlns="" id="{6F425E3B-1FCC-4725-95BD-029C4672C825}"/>
                </a:ext>
              </a:extLst>
            </p:cNvPr>
            <p:cNvSpPr/>
            <p:nvPr/>
          </p:nvSpPr>
          <p:spPr>
            <a:xfrm flipV="1">
              <a:off x="2379498" y="4365104"/>
              <a:ext cx="1295557" cy="1368152"/>
            </a:xfrm>
            <a:prstGeom prst="wedgeRectCallout">
              <a:avLst/>
            </a:prstGeom>
            <a:grp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9" name="TextBox 13">
              <a:extLst>
                <a:ext uri="{FF2B5EF4-FFF2-40B4-BE49-F238E27FC236}">
                  <a16:creationId xmlns:a16="http://schemas.microsoft.com/office/drawing/2014/main" xmlns="" id="{8A520BE0-FBA2-47E6-B9A5-F6C549A069F1}"/>
                </a:ext>
              </a:extLst>
            </p:cNvPr>
            <p:cNvSpPr txBox="1"/>
            <p:nvPr/>
          </p:nvSpPr>
          <p:spPr>
            <a:xfrm>
              <a:off x="2575870" y="4572127"/>
              <a:ext cx="571022" cy="553997"/>
            </a:xfrm>
            <a:prstGeom prst="rect">
              <a:avLst/>
            </a:prstGeom>
            <a:grpFill/>
          </p:spPr>
          <p:txBody>
            <a:bodyPr wrap="none" rtlCol="0">
              <a:spAutoFit/>
            </a:bodyPr>
            <a:lstStyle/>
            <a:p>
              <a:r>
                <a:rPr lang="en-US" altLang="zh-CN" sz="21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50" name="组合 49">
            <a:extLst>
              <a:ext uri="{FF2B5EF4-FFF2-40B4-BE49-F238E27FC236}">
                <a16:creationId xmlns:a16="http://schemas.microsoft.com/office/drawing/2014/main" xmlns="" id="{BE597B1B-945F-4D65-B54C-3ABC8BFB15E3}"/>
              </a:ext>
            </a:extLst>
          </p:cNvPr>
          <p:cNvGrpSpPr/>
          <p:nvPr/>
        </p:nvGrpSpPr>
        <p:grpSpPr>
          <a:xfrm>
            <a:off x="1694985" y="1098538"/>
            <a:ext cx="2666951" cy="1026114"/>
            <a:chOff x="2494807" y="2060848"/>
            <a:chExt cx="2707597" cy="1368152"/>
          </a:xfrm>
        </p:grpSpPr>
        <p:sp>
          <p:nvSpPr>
            <p:cNvPr id="51" name="矩形 50">
              <a:extLst>
                <a:ext uri="{FF2B5EF4-FFF2-40B4-BE49-F238E27FC236}">
                  <a16:creationId xmlns:a16="http://schemas.microsoft.com/office/drawing/2014/main" xmlns="" id="{E307889A-C078-48CF-9886-1BA31F9A716F}"/>
                </a:ext>
              </a:extLst>
            </p:cNvPr>
            <p:cNvSpPr/>
            <p:nvPr/>
          </p:nvSpPr>
          <p:spPr>
            <a:xfrm>
              <a:off x="2494807" y="2060848"/>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2" name="矩形 51">
              <a:extLst>
                <a:ext uri="{FF2B5EF4-FFF2-40B4-BE49-F238E27FC236}">
                  <a16:creationId xmlns:a16="http://schemas.microsoft.com/office/drawing/2014/main" xmlns="" id="{5A16314F-37EC-4D39-AFD5-73CED85F682D}"/>
                </a:ext>
              </a:extLst>
            </p:cNvPr>
            <p:cNvSpPr/>
            <p:nvPr/>
          </p:nvSpPr>
          <p:spPr>
            <a:xfrm>
              <a:off x="2610276" y="2111931"/>
              <a:ext cx="2547614" cy="1190069"/>
            </a:xfrm>
            <a:prstGeom prst="rect">
              <a:avLst/>
            </a:prstGeom>
          </p:spPr>
          <p:txBody>
            <a:bodyPr wrap="square">
              <a:spAutoFit/>
            </a:bodyPr>
            <a:lstStyle/>
            <a:p>
              <a:pPr lvl="0" algn="just">
                <a:lnSpc>
                  <a:spcPct val="130000"/>
                </a:lnSpc>
              </a:pP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Xem</a:t>
              </a:r>
              <a:r>
                <a:rPr lang="en-US" altLang="zh-CN" sz="20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lại</a:t>
              </a:r>
              <a:r>
                <a:rPr lang="en-US" altLang="zh-CN" sz="20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nội dung bài học.</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3" name="组合 52">
            <a:extLst>
              <a:ext uri="{FF2B5EF4-FFF2-40B4-BE49-F238E27FC236}">
                <a16:creationId xmlns:a16="http://schemas.microsoft.com/office/drawing/2014/main" xmlns="" id="{D8EA8B35-0EEC-4B3A-8000-A58F41FB9A1F}"/>
              </a:ext>
            </a:extLst>
          </p:cNvPr>
          <p:cNvGrpSpPr/>
          <p:nvPr/>
        </p:nvGrpSpPr>
        <p:grpSpPr>
          <a:xfrm>
            <a:off x="5410158" y="1098538"/>
            <a:ext cx="2030962" cy="1026114"/>
            <a:chOff x="7132612" y="2060848"/>
            <a:chExt cx="2707597" cy="1368152"/>
          </a:xfrm>
        </p:grpSpPr>
        <p:sp>
          <p:nvSpPr>
            <p:cNvPr id="54" name="矩形 53">
              <a:extLst>
                <a:ext uri="{FF2B5EF4-FFF2-40B4-BE49-F238E27FC236}">
                  <a16:creationId xmlns:a16="http://schemas.microsoft.com/office/drawing/2014/main" xmlns="" id="{AA2A6C36-FAD3-4816-8CFA-6ABF09384041}"/>
                </a:ext>
              </a:extLst>
            </p:cNvPr>
            <p:cNvSpPr/>
            <p:nvPr/>
          </p:nvSpPr>
          <p:spPr>
            <a:xfrm>
              <a:off x="7132612" y="2060848"/>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5" name="矩形 54">
              <a:extLst>
                <a:ext uri="{FF2B5EF4-FFF2-40B4-BE49-F238E27FC236}">
                  <a16:creationId xmlns:a16="http://schemas.microsoft.com/office/drawing/2014/main" xmlns="" id="{3CE89E3E-97F0-4E03-AAC7-87AB1813C8E3}"/>
                </a:ext>
              </a:extLst>
            </p:cNvPr>
            <p:cNvSpPr/>
            <p:nvPr/>
          </p:nvSpPr>
          <p:spPr>
            <a:xfrm>
              <a:off x="7212603" y="2132235"/>
              <a:ext cx="2547614" cy="603328"/>
            </a:xfrm>
            <a:prstGeom prst="rect">
              <a:avLst/>
            </a:prstGeom>
          </p:spPr>
          <p:txBody>
            <a:bodyPr wrap="square">
              <a:spAutoFit/>
            </a:bodyPr>
            <a:lstStyle/>
            <a:p>
              <a:pPr lvl="0" algn="just">
                <a:lnSpc>
                  <a:spcPct val="130000"/>
                </a:lnSpc>
              </a:pPr>
              <a:r>
                <a:rPr lang="en-US" altLang="zh-CN" sz="200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Luyện</a:t>
              </a:r>
              <a:r>
                <a:rPr lang="en-US" altLang="zh-CN" sz="20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viết văn.</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6" name="组合 55">
            <a:extLst>
              <a:ext uri="{FF2B5EF4-FFF2-40B4-BE49-F238E27FC236}">
                <a16:creationId xmlns:a16="http://schemas.microsoft.com/office/drawing/2014/main" xmlns="" id="{287ACA27-8C3E-4006-816B-FE9F382F53E3}"/>
              </a:ext>
            </a:extLst>
          </p:cNvPr>
          <p:cNvGrpSpPr/>
          <p:nvPr/>
        </p:nvGrpSpPr>
        <p:grpSpPr>
          <a:xfrm>
            <a:off x="2905035" y="2826737"/>
            <a:ext cx="2597968" cy="1349573"/>
            <a:chOff x="3792883" y="4365104"/>
            <a:chExt cx="2707597" cy="1799430"/>
          </a:xfrm>
        </p:grpSpPr>
        <p:sp>
          <p:nvSpPr>
            <p:cNvPr id="57" name="矩形 56">
              <a:extLst>
                <a:ext uri="{FF2B5EF4-FFF2-40B4-BE49-F238E27FC236}">
                  <a16:creationId xmlns:a16="http://schemas.microsoft.com/office/drawing/2014/main" xmlns="" id="{F7484A97-C8D9-455C-A11E-855329282B89}"/>
                </a:ext>
              </a:extLst>
            </p:cNvPr>
            <p:cNvSpPr/>
            <p:nvPr/>
          </p:nvSpPr>
          <p:spPr>
            <a:xfrm>
              <a:off x="3792883" y="4365104"/>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8" name="矩形 57">
              <a:extLst>
                <a:ext uri="{FF2B5EF4-FFF2-40B4-BE49-F238E27FC236}">
                  <a16:creationId xmlns:a16="http://schemas.microsoft.com/office/drawing/2014/main" xmlns="" id="{D9146595-573C-4E77-A982-C69C6C610085}"/>
                </a:ext>
              </a:extLst>
            </p:cNvPr>
            <p:cNvSpPr/>
            <p:nvPr/>
          </p:nvSpPr>
          <p:spPr>
            <a:xfrm>
              <a:off x="3835332" y="4440985"/>
              <a:ext cx="2547614" cy="1723549"/>
            </a:xfrm>
            <a:prstGeom prst="rect">
              <a:avLst/>
            </a:prstGeom>
          </p:spPr>
          <p:txBody>
            <a:bodyPr wrap="square">
              <a:spAutoFit/>
            </a:bodyPr>
            <a:lstStyle/>
            <a:p>
              <a:pPr lvl="0" algn="just">
                <a:lnSpc>
                  <a:spcPct val="130000"/>
                </a:lnSpc>
              </a:pP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Sưu</a:t>
              </a:r>
              <a:r>
                <a:rPr lang="en-US" altLang="zh-CN" sz="20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tầm</a:t>
              </a:r>
              <a:r>
                <a:rPr lang="en-US" altLang="zh-CN" sz="20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các</a:t>
              </a:r>
              <a:r>
                <a:rPr lang="en-US" altLang="zh-CN" sz="20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đoạn văn hay có sử dụng điệp ngữ.</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9" name="组合 58">
            <a:extLst>
              <a:ext uri="{FF2B5EF4-FFF2-40B4-BE49-F238E27FC236}">
                <a16:creationId xmlns:a16="http://schemas.microsoft.com/office/drawing/2014/main" xmlns="" id="{2AE7815A-C9F7-499D-87E8-A5446C0ABDB8}"/>
              </a:ext>
            </a:extLst>
          </p:cNvPr>
          <p:cNvGrpSpPr/>
          <p:nvPr/>
        </p:nvGrpSpPr>
        <p:grpSpPr>
          <a:xfrm>
            <a:off x="6433320" y="2803949"/>
            <a:ext cx="2564376" cy="1026114"/>
            <a:chOff x="8496649" y="4334726"/>
            <a:chExt cx="2707597" cy="1368152"/>
          </a:xfrm>
        </p:grpSpPr>
        <p:sp>
          <p:nvSpPr>
            <p:cNvPr id="60" name="矩形 59">
              <a:extLst>
                <a:ext uri="{FF2B5EF4-FFF2-40B4-BE49-F238E27FC236}">
                  <a16:creationId xmlns:a16="http://schemas.microsoft.com/office/drawing/2014/main" xmlns="" id="{3B2A91ED-D498-4CB8-ADE3-230722F72859}"/>
                </a:ext>
              </a:extLst>
            </p:cNvPr>
            <p:cNvSpPr/>
            <p:nvPr/>
          </p:nvSpPr>
          <p:spPr>
            <a:xfrm>
              <a:off x="8496649" y="4334726"/>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1" name="矩形 60">
              <a:extLst>
                <a:ext uri="{FF2B5EF4-FFF2-40B4-BE49-F238E27FC236}">
                  <a16:creationId xmlns:a16="http://schemas.microsoft.com/office/drawing/2014/main" xmlns="" id="{521DF342-5983-4DF0-8CD8-0476F77C7ABB}"/>
                </a:ext>
              </a:extLst>
            </p:cNvPr>
            <p:cNvSpPr/>
            <p:nvPr/>
          </p:nvSpPr>
          <p:spPr>
            <a:xfrm>
              <a:off x="8576640" y="4440987"/>
              <a:ext cx="2547614" cy="1190069"/>
            </a:xfrm>
            <a:prstGeom prst="rect">
              <a:avLst/>
            </a:prstGeom>
          </p:spPr>
          <p:txBody>
            <a:bodyPr wrap="square">
              <a:spAutoFit/>
            </a:bodyPr>
            <a:lstStyle/>
            <a:p>
              <a:pPr lvl="0" algn="just">
                <a:lnSpc>
                  <a:spcPct val="130000"/>
                </a:lnSpc>
              </a:pP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Chuẩn</a:t>
              </a:r>
              <a:r>
                <a:rPr lang="en-US" altLang="zh-CN" sz="20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bị</a:t>
              </a:r>
              <a:r>
                <a:rPr lang="en-US" altLang="zh-CN" sz="20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bài</a:t>
              </a:r>
              <a:r>
                <a:rPr lang="en-US" altLang="zh-CN" sz="20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Ai ơi mồng chin tháng tư.</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sp>
        <p:nvSpPr>
          <p:cNvPr id="62" name="椭圆 61">
            <a:extLst>
              <a:ext uri="{FF2B5EF4-FFF2-40B4-BE49-F238E27FC236}">
                <a16:creationId xmlns:a16="http://schemas.microsoft.com/office/drawing/2014/main" xmlns="" id="{3724E018-92BC-4B38-9600-0FC4D4907FFC}"/>
              </a:ext>
            </a:extLst>
          </p:cNvPr>
          <p:cNvSpPr/>
          <p:nvPr/>
        </p:nvSpPr>
        <p:spPr>
          <a:xfrm>
            <a:off x="1046974"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3" name="椭圆 62">
            <a:extLst>
              <a:ext uri="{FF2B5EF4-FFF2-40B4-BE49-F238E27FC236}">
                <a16:creationId xmlns:a16="http://schemas.microsoft.com/office/drawing/2014/main" xmlns="" id="{976C85A1-D5D0-4E0F-AB8D-53AABB689226}"/>
              </a:ext>
            </a:extLst>
          </p:cNvPr>
          <p:cNvSpPr/>
          <p:nvPr/>
        </p:nvSpPr>
        <p:spPr>
          <a:xfrm>
            <a:off x="2071411"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4" name="椭圆 63">
            <a:extLst>
              <a:ext uri="{FF2B5EF4-FFF2-40B4-BE49-F238E27FC236}">
                <a16:creationId xmlns:a16="http://schemas.microsoft.com/office/drawing/2014/main" xmlns="" id="{E758EB16-3D38-475C-8B1B-20375EDADE66}"/>
              </a:ext>
            </a:extLst>
          </p:cNvPr>
          <p:cNvSpPr/>
          <p:nvPr/>
        </p:nvSpPr>
        <p:spPr>
          <a:xfrm>
            <a:off x="4550282"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5" name="椭圆 64">
            <a:extLst>
              <a:ext uri="{FF2B5EF4-FFF2-40B4-BE49-F238E27FC236}">
                <a16:creationId xmlns:a16="http://schemas.microsoft.com/office/drawing/2014/main" xmlns="" id="{78251C04-0AD5-4F90-ADC0-6A76FA6B19CB}"/>
              </a:ext>
            </a:extLst>
          </p:cNvPr>
          <p:cNvSpPr/>
          <p:nvPr/>
        </p:nvSpPr>
        <p:spPr>
          <a:xfrm>
            <a:off x="5563895"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6" name="文本框 10">
            <a:extLst>
              <a:ext uri="{FF2B5EF4-FFF2-40B4-BE49-F238E27FC236}">
                <a16:creationId xmlns:a16="http://schemas.microsoft.com/office/drawing/2014/main" xmlns="" id="{162071BC-1F25-44D2-9A04-90AEA7F94290}"/>
              </a:ext>
            </a:extLst>
          </p:cNvPr>
          <p:cNvSpPr txBox="1">
            <a:spLocks noChangeArrowheads="1"/>
          </p:cNvSpPr>
          <p:nvPr/>
        </p:nvSpPr>
        <p:spPr bwMode="auto">
          <a:xfrm>
            <a:off x="157940" y="199145"/>
            <a:ext cx="3510057" cy="38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3" rIns="68562" bIns="34283">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2000" b="1" dirty="0" smtClean="0">
                <a:latin typeface="Times New Roman" pitchFamily="18" charset="0"/>
                <a:ea typeface="微软雅黑" panose="020B0503020204020204" pitchFamily="34" charset="-122"/>
                <a:cs typeface="Times New Roman" pitchFamily="18" charset="0"/>
              </a:rPr>
              <a:t>HƯỚNG DẪN TỰ HỌC:</a:t>
            </a:r>
            <a:endParaRPr lang="zh-CN" altLang="en-US" b="1" dirty="0">
              <a:latin typeface="Times New Roman" pitchFamily="18" charset="0"/>
              <a:ea typeface="微软雅黑" panose="020B0503020204020204" pitchFamily="34" charset="-122"/>
              <a:cs typeface="Times New Roman" pitchFamily="18" charset="0"/>
              <a:sym typeface="+mn-lt"/>
            </a:endParaRPr>
          </a:p>
        </p:txBody>
      </p:sp>
    </p:spTree>
    <p:extLst>
      <p:ext uri="{BB962C8B-B14F-4D97-AF65-F5344CB8AC3E}">
        <p14:creationId xmlns:p14="http://schemas.microsoft.com/office/powerpoint/2010/main" val="213582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p:cTn id="11" dur="250" fill="hold"/>
                                        <p:tgtEl>
                                          <p:spTgt spid="62"/>
                                        </p:tgtEl>
                                        <p:attrNameLst>
                                          <p:attrName>ppt_w</p:attrName>
                                        </p:attrNameLst>
                                      </p:cBhvr>
                                      <p:tavLst>
                                        <p:tav tm="0">
                                          <p:val>
                                            <p:fltVal val="0"/>
                                          </p:val>
                                        </p:tav>
                                        <p:tav tm="100000">
                                          <p:val>
                                            <p:strVal val="#ppt_w"/>
                                          </p:val>
                                        </p:tav>
                                      </p:tavLst>
                                    </p:anim>
                                    <p:anim calcmode="lin" valueType="num">
                                      <p:cBhvr>
                                        <p:cTn id="12" dur="250" fill="hold"/>
                                        <p:tgtEl>
                                          <p:spTgt spid="62"/>
                                        </p:tgtEl>
                                        <p:attrNameLst>
                                          <p:attrName>ppt_h</p:attrName>
                                        </p:attrNameLst>
                                      </p:cBhvr>
                                      <p:tavLst>
                                        <p:tav tm="0">
                                          <p:val>
                                            <p:fltVal val="0"/>
                                          </p:val>
                                        </p:tav>
                                        <p:tav tm="100000">
                                          <p:val>
                                            <p:strVal val="#ppt_h"/>
                                          </p:val>
                                        </p:tav>
                                      </p:tavLst>
                                    </p:anim>
                                    <p:animEffect transition="in" filter="fade">
                                      <p:cBhvr>
                                        <p:cTn id="13" dur="250"/>
                                        <p:tgtEl>
                                          <p:spTgt spid="62"/>
                                        </p:tgtEl>
                                      </p:cBhvr>
                                    </p:animEffect>
                                  </p:childTnLst>
                                </p:cTn>
                              </p:par>
                            </p:childTnLst>
                          </p:cTn>
                        </p:par>
                        <p:par>
                          <p:cTn id="14" fill="hold">
                            <p:stCondLst>
                              <p:cond delay="750"/>
                            </p:stCondLst>
                            <p:childTnLst>
                              <p:par>
                                <p:cTn id="15" presetID="2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childTnLst>
                          </p:cTn>
                        </p:par>
                        <p:par>
                          <p:cTn id="18" fill="hold">
                            <p:stCondLst>
                              <p:cond delay="1250"/>
                            </p:stCondLst>
                            <p:childTnLst>
                              <p:par>
                                <p:cTn id="19" presetID="53" presetClass="entr" presetSubtype="16"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p:cTn id="21" dur="250" fill="hold"/>
                                        <p:tgtEl>
                                          <p:spTgt spid="63"/>
                                        </p:tgtEl>
                                        <p:attrNameLst>
                                          <p:attrName>ppt_w</p:attrName>
                                        </p:attrNameLst>
                                      </p:cBhvr>
                                      <p:tavLst>
                                        <p:tav tm="0">
                                          <p:val>
                                            <p:fltVal val="0"/>
                                          </p:val>
                                        </p:tav>
                                        <p:tav tm="100000">
                                          <p:val>
                                            <p:strVal val="#ppt_w"/>
                                          </p:val>
                                        </p:tav>
                                      </p:tavLst>
                                    </p:anim>
                                    <p:anim calcmode="lin" valueType="num">
                                      <p:cBhvr>
                                        <p:cTn id="22" dur="250" fill="hold"/>
                                        <p:tgtEl>
                                          <p:spTgt spid="63"/>
                                        </p:tgtEl>
                                        <p:attrNameLst>
                                          <p:attrName>ppt_h</p:attrName>
                                        </p:attrNameLst>
                                      </p:cBhvr>
                                      <p:tavLst>
                                        <p:tav tm="0">
                                          <p:val>
                                            <p:fltVal val="0"/>
                                          </p:val>
                                        </p:tav>
                                        <p:tav tm="100000">
                                          <p:val>
                                            <p:strVal val="#ppt_h"/>
                                          </p:val>
                                        </p:tav>
                                      </p:tavLst>
                                    </p:anim>
                                    <p:animEffect transition="in" filter="fade">
                                      <p:cBhvr>
                                        <p:cTn id="23" dur="250"/>
                                        <p:tgtEl>
                                          <p:spTgt spid="63"/>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up)">
                                      <p:cBhvr>
                                        <p:cTn id="27" dur="500"/>
                                        <p:tgtEl>
                                          <p:spTgt spid="4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250" fill="hold"/>
                                        <p:tgtEl>
                                          <p:spTgt spid="64"/>
                                        </p:tgtEl>
                                        <p:attrNameLst>
                                          <p:attrName>ppt_w</p:attrName>
                                        </p:attrNameLst>
                                      </p:cBhvr>
                                      <p:tavLst>
                                        <p:tav tm="0">
                                          <p:val>
                                            <p:fltVal val="0"/>
                                          </p:val>
                                        </p:tav>
                                        <p:tav tm="100000">
                                          <p:val>
                                            <p:strVal val="#ppt_w"/>
                                          </p:val>
                                        </p:tav>
                                      </p:tavLst>
                                    </p:anim>
                                    <p:anim calcmode="lin" valueType="num">
                                      <p:cBhvr>
                                        <p:cTn id="32" dur="250" fill="hold"/>
                                        <p:tgtEl>
                                          <p:spTgt spid="64"/>
                                        </p:tgtEl>
                                        <p:attrNameLst>
                                          <p:attrName>ppt_h</p:attrName>
                                        </p:attrNameLst>
                                      </p:cBhvr>
                                      <p:tavLst>
                                        <p:tav tm="0">
                                          <p:val>
                                            <p:fltVal val="0"/>
                                          </p:val>
                                        </p:tav>
                                        <p:tav tm="100000">
                                          <p:val>
                                            <p:strVal val="#ppt_h"/>
                                          </p:val>
                                        </p:tav>
                                      </p:tavLst>
                                    </p:anim>
                                    <p:animEffect transition="in" filter="fade">
                                      <p:cBhvr>
                                        <p:cTn id="33" dur="250"/>
                                        <p:tgtEl>
                                          <p:spTgt spid="64"/>
                                        </p:tgtEl>
                                      </p:cBhvr>
                                    </p:animEffect>
                                  </p:childTnLst>
                                </p:cTn>
                              </p:par>
                            </p:childTnLst>
                          </p:cTn>
                        </p:par>
                        <p:par>
                          <p:cTn id="34" fill="hold">
                            <p:stCondLst>
                              <p:cond delay="2250"/>
                            </p:stCondLst>
                            <p:childTnLst>
                              <p:par>
                                <p:cTn id="35" presetID="22" presetClass="entr" presetSubtype="4"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childTnLst>
                          </p:cTn>
                        </p:par>
                        <p:par>
                          <p:cTn id="38" fill="hold">
                            <p:stCondLst>
                              <p:cond delay="2750"/>
                            </p:stCondLst>
                            <p:childTnLst>
                              <p:par>
                                <p:cTn id="39" presetID="53" presetClass="entr" presetSubtype="16" fill="hold" grpId="0" nodeType="after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250" fill="hold"/>
                                        <p:tgtEl>
                                          <p:spTgt spid="65"/>
                                        </p:tgtEl>
                                        <p:attrNameLst>
                                          <p:attrName>ppt_w</p:attrName>
                                        </p:attrNameLst>
                                      </p:cBhvr>
                                      <p:tavLst>
                                        <p:tav tm="0">
                                          <p:val>
                                            <p:fltVal val="0"/>
                                          </p:val>
                                        </p:tav>
                                        <p:tav tm="100000">
                                          <p:val>
                                            <p:strVal val="#ppt_w"/>
                                          </p:val>
                                        </p:tav>
                                      </p:tavLst>
                                    </p:anim>
                                    <p:anim calcmode="lin" valueType="num">
                                      <p:cBhvr>
                                        <p:cTn id="42" dur="250" fill="hold"/>
                                        <p:tgtEl>
                                          <p:spTgt spid="65"/>
                                        </p:tgtEl>
                                        <p:attrNameLst>
                                          <p:attrName>ppt_h</p:attrName>
                                        </p:attrNameLst>
                                      </p:cBhvr>
                                      <p:tavLst>
                                        <p:tav tm="0">
                                          <p:val>
                                            <p:fltVal val="0"/>
                                          </p:val>
                                        </p:tav>
                                        <p:tav tm="100000">
                                          <p:val>
                                            <p:strVal val="#ppt_h"/>
                                          </p:val>
                                        </p:tav>
                                      </p:tavLst>
                                    </p:anim>
                                    <p:animEffect transition="in" filter="fade">
                                      <p:cBhvr>
                                        <p:cTn id="43" dur="250"/>
                                        <p:tgtEl>
                                          <p:spTgt spid="65"/>
                                        </p:tgtEl>
                                      </p:cBhvr>
                                    </p:animEffect>
                                  </p:childTnLst>
                                </p:cTn>
                              </p:par>
                            </p:childTnLst>
                          </p:cTn>
                        </p:par>
                        <p:par>
                          <p:cTn id="44" fill="hold">
                            <p:stCondLst>
                              <p:cond delay="3000"/>
                            </p:stCondLst>
                            <p:childTnLst>
                              <p:par>
                                <p:cTn id="45" presetID="22" presetClass="entr" presetSubtype="1"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up)">
                                      <p:cBhvr>
                                        <p:cTn id="47" dur="500"/>
                                        <p:tgtEl>
                                          <p:spTgt spid="44"/>
                                        </p:tgtEl>
                                      </p:cBhvr>
                                    </p:animEffect>
                                  </p:childTnLst>
                                </p:cTn>
                              </p:par>
                            </p:childTnLst>
                          </p:cTn>
                        </p:par>
                        <p:par>
                          <p:cTn id="48" fill="hold">
                            <p:stCondLst>
                              <p:cond delay="3500"/>
                            </p:stCondLst>
                            <p:childTnLst>
                              <p:par>
                                <p:cTn id="49" presetID="55" presetClass="entr" presetSubtype="0" fill="hold" nodeType="after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p:cTn id="51" dur="1000" fill="hold"/>
                                        <p:tgtEl>
                                          <p:spTgt spid="50"/>
                                        </p:tgtEl>
                                        <p:attrNameLst>
                                          <p:attrName>ppt_w</p:attrName>
                                        </p:attrNameLst>
                                      </p:cBhvr>
                                      <p:tavLst>
                                        <p:tav tm="0">
                                          <p:val>
                                            <p:strVal val="#ppt_w*0.70"/>
                                          </p:val>
                                        </p:tav>
                                        <p:tav tm="100000">
                                          <p:val>
                                            <p:strVal val="#ppt_w"/>
                                          </p:val>
                                        </p:tav>
                                      </p:tavLst>
                                    </p:anim>
                                    <p:anim calcmode="lin" valueType="num">
                                      <p:cBhvr>
                                        <p:cTn id="52" dur="1000" fill="hold"/>
                                        <p:tgtEl>
                                          <p:spTgt spid="50"/>
                                        </p:tgtEl>
                                        <p:attrNameLst>
                                          <p:attrName>ppt_h</p:attrName>
                                        </p:attrNameLst>
                                      </p:cBhvr>
                                      <p:tavLst>
                                        <p:tav tm="0">
                                          <p:val>
                                            <p:strVal val="#ppt_h"/>
                                          </p:val>
                                        </p:tav>
                                        <p:tav tm="100000">
                                          <p:val>
                                            <p:strVal val="#ppt_h"/>
                                          </p:val>
                                        </p:tav>
                                      </p:tavLst>
                                    </p:anim>
                                    <p:animEffect transition="in" filter="fade">
                                      <p:cBhvr>
                                        <p:cTn id="53" dur="1000"/>
                                        <p:tgtEl>
                                          <p:spTgt spid="50"/>
                                        </p:tgtEl>
                                      </p:cBhvr>
                                    </p:animEffect>
                                  </p:childTnLst>
                                </p:cTn>
                              </p:par>
                              <p:par>
                                <p:cTn id="54" presetID="55"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1000" fill="hold"/>
                                        <p:tgtEl>
                                          <p:spTgt spid="53"/>
                                        </p:tgtEl>
                                        <p:attrNameLst>
                                          <p:attrName>ppt_w</p:attrName>
                                        </p:attrNameLst>
                                      </p:cBhvr>
                                      <p:tavLst>
                                        <p:tav tm="0">
                                          <p:val>
                                            <p:strVal val="#ppt_w*0.70"/>
                                          </p:val>
                                        </p:tav>
                                        <p:tav tm="100000">
                                          <p:val>
                                            <p:strVal val="#ppt_w"/>
                                          </p:val>
                                        </p:tav>
                                      </p:tavLst>
                                    </p:anim>
                                    <p:anim calcmode="lin" valueType="num">
                                      <p:cBhvr>
                                        <p:cTn id="57" dur="1000" fill="hold"/>
                                        <p:tgtEl>
                                          <p:spTgt spid="53"/>
                                        </p:tgtEl>
                                        <p:attrNameLst>
                                          <p:attrName>ppt_h</p:attrName>
                                        </p:attrNameLst>
                                      </p:cBhvr>
                                      <p:tavLst>
                                        <p:tav tm="0">
                                          <p:val>
                                            <p:strVal val="#ppt_h"/>
                                          </p:val>
                                        </p:tav>
                                        <p:tav tm="100000">
                                          <p:val>
                                            <p:strVal val="#ppt_h"/>
                                          </p:val>
                                        </p:tav>
                                      </p:tavLst>
                                    </p:anim>
                                    <p:animEffect transition="in" filter="fade">
                                      <p:cBhvr>
                                        <p:cTn id="58" dur="1000"/>
                                        <p:tgtEl>
                                          <p:spTgt spid="53"/>
                                        </p:tgtEl>
                                      </p:cBhvr>
                                    </p:animEffect>
                                  </p:childTnLst>
                                </p:cTn>
                              </p:par>
                              <p:par>
                                <p:cTn id="59" presetID="55" presetClass="entr" presetSubtype="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p:cTn id="61" dur="1000" fill="hold"/>
                                        <p:tgtEl>
                                          <p:spTgt spid="56"/>
                                        </p:tgtEl>
                                        <p:attrNameLst>
                                          <p:attrName>ppt_w</p:attrName>
                                        </p:attrNameLst>
                                      </p:cBhvr>
                                      <p:tavLst>
                                        <p:tav tm="0">
                                          <p:val>
                                            <p:strVal val="#ppt_w*0.70"/>
                                          </p:val>
                                        </p:tav>
                                        <p:tav tm="100000">
                                          <p:val>
                                            <p:strVal val="#ppt_w"/>
                                          </p:val>
                                        </p:tav>
                                      </p:tavLst>
                                    </p:anim>
                                    <p:anim calcmode="lin" valueType="num">
                                      <p:cBhvr>
                                        <p:cTn id="62" dur="1000" fill="hold"/>
                                        <p:tgtEl>
                                          <p:spTgt spid="56"/>
                                        </p:tgtEl>
                                        <p:attrNameLst>
                                          <p:attrName>ppt_h</p:attrName>
                                        </p:attrNameLst>
                                      </p:cBhvr>
                                      <p:tavLst>
                                        <p:tav tm="0">
                                          <p:val>
                                            <p:strVal val="#ppt_h"/>
                                          </p:val>
                                        </p:tav>
                                        <p:tav tm="100000">
                                          <p:val>
                                            <p:strVal val="#ppt_h"/>
                                          </p:val>
                                        </p:tav>
                                      </p:tavLst>
                                    </p:anim>
                                    <p:animEffect transition="in" filter="fade">
                                      <p:cBhvr>
                                        <p:cTn id="63" dur="1000"/>
                                        <p:tgtEl>
                                          <p:spTgt spid="56"/>
                                        </p:tgtEl>
                                      </p:cBhvr>
                                    </p:animEffect>
                                  </p:childTnLst>
                                </p:cTn>
                              </p:par>
                              <p:par>
                                <p:cTn id="64" presetID="55" presetClass="entr" presetSubtype="0" fill="hold" nodeType="withEffect">
                                  <p:stCondLst>
                                    <p:cond delay="0"/>
                                  </p:stCondLst>
                                  <p:childTnLst>
                                    <p:set>
                                      <p:cBhvr>
                                        <p:cTn id="65" dur="1" fill="hold">
                                          <p:stCondLst>
                                            <p:cond delay="0"/>
                                          </p:stCondLst>
                                        </p:cTn>
                                        <p:tgtEl>
                                          <p:spTgt spid="59"/>
                                        </p:tgtEl>
                                        <p:attrNameLst>
                                          <p:attrName>style.visibility</p:attrName>
                                        </p:attrNameLst>
                                      </p:cBhvr>
                                      <p:to>
                                        <p:strVal val="visible"/>
                                      </p:to>
                                    </p:set>
                                    <p:anim calcmode="lin" valueType="num">
                                      <p:cBhvr>
                                        <p:cTn id="66" dur="1000" fill="hold"/>
                                        <p:tgtEl>
                                          <p:spTgt spid="59"/>
                                        </p:tgtEl>
                                        <p:attrNameLst>
                                          <p:attrName>ppt_w</p:attrName>
                                        </p:attrNameLst>
                                      </p:cBhvr>
                                      <p:tavLst>
                                        <p:tav tm="0">
                                          <p:val>
                                            <p:strVal val="#ppt_w*0.70"/>
                                          </p:val>
                                        </p:tav>
                                        <p:tav tm="100000">
                                          <p:val>
                                            <p:strVal val="#ppt_w"/>
                                          </p:val>
                                        </p:tav>
                                      </p:tavLst>
                                    </p:anim>
                                    <p:anim calcmode="lin" valueType="num">
                                      <p:cBhvr>
                                        <p:cTn id="67" dur="1000" fill="hold"/>
                                        <p:tgtEl>
                                          <p:spTgt spid="59"/>
                                        </p:tgtEl>
                                        <p:attrNameLst>
                                          <p:attrName>ppt_h</p:attrName>
                                        </p:attrNameLst>
                                      </p:cBhvr>
                                      <p:tavLst>
                                        <p:tav tm="0">
                                          <p:val>
                                            <p:strVal val="#ppt_h"/>
                                          </p:val>
                                        </p:tav>
                                        <p:tav tm="100000">
                                          <p:val>
                                            <p:strVal val="#ppt_h"/>
                                          </p:val>
                                        </p:tav>
                                      </p:tavLst>
                                    </p:anim>
                                    <p:animEffect transition="in" filter="fade">
                                      <p:cBhvr>
                                        <p:cTn id="68"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2" grpId="0" animBg="1"/>
      <p:bldP spid="63" grpId="0" animBg="1"/>
      <p:bldP spid="64" grpId="0" animBg="1"/>
      <p:bldP spid="6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1625520" y="1271458"/>
            <a:ext cx="5839010" cy="1377096"/>
          </a:xfrm>
          <a:prstGeom prst="rect">
            <a:avLst/>
          </a:prstGeom>
          <a:noFill/>
        </p:spPr>
        <p:txBody>
          <a:bodyPr wrap="none" lIns="91428" tIns="45714" rIns="91428" bIns="45714" rtlCol="0">
            <a:spAutoFit/>
            <a:scene3d>
              <a:camera prst="obliqueTopRight"/>
              <a:lightRig rig="threePt" dir="t"/>
            </a:scene3d>
          </a:bodyPr>
          <a:lstStyle/>
          <a:p>
            <a:pPr algn="ctr">
              <a:lnSpc>
                <a:spcPct val="107000"/>
              </a:lnSpc>
            </a:pPr>
            <a:r>
              <a:rPr lang="en-US" sz="4000" b="1" dirty="0" smtClean="0">
                <a:solidFill>
                  <a:srgbClr val="00B0F0"/>
                </a:solidFill>
                <a:latin typeface="Times New Roman"/>
                <a:ea typeface="Calibri"/>
                <a:cs typeface="Times New Roman"/>
              </a:rPr>
              <a:t>HẸN GẶP LẠI CÁC EM </a:t>
            </a:r>
          </a:p>
          <a:p>
            <a:pPr algn="ctr">
              <a:lnSpc>
                <a:spcPct val="107000"/>
              </a:lnSpc>
            </a:pPr>
            <a:r>
              <a:rPr lang="en-US" sz="4000" b="1" dirty="0" smtClean="0">
                <a:solidFill>
                  <a:srgbClr val="00B0F0"/>
                </a:solidFill>
                <a:latin typeface="Times New Roman"/>
                <a:ea typeface="Calibri"/>
                <a:cs typeface="Times New Roman"/>
              </a:rPr>
              <a:t>Ở CÁC TIẾT HỌC SAU!</a:t>
            </a:r>
            <a:endParaRPr lang="en-US" sz="3200" dirty="0">
              <a:solidFill>
                <a:srgbClr val="00B0F0"/>
              </a:solidFill>
              <a:latin typeface="Calibri"/>
              <a:ea typeface="Calibri"/>
              <a:cs typeface="Times New Roman"/>
            </a:endParaRPr>
          </a:p>
        </p:txBody>
      </p:sp>
      <p:sp>
        <p:nvSpPr>
          <p:cNvPr id="14" name="TextBox 13"/>
          <p:cNvSpPr txBox="1"/>
          <p:nvPr/>
        </p:nvSpPr>
        <p:spPr>
          <a:xfrm>
            <a:off x="2908663" y="2908663"/>
            <a:ext cx="3851054" cy="707886"/>
          </a:xfrm>
          <a:prstGeom prst="rect">
            <a:avLst/>
          </a:prstGeom>
          <a:noFill/>
        </p:spPr>
        <p:txBody>
          <a:bodyPr wrap="none" lIns="91428" tIns="45714" rIns="91428" bIns="45714" rtlCol="0">
            <a:spAutoFit/>
            <a:scene3d>
              <a:camera prst="obliqueTopRight"/>
              <a:lightRig rig="threePt" dir="t"/>
            </a:scene3d>
          </a:bodyPr>
          <a:lstStyle/>
          <a:p>
            <a:r>
              <a:rPr lang="en-US" sz="4000" dirty="0">
                <a:solidFill>
                  <a:srgbClr val="00B0F0"/>
                </a:solidFill>
                <a:latin typeface="Times New Roman" pitchFamily="18" charset="0"/>
                <a:cs typeface="Times New Roman" pitchFamily="18" charset="0"/>
              </a:rPr>
              <a:t>GIÁO VIÊN:….. </a:t>
            </a:r>
          </a:p>
        </p:txBody>
      </p:sp>
    </p:spTree>
    <p:extLst>
      <p:ext uri="{BB962C8B-B14F-4D97-AF65-F5344CB8AC3E}">
        <p14:creationId xmlns:p14="http://schemas.microsoft.com/office/powerpoint/2010/main" val="126204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44" y="-748555"/>
            <a:ext cx="7203688" cy="6004217"/>
          </a:xfrm>
          <a:prstGeom prst="rect">
            <a:avLst/>
          </a:prstGeom>
        </p:spPr>
      </p:pic>
      <p:sp>
        <p:nvSpPr>
          <p:cNvPr id="10" name="文本框 9">
            <a:extLst>
              <a:ext uri="{FF2B5EF4-FFF2-40B4-BE49-F238E27FC236}">
                <a16:creationId xmlns:a16="http://schemas.microsoft.com/office/drawing/2014/main" xmlns="" id="{E58B3AC2-C2BF-46E9-A39F-C3937F970537}"/>
              </a:ext>
            </a:extLst>
          </p:cNvPr>
          <p:cNvSpPr txBox="1"/>
          <p:nvPr/>
        </p:nvSpPr>
        <p:spPr>
          <a:xfrm>
            <a:off x="2098307" y="2171677"/>
            <a:ext cx="5550178" cy="1077206"/>
          </a:xfrm>
          <a:prstGeom prst="rect">
            <a:avLst/>
          </a:prstGeom>
          <a:noFill/>
        </p:spPr>
        <p:txBody>
          <a:bodyPr vert="horz" wrap="square" lIns="91428" tIns="45714" rIns="91428" bIns="45714" rtlCol="0">
            <a:spAutoFit/>
          </a:bodyPr>
          <a:lstStyle/>
          <a:p>
            <a:pPr algn="just"/>
            <a:r>
              <a:rPr lang="en-US" altLang="zh-CN" sz="3200" b="1" dirty="0" smtClean="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I. KIẾN THỨC CƠ BẢN</a:t>
            </a:r>
          </a:p>
          <a:p>
            <a:pPr algn="just"/>
            <a:r>
              <a:rPr lang="en-US" altLang="zh-CN" sz="3200" b="1" dirty="0" smtClean="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1. </a:t>
            </a:r>
            <a:r>
              <a:rPr lang="en-US" altLang="zh-CN" sz="3200" b="1" dirty="0" err="1" smtClean="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Tìm</a:t>
            </a:r>
            <a:r>
              <a:rPr lang="en-US" altLang="zh-CN" sz="3200" b="1" dirty="0" smtClean="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hiểu</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về</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dấu</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chấm</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 </a:t>
            </a:r>
            <a:r>
              <a:rPr lang="en-US" altLang="zh-CN" sz="3200" b="1" dirty="0" err="1" smtClean="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phẩy</a:t>
            </a:r>
            <a:endParaRPr lang="en-US" altLang="zh-CN" sz="3200" b="1" dirty="0" smtClean="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416784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11850" y="163123"/>
            <a:ext cx="7699761" cy="738664"/>
          </a:xfrm>
          <a:prstGeom prst="rect">
            <a:avLst/>
          </a:prstGeom>
        </p:spPr>
        <p:txBody>
          <a:bodyPr wrap="square">
            <a:spAutoFit/>
          </a:bodyPr>
          <a:lstStyle/>
          <a:p>
            <a:pPr marL="0" marR="0" lvl="0" indent="0" algn="just" defTabSz="685698" rtl="0" eaLnBrk="1" fontAlgn="auto" latinLnBrk="0" hangingPunct="1">
              <a:lnSpc>
                <a:spcPct val="150000"/>
              </a:lnSpc>
              <a:spcBef>
                <a:spcPts val="0"/>
              </a:spcBef>
              <a:spcAft>
                <a:spcPts val="0"/>
              </a:spcAft>
              <a:buClrTx/>
              <a:buSzTx/>
              <a:buFontTx/>
              <a:buNone/>
              <a:tabLst/>
              <a:defRPr/>
            </a:pP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Tìm </a:t>
            </a: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dấu chấm phẩy trong câu sau và nêu tác </a:t>
            </a: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dụng.</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Rectangle 2"/>
          <p:cNvSpPr/>
          <p:nvPr/>
        </p:nvSpPr>
        <p:spPr>
          <a:xfrm>
            <a:off x="811850" y="824330"/>
            <a:ext cx="7417750" cy="954107"/>
          </a:xfrm>
          <a:prstGeom prst="rect">
            <a:avLst/>
          </a:prstGeom>
        </p:spPr>
        <p:txBody>
          <a:bodyPr wrap="square">
            <a:spAutoFit/>
          </a:bodyPr>
          <a:lstStyle/>
          <a:p>
            <a:pPr marL="0" marR="0" lvl="0" indent="0" algn="just" defTabSz="685698" rtl="0" eaLnBrk="1" fontAlgn="auto" latinLnBrk="0" hangingPunct="1">
              <a:spcBef>
                <a:spcPts val="0"/>
              </a:spcBef>
              <a:spcAft>
                <a:spcPts val="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 Én bố mẹ tấp nập đi về; én anh chị rập rờn bay đôi; én ra ràng chấp chới vỗ cánh bên rìa hốc </a:t>
            </a: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đá.</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Rectangle 3"/>
          <p:cNvSpPr/>
          <p:nvPr/>
        </p:nvSpPr>
        <p:spPr>
          <a:xfrm>
            <a:off x="811850" y="1713123"/>
            <a:ext cx="7302381" cy="2031325"/>
          </a:xfrm>
          <a:prstGeom prst="rect">
            <a:avLst/>
          </a:prstGeom>
        </p:spPr>
        <p:txBody>
          <a:bodyPr wrap="square">
            <a:spAutoFit/>
          </a:bodyPr>
          <a:lstStyle/>
          <a:p>
            <a:pPr marL="0" marR="0" lvl="0" indent="0" algn="just" defTabSz="685698" rtl="0" eaLnBrk="1" fontAlgn="auto" latinLnBrk="0" hangingPunct="1">
              <a:spcBef>
                <a:spcPts val="0"/>
              </a:spcBef>
              <a:spcAft>
                <a:spcPts val="0"/>
              </a:spcAft>
              <a:buClrTx/>
              <a:buSzTx/>
              <a:buFontTx/>
              <a:buNone/>
              <a:tabLst/>
              <a:defRPr/>
            </a:pPr>
            <a:r>
              <a:rPr kumimoji="0" lang="en-US" sz="2800" b="0" i="1"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b.</a:t>
            </a:r>
            <a:r>
              <a:rPr kumimoji="0" lang="vi-VN" sz="2800" b="0" i="1"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 Cốm không phải là thức quà của người vội; ăn cốm phải ăn từng chút ít, thong thả và ngẫm nghĩ.</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r" defTabSz="685698" rtl="0" eaLnBrk="1" fontAlgn="auto" latinLnBrk="0" hangingPunct="1">
              <a:lnSpc>
                <a:spcPct val="150000"/>
              </a:lnSpc>
              <a:spcBef>
                <a:spcPts val="0"/>
              </a:spcBef>
              <a:spcAft>
                <a:spcPts val="0"/>
              </a:spcAft>
              <a:buClrTx/>
              <a:buSzTx/>
              <a:buFontTx/>
              <a:buNone/>
              <a:tabLst/>
              <a:defRPr/>
            </a:pPr>
            <a:r>
              <a:rPr kumimoji="0" lang="vi-VN"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(Thạch Lam)</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21865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11849" y="311582"/>
            <a:ext cx="7417750" cy="954107"/>
          </a:xfrm>
          <a:prstGeom prst="rect">
            <a:avLst/>
          </a:prstGeom>
        </p:spPr>
        <p:txBody>
          <a:bodyPr wrap="square">
            <a:spAutoFit/>
          </a:bodyPr>
          <a:lstStyle/>
          <a:p>
            <a:pPr marL="0" marR="0" lvl="0" indent="0" algn="just" defTabSz="685698" rtl="0" eaLnBrk="1" fontAlgn="auto" latinLnBrk="0" hangingPunct="1">
              <a:spcBef>
                <a:spcPts val="0"/>
              </a:spcBef>
              <a:spcAft>
                <a:spcPts val="0"/>
              </a:spcAft>
              <a:buClrTx/>
              <a:buSzTx/>
              <a:buFontTx/>
              <a:buNone/>
              <a:tabLst/>
              <a:defRPr/>
            </a:pP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 Én </a:t>
            </a: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bố mẹ tấp nập đi về; én anh chị rập rờn bay đôi; </a:t>
            </a: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én </a:t>
            </a: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ra ràng chấp chới vỗ cánh bên rìa hốc </a:t>
            </a: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đá.</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7" name="Straight Arrow Connector 6"/>
          <p:cNvCxnSpPr/>
          <p:nvPr/>
        </p:nvCxnSpPr>
        <p:spPr>
          <a:xfrm flipH="1">
            <a:off x="4768554" y="134087"/>
            <a:ext cx="452926" cy="3549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384420" y="611140"/>
            <a:ext cx="452926" cy="3549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12073" y="2244383"/>
            <a:ext cx="450793" cy="315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962866" y="1966404"/>
            <a:ext cx="2736647" cy="523220"/>
          </a:xfrm>
          <a:prstGeom prst="rect">
            <a:avLst/>
          </a:prstGeom>
        </p:spPr>
        <p:txBody>
          <a:bodyPr wrap="none">
            <a:spAutoFit/>
          </a:bodyPr>
          <a:lstStyle/>
          <a:p>
            <a:r>
              <a:rPr lang="en-US" sz="2800" kern="100" smtClean="0">
                <a:solidFill>
                  <a:srgbClr val="000000"/>
                </a:solidFill>
                <a:latin typeface="Times New Roman" panose="02020603050405020304" pitchFamily="18" charset="0"/>
                <a:ea typeface="SimSun" panose="02010600030101010101" pitchFamily="2" charset="-122"/>
              </a:rPr>
              <a:t>Vị trí: Cuối dòng.</a:t>
            </a:r>
          </a:p>
        </p:txBody>
      </p:sp>
      <p:sp>
        <p:nvSpPr>
          <p:cNvPr id="17" name="Rectangle 16"/>
          <p:cNvSpPr/>
          <p:nvPr/>
        </p:nvSpPr>
        <p:spPr>
          <a:xfrm>
            <a:off x="795191" y="1338569"/>
            <a:ext cx="3801041" cy="523220"/>
          </a:xfrm>
          <a:prstGeom prst="rect">
            <a:avLst/>
          </a:prstGeom>
        </p:spPr>
        <p:txBody>
          <a:bodyPr wrap="none">
            <a:spAutoFit/>
          </a:bodyPr>
          <a:lstStyle/>
          <a:p>
            <a:pPr lvl="0"/>
            <a:r>
              <a:rPr lang="en-US" sz="2800" kern="100">
                <a:solidFill>
                  <a:srgbClr val="000000"/>
                </a:solidFill>
                <a:latin typeface="Times New Roman" panose="02020603050405020304" pitchFamily="18" charset="0"/>
                <a:ea typeface="SimSun" panose="02010600030101010101" pitchFamily="2" charset="-122"/>
              </a:rPr>
              <a:t>(Câu </a:t>
            </a:r>
            <a:r>
              <a:rPr lang="en-US" sz="2800" kern="100" smtClean="0">
                <a:solidFill>
                  <a:srgbClr val="000000"/>
                </a:solidFill>
                <a:latin typeface="Times New Roman" panose="02020603050405020304" pitchFamily="18" charset="0"/>
                <a:ea typeface="SimSun" panose="02010600030101010101" pitchFamily="2" charset="-122"/>
              </a:rPr>
              <a:t>ghép gồm 3 vế câu)</a:t>
            </a:r>
            <a:endParaRPr lang="en-US" sz="2800">
              <a:solidFill>
                <a:srgbClr val="262626"/>
              </a:solidFill>
            </a:endParaRPr>
          </a:p>
        </p:txBody>
      </p:sp>
      <p:sp>
        <p:nvSpPr>
          <p:cNvPr id="25" name="Rectangle 24"/>
          <p:cNvSpPr/>
          <p:nvPr/>
        </p:nvSpPr>
        <p:spPr>
          <a:xfrm>
            <a:off x="887357" y="2595475"/>
            <a:ext cx="7266733" cy="523220"/>
          </a:xfrm>
          <a:prstGeom prst="rect">
            <a:avLst/>
          </a:prstGeom>
        </p:spPr>
        <p:txBody>
          <a:bodyPr wrap="none">
            <a:spAutoFit/>
          </a:bodyPr>
          <a:lstStyle/>
          <a:p>
            <a:r>
              <a:rPr lang="en-US" sz="2800" kern="100" smtClean="0">
                <a:solidFill>
                  <a:srgbClr val="000000"/>
                </a:solidFill>
                <a:latin typeface="Times New Roman" panose="02020603050405020304" pitchFamily="18" charset="0"/>
                <a:ea typeface="SimSun" panose="02010600030101010101" pitchFamily="2" charset="-122"/>
              </a:rPr>
              <a:t>Dùng </a:t>
            </a:r>
            <a:r>
              <a:rPr lang="en-US" sz="2800" kern="100">
                <a:solidFill>
                  <a:srgbClr val="000000"/>
                </a:solidFill>
                <a:latin typeface="Times New Roman" panose="02020603050405020304" pitchFamily="18" charset="0"/>
                <a:ea typeface="SimSun" panose="02010600030101010101" pitchFamily="2" charset="-122"/>
              </a:rPr>
              <a:t>để ngắt các thành phần lớn trong một </a:t>
            </a:r>
            <a:r>
              <a:rPr lang="en-US" sz="2800" kern="100" smtClean="0">
                <a:solidFill>
                  <a:srgbClr val="000000"/>
                </a:solidFill>
                <a:latin typeface="Times New Roman" panose="02020603050405020304" pitchFamily="18" charset="0"/>
                <a:ea typeface="SimSun" panose="02010600030101010101" pitchFamily="2" charset="-122"/>
              </a:rPr>
              <a:t>câu.</a:t>
            </a:r>
          </a:p>
        </p:txBody>
      </p:sp>
      <p:sp>
        <p:nvSpPr>
          <p:cNvPr id="26" name="Rectangle 25"/>
          <p:cNvSpPr/>
          <p:nvPr/>
        </p:nvSpPr>
        <p:spPr>
          <a:xfrm>
            <a:off x="887357" y="3223310"/>
            <a:ext cx="2733441" cy="523220"/>
          </a:xfrm>
          <a:prstGeom prst="rect">
            <a:avLst/>
          </a:prstGeom>
        </p:spPr>
        <p:txBody>
          <a:bodyPr wrap="none">
            <a:spAutoFit/>
          </a:bodyPr>
          <a:lstStyle/>
          <a:p>
            <a:r>
              <a:rPr lang="en-US" sz="2800" kern="100" smtClean="0">
                <a:solidFill>
                  <a:srgbClr val="000000"/>
                </a:solidFill>
                <a:latin typeface="Times New Roman" panose="02020603050405020304" pitchFamily="18" charset="0"/>
                <a:ea typeface="SimSun" panose="02010600030101010101" pitchFamily="2" charset="-122"/>
              </a:rPr>
              <a:t>Mang tính liệt kê.</a:t>
            </a:r>
          </a:p>
        </p:txBody>
      </p:sp>
    </p:spTree>
    <p:extLst>
      <p:ext uri="{BB962C8B-B14F-4D97-AF65-F5344CB8AC3E}">
        <p14:creationId xmlns:p14="http://schemas.microsoft.com/office/powerpoint/2010/main" val="3834408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barn(inVertical)">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46363" y="229827"/>
            <a:ext cx="8007491" cy="1600438"/>
          </a:xfrm>
          <a:prstGeom prst="rect">
            <a:avLst/>
          </a:prstGeom>
        </p:spPr>
        <p:txBody>
          <a:bodyPr wrap="square">
            <a:spAutoFit/>
          </a:bodyPr>
          <a:lstStyle/>
          <a:p>
            <a:pPr marL="0" marR="0" lvl="0" indent="0" algn="just" defTabSz="685698" rtl="0" eaLnBrk="1" fontAlgn="auto" latinLnBrk="0" hangingPunct="1">
              <a:spcBef>
                <a:spcPts val="0"/>
              </a:spcBef>
              <a:spcAft>
                <a:spcPts val="0"/>
              </a:spcAft>
              <a:buClrTx/>
              <a:buSzTx/>
              <a:buFontTx/>
              <a:buNone/>
              <a:tabLst/>
              <a:defRPr/>
            </a:pPr>
            <a:r>
              <a:rPr kumimoji="0" lang="en-US" sz="2800" b="0" i="1"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b.</a:t>
            </a:r>
            <a:r>
              <a:rPr kumimoji="0" lang="vi-VN" sz="2800" b="0" i="1"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 Cốm không phải là thức quà của người vội; ăn cốm phải ăn từng chút ít, thong thả và ngẫm nghĩ.</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r" defTabSz="685698" rtl="0" eaLnBrk="1" fontAlgn="auto" latinLnBrk="0" hangingPunct="1">
              <a:lnSpc>
                <a:spcPct val="150000"/>
              </a:lnSpc>
              <a:spcBef>
                <a:spcPts val="0"/>
              </a:spcBef>
              <a:spcAft>
                <a:spcPts val="0"/>
              </a:spcAft>
              <a:buClrTx/>
              <a:buSzTx/>
              <a:buFontTx/>
              <a:buNone/>
              <a:tabLst/>
              <a:defRPr/>
            </a:pPr>
            <a:r>
              <a:rPr kumimoji="0" lang="vi-VN"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(Thạch Lam)</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11" name="Straight Arrow Connector 10"/>
          <p:cNvCxnSpPr/>
          <p:nvPr/>
        </p:nvCxnSpPr>
        <p:spPr>
          <a:xfrm flipH="1">
            <a:off x="7562619" y="148045"/>
            <a:ext cx="452926" cy="3549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40260" y="1666806"/>
            <a:ext cx="450793" cy="315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8" name="Rectangle 17"/>
          <p:cNvSpPr/>
          <p:nvPr/>
        </p:nvSpPr>
        <p:spPr>
          <a:xfrm>
            <a:off x="1091053" y="1388827"/>
            <a:ext cx="2736647" cy="523220"/>
          </a:xfrm>
          <a:prstGeom prst="rect">
            <a:avLst/>
          </a:prstGeom>
        </p:spPr>
        <p:txBody>
          <a:bodyPr wrap="none">
            <a:spAutoFit/>
          </a:bodyPr>
          <a:lstStyle/>
          <a:p>
            <a:r>
              <a:rPr lang="en-US" sz="2800" kern="100" smtClean="0">
                <a:solidFill>
                  <a:srgbClr val="000000"/>
                </a:solidFill>
                <a:latin typeface="Times New Roman" panose="02020603050405020304" pitchFamily="18" charset="0"/>
                <a:ea typeface="SimSun" panose="02010600030101010101" pitchFamily="2" charset="-122"/>
              </a:rPr>
              <a:t>Vị trí: Cuối dòng.</a:t>
            </a:r>
          </a:p>
        </p:txBody>
      </p:sp>
      <p:sp>
        <p:nvSpPr>
          <p:cNvPr id="22" name="Rectangle 21"/>
          <p:cNvSpPr/>
          <p:nvPr/>
        </p:nvSpPr>
        <p:spPr>
          <a:xfrm>
            <a:off x="1015544" y="2017898"/>
            <a:ext cx="7266733" cy="523220"/>
          </a:xfrm>
          <a:prstGeom prst="rect">
            <a:avLst/>
          </a:prstGeom>
        </p:spPr>
        <p:txBody>
          <a:bodyPr wrap="none">
            <a:spAutoFit/>
          </a:bodyPr>
          <a:lstStyle/>
          <a:p>
            <a:r>
              <a:rPr lang="en-US" sz="2800" kern="100" smtClean="0">
                <a:solidFill>
                  <a:srgbClr val="000000"/>
                </a:solidFill>
                <a:latin typeface="Times New Roman" panose="02020603050405020304" pitchFamily="18" charset="0"/>
                <a:ea typeface="SimSun" panose="02010600030101010101" pitchFamily="2" charset="-122"/>
              </a:rPr>
              <a:t>Dùng </a:t>
            </a:r>
            <a:r>
              <a:rPr lang="en-US" sz="2800" kern="100">
                <a:solidFill>
                  <a:srgbClr val="000000"/>
                </a:solidFill>
                <a:latin typeface="Times New Roman" panose="02020603050405020304" pitchFamily="18" charset="0"/>
                <a:ea typeface="SimSun" panose="02010600030101010101" pitchFamily="2" charset="-122"/>
              </a:rPr>
              <a:t>để ngắt các thành phần lớn trong một </a:t>
            </a:r>
            <a:r>
              <a:rPr lang="en-US" sz="2800" kern="100" smtClean="0">
                <a:solidFill>
                  <a:srgbClr val="000000"/>
                </a:solidFill>
                <a:latin typeface="Times New Roman" panose="02020603050405020304" pitchFamily="18" charset="0"/>
                <a:ea typeface="SimSun" panose="02010600030101010101" pitchFamily="2" charset="-122"/>
              </a:rPr>
              <a:t>câu.</a:t>
            </a:r>
          </a:p>
        </p:txBody>
      </p:sp>
      <p:sp>
        <p:nvSpPr>
          <p:cNvPr id="25" name="Rectangle 24"/>
          <p:cNvSpPr/>
          <p:nvPr/>
        </p:nvSpPr>
        <p:spPr>
          <a:xfrm>
            <a:off x="1015544" y="2645733"/>
            <a:ext cx="2733441" cy="523220"/>
          </a:xfrm>
          <a:prstGeom prst="rect">
            <a:avLst/>
          </a:prstGeom>
        </p:spPr>
        <p:txBody>
          <a:bodyPr wrap="none">
            <a:spAutoFit/>
          </a:bodyPr>
          <a:lstStyle/>
          <a:p>
            <a:r>
              <a:rPr lang="en-US" sz="2800" kern="100" smtClean="0">
                <a:solidFill>
                  <a:srgbClr val="000000"/>
                </a:solidFill>
                <a:latin typeface="Times New Roman" panose="02020603050405020304" pitchFamily="18" charset="0"/>
                <a:ea typeface="SimSun" panose="02010600030101010101" pitchFamily="2" charset="-122"/>
              </a:rPr>
              <a:t>Mang tính liệt kê.</a:t>
            </a:r>
          </a:p>
        </p:txBody>
      </p:sp>
    </p:spTree>
    <p:extLst>
      <p:ext uri="{BB962C8B-B14F-4D97-AF65-F5344CB8AC3E}">
        <p14:creationId xmlns:p14="http://schemas.microsoft.com/office/powerpoint/2010/main" val="138463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2"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602699" y="159160"/>
            <a:ext cx="1654844" cy="627422"/>
          </a:xfrm>
          <a:prstGeom prst="roundRect">
            <a:avLst>
              <a:gd name="adj" fmla="val 4425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Vị trí</a:t>
            </a:r>
          </a:p>
        </p:txBody>
      </p:sp>
      <p:sp>
        <p:nvSpPr>
          <p:cNvPr id="10" name="Rounded Rectangle 9"/>
          <p:cNvSpPr/>
          <p:nvPr/>
        </p:nvSpPr>
        <p:spPr>
          <a:xfrm>
            <a:off x="3846943" y="0"/>
            <a:ext cx="2805194" cy="108496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Đặt ở cuối dòng có tính liệt kê.</a:t>
            </a:r>
          </a:p>
        </p:txBody>
      </p:sp>
      <p:sp>
        <p:nvSpPr>
          <p:cNvPr id="11" name="Rounded Rectangle 10"/>
          <p:cNvSpPr/>
          <p:nvPr/>
        </p:nvSpPr>
        <p:spPr>
          <a:xfrm>
            <a:off x="3731960" y="2481550"/>
            <a:ext cx="2737666" cy="166759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smtClean="0">
                <a:latin typeface="Times New Roman" panose="02020603050405020304" pitchFamily="18" charset="0"/>
                <a:cs typeface="Times New Roman" panose="02020603050405020304" pitchFamily="18" charset="0"/>
              </a:rPr>
              <a:t>Dùng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endParaRPr lang="en-US" sz="28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6897944" y="3606322"/>
            <a:ext cx="2177229" cy="87714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Mang </a:t>
            </a:r>
            <a:r>
              <a:rPr lang="en-US" sz="2800">
                <a:latin typeface="Times New Roman" panose="02020603050405020304" pitchFamily="18" charset="0"/>
                <a:cs typeface="Times New Roman" panose="02020603050405020304" pitchFamily="18" charset="0"/>
              </a:rPr>
              <a:t>tính liệt kê.</a:t>
            </a:r>
          </a:p>
        </p:txBody>
      </p:sp>
      <p:sp>
        <p:nvSpPr>
          <p:cNvPr id="13" name="Rounded Rectangle 12"/>
          <p:cNvSpPr/>
          <p:nvPr/>
        </p:nvSpPr>
        <p:spPr>
          <a:xfrm>
            <a:off x="6782961" y="1740310"/>
            <a:ext cx="2292213" cy="78726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Có </a:t>
            </a:r>
            <a:r>
              <a:rPr lang="en-US" sz="2800">
                <a:latin typeface="Times New Roman" panose="02020603050405020304" pitchFamily="18" charset="0"/>
                <a:cs typeface="Times New Roman" panose="02020603050405020304" pitchFamily="18" charset="0"/>
              </a:rPr>
              <a:t>quan hệ đồng đẳng</a:t>
            </a:r>
          </a:p>
        </p:txBody>
      </p:sp>
      <p:cxnSp>
        <p:nvCxnSpPr>
          <p:cNvPr id="15" name="Straight Arrow Connector 14"/>
          <p:cNvCxnSpPr>
            <a:endCxn id="2" idx="2"/>
          </p:cNvCxnSpPr>
          <p:nvPr/>
        </p:nvCxnSpPr>
        <p:spPr>
          <a:xfrm flipV="1">
            <a:off x="1363291" y="786582"/>
            <a:ext cx="1066830" cy="1118186"/>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427107" y="1865937"/>
            <a:ext cx="1130646" cy="1231224"/>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090" y1="18653" x2="57090" y2="18653"/>
                        <a14:foregroundMark x1="56343" y1="20207" x2="56343" y2="20207"/>
                        <a14:foregroundMark x1="54104" y1="59585" x2="54104" y2="59585"/>
                        <a14:foregroundMark x1="54104" y1="59585" x2="54104" y2="59585"/>
                        <a14:foregroundMark x1="51119" y1="51813" x2="51119" y2="51813"/>
                      </a14:backgroundRemoval>
                    </a14:imgEffect>
                  </a14:imgLayer>
                </a14:imgProps>
              </a:ext>
            </a:extLst>
          </a:blip>
          <a:stretch>
            <a:fillRect/>
          </a:stretch>
        </p:blipFill>
        <p:spPr>
          <a:xfrm>
            <a:off x="214778" y="1452930"/>
            <a:ext cx="1212329" cy="8730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23" name="Straight Arrow Connector 22"/>
          <p:cNvCxnSpPr>
            <a:stCxn id="2" idx="3"/>
            <a:endCxn id="10" idx="1"/>
          </p:cNvCxnSpPr>
          <p:nvPr/>
        </p:nvCxnSpPr>
        <p:spPr>
          <a:xfrm>
            <a:off x="3257543" y="472871"/>
            <a:ext cx="589400" cy="69613"/>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142560" y="3376399"/>
            <a:ext cx="589400" cy="69613"/>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488261" y="2325988"/>
            <a:ext cx="409683" cy="942758"/>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3"/>
          </p:cNvCxnSpPr>
          <p:nvPr/>
        </p:nvCxnSpPr>
        <p:spPr>
          <a:xfrm>
            <a:off x="6469626" y="3315346"/>
            <a:ext cx="1013125" cy="290976"/>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1525902" y="2787031"/>
            <a:ext cx="1828062" cy="68380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Công dụng</a:t>
            </a:r>
          </a:p>
        </p:txBody>
      </p:sp>
    </p:spTree>
    <p:extLst>
      <p:ext uri="{BB962C8B-B14F-4D97-AF65-F5344CB8AC3E}">
        <p14:creationId xmlns:p14="http://schemas.microsoft.com/office/powerpoint/2010/main" val="1910314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幼儿园教师课件PPT模板"/>
</p:tagLst>
</file>

<file path=ppt/theme/theme1.xml><?xml version="1.0" encoding="utf-8"?>
<a:theme xmlns:a="http://schemas.openxmlformats.org/drawingml/2006/main" name="Slide PowerPoint Hoat Hinh _ Toan Hoa  (69)">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4, tiết 11, NÓI VÀ NGHE</Template>
  <TotalTime>396</TotalTime>
  <Words>1730</Words>
  <Application>Microsoft Office PowerPoint</Application>
  <PresentationFormat>On-screen Show (16:9)</PresentationFormat>
  <Paragraphs>239</Paragraphs>
  <Slides>42</Slides>
  <Notes>42</Notes>
  <HiddenSlides>0</HiddenSlides>
  <MMClips>9</MMClips>
  <ScaleCrop>false</ScaleCrop>
  <HeadingPairs>
    <vt:vector size="4" baseType="variant">
      <vt:variant>
        <vt:lpstr>Theme</vt:lpstr>
      </vt:variant>
      <vt:variant>
        <vt:i4>5</vt:i4>
      </vt:variant>
      <vt:variant>
        <vt:lpstr>Slide Titles</vt:lpstr>
      </vt:variant>
      <vt:variant>
        <vt:i4>42</vt:i4>
      </vt:variant>
    </vt:vector>
  </HeadingPairs>
  <TitlesOfParts>
    <vt:vector size="47" baseType="lpstr">
      <vt:lpstr>Slide PowerPoint Hoat Hinh _ Toan Hoa  (69)</vt:lpstr>
      <vt:lpstr>43. Phong cách ngôn ngữ báo chí tt</vt:lpstr>
      <vt:lpstr>1_43. Phong cách ngôn ngữ báo chí tt</vt:lpstr>
      <vt:lpstr>2_43. Phong cách ngôn ngữ báo chí tt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ismail - [2010]</cp:lastModifiedBy>
  <cp:revision>47</cp:revision>
  <dcterms:created xsi:type="dcterms:W3CDTF">2021-11-21T00:51:37Z</dcterms:created>
  <dcterms:modified xsi:type="dcterms:W3CDTF">2021-12-21T04:12:51Z</dcterms:modified>
</cp:coreProperties>
</file>