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57" r:id="rId15"/>
    <p:sldId id="258" r:id="rId16"/>
    <p:sldId id="299" r:id="rId17"/>
    <p:sldId id="300" r:id="rId18"/>
    <p:sldId id="301" r:id="rId19"/>
    <p:sldId id="302" r:id="rId20"/>
    <p:sldId id="271" r:id="rId21"/>
    <p:sldId id="307" r:id="rId22"/>
    <p:sldId id="297" r:id="rId23"/>
    <p:sldId id="303" r:id="rId24"/>
    <p:sldId id="18812" r:id="rId25"/>
    <p:sldId id="18813" r:id="rId26"/>
    <p:sldId id="18814" r:id="rId27"/>
    <p:sldId id="308" r:id="rId28"/>
    <p:sldId id="306" r:id="rId29"/>
    <p:sldId id="305" r:id="rId30"/>
    <p:sldId id="312" r:id="rId31"/>
    <p:sldId id="313" r:id="rId32"/>
    <p:sldId id="316" r:id="rId33"/>
    <p:sldId id="274" r:id="rId34"/>
    <p:sldId id="315" r:id="rId35"/>
    <p:sldId id="317" r:id="rId36"/>
    <p:sldId id="269" r:id="rId37"/>
  </p:sldIdLst>
  <p:sldSz cx="16778288" cy="9475788"/>
  <p:notesSz cx="6858000" cy="9144000"/>
  <p:custDataLst>
    <p:tags r:id="rId39"/>
  </p:custDataLst>
  <p:defaultTextStyle>
    <a:defPPr>
      <a:defRPr lang="zh-CN"/>
    </a:defPPr>
    <a:lvl1pPr algn="l" rtl="0" eaLnBrk="0" fontAlgn="base" hangingPunct="0">
      <a:spcBef>
        <a:spcPct val="0"/>
      </a:spcBef>
      <a:spcAft>
        <a:spcPct val="0"/>
      </a:spcAft>
      <a:defRPr sz="30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30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30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30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3000" kern="1200">
        <a:solidFill>
          <a:schemeClr val="tx1"/>
        </a:solidFill>
        <a:latin typeface="Arial" charset="0"/>
        <a:ea typeface="宋体" charset="-122"/>
        <a:cs typeface="+mn-cs"/>
      </a:defRPr>
    </a:lvl5pPr>
    <a:lvl6pPr marL="2286000" algn="l" defTabSz="914400" rtl="0" eaLnBrk="1" latinLnBrk="0" hangingPunct="1">
      <a:defRPr sz="3000" kern="1200">
        <a:solidFill>
          <a:schemeClr val="tx1"/>
        </a:solidFill>
        <a:latin typeface="Arial" charset="0"/>
        <a:ea typeface="宋体" charset="-122"/>
        <a:cs typeface="+mn-cs"/>
      </a:defRPr>
    </a:lvl6pPr>
    <a:lvl7pPr marL="2743200" algn="l" defTabSz="914400" rtl="0" eaLnBrk="1" latinLnBrk="0" hangingPunct="1">
      <a:defRPr sz="3000" kern="1200">
        <a:solidFill>
          <a:schemeClr val="tx1"/>
        </a:solidFill>
        <a:latin typeface="Arial" charset="0"/>
        <a:ea typeface="宋体" charset="-122"/>
        <a:cs typeface="+mn-cs"/>
      </a:defRPr>
    </a:lvl7pPr>
    <a:lvl8pPr marL="3200400" algn="l" defTabSz="914400" rtl="0" eaLnBrk="1" latinLnBrk="0" hangingPunct="1">
      <a:defRPr sz="3000" kern="1200">
        <a:solidFill>
          <a:schemeClr val="tx1"/>
        </a:solidFill>
        <a:latin typeface="Arial" charset="0"/>
        <a:ea typeface="宋体" charset="-122"/>
        <a:cs typeface="+mn-cs"/>
      </a:defRPr>
    </a:lvl8pPr>
    <a:lvl9pPr marL="3657600" algn="l" defTabSz="914400" rtl="0" eaLnBrk="1" latinLnBrk="0" hangingPunct="1">
      <a:defRPr sz="30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6136" autoAdjust="0"/>
  </p:normalViewPr>
  <p:slideViewPr>
    <p:cSldViewPr>
      <p:cViewPr varScale="1">
        <p:scale>
          <a:sx n="53" d="100"/>
          <a:sy n="53" d="100"/>
        </p:scale>
        <p:origin x="276" y="24"/>
      </p:cViewPr>
      <p:guideLst>
        <p:guide orient="horz" pos="2985"/>
        <p:guide pos="52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6260F55-3733-4DEE-B33D-86A12DA29D67}" type="slidenum">
              <a:rPr lang="en-US" altLang="zh-CN"/>
              <a:pPr/>
              <a:t>‹#›</a:t>
            </a:fld>
            <a:endParaRPr lang="en-US" altLang="zh-CN"/>
          </a:p>
        </p:txBody>
      </p:sp>
    </p:spTree>
    <p:extLst>
      <p:ext uri="{BB962C8B-B14F-4D97-AF65-F5344CB8AC3E}">
        <p14:creationId xmlns:p14="http://schemas.microsoft.com/office/powerpoint/2010/main" val="270473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7641C522-EACA-4229-AD3E-5F66D2197A7D}" type="slidenum">
              <a:rPr lang="en-US" altLang="zh-CN"/>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89599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021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22</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5597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23</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46561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42163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28</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283777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29</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8006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1590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8917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2</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26F19-5DE1-48C5-8027-CF048AB28C12}"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231242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33</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34</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3174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8565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BF2490-8159-47B2-BB1F-839147EBA30E}" type="slidenum">
              <a:rPr lang="en-US" altLang="zh-CN"/>
              <a:pPr/>
              <a:t>36</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zh-CN" altLang="en-US">
                <a:ea typeface="宋体" charset="-122"/>
              </a:rPr>
              <a:t>更多精彩模板请关注</a:t>
            </a:r>
            <a:r>
              <a:rPr lang="en-US" altLang="zh-CN">
                <a:ea typeface="宋体" charset="-122"/>
              </a:rPr>
              <a:t>【</a:t>
            </a:r>
            <a:r>
              <a:rPr lang="zh-CN" altLang="en-US">
                <a:ea typeface="宋体" charset="-122"/>
              </a:rPr>
              <a:t>沐沐槿</a:t>
            </a:r>
            <a:r>
              <a:rPr lang="en-US" altLang="zh-CN">
                <a:ea typeface="宋体" charset="-122"/>
              </a:rPr>
              <a:t>PPT】https://mumjin.taobao.com/</a:t>
            </a:r>
            <a:endParaRPr lang="zh-CN" altLang="zh-CN">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13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FFB8C1AE-650A-421A-ABBE-0EE231695DB3}" type="slidenum">
              <a:rPr lang="en-US" altLang="zh-CN"/>
              <a:pPr/>
              <a:t>14</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15</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16</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7881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17</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7083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16535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extLst>
      <p:ext uri="{BB962C8B-B14F-4D97-AF65-F5344CB8AC3E}">
        <p14:creationId xmlns:p14="http://schemas.microsoft.com/office/powerpoint/2010/main" val="4217433463"/>
      </p:ext>
    </p:extLst>
  </p:cSld>
  <p:clrMapOvr>
    <a:masterClrMapping/>
  </p:clrMapOvr>
  <p:transition spd="slow" advTm="1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172729085"/>
      </p:ext>
    </p:extLst>
  </p:cSld>
  <p:clrMapOvr>
    <a:masterClrMapping/>
  </p:clrMapOvr>
  <p:transition spd="slow" advTm="1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688035358"/>
      </p:ext>
    </p:extLst>
  </p:cSld>
  <p:clrMapOvr>
    <a:masterClrMapping/>
  </p:clrMapOvr>
  <p:transition spd="slow" advTm="1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64568419"/>
      </p:ext>
    </p:extLst>
  </p:cSld>
  <p:clrMapOvr>
    <a:masterClrMapping/>
  </p:clrMapOvr>
  <p:transition spd="slow" advTm="1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891556617"/>
      </p:ext>
    </p:extLst>
  </p:cSld>
  <p:clrMapOvr>
    <a:masterClrMapping/>
  </p:clrMapOvr>
  <p:transition spd="slow" advTm="1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Edit Master text styles</a:t>
            </a:r>
          </a:p>
        </p:txBody>
      </p:sp>
    </p:spTree>
    <p:extLst>
      <p:ext uri="{BB962C8B-B14F-4D97-AF65-F5344CB8AC3E}">
        <p14:creationId xmlns:p14="http://schemas.microsoft.com/office/powerpoint/2010/main" val="119906693"/>
      </p:ext>
    </p:extLst>
  </p:cSld>
  <p:clrMapOvr>
    <a:masterClrMapping/>
  </p:clrMapOvr>
  <p:transition spd="slow" advTm="1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97383849"/>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620111539"/>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424014863"/>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96543"/>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Tree>
    <p:extLst>
      <p:ext uri="{BB962C8B-B14F-4D97-AF65-F5344CB8AC3E}">
        <p14:creationId xmlns:p14="http://schemas.microsoft.com/office/powerpoint/2010/main" val="3532492271"/>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Tree>
    <p:extLst>
      <p:ext uri="{BB962C8B-B14F-4D97-AF65-F5344CB8AC3E}">
        <p14:creationId xmlns:p14="http://schemas.microsoft.com/office/powerpoint/2010/main" val="3207342584"/>
      </p:ext>
    </p:extLst>
  </p:cSld>
  <p:clrMapOvr>
    <a:masterClrMapping/>
  </p:clrMapOvr>
  <p:transition spd="slow" advTm="1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1000">
    <p:split orient="vert"/>
  </p:transition>
  <p:txStyles>
    <p:titleStyle>
      <a:lvl1pPr algn="ctr" defTabSz="1500188" rtl="0" eaLnBrk="1" fontAlgn="base" hangingPunct="1">
        <a:spcBef>
          <a:spcPct val="0"/>
        </a:spcBef>
        <a:spcAft>
          <a:spcPct val="0"/>
        </a:spcAft>
        <a:defRPr sz="7200">
          <a:solidFill>
            <a:schemeClr val="tx2"/>
          </a:solidFill>
          <a:latin typeface="+mj-lt"/>
          <a:ea typeface="+mj-ea"/>
          <a:cs typeface="+mj-cs"/>
        </a:defRPr>
      </a:lvl1pPr>
      <a:lvl2pPr algn="ctr" defTabSz="1500188" rtl="0" eaLnBrk="1" fontAlgn="base" hangingPunct="1">
        <a:spcBef>
          <a:spcPct val="0"/>
        </a:spcBef>
        <a:spcAft>
          <a:spcPct val="0"/>
        </a:spcAft>
        <a:defRPr sz="7200">
          <a:solidFill>
            <a:schemeClr val="tx2"/>
          </a:solidFill>
          <a:latin typeface="Arial" charset="0"/>
          <a:ea typeface="宋体" pitchFamily="2" charset="-122"/>
        </a:defRPr>
      </a:lvl2pPr>
      <a:lvl3pPr algn="ctr" defTabSz="1500188" rtl="0" eaLnBrk="1" fontAlgn="base" hangingPunct="1">
        <a:spcBef>
          <a:spcPct val="0"/>
        </a:spcBef>
        <a:spcAft>
          <a:spcPct val="0"/>
        </a:spcAft>
        <a:defRPr sz="7200">
          <a:solidFill>
            <a:schemeClr val="tx2"/>
          </a:solidFill>
          <a:latin typeface="Arial" charset="0"/>
          <a:ea typeface="宋体" pitchFamily="2" charset="-122"/>
        </a:defRPr>
      </a:lvl3pPr>
      <a:lvl4pPr algn="ctr" defTabSz="1500188" rtl="0" eaLnBrk="1" fontAlgn="base" hangingPunct="1">
        <a:spcBef>
          <a:spcPct val="0"/>
        </a:spcBef>
        <a:spcAft>
          <a:spcPct val="0"/>
        </a:spcAft>
        <a:defRPr sz="7200">
          <a:solidFill>
            <a:schemeClr val="tx2"/>
          </a:solidFill>
          <a:latin typeface="Arial" charset="0"/>
          <a:ea typeface="宋体" pitchFamily="2" charset="-122"/>
        </a:defRPr>
      </a:lvl4pPr>
      <a:lvl5pPr algn="ctr" defTabSz="1500188" rtl="0" eaLnBrk="1" fontAlgn="base" hangingPunct="1">
        <a:spcBef>
          <a:spcPct val="0"/>
        </a:spcBef>
        <a:spcAft>
          <a:spcPct val="0"/>
        </a:spcAft>
        <a:defRPr sz="7200">
          <a:solidFill>
            <a:schemeClr val="tx2"/>
          </a:solidFill>
          <a:latin typeface="Arial" charset="0"/>
          <a:ea typeface="宋体" pitchFamily="2" charset="-122"/>
        </a:defRPr>
      </a:lvl5pPr>
      <a:lvl6pPr marL="457200" algn="ctr" defTabSz="1500188" rtl="0" eaLnBrk="1" fontAlgn="base" hangingPunct="1">
        <a:spcBef>
          <a:spcPct val="0"/>
        </a:spcBef>
        <a:spcAft>
          <a:spcPct val="0"/>
        </a:spcAft>
        <a:defRPr sz="7200">
          <a:solidFill>
            <a:schemeClr val="tx2"/>
          </a:solidFill>
          <a:latin typeface="Arial" charset="0"/>
          <a:ea typeface="宋体" pitchFamily="2" charset="-122"/>
        </a:defRPr>
      </a:lvl6pPr>
      <a:lvl7pPr marL="914400" algn="ctr" defTabSz="1500188" rtl="0" eaLnBrk="1" fontAlgn="base" hangingPunct="1">
        <a:spcBef>
          <a:spcPct val="0"/>
        </a:spcBef>
        <a:spcAft>
          <a:spcPct val="0"/>
        </a:spcAft>
        <a:defRPr sz="7200">
          <a:solidFill>
            <a:schemeClr val="tx2"/>
          </a:solidFill>
          <a:latin typeface="Arial" charset="0"/>
          <a:ea typeface="宋体" pitchFamily="2" charset="-122"/>
        </a:defRPr>
      </a:lvl7pPr>
      <a:lvl8pPr marL="1371600" algn="ctr" defTabSz="1500188" rtl="0" eaLnBrk="1" fontAlgn="base" hangingPunct="1">
        <a:spcBef>
          <a:spcPct val="0"/>
        </a:spcBef>
        <a:spcAft>
          <a:spcPct val="0"/>
        </a:spcAft>
        <a:defRPr sz="7200">
          <a:solidFill>
            <a:schemeClr val="tx2"/>
          </a:solidFill>
          <a:latin typeface="Arial" charset="0"/>
          <a:ea typeface="宋体" pitchFamily="2" charset="-122"/>
        </a:defRPr>
      </a:lvl8pPr>
      <a:lvl9pPr marL="1828800" algn="ctr" defTabSz="1500188" rtl="0" eaLnBrk="1" fontAlgn="base" hangingPunct="1">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1" fontAlgn="base" hangingPunct="1">
        <a:spcBef>
          <a:spcPct val="20000"/>
        </a:spcBef>
        <a:spcAft>
          <a:spcPct val="0"/>
        </a:spcAft>
        <a:buChar char="•"/>
        <a:defRPr sz="5200">
          <a:solidFill>
            <a:schemeClr val="tx1"/>
          </a:solidFill>
          <a:latin typeface="+mn-lt"/>
          <a:ea typeface="+mn-ea"/>
          <a:cs typeface="+mn-cs"/>
        </a:defRPr>
      </a:lvl1pPr>
      <a:lvl2pPr marL="1219200" indent="-469900" algn="l" defTabSz="1500188" rtl="0" eaLnBrk="1" fontAlgn="base" hangingPunct="1">
        <a:spcBef>
          <a:spcPct val="20000"/>
        </a:spcBef>
        <a:spcAft>
          <a:spcPct val="0"/>
        </a:spcAft>
        <a:buChar char="–"/>
        <a:defRPr sz="4600">
          <a:solidFill>
            <a:schemeClr val="tx1"/>
          </a:solidFill>
          <a:latin typeface="+mn-lt"/>
          <a:ea typeface="+mn-ea"/>
        </a:defRPr>
      </a:lvl2pPr>
      <a:lvl3pPr marL="1874838" indent="-374650" algn="l" defTabSz="1500188" rtl="0" eaLnBrk="1" fontAlgn="base" hangingPunct="1">
        <a:spcBef>
          <a:spcPct val="20000"/>
        </a:spcBef>
        <a:spcAft>
          <a:spcPct val="0"/>
        </a:spcAft>
        <a:buChar char="•"/>
        <a:defRPr sz="3900">
          <a:solidFill>
            <a:schemeClr val="tx1"/>
          </a:solidFill>
          <a:latin typeface="+mn-lt"/>
          <a:ea typeface="+mn-ea"/>
        </a:defRPr>
      </a:lvl3pPr>
      <a:lvl4pPr marL="2625725" indent="-376238" algn="l" defTabSz="1500188" rtl="0" eaLnBrk="1" fontAlgn="base" hangingPunct="1">
        <a:spcBef>
          <a:spcPct val="20000"/>
        </a:spcBef>
        <a:spcAft>
          <a:spcPct val="0"/>
        </a:spcAft>
        <a:buChar char="–"/>
        <a:defRPr sz="3300">
          <a:solidFill>
            <a:schemeClr val="tx1"/>
          </a:solidFill>
          <a:latin typeface="+mn-lt"/>
          <a:ea typeface="+mn-ea"/>
        </a:defRPr>
      </a:lvl4pPr>
      <a:lvl5pPr marL="3375025" indent="-374650" algn="l" defTabSz="1500188" rtl="0" eaLnBrk="1" fontAlgn="base" hangingPunct="1">
        <a:spcBef>
          <a:spcPct val="20000"/>
        </a:spcBef>
        <a:spcAft>
          <a:spcPct val="0"/>
        </a:spcAft>
        <a:buChar char="»"/>
        <a:defRPr sz="3300">
          <a:solidFill>
            <a:schemeClr val="tx1"/>
          </a:solidFill>
          <a:latin typeface="+mn-lt"/>
          <a:ea typeface="+mn-ea"/>
        </a:defRPr>
      </a:lvl5pPr>
      <a:lvl6pPr marL="3832225" indent="-374650" algn="l" defTabSz="1500188" rtl="0" eaLnBrk="1" fontAlgn="base" hangingPunct="1">
        <a:spcBef>
          <a:spcPct val="20000"/>
        </a:spcBef>
        <a:spcAft>
          <a:spcPct val="0"/>
        </a:spcAft>
        <a:buChar char="»"/>
        <a:defRPr sz="3300">
          <a:solidFill>
            <a:schemeClr val="tx1"/>
          </a:solidFill>
          <a:latin typeface="+mn-lt"/>
          <a:ea typeface="+mn-ea"/>
        </a:defRPr>
      </a:lvl6pPr>
      <a:lvl7pPr marL="4289425" indent="-374650" algn="l" defTabSz="1500188" rtl="0" eaLnBrk="1" fontAlgn="base" hangingPunct="1">
        <a:spcBef>
          <a:spcPct val="20000"/>
        </a:spcBef>
        <a:spcAft>
          <a:spcPct val="0"/>
        </a:spcAft>
        <a:buChar char="»"/>
        <a:defRPr sz="3300">
          <a:solidFill>
            <a:schemeClr val="tx1"/>
          </a:solidFill>
          <a:latin typeface="+mn-lt"/>
          <a:ea typeface="+mn-ea"/>
        </a:defRPr>
      </a:lvl7pPr>
      <a:lvl8pPr marL="4746625" indent="-374650" algn="l" defTabSz="1500188" rtl="0" eaLnBrk="1" fontAlgn="base" hangingPunct="1">
        <a:spcBef>
          <a:spcPct val="20000"/>
        </a:spcBef>
        <a:spcAft>
          <a:spcPct val="0"/>
        </a:spcAft>
        <a:buChar char="»"/>
        <a:defRPr sz="3300">
          <a:solidFill>
            <a:schemeClr val="tx1"/>
          </a:solidFill>
          <a:latin typeface="+mn-lt"/>
          <a:ea typeface="+mn-ea"/>
        </a:defRPr>
      </a:lvl8pPr>
      <a:lvl9pPr marL="5203825" indent="-374650" algn="l" defTabSz="1500188" rtl="0" eaLnBrk="1" fontAlgn="base" hangingPunct="1">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33094"/>
            <a:ext cx="16775113" cy="50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5341144" y="1194775"/>
            <a:ext cx="2569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a:solidFill>
                  <a:srgbClr val="FF0000"/>
                </a:solidFill>
                <a:latin typeface="Times New Roman" pitchFamily="18" charset="0"/>
                <a:ea typeface="黑体" pitchFamily="2" charset="-122"/>
                <a:cs typeface="Times New Roman" pitchFamily="18" charset="0"/>
              </a:rPr>
              <a:t>TIẾT 13:</a:t>
            </a:r>
            <a:endParaRPr lang="zh-CN" altLang="en-US" sz="4000" dirty="0">
              <a:solidFill>
                <a:srgbClr val="FF0000"/>
              </a:solidFill>
              <a:latin typeface="Times New Roman" pitchFamily="18" charset="0"/>
              <a:ea typeface="黑体" pitchFamily="2" charset="-122"/>
              <a:cs typeface="Times New Roman" pitchFamily="18" charset="0"/>
            </a:endParaRPr>
          </a:p>
        </p:txBody>
      </p:sp>
      <p:sp>
        <p:nvSpPr>
          <p:cNvPr id="2056" name="Text Box 8"/>
          <p:cNvSpPr txBox="1">
            <a:spLocks noChangeArrowheads="1"/>
          </p:cNvSpPr>
          <p:nvPr/>
        </p:nvSpPr>
        <p:spPr bwMode="auto">
          <a:xfrm>
            <a:off x="-1042590" y="2395819"/>
            <a:ext cx="17907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NÓI VÀ NGHE</a:t>
            </a:r>
          </a:p>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KỂ LẠI MỘT TRUYỀN THUYẾT</a:t>
            </a:r>
            <a:endParaRPr lang="en-US" altLang="zh-CN" sz="6600" b="1" dirty="0">
              <a:solidFill>
                <a:srgbClr val="FF0000"/>
              </a:solidFill>
              <a:latin typeface="Times New Roman" pitchFamily="18" charset="0"/>
              <a:ea typeface="黑体" pitchFamily="2" charset="-122"/>
              <a:cs typeface="Times New Roman"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
          <p:cNvSpPr txBox="1">
            <a:spLocks noChangeArrowheads="1"/>
          </p:cNvSpPr>
          <p:nvPr/>
        </p:nvSpPr>
        <p:spPr bwMode="auto">
          <a:xfrm>
            <a:off x="5341144" y="7785894"/>
            <a:ext cx="31386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pPr eaLnBrk="1" hangingPunct="1"/>
            <a:r>
              <a:rPr lang="en-US" altLang="zh-CN" sz="3600" dirty="0">
                <a:solidFill>
                  <a:srgbClr val="FF0000"/>
                </a:solidFill>
                <a:latin typeface="Times New Roman" pitchFamily="18" charset="0"/>
                <a:cs typeface="Times New Roman" pitchFamily="18" charset="0"/>
              </a:rPr>
              <a:t>GIÁO VIÊN:…</a:t>
            </a:r>
            <a:endParaRPr lang="zh-CN" altLang="en-US" sz="3600"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1000" fill="hold"/>
                                        <p:tgtEl>
                                          <p:spTgt spid="2059"/>
                                        </p:tgtEl>
                                        <p:attrNameLst>
                                          <p:attrName>ppt_x</p:attrName>
                                        </p:attrNameLst>
                                      </p:cBhvr>
                                      <p:tavLst>
                                        <p:tav tm="0">
                                          <p:val>
                                            <p:strVal val="#ppt_x-.2"/>
                                          </p:val>
                                        </p:tav>
                                        <p:tav tm="100000">
                                          <p:val>
                                            <p:strVal val="#ppt_x"/>
                                          </p:val>
                                        </p:tav>
                                      </p:tavLst>
                                    </p:anim>
                                    <p:anim calcmode="lin" valueType="num">
                                      <p:cBhvr>
                                        <p:cTn id="14"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9"/>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1000" fill="hold"/>
                                        <p:tgtEl>
                                          <p:spTgt spid="2061"/>
                                        </p:tgtEl>
                                        <p:attrNameLst>
                                          <p:attrName>ppt_x</p:attrName>
                                        </p:attrNameLst>
                                      </p:cBhvr>
                                      <p:tavLst>
                                        <p:tav tm="0">
                                          <p:val>
                                            <p:strVal val="#ppt_x-.2"/>
                                          </p:val>
                                        </p:tav>
                                        <p:tav tm="100000">
                                          <p:val>
                                            <p:strVal val="#ppt_x"/>
                                          </p:val>
                                        </p:tav>
                                      </p:tavLst>
                                    </p:anim>
                                    <p:anim calcmode="lin" valueType="num">
                                      <p:cBhvr>
                                        <p:cTn id="20"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61"/>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ppt_x</p:attrName>
                                        </p:attrNameLst>
                                      </p:cBhvr>
                                      <p:tavLst>
                                        <p:tav tm="0">
                                          <p:val>
                                            <p:strVal val="#ppt_x-.2"/>
                                          </p:val>
                                        </p:tav>
                                        <p:tav tm="100000">
                                          <p:val>
                                            <p:strVal val="#ppt_x"/>
                                          </p:val>
                                        </p:tav>
                                      </p:tavLst>
                                    </p:anim>
                                    <p:anim calcmode="lin" valueType="num">
                                      <p:cBhvr>
                                        <p:cTn id="26"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8"/>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56"/>
                                        </p:tgtEl>
                                        <p:attrNameLst>
                                          <p:attrName>style.visibility</p:attrName>
                                        </p:attrNameLst>
                                      </p:cBhvr>
                                      <p:to>
                                        <p:strVal val="visible"/>
                                      </p:to>
                                    </p:set>
                                    <p:anim calcmode="discrete" valueType="clr">
                                      <p:cBhvr override="childStyle">
                                        <p:cTn id="31"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6"/>
                                        </p:tgtEl>
                                        <p:attrNameLst>
                                          <p:attrName>fillcolor</p:attrName>
                                        </p:attrNameLst>
                                      </p:cBhvr>
                                      <p:tavLst>
                                        <p:tav tm="0">
                                          <p:val>
                                            <p:clrVal>
                                              <a:schemeClr val="accent2"/>
                                            </p:clrVal>
                                          </p:val>
                                        </p:tav>
                                        <p:tav tm="50000">
                                          <p:val>
                                            <p:clrVal>
                                              <a:schemeClr val="hlink"/>
                                            </p:clrVal>
                                          </p:val>
                                        </p:tav>
                                      </p:tavLst>
                                    </p:anim>
                                    <p:set>
                                      <p:cBhvr>
                                        <p:cTn id="33" dur="80"/>
                                        <p:tgtEl>
                                          <p:spTgt spid="2056"/>
                                        </p:tgtEl>
                                        <p:attrNameLst>
                                          <p:attrName>fill.type</p:attrName>
                                        </p:attrNameLst>
                                      </p:cBhvr>
                                      <p:to>
                                        <p:strVal val="solid"/>
                                      </p:to>
                                    </p:set>
                                  </p:childTnLst>
                                </p:cTn>
                              </p:par>
                            </p:childTnLst>
                          </p:cTn>
                        </p:par>
                        <p:par>
                          <p:cTn id="34" fill="hold" nodeType="afterGroup">
                            <p:stCondLst>
                              <p:cond delay="52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055"/>
                                        </p:tgtEl>
                                        <p:attrNameLst>
                                          <p:attrName>style.visibility</p:attrName>
                                        </p:attrNameLst>
                                      </p:cBhvr>
                                      <p:to>
                                        <p:strVal val="visible"/>
                                      </p:to>
                                    </p:set>
                                    <p:anim calcmode="discrete" valueType="clr">
                                      <p:cBhvr override="childStyle">
                                        <p:cTn id="3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55"/>
                                        </p:tgtEl>
                                        <p:attrNameLst>
                                          <p:attrName>fillcolor</p:attrName>
                                        </p:attrNameLst>
                                      </p:cBhvr>
                                      <p:tavLst>
                                        <p:tav tm="0">
                                          <p:val>
                                            <p:clrVal>
                                              <a:schemeClr val="accent2"/>
                                            </p:clrVal>
                                          </p:val>
                                        </p:tav>
                                        <p:tav tm="50000">
                                          <p:val>
                                            <p:clrVal>
                                              <a:schemeClr val="hlink"/>
                                            </p:clrVal>
                                          </p:val>
                                        </p:tav>
                                      </p:tavLst>
                                    </p:anim>
                                    <p:set>
                                      <p:cBhvr>
                                        <p:cTn id="39"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1962733"/>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8</a:t>
            </a:r>
            <a:r>
              <a:rPr lang="vi-VN" sz="4000" b="1" kern="100">
                <a:solidFill>
                  <a:srgbClr val="000000"/>
                </a:solidFill>
                <a:latin typeface="Times New Roman"/>
                <a:ea typeface="SimSun"/>
                <a:cs typeface="Times New Roman"/>
              </a:rPr>
              <a:t>: </a:t>
            </a:r>
            <a:r>
              <a:rPr lang="en-US" sz="4000" b="1" kern="100">
                <a:solidFill>
                  <a:srgbClr val="000000"/>
                </a:solidFill>
                <a:latin typeface="Times New Roman"/>
                <a:ea typeface="SimSun"/>
                <a:cs typeface="Times New Roman"/>
              </a:rPr>
              <a:t>Vua Hùng kén rể như thế nào?</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5038348" y="3067929"/>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a:solidFill>
                  <a:srgbClr val="000000"/>
                </a:solidFill>
                <a:latin typeface="Times New Roman"/>
                <a:ea typeface="SimSun"/>
                <a:cs typeface="Times New Roman"/>
              </a:rPr>
              <a:t>Yêu cầu về sính lễ.</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0436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464344" y="165894"/>
            <a:ext cx="15697200" cy="4876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a:solidFill>
                  <a:srgbClr val="000000"/>
                </a:solidFill>
                <a:latin typeface="Times New Roman"/>
                <a:ea typeface="SimSun"/>
                <a:cs typeface="Times New Roman"/>
              </a:rPr>
              <a:t>Câu </a:t>
            </a:r>
            <a:r>
              <a:rPr lang="en-US" sz="4000" b="1" kern="100">
                <a:solidFill>
                  <a:srgbClr val="000000"/>
                </a:solidFill>
                <a:latin typeface="Times New Roman"/>
                <a:ea typeface="SimSun"/>
                <a:cs typeface="Times New Roman"/>
              </a:rPr>
              <a:t>9</a:t>
            </a:r>
            <a:r>
              <a:rPr lang="vi-VN" sz="4000" b="1" kern="100">
                <a:solidFill>
                  <a:srgbClr val="000000"/>
                </a:solidFill>
                <a:latin typeface="Times New Roman"/>
                <a:ea typeface="SimSun"/>
                <a:cs typeface="Times New Roman"/>
              </a:rPr>
              <a:t>: </a:t>
            </a:r>
            <a:r>
              <a:rPr lang="en-US" sz="4000" b="1" kern="100">
                <a:solidFill>
                  <a:srgbClr val="000000"/>
                </a:solidFill>
                <a:latin typeface="Times New Roman"/>
                <a:ea typeface="SimSun"/>
                <a:cs typeface="Times New Roman"/>
              </a:rPr>
              <a:t>Truyền thuyết </a:t>
            </a:r>
            <a:r>
              <a:rPr lang="en-US" sz="4000" b="1" i="1" kern="100">
                <a:solidFill>
                  <a:srgbClr val="000000"/>
                </a:solidFill>
                <a:latin typeface="Times New Roman"/>
                <a:ea typeface="SimSun"/>
                <a:cs typeface="Times New Roman"/>
              </a:rPr>
              <a:t>“Sơn Tinh, Thủy Tinh” </a:t>
            </a:r>
            <a:r>
              <a:rPr lang="en-US" sz="4000" b="1" kern="100">
                <a:solidFill>
                  <a:srgbClr val="000000"/>
                </a:solidFill>
                <a:latin typeface="Times New Roman"/>
                <a:ea typeface="SimSun"/>
                <a:cs typeface="Times New Roman"/>
              </a:rPr>
              <a:t>giải thích hiện tượng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5495548" y="524491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dirty="0" err="1">
                <a:solidFill>
                  <a:srgbClr val="000000"/>
                </a:solidFill>
                <a:latin typeface="Times New Roman"/>
                <a:ea typeface="SimSun"/>
                <a:cs typeface="Times New Roman"/>
              </a:rPr>
              <a:t>lũ</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lụt</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hằng</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năm</a:t>
            </a:r>
            <a:r>
              <a:rPr lang="en-US" sz="3600" b="1" kern="100" dirty="0">
                <a:solidFill>
                  <a:srgbClr val="000000"/>
                </a:solidFill>
                <a:latin typeface="Times New Roman"/>
                <a:ea typeface="SimSun"/>
                <a:cs typeface="Times New Roman"/>
              </a:rPr>
              <a:t> ở </a:t>
            </a:r>
            <a:r>
              <a:rPr lang="en-US" sz="3600" b="1" kern="100" dirty="0" err="1">
                <a:solidFill>
                  <a:srgbClr val="000000"/>
                </a:solidFill>
                <a:latin typeface="Times New Roman"/>
                <a:ea typeface="SimSun"/>
                <a:cs typeface="Times New Roman"/>
              </a:rPr>
              <a:t>nước</a:t>
            </a:r>
            <a:r>
              <a:rPr lang="en-US" sz="3600" b="1" kern="100" dirty="0">
                <a:solidFill>
                  <a:srgbClr val="000000"/>
                </a:solidFill>
                <a:latin typeface="Times New Roman"/>
                <a:ea typeface="SimSun"/>
                <a:cs typeface="Times New Roman"/>
              </a:rPr>
              <a:t> ta.</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862232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83344" y="833227"/>
            <a:ext cx="16128076" cy="2590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10.</a:t>
            </a:r>
            <a:r>
              <a:rPr lang="en-US" sz="4000" b="1" kern="100">
                <a:solidFill>
                  <a:srgbClr val="000000"/>
                </a:solidFill>
                <a:latin typeface="Times New Roman"/>
                <a:ea typeface="SimSun"/>
                <a:cs typeface="Times New Roman"/>
              </a:rPr>
              <a:t> Thủy Tinh mang sính lễ đến muộn, không cưới được Mị Nương nên </a:t>
            </a:r>
            <a:r>
              <a:rPr lang="vi-VN" sz="4000" b="1" kern="10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655344" y="4204494"/>
            <a:ext cx="7467600"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dirty="0" err="1">
                <a:solidFill>
                  <a:srgbClr val="000000"/>
                </a:solidFill>
                <a:latin typeface="Times New Roman"/>
                <a:ea typeface="SimSun"/>
                <a:cs typeface="Times New Roman"/>
              </a:rPr>
              <a:t>nổi</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giận</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đem</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quân</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đuổi</a:t>
            </a:r>
            <a:r>
              <a:rPr lang="en-US" sz="3600" b="1" kern="100" dirty="0">
                <a:solidFill>
                  <a:srgbClr val="000000"/>
                </a:solidFill>
                <a:latin typeface="Times New Roman"/>
                <a:ea typeface="SimSun"/>
                <a:cs typeface="Times New Roman"/>
              </a:rPr>
              <a:t> </a:t>
            </a:r>
            <a:r>
              <a:rPr lang="en-US" sz="3600" b="1" kern="100" dirty="0" err="1">
                <a:solidFill>
                  <a:srgbClr val="000000"/>
                </a:solidFill>
                <a:latin typeface="Times New Roman"/>
                <a:ea typeface="SimSun"/>
                <a:cs typeface="Times New Roman"/>
              </a:rPr>
              <a:t>theo.</a:t>
            </a:r>
            <a:endParaRPr lang="en-US" sz="3600" b="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38649753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28097" y="3478679"/>
            <a:ext cx="8929368" cy="1717778"/>
          </a:xfrm>
          <a:prstGeom prst="rect">
            <a:avLst/>
          </a:prstGeom>
          <a:noFill/>
        </p:spPr>
        <p:txBody>
          <a:bodyPr wrap="none" rtlCol="0">
            <a:spAutoFit/>
          </a:bodyPr>
          <a:lstStyle/>
          <a:p>
            <a:pPr>
              <a:lnSpc>
                <a:spcPct val="150000"/>
              </a:lnSpc>
            </a:pP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1.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Chuẩn</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bị</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bài</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nói</a:t>
            </a:r>
            <a:endParaRPr lang="zh-CN" altLang="en-US"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62079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3050"/>
            <a:ext cx="14978063"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38238"/>
            <a:ext cx="14652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4" y="1390650"/>
            <a:ext cx="10106819"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077" y="3056007"/>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525" y="4321175"/>
            <a:ext cx="83867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4237038" y="1469652"/>
            <a:ext cx="97694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vi-VN"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a. Xác định mục đích nói và người nghe</a:t>
            </a:r>
            <a:r>
              <a:rPr lang="vi-VN" altLang="zh-CN" sz="4000" dirty="0">
                <a:solidFill>
                  <a:schemeClr val="bg1"/>
                </a:solidFill>
                <a:latin typeface="Times New Roman" panose="02020603050405020304" pitchFamily="18" charset="0"/>
                <a:ea typeface="黑体" pitchFamily="2" charset="-122"/>
                <a:cs typeface="Times New Roman" panose="02020603050405020304" pitchFamily="18" charset="0"/>
              </a:rPr>
              <a:t>.</a:t>
            </a:r>
            <a:endParaRPr lang="zh-CN" altLang="en-US" sz="4000" dirty="0">
              <a:solidFill>
                <a:schemeClr val="bg1"/>
              </a:solidFill>
              <a:latin typeface="Times New Roman" panose="02020603050405020304" pitchFamily="18" charset="0"/>
              <a:ea typeface="黑体" pitchFamily="2" charset="-122"/>
              <a:cs typeface="Times New Roman" panose="02020603050405020304" pitchFamily="18" charset="0"/>
            </a:endParaRPr>
          </a:p>
        </p:txBody>
      </p:sp>
      <p:sp>
        <p:nvSpPr>
          <p:cNvPr id="3085" name="Text Box 13"/>
          <p:cNvSpPr txBox="1">
            <a:spLocks noChangeArrowheads="1"/>
          </p:cNvSpPr>
          <p:nvPr/>
        </p:nvSpPr>
        <p:spPr bwMode="auto">
          <a:xfrm>
            <a:off x="4537453" y="3419614"/>
            <a:ext cx="88391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b.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Chuẩn</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bị</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nội</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dung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nói</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và</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tập</a:t>
            </a:r>
            <a:r>
              <a:rPr lang="en-US" altLang="zh-CN"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黑体" pitchFamily="2" charset="-122"/>
                <a:cs typeface="Times New Roman" panose="02020603050405020304" pitchFamily="18" charset="0"/>
              </a:rPr>
              <a:t>luyện</a:t>
            </a:r>
            <a:endParaRPr lang="zh-CN" altLang="en-US" sz="4000" dirty="0">
              <a:solidFill>
                <a:schemeClr val="accent2">
                  <a:lumMod val="75000"/>
                </a:schemeClr>
              </a:solidFill>
              <a:latin typeface="Times New Roman" panose="02020603050405020304" pitchFamily="18" charset="0"/>
              <a:ea typeface="黑体" pitchFamily="2" charset="-122"/>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1000" fill="hold"/>
                                        <p:tgtEl>
                                          <p:spTgt spid="3080"/>
                                        </p:tgtEl>
                                        <p:attrNameLst>
                                          <p:attrName>ppt_x</p:attrName>
                                        </p:attrNameLst>
                                      </p:cBhvr>
                                      <p:tavLst>
                                        <p:tav tm="0">
                                          <p:val>
                                            <p:strVal val="#ppt_x-.2"/>
                                          </p:val>
                                        </p:tav>
                                        <p:tav tm="100000">
                                          <p:val>
                                            <p:strVal val="#ppt_x"/>
                                          </p:val>
                                        </p:tav>
                                      </p:tavLst>
                                    </p:anim>
                                    <p:anim calcmode="lin" valueType="num">
                                      <p:cBhvr>
                                        <p:cTn id="2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80"/>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p:cTn id="27" dur="1000" fill="hold"/>
                                        <p:tgtEl>
                                          <p:spTgt spid="3083"/>
                                        </p:tgtEl>
                                        <p:attrNameLst>
                                          <p:attrName>ppt_x</p:attrName>
                                        </p:attrNameLst>
                                      </p:cBhvr>
                                      <p:tavLst>
                                        <p:tav tm="0">
                                          <p:val>
                                            <p:strVal val="#ppt_x-.2"/>
                                          </p:val>
                                        </p:tav>
                                        <p:tav tm="100000">
                                          <p:val>
                                            <p:strVal val="#ppt_x"/>
                                          </p:val>
                                        </p:tav>
                                      </p:tavLst>
                                    </p:anim>
                                    <p:anim calcmode="lin" valueType="num">
                                      <p:cBhvr>
                                        <p:cTn id="28"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3"/>
                                        </p:tgtEl>
                                      </p:cBhvr>
                                    </p:animEffect>
                                  </p:childTnLst>
                                </p:cTn>
                              </p:par>
                            </p:childTnLst>
                          </p:cTn>
                        </p:par>
                        <p:par>
                          <p:cTn id="30" fill="hold" nodeType="afterGroup">
                            <p:stCondLst>
                              <p:cond delay="5000"/>
                            </p:stCondLst>
                            <p:childTnLst>
                              <p:par>
                                <p:cTn id="31" presetID="29" presetClass="entr" presetSubtype="0" fill="hold"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1000" fill="hold"/>
                                        <p:tgtEl>
                                          <p:spTgt spid="3081"/>
                                        </p:tgtEl>
                                        <p:attrNameLst>
                                          <p:attrName>ppt_x</p:attrName>
                                        </p:attrNameLst>
                                      </p:cBhvr>
                                      <p:tavLst>
                                        <p:tav tm="0">
                                          <p:val>
                                            <p:strVal val="#ppt_x-.2"/>
                                          </p:val>
                                        </p:tav>
                                        <p:tav tm="100000">
                                          <p:val>
                                            <p:strVal val="#ppt_x"/>
                                          </p:val>
                                        </p:tav>
                                      </p:tavLst>
                                    </p:anim>
                                    <p:anim calcmode="lin" valueType="num">
                                      <p:cBhvr>
                                        <p:cTn id="34"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1"/>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331744" y="3249376"/>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Mục</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đích</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kể</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lại</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một</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truyền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thuyết</a:t>
            </a:r>
            <a:r>
              <a:rPr lang="en-US"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331744" y="4158592"/>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Người</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nghe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thầy</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cô</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và</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cả</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lớp</a:t>
            </a:r>
            <a:r>
              <a:rPr lang="en-US"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925092" y="149232"/>
            <a:ext cx="7119257" cy="742511"/>
          </a:xfrm>
          <a:prstGeom prst="rect">
            <a:avLst/>
          </a:prstGeom>
        </p:spPr>
        <p:txBody>
          <a:bodyPr wrap="none">
            <a:spAutoFit/>
          </a:bodyPr>
          <a:lstStyle/>
          <a:p>
            <a:pPr marL="0" marR="0" algn="just">
              <a:lnSpc>
                <a:spcPct val="150000"/>
              </a:lnSpc>
              <a:spcBef>
                <a:spcPts val="0"/>
              </a:spcBef>
              <a:spcAft>
                <a:spcPts val="0"/>
              </a:spcAft>
            </a:pPr>
            <a:r>
              <a:rPr lang="vi-VN" sz="3200" b="1" kern="100" dirty="0">
                <a:latin typeface="Times New Roman" panose="02020603050405020304" pitchFamily="18" charset="0"/>
                <a:ea typeface="SimSun" panose="02010600030101010101" pitchFamily="2" charset="-122"/>
              </a:rPr>
              <a:t>a. Xác định mục đích nói và người nghe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Chuẩn bị nội dung 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luyện</a:t>
            </a:r>
          </a:p>
        </p:txBody>
      </p:sp>
      <p:sp>
        <p:nvSpPr>
          <p:cNvPr id="2" name="Rectangle 1"/>
          <p:cNvSpPr/>
          <p:nvPr/>
        </p:nvSpPr>
        <p:spPr>
          <a:xfrm>
            <a:off x="6395035" y="4182939"/>
            <a:ext cx="7163803" cy="1477328"/>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a:t>
            </a:r>
          </a:p>
        </p:txBody>
      </p:sp>
      <p:sp>
        <p:nvSpPr>
          <p:cNvPr id="9" name="Rectangle 8"/>
          <p:cNvSpPr/>
          <p:nvPr/>
        </p:nvSpPr>
        <p:spPr>
          <a:xfrm>
            <a:off x="6407944" y="5727839"/>
            <a:ext cx="7163803" cy="1477328"/>
          </a:xfrm>
          <a:prstGeom prst="rect">
            <a:avLst/>
          </a:prstGeom>
        </p:spPr>
        <p:txBody>
          <a:bodyPr wrap="square">
            <a:spAutoFit/>
          </a:bodyPr>
          <a:lstStyle/>
          <a:p>
            <a:pPr lvl="0" algn="just"/>
            <a:r>
              <a:rPr lang="en-US">
                <a:solidFill>
                  <a:srgbClr val="333333"/>
                </a:solidFill>
                <a:latin typeface="Times New Roman" panose="02020603050405020304" pitchFamily="18" charset="0"/>
                <a:cs typeface="Times New Roman" panose="02020603050405020304" pitchFamily="18" charset="0"/>
              </a:rPr>
              <a:t>+ </a:t>
            </a:r>
            <a:r>
              <a:rPr lang="vi-VN">
                <a:solidFill>
                  <a:srgbClr val="333333"/>
                </a:solidFill>
                <a:latin typeface="Times New Roman" panose="02020603050405020304" pitchFamily="18" charset="0"/>
                <a:cs typeface="Times New Roman" panose="02020603050405020304" pitchFamily="18" charset="0"/>
              </a:rPr>
              <a:t>Nếu được chỉ định kể lại một truyền thuyết cụ thể, hãy đọc kĩ để nắm được các sự kiện, chi tiết tiêu biểu.</a:t>
            </a:r>
          </a:p>
        </p:txBody>
      </p:sp>
      <p:pic>
        <p:nvPicPr>
          <p:cNvPr id="3" name="Picture 2"/>
          <p:cNvPicPr>
            <a:picLocks noChangeAspect="1"/>
          </p:cNvPicPr>
          <p:nvPr/>
        </p:nvPicPr>
        <p:blipFill>
          <a:blip r:embed="rId6"/>
          <a:stretch>
            <a:fillRect/>
          </a:stretch>
        </p:blipFill>
        <p:spPr>
          <a:xfrm>
            <a:off x="13930313" y="5224878"/>
            <a:ext cx="2847975"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193507" y="7426104"/>
            <a:ext cx="2571750" cy="1771650"/>
          </a:xfrm>
          <a:prstGeom prst="rect">
            <a:avLst/>
          </a:prstGeom>
        </p:spPr>
      </p:pic>
    </p:spTree>
    <p:extLst>
      <p:ext uri="{BB962C8B-B14F-4D97-AF65-F5344CB8AC3E}">
        <p14:creationId xmlns:p14="http://schemas.microsoft.com/office/powerpoint/2010/main" val="12358263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Chuẩn bị nội dung 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luyện</a:t>
            </a:r>
          </a:p>
        </p:txBody>
      </p:sp>
      <p:sp>
        <p:nvSpPr>
          <p:cNvPr id="2" name="Rectangle 1"/>
          <p:cNvSpPr/>
          <p:nvPr/>
        </p:nvSpPr>
        <p:spPr>
          <a:xfrm>
            <a:off x="6395035" y="4182939"/>
            <a:ext cx="7163803" cy="1015663"/>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p:txBody>
      </p:sp>
      <p:pic>
        <p:nvPicPr>
          <p:cNvPr id="3" name="Picture 2"/>
          <p:cNvPicPr>
            <a:picLocks noChangeAspect="1"/>
          </p:cNvPicPr>
          <p:nvPr/>
        </p:nvPicPr>
        <p:blipFill>
          <a:blip r:embed="rId6"/>
          <a:stretch>
            <a:fillRect/>
          </a:stretch>
        </p:blipFill>
        <p:spPr>
          <a:xfrm>
            <a:off x="13420725" y="5139910"/>
            <a:ext cx="3198019"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494462" y="5323760"/>
            <a:ext cx="3380943" cy="2329094"/>
          </a:xfrm>
          <a:prstGeom prst="rect">
            <a:avLst/>
          </a:prstGeom>
        </p:spPr>
      </p:pic>
    </p:spTree>
    <p:extLst>
      <p:ext uri="{BB962C8B-B14F-4D97-AF65-F5344CB8AC3E}">
        <p14:creationId xmlns:p14="http://schemas.microsoft.com/office/powerpoint/2010/main" val="4288100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bị nội dung 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Tóm tắt câu chuyện: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luyện</a:t>
            </a:r>
          </a:p>
        </p:txBody>
      </p:sp>
      <p:sp>
        <p:nvSpPr>
          <p:cNvPr id="2" name="Rectangle 1"/>
          <p:cNvSpPr/>
          <p:nvPr/>
        </p:nvSpPr>
        <p:spPr>
          <a:xfrm>
            <a:off x="6395035" y="4182939"/>
            <a:ext cx="7163803" cy="1477328"/>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a:solidFill>
                  <a:srgbClr val="333333"/>
                </a:solidFill>
                <a:latin typeface="Times New Roman" panose="02020603050405020304" pitchFamily="18" charset="0"/>
                <a:cs typeface="Times New Roman" panose="02020603050405020304" pitchFamily="18" charset="0"/>
              </a:rPr>
              <a:t>G</a:t>
            </a:r>
            <a:r>
              <a:rPr lang="vi-VN">
                <a:solidFill>
                  <a:srgbClr val="333333"/>
                </a:solidFill>
                <a:latin typeface="Times New Roman" panose="02020603050405020304" pitchFamily="18" charset="0"/>
                <a:cs typeface="Times New Roman" panose="02020603050405020304" pitchFamily="18" charset="0"/>
              </a:rPr>
              <a:t>hi các sự việc chính của câu chuyện theo một trật tự hợp lí</a:t>
            </a:r>
            <a:r>
              <a:rPr lang="en-US">
                <a:solidFill>
                  <a:srgbClr val="333333"/>
                </a:solidFill>
                <a:latin typeface="Times New Roman" panose="02020603050405020304" pitchFamily="18" charset="0"/>
                <a:cs typeface="Times New Roman" panose="02020603050405020304" pitchFamily="18" charset="0"/>
              </a:rPr>
              <a:t> </a:t>
            </a:r>
            <a:r>
              <a:rPr lang="vi-VN">
                <a:solidFill>
                  <a:srgbClr val="333333"/>
                </a:solidFill>
                <a:latin typeface="Times New Roman" panose="02020603050405020304" pitchFamily="18" charset="0"/>
                <a:cs typeface="Times New Roman" panose="02020603050405020304" pitchFamily="18" charset="0"/>
              </a:rPr>
              <a:t>để dễ dàng ghi nhớ và kể lại.</a:t>
            </a:r>
          </a:p>
        </p:txBody>
      </p:sp>
      <p:sp>
        <p:nvSpPr>
          <p:cNvPr id="9" name="Rectangle 8"/>
          <p:cNvSpPr/>
          <p:nvPr/>
        </p:nvSpPr>
        <p:spPr>
          <a:xfrm>
            <a:off x="6476121" y="5826192"/>
            <a:ext cx="7163803" cy="1015663"/>
          </a:xfrm>
          <a:prstGeom prst="rect">
            <a:avLst/>
          </a:prstGeom>
        </p:spPr>
        <p:txBody>
          <a:bodyPr wrap="square">
            <a:spAutoFit/>
          </a:bodyPr>
          <a:lstStyle/>
          <a:p>
            <a:pPr lvl="0" algn="just"/>
            <a:r>
              <a:rPr kumimoji="0" lang="en-US"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a:solidFill>
                  <a:srgbClr val="333333"/>
                </a:solidFill>
                <a:latin typeface="Times New Roman" panose="02020603050405020304" pitchFamily="18" charset="0"/>
                <a:cs typeface="Times New Roman" panose="02020603050405020304" pitchFamily="18" charset="0"/>
              </a:rPr>
              <a:t>T</a:t>
            </a:r>
            <a:r>
              <a:rPr lang="vi-VN">
                <a:solidFill>
                  <a:srgbClr val="333333"/>
                </a:solidFill>
                <a:latin typeface="Times New Roman" panose="02020603050405020304" pitchFamily="18" charset="0"/>
                <a:cs typeface="Times New Roman" panose="02020603050405020304" pitchFamily="18" charset="0"/>
              </a:rPr>
              <a:t>rình tự thời gian trước – sau, quan hệ nguyên nhân – kết quả</a:t>
            </a:r>
            <a:endPar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390438" y="6877518"/>
            <a:ext cx="3571875" cy="2444047"/>
          </a:xfrm>
          <a:prstGeom prst="rect">
            <a:avLst/>
          </a:prstGeom>
        </p:spPr>
      </p:pic>
      <p:pic>
        <p:nvPicPr>
          <p:cNvPr id="5" name="Picture 4"/>
          <p:cNvPicPr>
            <a:picLocks noChangeAspect="1"/>
          </p:cNvPicPr>
          <p:nvPr/>
        </p:nvPicPr>
        <p:blipFill>
          <a:blip r:embed="rId8"/>
          <a:stretch>
            <a:fillRect/>
          </a:stretch>
        </p:blipFill>
        <p:spPr>
          <a:xfrm>
            <a:off x="8042567" y="7213716"/>
            <a:ext cx="2571750" cy="1771650"/>
          </a:xfrm>
          <a:prstGeom prst="rect">
            <a:avLst/>
          </a:prstGeom>
        </p:spPr>
      </p:pic>
    </p:spTree>
    <p:extLst>
      <p:ext uri="{BB962C8B-B14F-4D97-AF65-F5344CB8AC3E}">
        <p14:creationId xmlns:p14="http://schemas.microsoft.com/office/powerpoint/2010/main" val="32777321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bị nội dung 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204096" y="3308131"/>
            <a:ext cx="71508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Xác định từ ngữ then chốt và giọng kể thích hợp: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luyện</a:t>
            </a:r>
          </a:p>
        </p:txBody>
      </p:sp>
      <p:sp>
        <p:nvSpPr>
          <p:cNvPr id="2" name="Rectangle 1"/>
          <p:cNvSpPr/>
          <p:nvPr/>
        </p:nvSpPr>
        <p:spPr>
          <a:xfrm>
            <a:off x="6395035" y="4182939"/>
            <a:ext cx="7163803" cy="1015663"/>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a:solidFill>
                  <a:srgbClr val="333333"/>
                </a:solidFill>
                <a:latin typeface="Times New Roman" panose="02020603050405020304" pitchFamily="18" charset="0"/>
                <a:cs typeface="Times New Roman" panose="02020603050405020304" pitchFamily="18" charset="0"/>
              </a:rPr>
              <a:t>Nhớ chính xác các từ ngữ chỉ thời gian, địa điểm diễn ra câu chuyện; </a:t>
            </a:r>
          </a:p>
        </p:txBody>
      </p:sp>
      <p:sp>
        <p:nvSpPr>
          <p:cNvPr id="9" name="Rectangle 8"/>
          <p:cNvSpPr/>
          <p:nvPr/>
        </p:nvSpPr>
        <p:spPr>
          <a:xfrm>
            <a:off x="6476121" y="5198602"/>
            <a:ext cx="7163803" cy="1015663"/>
          </a:xfrm>
          <a:prstGeom prst="rect">
            <a:avLst/>
          </a:prstGeom>
        </p:spPr>
        <p:txBody>
          <a:bodyPr wrap="square">
            <a:spAutoFit/>
          </a:bodyPr>
          <a:lstStyle/>
          <a:p>
            <a:pPr lvl="0" algn="just"/>
            <a:r>
              <a:rPr kumimoji="0" lang="en-US"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a:solidFill>
                  <a:srgbClr val="333333"/>
                </a:solidFill>
                <a:latin typeface="Times New Roman" panose="02020603050405020304" pitchFamily="18" charset="0"/>
                <a:cs typeface="Times New Roman" panose="02020603050405020304" pitchFamily="18" charset="0"/>
              </a:rPr>
              <a:t>Xác định đúng những lời nói quan trọng của nhân vật để không bỏ qua khi kể lại; </a:t>
            </a: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217944" y="7245100"/>
            <a:ext cx="3133474" cy="2144072"/>
          </a:xfrm>
          <a:prstGeom prst="rect">
            <a:avLst/>
          </a:prstGeom>
        </p:spPr>
      </p:pic>
      <p:pic>
        <p:nvPicPr>
          <p:cNvPr id="5" name="Picture 4"/>
          <p:cNvPicPr>
            <a:picLocks noChangeAspect="1"/>
          </p:cNvPicPr>
          <p:nvPr/>
        </p:nvPicPr>
        <p:blipFill>
          <a:blip r:embed="rId8"/>
          <a:stretch>
            <a:fillRect/>
          </a:stretch>
        </p:blipFill>
        <p:spPr>
          <a:xfrm>
            <a:off x="6643186" y="7450404"/>
            <a:ext cx="2571750" cy="1771650"/>
          </a:xfrm>
          <a:prstGeom prst="rect">
            <a:avLst/>
          </a:prstGeom>
        </p:spPr>
      </p:pic>
      <p:sp>
        <p:nvSpPr>
          <p:cNvPr id="13" name="Rectangle 12"/>
          <p:cNvSpPr/>
          <p:nvPr/>
        </p:nvSpPr>
        <p:spPr>
          <a:xfrm>
            <a:off x="6475785" y="6214265"/>
            <a:ext cx="7163803" cy="1015663"/>
          </a:xfrm>
          <a:prstGeom prst="rect">
            <a:avLst/>
          </a:prstGeom>
        </p:spPr>
        <p:txBody>
          <a:bodyPr wrap="square">
            <a:spAutoFit/>
          </a:bodyPr>
          <a:lstStyle/>
          <a:p>
            <a:pPr lvl="0" algn="just"/>
            <a:r>
              <a:rPr kumimoji="0" lang="en-US"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a:solidFill>
                  <a:srgbClr val="333333"/>
                </a:solidFill>
                <a:latin typeface="Times New Roman" panose="02020603050405020304" pitchFamily="18" charset="0"/>
                <a:cs typeface="Times New Roman" panose="02020603050405020304" pitchFamily="18" charset="0"/>
              </a:rPr>
              <a:t>Chọn giọng kể phù hợp với nội dung của câu chuyện (sôi nổi, hào hứng, trầm lắng,…)</a:t>
            </a:r>
          </a:p>
        </p:txBody>
      </p:sp>
    </p:spTree>
    <p:extLst>
      <p:ext uri="{BB962C8B-B14F-4D97-AF65-F5344CB8AC3E}">
        <p14:creationId xmlns:p14="http://schemas.microsoft.com/office/powerpoint/2010/main" val="2665741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636544" y="3796144"/>
            <a:ext cx="7111562" cy="1880323"/>
          </a:xfrm>
          <a:prstGeom prst="rect">
            <a:avLst/>
          </a:prstGeom>
          <a:noFill/>
        </p:spPr>
        <p:txBody>
          <a:bodyPr wrap="none" rtlCol="0">
            <a:spAutoFit/>
          </a:bodyPr>
          <a:lstStyle/>
          <a:p>
            <a:pPr>
              <a:lnSpc>
                <a:spcPct val="150000"/>
              </a:lnSpc>
            </a:pPr>
            <a:r>
              <a:rPr lang="en-US" altLang="zh-CN" sz="88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KHỞI ĐỘNG</a:t>
            </a:r>
            <a:endParaRPr lang="zh-CN" altLang="en-US" sz="88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085687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38" y="242094"/>
            <a:ext cx="7018268"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b.  Chuẩn bị nội dung nói và tập luyện</a:t>
            </a:r>
            <a:endParaRPr lang="en-US" sz="3200" b="1" kern="100">
              <a:effectLst/>
              <a:latin typeface="Times New Roman" panose="02020603050405020304" pitchFamily="18" charset="0"/>
              <a:ea typeface="SimSun" panose="02010600030101010101" pitchFamily="2" charset="-122"/>
            </a:endParaRPr>
          </a:p>
        </p:txBody>
      </p:sp>
      <p:sp>
        <p:nvSpPr>
          <p:cNvPr id="4" name="Rectangle 3"/>
          <p:cNvSpPr/>
          <p:nvPr/>
        </p:nvSpPr>
        <p:spPr>
          <a:xfrm>
            <a:off x="483478" y="1720880"/>
            <a:ext cx="8388350" cy="553998"/>
          </a:xfrm>
          <a:prstGeom prst="rect">
            <a:avLst/>
          </a:prstGeom>
        </p:spPr>
        <p:txBody>
          <a:bodyPr>
            <a:spAutoFit/>
          </a:bodyPr>
          <a:lstStyle/>
          <a:p>
            <a:pPr algn="just"/>
            <a:r>
              <a:rPr lang="vi-VN">
                <a:latin typeface="Times New Roman" panose="02020603050405020304" pitchFamily="18" charset="0"/>
                <a:cs typeface="Times New Roman" panose="02020603050405020304" pitchFamily="18" charset="0"/>
              </a:rPr>
              <a:t>– Tập luyện một mình hoặc cùng bạn bè, người thân. </a:t>
            </a:r>
          </a:p>
        </p:txBody>
      </p:sp>
      <p:sp>
        <p:nvSpPr>
          <p:cNvPr id="11" name="Rectangle 10"/>
          <p:cNvSpPr/>
          <p:nvPr/>
        </p:nvSpPr>
        <p:spPr>
          <a:xfrm>
            <a:off x="235744" y="1012269"/>
            <a:ext cx="2387770"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 Tập luyện:</a:t>
            </a:r>
            <a:endParaRPr lang="en-US" sz="3200" b="1" kern="100">
              <a:effectLst/>
              <a:latin typeface="Times New Roman" panose="02020603050405020304" pitchFamily="18" charset="0"/>
              <a:ea typeface="SimSun" panose="02010600030101010101" pitchFamily="2" charset="-122"/>
            </a:endParaRPr>
          </a:p>
        </p:txBody>
      </p:sp>
      <p:sp>
        <p:nvSpPr>
          <p:cNvPr id="5" name="Rectangle 4"/>
          <p:cNvSpPr/>
          <p:nvPr/>
        </p:nvSpPr>
        <p:spPr>
          <a:xfrm>
            <a:off x="518320" y="2360131"/>
            <a:ext cx="8388350" cy="1477328"/>
          </a:xfrm>
          <a:prstGeom prst="rect">
            <a:avLst/>
          </a:prstGeom>
        </p:spPr>
        <p:txBody>
          <a:bodyPr>
            <a:spAutoFit/>
          </a:bodyPr>
          <a:lstStyle/>
          <a:p>
            <a:pPr lvl="0" algn="just"/>
            <a:r>
              <a:rPr lang="vi-VN" dirty="0">
                <a:solidFill>
                  <a:srgbClr val="000000"/>
                </a:solidFill>
                <a:latin typeface="Times New Roman" panose="02020603050405020304" pitchFamily="18" charset="0"/>
                <a:cs typeface="Times New Roman" panose="02020603050405020304" pitchFamily="18" charset="0"/>
              </a:rPr>
              <a:t>– Có thể lựa chọn và sử dụng thêm các phương tiện hỗ trợ nếu thấy cần thiết (âm nhạc, tranh ảnh, bản trình chiếu, đạo cụ,…).</a:t>
            </a: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13"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219" y="2846387"/>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944" y="-291306"/>
            <a:ext cx="11903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4219473"/>
            <a:ext cx="9414829" cy="1717778"/>
          </a:xfrm>
          <a:prstGeom prst="rect">
            <a:avLst/>
          </a:prstGeom>
          <a:noFill/>
        </p:spPr>
        <p:txBody>
          <a:bodyPr wrap="square" rtlCol="0">
            <a:spAutoFit/>
          </a:bodyPr>
          <a:lstStyle/>
          <a:p>
            <a:pPr lvl="0">
              <a:lnSpc>
                <a:spcPct val="150000"/>
              </a:lnSpc>
            </a:pP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2.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Trình</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bày</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bài</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2148855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1494"/>
            <a:ext cx="17102138" cy="26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47494"/>
            <a:ext cx="4450485"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uẩn bị cho bài thuyết trình | Chùa Thạnh Lâ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71" b="89732" l="9778" r="89778"/>
                    </a14:imgEffect>
                  </a14:imgLayer>
                </a14:imgProps>
              </a:ext>
              <a:ext uri="{28A0092B-C50C-407E-A947-70E740481C1C}">
                <a14:useLocalDpi xmlns:a14="http://schemas.microsoft.com/office/drawing/2010/main" val="0"/>
              </a:ext>
            </a:extLst>
          </a:blip>
          <a:srcRect/>
          <a:stretch>
            <a:fillRect/>
          </a:stretch>
        </p:blipFill>
        <p:spPr bwMode="auto">
          <a:xfrm>
            <a:off x="6026944" y="2926703"/>
            <a:ext cx="3962400" cy="39447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4889847" y="276065"/>
            <a:ext cx="5257800" cy="1447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Tự tin, thoải mái. Chú ý chào hỏi khi bắt đầu và cảm ơn khi kết thúc bài nói.</a:t>
            </a:r>
            <a:endParaRPr kumimoji="0" lang="en-US" sz="30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Rounded Rectangle 6"/>
          <p:cNvSpPr/>
          <p:nvPr/>
        </p:nvSpPr>
        <p:spPr bwMode="auto">
          <a:xfrm>
            <a:off x="10484330" y="1828878"/>
            <a:ext cx="5257800" cy="144780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Bám sát vào mục đích nói</a:t>
            </a:r>
            <a:endParaRPr kumimoji="0" lang="en-US" sz="30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Rounded Rectangle 7"/>
          <p:cNvSpPr/>
          <p:nvPr/>
        </p:nvSpPr>
        <p:spPr bwMode="auto">
          <a:xfrm>
            <a:off x="10519658" y="4388370"/>
            <a:ext cx="5257800" cy="1447800"/>
          </a:xfrm>
          <a:prstGeom prst="roundRect">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Điều chỉnh giọng nói và tốc độ nói cho phù hợp</a:t>
            </a:r>
            <a:endParaRPr kumimoji="0" lang="en-US" sz="30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Rounded Rectangle 8"/>
          <p:cNvSpPr/>
          <p:nvPr/>
        </p:nvSpPr>
        <p:spPr bwMode="auto">
          <a:xfrm>
            <a:off x="6179344" y="7350432"/>
            <a:ext cx="5943600" cy="14478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1500188" eaLnBrk="1" hangingPunct="1"/>
            <a:r>
              <a:rPr lang="vi-VN" dirty="0">
                <a:latin typeface="Times New Roman" panose="02020603050405020304" pitchFamily="18" charset="0"/>
                <a:ea typeface="宋体" pitchFamily="2" charset="-122"/>
                <a:cs typeface="Times New Roman" panose="02020603050405020304" pitchFamily="18" charset="0"/>
              </a:rPr>
              <a:t>- Không nên kể dàn trải</a:t>
            </a:r>
            <a:r>
              <a:rPr lang="en-GB" dirty="0">
                <a:latin typeface="Times New Roman" panose="02020603050405020304" pitchFamily="18" charset="0"/>
                <a:ea typeface="宋体" pitchFamily="2" charset="-122"/>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ea typeface="宋体" pitchFamily="2" charset="-122"/>
                <a:cs typeface="Times New Roman" panose="02020603050405020304" pitchFamily="18" charset="0"/>
              </a:rPr>
              <a:t>.</a:t>
            </a:r>
            <a:endParaRPr kumimoji="0" lang="en-US" sz="30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Rounded Rectangle 9"/>
          <p:cNvSpPr/>
          <p:nvPr/>
        </p:nvSpPr>
        <p:spPr bwMode="auto">
          <a:xfrm>
            <a:off x="795826" y="4326102"/>
            <a:ext cx="5257800" cy="14478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1500188" eaLnBrk="1" hangingPunct="1"/>
            <a:r>
              <a:rPr lang="vi-VN" dirty="0">
                <a:latin typeface="Times New Roman" panose="02020603050405020304" pitchFamily="18" charset="0"/>
                <a:ea typeface="宋体" pitchFamily="2" charset="-122"/>
                <a:cs typeface="Times New Roman" panose="02020603050405020304" pitchFamily="18" charset="0"/>
              </a:rPr>
              <a:t>- Có thể sử dụng các ghi chú</a:t>
            </a:r>
            <a:endParaRPr kumimoji="0" lang="en-US" sz="30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Rounded Rectangle 10"/>
          <p:cNvSpPr/>
          <p:nvPr/>
        </p:nvSpPr>
        <p:spPr bwMode="auto">
          <a:xfrm>
            <a:off x="274158" y="2413794"/>
            <a:ext cx="6044991" cy="1447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Khuyến khích sử dụng các phương tiện sẵn có (tranh ảnh, kỉ vật…) về các địa danh liên quan đến bài nói</a:t>
            </a:r>
            <a:endParaRPr kumimoji="0" lang="en-US" sz="30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00497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4" y="4190479"/>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478" y="95113"/>
            <a:ext cx="8388350" cy="707886"/>
          </a:xfrm>
          <a:prstGeom prst="rect">
            <a:avLst/>
          </a:prstGeom>
        </p:spPr>
        <p:txBody>
          <a:bodyPr>
            <a:spAutoFit/>
          </a:bodyPr>
          <a:lstStyle/>
          <a:p>
            <a:pPr algn="just"/>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Lưu</a:t>
            </a:r>
            <a:r>
              <a:rPr lang="en-US" sz="4000" b="1" dirty="0">
                <a:solidFill>
                  <a:srgbClr val="333333"/>
                </a:solidFill>
                <a:latin typeface="Times New Roman" panose="02020603050405020304" pitchFamily="18" charset="0"/>
                <a:cs typeface="Times New Roman" panose="02020603050405020304" pitchFamily="18" charset="0"/>
              </a:rPr>
              <a:t> ý: </a:t>
            </a:r>
            <a:endParaRPr lang="vi-VN" sz="4000" b="1" dirty="0">
              <a:solidFill>
                <a:srgbClr val="333333"/>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97944" y="318920"/>
            <a:ext cx="10820400" cy="1077218"/>
          </a:xfrm>
          <a:prstGeom prst="rect">
            <a:avLst/>
          </a:prstGeom>
        </p:spPr>
        <p:txBody>
          <a:bodyPr wrap="square">
            <a:spAutoFit/>
          </a:bodyPr>
          <a:lstStyle/>
          <a:p>
            <a:pPr lvl="0" algn="just"/>
            <a:r>
              <a:rPr lang="en-US" sz="3200" dirty="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 Với truyền thuyết, giọng kể phù hợp nhất là trang nghiêm nhưng cũng có lúc cần thay đổi linh hoạt</a:t>
            </a:r>
            <a:r>
              <a:rPr lang="en-US" sz="3200" dirty="0">
                <a:solidFill>
                  <a:srgbClr val="333333"/>
                </a:solidFill>
                <a:latin typeface="Times New Roman" panose="02020603050405020304" pitchFamily="18" charset="0"/>
                <a:cs typeface="Times New Roman" panose="02020603050405020304" pitchFamily="18" charset="0"/>
              </a:rPr>
              <a:t>; </a:t>
            </a:r>
            <a:endParaRPr lang="vi-VN" sz="3200" dirty="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97944" y="1719812"/>
            <a:ext cx="10820400" cy="1569660"/>
          </a:xfrm>
          <a:prstGeom prst="rect">
            <a:avLst/>
          </a:prstGeom>
        </p:spPr>
        <p:txBody>
          <a:bodyPr wrap="square">
            <a:spAutoFit/>
          </a:bodyPr>
          <a:lstStyle/>
          <a:p>
            <a:pPr lvl="0" algn="just"/>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Khi kể, sử dụng hợp lí ngôn ngữ cơ thể (động tác, điệu bộ, khẩu hình, nét mặt,…) để tăng thêm tính sinh động, hấp dẫn của truyện kể.</a:t>
            </a:r>
          </a:p>
        </p:txBody>
      </p:sp>
      <p:sp>
        <p:nvSpPr>
          <p:cNvPr id="5" name="Rectangle 4"/>
          <p:cNvSpPr/>
          <p:nvPr/>
        </p:nvSpPr>
        <p:spPr>
          <a:xfrm>
            <a:off x="2597944" y="3452590"/>
            <a:ext cx="11055350" cy="1077218"/>
          </a:xfrm>
          <a:prstGeom prst="rect">
            <a:avLst/>
          </a:prstGeom>
        </p:spPr>
        <p:txBody>
          <a:bodyPr wrap="square">
            <a:spAutoFit/>
          </a:bodyPr>
          <a:lstStyle/>
          <a:p>
            <a:pPr lvl="0" algn="just"/>
            <a:r>
              <a:rPr lang="en-US" sz="3200" dirty="0">
                <a:solidFill>
                  <a:srgbClr val="333333"/>
                </a:solidFill>
                <a:latin typeface="Times New Roman" panose="02020603050405020304" pitchFamily="18" charset="0"/>
                <a:cs typeface="Times New Roman" panose="02020603050405020304" pitchFamily="18" charset="0"/>
              </a:rPr>
              <a:t>-  C</a:t>
            </a:r>
            <a:r>
              <a:rPr lang="vi-VN" sz="3200" dirty="0">
                <a:solidFill>
                  <a:srgbClr val="333333"/>
                </a:solidFill>
                <a:latin typeface="Times New Roman" panose="02020603050405020304" pitchFamily="18" charset="0"/>
                <a:cs typeface="Times New Roman" panose="02020603050405020304" pitchFamily="18" charset="0"/>
              </a:rPr>
              <a:t>hú ý cách chuyển tiếp giữa các sự việc để tạo sự kết nối liền mạch của câu </a:t>
            </a:r>
            <a:r>
              <a:rPr lang="en-US" sz="3200" dirty="0" err="1">
                <a:solidFill>
                  <a:srgbClr val="333333"/>
                </a:solidFill>
                <a:latin typeface="Times New Roman" panose="02020603050405020304" pitchFamily="18" charset="0"/>
                <a:cs typeface="Times New Roman" panose="02020603050405020304" pitchFamily="18" charset="0"/>
              </a:rPr>
              <a:t>chuyện</a:t>
            </a:r>
            <a:r>
              <a:rPr lang="vi-VN" sz="3200" dirty="0">
                <a:solidFill>
                  <a:srgbClr val="333333"/>
                </a:solidFill>
                <a:latin typeface="Times New Roman" panose="02020603050405020304" pitchFamily="18" charset="0"/>
                <a:cs typeface="Times New Roman" panose="02020603050405020304" pitchFamily="18" charset="0"/>
              </a:rPr>
              <a:t> em kể</a:t>
            </a:r>
            <a:r>
              <a:rPr lang="en-US" sz="3200" dirty="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p:txBody>
      </p:sp>
      <p:pic>
        <p:nvPicPr>
          <p:cNvPr id="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6066" y="4543821"/>
            <a:ext cx="3560011" cy="38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33" y="4352077"/>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840121"/>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1000"/>
                                        <p:tgtEl>
                                          <p:spTgt spid="33798"/>
                                        </p:tgtEl>
                                      </p:cBhvr>
                                    </p:animEffect>
                                    <p:anim calcmode="lin" valueType="num">
                                      <p:cBhvr>
                                        <p:cTn id="14" dur="1000" fill="hold"/>
                                        <p:tgtEl>
                                          <p:spTgt spid="33798"/>
                                        </p:tgtEl>
                                        <p:attrNameLst>
                                          <p:attrName>ppt_x</p:attrName>
                                        </p:attrNameLst>
                                      </p:cBhvr>
                                      <p:tavLst>
                                        <p:tav tm="0">
                                          <p:val>
                                            <p:strVal val="#ppt_x"/>
                                          </p:val>
                                        </p:tav>
                                        <p:tav tm="100000">
                                          <p:val>
                                            <p:strVal val="#ppt_x"/>
                                          </p:val>
                                        </p:tav>
                                      </p:tavLst>
                                    </p:anim>
                                    <p:anim calcmode="lin" valueType="num">
                                      <p:cBhvr>
                                        <p:cTn id="1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4320A9-5C7A-4BB8-B0E8-8E9980DC93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931" y="709736"/>
            <a:ext cx="8056314" cy="8056314"/>
          </a:xfrm>
          <a:prstGeom prst="rect">
            <a:avLst/>
          </a:prstGeom>
        </p:spPr>
      </p:pic>
      <p:sp>
        <p:nvSpPr>
          <p:cNvPr id="3" name="TextBox 2">
            <a:extLst>
              <a:ext uri="{FF2B5EF4-FFF2-40B4-BE49-F238E27FC236}">
                <a16:creationId xmlns:a16="http://schemas.microsoft.com/office/drawing/2014/main" id="{6701479E-E067-498C-9B5D-94473AD8E6CD}"/>
              </a:ext>
            </a:extLst>
          </p:cNvPr>
          <p:cNvSpPr txBox="1"/>
          <p:nvPr/>
        </p:nvSpPr>
        <p:spPr>
          <a:xfrm>
            <a:off x="7627144" y="557489"/>
            <a:ext cx="8763000" cy="5032788"/>
          </a:xfrm>
          <a:prstGeom prst="rect">
            <a:avLst/>
          </a:prstGeom>
          <a:noFill/>
        </p:spPr>
        <p:txBody>
          <a:bodyPr wrap="square" rtlCol="0">
            <a:spAutoFit/>
          </a:bodyPr>
          <a:lstStyle/>
          <a:p>
            <a:pPr algn="ctr">
              <a:lnSpc>
                <a:spcPct val="150000"/>
              </a:lnSpc>
            </a:pPr>
            <a:r>
              <a:rPr lang="en-US" sz="7431" b="1" dirty="0" err="1">
                <a:solidFill>
                  <a:srgbClr val="FF0000"/>
                </a:solidFill>
                <a:latin typeface="Times New Roman" panose="02020603050405020304" pitchFamily="18" charset="0"/>
                <a:cs typeface="Times New Roman" panose="02020603050405020304" pitchFamily="18" charset="0"/>
              </a:rPr>
              <a:t>Rà</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soát</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lại</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đề</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cương</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Đã</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chuẩn</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bị</a:t>
            </a:r>
            <a:r>
              <a:rPr lang="en-US" sz="7431" b="1" dirty="0">
                <a:solidFill>
                  <a:srgbClr val="FF0000"/>
                </a:solidFill>
                <a:latin typeface="Times New Roman" panose="02020603050405020304" pitchFamily="18" charset="0"/>
                <a:cs typeface="Times New Roman" panose="02020603050405020304" pitchFamily="18" charset="0"/>
              </a:rPr>
              <a:t> ở </a:t>
            </a:r>
            <a:r>
              <a:rPr lang="en-US" sz="7431" b="1" dirty="0" err="1">
                <a:solidFill>
                  <a:srgbClr val="FF0000"/>
                </a:solidFill>
                <a:latin typeface="Times New Roman" panose="02020603050405020304" pitchFamily="18" charset="0"/>
                <a:cs typeface="Times New Roman" panose="02020603050405020304" pitchFamily="18" charset="0"/>
              </a:rPr>
              <a:t>nhà</a:t>
            </a:r>
            <a:r>
              <a:rPr lang="en-US" sz="7431" b="1" dirty="0">
                <a:solidFill>
                  <a:srgbClr val="FF0000"/>
                </a:solidFill>
                <a:latin typeface="Times New Roman" panose="02020603050405020304" pitchFamily="18" charset="0"/>
                <a:cs typeface="Times New Roman" panose="02020603050405020304" pitchFamily="18" charset="0"/>
              </a:rPr>
              <a:t>)</a:t>
            </a:r>
          </a:p>
          <a:p>
            <a:pPr algn="ctr">
              <a:lnSpc>
                <a:spcPct val="150000"/>
              </a:lnSpc>
            </a:pPr>
            <a:r>
              <a:rPr lang="en-US" sz="7431" b="1" dirty="0">
                <a:solidFill>
                  <a:srgbClr val="FF0000"/>
                </a:solidFill>
                <a:latin typeface="Times New Roman" panose="02020603050405020304" pitchFamily="18" charset="0"/>
                <a:cs typeface="Times New Roman" panose="02020603050405020304" pitchFamily="18" charset="0"/>
              </a:rPr>
              <a:t>_2 </a:t>
            </a:r>
            <a:r>
              <a:rPr lang="en-US" sz="7431" b="1" dirty="0" err="1">
                <a:solidFill>
                  <a:srgbClr val="FF0000"/>
                </a:solidFill>
                <a:latin typeface="Times New Roman" panose="02020603050405020304" pitchFamily="18" charset="0"/>
                <a:cs typeface="Times New Roman" panose="02020603050405020304" pitchFamily="18" charset="0"/>
              </a:rPr>
              <a:t>phút</a:t>
            </a:r>
            <a:r>
              <a:rPr lang="en-US" sz="7431" b="1" dirty="0">
                <a:solidFill>
                  <a:srgbClr val="FF0000"/>
                </a:solidFill>
                <a:latin typeface="Times New Roman" panose="02020603050405020304" pitchFamily="18" charset="0"/>
                <a:cs typeface="Times New Roman" panose="02020603050405020304" pitchFamily="18" charset="0"/>
              </a:rPr>
              <a:t>_</a:t>
            </a:r>
          </a:p>
        </p:txBody>
      </p:sp>
    </p:spTree>
    <p:extLst>
      <p:ext uri="{BB962C8B-B14F-4D97-AF65-F5344CB8AC3E}">
        <p14:creationId xmlns:p14="http://schemas.microsoft.com/office/powerpoint/2010/main" val="3782513943"/>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2EE0F3-30FC-47DC-8145-E2C3783CB1A6}"/>
              </a:ext>
            </a:extLst>
          </p:cNvPr>
          <p:cNvSpPr txBox="1"/>
          <p:nvPr/>
        </p:nvSpPr>
        <p:spPr>
          <a:xfrm>
            <a:off x="7931944" y="2292717"/>
            <a:ext cx="8686800" cy="3317511"/>
          </a:xfrm>
          <a:prstGeom prst="rect">
            <a:avLst/>
          </a:prstGeom>
          <a:noFill/>
        </p:spPr>
        <p:txBody>
          <a:bodyPr wrap="square" rtlCol="0">
            <a:spAutoFit/>
          </a:bodyPr>
          <a:lstStyle/>
          <a:p>
            <a:pPr algn="ctr">
              <a:lnSpc>
                <a:spcPct val="150000"/>
              </a:lnSpc>
            </a:pPr>
            <a:r>
              <a:rPr lang="en-US" sz="7431" b="1" dirty="0" err="1">
                <a:solidFill>
                  <a:srgbClr val="FF0000"/>
                </a:solidFill>
                <a:latin typeface="Times New Roman" panose="02020603050405020304" pitchFamily="18" charset="0"/>
                <a:cs typeface="Times New Roman" panose="02020603050405020304" pitchFamily="18" charset="0"/>
              </a:rPr>
              <a:t>Nói</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theo</a:t>
            </a:r>
            <a:r>
              <a:rPr lang="en-US" sz="7431" b="1" dirty="0">
                <a:solidFill>
                  <a:srgbClr val="FF0000"/>
                </a:solidFill>
                <a:latin typeface="Times New Roman" panose="02020603050405020304" pitchFamily="18" charset="0"/>
                <a:cs typeface="Times New Roman" panose="02020603050405020304" pitchFamily="18" charset="0"/>
              </a:rPr>
              <a:t> </a:t>
            </a:r>
            <a:r>
              <a:rPr lang="en-US" sz="7431" b="1" dirty="0" err="1">
                <a:solidFill>
                  <a:srgbClr val="FF0000"/>
                </a:solidFill>
                <a:latin typeface="Times New Roman" panose="02020603050405020304" pitchFamily="18" charset="0"/>
                <a:cs typeface="Times New Roman" panose="02020603050405020304" pitchFamily="18" charset="0"/>
              </a:rPr>
              <a:t>nhóm</a:t>
            </a:r>
            <a:endParaRPr lang="en-US" sz="7431"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7431" b="1" dirty="0">
                <a:solidFill>
                  <a:srgbClr val="FF0000"/>
                </a:solidFill>
                <a:latin typeface="Times New Roman" panose="02020603050405020304" pitchFamily="18" charset="0"/>
                <a:cs typeface="Times New Roman" panose="02020603050405020304" pitchFamily="18" charset="0"/>
              </a:rPr>
              <a:t>_10 </a:t>
            </a:r>
            <a:r>
              <a:rPr lang="en-US" sz="7431" b="1" dirty="0" err="1">
                <a:solidFill>
                  <a:srgbClr val="FF0000"/>
                </a:solidFill>
                <a:latin typeface="Times New Roman" panose="02020603050405020304" pitchFamily="18" charset="0"/>
                <a:cs typeface="Times New Roman" panose="02020603050405020304" pitchFamily="18" charset="0"/>
              </a:rPr>
              <a:t>phút</a:t>
            </a:r>
            <a:r>
              <a:rPr lang="en-US" sz="7431" b="1" dirty="0">
                <a:solidFill>
                  <a:srgbClr val="FF0000"/>
                </a:solidFill>
                <a:latin typeface="Times New Roman" panose="02020603050405020304" pitchFamily="18" charset="0"/>
                <a:cs typeface="Times New Roman" panose="02020603050405020304" pitchFamily="18" charset="0"/>
              </a:rPr>
              <a:t>_</a:t>
            </a:r>
          </a:p>
        </p:txBody>
      </p:sp>
      <p:pic>
        <p:nvPicPr>
          <p:cNvPr id="4" name="Picture 2" descr="KỸ NĂNG LÀM VIỆC NHÓM HIỆU QUẢ VÀ TOÀN DIỆN - Trung Tâm Tư Vấn Và Đào Tạo">
            <a:extLst>
              <a:ext uri="{FF2B5EF4-FFF2-40B4-BE49-F238E27FC236}">
                <a16:creationId xmlns:a16="http://schemas.microsoft.com/office/drawing/2014/main" id="{EEB6B207-8AAE-491A-B19D-630849703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96" r="16105"/>
          <a:stretch/>
        </p:blipFill>
        <p:spPr bwMode="auto">
          <a:xfrm>
            <a:off x="311944" y="699294"/>
            <a:ext cx="8812178"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99163"/>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287F3C-0AD6-4F13-B9D1-CC13A0D42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14" y="124408"/>
            <a:ext cx="9437787" cy="9437787"/>
          </a:xfrm>
          <a:prstGeom prst="rect">
            <a:avLst/>
          </a:prstGeom>
        </p:spPr>
      </p:pic>
      <p:sp>
        <p:nvSpPr>
          <p:cNvPr id="6" name="TextBox 5">
            <a:extLst>
              <a:ext uri="{FF2B5EF4-FFF2-40B4-BE49-F238E27FC236}">
                <a16:creationId xmlns:a16="http://schemas.microsoft.com/office/drawing/2014/main" id="{552EE0F3-30FC-47DC-8145-E2C3783CB1A6}"/>
              </a:ext>
            </a:extLst>
          </p:cNvPr>
          <p:cNvSpPr txBox="1"/>
          <p:nvPr/>
        </p:nvSpPr>
        <p:spPr>
          <a:xfrm>
            <a:off x="6712744" y="2292716"/>
            <a:ext cx="9016902" cy="3633559"/>
          </a:xfrm>
          <a:prstGeom prst="rect">
            <a:avLst/>
          </a:prstGeom>
          <a:noFill/>
        </p:spPr>
        <p:txBody>
          <a:bodyPr wrap="square" rtlCol="0">
            <a:spAutoFit/>
          </a:bodyPr>
          <a:lstStyle/>
          <a:p>
            <a:pPr algn="ctr">
              <a:lnSpc>
                <a:spcPct val="150000"/>
              </a:lnSpc>
            </a:pPr>
            <a:r>
              <a:rPr lang="en-US" sz="8800" b="1" dirty="0" err="1">
                <a:solidFill>
                  <a:srgbClr val="FF0000"/>
                </a:solidFill>
                <a:latin typeface="Times New Roman" panose="02020603050405020304" pitchFamily="18" charset="0"/>
                <a:cs typeface="Times New Roman" panose="02020603050405020304" pitchFamily="18" charset="0"/>
              </a:rPr>
              <a:t>Nói</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trước</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lớp</a:t>
            </a:r>
            <a:endParaRPr lang="en-US" sz="88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7431" b="1" dirty="0">
                <a:solidFill>
                  <a:srgbClr val="FF0000"/>
                </a:solidFill>
                <a:latin typeface="Times New Roman" panose="02020603050405020304" pitchFamily="18" charset="0"/>
                <a:cs typeface="Times New Roman" panose="02020603050405020304" pitchFamily="18" charset="0"/>
              </a:rPr>
              <a:t>_8 </a:t>
            </a:r>
            <a:r>
              <a:rPr lang="en-US" sz="7431" b="1" dirty="0" err="1">
                <a:solidFill>
                  <a:srgbClr val="FF0000"/>
                </a:solidFill>
                <a:latin typeface="Times New Roman" panose="02020603050405020304" pitchFamily="18" charset="0"/>
                <a:cs typeface="Times New Roman" panose="02020603050405020304" pitchFamily="18" charset="0"/>
              </a:rPr>
              <a:t>phút</a:t>
            </a:r>
            <a:r>
              <a:rPr lang="en-US" sz="7431" b="1" dirty="0">
                <a:solidFill>
                  <a:srgbClr val="FF0000"/>
                </a:solidFill>
                <a:latin typeface="Times New Roman" panose="02020603050405020304" pitchFamily="18" charset="0"/>
                <a:cs typeface="Times New Roman" panose="02020603050405020304" pitchFamily="18" charset="0"/>
              </a:rPr>
              <a:t>_</a:t>
            </a:r>
          </a:p>
        </p:txBody>
      </p:sp>
    </p:spTree>
    <p:extLst>
      <p:ext uri="{BB962C8B-B14F-4D97-AF65-F5344CB8AC3E}">
        <p14:creationId xmlns:p14="http://schemas.microsoft.com/office/powerpoint/2010/main" val="1797671442"/>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596106"/>
            <a:ext cx="11522075" cy="978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2554545"/>
          </a:xfrm>
          <a:prstGeom prst="rect">
            <a:avLst/>
          </a:prstGeom>
          <a:noFill/>
        </p:spPr>
        <p:txBody>
          <a:bodyPr wrap="square" rtlCol="0">
            <a:spAutoFit/>
          </a:bodyPr>
          <a:lstStyle/>
          <a:p>
            <a:pPr lvl="0" algn="ct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3.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Trao</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đổi</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về</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p>
          <a:p>
            <a:pPr lvl="0" algn="ct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bài</a:t>
            </a: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8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42006635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73801232"/>
              </p:ext>
            </p:extLst>
          </p:nvPr>
        </p:nvGraphicFramePr>
        <p:xfrm>
          <a:off x="1226344" y="977027"/>
          <a:ext cx="13335000" cy="8077200"/>
        </p:xfrm>
        <a:graphic>
          <a:graphicData uri="http://schemas.openxmlformats.org/drawingml/2006/table">
            <a:tbl>
              <a:tblPr/>
              <a:tblGrid>
                <a:gridCol w="9835652">
                  <a:extLst>
                    <a:ext uri="{9D8B030D-6E8A-4147-A177-3AD203B41FA5}">
                      <a16:colId xmlns:a16="http://schemas.microsoft.com/office/drawing/2014/main" val="410941966"/>
                    </a:ext>
                  </a:extLst>
                </a:gridCol>
                <a:gridCol w="3499348">
                  <a:extLst>
                    <a:ext uri="{9D8B030D-6E8A-4147-A177-3AD203B41FA5}">
                      <a16:colId xmlns:a16="http://schemas.microsoft.com/office/drawing/2014/main" val="1042888377"/>
                    </a:ext>
                  </a:extLst>
                </a:gridCol>
              </a:tblGrid>
              <a:tr h="0">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Nội dung kiểm tra</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Đạt/ Chưa đạt</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val="3833905763"/>
                  </a:ext>
                </a:extLst>
              </a:tr>
              <a:tr h="2870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đầy đủ các phần mở bài, thân bài, kết bài.</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780394784"/>
                  </a:ext>
                </a:extLst>
              </a:tr>
              <a:tr h="34353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thể hiện được tính hấp dẫn, đầy đủ, chính xác của truyền thuyết được chọn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281724633"/>
                  </a:ext>
                </a:extLst>
              </a:tr>
              <a:tr h="34861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làm rõ những chi tiết liên quan đến sự việc được kể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827026089"/>
                  </a:ext>
                </a:extLst>
              </a:tr>
              <a:tr h="34988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Các sự việc được kể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94031023"/>
                  </a:ext>
                </a:extLst>
              </a:tr>
              <a:tr h="3505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Giọng kể to, rõ, mạch lạc, thể hiện cảm xúc phù hợp với nội dung câu chuyện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533988575"/>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Người nói tự tin, nhìn vào người nghe khi nói, sử dụng giọng kể, nét mặt, cử chỉ hợp lí</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2564532364"/>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Sử dụng các phương tiện hỗ trợ như tranh ảnh, video…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15061917"/>
                  </a:ext>
                </a:extLst>
              </a:tr>
            </a:tbl>
          </a:graphicData>
        </a:graphic>
      </p:graphicFrame>
      <p:sp>
        <p:nvSpPr>
          <p:cNvPr id="3" name="Rectangle 1"/>
          <p:cNvSpPr>
            <a:spLocks noChangeArrowheads="1"/>
          </p:cNvSpPr>
          <p:nvPr/>
        </p:nvSpPr>
        <p:spPr bwMode="auto">
          <a:xfrm>
            <a:off x="2597944" y="203597"/>
            <a:ext cx="982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4F6228"/>
                </a:solidFill>
                <a:effectLst/>
                <a:latin typeface="Times New Roman" panose="02020603050405020304" pitchFamily="18" charset="0"/>
                <a:ea typeface="SimSun" panose="02010600030101010101" pitchFamily="2" charset="-122"/>
                <a:cs typeface="Times New Roman" panose="02020603050405020304" pitchFamily="18" charset="0"/>
              </a:rPr>
              <a:t>Bảng kiểm bài nói kể lại một truyện truyền thuyết</a:t>
            </a:r>
            <a:endParaRPr kumimoji="0" lang="en-US" altLang="zh-CN" sz="3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933805"/>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 y="4528071"/>
            <a:ext cx="4999831" cy="4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03144" y="6261894"/>
            <a:ext cx="8997950" cy="646331"/>
          </a:xfrm>
          <a:prstGeom prst="rect">
            <a:avLst/>
          </a:prstGeom>
        </p:spPr>
        <p:txBody>
          <a:bodyPr wrap="square">
            <a:spAutoFit/>
          </a:bodyPr>
          <a:lstStyle/>
          <a:p>
            <a:pPr algn="just"/>
            <a:r>
              <a:rPr lang="en-GB"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Người nghe</a:t>
            </a:r>
            <a:r>
              <a:rPr lang="en-GB"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692944" y="763298"/>
            <a:ext cx="8388350" cy="646331"/>
          </a:xfrm>
          <a:prstGeom prst="rect">
            <a:avLst/>
          </a:prstGeom>
        </p:spPr>
        <p:txBody>
          <a:bodyPr>
            <a:spAutoFit/>
          </a:bodyPr>
          <a:lstStyle/>
          <a:p>
            <a:pPr algn="just"/>
            <a:r>
              <a:rPr lang="en-GB"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Người nói</a:t>
            </a:r>
            <a:r>
              <a:rPr lang="en-GB"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483478" y="143338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Yêu cầu người nói kể lại hay làm rõ những chi tiết liên quan đến các sự việc được kể.</a:t>
            </a:r>
          </a:p>
        </p:txBody>
      </p:sp>
      <p:sp>
        <p:nvSpPr>
          <p:cNvPr id="4" name="Rectangle 3"/>
          <p:cNvSpPr/>
          <p:nvPr/>
        </p:nvSpPr>
        <p:spPr>
          <a:xfrm>
            <a:off x="483478" y="2736850"/>
            <a:ext cx="8388350" cy="1754326"/>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Trao đổi lại các ý kiến nhận xét của người nghe. Cảm ơn và tiếp thu những góp ý, nhận xét xác đáng.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255544" y="6734986"/>
            <a:ext cx="8666830" cy="1200329"/>
          </a:xfrm>
          <a:prstGeom prst="rect">
            <a:avLst/>
          </a:prstGeom>
        </p:spPr>
        <p:txBody>
          <a:bodyPr wrap="square">
            <a:spAutoFit/>
          </a:bodyPr>
          <a:lstStyle/>
          <a:p>
            <a:pPr lvl="0"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Bổ sung, làm rõ các chi tiết hoặc diễn biến câu chuyện.</a:t>
            </a:r>
          </a:p>
        </p:txBody>
      </p:sp>
      <p:sp>
        <p:nvSpPr>
          <p:cNvPr id="7" name="Rectangle 6"/>
          <p:cNvSpPr/>
          <p:nvPr/>
        </p:nvSpPr>
        <p:spPr>
          <a:xfrm>
            <a:off x="6344904" y="7808242"/>
            <a:ext cx="8666830" cy="1200329"/>
          </a:xfrm>
          <a:prstGeom prst="rect">
            <a:avLst/>
          </a:prstGeom>
        </p:spPr>
        <p:txBody>
          <a:bodyPr wrap="square">
            <a:spAutoFit/>
          </a:bodyPr>
          <a:lstStyle/>
          <a:p>
            <a:pPr lvl="0"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Nêu nhận xét về bài kể (từ ngữ, giọng kể, độ chính xác về nội dung,…).</a:t>
            </a:r>
          </a:p>
        </p:txBody>
      </p:sp>
      <p:pic>
        <p:nvPicPr>
          <p:cNvPr id="11"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080" y="1454897"/>
            <a:ext cx="4843462" cy="45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7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Vertic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44" y="674105"/>
            <a:ext cx="11522075" cy="59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9344" y="2949794"/>
            <a:ext cx="8742947" cy="2452082"/>
          </a:xfrm>
          <a:prstGeom prst="rect">
            <a:avLst/>
          </a:prstGeom>
        </p:spPr>
        <p:txBody>
          <a:bodyPr wrap="square">
            <a:spAutoFit/>
            <a:scene3d>
              <a:camera prst="obliqueBottomRight"/>
              <a:lightRig rig="threePt" dir="t"/>
            </a:scene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Trò</a:t>
            </a:r>
            <a:r>
              <a:rPr kumimoji="0" lang="en-US" sz="5400" b="1" i="1" u="none" strike="noStrike" kern="10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dirty="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chơi</a:t>
            </a:r>
            <a:r>
              <a:rPr kumimoji="0" lang="en-US" sz="5400" b="1" i="1" u="none" strike="noStrike" kern="10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“THẾ</a:t>
            </a:r>
            <a:r>
              <a:rPr kumimoji="0" lang="en-US" sz="5400" b="1" i="1" u="none" strike="noStrike" kern="100" cap="all" spc="0" normalizeH="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GIỚI THẦN KÌ</a:t>
            </a:r>
            <a:r>
              <a:rPr kumimoji="0" lang="en-US" sz="5400" b="1" i="1" u="none" strike="noStrike" kern="10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a:t>
            </a:r>
            <a:endParaRPr kumimoji="0" lang="en-US" sz="5400" b="1" i="0" u="none" strike="noStrike" kern="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Calibri"/>
              <a:ea typeface="Calibri"/>
              <a:cs typeface="Times New Roman"/>
            </a:endParaRPr>
          </a:p>
        </p:txBody>
      </p:sp>
      <p:pic>
        <p:nvPicPr>
          <p:cNvPr id="10" name="图片 10">
            <a:extLst>
              <a:ext uri="{FF2B5EF4-FFF2-40B4-BE49-F238E27FC236}">
                <a16:creationId xmlns:a16="http://schemas.microsoft.com/office/drawing/2014/main" id="{60DFE279-F74C-466D-A6CF-8D5E388AD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97" y="4585494"/>
            <a:ext cx="7470030" cy="5283452"/>
          </a:xfrm>
          <a:prstGeom prst="rect">
            <a:avLst/>
          </a:prstGeom>
        </p:spPr>
      </p:pic>
    </p:spTree>
    <p:extLst>
      <p:ext uri="{BB962C8B-B14F-4D97-AF65-F5344CB8AC3E}">
        <p14:creationId xmlns:p14="http://schemas.microsoft.com/office/powerpoint/2010/main" val="37173436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1717778"/>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zh-CN" sz="8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VẬN DỤNG</a:t>
            </a:r>
            <a:endParaRPr kumimoji="0" lang="zh-CN" altLang="en-US" sz="8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7251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4960144" y="3495418"/>
            <a:ext cx="7239000" cy="1938992"/>
          </a:xfrm>
          <a:prstGeom prst="rect">
            <a:avLst/>
          </a:prstGeom>
          <a:noFill/>
        </p:spPr>
        <p:txBody>
          <a:bodyPr wrap="square" rtlCol="0">
            <a:spAutoFit/>
          </a:bodyPr>
          <a:lstStyle/>
          <a:p>
            <a:pPr marL="0" marR="0" lvl="0" indent="0" algn="ctr" defTabSz="914400" rtl="0" eaLnBrk="0" fontAlgn="base" latinLnBrk="0" hangingPunct="0">
              <a:spcBef>
                <a:spcPct val="0"/>
              </a:spcBef>
              <a:spcAft>
                <a:spcPct val="0"/>
              </a:spcAft>
              <a:buClrTx/>
              <a:buSzTx/>
              <a:buFontTx/>
              <a:buNone/>
              <a:tabLst/>
              <a:defRPr/>
            </a:pP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Lập</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dàn</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ý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cho</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bài</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nói</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kể</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lại</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truyền</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thuyết</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“Bánh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chưng</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 bánh </a:t>
            </a:r>
            <a:r>
              <a:rPr lang="en-US" altLang="zh-CN" sz="4000" b="1" spc="160" dirty="0" err="1">
                <a:solidFill>
                  <a:schemeClr val="accent2">
                    <a:lumMod val="75000"/>
                  </a:schemeClr>
                </a:solidFill>
                <a:latin typeface="Times New Roman" pitchFamily="18" charset="0"/>
                <a:ea typeface="新蒂下午茶基本版" panose="03000600000000000000" charset="-122"/>
                <a:cs typeface="Times New Roman" pitchFamily="18" charset="0"/>
                <a:sym typeface="+mn-lt"/>
              </a:rPr>
              <a:t>giầy</a:t>
            </a: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a:t>
            </a:r>
            <a:endParaRPr kumimoji="0" lang="zh-CN" altLang="en-US"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863781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1144" y="1004094"/>
            <a:ext cx="8388350" cy="1015663"/>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 Mở bài</a:t>
            </a:r>
            <a:r>
              <a:rPr kumimoji="0" lang="en-US"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Giới thiệu thời gian xảy ra câu chuyện: ngày xưa, đời Hùng Vương thứ sáu.</a:t>
            </a:r>
          </a:p>
        </p:txBody>
      </p:sp>
      <p:sp>
        <p:nvSpPr>
          <p:cNvPr id="3" name="Rectangle 2"/>
          <p:cNvSpPr/>
          <p:nvPr/>
        </p:nvSpPr>
        <p:spPr>
          <a:xfrm>
            <a:off x="5493544" y="2041272"/>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II. Thân bài</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22144" y="2518775"/>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1. Vua Hùng đưa ra điều kiện để truyền ngôi</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02689" y="2993949"/>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Hoàn cảnh để vua hùng truyền người nối ngôi: “Nhà vua tuổi đã cao nhưng lại có tới hai mươi người con trai nên không biết chọn ai”.</a:t>
            </a:r>
          </a:p>
        </p:txBody>
      </p:sp>
      <p:sp>
        <p:nvSpPr>
          <p:cNvPr id="6" name="Rectangle 5"/>
          <p:cNvSpPr/>
          <p:nvPr/>
        </p:nvSpPr>
        <p:spPr>
          <a:xfrm>
            <a:off x="6026944" y="4446706"/>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Điều kiện: Người nối ngôi phải phù hợp với trí hướng của vua: “... người nối ngôi ta phải nối được trí ta, không nhất thiết phải là con trưởng.”</a:t>
            </a:r>
          </a:p>
        </p:txBody>
      </p:sp>
      <p:sp>
        <p:nvSpPr>
          <p:cNvPr id="7" name="Rectangle 6"/>
          <p:cNvSpPr/>
          <p:nvPr/>
        </p:nvSpPr>
        <p:spPr>
          <a:xfrm>
            <a:off x="6046120" y="6082551"/>
            <a:ext cx="8406340" cy="553998"/>
          </a:xfrm>
          <a:prstGeom prst="rect">
            <a:avLst/>
          </a:prstGeom>
        </p:spPr>
        <p:txBody>
          <a:bodyPr wrap="none">
            <a:spAutoFit/>
          </a:bodyPr>
          <a:lstStyle/>
          <a:p>
            <a:pPr lvl="0" algn="just">
              <a:defRPr/>
            </a:pPr>
            <a:r>
              <a:rPr lang="vi-VN" dirty="0">
                <a:solidFill>
                  <a:srgbClr val="000000"/>
                </a:solidFill>
                <a:latin typeface="Times New Roman" panose="02020603050405020304" pitchFamily="18" charset="0"/>
                <a:cs typeface="Times New Roman" panose="02020603050405020304" pitchFamily="18" charset="0"/>
              </a:rPr>
              <a:t>- Hình thức: Thông qua việc làm lễ c</a:t>
            </a:r>
            <a:r>
              <a:rPr lang="en-GB" dirty="0">
                <a:solidFill>
                  <a:srgbClr val="000000"/>
                </a:solidFill>
                <a:latin typeface="Times New Roman" panose="02020603050405020304" pitchFamily="18" charset="0"/>
                <a:cs typeface="Times New Roman" panose="02020603050405020304" pitchFamily="18" charset="0"/>
              </a:rPr>
              <a:t>ú</a:t>
            </a:r>
            <a:r>
              <a:rPr lang="vi-VN" dirty="0">
                <a:solidFill>
                  <a:srgbClr val="000000"/>
                </a:solidFill>
                <a:latin typeface="Times New Roman" panose="02020603050405020304" pitchFamily="18" charset="0"/>
                <a:cs typeface="Times New Roman" panose="02020603050405020304" pitchFamily="18" charset="0"/>
              </a:rPr>
              <a:t>ng Tiên vương</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endParaRPr>
          </a:p>
        </p:txBody>
      </p:sp>
      <p:pic>
        <p:nvPicPr>
          <p:cNvPr id="8" name="Picture 7"/>
          <p:cNvPicPr>
            <a:picLocks noChangeAspect="1"/>
          </p:cNvPicPr>
          <p:nvPr/>
        </p:nvPicPr>
        <p:blipFill>
          <a:blip r:embed="rId5"/>
          <a:stretch>
            <a:fillRect/>
          </a:stretch>
        </p:blipFill>
        <p:spPr>
          <a:xfrm>
            <a:off x="80490" y="596711"/>
            <a:ext cx="5180110" cy="3874566"/>
          </a:xfrm>
          <a:prstGeom prst="rect">
            <a:avLst/>
          </a:prstGeom>
        </p:spPr>
      </p:pic>
    </p:spTree>
    <p:extLst>
      <p:ext uri="{BB962C8B-B14F-4D97-AF65-F5344CB8AC3E}">
        <p14:creationId xmlns:p14="http://schemas.microsoft.com/office/powerpoint/2010/main" val="4036917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69" y="5111020"/>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944" y="298450"/>
            <a:ext cx="10979150" cy="553998"/>
          </a:xfrm>
          <a:prstGeom prst="rect">
            <a:avLst/>
          </a:prstGeom>
        </p:spPr>
        <p:txBody>
          <a:bodyPr wrap="square">
            <a:spAutoFit/>
          </a:bodyPr>
          <a:lstStyle/>
          <a:p>
            <a:pPr lvl="0"/>
            <a:r>
              <a:rPr lang="vi-VN" b="1">
                <a:solidFill>
                  <a:srgbClr val="000000"/>
                </a:solidFill>
                <a:latin typeface="Times New Roman" panose="02020603050405020304" pitchFamily="18" charset="0"/>
                <a:cs typeface="Times New Roman" panose="02020603050405020304" pitchFamily="18" charset="0"/>
              </a:rPr>
              <a:t>2. Lang Liêu và các hoàng tử thi nhau tìm kiếm lễ vật</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69344" y="865942"/>
            <a:ext cx="8388350" cy="1015663"/>
          </a:xfrm>
          <a:prstGeom prst="rect">
            <a:avLst/>
          </a:prstGeom>
        </p:spPr>
        <p:txBody>
          <a:bodyPr>
            <a:spAutoFit/>
          </a:bodyPr>
          <a:lstStyle/>
          <a:p>
            <a:pPr lvl="0"/>
            <a:r>
              <a:rPr lang="vi-VN">
                <a:solidFill>
                  <a:srgbClr val="000000"/>
                </a:solidFill>
                <a:latin typeface="Times New Roman" panose="02020603050405020304" pitchFamily="18" charset="0"/>
                <a:cs typeface="Times New Roman" panose="02020603050405020304" pitchFamily="18" charset="0"/>
              </a:rPr>
              <a:t>- Các hoàng tử cho người đi đến khắp nơi tìm kiếm những của ngon vật lạ để đem về dâng lên vua cha.</a:t>
            </a:r>
          </a:p>
        </p:txBody>
      </p:sp>
      <p:sp>
        <p:nvSpPr>
          <p:cNvPr id="4" name="Rectangle 3"/>
          <p:cNvSpPr/>
          <p:nvPr/>
        </p:nvSpPr>
        <p:spPr>
          <a:xfrm>
            <a:off x="2404562" y="1895099"/>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Mẹ của Lang Liêu trước kia bị vua cha ghẻ lạnh, sau đó mất đi để lại một mình chàng. So với các anh em, chỉ có Lang Liêu là thiệt thòi nhất.</a:t>
            </a:r>
          </a:p>
        </p:txBody>
      </p:sp>
      <p:sp>
        <p:nvSpPr>
          <p:cNvPr id="5" name="Rectangle 4"/>
          <p:cNvSpPr/>
          <p:nvPr/>
        </p:nvSpPr>
        <p:spPr>
          <a:xfrm>
            <a:off x="2404562" y="3318036"/>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Lang Liêu là con vua, nhưng lại sống giản dị quen với việc “ chăm lo đồng áng, trồng lúa trồng khoai.”</a:t>
            </a:r>
          </a:p>
        </p:txBody>
      </p:sp>
      <p:sp>
        <p:nvSpPr>
          <p:cNvPr id="6" name="Rectangle 5"/>
          <p:cNvSpPr/>
          <p:nvPr/>
        </p:nvSpPr>
        <p:spPr>
          <a:xfrm>
            <a:off x="2439780" y="4243696"/>
            <a:ext cx="8388350" cy="1477328"/>
          </a:xfrm>
          <a:prstGeom prst="rect">
            <a:avLst/>
          </a:prstGeom>
        </p:spPr>
        <p:txBody>
          <a:bodyPr>
            <a:spAutoFit/>
          </a:bodyPr>
          <a:lstStyle/>
          <a:p>
            <a:pPr lvl="0" algn="just"/>
            <a:r>
              <a:rPr lang="vi-VN" dirty="0">
                <a:solidFill>
                  <a:srgbClr val="000000"/>
                </a:solidFill>
                <a:latin typeface="Times New Roman" panose="02020603050405020304" pitchFamily="18" charset="0"/>
                <a:cs typeface="Times New Roman" panose="02020603050405020304" pitchFamily="18" charset="0"/>
              </a:rPr>
              <a:t>- Một đêm nọ, Lang Liêu nằm mơ, được thần mách bảo hãy dùng thứ gạo nếp quen thuộc làm thành lễ vật dâng vua cha.</a:t>
            </a:r>
          </a:p>
        </p:txBody>
      </p:sp>
      <p:sp>
        <p:nvSpPr>
          <p:cNvPr id="7" name="Rectangle 6"/>
          <p:cNvSpPr/>
          <p:nvPr/>
        </p:nvSpPr>
        <p:spPr>
          <a:xfrm>
            <a:off x="2350713" y="5665018"/>
            <a:ext cx="8388350" cy="1477328"/>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Chàng lấy gạo nếp vo sạch, lấy đậu xanh thịt lợn làm nhân, gói bằng lá dong thành hình vuông, đem luộc một ngày một đêm.</a:t>
            </a:r>
          </a:p>
        </p:txBody>
      </p:sp>
      <p:sp>
        <p:nvSpPr>
          <p:cNvPr id="9" name="Rectangle 8"/>
          <p:cNvSpPr/>
          <p:nvPr/>
        </p:nvSpPr>
        <p:spPr>
          <a:xfrm>
            <a:off x="2395247" y="7112945"/>
            <a:ext cx="8388350" cy="1015663"/>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Cũng thứ gạo nếp ấy đồ lên, đem giã nhuyễn rồi nặn thành hình tròn.</a:t>
            </a:r>
          </a:p>
        </p:txBody>
      </p:sp>
      <p:pic>
        <p:nvPicPr>
          <p:cNvPr id="10" name="Picture 9"/>
          <p:cNvPicPr>
            <a:picLocks noChangeAspect="1"/>
          </p:cNvPicPr>
          <p:nvPr/>
        </p:nvPicPr>
        <p:blipFill>
          <a:blip r:embed="rId5"/>
          <a:stretch>
            <a:fillRect/>
          </a:stretch>
        </p:blipFill>
        <p:spPr>
          <a:xfrm>
            <a:off x="11392089" y="1152870"/>
            <a:ext cx="4800014" cy="319419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1144" y="147647"/>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3. Phong tục làm bánh chưng</a:t>
            </a:r>
            <a:r>
              <a:rPr lang="en-US" b="1">
                <a:solidFill>
                  <a:srgbClr val="000000"/>
                </a:solidFill>
                <a:latin typeface="Times New Roman" panose="02020603050405020304" pitchFamily="18" charset="0"/>
                <a:cs typeface="Times New Roman" panose="02020603050405020304" pitchFamily="18" charset="0"/>
              </a:rPr>
              <a:t>,</a:t>
            </a:r>
            <a:r>
              <a:rPr lang="vi-VN" b="1">
                <a:solidFill>
                  <a:srgbClr val="000000"/>
                </a:solidFill>
                <a:latin typeface="Times New Roman" panose="02020603050405020304" pitchFamily="18" charset="0"/>
                <a:cs typeface="Times New Roman" panose="02020603050405020304" pitchFamily="18" charset="0"/>
              </a:rPr>
              <a:t> bánh giầy</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1144" y="853910"/>
            <a:ext cx="13258800" cy="1015663"/>
          </a:xfrm>
          <a:prstGeom prst="rect">
            <a:avLst/>
          </a:prstGeom>
        </p:spPr>
        <p:txBody>
          <a:bodyPr wrap="square">
            <a:spAutoFit/>
          </a:bodyPr>
          <a:lstStyle/>
          <a:p>
            <a:pPr lvl="0" algn="just"/>
            <a:r>
              <a:rPr lang="en-US" dirty="0">
                <a:solidFill>
                  <a:srgbClr val="000000"/>
                </a:solidFill>
                <a:latin typeface="Times New Roman" panose="02020603050405020304" pitchFamily="18" charset="0"/>
                <a:cs typeface="Times New Roman" panose="02020603050405020304" pitchFamily="18" charset="0"/>
              </a:rPr>
              <a:t>- </a:t>
            </a:r>
            <a:r>
              <a:rPr lang="vi-VN" dirty="0">
                <a:solidFill>
                  <a:srgbClr val="000000"/>
                </a:solidFill>
                <a:latin typeface="Times New Roman" panose="02020603050405020304" pitchFamily="18" charset="0"/>
                <a:cs typeface="Times New Roman" panose="02020603050405020304" pitchFamily="18" charset="0"/>
              </a:rPr>
              <a:t>Lang Liêu đem hai loại bánh dâng lên cúng Tiên vương. Vua Hùng rất hài lòng và quyết định truyền ngôi cho Lang Liêu.</a:t>
            </a:r>
          </a:p>
        </p:txBody>
      </p:sp>
      <p:sp>
        <p:nvSpPr>
          <p:cNvPr id="4" name="Rectangle 3"/>
          <p:cNvSpPr/>
          <p:nvPr/>
        </p:nvSpPr>
        <p:spPr>
          <a:xfrm>
            <a:off x="1566362" y="2413128"/>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III. Kết bài</a:t>
            </a:r>
            <a:r>
              <a:rPr lang="en-US" b="1">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64744" y="2413128"/>
            <a:ext cx="11430000" cy="1015663"/>
          </a:xfrm>
          <a:prstGeom prst="rect">
            <a:avLst/>
          </a:prstGeom>
        </p:spPr>
        <p:txBody>
          <a:bodyPr wrap="square">
            <a:spAutoFit/>
          </a:bodyPr>
          <a:lstStyle/>
          <a:p>
            <a:pPr lvl="0" algn="just"/>
            <a:r>
              <a:rPr lang="vi-VN" dirty="0">
                <a:solidFill>
                  <a:srgbClr val="000000"/>
                </a:solidFill>
                <a:latin typeface="Times New Roman" panose="02020603050405020304" pitchFamily="18" charset="0"/>
                <a:cs typeface="Times New Roman" panose="02020603050405020304" pitchFamily="18" charset="0"/>
              </a:rPr>
              <a:t>Tục lệ của dân tộc ta: Hàng năm, mỗi khi Tết đến, bánh chưng bánh giầy là món ăn không thể thiếu.</a:t>
            </a:r>
          </a:p>
        </p:txBody>
      </p:sp>
      <p:pic>
        <p:nvPicPr>
          <p:cNvPr id="6" name="Picture 5"/>
          <p:cNvPicPr>
            <a:picLocks noChangeAspect="1"/>
          </p:cNvPicPr>
          <p:nvPr/>
        </p:nvPicPr>
        <p:blipFill>
          <a:blip r:embed="rId5"/>
          <a:stretch>
            <a:fillRect/>
          </a:stretch>
        </p:blipFill>
        <p:spPr>
          <a:xfrm>
            <a:off x="7169944" y="3579594"/>
            <a:ext cx="6553776" cy="3716739"/>
          </a:xfrm>
          <a:prstGeom prst="rect">
            <a:avLst/>
          </a:prstGeom>
        </p:spPr>
      </p:pic>
    </p:spTree>
    <p:extLst>
      <p:ext uri="{BB962C8B-B14F-4D97-AF65-F5344CB8AC3E}">
        <p14:creationId xmlns:p14="http://schemas.microsoft.com/office/powerpoint/2010/main" val="1397723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036345" y="2344296"/>
            <a:ext cx="657445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DẪN TỰ HỌC</a:t>
            </a:r>
            <a:endParaRPr kumimoji="0" lang="zh-CN" altLang="en-US"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7" name="TextBox 11"/>
          <p:cNvSpPr txBox="1"/>
          <p:nvPr/>
        </p:nvSpPr>
        <p:spPr>
          <a:xfrm>
            <a:off x="4547688" y="3275724"/>
            <a:ext cx="7651456" cy="132343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a:t>
            </a:r>
            <a:r>
              <a:rPr kumimoji="0" lang="en-US" altLang="zh-CN"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baseline="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Bài</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cũ</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Luyện</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nói</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thêm</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cho</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tự</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tin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hơn</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a:t>
            </a:r>
            <a:endParaRPr kumimoji="0" lang="zh-CN" altLang="en-US"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8" name="TextBox 11"/>
          <p:cNvSpPr txBox="1"/>
          <p:nvPr/>
        </p:nvSpPr>
        <p:spPr>
          <a:xfrm>
            <a:off x="4579938" y="4729659"/>
            <a:ext cx="7924006" cy="132343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zh-CN" sz="4000" b="1" spc="160" dirty="0">
                <a:solidFill>
                  <a:schemeClr val="accent2">
                    <a:lumMod val="75000"/>
                  </a:schemeClr>
                </a:solidFill>
                <a:latin typeface="Times New Roman" pitchFamily="18" charset="0"/>
                <a:ea typeface="新蒂下午茶基本版" panose="03000600000000000000" charset="-122"/>
                <a:cs typeface="Times New Roman" pitchFamily="18" charset="0"/>
                <a:sym typeface="+mn-lt"/>
              </a:rPr>
              <a:t>-</a:t>
            </a:r>
            <a:r>
              <a:rPr kumimoji="0" lang="en-US" altLang="zh-CN"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baseline="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Bài</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mới</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dẫn</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thực</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hành</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 </a:t>
            </a:r>
            <a:r>
              <a:rPr kumimoji="0" lang="en-US" altLang="zh-CN" sz="4000" b="1" i="0" u="none" strike="noStrike" kern="1200" cap="none" spc="160" normalizeH="0" noProof="0" dirty="0" err="1">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đọc</a:t>
            </a:r>
            <a:r>
              <a:rPr kumimoji="0" lang="en-US" altLang="zh-CN" sz="4000" b="1" i="0" u="none" strike="noStrike" kern="1200" cap="none" spc="160" normalizeH="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rPr>
              <a:t>.</a:t>
            </a:r>
            <a:endParaRPr kumimoji="0" lang="zh-CN" altLang="en-US" sz="4000" b="1" i="0" u="none" strike="noStrike" kern="1200" cap="none" spc="160" normalizeH="0" baseline="0" noProof="0" dirty="0">
              <a:ln>
                <a:noFill/>
              </a:ln>
              <a:solidFill>
                <a:schemeClr val="accent2">
                  <a:lumMod val="75000"/>
                </a:schemeClr>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062838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1988344" y="6684331"/>
            <a:ext cx="1322308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ct val="50000"/>
              </a:spcBef>
            </a:pPr>
            <a:r>
              <a:rPr lang="en-US" altLang="zh-CN" sz="5400" b="1" dirty="0">
                <a:latin typeface="Times New Roman" panose="02020603050405020304" pitchFamily="18" charset="0"/>
                <a:ea typeface="黑体" pitchFamily="2" charset="-122"/>
                <a:cs typeface="Times New Roman" panose="02020603050405020304" pitchFamily="18" charset="0"/>
              </a:rPr>
              <a:t>GIỜ HỌC KẾT THÚC </a:t>
            </a:r>
          </a:p>
          <a:p>
            <a:pPr algn="ctr" eaLnBrk="1" hangingPunct="1">
              <a:spcBef>
                <a:spcPct val="50000"/>
              </a:spcBef>
            </a:pPr>
            <a:r>
              <a:rPr lang="en-US" altLang="zh-CN" sz="4800" b="1" dirty="0">
                <a:latin typeface="Times New Roman" panose="02020603050405020304" pitchFamily="18" charset="0"/>
                <a:ea typeface="黑体" pitchFamily="2" charset="-122"/>
                <a:cs typeface="Times New Roman" panose="02020603050405020304" pitchFamily="18" charset="0"/>
              </a:rPr>
              <a:t>XIN CHÂN THÀNH CẢM ƠN CÁC EM!</a:t>
            </a:r>
            <a:endParaRPr lang="zh-CN" altLang="en-US" sz="4800" b="1" dirty="0">
              <a:latin typeface="Times New Roman" panose="02020603050405020304" pitchFamily="18" charset="0"/>
              <a:ea typeface="黑体" pitchFamily="2" charset="-122"/>
              <a:cs typeface="Times New Roman" panose="02020603050405020304" pitchFamily="18" charset="0"/>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381"/>
                                        </p:tgtEl>
                                        <p:attrNameLst>
                                          <p:attrName>style.visibility</p:attrName>
                                        </p:attrNameLst>
                                      </p:cBhvr>
                                      <p:to>
                                        <p:strVal val="visible"/>
                                      </p:to>
                                    </p:set>
                                    <p:anim calcmode="discrete" valueType="clr">
                                      <p:cBhvr override="childStyle">
                                        <p:cTn id="31" dur="100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15381"/>
                                        </p:tgtEl>
                                        <p:attrNameLst>
                                          <p:attrName>fillcolor</p:attrName>
                                        </p:attrNameLst>
                                      </p:cBhvr>
                                      <p:tavLst>
                                        <p:tav tm="0">
                                          <p:val>
                                            <p:clrVal>
                                              <a:schemeClr val="accent2"/>
                                            </p:clrVal>
                                          </p:val>
                                        </p:tav>
                                        <p:tav tm="50000">
                                          <p:val>
                                            <p:clrVal>
                                              <a:schemeClr val="hlink"/>
                                            </p:clrVal>
                                          </p:val>
                                        </p:tav>
                                      </p:tavLst>
                                    </p:anim>
                                    <p:set>
                                      <p:cBhvr>
                                        <p:cTn id="33" dur="1000"/>
                                        <p:tgtEl>
                                          <p:spTgt spid="15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544" y="46616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997744" y="165894"/>
            <a:ext cx="141732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Câu</a:t>
            </a:r>
            <a:r>
              <a:rPr kumimoji="0" lang="en-US" sz="4000" b="1" u="none" strike="noStrike" kern="100" cap="none" spc="0" normalizeH="0" baseline="0" noProof="0" dirty="0">
                <a:ln>
                  <a:noFill/>
                </a:ln>
                <a:solidFill>
                  <a:srgbClr val="000000"/>
                </a:solidFill>
                <a:effectLst/>
                <a:uLnTx/>
                <a:uFillTx/>
                <a:latin typeface="Times New Roman"/>
                <a:ea typeface="SimSun"/>
                <a:cs typeface="Times New Roman"/>
              </a:rPr>
              <a:t> 1: </a:t>
            </a: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thuyết</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i="1" u="none" strike="noStrike" kern="100" cap="none" spc="0" normalizeH="0" noProof="0" dirty="0" err="1">
                <a:ln>
                  <a:noFill/>
                </a:ln>
                <a:solidFill>
                  <a:srgbClr val="000000"/>
                </a:solidFill>
                <a:effectLst/>
                <a:uLnTx/>
                <a:uFillTx/>
                <a:latin typeface="Times New Roman"/>
                <a:ea typeface="SimSun"/>
                <a:cs typeface="Times New Roman"/>
              </a:rPr>
              <a:t>Thánh</a:t>
            </a:r>
            <a:r>
              <a:rPr kumimoji="0" lang="en-US" sz="4000" b="1" i="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i="1" u="none" strike="noStrike" kern="100" cap="none" spc="0" normalizeH="0" noProof="0" dirty="0" err="1">
                <a:ln>
                  <a:noFill/>
                </a:ln>
                <a:solidFill>
                  <a:srgbClr val="000000"/>
                </a:solidFill>
                <a:effectLst/>
                <a:uLnTx/>
                <a:uFillTx/>
                <a:latin typeface="Times New Roman"/>
                <a:ea typeface="SimSun"/>
                <a:cs typeface="Times New Roman"/>
              </a:rPr>
              <a:t>Gióng</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là</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thuyết</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kể</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r>
              <a:rPr kumimoji="0" lang="en-US" sz="4000" b="1" u="none" strike="noStrike" kern="100" cap="none" spc="0" normalizeH="0" noProof="0" dirty="0" err="1">
                <a:ln>
                  <a:noFill/>
                </a:ln>
                <a:solidFill>
                  <a:srgbClr val="000000"/>
                </a:solidFill>
                <a:effectLst/>
                <a:uLnTx/>
                <a:uFillTx/>
                <a:latin typeface="Times New Roman"/>
                <a:ea typeface="SimSun"/>
                <a:cs typeface="Times New Roman"/>
              </a:rPr>
              <a:t>về</a:t>
            </a:r>
            <a:r>
              <a:rPr kumimoji="0" lang="en-US" sz="4000" b="1" u="none" strike="noStrike" kern="100" cap="none" spc="0" normalizeH="0" noProof="0" dirty="0">
                <a:ln>
                  <a:noFill/>
                </a:ln>
                <a:solidFill>
                  <a:srgbClr val="000000"/>
                </a:solidFill>
                <a:effectLst/>
                <a:uLnTx/>
                <a:uFillTx/>
                <a:latin typeface="Times New Roman"/>
                <a:ea typeface="SimSun"/>
                <a:cs typeface="Times New Roman"/>
              </a:rPr>
              <a:t> </a:t>
            </a:r>
            <a:endParaRPr kumimoji="0" lang="en-US" sz="4000" b="1" u="none" strike="noStrike" kern="0" cap="none" spc="0" normalizeH="0" baseline="0" noProof="0" dirty="0">
              <a:ln>
                <a:noFill/>
              </a:ln>
              <a:solidFill>
                <a:srgbClr val="000000"/>
              </a:solidFill>
              <a:effectLst/>
              <a:uLnTx/>
              <a:uFillTx/>
              <a:latin typeface="Calibri"/>
              <a:ea typeface="Calibri"/>
              <a:cs typeface="Times New Roman"/>
            </a:endParaRPr>
          </a:p>
        </p:txBody>
      </p:sp>
      <p:sp>
        <p:nvSpPr>
          <p:cNvPr id="8" name="Flowchart: Alternate Process 7"/>
          <p:cNvSpPr/>
          <p:nvPr/>
        </p:nvSpPr>
        <p:spPr>
          <a:xfrm>
            <a:off x="4883944" y="3066467"/>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1" u="none" strike="noStrike" kern="100" cap="none" spc="0" normalizeH="0" baseline="0" noProof="0" dirty="0" err="1">
                <a:ln>
                  <a:noFill/>
                </a:ln>
                <a:solidFill>
                  <a:srgbClr val="000000"/>
                </a:solidFill>
                <a:effectLst/>
                <a:uLnTx/>
                <a:uFillTx/>
                <a:latin typeface="Times New Roman"/>
                <a:ea typeface="SimSun"/>
                <a:cs typeface="Times New Roman"/>
              </a:rPr>
              <a:t>Người</a:t>
            </a:r>
            <a:r>
              <a:rPr kumimoji="0" lang="en-US" sz="3600" b="1" i="1" u="none" strike="noStrike" kern="100" cap="none" spc="0" normalizeH="0" baseline="0" noProof="0" dirty="0">
                <a:ln>
                  <a:noFill/>
                </a:ln>
                <a:solidFill>
                  <a:srgbClr val="000000"/>
                </a:solidFill>
                <a:effectLst/>
                <a:uLnTx/>
                <a:uFillTx/>
                <a:latin typeface="Times New Roman"/>
                <a:ea typeface="SimSun"/>
                <a:cs typeface="Times New Roman"/>
              </a:rPr>
              <a:t> </a:t>
            </a:r>
            <a:r>
              <a:rPr kumimoji="0" lang="en-US" sz="3600" b="1" i="1" u="none" strike="noStrike" kern="100" cap="none" spc="0" normalizeH="0" baseline="0" noProof="0" dirty="0" err="1">
                <a:ln>
                  <a:noFill/>
                </a:ln>
                <a:solidFill>
                  <a:srgbClr val="000000"/>
                </a:solidFill>
                <a:effectLst/>
                <a:uLnTx/>
                <a:uFillTx/>
                <a:latin typeface="Times New Roman"/>
                <a:ea typeface="SimSun"/>
                <a:cs typeface="Times New Roman"/>
              </a:rPr>
              <a:t>anh</a:t>
            </a:r>
            <a:r>
              <a:rPr kumimoji="0" lang="en-US" sz="3600" b="1" i="1" u="none" strike="noStrike" kern="100" cap="none" spc="0" normalizeH="0" baseline="0" noProof="0" dirty="0">
                <a:ln>
                  <a:noFill/>
                </a:ln>
                <a:solidFill>
                  <a:srgbClr val="000000"/>
                </a:solidFill>
                <a:effectLst/>
                <a:uLnTx/>
                <a:uFillTx/>
                <a:latin typeface="Times New Roman"/>
                <a:ea typeface="SimSun"/>
                <a:cs typeface="Times New Roman"/>
              </a:rPr>
              <a:t> </a:t>
            </a:r>
            <a:r>
              <a:rPr kumimoji="0" lang="en-US" sz="3600" b="1" i="1" u="none" strike="noStrike" kern="100" cap="none" spc="0" normalizeH="0" baseline="0" noProof="0" dirty="0" err="1">
                <a:ln>
                  <a:noFill/>
                </a:ln>
                <a:solidFill>
                  <a:srgbClr val="000000"/>
                </a:solidFill>
                <a:effectLst/>
                <a:uLnTx/>
                <a:uFillTx/>
                <a:latin typeface="Times New Roman"/>
                <a:ea typeface="SimSun"/>
                <a:cs typeface="Times New Roman"/>
              </a:rPr>
              <a:t>hùng</a:t>
            </a:r>
            <a:r>
              <a:rPr kumimoji="0" lang="en-US" sz="3600" b="1" i="1" u="none" strike="noStrike" kern="100" cap="none" spc="0" normalizeH="0" baseline="0" noProof="0" dirty="0">
                <a:ln>
                  <a:noFill/>
                </a:ln>
                <a:solidFill>
                  <a:srgbClr val="000000"/>
                </a:solidFill>
                <a:effectLst/>
                <a:uLnTx/>
                <a:uFillTx/>
                <a:latin typeface="Times New Roman"/>
                <a:ea typeface="SimSun"/>
                <a:cs typeface="Times New Roman"/>
              </a:rPr>
              <a:t>.</a:t>
            </a:r>
            <a:endParaRPr kumimoji="0" lang="en-US" sz="3600" b="1" i="0" u="none" strike="noStrike" kern="0" cap="none" spc="0" normalizeH="0" baseline="0" noProof="0" dirty="0">
              <a:ln>
                <a:noFill/>
              </a:ln>
              <a:solidFill>
                <a:srgbClr val="FFFFFF"/>
              </a:solidFill>
              <a:effectLst/>
              <a:uLnTx/>
              <a:uFillTx/>
              <a:latin typeface="Calibri"/>
              <a:ea typeface="Calibri"/>
              <a:cs typeface="Times New Roman"/>
            </a:endParaRPr>
          </a:p>
        </p:txBody>
      </p:sp>
    </p:spTree>
    <p:extLst>
      <p:ext uri="{BB962C8B-B14F-4D97-AF65-F5344CB8AC3E}">
        <p14:creationId xmlns:p14="http://schemas.microsoft.com/office/powerpoint/2010/main" val="3925682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2:</a:t>
            </a:r>
            <a:r>
              <a:rPr lang="en-US" sz="4000" b="1" kern="100">
                <a:solidFill>
                  <a:srgbClr val="000000"/>
                </a:solidFill>
                <a:latin typeface="Times New Roman"/>
                <a:ea typeface="SimSun"/>
                <a:cs typeface="Times New Roman"/>
              </a:rPr>
              <a:t> Tiếng nói đầu tiên của Gióng là</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a:solidFill>
                  <a:srgbClr val="000000"/>
                </a:solidFill>
                <a:latin typeface="Times New Roman"/>
                <a:ea typeface="SimSun"/>
                <a:cs typeface="Times New Roman"/>
              </a:rPr>
              <a:t>Tiếng nói đánh giặc.</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22442786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3</a:t>
            </a:r>
            <a:r>
              <a:rPr lang="vi-VN" sz="4000" b="1" kern="100">
                <a:solidFill>
                  <a:srgbClr val="000000"/>
                </a:solidFill>
                <a:latin typeface="Times New Roman"/>
                <a:ea typeface="SimSun"/>
                <a:cs typeface="Times New Roman"/>
              </a:rPr>
              <a:t>: </a:t>
            </a:r>
            <a:r>
              <a:rPr lang="en-US" sz="4000" b="1" kern="100">
                <a:solidFill>
                  <a:srgbClr val="000000"/>
                </a:solidFill>
                <a:latin typeface="Times New Roman"/>
                <a:ea typeface="SimSun"/>
                <a:cs typeface="Times New Roman"/>
              </a:rPr>
              <a:t>Vua Hùng trong truyền thuyết “</a:t>
            </a:r>
            <a:r>
              <a:rPr lang="en-US" sz="4000" b="1" i="1" kern="100">
                <a:solidFill>
                  <a:srgbClr val="000000"/>
                </a:solidFill>
                <a:latin typeface="Times New Roman"/>
                <a:ea typeface="SimSun"/>
                <a:cs typeface="Times New Roman"/>
              </a:rPr>
              <a:t>Thánh Gióng</a:t>
            </a:r>
            <a:r>
              <a:rPr lang="en-US" sz="4000" b="1" kern="100">
                <a:solidFill>
                  <a:srgbClr val="000000"/>
                </a:solidFill>
                <a:latin typeface="Times New Roman"/>
                <a:ea typeface="SimSun"/>
                <a:cs typeface="Times New Roman"/>
              </a:rPr>
              <a:t>” là Hùng Vương thứ</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a:solidFill>
                  <a:srgbClr val="000000"/>
                </a:solidFill>
                <a:latin typeface="Times New Roman"/>
                <a:ea typeface="SimSun"/>
                <a:cs typeface="Times New Roman"/>
              </a:rPr>
              <a:t>Sáu.</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15061532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150144" y="165894"/>
            <a:ext cx="14020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4: </a:t>
            </a:r>
            <a:r>
              <a:rPr lang="en-US" sz="4000" b="1" kern="100" dirty="0">
                <a:solidFill>
                  <a:srgbClr val="000000"/>
                </a:solidFill>
                <a:latin typeface="Times New Roman"/>
                <a:ea typeface="SimSun"/>
                <a:cs typeface="Times New Roman"/>
              </a:rPr>
              <a:t>Khi </a:t>
            </a:r>
            <a:r>
              <a:rPr lang="en-US" sz="4000" b="1" kern="100" dirty="0" err="1">
                <a:solidFill>
                  <a:srgbClr val="000000"/>
                </a:solidFill>
                <a:latin typeface="Times New Roman"/>
                <a:ea typeface="SimSun"/>
                <a:cs typeface="Times New Roman"/>
              </a:rPr>
              <a:t>gậy</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sắt</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gãy</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Gióng</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đã</a:t>
            </a:r>
            <a:r>
              <a:rPr lang="en-US" sz="4000" b="1" kern="100" dirty="0">
                <a:solidFill>
                  <a:srgbClr val="000000"/>
                </a:solidFill>
                <a:latin typeface="Times New Roman"/>
                <a:ea typeface="SimSun"/>
                <a:cs typeface="Times New Roman"/>
              </a:rPr>
              <a:t> ……………. </a:t>
            </a:r>
            <a:r>
              <a:rPr lang="en-US" sz="4000" b="1" kern="100" dirty="0" err="1">
                <a:solidFill>
                  <a:srgbClr val="000000"/>
                </a:solidFill>
                <a:latin typeface="Times New Roman"/>
                <a:ea typeface="SimSun"/>
                <a:cs typeface="Times New Roman"/>
              </a:rPr>
              <a:t>để</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đánh</a:t>
            </a:r>
            <a:r>
              <a:rPr lang="en-US" sz="4000" b="1" kern="100" dirty="0">
                <a:solidFill>
                  <a:srgbClr val="000000"/>
                </a:solidFill>
                <a:latin typeface="Times New Roman"/>
                <a:ea typeface="SimSun"/>
                <a:cs typeface="Times New Roman"/>
              </a:rPr>
              <a:t> </a:t>
            </a:r>
            <a:r>
              <a:rPr lang="en-US" sz="4000" b="1" kern="100" dirty="0" err="1">
                <a:solidFill>
                  <a:srgbClr val="000000"/>
                </a:solidFill>
                <a:latin typeface="Times New Roman"/>
                <a:ea typeface="SimSun"/>
                <a:cs typeface="Times New Roman"/>
              </a:rPr>
              <a:t>giặc</a:t>
            </a:r>
            <a:r>
              <a:rPr lang="en-US" sz="4000" b="1" kern="100" dirty="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a:solidFill>
                  <a:srgbClr val="000000"/>
                </a:solidFill>
                <a:latin typeface="Times New Roman"/>
                <a:ea typeface="SimSun"/>
                <a:cs typeface="Times New Roman"/>
              </a:rPr>
              <a:t>nhổ bụi tre</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986553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5:</a:t>
            </a:r>
            <a:r>
              <a:rPr lang="en-US" sz="4000" b="1" kern="100">
                <a:solidFill>
                  <a:srgbClr val="000000"/>
                </a:solidFill>
                <a:latin typeface="Times New Roman"/>
                <a:ea typeface="SimSun"/>
                <a:cs typeface="Times New Roman"/>
              </a:rPr>
              <a:t> Lang Liêu là nhân vật trong truyền thuyết</a:t>
            </a:r>
            <a:endParaRPr lang="vi-VN" sz="4000" b="1" i="1" kern="100" dirty="0">
              <a:solidFill>
                <a:srgbClr val="000000"/>
              </a:solidFill>
              <a:latin typeface="Times New Roman"/>
              <a:ea typeface="SimSun"/>
              <a:cs typeface="Times New Roman"/>
            </a:endParaRPr>
          </a:p>
        </p:txBody>
      </p:sp>
      <p:sp>
        <p:nvSpPr>
          <p:cNvPr id="8" name="Flowchart: Alternate Process 7"/>
          <p:cNvSpPr/>
          <p:nvPr/>
        </p:nvSpPr>
        <p:spPr>
          <a:xfrm>
            <a:off x="5417344" y="3290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vi-VN" sz="3600" b="1" i="1" kern="100">
                <a:solidFill>
                  <a:srgbClr val="000000"/>
                </a:solidFill>
                <a:latin typeface="Times New Roman"/>
                <a:ea typeface="SimSun"/>
                <a:cs typeface="Times New Roman"/>
              </a:rPr>
              <a:t>“Bánh chưng, bánh giầy”.</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3390185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6</a:t>
            </a:r>
            <a:r>
              <a:rPr lang="vi-VN" sz="4000" b="1" kern="100">
                <a:solidFill>
                  <a:srgbClr val="000000"/>
                </a:solidFill>
                <a:latin typeface="Times New Roman"/>
                <a:ea typeface="SimSun"/>
                <a:cs typeface="Times New Roman"/>
              </a:rPr>
              <a:t>: </a:t>
            </a:r>
            <a:r>
              <a:rPr lang="en-US" sz="4000" b="1" kern="100">
                <a:solidFill>
                  <a:srgbClr val="000000"/>
                </a:solidFill>
                <a:latin typeface="Times New Roman"/>
                <a:ea typeface="SimSun"/>
                <a:cs typeface="Times New Roman"/>
              </a:rPr>
              <a:t>Sơn Tinh là thần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5495548" y="3096003"/>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a:solidFill>
                  <a:srgbClr val="000000"/>
                </a:solidFill>
                <a:latin typeface="Times New Roman"/>
                <a:ea typeface="SimSun"/>
                <a:cs typeface="Times New Roman"/>
              </a:rPr>
              <a:t>núi.</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396486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Slide PowerPoint Hoat Hinh _ Toan Hoa  (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4, tiết 12, ÔN TẬP CHUẨN PPT</Template>
  <TotalTime>145</TotalTime>
  <Words>1520</Words>
  <Application>Microsoft Office PowerPoint</Application>
  <PresentationFormat>Custom</PresentationFormat>
  <Paragraphs>146</Paragraphs>
  <Slides>36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Slide PowerPoint Hoat Hinh _ Toan Hoa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38</cp:revision>
  <dcterms:created xsi:type="dcterms:W3CDTF">2021-11-23T11:35:41Z</dcterms:created>
  <dcterms:modified xsi:type="dcterms:W3CDTF">2021-12-12T08:09:29Z</dcterms:modified>
</cp:coreProperties>
</file>