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6" r:id="rId3"/>
    <p:sldId id="257" r:id="rId4"/>
    <p:sldId id="258" r:id="rId5"/>
    <p:sldId id="268" r:id="rId6"/>
    <p:sldId id="259" r:id="rId7"/>
    <p:sldId id="260" r:id="rId8"/>
    <p:sldId id="261" r:id="rId9"/>
    <p:sldId id="262" r:id="rId10"/>
    <p:sldId id="263" r:id="rId11"/>
    <p:sldId id="272" r:id="rId12"/>
    <p:sldId id="271" r:id="rId13"/>
    <p:sldId id="274" r:id="rId14"/>
    <p:sldId id="275" r:id="rId15"/>
    <p:sldId id="280" r:id="rId16"/>
    <p:sldId id="281" r:id="rId17"/>
    <p:sldId id="277" r:id="rId18"/>
    <p:sldId id="279" r:id="rId19"/>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12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E5A2F9A-8986-416D-91EF-CE2A5D82995F}" type="datetimeFigureOut">
              <a:rPr lang="vi-VN" smtClean="0"/>
              <a:t>24/10/2023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202883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E5A2F9A-8986-416D-91EF-CE2A5D82995F}" type="datetimeFigureOut">
              <a:rPr lang="vi-VN" smtClean="0"/>
              <a:t>24/10/2023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181544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E5A2F9A-8986-416D-91EF-CE2A5D82995F}" type="datetimeFigureOut">
              <a:rPr lang="vi-VN" smtClean="0"/>
              <a:t>24/10/2023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276361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E5A2F9A-8986-416D-91EF-CE2A5D82995F}" type="datetimeFigureOut">
              <a:rPr lang="vi-VN" smtClean="0"/>
              <a:t>24/10/2023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2924475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5A2F9A-8986-416D-91EF-CE2A5D82995F}" type="datetimeFigureOut">
              <a:rPr lang="vi-VN" smtClean="0"/>
              <a:t>24/10/2023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394289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E5A2F9A-8986-416D-91EF-CE2A5D82995F}" type="datetimeFigureOut">
              <a:rPr lang="vi-VN" smtClean="0"/>
              <a:t>24/10/2023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2165642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E5A2F9A-8986-416D-91EF-CE2A5D82995F}" type="datetimeFigureOut">
              <a:rPr lang="vi-VN" smtClean="0"/>
              <a:t>24/10/2023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23551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E5A2F9A-8986-416D-91EF-CE2A5D82995F}" type="datetimeFigureOut">
              <a:rPr lang="vi-VN" smtClean="0"/>
              <a:t>24/10/2023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67577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A2F9A-8986-416D-91EF-CE2A5D82995F}" type="datetimeFigureOut">
              <a:rPr lang="vi-VN" smtClean="0"/>
              <a:t>24/10/2023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114018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A2F9A-8986-416D-91EF-CE2A5D82995F}" type="datetimeFigureOut">
              <a:rPr lang="vi-VN" smtClean="0"/>
              <a:t>24/10/2023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1402384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A2F9A-8986-416D-91EF-CE2A5D82995F}" type="datetimeFigureOut">
              <a:rPr lang="vi-VN" smtClean="0"/>
              <a:t>24/10/2023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0A2286-50F8-469D-8106-CDB4365AEAC3}" type="slidenum">
              <a:rPr lang="vi-VN" smtClean="0"/>
              <a:t>‹#›</a:t>
            </a:fld>
            <a:endParaRPr lang="vi-VN"/>
          </a:p>
        </p:txBody>
      </p:sp>
    </p:spTree>
    <p:extLst>
      <p:ext uri="{BB962C8B-B14F-4D97-AF65-F5344CB8AC3E}">
        <p14:creationId xmlns:p14="http://schemas.microsoft.com/office/powerpoint/2010/main" val="115049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2F9A-8986-416D-91EF-CE2A5D82995F}" type="datetimeFigureOut">
              <a:rPr lang="vi-VN" smtClean="0"/>
              <a:t>24/10/2023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A2286-50F8-469D-8106-CDB4365AEAC3}" type="slidenum">
              <a:rPr lang="vi-VN" smtClean="0"/>
              <a:t>‹#›</a:t>
            </a:fld>
            <a:endParaRPr lang="vi-VN"/>
          </a:p>
        </p:txBody>
      </p:sp>
    </p:spTree>
    <p:extLst>
      <p:ext uri="{BB962C8B-B14F-4D97-AF65-F5344CB8AC3E}">
        <p14:creationId xmlns:p14="http://schemas.microsoft.com/office/powerpoint/2010/main" val="3402764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BÀI GIẢNG ĐIỆN TỬ 2021 - 2022\HÌNH\img222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319" cy="6781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7073" cy="189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802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3"/>
            <a:ext cx="9144000" cy="6876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7"/>
            <a:ext cx="19526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05000" y="76200"/>
            <a:ext cx="6363986" cy="646331"/>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Một</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số</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vật</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liệu</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thông</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dụng</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101298" y="1769052"/>
            <a:ext cx="8167688" cy="461665"/>
          </a:xfrm>
          <a:prstGeom prst="rect">
            <a:avLst/>
          </a:prstGeom>
          <a:noFill/>
        </p:spPr>
        <p:txBody>
          <a:bodyPr wrap="square" rtlCol="0">
            <a:spAutoFit/>
          </a:bodyPr>
          <a:lstStyle/>
          <a:p>
            <a:r>
              <a:rPr lang="en-US" sz="2400" b="1" dirty="0">
                <a:solidFill>
                  <a:srgbClr val="002060"/>
                </a:solidFill>
                <a:latin typeface="Arial" pitchFamily="34" charset="0"/>
                <a:cs typeface="Arial" pitchFamily="34" charset="0"/>
              </a:rPr>
              <a:t>2</a:t>
            </a:r>
            <a:r>
              <a:rPr lang="en-US" sz="2400" b="1" dirty="0" smtClean="0">
                <a:solidFill>
                  <a:srgbClr val="002060"/>
                </a:solidFill>
                <a:latin typeface="Arial" pitchFamily="34" charset="0"/>
                <a:cs typeface="Arial" pitchFamily="34" charset="0"/>
              </a:rPr>
              <a:t>. MỘT SỐ TÍNH CHẤT VÀ ỨNG DỤNG CỦA VẬT LIỆU</a:t>
            </a:r>
            <a:endParaRPr lang="vi-VN" sz="2400" b="1" dirty="0">
              <a:solidFill>
                <a:srgbClr val="002060"/>
              </a:solidFill>
              <a:latin typeface="Arial" pitchFamily="34" charset="0"/>
              <a:cs typeface="Arial" pitchFamily="34" charset="0"/>
            </a:endParaRPr>
          </a:p>
        </p:txBody>
      </p:sp>
      <p:graphicFrame>
        <p:nvGraphicFramePr>
          <p:cNvPr id="10" name="Content Placeholder 7"/>
          <p:cNvGraphicFramePr>
            <a:graphicFrameLocks/>
          </p:cNvGraphicFramePr>
          <p:nvPr>
            <p:extLst>
              <p:ext uri="{D42A27DB-BD31-4B8C-83A1-F6EECF244321}">
                <p14:modId xmlns:p14="http://schemas.microsoft.com/office/powerpoint/2010/main" val="2090680096"/>
              </p:ext>
            </p:extLst>
          </p:nvPr>
        </p:nvGraphicFramePr>
        <p:xfrm>
          <a:off x="457200" y="2590800"/>
          <a:ext cx="8229602" cy="3413760"/>
        </p:xfrm>
        <a:graphic>
          <a:graphicData uri="http://schemas.openxmlformats.org/drawingml/2006/table">
            <a:tbl>
              <a:tblPr firstRow="1" bandRow="1">
                <a:tableStyleId>{8799B23B-EC83-4686-B30A-512413B5E67A}</a:tableStyleId>
              </a:tblPr>
              <a:tblGrid>
                <a:gridCol w="1524000"/>
                <a:gridCol w="861392"/>
                <a:gridCol w="662608"/>
                <a:gridCol w="768627"/>
                <a:gridCol w="834887"/>
                <a:gridCol w="954157"/>
                <a:gridCol w="795129"/>
                <a:gridCol w="838200"/>
                <a:gridCol w="990602"/>
              </a:tblGrid>
              <a:tr h="370840">
                <a:tc>
                  <a:txBody>
                    <a:bodyPr/>
                    <a:lstStyle/>
                    <a:p>
                      <a:endParaRPr lang="vi-VN" dirty="0" smtClean="0"/>
                    </a:p>
                    <a:p>
                      <a:endParaRPr lang="vi-VN" dirty="0"/>
                    </a:p>
                  </a:txBody>
                  <a:tcPr/>
                </a:tc>
                <a:tc>
                  <a:txBody>
                    <a:bodyPr/>
                    <a:lstStyle/>
                    <a:p>
                      <a:r>
                        <a:rPr lang="vi-VN" dirty="0" smtClean="0"/>
                        <a:t>Cứng</a:t>
                      </a:r>
                      <a:endParaRPr lang="vi-VN" dirty="0"/>
                    </a:p>
                  </a:txBody>
                  <a:tcPr/>
                </a:tc>
                <a:tc>
                  <a:txBody>
                    <a:bodyPr/>
                    <a:lstStyle/>
                    <a:p>
                      <a:r>
                        <a:rPr lang="vi-VN" dirty="0" smtClean="0"/>
                        <a:t>Dẻo</a:t>
                      </a:r>
                      <a:endParaRPr lang="vi-VN" dirty="0"/>
                    </a:p>
                  </a:txBody>
                  <a:tcPr/>
                </a:tc>
                <a:tc>
                  <a:txBody>
                    <a:bodyPr/>
                    <a:lstStyle/>
                    <a:p>
                      <a:r>
                        <a:rPr lang="vi-VN" dirty="0" smtClean="0"/>
                        <a:t>Giòn</a:t>
                      </a:r>
                      <a:endParaRPr lang="vi-VN" dirty="0"/>
                    </a:p>
                  </a:txBody>
                  <a:tcPr/>
                </a:tc>
                <a:tc>
                  <a:txBody>
                    <a:bodyPr/>
                    <a:lstStyle/>
                    <a:p>
                      <a:r>
                        <a:rPr lang="vi-VN" dirty="0" smtClean="0"/>
                        <a:t>Đàn</a:t>
                      </a:r>
                      <a:r>
                        <a:rPr lang="vi-VN" baseline="0" dirty="0" smtClean="0"/>
                        <a:t> hồi</a:t>
                      </a:r>
                      <a:endParaRPr lang="vi-VN" dirty="0"/>
                    </a:p>
                  </a:txBody>
                  <a:tcPr/>
                </a:tc>
                <a:tc>
                  <a:txBody>
                    <a:bodyPr/>
                    <a:lstStyle/>
                    <a:p>
                      <a:r>
                        <a:rPr lang="vi-VN" dirty="0" smtClean="0"/>
                        <a:t>Dẫn điện,</a:t>
                      </a:r>
                      <a:r>
                        <a:rPr lang="vi-VN" baseline="0" dirty="0" smtClean="0"/>
                        <a:t> nhiệt tốt</a:t>
                      </a:r>
                      <a:endParaRPr lang="vi-VN" dirty="0"/>
                    </a:p>
                  </a:txBody>
                  <a:tcPr/>
                </a:tc>
                <a:tc>
                  <a:txBody>
                    <a:bodyPr/>
                    <a:lstStyle/>
                    <a:p>
                      <a:r>
                        <a:rPr lang="vi-VN" dirty="0" smtClean="0"/>
                        <a:t>Dễ cháy</a:t>
                      </a:r>
                      <a:endParaRPr lang="vi-VN" dirty="0"/>
                    </a:p>
                  </a:txBody>
                  <a:tcPr/>
                </a:tc>
                <a:tc>
                  <a:txBody>
                    <a:bodyPr/>
                    <a:lstStyle/>
                    <a:p>
                      <a:r>
                        <a:rPr lang="vi-VN" dirty="0" smtClean="0"/>
                        <a:t>Bị gỉ</a:t>
                      </a:r>
                      <a:endParaRPr lang="vi-VN" dirty="0"/>
                    </a:p>
                  </a:txBody>
                  <a:tcPr/>
                </a:tc>
                <a:tc>
                  <a:txBody>
                    <a:bodyPr/>
                    <a:lstStyle/>
                    <a:p>
                      <a:r>
                        <a:rPr lang="vi-VN" dirty="0" smtClean="0"/>
                        <a:t>Bị ăn</a:t>
                      </a:r>
                      <a:r>
                        <a:rPr lang="vi-VN" baseline="0" dirty="0" smtClean="0"/>
                        <a:t> mòn</a:t>
                      </a:r>
                      <a:endParaRPr lang="vi-VN" dirty="0"/>
                    </a:p>
                  </a:txBody>
                  <a:tcPr/>
                </a:tc>
              </a:tr>
              <a:tr h="370840">
                <a:tc>
                  <a:txBody>
                    <a:bodyPr/>
                    <a:lstStyle/>
                    <a:p>
                      <a:r>
                        <a:rPr lang="vi-VN" dirty="0" smtClean="0">
                          <a:solidFill>
                            <a:srgbClr val="FF0000"/>
                          </a:solidFill>
                        </a:rPr>
                        <a:t>Kim loại</a:t>
                      </a:r>
                      <a:endParaRPr lang="vi-VN" dirty="0">
                        <a:solidFill>
                          <a:srgbClr val="FF0000"/>
                        </a:solidFill>
                      </a:endParaRPr>
                    </a:p>
                  </a:txBody>
                  <a:tcPr/>
                </a:tc>
                <a:tc>
                  <a:txBody>
                    <a:bodyPr/>
                    <a:lstStyle/>
                    <a:p>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solidFill>
                            <a:srgbClr val="FF0000"/>
                          </a:solidFill>
                        </a:rPr>
                        <a:t>Cao su</a:t>
                      </a:r>
                      <a:endParaRPr lang="vi-VN" dirty="0">
                        <a:solidFill>
                          <a:srgbClr val="FF0000"/>
                        </a:solidFill>
                      </a:endParaRPr>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solidFill>
                            <a:srgbClr val="FF0000"/>
                          </a:solidFill>
                        </a:rPr>
                        <a:t>Nhựa</a:t>
                      </a:r>
                      <a:endParaRPr lang="vi-VN" dirty="0">
                        <a:solidFill>
                          <a:srgbClr val="FF0000"/>
                        </a:solidFill>
                      </a:endParaRPr>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solidFill>
                            <a:srgbClr val="FF0000"/>
                          </a:solidFill>
                        </a:rPr>
                        <a:t>Gỗ</a:t>
                      </a:r>
                      <a:endParaRPr lang="vi-VN" dirty="0">
                        <a:solidFill>
                          <a:srgbClr val="FF0000"/>
                        </a:solidFill>
                      </a:endParaRPr>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solidFill>
                            <a:srgbClr val="FF0000"/>
                          </a:solidFill>
                        </a:rPr>
                        <a:t>Thủy tinh</a:t>
                      </a:r>
                      <a:endParaRPr lang="vi-VN" dirty="0">
                        <a:solidFill>
                          <a:srgbClr val="FF0000"/>
                        </a:solidFill>
                      </a:endParaRPr>
                    </a:p>
                  </a:txBody>
                  <a:tcPr/>
                </a:tc>
                <a:tc>
                  <a:txBody>
                    <a:bodyPr/>
                    <a:lstStyle/>
                    <a:p>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solidFill>
                            <a:srgbClr val="FF0000"/>
                          </a:solidFill>
                        </a:rPr>
                        <a:t>Gốm</a:t>
                      </a:r>
                      <a:endParaRPr lang="vi-VN" dirty="0">
                        <a:solidFill>
                          <a:srgbClr val="FF0000"/>
                        </a:solidFill>
                      </a:endParaRPr>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dirty="0"/>
                    </a:p>
                  </a:txBody>
                  <a:tcPr/>
                </a:tc>
                <a:tc>
                  <a:txBody>
                    <a:bodyPr/>
                    <a:lstStyle/>
                    <a:p>
                      <a:endParaRPr lang="vi-VN" dirty="0"/>
                    </a:p>
                  </a:txBody>
                  <a:tcPr/>
                </a:tc>
                <a:tc>
                  <a:txBody>
                    <a:bodyPr/>
                    <a:lstStyle/>
                    <a:p>
                      <a:endParaRPr lang="vi-VN" dirty="0"/>
                    </a:p>
                  </a:txBody>
                  <a:tcPr/>
                </a:tc>
                <a:tc>
                  <a:txBody>
                    <a:bodyPr/>
                    <a:lstStyle/>
                    <a:p>
                      <a:endParaRPr lang="vi-VN" dirty="0"/>
                    </a:p>
                  </a:txBody>
                  <a:tcPr/>
                </a:tc>
                <a:tc>
                  <a:txBody>
                    <a:bodyPr/>
                    <a:lstStyle/>
                    <a:p>
                      <a:endParaRPr lang="vi-VN" dirty="0"/>
                    </a:p>
                  </a:txBody>
                  <a:tcPr/>
                </a:tc>
              </a:tr>
            </a:tbl>
          </a:graphicData>
        </a:graphic>
      </p:graphicFrame>
      <p:grpSp>
        <p:nvGrpSpPr>
          <p:cNvPr id="12" name="Group 11"/>
          <p:cNvGrpSpPr/>
          <p:nvPr/>
        </p:nvGrpSpPr>
        <p:grpSpPr>
          <a:xfrm>
            <a:off x="444156" y="2666999"/>
            <a:ext cx="1537045" cy="1066801"/>
            <a:chOff x="447378" y="1930292"/>
            <a:chExt cx="1626941" cy="1143367"/>
          </a:xfrm>
        </p:grpSpPr>
        <p:cxnSp>
          <p:nvCxnSpPr>
            <p:cNvPr id="13" name="Straight Connector 12"/>
            <p:cNvCxnSpPr/>
            <p:nvPr/>
          </p:nvCxnSpPr>
          <p:spPr>
            <a:xfrm>
              <a:off x="541843" y="1930292"/>
              <a:ext cx="1502229" cy="1143367"/>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833346" y="1930293"/>
              <a:ext cx="1240973" cy="395840"/>
            </a:xfrm>
            <a:prstGeom prst="rect">
              <a:avLst/>
            </a:prstGeom>
            <a:noFill/>
          </p:spPr>
          <p:txBody>
            <a:bodyPr wrap="square" rtlCol="0">
              <a:spAutoFit/>
            </a:bodyPr>
            <a:lstStyle/>
            <a:p>
              <a:r>
                <a:rPr lang="vi-VN" dirty="0" smtClean="0"/>
                <a:t>Tính chất</a:t>
              </a:r>
              <a:endParaRPr lang="vi-VN" dirty="0"/>
            </a:p>
          </p:txBody>
        </p:sp>
        <p:sp>
          <p:nvSpPr>
            <p:cNvPr id="15" name="TextBox 14"/>
            <p:cNvSpPr txBox="1"/>
            <p:nvPr/>
          </p:nvSpPr>
          <p:spPr>
            <a:xfrm>
              <a:off x="447378" y="2677819"/>
              <a:ext cx="1143000" cy="395840"/>
            </a:xfrm>
            <a:prstGeom prst="rect">
              <a:avLst/>
            </a:prstGeom>
            <a:noFill/>
          </p:spPr>
          <p:txBody>
            <a:bodyPr wrap="square" rtlCol="0">
              <a:spAutoFit/>
            </a:bodyPr>
            <a:lstStyle/>
            <a:p>
              <a:r>
                <a:rPr lang="vi-VN" dirty="0" smtClean="0"/>
                <a:t>Vật liệu</a:t>
              </a:r>
              <a:endParaRPr lang="vi-VN" dirty="0"/>
            </a:p>
          </p:txBody>
        </p:sp>
      </p:grpSp>
      <p:grpSp>
        <p:nvGrpSpPr>
          <p:cNvPr id="18" name="Group 17"/>
          <p:cNvGrpSpPr/>
          <p:nvPr/>
        </p:nvGrpSpPr>
        <p:grpSpPr>
          <a:xfrm>
            <a:off x="2362200" y="3851564"/>
            <a:ext cx="114300" cy="304800"/>
            <a:chOff x="3467100" y="5638800"/>
            <a:chExt cx="114300" cy="304800"/>
          </a:xfrm>
        </p:grpSpPr>
        <p:cxnSp>
          <p:nvCxnSpPr>
            <p:cNvPr id="19" name="Straight Connector 18"/>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409700" y="1141178"/>
            <a:ext cx="7505699" cy="1200329"/>
            <a:chOff x="1409700" y="1141178"/>
            <a:chExt cx="7505699" cy="1200329"/>
          </a:xfrm>
        </p:grpSpPr>
        <p:sp>
          <p:nvSpPr>
            <p:cNvPr id="17" name="Rectangle 16"/>
            <p:cNvSpPr/>
            <p:nvPr/>
          </p:nvSpPr>
          <p:spPr>
            <a:xfrm>
              <a:off x="1409700" y="1141178"/>
              <a:ext cx="7505699" cy="1200329"/>
            </a:xfrm>
            <a:prstGeom prst="rect">
              <a:avLst/>
            </a:prstGeom>
          </p:spPr>
          <p:txBody>
            <a:bodyPr wrap="square">
              <a:spAutoFit/>
            </a:bodyPr>
            <a:lstStyle/>
            <a:p>
              <a:r>
                <a:rPr lang="vi-VN" sz="2400" dirty="0">
                  <a:solidFill>
                    <a:srgbClr val="0070C0"/>
                  </a:solidFill>
                </a:rPr>
                <a:t>Từ quan sát thực tế, em hãy cho biết một số tính chất của các vật liệu: kim loại, cao su, nhựa, gõ, thuỷ tinh và gốm. </a:t>
              </a:r>
              <a:r>
                <a:rPr lang="vi-VN" sz="2400" dirty="0" smtClean="0">
                  <a:solidFill>
                    <a:srgbClr val="0070C0"/>
                  </a:solidFill>
                </a:rPr>
                <a:t>Đánh dấu (  ) vào ô trống.</a:t>
              </a:r>
              <a:endParaRPr lang="vi-VN" sz="2400" dirty="0">
                <a:solidFill>
                  <a:srgbClr val="0070C0"/>
                </a:solidFill>
              </a:endParaRPr>
            </a:p>
          </p:txBody>
        </p:sp>
        <p:grpSp>
          <p:nvGrpSpPr>
            <p:cNvPr id="22" name="Group 21"/>
            <p:cNvGrpSpPr/>
            <p:nvPr/>
          </p:nvGrpSpPr>
          <p:grpSpPr>
            <a:xfrm>
              <a:off x="4185142" y="1925917"/>
              <a:ext cx="114300" cy="304800"/>
              <a:chOff x="3467100" y="5638800"/>
              <a:chExt cx="114300" cy="304800"/>
            </a:xfrm>
          </p:grpSpPr>
          <p:cxnSp>
            <p:nvCxnSpPr>
              <p:cNvPr id="23" name="Straight Connector 22"/>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p:cNvGrpSpPr/>
          <p:nvPr/>
        </p:nvGrpSpPr>
        <p:grpSpPr>
          <a:xfrm>
            <a:off x="5486400" y="3810000"/>
            <a:ext cx="114300" cy="304800"/>
            <a:chOff x="3467100" y="5638800"/>
            <a:chExt cx="114300" cy="304800"/>
          </a:xfrm>
        </p:grpSpPr>
        <p:cxnSp>
          <p:nvCxnSpPr>
            <p:cNvPr id="27" name="Straight Connector 26"/>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7086600" y="3810000"/>
            <a:ext cx="114300" cy="304800"/>
            <a:chOff x="3467100" y="5638800"/>
            <a:chExt cx="114300" cy="304800"/>
          </a:xfrm>
        </p:grpSpPr>
        <p:cxnSp>
          <p:nvCxnSpPr>
            <p:cNvPr id="30" name="Straight Connector 29"/>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8126977" y="3823855"/>
            <a:ext cx="114300" cy="304800"/>
            <a:chOff x="3467100" y="5638800"/>
            <a:chExt cx="114300" cy="304800"/>
          </a:xfrm>
        </p:grpSpPr>
        <p:cxnSp>
          <p:nvCxnSpPr>
            <p:cNvPr id="33" name="Straight Connector 32"/>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4587585" y="4197928"/>
            <a:ext cx="114300" cy="304800"/>
            <a:chOff x="3467100" y="5638800"/>
            <a:chExt cx="114300" cy="304800"/>
          </a:xfrm>
        </p:grpSpPr>
        <p:cxnSp>
          <p:nvCxnSpPr>
            <p:cNvPr id="36" name="Straight Connector 35"/>
            <p:cNvCxnSpPr/>
            <p:nvPr/>
          </p:nvCxnSpPr>
          <p:spPr>
            <a:xfrm>
              <a:off x="3467100" y="5791200"/>
              <a:ext cx="38100" cy="1524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05200" y="5638800"/>
              <a:ext cx="76200" cy="3048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2133600" y="4544290"/>
            <a:ext cx="114300" cy="304800"/>
            <a:chOff x="3467100" y="5638800"/>
            <a:chExt cx="114300" cy="304800"/>
          </a:xfrm>
        </p:grpSpPr>
        <p:cxnSp>
          <p:nvCxnSpPr>
            <p:cNvPr id="42" name="Straight Connector 41"/>
            <p:cNvCxnSpPr/>
            <p:nvPr/>
          </p:nvCxnSpPr>
          <p:spPr>
            <a:xfrm>
              <a:off x="3467100" y="5791200"/>
              <a:ext cx="38100" cy="152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505200" y="5638800"/>
              <a:ext cx="76200" cy="3048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3124200" y="4578927"/>
            <a:ext cx="114300" cy="304800"/>
            <a:chOff x="3467100" y="5638800"/>
            <a:chExt cx="114300" cy="304800"/>
          </a:xfrm>
        </p:grpSpPr>
        <p:cxnSp>
          <p:nvCxnSpPr>
            <p:cNvPr id="45" name="Straight Connector 44"/>
            <p:cNvCxnSpPr/>
            <p:nvPr/>
          </p:nvCxnSpPr>
          <p:spPr>
            <a:xfrm>
              <a:off x="3467100" y="5791200"/>
              <a:ext cx="38100" cy="152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05200" y="5638800"/>
              <a:ext cx="76200" cy="3048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24600" y="4578927"/>
            <a:ext cx="114300" cy="304800"/>
            <a:chOff x="3467100" y="5638800"/>
            <a:chExt cx="114300" cy="304800"/>
          </a:xfrm>
        </p:grpSpPr>
        <p:cxnSp>
          <p:nvCxnSpPr>
            <p:cNvPr id="48" name="Straight Connector 47"/>
            <p:cNvCxnSpPr/>
            <p:nvPr/>
          </p:nvCxnSpPr>
          <p:spPr>
            <a:xfrm>
              <a:off x="3467100" y="5791200"/>
              <a:ext cx="38100" cy="152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505200" y="5638800"/>
              <a:ext cx="76200" cy="3048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2313710" y="4918363"/>
            <a:ext cx="114300" cy="304800"/>
            <a:chOff x="3467100" y="5638800"/>
            <a:chExt cx="114300" cy="304800"/>
          </a:xfrm>
        </p:grpSpPr>
        <p:cxnSp>
          <p:nvCxnSpPr>
            <p:cNvPr id="51" name="Straight Connector 50"/>
            <p:cNvCxnSpPr/>
            <p:nvPr/>
          </p:nvCxnSpPr>
          <p:spPr>
            <a:xfrm>
              <a:off x="3467100" y="5791200"/>
              <a:ext cx="38100" cy="152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505200" y="5638800"/>
              <a:ext cx="76200" cy="3048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553200" y="4918363"/>
            <a:ext cx="114300" cy="304800"/>
            <a:chOff x="3467100" y="5638800"/>
            <a:chExt cx="114300" cy="304800"/>
          </a:xfrm>
        </p:grpSpPr>
        <p:cxnSp>
          <p:nvCxnSpPr>
            <p:cNvPr id="54" name="Straight Connector 53"/>
            <p:cNvCxnSpPr/>
            <p:nvPr/>
          </p:nvCxnSpPr>
          <p:spPr>
            <a:xfrm>
              <a:off x="3467100" y="5791200"/>
              <a:ext cx="38100" cy="152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505200" y="5638800"/>
              <a:ext cx="76200" cy="3048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2495546" y="5285510"/>
            <a:ext cx="114300" cy="304800"/>
            <a:chOff x="3467100" y="5638800"/>
            <a:chExt cx="114300" cy="304800"/>
          </a:xfrm>
        </p:grpSpPr>
        <p:cxnSp>
          <p:nvCxnSpPr>
            <p:cNvPr id="57" name="Straight Connector 56"/>
            <p:cNvCxnSpPr/>
            <p:nvPr/>
          </p:nvCxnSpPr>
          <p:spPr>
            <a:xfrm>
              <a:off x="3467100" y="5791200"/>
              <a:ext cx="381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505200" y="5638800"/>
              <a:ext cx="7620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2620241" y="5715000"/>
            <a:ext cx="114300" cy="304800"/>
            <a:chOff x="3467100" y="5638800"/>
            <a:chExt cx="114300" cy="304800"/>
          </a:xfrm>
        </p:grpSpPr>
        <p:cxnSp>
          <p:nvCxnSpPr>
            <p:cNvPr id="60" name="Straight Connector 59"/>
            <p:cNvCxnSpPr/>
            <p:nvPr/>
          </p:nvCxnSpPr>
          <p:spPr>
            <a:xfrm>
              <a:off x="3467100" y="5791200"/>
              <a:ext cx="38100" cy="1524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505200" y="5638800"/>
              <a:ext cx="76200" cy="3048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6347112" y="4197928"/>
            <a:ext cx="114300" cy="304800"/>
            <a:chOff x="3467100" y="5638800"/>
            <a:chExt cx="114300" cy="304800"/>
          </a:xfrm>
        </p:grpSpPr>
        <p:cxnSp>
          <p:nvCxnSpPr>
            <p:cNvPr id="63" name="Straight Connector 62"/>
            <p:cNvCxnSpPr/>
            <p:nvPr/>
          </p:nvCxnSpPr>
          <p:spPr>
            <a:xfrm>
              <a:off x="3467100" y="5791200"/>
              <a:ext cx="38100" cy="1524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505200" y="5638800"/>
              <a:ext cx="76200" cy="3048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39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par>
                                <p:cTn id="45" presetID="16" presetClass="entr" presetSubtype="21"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barn(inVertical)">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par>
                                <p:cTn id="53" presetID="16" presetClass="entr" presetSubtype="21"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inVertical)">
                                      <p:cBhvr>
                                        <p:cTn id="55" dur="500"/>
                                        <p:tgtEl>
                                          <p:spTgt spid="44"/>
                                        </p:tgtEl>
                                      </p:cBhvr>
                                    </p:animEffect>
                                  </p:childTnLst>
                                </p:cTn>
                              </p:par>
                              <p:par>
                                <p:cTn id="56" presetID="16" presetClass="entr" presetSubtype="21"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barn(inVertical)">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par>
                                <p:cTn id="64" presetID="22" presetClass="entr" presetSubtype="4"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wipe(down)">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barn(inVertical)">
                                      <p:cBhvr>
                                        <p:cTn id="71" dur="500"/>
                                        <p:tgtEl>
                                          <p:spTgt spid="5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7" name="TextBox 6"/>
          <p:cNvSpPr txBox="1"/>
          <p:nvPr/>
        </p:nvSpPr>
        <p:spPr>
          <a:xfrm>
            <a:off x="49695" y="78345"/>
            <a:ext cx="8083153" cy="954107"/>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2</a:t>
            </a:r>
            <a:r>
              <a:rPr lang="en-US" sz="2800" b="1" dirty="0" smtClean="0">
                <a:solidFill>
                  <a:srgbClr val="FF0000"/>
                </a:solidFill>
                <a:latin typeface="Arial" pitchFamily="34" charset="0"/>
                <a:cs typeface="Arial" pitchFamily="34" charset="0"/>
              </a:rPr>
              <a:t>. MỘT SỐ TÍNH CHẤT VÀ ỨNG DỤNG CỦA VẬT LIỆU</a:t>
            </a:r>
            <a:endParaRPr lang="vi-VN" sz="2800" b="1" dirty="0">
              <a:solidFill>
                <a:srgbClr val="FF0000"/>
              </a:solidFill>
              <a:latin typeface="Arial" pitchFamily="34" charset="0"/>
              <a:cs typeface="Arial" pitchFamily="34" charset="0"/>
            </a:endParaRPr>
          </a:p>
        </p:txBody>
      </p:sp>
      <p:pic>
        <p:nvPicPr>
          <p:cNvPr id="81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9113" y="7307263"/>
            <a:ext cx="261937" cy="2984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4587875" y="7554913"/>
            <a:ext cx="12144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100" b="0" i="0" u="none" strike="noStrike" cap="none" normalizeH="0" baseline="0" smtClean="0">
                <a:ln>
                  <a:noFill/>
                </a:ln>
                <a:solidFill>
                  <a:srgbClr val="000000"/>
                </a:solidFill>
                <a:effectLst/>
                <a:latin typeface="Segoe UI" pitchFamily="34" charset="0"/>
                <a:ea typeface="Arial Unicode MS" pitchFamily="34" charset="-128"/>
                <a:cs typeface="Segoe UI" pitchFamily="34" charset="0"/>
              </a:rPr>
              <a:t>Tại sao vỏ dây điện thường được làm bằng nhựa hoặccao su nhưng lõi dây điện làm bằng kim loại?</a:t>
            </a: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8" name="Picture 7"/>
          <p:cNvPicPr>
            <a:picLocks noChangeAspect="1"/>
          </p:cNvPicPr>
          <p:nvPr/>
        </p:nvPicPr>
        <p:blipFill>
          <a:blip r:embed="rId3"/>
          <a:stretch>
            <a:fillRect/>
          </a:stretch>
        </p:blipFill>
        <p:spPr>
          <a:xfrm>
            <a:off x="36443" y="1219200"/>
            <a:ext cx="9071113" cy="5638800"/>
          </a:xfrm>
          <a:prstGeom prst="rect">
            <a:avLst/>
          </a:prstGeom>
        </p:spPr>
      </p:pic>
    </p:spTree>
    <p:extLst>
      <p:ext uri="{BB962C8B-B14F-4D97-AF65-F5344CB8AC3E}">
        <p14:creationId xmlns:p14="http://schemas.microsoft.com/office/powerpoint/2010/main" val="12620374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3"/>
            <a:ext cx="9144000" cy="68761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00200" y="4021641"/>
            <a:ext cx="6400800" cy="1569660"/>
          </a:xfrm>
          <a:prstGeom prst="rect">
            <a:avLst/>
          </a:prstGeom>
        </p:spPr>
        <p:txBody>
          <a:bodyPr wrap="square">
            <a:spAutoFit/>
          </a:bodyPr>
          <a:lstStyle/>
          <a:p>
            <a:pPr algn="just"/>
            <a:r>
              <a:rPr lang="vi-VN" sz="2400" dirty="0" smtClean="0">
                <a:solidFill>
                  <a:srgbClr val="002060"/>
                </a:solidFill>
                <a:sym typeface="Wingdings" pitchFamily="2" charset="2"/>
              </a:rPr>
              <a:t> </a:t>
            </a:r>
            <a:r>
              <a:rPr lang="vi-VN" sz="2400" dirty="0" smtClean="0">
                <a:solidFill>
                  <a:srgbClr val="002060"/>
                </a:solidFill>
              </a:rPr>
              <a:t>Vỏ </a:t>
            </a:r>
            <a:r>
              <a:rPr lang="vi-VN" sz="2400" dirty="0">
                <a:solidFill>
                  <a:srgbClr val="002060"/>
                </a:solidFill>
              </a:rPr>
              <a:t>làm bằng cao su hoặc nhựa vì nó là vật liệu cách điện, an toàn khi sử dụng. Còn lõi dây điện làm bằng kim loại vì kim loại dẫn điện tốt, giúp dẫn nguồn điện để sử dụng. </a:t>
            </a:r>
          </a:p>
        </p:txBody>
      </p:sp>
      <p:sp>
        <p:nvSpPr>
          <p:cNvPr id="2" name="Rectangular Callout 1"/>
          <p:cNvSpPr/>
          <p:nvPr/>
        </p:nvSpPr>
        <p:spPr>
          <a:xfrm>
            <a:off x="2857500" y="279275"/>
            <a:ext cx="3429000" cy="2879600"/>
          </a:xfrm>
          <a:prstGeom prst="wedgeRectCallout">
            <a:avLst>
              <a:gd name="adj1" fmla="val -19621"/>
              <a:gd name="adj2" fmla="val 65868"/>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t>Tại sao vỏ dây điện thường được làm bằng nhựa hoặc cao su nhưng lõi dây điện làm bằng kim loại?</a:t>
            </a:r>
            <a:endParaRPr lang="vi-VN" sz="2400" dirty="0"/>
          </a:p>
        </p:txBody>
      </p:sp>
    </p:spTree>
    <p:extLst>
      <p:ext uri="{BB962C8B-B14F-4D97-AF65-F5344CB8AC3E}">
        <p14:creationId xmlns:p14="http://schemas.microsoft.com/office/powerpoint/2010/main" val="32946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3"/>
            <a:ext cx="9144000" cy="6876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5798127" cy="100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054205"/>
            <a:ext cx="7086600" cy="580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8797" y="953325"/>
            <a:ext cx="351472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57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3"/>
            <a:ext cx="9144000" cy="68761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091" y="381000"/>
            <a:ext cx="726044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708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47800" y="152400"/>
            <a:ext cx="6518130" cy="1077218"/>
          </a:xfrm>
          <a:prstGeom prst="rect">
            <a:avLst/>
          </a:prstGeom>
          <a:noFill/>
        </p:spPr>
        <p:txBody>
          <a:bodyPr wrap="none" lIns="91440" tIns="45720" rIns="91440" bIns="45720">
            <a:spAutoFit/>
          </a:bodyPr>
          <a:lstStyle/>
          <a:p>
            <a:pPr algn="ct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Vật</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liệu</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xây</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dựng</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xanh</a:t>
            </a:r>
            <a:endParaRPr lang="vi-VN"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vi-VN" sz="2400" b="1" cap="all" dirty="0" smtClean="0">
                <a:ln w="9000" cmpd="sng">
                  <a:solidFill>
                    <a:schemeClr val="accent4">
                      <a:shade val="50000"/>
                      <a:satMod val="120000"/>
                    </a:schemeClr>
                  </a:solidFill>
                  <a:prstDash val="solid"/>
                </a:ln>
                <a:solidFill>
                  <a:schemeClr val="accent5">
                    <a:lumMod val="75000"/>
                  </a:schemeClr>
                </a:solidFill>
                <a:effectLst>
                  <a:reflection blurRad="12700" stA="28000" endPos="45000" dist="1000" dir="5400000" sy="-100000" algn="bl" rotWithShape="0"/>
                </a:effectLst>
              </a:rPr>
              <a:t>(vật liệu thân thiện với môi trường)</a:t>
            </a:r>
            <a:endParaRPr lang="en-US" sz="2400" b="1" cap="all" spc="0" dirty="0">
              <a:ln w="9000" cmpd="sng">
                <a:solidFill>
                  <a:schemeClr val="accent4">
                    <a:shade val="50000"/>
                    <a:satMod val="120000"/>
                  </a:schemeClr>
                </a:solidFill>
                <a:prstDash val="solid"/>
              </a:ln>
              <a:solidFill>
                <a:schemeClr val="accent5">
                  <a:lumMod val="75000"/>
                </a:schemeClr>
              </a:solidFill>
              <a:effectLst>
                <a:reflection blurRad="12700" stA="28000" endPos="45000" dist="1000" dir="5400000" sy="-100000" algn="bl" rotWithShape="0"/>
              </a:effectLst>
            </a:endParaRPr>
          </a:p>
        </p:txBody>
      </p:sp>
      <p:pic>
        <p:nvPicPr>
          <p:cNvPr id="2057" name="Picture 9" descr="Vật liệu xanh là gì? 6 loại vật liệu xanh phổ biến trong xây dự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16328"/>
            <a:ext cx="3703983" cy="208520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38548" y="3467246"/>
            <a:ext cx="2366353" cy="400110"/>
          </a:xfrm>
          <a:prstGeom prst="rect">
            <a:avLst/>
          </a:prstGeom>
        </p:spPr>
        <p:txBody>
          <a:bodyPr wrap="none">
            <a:spAutoFit/>
          </a:bodyPr>
          <a:lstStyle/>
          <a:p>
            <a:r>
              <a:rPr lang="vi-VN" sz="2000" b="1" dirty="0" smtClean="0">
                <a:solidFill>
                  <a:srgbClr val="FF0000"/>
                </a:solidFill>
              </a:rPr>
              <a:t>Gạch không nung</a:t>
            </a:r>
            <a:endParaRPr lang="vi-VN" sz="2000" b="1" dirty="0">
              <a:solidFill>
                <a:srgbClr val="FF0000"/>
              </a:solidFill>
            </a:endParaRPr>
          </a:p>
        </p:txBody>
      </p:sp>
      <p:pic>
        <p:nvPicPr>
          <p:cNvPr id="2059" name="Picture 11" descr="Vật liệu xanh là gì? 6 loại vật liệu xanh phổ biến trong xây dự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371600"/>
            <a:ext cx="3844765" cy="2174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105400" y="3898839"/>
            <a:ext cx="3844765" cy="2768754"/>
          </a:xfrm>
          <a:prstGeom prst="rect">
            <a:avLst/>
          </a:prstGeom>
        </p:spPr>
      </p:pic>
      <p:pic>
        <p:nvPicPr>
          <p:cNvPr id="2061" name="Picture 13" descr="Vật liệu xanh là gì? 6 loại vật liệu xanh phổ biến trong xây dự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59411"/>
            <a:ext cx="3657599" cy="253821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17284" y="6467538"/>
            <a:ext cx="2008883" cy="400110"/>
          </a:xfrm>
          <a:prstGeom prst="rect">
            <a:avLst/>
          </a:prstGeom>
        </p:spPr>
        <p:txBody>
          <a:bodyPr wrap="none">
            <a:spAutoFit/>
          </a:bodyPr>
          <a:lstStyle/>
          <a:p>
            <a:r>
              <a:rPr lang="vi-VN" sz="2000" b="1" dirty="0" smtClean="0">
                <a:solidFill>
                  <a:schemeClr val="accent5">
                    <a:lumMod val="75000"/>
                  </a:schemeClr>
                </a:solidFill>
              </a:rPr>
              <a:t>Xốp cách nhiệt</a:t>
            </a:r>
            <a:endParaRPr lang="vi-VN" sz="2000" b="1" dirty="0">
              <a:solidFill>
                <a:schemeClr val="accent5">
                  <a:lumMod val="75000"/>
                </a:schemeClr>
              </a:solidFill>
            </a:endParaRPr>
          </a:p>
        </p:txBody>
      </p:sp>
      <p:sp>
        <p:nvSpPr>
          <p:cNvPr id="18" name="Rectangle 17"/>
          <p:cNvSpPr/>
          <p:nvPr/>
        </p:nvSpPr>
        <p:spPr>
          <a:xfrm>
            <a:off x="5102087" y="6297567"/>
            <a:ext cx="2316660" cy="400110"/>
          </a:xfrm>
          <a:prstGeom prst="rect">
            <a:avLst/>
          </a:prstGeom>
          <a:solidFill>
            <a:srgbClr val="FFFF00"/>
          </a:solidFill>
        </p:spPr>
        <p:txBody>
          <a:bodyPr wrap="none">
            <a:spAutoFit/>
          </a:bodyPr>
          <a:lstStyle/>
          <a:p>
            <a:r>
              <a:rPr lang="vi-VN" sz="2000" b="1" dirty="0" smtClean="0">
                <a:solidFill>
                  <a:srgbClr val="7030A0"/>
                </a:solidFill>
              </a:rPr>
              <a:t>Tấm lợp sinh thái</a:t>
            </a:r>
            <a:endParaRPr lang="vi-VN" sz="2000" b="1" dirty="0">
              <a:solidFill>
                <a:srgbClr val="7030A0"/>
              </a:solidFill>
            </a:endParaRPr>
          </a:p>
        </p:txBody>
      </p:sp>
      <p:sp>
        <p:nvSpPr>
          <p:cNvPr id="19" name="Rectangle 18"/>
          <p:cNvSpPr/>
          <p:nvPr/>
        </p:nvSpPr>
        <p:spPr>
          <a:xfrm>
            <a:off x="5102087" y="3149367"/>
            <a:ext cx="1667444" cy="400110"/>
          </a:xfrm>
          <a:prstGeom prst="rect">
            <a:avLst/>
          </a:prstGeom>
          <a:solidFill>
            <a:srgbClr val="FFFF00"/>
          </a:solidFill>
        </p:spPr>
        <p:txBody>
          <a:bodyPr wrap="none">
            <a:spAutoFit/>
          </a:bodyPr>
          <a:lstStyle/>
          <a:p>
            <a:r>
              <a:rPr lang="vi-VN" sz="2000" b="1" dirty="0" smtClean="0">
                <a:solidFill>
                  <a:srgbClr val="7030A0"/>
                </a:solidFill>
              </a:rPr>
              <a:t>Bê tông nhẹ</a:t>
            </a:r>
            <a:endParaRPr lang="vi-VN" sz="2000" b="1" dirty="0">
              <a:solidFill>
                <a:srgbClr val="7030A0"/>
              </a:solidFill>
            </a:endParaRPr>
          </a:p>
        </p:txBody>
      </p:sp>
    </p:spTree>
    <p:extLst>
      <p:ext uri="{BB962C8B-B14F-4D97-AF65-F5344CB8AC3E}">
        <p14:creationId xmlns:p14="http://schemas.microsoft.com/office/powerpoint/2010/main" val="427713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barn(inVertical)">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9"/>
                                        </p:tgtEl>
                                        <p:attrNameLst>
                                          <p:attrName>style.visibility</p:attrName>
                                        </p:attrNameLst>
                                      </p:cBhvr>
                                      <p:to>
                                        <p:strVal val="visible"/>
                                      </p:to>
                                    </p:set>
                                    <p:animEffect transition="in" filter="wheel(1)">
                                      <p:cBhvr>
                                        <p:cTn id="17" dur="2000"/>
                                        <p:tgtEl>
                                          <p:spTgt spid="205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1"/>
                                        </p:tgtEl>
                                        <p:attrNameLst>
                                          <p:attrName>style.visibility</p:attrName>
                                        </p:attrNameLst>
                                      </p:cBhvr>
                                      <p:to>
                                        <p:strVal val="visible"/>
                                      </p:to>
                                    </p:set>
                                    <p:animEffect transition="in" filter="fade">
                                      <p:cBhvr>
                                        <p:cTn id="27" dur="500"/>
                                        <p:tgtEl>
                                          <p:spTgt spid="206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880"/>
          <a:stretch/>
        </p:blipFill>
        <p:spPr>
          <a:xfrm>
            <a:off x="-457200" y="914400"/>
            <a:ext cx="9604513" cy="4114800"/>
          </a:xfrm>
          <a:prstGeom prst="rect">
            <a:avLst/>
          </a:prstGeom>
        </p:spPr>
      </p:pic>
    </p:spTree>
    <p:extLst>
      <p:ext uri="{BB962C8B-B14F-4D97-AF65-F5344CB8AC3E}">
        <p14:creationId xmlns:p14="http://schemas.microsoft.com/office/powerpoint/2010/main" val="311237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4"/>
            <a:ext cx="9144000" cy="68761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564" y="228600"/>
            <a:ext cx="4267200" cy="1015663"/>
          </a:xfrm>
          <a:prstGeom prst="rect">
            <a:avLst/>
          </a:prstGeom>
        </p:spPr>
        <p:txBody>
          <a:bodyPr wrap="square">
            <a:spAutoFit/>
          </a:bodyPr>
          <a:lstStyle/>
          <a:p>
            <a:pPr algn="just"/>
            <a:r>
              <a:rPr lang="vi-VN" sz="2000" dirty="0" smtClean="0">
                <a:solidFill>
                  <a:srgbClr val="FF0000"/>
                </a:solidFill>
              </a:rPr>
              <a:t>15. Hãy </a:t>
            </a:r>
            <a:r>
              <a:rPr lang="vi-VN" sz="2000" dirty="0">
                <a:solidFill>
                  <a:srgbClr val="FF0000"/>
                </a:solidFill>
              </a:rPr>
              <a:t>cho biết ưu điểm của một số vật liệu mới so với vật liệu truyén thống trong xây </a:t>
            </a:r>
            <a:r>
              <a:rPr lang="vi-VN" sz="2000" dirty="0" smtClean="0">
                <a:solidFill>
                  <a:srgbClr val="FF0000"/>
                </a:solidFill>
              </a:rPr>
              <a:t>dụng?</a:t>
            </a:r>
            <a:endParaRPr lang="vi-VN" sz="2000" dirty="0">
              <a:solidFill>
                <a:srgbClr val="FF0000"/>
              </a:solidFill>
            </a:endParaRPr>
          </a:p>
        </p:txBody>
      </p:sp>
      <p:sp>
        <p:nvSpPr>
          <p:cNvPr id="7" name="Rectangle 6"/>
          <p:cNvSpPr/>
          <p:nvPr/>
        </p:nvSpPr>
        <p:spPr>
          <a:xfrm>
            <a:off x="990600" y="1505404"/>
            <a:ext cx="5507182" cy="1323439"/>
          </a:xfrm>
          <a:prstGeom prst="rect">
            <a:avLst/>
          </a:prstGeom>
        </p:spPr>
        <p:txBody>
          <a:bodyPr wrap="square">
            <a:spAutoFit/>
          </a:bodyPr>
          <a:lstStyle/>
          <a:p>
            <a:pPr algn="just"/>
            <a:r>
              <a:rPr lang="vi-VN" sz="2000" b="1" dirty="0">
                <a:solidFill>
                  <a:srgbClr val="002060"/>
                </a:solidFill>
              </a:rPr>
              <a:t>Trả lời: </a:t>
            </a:r>
            <a:r>
              <a:rPr lang="vi-VN" sz="2000" dirty="0">
                <a:solidFill>
                  <a:srgbClr val="002060"/>
                </a:solidFill>
              </a:rPr>
              <a:t>Ưu điểm của một số vật liệu mới so với vật liệu cũ là thân thiện với môi trường, an toàn, hiệu quả, bảo vệ sức khỏe của con người, giá thành sản phẩm tiết kiệm kinh tế.</a:t>
            </a:r>
          </a:p>
        </p:txBody>
      </p:sp>
      <p:sp>
        <p:nvSpPr>
          <p:cNvPr id="8" name="Rectangle 7"/>
          <p:cNvSpPr/>
          <p:nvPr/>
        </p:nvSpPr>
        <p:spPr>
          <a:xfrm>
            <a:off x="2611582" y="3419927"/>
            <a:ext cx="5237018" cy="1323439"/>
          </a:xfrm>
          <a:prstGeom prst="rect">
            <a:avLst/>
          </a:prstGeom>
        </p:spPr>
        <p:txBody>
          <a:bodyPr wrap="square">
            <a:spAutoFit/>
          </a:bodyPr>
          <a:lstStyle/>
          <a:p>
            <a:pPr algn="just"/>
            <a:r>
              <a:rPr lang="vi-VN" sz="2000" b="1" dirty="0" smtClean="0">
                <a:solidFill>
                  <a:schemeClr val="accent6">
                    <a:lumMod val="75000"/>
                  </a:schemeClr>
                </a:solidFill>
              </a:rPr>
              <a:t>16</a:t>
            </a:r>
            <a:r>
              <a:rPr lang="vi-VN" sz="2000" b="1" dirty="0">
                <a:solidFill>
                  <a:schemeClr val="accent6">
                    <a:lumMod val="75000"/>
                  </a:schemeClr>
                </a:solidFill>
              </a:rPr>
              <a:t>. Vật dụng nào sau đây được xem là thân thiện với môi trường: pin, máy tính, túi ni lông, ống hút làm từ bột </a:t>
            </a:r>
            <a:r>
              <a:rPr lang="vi-VN" sz="2000" b="1" dirty="0" smtClean="0">
                <a:solidFill>
                  <a:schemeClr val="accent6">
                    <a:lumMod val="75000"/>
                  </a:schemeClr>
                </a:solidFill>
              </a:rPr>
              <a:t>gạo?</a:t>
            </a:r>
            <a:r>
              <a:rPr lang="vi-VN" sz="2000" b="1" dirty="0">
                <a:solidFill>
                  <a:schemeClr val="accent6">
                    <a:lumMod val="75000"/>
                  </a:schemeClr>
                </a:solidFill>
              </a:rPr>
              <a:t> </a:t>
            </a:r>
            <a:endParaRPr lang="vi-VN" sz="2000" dirty="0">
              <a:solidFill>
                <a:schemeClr val="accent6">
                  <a:lumMod val="75000"/>
                </a:schemeClr>
              </a:solidFill>
            </a:endParaRPr>
          </a:p>
          <a:p>
            <a:pPr algn="just"/>
            <a:endParaRPr lang="vi-VN" sz="2000" dirty="0" smtClean="0">
              <a:solidFill>
                <a:schemeClr val="accent6">
                  <a:lumMod val="75000"/>
                </a:schemeClr>
              </a:solidFill>
            </a:endParaRPr>
          </a:p>
        </p:txBody>
      </p:sp>
      <p:sp>
        <p:nvSpPr>
          <p:cNvPr id="9" name="Rectangle 8"/>
          <p:cNvSpPr/>
          <p:nvPr/>
        </p:nvSpPr>
        <p:spPr>
          <a:xfrm>
            <a:off x="4336473" y="4953000"/>
            <a:ext cx="4530407" cy="461665"/>
          </a:xfrm>
          <a:prstGeom prst="rect">
            <a:avLst/>
          </a:prstGeom>
        </p:spPr>
        <p:txBody>
          <a:bodyPr wrap="none">
            <a:spAutoFit/>
          </a:bodyPr>
          <a:lstStyle/>
          <a:p>
            <a:r>
              <a:rPr lang="vi-VN" sz="2400" b="1" dirty="0">
                <a:solidFill>
                  <a:srgbClr val="7030A0"/>
                </a:solidFill>
                <a:sym typeface="Wingdings" pitchFamily="2" charset="2"/>
              </a:rPr>
              <a:t> </a:t>
            </a:r>
            <a:r>
              <a:rPr lang="vi-VN" sz="2400" b="1" dirty="0" smtClean="0">
                <a:solidFill>
                  <a:srgbClr val="7030A0"/>
                </a:solidFill>
                <a:sym typeface="Wingdings" pitchFamily="2" charset="2"/>
              </a:rPr>
              <a:t>TL: </a:t>
            </a:r>
            <a:r>
              <a:rPr lang="vi-VN" sz="2400" b="1" dirty="0" smtClean="0">
                <a:solidFill>
                  <a:srgbClr val="7030A0"/>
                </a:solidFill>
              </a:rPr>
              <a:t>Ống </a:t>
            </a:r>
            <a:r>
              <a:rPr lang="vi-VN" sz="2400" b="1" dirty="0">
                <a:solidFill>
                  <a:srgbClr val="7030A0"/>
                </a:solidFill>
              </a:rPr>
              <a:t>hút làm từ bột gạo</a:t>
            </a:r>
          </a:p>
        </p:txBody>
      </p:sp>
    </p:spTree>
    <p:extLst>
      <p:ext uri="{BB962C8B-B14F-4D97-AF65-F5344CB8AC3E}">
        <p14:creationId xmlns:p14="http://schemas.microsoft.com/office/powerpoint/2010/main" val="38911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3"/>
            <a:ext cx="9144000" cy="687614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055249"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99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ÀI GIẢNG ĐIỆN TỬ 2021 - 2022\HÌNH\11321cd3b36ace8e6d64ec0978661c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7"/>
            <a:ext cx="19526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47800" y="-33130"/>
            <a:ext cx="7848600" cy="769441"/>
          </a:xfrm>
          <a:prstGeom prst="rect">
            <a:avLst/>
          </a:prstGeom>
          <a:noFill/>
        </p:spPr>
        <p:txBody>
          <a:bodyPr wrap="square" lIns="91440" tIns="45720" rIns="91440" bIns="45720">
            <a:spAutoFit/>
          </a:bodyPr>
          <a:lstStyle/>
          <a:p>
            <a:pPr algn="ct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Một</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số</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vật</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liệu</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thông</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dụng</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580963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3"/>
            <a:ext cx="9144000" cy="687614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4343400" y="0"/>
            <a:ext cx="4800600" cy="4114800"/>
          </a:xfrm>
          <a:prstGeom prst="wedgeRoundRectCallout">
            <a:avLst>
              <a:gd name="adj1" fmla="val -48282"/>
              <a:gd name="adj2" fmla="val 63197"/>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rPr>
              <a:t>Chúng ta thường sử dụng các vật liệu thông dụng (kim loại, nhựa, </a:t>
            </a:r>
            <a:r>
              <a:rPr lang="vi-VN" sz="2800" b="1" dirty="0" smtClean="0">
                <a:solidFill>
                  <a:srgbClr val="002060"/>
                </a:solidFill>
              </a:rPr>
              <a:t>gỗ, </a:t>
            </a:r>
            <a:r>
              <a:rPr lang="vi-VN" sz="2800" b="1" dirty="0">
                <a:solidFill>
                  <a:srgbClr val="002060"/>
                </a:solidFill>
              </a:rPr>
              <a:t>cao su,...) để tạo ra các sản phẩm phục vụ cuộc sống. </a:t>
            </a:r>
            <a:r>
              <a:rPr lang="vi-VN" sz="2800" b="1" dirty="0" smtClean="0">
                <a:solidFill>
                  <a:srgbClr val="002060"/>
                </a:solidFill>
              </a:rPr>
              <a:t>Vậy, </a:t>
            </a:r>
            <a:r>
              <a:rPr lang="vi-VN" sz="2800" b="1" dirty="0">
                <a:solidFill>
                  <a:srgbClr val="002060"/>
                </a:solidFill>
              </a:rPr>
              <a:t>vật liệu đó có những tính chất và </a:t>
            </a:r>
            <a:r>
              <a:rPr lang="vi-VN" sz="2800" b="1" dirty="0" smtClean="0">
                <a:solidFill>
                  <a:srgbClr val="002060"/>
                </a:solidFill>
              </a:rPr>
              <a:t>ứng </a:t>
            </a:r>
            <a:r>
              <a:rPr lang="vi-VN" sz="2800" b="1" dirty="0">
                <a:solidFill>
                  <a:srgbClr val="002060"/>
                </a:solidFill>
              </a:rPr>
              <a:t>dụng nào quan trọng?</a:t>
            </a:r>
          </a:p>
          <a:p>
            <a:pPr algn="ctr"/>
            <a:endParaRPr lang="vi-VN" dirty="0"/>
          </a:p>
        </p:txBody>
      </p:sp>
      <p:pic>
        <p:nvPicPr>
          <p:cNvPr id="2" name="Picture 1"/>
          <p:cNvPicPr>
            <a:picLocks noChangeAspect="1"/>
          </p:cNvPicPr>
          <p:nvPr/>
        </p:nvPicPr>
        <p:blipFill>
          <a:blip r:embed="rId3"/>
          <a:stretch>
            <a:fillRect/>
          </a:stretch>
        </p:blipFill>
        <p:spPr>
          <a:xfrm>
            <a:off x="0" y="0"/>
            <a:ext cx="4191000" cy="2789635"/>
          </a:xfrm>
          <a:prstGeom prst="rect">
            <a:avLst/>
          </a:prstGeom>
        </p:spPr>
      </p:pic>
      <p:pic>
        <p:nvPicPr>
          <p:cNvPr id="3" name="Picture 2"/>
          <p:cNvPicPr>
            <a:picLocks noChangeAspect="1"/>
          </p:cNvPicPr>
          <p:nvPr/>
        </p:nvPicPr>
        <p:blipFill>
          <a:blip r:embed="rId4"/>
          <a:stretch>
            <a:fillRect/>
          </a:stretch>
        </p:blipFill>
        <p:spPr>
          <a:xfrm>
            <a:off x="776909" y="3447264"/>
            <a:ext cx="3390900" cy="2260600"/>
          </a:xfrm>
          <a:prstGeom prst="rect">
            <a:avLst/>
          </a:prstGeom>
        </p:spPr>
      </p:pic>
      <p:pic>
        <p:nvPicPr>
          <p:cNvPr id="5" name="Picture 4"/>
          <p:cNvPicPr>
            <a:picLocks noChangeAspect="1"/>
          </p:cNvPicPr>
          <p:nvPr/>
        </p:nvPicPr>
        <p:blipFill>
          <a:blip r:embed="rId5"/>
          <a:stretch>
            <a:fillRect/>
          </a:stretch>
        </p:blipFill>
        <p:spPr>
          <a:xfrm>
            <a:off x="5641285" y="4343400"/>
            <a:ext cx="3486150" cy="2320780"/>
          </a:xfrm>
          <a:prstGeom prst="rect">
            <a:avLst/>
          </a:prstGeom>
        </p:spPr>
      </p:pic>
    </p:spTree>
    <p:extLst>
      <p:ext uri="{BB962C8B-B14F-4D97-AF65-F5344CB8AC3E}">
        <p14:creationId xmlns:p14="http://schemas.microsoft.com/office/powerpoint/2010/main" val="413628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565" y="205264"/>
            <a:ext cx="72390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1. MỘT SỐ VẬT LIỆU THÔNG DỤNG</a:t>
            </a:r>
            <a:endParaRPr lang="vi-VN" sz="3200" b="1" dirty="0">
              <a:solidFill>
                <a:srgbClr val="FF0000"/>
              </a:solidFill>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 y="1257204"/>
            <a:ext cx="6487453" cy="529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312094" y="790039"/>
            <a:ext cx="2831906" cy="2631595"/>
          </a:xfrm>
          <a:prstGeom prst="wedgeEllipse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Arial" pitchFamily="34" charset="0"/>
                <a:cs typeface="Arial" pitchFamily="34" charset="0"/>
              </a:rPr>
              <a:t>Kể</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tên</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một</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số</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loại</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vật</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liệu</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trong</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cuộc</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sống</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mà</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em</a:t>
            </a:r>
            <a:r>
              <a:rPr lang="en-US" sz="2400" b="1" dirty="0" smtClean="0">
                <a:solidFill>
                  <a:srgbClr val="002060"/>
                </a:solidFill>
                <a:latin typeface="Arial" pitchFamily="34" charset="0"/>
                <a:cs typeface="Arial" pitchFamily="34" charset="0"/>
              </a:rPr>
              <a:t> </a:t>
            </a:r>
            <a:r>
              <a:rPr lang="en-US" sz="2400" b="1" dirty="0" err="1" smtClean="0">
                <a:solidFill>
                  <a:srgbClr val="002060"/>
                </a:solidFill>
                <a:latin typeface="Arial" pitchFamily="34" charset="0"/>
                <a:cs typeface="Arial" pitchFamily="34" charset="0"/>
              </a:rPr>
              <a:t>biết</a:t>
            </a:r>
            <a:r>
              <a:rPr lang="en-US" sz="2400" b="1" dirty="0" smtClean="0">
                <a:solidFill>
                  <a:srgbClr val="002060"/>
                </a:solidFill>
                <a:latin typeface="Arial" pitchFamily="34" charset="0"/>
                <a:cs typeface="Arial" pitchFamily="34" charset="0"/>
              </a:rPr>
              <a:t>?</a:t>
            </a:r>
            <a:endParaRPr lang="vi-VN" sz="2400" b="1" dirty="0">
              <a:solidFill>
                <a:srgbClr val="002060"/>
              </a:solidFill>
              <a:latin typeface="Arial" pitchFamily="34" charset="0"/>
              <a:cs typeface="Arial" pitchFamily="34" charset="0"/>
            </a:endParaRPr>
          </a:p>
        </p:txBody>
      </p:sp>
      <p:sp>
        <p:nvSpPr>
          <p:cNvPr id="10" name="Rectangle 9"/>
          <p:cNvSpPr/>
          <p:nvPr/>
        </p:nvSpPr>
        <p:spPr>
          <a:xfrm>
            <a:off x="6525397" y="4343400"/>
            <a:ext cx="2618603" cy="1631216"/>
          </a:xfrm>
          <a:prstGeom prst="rect">
            <a:avLst/>
          </a:prstGeom>
        </p:spPr>
        <p:txBody>
          <a:bodyPr wrap="square">
            <a:spAutoFit/>
          </a:bodyPr>
          <a:lstStyle/>
          <a:p>
            <a:pPr algn="ctr"/>
            <a:r>
              <a:rPr lang="vi-VN" sz="2000" b="1" dirty="0">
                <a:solidFill>
                  <a:srgbClr val="FF0000"/>
                </a:solidFill>
              </a:rPr>
              <a:t>Một số loại vật liệu: thủy tinh, nhôm, gang, thép, gỗ, nhựa, đất, xi măng,...</a:t>
            </a:r>
          </a:p>
        </p:txBody>
      </p:sp>
    </p:spTree>
    <p:extLst>
      <p:ext uri="{BB962C8B-B14F-4D97-AF65-F5344CB8AC3E}">
        <p14:creationId xmlns:p14="http://schemas.microsoft.com/office/powerpoint/2010/main" val="286280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448800" cy="7105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0"/>
            <a:ext cx="6487453" cy="399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6515162" y="423174"/>
            <a:ext cx="2722480" cy="2667000"/>
          </a:xfrm>
          <a:prstGeom prst="wedgeRoundRect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atin typeface="Arial" pitchFamily="34" charset="0"/>
                <a:cs typeface="Arial" pitchFamily="34" charset="0"/>
              </a:rPr>
              <a:t>Liệt</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kê</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các</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loại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đồ</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vật</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hoặc</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công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trình</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xây</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dựng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được</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làm</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từ</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những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vật</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liệu</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trong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hình</a:t>
            </a:r>
            <a:r>
              <a:rPr lang="en-US" sz="2000" b="1" dirty="0" smtClean="0">
                <a:latin typeface="Arial" pitchFamily="34" charset="0"/>
                <a:cs typeface="Arial" pitchFamily="34" charset="0"/>
              </a:rPr>
              <a:t> 11.1</a:t>
            </a:r>
            <a:endParaRPr lang="vi-VN" sz="2000" b="1" dirty="0">
              <a:latin typeface="Arial" pitchFamily="34" charset="0"/>
              <a:cs typeface="Arial" pitchFamily="34" charset="0"/>
            </a:endParaRPr>
          </a:p>
        </p:txBody>
      </p:sp>
      <p:sp>
        <p:nvSpPr>
          <p:cNvPr id="7" name="Rectangle 6"/>
          <p:cNvSpPr/>
          <p:nvPr/>
        </p:nvSpPr>
        <p:spPr>
          <a:xfrm>
            <a:off x="1410986" y="4419600"/>
            <a:ext cx="6666214" cy="1938992"/>
          </a:xfrm>
          <a:prstGeom prst="rect">
            <a:avLst/>
          </a:prstGeom>
        </p:spPr>
        <p:txBody>
          <a:bodyPr wrap="square">
            <a:spAutoFit/>
          </a:bodyPr>
          <a:lstStyle/>
          <a:p>
            <a:pPr>
              <a:lnSpc>
                <a:spcPct val="150000"/>
              </a:lnSpc>
            </a:pPr>
            <a:r>
              <a:rPr lang="vi-VN" sz="2000" dirty="0">
                <a:solidFill>
                  <a:srgbClr val="FF0000"/>
                </a:solidFill>
              </a:rPr>
              <a:t>Hình 11.1a: </a:t>
            </a:r>
            <a:r>
              <a:rPr lang="vi-VN" sz="2000" dirty="0">
                <a:solidFill>
                  <a:srgbClr val="002060"/>
                </a:solidFill>
              </a:rPr>
              <a:t>cốc uống nước, cửa kính, lan can kính,...</a:t>
            </a:r>
          </a:p>
          <a:p>
            <a:pPr>
              <a:lnSpc>
                <a:spcPct val="150000"/>
              </a:lnSpc>
            </a:pPr>
            <a:r>
              <a:rPr lang="vi-VN" sz="2000" dirty="0">
                <a:solidFill>
                  <a:srgbClr val="FF0000"/>
                </a:solidFill>
              </a:rPr>
              <a:t>Hình 11.1b: </a:t>
            </a:r>
            <a:r>
              <a:rPr lang="vi-VN" sz="2000" dirty="0">
                <a:solidFill>
                  <a:srgbClr val="002060"/>
                </a:solidFill>
              </a:rPr>
              <a:t>nhà cửa, trường học, bệnh viện, cầu,...</a:t>
            </a:r>
          </a:p>
          <a:p>
            <a:pPr>
              <a:lnSpc>
                <a:spcPct val="150000"/>
              </a:lnSpc>
            </a:pPr>
            <a:r>
              <a:rPr lang="vi-VN" sz="2000" dirty="0">
                <a:solidFill>
                  <a:srgbClr val="FF0000"/>
                </a:solidFill>
              </a:rPr>
              <a:t>Hình 11.1c: </a:t>
            </a:r>
            <a:r>
              <a:rPr lang="vi-VN" sz="2000" dirty="0">
                <a:solidFill>
                  <a:srgbClr val="002060"/>
                </a:solidFill>
              </a:rPr>
              <a:t>bát, đĩa, lọ hoa,...</a:t>
            </a:r>
          </a:p>
          <a:p>
            <a:pPr>
              <a:lnSpc>
                <a:spcPct val="150000"/>
              </a:lnSpc>
            </a:pPr>
            <a:r>
              <a:rPr lang="vi-VN" sz="2000" dirty="0">
                <a:solidFill>
                  <a:srgbClr val="FF0000"/>
                </a:solidFill>
              </a:rPr>
              <a:t>Hình 11.1d: </a:t>
            </a:r>
            <a:r>
              <a:rPr lang="vi-VN" sz="2000" dirty="0">
                <a:solidFill>
                  <a:srgbClr val="002060"/>
                </a:solidFill>
              </a:rPr>
              <a:t>nhà cửa, đường, tường bờ rào,...</a:t>
            </a:r>
          </a:p>
        </p:txBody>
      </p:sp>
    </p:spTree>
    <p:extLst>
      <p:ext uri="{BB962C8B-B14F-4D97-AF65-F5344CB8AC3E}">
        <p14:creationId xmlns:p14="http://schemas.microsoft.com/office/powerpoint/2010/main" val="28954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251"/>
            <a:ext cx="9677400" cy="72772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548" y="2819400"/>
            <a:ext cx="6548438" cy="393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90600" y="692259"/>
            <a:ext cx="7162800" cy="1815882"/>
          </a:xfrm>
          <a:prstGeom prst="rect">
            <a:avLst/>
          </a:prstGeom>
        </p:spPr>
        <p:txBody>
          <a:bodyPr wrap="square">
            <a:spAutoFit/>
          </a:bodyPr>
          <a:lstStyle/>
          <a:p>
            <a:pPr algn="ctr"/>
            <a:r>
              <a:rPr lang="vi-VN" sz="2800" b="1" dirty="0">
                <a:solidFill>
                  <a:srgbClr val="FF0000"/>
                </a:solidFill>
              </a:rPr>
              <a:t> </a:t>
            </a:r>
            <a:r>
              <a:rPr lang="vi-VN" sz="2800" b="1" dirty="0" smtClean="0">
                <a:solidFill>
                  <a:srgbClr val="FF0000"/>
                </a:solidFill>
              </a:rPr>
              <a:t>Quan sát hình dưới đây, em </a:t>
            </a:r>
            <a:r>
              <a:rPr lang="vi-VN" sz="2800" b="1" dirty="0">
                <a:solidFill>
                  <a:srgbClr val="FF0000"/>
                </a:solidFill>
              </a:rPr>
              <a:t>hãy cho biết các sản phẩm đó được làm từ vật liệu gì? Tích dấu \/ để hoàn thành theo mẫu bảng 11.1.</a:t>
            </a:r>
          </a:p>
        </p:txBody>
      </p:sp>
    </p:spTree>
    <p:extLst>
      <p:ext uri="{BB962C8B-B14F-4D97-AF65-F5344CB8AC3E}">
        <p14:creationId xmlns:p14="http://schemas.microsoft.com/office/powerpoint/2010/main" val="195868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478620216"/>
              </p:ext>
            </p:extLst>
          </p:nvPr>
        </p:nvGraphicFramePr>
        <p:xfrm>
          <a:off x="457200" y="3886200"/>
          <a:ext cx="8229599" cy="2865120"/>
        </p:xfrm>
        <a:graphic>
          <a:graphicData uri="http://schemas.openxmlformats.org/drawingml/2006/table">
            <a:tbl>
              <a:tblPr firstRow="1" bandRow="1">
                <a:tableStyleId>{21E4AEA4-8DFA-4A89-87EB-49C32662AFE0}</a:tableStyleId>
              </a:tblPr>
              <a:tblGrid>
                <a:gridCol w="2133600"/>
                <a:gridCol w="1219200"/>
                <a:gridCol w="1524000"/>
                <a:gridCol w="838200"/>
                <a:gridCol w="914400"/>
                <a:gridCol w="990600"/>
                <a:gridCol w="609599"/>
              </a:tblGrid>
              <a:tr h="370840">
                <a:tc>
                  <a:txBody>
                    <a:bodyPr/>
                    <a:lstStyle/>
                    <a:p>
                      <a:endParaRPr lang="vi-VN" dirty="0" smtClean="0"/>
                    </a:p>
                    <a:p>
                      <a:endParaRPr lang="vi-VN" dirty="0"/>
                    </a:p>
                  </a:txBody>
                  <a:tcPr/>
                </a:tc>
                <a:tc>
                  <a:txBody>
                    <a:bodyPr/>
                    <a:lstStyle/>
                    <a:p>
                      <a:pPr algn="ctr"/>
                      <a:r>
                        <a:rPr lang="vi-VN" dirty="0" smtClean="0"/>
                        <a:t>Đồng (copper)</a:t>
                      </a:r>
                      <a:endParaRPr lang="vi-VN" dirty="0"/>
                    </a:p>
                  </a:txBody>
                  <a:tcPr/>
                </a:tc>
                <a:tc>
                  <a:txBody>
                    <a:bodyPr/>
                    <a:lstStyle/>
                    <a:p>
                      <a:pPr algn="ctr"/>
                      <a:r>
                        <a:rPr lang="vi-VN" dirty="0" smtClean="0"/>
                        <a:t>Nhôm</a:t>
                      </a:r>
                      <a:endParaRPr lang="vi-VN" baseline="0" dirty="0" smtClean="0"/>
                    </a:p>
                    <a:p>
                      <a:pPr algn="ctr"/>
                      <a:r>
                        <a:rPr lang="vi-VN" baseline="0" dirty="0" smtClean="0"/>
                        <a:t>(Aluminium)</a:t>
                      </a:r>
                      <a:endParaRPr lang="vi-VN" dirty="0"/>
                    </a:p>
                  </a:txBody>
                  <a:tcPr/>
                </a:tc>
                <a:tc>
                  <a:txBody>
                    <a:bodyPr/>
                    <a:lstStyle/>
                    <a:p>
                      <a:pPr algn="ctr"/>
                      <a:r>
                        <a:rPr lang="vi-VN" dirty="0" smtClean="0"/>
                        <a:t>Sắt (Iron)</a:t>
                      </a:r>
                      <a:endParaRPr lang="vi-VN" dirty="0"/>
                    </a:p>
                  </a:txBody>
                  <a:tcPr/>
                </a:tc>
                <a:tc>
                  <a:txBody>
                    <a:bodyPr/>
                    <a:lstStyle/>
                    <a:p>
                      <a:pPr algn="ctr"/>
                      <a:r>
                        <a:rPr lang="vi-VN" dirty="0" smtClean="0"/>
                        <a:t>Nhựa</a:t>
                      </a:r>
                      <a:endParaRPr lang="vi-VN" dirty="0"/>
                    </a:p>
                  </a:txBody>
                  <a:tcPr/>
                </a:tc>
                <a:tc>
                  <a:txBody>
                    <a:bodyPr/>
                    <a:lstStyle/>
                    <a:p>
                      <a:pPr algn="ctr"/>
                      <a:r>
                        <a:rPr lang="vi-VN" dirty="0" smtClean="0"/>
                        <a:t>Cao su</a:t>
                      </a:r>
                      <a:endParaRPr lang="vi-VN" dirty="0"/>
                    </a:p>
                  </a:txBody>
                  <a:tcPr/>
                </a:tc>
                <a:tc>
                  <a:txBody>
                    <a:bodyPr/>
                    <a:lstStyle/>
                    <a:p>
                      <a:pPr algn="ctr"/>
                      <a:r>
                        <a:rPr lang="vi-VN" dirty="0" smtClean="0"/>
                        <a:t>Gỗ</a:t>
                      </a:r>
                      <a:endParaRPr lang="vi-VN" dirty="0"/>
                    </a:p>
                  </a:txBody>
                  <a:tcPr/>
                </a:tc>
              </a:tr>
              <a:tr h="370840">
                <a:tc>
                  <a:txBody>
                    <a:bodyPr/>
                    <a:lstStyle/>
                    <a:p>
                      <a:r>
                        <a:rPr lang="vi-VN" dirty="0" smtClean="0"/>
                        <a:t>Dây</a:t>
                      </a:r>
                      <a:r>
                        <a:rPr lang="vi-VN" baseline="0" dirty="0" smtClean="0"/>
                        <a:t> điện</a:t>
                      </a:r>
                      <a:endParaRPr lang="vi-VN" dirty="0"/>
                    </a:p>
                  </a:txBody>
                  <a:tcPr/>
                </a:tc>
                <a:tc>
                  <a:txBody>
                    <a:bodyPr/>
                    <a:lstStyle/>
                    <a:p>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t>Phin pha cà</a:t>
                      </a:r>
                      <a:r>
                        <a:rPr lang="vi-VN" baseline="0" dirty="0" smtClean="0"/>
                        <a:t> phê</a:t>
                      </a:r>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t>Đồ chơi</a:t>
                      </a:r>
                      <a:r>
                        <a:rPr lang="vi-VN" baseline="0" dirty="0" smtClean="0"/>
                        <a:t> lego</a:t>
                      </a:r>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t>Dây</a:t>
                      </a:r>
                      <a:r>
                        <a:rPr lang="vi-VN" baseline="0" dirty="0" smtClean="0"/>
                        <a:t> phanh xe đạp</a:t>
                      </a:r>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t>Lốp</a:t>
                      </a:r>
                      <a:r>
                        <a:rPr lang="vi-VN" baseline="0" dirty="0" smtClean="0"/>
                        <a:t> xe đạp</a:t>
                      </a:r>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70840">
                <a:tc>
                  <a:txBody>
                    <a:bodyPr/>
                    <a:lstStyle/>
                    <a:p>
                      <a:r>
                        <a:rPr lang="vi-VN" dirty="0" smtClean="0"/>
                        <a:t>Tủ quần</a:t>
                      </a:r>
                      <a:r>
                        <a:rPr lang="vi-VN" baseline="0" dirty="0" smtClean="0"/>
                        <a:t> áo</a:t>
                      </a:r>
                      <a:endParaRPr lang="vi-VN" dirty="0"/>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dirty="0"/>
                    </a:p>
                  </a:txBody>
                  <a:tcPr/>
                </a:tc>
                <a:tc>
                  <a:txBody>
                    <a:bodyPr/>
                    <a:lstStyle/>
                    <a:p>
                      <a:endParaRPr lang="vi-VN" dirty="0"/>
                    </a:p>
                  </a:txBody>
                  <a:tcPr/>
                </a:tc>
                <a:tc>
                  <a:txBody>
                    <a:bodyPr/>
                    <a:lstStyle/>
                    <a:p>
                      <a:endParaRPr lang="vi-VN" dirty="0"/>
                    </a:p>
                  </a:txBody>
                  <a:tcPr/>
                </a:tc>
              </a:tr>
            </a:tbl>
          </a:graphicData>
        </a:graphic>
      </p:graphicFrame>
      <p:grpSp>
        <p:nvGrpSpPr>
          <p:cNvPr id="12" name="Group 11"/>
          <p:cNvGrpSpPr/>
          <p:nvPr/>
        </p:nvGrpSpPr>
        <p:grpSpPr>
          <a:xfrm>
            <a:off x="457200" y="3886200"/>
            <a:ext cx="2133600" cy="609600"/>
            <a:chOff x="381000" y="2057400"/>
            <a:chExt cx="1828800" cy="653352"/>
          </a:xfrm>
        </p:grpSpPr>
        <p:cxnSp>
          <p:nvCxnSpPr>
            <p:cNvPr id="10" name="Straight Connector 9"/>
            <p:cNvCxnSpPr/>
            <p:nvPr/>
          </p:nvCxnSpPr>
          <p:spPr>
            <a:xfrm>
              <a:off x="457200" y="2057400"/>
              <a:ext cx="1676400" cy="609600"/>
            </a:xfrm>
            <a:prstGeom prst="line">
              <a:avLst/>
            </a:prstGeom>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192790" y="2057400"/>
              <a:ext cx="1017010" cy="369332"/>
            </a:xfrm>
            <a:prstGeom prst="rect">
              <a:avLst/>
            </a:prstGeom>
            <a:noFill/>
          </p:spPr>
          <p:txBody>
            <a:bodyPr wrap="square" rtlCol="0">
              <a:spAutoFit/>
            </a:bodyPr>
            <a:lstStyle/>
            <a:p>
              <a:r>
                <a:rPr lang="vi-VN" dirty="0" smtClean="0"/>
                <a:t>Vật liệu</a:t>
              </a:r>
              <a:endParaRPr lang="vi-VN" dirty="0"/>
            </a:p>
          </p:txBody>
        </p:sp>
        <p:sp>
          <p:nvSpPr>
            <p:cNvPr id="13" name="TextBox 12"/>
            <p:cNvSpPr txBox="1"/>
            <p:nvPr/>
          </p:nvSpPr>
          <p:spPr>
            <a:xfrm>
              <a:off x="381000" y="2341420"/>
              <a:ext cx="1143000" cy="369332"/>
            </a:xfrm>
            <a:prstGeom prst="rect">
              <a:avLst/>
            </a:prstGeom>
            <a:noFill/>
          </p:spPr>
          <p:txBody>
            <a:bodyPr wrap="square" rtlCol="0">
              <a:spAutoFit/>
            </a:bodyPr>
            <a:lstStyle/>
            <a:p>
              <a:r>
                <a:rPr lang="vi-VN" dirty="0" smtClean="0"/>
                <a:t>Vật dụng</a:t>
              </a:r>
              <a:endParaRPr lang="vi-VN" dirty="0"/>
            </a:p>
          </p:txBody>
        </p:sp>
      </p:grpSp>
      <p:grpSp>
        <p:nvGrpSpPr>
          <p:cNvPr id="19" name="Group 18"/>
          <p:cNvGrpSpPr/>
          <p:nvPr/>
        </p:nvGrpSpPr>
        <p:grpSpPr>
          <a:xfrm>
            <a:off x="4450772" y="4953000"/>
            <a:ext cx="114300" cy="304800"/>
            <a:chOff x="3467100" y="5638800"/>
            <a:chExt cx="114300" cy="304800"/>
          </a:xfrm>
        </p:grpSpPr>
        <p:cxnSp>
          <p:nvCxnSpPr>
            <p:cNvPr id="15" name="Straight Connector 14"/>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553200" y="5324928"/>
            <a:ext cx="114300" cy="304800"/>
            <a:chOff x="3467100" y="5638800"/>
            <a:chExt cx="114300" cy="304800"/>
          </a:xfrm>
        </p:grpSpPr>
        <p:cxnSp>
          <p:nvCxnSpPr>
            <p:cNvPr id="25" name="Straight Connector 24"/>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562600" y="5687290"/>
            <a:ext cx="114300" cy="304800"/>
            <a:chOff x="3467100" y="5638800"/>
            <a:chExt cx="114300" cy="304800"/>
          </a:xfrm>
        </p:grpSpPr>
        <p:cxnSp>
          <p:nvCxnSpPr>
            <p:cNvPr id="28" name="Straight Connector 27"/>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7391400" y="6047510"/>
            <a:ext cx="114300" cy="304800"/>
            <a:chOff x="3467100" y="5638800"/>
            <a:chExt cx="114300" cy="304800"/>
          </a:xfrm>
        </p:grpSpPr>
        <p:cxnSp>
          <p:nvCxnSpPr>
            <p:cNvPr id="31" name="Straight Connector 30"/>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124200" y="4572000"/>
            <a:ext cx="114300" cy="304800"/>
            <a:chOff x="3467100" y="5638800"/>
            <a:chExt cx="114300" cy="304800"/>
          </a:xfrm>
        </p:grpSpPr>
        <p:cxnSp>
          <p:nvCxnSpPr>
            <p:cNvPr id="34" name="Straight Connector 33"/>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8296696" y="6398657"/>
            <a:ext cx="114300" cy="304800"/>
            <a:chOff x="3467100" y="5638800"/>
            <a:chExt cx="114300" cy="304800"/>
          </a:xfrm>
        </p:grpSpPr>
        <p:cxnSp>
          <p:nvCxnSpPr>
            <p:cNvPr id="37" name="Straight Connector 36"/>
            <p:cNvCxnSpPr/>
            <p:nvPr/>
          </p:nvCxnSpPr>
          <p:spPr>
            <a:xfrm>
              <a:off x="3467100" y="5791200"/>
              <a:ext cx="381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505200" y="563880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001" y="0"/>
            <a:ext cx="6064173" cy="362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108888" y="484568"/>
            <a:ext cx="2590800" cy="2554545"/>
          </a:xfrm>
          <a:prstGeom prst="rect">
            <a:avLst/>
          </a:prstGeom>
        </p:spPr>
        <p:txBody>
          <a:bodyPr wrap="square">
            <a:spAutoFit/>
          </a:bodyPr>
          <a:lstStyle/>
          <a:p>
            <a:pPr algn="ctr"/>
            <a:r>
              <a:rPr lang="vi-VN" sz="2000" b="1" dirty="0">
                <a:solidFill>
                  <a:srgbClr val="FF0000"/>
                </a:solidFill>
              </a:rPr>
              <a:t> </a:t>
            </a:r>
            <a:r>
              <a:rPr lang="vi-VN" sz="2000" b="1" dirty="0" smtClean="0">
                <a:solidFill>
                  <a:srgbClr val="FF0000"/>
                </a:solidFill>
              </a:rPr>
              <a:t>Quan sát hình dưới đây, em </a:t>
            </a:r>
            <a:r>
              <a:rPr lang="vi-VN" sz="2000" b="1" dirty="0">
                <a:solidFill>
                  <a:srgbClr val="FF0000"/>
                </a:solidFill>
              </a:rPr>
              <a:t>hãy cho biết các sản phẩm đó được làm từ vật liệu gì? Tích dấu \/ để hoàn thành theo mẫu bảng 11.1.</a:t>
            </a:r>
          </a:p>
        </p:txBody>
      </p:sp>
    </p:spTree>
    <p:extLst>
      <p:ext uri="{BB962C8B-B14F-4D97-AF65-F5344CB8AC3E}">
        <p14:creationId xmlns:p14="http://schemas.microsoft.com/office/powerpoint/2010/main" val="114614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0762"/>
            <a:ext cx="8229600" cy="1143000"/>
          </a:xfrm>
        </p:spPr>
        <p:txBody>
          <a:bodyPr/>
          <a:lstStyle/>
          <a:p>
            <a:endParaRPr lang="vi-VN"/>
          </a:p>
        </p:txBody>
      </p:sp>
      <p:sp>
        <p:nvSpPr>
          <p:cNvPr id="3" name="Content Placeholder 2"/>
          <p:cNvSpPr>
            <a:spLocks noGrp="1"/>
          </p:cNvSpPr>
          <p:nvPr>
            <p:ph idx="1"/>
          </p:nvPr>
        </p:nvSpPr>
        <p:spPr>
          <a:xfrm>
            <a:off x="685800" y="304800"/>
            <a:ext cx="8229600" cy="4525963"/>
          </a:xfrm>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4" y="-685800"/>
            <a:ext cx="10010388" cy="75276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620" y="554714"/>
            <a:ext cx="7259179" cy="584775"/>
          </a:xfrm>
          <a:prstGeom prst="rect">
            <a:avLst/>
          </a:prstGeom>
          <a:noFill/>
        </p:spPr>
        <p:txBody>
          <a:bodyPr wrap="square" rtlCol="0">
            <a:spAutoFit/>
          </a:bodyPr>
          <a:lstStyle/>
          <a:p>
            <a:r>
              <a:rPr lang="en-US" sz="3200" b="1" dirty="0" smtClean="0">
                <a:solidFill>
                  <a:srgbClr val="002060"/>
                </a:solidFill>
                <a:latin typeface="Arial" pitchFamily="34" charset="0"/>
                <a:cs typeface="Arial" pitchFamily="34" charset="0"/>
              </a:rPr>
              <a:t>1. MỘT SỐ VẬT LIỆU THÔNG DỤNG</a:t>
            </a:r>
            <a:endParaRPr lang="vi-VN" sz="3200" b="1" dirty="0">
              <a:solidFill>
                <a:srgbClr val="002060"/>
              </a:solidFill>
              <a:latin typeface="Arial" pitchFamily="34" charset="0"/>
              <a:cs typeface="Arial" pitchFamily="34" charset="0"/>
            </a:endParaRPr>
          </a:p>
        </p:txBody>
      </p:sp>
      <p:sp>
        <p:nvSpPr>
          <p:cNvPr id="8" name="Rectangle 7"/>
          <p:cNvSpPr/>
          <p:nvPr/>
        </p:nvSpPr>
        <p:spPr>
          <a:xfrm>
            <a:off x="345398" y="1367449"/>
            <a:ext cx="8417602" cy="3785652"/>
          </a:xfrm>
          <a:prstGeom prst="rect">
            <a:avLst/>
          </a:prstGeom>
        </p:spPr>
        <p:txBody>
          <a:bodyPr wrap="square">
            <a:spAutoFit/>
          </a:bodyPr>
          <a:lstStyle/>
          <a:p>
            <a:pPr algn="just">
              <a:lnSpc>
                <a:spcPct val="150000"/>
              </a:lnSpc>
            </a:pPr>
            <a:r>
              <a:rPr lang="vi-VN" sz="3200" b="1" dirty="0" smtClean="0">
                <a:solidFill>
                  <a:srgbClr val="7030A0"/>
                </a:solidFill>
              </a:rPr>
              <a:t>Vật </a:t>
            </a:r>
            <a:r>
              <a:rPr lang="vi-VN" sz="3200" b="1" dirty="0">
                <a:solidFill>
                  <a:srgbClr val="7030A0"/>
                </a:solidFill>
              </a:rPr>
              <a:t>liệu </a:t>
            </a:r>
            <a:r>
              <a:rPr lang="vi-VN" sz="3200" dirty="0">
                <a:solidFill>
                  <a:srgbClr val="7030A0"/>
                </a:solidFill>
              </a:rPr>
              <a:t>là chất hoặc hỗn hợp một số chất được con người sử dụng như nguyên liệu </a:t>
            </a:r>
            <a:r>
              <a:rPr lang="vi-VN" sz="3200" dirty="0" smtClean="0">
                <a:solidFill>
                  <a:srgbClr val="7030A0"/>
                </a:solidFill>
              </a:rPr>
              <a:t>đầu </a:t>
            </a:r>
            <a:r>
              <a:rPr lang="vi-VN" sz="3200" dirty="0">
                <a:solidFill>
                  <a:srgbClr val="7030A0"/>
                </a:solidFill>
              </a:rPr>
              <a:t>vào trong một quá trình sản xuất hoặc chế tạo để làm ra những sản phẩm phục vụ cuộc sống</a:t>
            </a:r>
            <a:r>
              <a:rPr lang="vi-VN" sz="3200" dirty="0" smtClean="0">
                <a:solidFill>
                  <a:srgbClr val="7030A0"/>
                </a:solidFill>
              </a:rPr>
              <a:t>.</a:t>
            </a:r>
            <a:endParaRPr lang="vi-VN" sz="3200" dirty="0">
              <a:solidFill>
                <a:srgbClr val="7030A0"/>
              </a:solidFill>
            </a:endParaRPr>
          </a:p>
        </p:txBody>
      </p:sp>
    </p:spTree>
    <p:extLst>
      <p:ext uri="{BB962C8B-B14F-4D97-AF65-F5344CB8AC3E}">
        <p14:creationId xmlns:p14="http://schemas.microsoft.com/office/powerpoint/2010/main" val="231689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D:\BÀI GIẢNG ĐIỆN TỬ 2021 - 2022\HÌNH\phong-nen-powerpoint-chuyen-nghie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170543"/>
            <a:ext cx="9144000" cy="6876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0" y="-187604"/>
            <a:ext cx="19526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05000" y="76200"/>
            <a:ext cx="6363986" cy="646331"/>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Một</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số</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vật</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liệu</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thông</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dụng</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3"/>
          <p:cNvSpPr txBox="1">
            <a:spLocks noChangeArrowheads="1"/>
          </p:cNvSpPr>
          <p:nvPr/>
        </p:nvSpPr>
        <p:spPr>
          <a:xfrm>
            <a:off x="58882" y="5867400"/>
            <a:ext cx="9067800" cy="838200"/>
          </a:xfrm>
          <a:prstGeom prst="rect">
            <a:avLst/>
          </a:prstGeom>
          <a:effectLst>
            <a:outerShdw dist="35921" dir="2700000" algn="ctr" rotWithShape="0">
              <a:srgbClr val="005D7E"/>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err="1" smtClean="0">
                <a:solidFill>
                  <a:srgbClr val="FF0000"/>
                </a:solidFill>
              </a:rPr>
              <a:t>Bổ</a:t>
            </a:r>
            <a:r>
              <a:rPr lang="en-US" dirty="0" smtClean="0">
                <a:solidFill>
                  <a:srgbClr val="FF0000"/>
                </a:solidFill>
              </a:rPr>
              <a:t> sung </a:t>
            </a:r>
            <a:r>
              <a:rPr lang="en-US" dirty="0" err="1" smtClean="0">
                <a:solidFill>
                  <a:srgbClr val="FF0000"/>
                </a:solidFill>
              </a:rPr>
              <a:t>thông</a:t>
            </a:r>
            <a:r>
              <a:rPr lang="en-US" dirty="0" smtClean="0">
                <a:solidFill>
                  <a:srgbClr val="FF0000"/>
                </a:solidFill>
              </a:rPr>
              <a:t> tin</a:t>
            </a:r>
          </a:p>
        </p:txBody>
      </p:sp>
      <p:sp>
        <p:nvSpPr>
          <p:cNvPr id="15" name="Rectangle 14"/>
          <p:cNvSpPr/>
          <p:nvPr/>
        </p:nvSpPr>
        <p:spPr>
          <a:xfrm>
            <a:off x="685800" y="1682780"/>
            <a:ext cx="8021781" cy="2554545"/>
          </a:xfrm>
          <a:prstGeom prst="rect">
            <a:avLst/>
          </a:prstGeom>
          <a:solidFill>
            <a:schemeClr val="accent5">
              <a:lumMod val="20000"/>
              <a:lumOff val="80000"/>
            </a:schemeClr>
          </a:solidFill>
        </p:spPr>
        <p:txBody>
          <a:bodyPr wrap="square">
            <a:spAutoFit/>
          </a:bodyPr>
          <a:lstStyle/>
          <a:p>
            <a:r>
              <a:rPr lang="vi-VN" sz="2000" dirty="0">
                <a:solidFill>
                  <a:srgbClr val="FF0000"/>
                </a:solidFill>
              </a:rPr>
              <a:t>Vật liệu nano là vật liệu có kích cỡ </a:t>
            </a:r>
            <a:r>
              <a:rPr lang="vi-VN" sz="2000" dirty="0" smtClean="0">
                <a:solidFill>
                  <a:srgbClr val="FF0000"/>
                </a:solidFill>
              </a:rPr>
              <a:t>nanomet </a:t>
            </a:r>
            <a:r>
              <a:rPr lang="vi-VN" sz="2000" dirty="0">
                <a:solidFill>
                  <a:srgbClr val="FF0000"/>
                </a:solidFill>
              </a:rPr>
              <a:t>(1 nm= 1 </a:t>
            </a:r>
            <a:r>
              <a:rPr lang="vi-VN" sz="2000" dirty="0" smtClean="0">
                <a:solidFill>
                  <a:srgbClr val="FF0000"/>
                </a:solidFill>
              </a:rPr>
              <a:t>phần </a:t>
            </a:r>
            <a:r>
              <a:rPr lang="vi-VN" sz="2000" dirty="0">
                <a:solidFill>
                  <a:srgbClr val="FF0000"/>
                </a:solidFill>
              </a:rPr>
              <a:t>tỉ của một </a:t>
            </a:r>
            <a:r>
              <a:rPr lang="vi-VN" sz="2000" dirty="0" smtClean="0">
                <a:solidFill>
                  <a:srgbClr val="FF0000"/>
                </a:solidFill>
              </a:rPr>
              <a:t>mét</a:t>
            </a:r>
            <a:r>
              <a:rPr lang="vi-VN" sz="2000" dirty="0">
                <a:solidFill>
                  <a:srgbClr val="FF0000"/>
                </a:solidFill>
              </a:rPr>
              <a:t>). Ví dụ: Các hạt nano bạc thường có kích cỡ 25 nm, nhưng có tỉ lệ diện tích </a:t>
            </a:r>
            <a:r>
              <a:rPr lang="vi-VN" sz="2000" dirty="0" smtClean="0">
                <a:solidFill>
                  <a:srgbClr val="FF0000"/>
                </a:solidFill>
              </a:rPr>
              <a:t>bề </a:t>
            </a:r>
            <a:r>
              <a:rPr lang="vi-VN" sz="2000" dirty="0">
                <a:solidFill>
                  <a:srgbClr val="FF0000"/>
                </a:solidFill>
              </a:rPr>
              <a:t>mặt so với </a:t>
            </a:r>
            <a:r>
              <a:rPr lang="vi-VN" sz="2000" dirty="0" smtClean="0">
                <a:solidFill>
                  <a:srgbClr val="FF0000"/>
                </a:solidFill>
              </a:rPr>
              <a:t>thể tích </a:t>
            </a:r>
            <a:r>
              <a:rPr lang="vi-VN" sz="2000" dirty="0">
                <a:solidFill>
                  <a:srgbClr val="FF0000"/>
                </a:solidFill>
              </a:rPr>
              <a:t>là </a:t>
            </a:r>
            <a:r>
              <a:rPr lang="vi-VN" sz="2000" dirty="0" smtClean="0">
                <a:solidFill>
                  <a:srgbClr val="FF0000"/>
                </a:solidFill>
              </a:rPr>
              <a:t>rất lớn</a:t>
            </a:r>
            <a:r>
              <a:rPr lang="vi-VN" sz="2000" dirty="0">
                <a:solidFill>
                  <a:srgbClr val="FF0000"/>
                </a:solidFill>
              </a:rPr>
              <a:t>, vì vậy gia tăng sự tiếp xúc của chúng với vi khuẩn hoặc nấm, nâng cao hiệu quả diệt khuẩn và diệt </a:t>
            </a:r>
            <a:r>
              <a:rPr lang="vi-VN" sz="2000" dirty="0" smtClean="0">
                <a:solidFill>
                  <a:srgbClr val="FF0000"/>
                </a:solidFill>
              </a:rPr>
              <a:t>nấm.</a:t>
            </a:r>
            <a:endParaRPr lang="vi-VN" sz="2000" dirty="0">
              <a:solidFill>
                <a:srgbClr val="FF0000"/>
              </a:solidFill>
            </a:endParaRPr>
          </a:p>
          <a:p>
            <a:r>
              <a:rPr lang="vi-VN" sz="2000" dirty="0">
                <a:solidFill>
                  <a:srgbClr val="FF0000"/>
                </a:solidFill>
              </a:rPr>
              <a:t>Vật liệu nano bạc không chỉ có ứng dụng trong y tế mà còn được sử dụng trong các ngành chăn nuôi, </a:t>
            </a:r>
            <a:r>
              <a:rPr lang="vi-VN" sz="2000" dirty="0" smtClean="0">
                <a:solidFill>
                  <a:srgbClr val="FF0000"/>
                </a:solidFill>
              </a:rPr>
              <a:t>trồng </a:t>
            </a:r>
            <a:r>
              <a:rPr lang="vi-VN" sz="2000" dirty="0">
                <a:solidFill>
                  <a:srgbClr val="FF0000"/>
                </a:solidFill>
              </a:rPr>
              <a:t>trọt, chế biến và bảo quản thực phẩm, sản phẩm </a:t>
            </a:r>
            <a:r>
              <a:rPr lang="vi-VN" sz="2000" dirty="0" smtClean="0">
                <a:solidFill>
                  <a:srgbClr val="FF0000"/>
                </a:solidFill>
              </a:rPr>
              <a:t>dân </a:t>
            </a:r>
            <a:r>
              <a:rPr lang="vi-VN" sz="2000" dirty="0">
                <a:solidFill>
                  <a:srgbClr val="FF0000"/>
                </a:solidFill>
              </a:rPr>
              <a:t>dụng</a:t>
            </a:r>
            <a:r>
              <a:rPr lang="vi-VN" sz="2000" dirty="0" smtClean="0">
                <a:solidFill>
                  <a:srgbClr val="FF0000"/>
                </a:solidFill>
              </a:rPr>
              <a:t>,...</a:t>
            </a:r>
            <a:endParaRPr lang="vi-VN" sz="2000" dirty="0">
              <a:solidFill>
                <a:srgbClr val="FF000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092" y="4204855"/>
            <a:ext cx="41052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barn(inVertical)">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702</Words>
  <Application>Microsoft Office PowerPoint</Application>
  <PresentationFormat>On-screen Show (4:3)</PresentationFormat>
  <Paragraphs>66</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 Unicode MS</vt:lpstr>
      <vt:lpstr>Arial</vt:lpstr>
      <vt:lpstr>Calibri</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 Hong Nhung</dc:creator>
  <cp:lastModifiedBy>Admin</cp:lastModifiedBy>
  <cp:revision>37</cp:revision>
  <dcterms:created xsi:type="dcterms:W3CDTF">2021-11-10T01:26:00Z</dcterms:created>
  <dcterms:modified xsi:type="dcterms:W3CDTF">2023-10-24T03:07:14Z</dcterms:modified>
</cp:coreProperties>
</file>