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64" r:id="rId3"/>
    <p:sldId id="265" r:id="rId4"/>
    <p:sldId id="259" r:id="rId5"/>
    <p:sldId id="260" r:id="rId6"/>
    <p:sldId id="261" r:id="rId7"/>
    <p:sldId id="262" r:id="rId8"/>
    <p:sldId id="266" r:id="rId9"/>
    <p:sldId id="267" r:id="rId10"/>
    <p:sldId id="268" r:id="rId11"/>
    <p:sldId id="276" r:id="rId12"/>
    <p:sldId id="279" r:id="rId13"/>
    <p:sldId id="292" r:id="rId14"/>
    <p:sldId id="277" r:id="rId15"/>
    <p:sldId id="294" r:id="rId16"/>
    <p:sldId id="293" r:id="rId17"/>
    <p:sldId id="280" r:id="rId18"/>
    <p:sldId id="295" r:id="rId19"/>
    <p:sldId id="298" r:id="rId20"/>
    <p:sldId id="299" r:id="rId21"/>
    <p:sldId id="300" r:id="rId22"/>
    <p:sldId id="296" r:id="rId23"/>
    <p:sldId id="274" r:id="rId24"/>
    <p:sldId id="290" r:id="rId25"/>
    <p:sldId id="288" r:id="rId26"/>
    <p:sldId id="275" r:id="rId27"/>
    <p:sldId id="281" r:id="rId28"/>
    <p:sldId id="282" r:id="rId29"/>
    <p:sldId id="283" r:id="rId30"/>
    <p:sldId id="284" r:id="rId31"/>
    <p:sldId id="285" r:id="rId32"/>
    <p:sldId id="286" r:id="rId33"/>
    <p:sldId id="287" r:id="rId34"/>
    <p:sldId id="289" r:id="rId35"/>
  </p:sldIdLst>
  <p:sldSz cx="12192000" cy="6858000"/>
  <p:notesSz cx="6858000" cy="9144000"/>
  <p:embeddedFontLst>
    <p:embeddedFont>
      <p:font typeface="Tahoma" panose="020B0604030504040204" pitchFamily="34" charset="0"/>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7FF"/>
    <a:srgbClr val="DFEBF1"/>
    <a:srgbClr val="92B8CD"/>
    <a:srgbClr val="FFF3C5"/>
    <a:srgbClr val="FFFBED"/>
    <a:srgbClr val="F1BF22"/>
    <a:srgbClr val="3D290E"/>
    <a:srgbClr val="C32722"/>
    <a:srgbClr val="FF65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389"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C2F6D-309E-4FE0-83E8-FD4A160CB02C}" type="datetimeFigureOut">
              <a:rPr lang="vi-VN" smtClean="0"/>
              <a:t>23/10/2023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1E1DB-2B51-4C2D-8C38-42E528817BC1}" type="slidenum">
              <a:rPr lang="vi-VN" smtClean="0"/>
              <a:t>‹#›</a:t>
            </a:fld>
            <a:endParaRPr lang="vi-VN"/>
          </a:p>
        </p:txBody>
      </p:sp>
    </p:spTree>
    <p:extLst>
      <p:ext uri="{BB962C8B-B14F-4D97-AF65-F5344CB8AC3E}">
        <p14:creationId xmlns:p14="http://schemas.microsoft.com/office/powerpoint/2010/main" val="226554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F41E1DB-2B51-4C2D-8C38-42E528817BC1}" type="slidenum">
              <a:rPr lang="vi-VN" smtClean="0"/>
              <a:t>4</a:t>
            </a:fld>
            <a:endParaRPr lang="vi-VN"/>
          </a:p>
        </p:txBody>
      </p:sp>
    </p:spTree>
    <p:extLst>
      <p:ext uri="{BB962C8B-B14F-4D97-AF65-F5344CB8AC3E}">
        <p14:creationId xmlns:p14="http://schemas.microsoft.com/office/powerpoint/2010/main" val="90382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F41E1DB-2B51-4C2D-8C38-42E528817BC1}" type="slidenum">
              <a:rPr lang="vi-VN" smtClean="0"/>
              <a:t>5</a:t>
            </a:fld>
            <a:endParaRPr lang="vi-VN"/>
          </a:p>
        </p:txBody>
      </p:sp>
    </p:spTree>
    <p:extLst>
      <p:ext uri="{BB962C8B-B14F-4D97-AF65-F5344CB8AC3E}">
        <p14:creationId xmlns:p14="http://schemas.microsoft.com/office/powerpoint/2010/main" val="395301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F41E1DB-2B51-4C2D-8C38-42E528817BC1}" type="slidenum">
              <a:rPr lang="vi-VN" smtClean="0"/>
              <a:t>6</a:t>
            </a:fld>
            <a:endParaRPr lang="vi-VN"/>
          </a:p>
        </p:txBody>
      </p:sp>
    </p:spTree>
    <p:extLst>
      <p:ext uri="{BB962C8B-B14F-4D97-AF65-F5344CB8AC3E}">
        <p14:creationId xmlns:p14="http://schemas.microsoft.com/office/powerpoint/2010/main" val="384434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F41E1DB-2B51-4C2D-8C38-42E528817BC1}" type="slidenum">
              <a:rPr lang="vi-VN" smtClean="0"/>
              <a:t>7</a:t>
            </a:fld>
            <a:endParaRPr lang="vi-VN"/>
          </a:p>
        </p:txBody>
      </p:sp>
    </p:spTree>
    <p:extLst>
      <p:ext uri="{BB962C8B-B14F-4D97-AF65-F5344CB8AC3E}">
        <p14:creationId xmlns:p14="http://schemas.microsoft.com/office/powerpoint/2010/main" val="195963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A78172-C7FF-4FA8-B0D0-3B7634022E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77ED25F-8784-4ED3-B002-F6D379C63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D9E90548-46D5-436A-A384-A702AF4B8947}"/>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5" name="Footer Placeholder 4">
            <a:extLst>
              <a:ext uri="{FF2B5EF4-FFF2-40B4-BE49-F238E27FC236}">
                <a16:creationId xmlns:a16="http://schemas.microsoft.com/office/drawing/2014/main" xmlns="" id="{E70F9AC1-1D31-4794-B986-5E5B6C96A2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A260820-695A-4E18-AE25-7DE8C35643AC}"/>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285408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ED8DA6-6F08-4FFF-8BA9-B26EA725130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657922B-F22B-41CF-A84C-4A17D3BB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74009C3-6ACC-4C99-ADF0-987CDD11F6A4}"/>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5" name="Footer Placeholder 4">
            <a:extLst>
              <a:ext uri="{FF2B5EF4-FFF2-40B4-BE49-F238E27FC236}">
                <a16:creationId xmlns:a16="http://schemas.microsoft.com/office/drawing/2014/main" xmlns="" id="{84324DAD-B4FE-49E1-A7B9-6379ECCED9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67EE1E7-DEEB-4782-ABAF-A6483D7DC04D}"/>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257186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AAFCE2-48DB-4E0C-8BD8-E13E915A68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6BEE5BA-011D-4D22-BDA6-2B7301B16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D10B4E9-89D4-4A6B-9A4B-8B67847FD7B1}"/>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5" name="Footer Placeholder 4">
            <a:extLst>
              <a:ext uri="{FF2B5EF4-FFF2-40B4-BE49-F238E27FC236}">
                <a16:creationId xmlns:a16="http://schemas.microsoft.com/office/drawing/2014/main" xmlns="" id="{4DA5E363-70AC-4E23-8E8D-B4224F07C7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E0DD8B5-CC4A-4E4C-BF83-D9E63DB986ED}"/>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246260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AADFD-F0D3-4592-AC0E-C6B107D5616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EAE5730-335E-4E75-9BF3-D009B080D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4B4D669-A484-4779-820B-BEB6A299CE83}"/>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5" name="Footer Placeholder 4">
            <a:extLst>
              <a:ext uri="{FF2B5EF4-FFF2-40B4-BE49-F238E27FC236}">
                <a16:creationId xmlns:a16="http://schemas.microsoft.com/office/drawing/2014/main" xmlns="" id="{F64F0F81-71BE-4E3D-9769-4FA359A2E4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28C46F-B48C-4FB6-A56D-616F898D7CA1}"/>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88165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94CBEE-C307-47C1-9DD4-D8F0AF38FB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52C339E-C29F-41D6-AFD2-ADC74B6E6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53E559-699D-4875-91FF-558B306A5D7E}"/>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5" name="Footer Placeholder 4">
            <a:extLst>
              <a:ext uri="{FF2B5EF4-FFF2-40B4-BE49-F238E27FC236}">
                <a16:creationId xmlns:a16="http://schemas.microsoft.com/office/drawing/2014/main" xmlns="" id="{0F471495-EC1E-4D95-9B75-9FF6D3EB52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848DBF4-E811-48CC-A16B-BE78B0E603E7}"/>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191348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4C837-5C77-4A7B-A80B-C5F0D89FF7D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A755C34-7576-4AE6-9A3E-5928B04EA4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22C8E0-E104-4CBD-996D-665D0EE97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C5560942-3DEF-425F-AFFC-18F9B4B990AD}"/>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6" name="Footer Placeholder 5">
            <a:extLst>
              <a:ext uri="{FF2B5EF4-FFF2-40B4-BE49-F238E27FC236}">
                <a16:creationId xmlns:a16="http://schemas.microsoft.com/office/drawing/2014/main" xmlns="" id="{298E41EE-C42E-4CDA-940F-DE319AA569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65C6D0B-DCC7-40FC-A054-E8B0EC8030DF}"/>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29783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4A9B0-9100-4B06-AEB5-2DE55D4C00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C067163-6E5A-493A-AA46-E5E07C7A66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CEB69B5-0B9D-4973-92A7-3E689D853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36A9F6-D0C1-4CC6-BCFA-02956A6E4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87BE3D5-18EA-49CB-A057-0DBAAEDBB4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32329ADC-2713-43E0-9563-BA439E9DDA88}"/>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8" name="Footer Placeholder 7">
            <a:extLst>
              <a:ext uri="{FF2B5EF4-FFF2-40B4-BE49-F238E27FC236}">
                <a16:creationId xmlns:a16="http://schemas.microsoft.com/office/drawing/2014/main" xmlns="" id="{7546829F-B044-4492-B19C-B1A1BECA5D0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668D2EEB-91F1-4B60-B7F0-2D0C7E886A59}"/>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182216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30EF0-F55F-4613-A445-A0F82F87379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D989207-F6F6-44B2-87AC-46F922512B10}"/>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4" name="Footer Placeholder 3">
            <a:extLst>
              <a:ext uri="{FF2B5EF4-FFF2-40B4-BE49-F238E27FC236}">
                <a16:creationId xmlns:a16="http://schemas.microsoft.com/office/drawing/2014/main" xmlns="" id="{D18772FE-40A8-4785-9BD8-C2F1E0E3486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7A55201-3575-4AB0-AA44-6C1F9135A9F5}"/>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177347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5C3E5AC-4C75-4F32-B1A9-7991C0E6C993}"/>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3" name="Footer Placeholder 2">
            <a:extLst>
              <a:ext uri="{FF2B5EF4-FFF2-40B4-BE49-F238E27FC236}">
                <a16:creationId xmlns:a16="http://schemas.microsoft.com/office/drawing/2014/main" xmlns="" id="{B1F79C0C-581B-45E3-B8D0-8BB2F0EE61E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3F5FC752-996F-446E-A93D-BF17F056B129}"/>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73142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BC6539-2E1D-4FE8-965A-5F44EE8F8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2628C0C-6FE1-4278-A73F-10FF09DCF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0EE906C-F1E7-4368-A722-9696B87E1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F256CC-82BF-4F3E-AEAF-252FF010D6A7}"/>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6" name="Footer Placeholder 5">
            <a:extLst>
              <a:ext uri="{FF2B5EF4-FFF2-40B4-BE49-F238E27FC236}">
                <a16:creationId xmlns:a16="http://schemas.microsoft.com/office/drawing/2014/main" xmlns="" id="{25218705-6C8B-4A86-85C5-4C4317452B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E140891E-E4FB-414F-9320-6082B0963739}"/>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52150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8057D-CE7A-4646-9650-148C5FC46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6A52B95-8CF9-43E1-A521-791FB21E4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CAE59E4E-7E0E-4359-A882-885BEBCDD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82685A-5C7C-4AFC-AFC3-3E6D0E6F12ED}"/>
              </a:ext>
            </a:extLst>
          </p:cNvPr>
          <p:cNvSpPr>
            <a:spLocks noGrp="1"/>
          </p:cNvSpPr>
          <p:nvPr>
            <p:ph type="dt" sz="half" idx="10"/>
          </p:nvPr>
        </p:nvSpPr>
        <p:spPr/>
        <p:txBody>
          <a:bodyPr/>
          <a:lstStyle/>
          <a:p>
            <a:fld id="{343AD3D9-C407-4554-9A7E-0F3148A47D17}" type="datetimeFigureOut">
              <a:rPr lang="vi-VN" smtClean="0"/>
              <a:t>23/10/2023</a:t>
            </a:fld>
            <a:endParaRPr lang="vi-VN"/>
          </a:p>
        </p:txBody>
      </p:sp>
      <p:sp>
        <p:nvSpPr>
          <p:cNvPr id="6" name="Footer Placeholder 5">
            <a:extLst>
              <a:ext uri="{FF2B5EF4-FFF2-40B4-BE49-F238E27FC236}">
                <a16:creationId xmlns:a16="http://schemas.microsoft.com/office/drawing/2014/main" xmlns="" id="{8723909F-ECC3-4161-98C9-37C09C9027C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A9B951E-A87D-4F39-85D6-9A766EE7218F}"/>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73604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6253DCC-BDAF-4B73-9D34-8083DBCC1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58EA392-C894-4CB3-868A-57563E611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CB067A-9E27-4796-86A2-317A97F812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D3D9-C407-4554-9A7E-0F3148A47D17}" type="datetimeFigureOut">
              <a:rPr lang="vi-VN" smtClean="0"/>
              <a:t>23/10/2023</a:t>
            </a:fld>
            <a:endParaRPr lang="vi-VN"/>
          </a:p>
        </p:txBody>
      </p:sp>
      <p:sp>
        <p:nvSpPr>
          <p:cNvPr id="5" name="Footer Placeholder 4">
            <a:extLst>
              <a:ext uri="{FF2B5EF4-FFF2-40B4-BE49-F238E27FC236}">
                <a16:creationId xmlns:a16="http://schemas.microsoft.com/office/drawing/2014/main" xmlns="" id="{223810AA-2CD6-42C5-B89E-52207237A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95ED9448-A6AB-45DF-96E2-85455A507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9BD81-1299-4A56-B3EC-809ADB078DBE}" type="slidenum">
              <a:rPr lang="vi-VN" smtClean="0"/>
              <a:t>‹#›</a:t>
            </a:fld>
            <a:endParaRPr lang="vi-VN"/>
          </a:p>
        </p:txBody>
      </p:sp>
    </p:spTree>
    <p:extLst>
      <p:ext uri="{BB962C8B-B14F-4D97-AF65-F5344CB8AC3E}">
        <p14:creationId xmlns:p14="http://schemas.microsoft.com/office/powerpoint/2010/main" val="226905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53CF9E6-682E-4963-8435-A5A76A534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040" y="1051560"/>
            <a:ext cx="8751914" cy="4754880"/>
          </a:xfrm>
          <a:prstGeom prst="rect">
            <a:avLst/>
          </a:prstGeom>
        </p:spPr>
      </p:pic>
    </p:spTree>
    <p:extLst>
      <p:ext uri="{BB962C8B-B14F-4D97-AF65-F5344CB8AC3E}">
        <p14:creationId xmlns:p14="http://schemas.microsoft.com/office/powerpoint/2010/main" val="2654517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FF">
            <a:alpha val="88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458B1B4-67CE-4244-82D4-1A469A273649}"/>
              </a:ext>
            </a:extLst>
          </p:cNvPr>
          <p:cNvSpPr txBox="1"/>
          <p:nvPr/>
        </p:nvSpPr>
        <p:spPr>
          <a:xfrm>
            <a:off x="650179" y="92402"/>
            <a:ext cx="10881360" cy="830997"/>
          </a:xfrm>
          <a:prstGeom prst="rect">
            <a:avLst/>
          </a:prstGeom>
          <a:solidFill>
            <a:srgbClr val="FFCCFF"/>
          </a:solidFill>
          <a:ln w="76200">
            <a:solidFill>
              <a:schemeClr val="bg1"/>
            </a:solidFill>
          </a:ln>
        </p:spPr>
        <p:txBody>
          <a:bodyPr wrap="square" rtlCol="0">
            <a:spAutoFit/>
          </a:bodyPr>
          <a:lstStyle/>
          <a:p>
            <a:pPr algn="ctr"/>
            <a:r>
              <a:rPr lang="en-US" sz="4800" b="1" dirty="0" err="1">
                <a:solidFill>
                  <a:srgbClr val="0000FF"/>
                </a:solidFill>
                <a:latin typeface="#9Slide04 Rokkitt Bold" panose="00000800000000000000" pitchFamily="2" charset="0"/>
              </a:rPr>
              <a:t>Chủ</a:t>
            </a:r>
            <a:r>
              <a:rPr lang="en-US" sz="4800" b="1" dirty="0">
                <a:solidFill>
                  <a:srgbClr val="0000FF"/>
                </a:solidFill>
                <a:latin typeface="#9Slide04 Rokkitt Bold" panose="00000800000000000000" pitchFamily="2" charset="0"/>
              </a:rPr>
              <a:t> </a:t>
            </a:r>
            <a:r>
              <a:rPr lang="en-US" sz="4800" b="1" dirty="0" err="1">
                <a:solidFill>
                  <a:srgbClr val="0000FF"/>
                </a:solidFill>
                <a:latin typeface="#9Slide04 Rokkitt Bold" panose="00000800000000000000" pitchFamily="2" charset="0"/>
              </a:rPr>
              <a:t>đề</a:t>
            </a:r>
            <a:r>
              <a:rPr lang="en-US" sz="4800" b="1" dirty="0">
                <a:solidFill>
                  <a:srgbClr val="0000FF"/>
                </a:solidFill>
                <a:latin typeface="#9Slide04 Rokkitt Bold" panose="00000800000000000000" pitchFamily="2" charset="0"/>
              </a:rPr>
              <a:t> 3: Oxygen </a:t>
            </a:r>
            <a:r>
              <a:rPr lang="en-US" sz="4800" b="1" dirty="0" err="1">
                <a:solidFill>
                  <a:srgbClr val="0000FF"/>
                </a:solidFill>
                <a:latin typeface="#9Slide04 Rokkitt Bold" panose="00000800000000000000" pitchFamily="2" charset="0"/>
              </a:rPr>
              <a:t>và</a:t>
            </a:r>
            <a:r>
              <a:rPr lang="en-US" sz="4800" b="1" dirty="0">
                <a:solidFill>
                  <a:srgbClr val="0000FF"/>
                </a:solidFill>
                <a:latin typeface="#9Slide04 Rokkitt Bold" panose="00000800000000000000" pitchFamily="2" charset="0"/>
              </a:rPr>
              <a:t> </a:t>
            </a:r>
            <a:r>
              <a:rPr lang="en-US" sz="4800" b="1" dirty="0" err="1">
                <a:solidFill>
                  <a:srgbClr val="0000FF"/>
                </a:solidFill>
                <a:latin typeface="#9Slide04 Rokkitt Bold" panose="00000800000000000000" pitchFamily="2" charset="0"/>
              </a:rPr>
              <a:t>không</a:t>
            </a:r>
            <a:r>
              <a:rPr lang="en-US" sz="4800" b="1" dirty="0">
                <a:solidFill>
                  <a:srgbClr val="0000FF"/>
                </a:solidFill>
                <a:latin typeface="#9Slide04 Rokkitt Bold" panose="00000800000000000000" pitchFamily="2" charset="0"/>
              </a:rPr>
              <a:t> </a:t>
            </a:r>
            <a:r>
              <a:rPr lang="en-US" sz="4800" b="1" dirty="0" err="1">
                <a:solidFill>
                  <a:srgbClr val="0000FF"/>
                </a:solidFill>
                <a:latin typeface="#9Slide04 Rokkitt Bold" panose="00000800000000000000" pitchFamily="2" charset="0"/>
              </a:rPr>
              <a:t>khí</a:t>
            </a:r>
            <a:endParaRPr lang="vi-VN" sz="4800" b="1" dirty="0">
              <a:solidFill>
                <a:srgbClr val="0000FF"/>
              </a:solidFill>
              <a:latin typeface="#9Slide04 Rokkitt Bold" panose="00000800000000000000" pitchFamily="2" charset="0"/>
            </a:endParaRPr>
          </a:p>
        </p:txBody>
      </p:sp>
      <p:pic>
        <p:nvPicPr>
          <p:cNvPr id="3" name="Picture 2">
            <a:extLst>
              <a:ext uri="{FF2B5EF4-FFF2-40B4-BE49-F238E27FC236}">
                <a16:creationId xmlns:a16="http://schemas.microsoft.com/office/drawing/2014/main" xmlns="" id="{045BA623-7C94-42C8-8EA9-FEC8F761C86A}"/>
              </a:ext>
            </a:extLst>
          </p:cNvPr>
          <p:cNvPicPr>
            <a:picLocks noChangeAspect="1"/>
          </p:cNvPicPr>
          <p:nvPr/>
        </p:nvPicPr>
        <p:blipFill rotWithShape="1">
          <a:blip r:embed="rId2"/>
          <a:srcRect b="17407"/>
          <a:stretch/>
        </p:blipFill>
        <p:spPr>
          <a:xfrm>
            <a:off x="434400" y="1075998"/>
            <a:ext cx="7366725" cy="5664200"/>
          </a:xfrm>
          <a:prstGeom prst="rect">
            <a:avLst/>
          </a:prstGeom>
        </p:spPr>
      </p:pic>
      <p:pic>
        <p:nvPicPr>
          <p:cNvPr id="7" name="Picture 6">
            <a:extLst>
              <a:ext uri="{FF2B5EF4-FFF2-40B4-BE49-F238E27FC236}">
                <a16:creationId xmlns:a16="http://schemas.microsoft.com/office/drawing/2014/main" xmlns="" id="{008070F5-F76B-416B-BD91-E94E96446FE6}"/>
              </a:ext>
            </a:extLst>
          </p:cNvPr>
          <p:cNvPicPr>
            <a:picLocks noChangeAspect="1"/>
          </p:cNvPicPr>
          <p:nvPr/>
        </p:nvPicPr>
        <p:blipFill rotWithShape="1">
          <a:blip r:embed="rId3"/>
          <a:srcRect l="31333" r="15592" b="6121"/>
          <a:stretch/>
        </p:blipFill>
        <p:spPr>
          <a:xfrm>
            <a:off x="8099999" y="3393408"/>
            <a:ext cx="3657600" cy="3355682"/>
          </a:xfrm>
          <a:prstGeom prst="rect">
            <a:avLst/>
          </a:prstGeom>
        </p:spPr>
      </p:pic>
      <p:pic>
        <p:nvPicPr>
          <p:cNvPr id="11" name="Picture 10">
            <a:extLst>
              <a:ext uri="{FF2B5EF4-FFF2-40B4-BE49-F238E27FC236}">
                <a16:creationId xmlns:a16="http://schemas.microsoft.com/office/drawing/2014/main" xmlns="" id="{32AC2F6E-035B-4D3F-BCF8-2B2776F8E1B3}"/>
              </a:ext>
            </a:extLst>
          </p:cNvPr>
          <p:cNvPicPr>
            <a:picLocks noChangeAspect="1"/>
          </p:cNvPicPr>
          <p:nvPr/>
        </p:nvPicPr>
        <p:blipFill>
          <a:blip r:embed="rId4"/>
          <a:stretch>
            <a:fillRect/>
          </a:stretch>
        </p:blipFill>
        <p:spPr>
          <a:xfrm>
            <a:off x="8099999" y="1040307"/>
            <a:ext cx="3657600" cy="2248893"/>
          </a:xfrm>
          <a:prstGeom prst="rect">
            <a:avLst/>
          </a:prstGeom>
        </p:spPr>
      </p:pic>
    </p:spTree>
    <p:extLst>
      <p:ext uri="{BB962C8B-B14F-4D97-AF65-F5344CB8AC3E}">
        <p14:creationId xmlns:p14="http://schemas.microsoft.com/office/powerpoint/2010/main" val="2174135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782DB5-C10E-47E9-8915-3752A6AF95AE}"/>
              </a:ext>
            </a:extLst>
          </p:cNvPr>
          <p:cNvPicPr>
            <a:picLocks noChangeAspect="1"/>
          </p:cNvPicPr>
          <p:nvPr/>
        </p:nvPicPr>
        <p:blipFill>
          <a:blip r:embed="rId2"/>
          <a:stretch>
            <a:fillRect/>
          </a:stretch>
        </p:blipFill>
        <p:spPr>
          <a:xfrm>
            <a:off x="261253" y="968822"/>
            <a:ext cx="5693434" cy="1005840"/>
          </a:xfrm>
          <a:prstGeom prst="rect">
            <a:avLst/>
          </a:prstGeom>
        </p:spPr>
      </p:pic>
      <p:sp>
        <p:nvSpPr>
          <p:cNvPr id="7" name="TextBox 6">
            <a:extLst>
              <a:ext uri="{FF2B5EF4-FFF2-40B4-BE49-F238E27FC236}">
                <a16:creationId xmlns:a16="http://schemas.microsoft.com/office/drawing/2014/main" xmlns="" id="{132D85E5-092F-4252-9DF1-CF3745B5C534}"/>
              </a:ext>
            </a:extLst>
          </p:cNvPr>
          <p:cNvSpPr txBox="1"/>
          <p:nvPr/>
        </p:nvSpPr>
        <p:spPr>
          <a:xfrm>
            <a:off x="54430" y="54422"/>
            <a:ext cx="12070080" cy="830997"/>
          </a:xfrm>
          <a:prstGeom prst="rect">
            <a:avLst/>
          </a:prstGeom>
          <a:solidFill>
            <a:srgbClr val="FFCCFF"/>
          </a:solidFill>
          <a:ln w="38100">
            <a:solidFill>
              <a:schemeClr val="bg1">
                <a:lumMod val="95000"/>
              </a:schemeClr>
            </a:solidFill>
          </a:ln>
        </p:spPr>
        <p:txBody>
          <a:bodyPr wrap="square" rtlCol="0">
            <a:spAutoFit/>
          </a:bodyPr>
          <a:lstStyle/>
          <a:p>
            <a:pPr algn="ctr"/>
            <a:r>
              <a:rPr lang="en-US" sz="4800" b="1" dirty="0" err="1">
                <a:solidFill>
                  <a:srgbClr val="FF0000"/>
                </a:solidFill>
                <a:latin typeface="#9Slide04 Rokkitt Bold" panose="00000800000000000000" pitchFamily="2" charset="0"/>
              </a:rPr>
              <a:t>Bài</a:t>
            </a:r>
            <a:r>
              <a:rPr lang="en-US" sz="4800" b="1" dirty="0">
                <a:solidFill>
                  <a:srgbClr val="FF0000"/>
                </a:solidFill>
                <a:latin typeface="#9Slide04 Rokkitt Bold" panose="00000800000000000000" pitchFamily="2" charset="0"/>
              </a:rPr>
              <a:t> </a:t>
            </a:r>
            <a:r>
              <a:rPr lang="vi-VN" sz="4800" b="1" dirty="0" smtClean="0">
                <a:solidFill>
                  <a:srgbClr val="FF0000"/>
                </a:solidFill>
                <a:latin typeface="#9Slide04 Rokkitt Bold" panose="00000800000000000000" pitchFamily="2" charset="0"/>
              </a:rPr>
              <a:t>9</a:t>
            </a:r>
            <a:r>
              <a:rPr lang="en-US" sz="4800" b="1" dirty="0" smtClean="0">
                <a:solidFill>
                  <a:srgbClr val="FF0000"/>
                </a:solidFill>
                <a:latin typeface="#9Slide04 Rokkitt Bold" panose="00000800000000000000" pitchFamily="2" charset="0"/>
              </a:rPr>
              <a:t>: </a:t>
            </a:r>
            <a:r>
              <a:rPr lang="en-US" sz="4800" b="1" dirty="0">
                <a:solidFill>
                  <a:srgbClr val="FF0000"/>
                </a:solidFill>
                <a:latin typeface="#9Slide04 Rokkitt Bold" panose="00000800000000000000" pitchFamily="2" charset="0"/>
              </a:rPr>
              <a:t>Oxygen</a:t>
            </a:r>
            <a:endParaRPr lang="vi-VN" sz="4800" b="1" dirty="0">
              <a:solidFill>
                <a:srgbClr val="FF0000"/>
              </a:solidFill>
              <a:latin typeface="#9Slide04 Rokkitt Bold" panose="00000800000000000000" pitchFamily="2" charset="0"/>
            </a:endParaRPr>
          </a:p>
        </p:txBody>
      </p:sp>
      <p:pic>
        <p:nvPicPr>
          <p:cNvPr id="10" name="Picture 9">
            <a:extLst>
              <a:ext uri="{FF2B5EF4-FFF2-40B4-BE49-F238E27FC236}">
                <a16:creationId xmlns:a16="http://schemas.microsoft.com/office/drawing/2014/main" xmlns="" id="{00D4C30B-BEAF-4F0F-9553-8C2AC04E288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126" y="1954517"/>
            <a:ext cx="640080" cy="640080"/>
          </a:xfrm>
          <a:prstGeom prst="rect">
            <a:avLst/>
          </a:prstGeom>
          <a:noFill/>
          <a:ln>
            <a:noFill/>
          </a:ln>
        </p:spPr>
      </p:pic>
      <p:graphicFrame>
        <p:nvGraphicFramePr>
          <p:cNvPr id="13" name="Table 12">
            <a:extLst>
              <a:ext uri="{FF2B5EF4-FFF2-40B4-BE49-F238E27FC236}">
                <a16:creationId xmlns:a16="http://schemas.microsoft.com/office/drawing/2014/main" xmlns="" id="{5DE77A20-3BC9-4A89-8093-32BA38C63227}"/>
              </a:ext>
            </a:extLst>
          </p:cNvPr>
          <p:cNvGraphicFramePr>
            <a:graphicFrameLocks noGrp="1"/>
          </p:cNvGraphicFramePr>
          <p:nvPr>
            <p:extLst>
              <p:ext uri="{D42A27DB-BD31-4B8C-83A1-F6EECF244321}">
                <p14:modId xmlns:p14="http://schemas.microsoft.com/office/powerpoint/2010/main" val="2152585617"/>
              </p:ext>
            </p:extLst>
          </p:nvPr>
        </p:nvGraphicFramePr>
        <p:xfrm>
          <a:off x="457202" y="2613783"/>
          <a:ext cx="11397342" cy="4276620"/>
        </p:xfrm>
        <a:graphic>
          <a:graphicData uri="http://schemas.openxmlformats.org/drawingml/2006/table">
            <a:tbl>
              <a:tblPr firstRow="1" firstCol="1" bandRow="1">
                <a:tableStyleId>{5C22544A-7EE6-4342-B048-85BDC9FD1C3A}</a:tableStyleId>
              </a:tblPr>
              <a:tblGrid>
                <a:gridCol w="4822370">
                  <a:extLst>
                    <a:ext uri="{9D8B030D-6E8A-4147-A177-3AD203B41FA5}">
                      <a16:colId xmlns:a16="http://schemas.microsoft.com/office/drawing/2014/main" xmlns="" val="346737045"/>
                    </a:ext>
                  </a:extLst>
                </a:gridCol>
                <a:gridCol w="6574972">
                  <a:extLst>
                    <a:ext uri="{9D8B030D-6E8A-4147-A177-3AD203B41FA5}">
                      <a16:colId xmlns:a16="http://schemas.microsoft.com/office/drawing/2014/main" xmlns="" val="457478988"/>
                    </a:ext>
                  </a:extLst>
                </a:gridCol>
              </a:tblGrid>
              <a:tr h="766710">
                <a:tc>
                  <a:txBody>
                    <a:bodyPr/>
                    <a:lstStyle/>
                    <a:p>
                      <a:pPr marL="0" marR="0" algn="ctr">
                        <a:lnSpc>
                          <a:spcPct val="150000"/>
                        </a:lnSpc>
                        <a:spcBef>
                          <a:spcPts val="0"/>
                        </a:spcBef>
                        <a:spcAft>
                          <a:spcPts val="0"/>
                        </a:spcAft>
                      </a:pPr>
                      <a:r>
                        <a:rPr lang="en-US" sz="2400" dirty="0">
                          <a:solidFill>
                            <a:schemeClr val="tx1"/>
                          </a:solidFill>
                          <a:effectLst/>
                          <a:latin typeface="Times New Roman" pitchFamily="18" charset="0"/>
                          <a:cs typeface="Times New Roman" pitchFamily="18" charset="0"/>
                        </a:rPr>
                        <a:t>Câu hỏi</a:t>
                      </a:r>
                      <a:endParaRPr lang="vi-VN" sz="24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algn="ctr">
                        <a:lnSpc>
                          <a:spcPct val="150000"/>
                        </a:lnSpc>
                        <a:spcBef>
                          <a:spcPts val="0"/>
                        </a:spcBef>
                        <a:spcAft>
                          <a:spcPts val="0"/>
                        </a:spcAft>
                      </a:pPr>
                      <a:r>
                        <a:rPr lang="en-US" sz="2400" dirty="0">
                          <a:solidFill>
                            <a:schemeClr val="tx1"/>
                          </a:solidFill>
                          <a:effectLst/>
                          <a:latin typeface="Times New Roman" pitchFamily="18" charset="0"/>
                          <a:cs typeface="Times New Roman" pitchFamily="18" charset="0"/>
                        </a:rPr>
                        <a:t>Câu trả lời</a:t>
                      </a:r>
                      <a:endParaRPr lang="vi-VN" sz="24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xmlns="" val="866053978"/>
                  </a:ext>
                </a:extLst>
              </a:tr>
              <a:tr h="766710">
                <a:tc>
                  <a:txBody>
                    <a:bodyPr/>
                    <a:lstStyle/>
                    <a:p>
                      <a:pPr marL="0" marR="0">
                        <a:lnSpc>
                          <a:spcPct val="150000"/>
                        </a:lnSpc>
                        <a:spcBef>
                          <a:spcPts val="0"/>
                        </a:spcBef>
                        <a:spcAft>
                          <a:spcPts val="0"/>
                        </a:spcAft>
                      </a:pPr>
                      <a:r>
                        <a:rPr lang="en-US" sz="2400" dirty="0">
                          <a:solidFill>
                            <a:schemeClr val="tx1"/>
                          </a:solidFill>
                          <a:effectLst/>
                          <a:latin typeface="Times New Roman" pitchFamily="18" charset="0"/>
                          <a:cs typeface="Times New Roman" pitchFamily="18" charset="0"/>
                        </a:rPr>
                        <a:t>1. Khí oxygen tồn tại ở đâu?</a:t>
                      </a:r>
                      <a:endParaRPr lang="vi-VN" sz="24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a:lnSpc>
                          <a:spcPct val="150000"/>
                        </a:lnSpc>
                        <a:spcBef>
                          <a:spcPts val="0"/>
                        </a:spcBef>
                        <a:spcAft>
                          <a:spcPts val="0"/>
                        </a:spcAft>
                      </a:pPr>
                      <a:r>
                        <a:rPr lang="en-US" sz="2400" dirty="0">
                          <a:solidFill>
                            <a:schemeClr val="tx1"/>
                          </a:solidFill>
                          <a:effectLst/>
                          <a:latin typeface="Times New Roman" pitchFamily="18" charset="0"/>
                          <a:cs typeface="Times New Roman" pitchFamily="18" charset="0"/>
                        </a:rPr>
                        <a:t> </a:t>
                      </a:r>
                      <a:endParaRPr lang="vi-VN" sz="24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xmlns="" val="451654672"/>
                  </a:ext>
                </a:extLst>
              </a:tr>
              <a:tr h="766710">
                <a:tc>
                  <a:txBody>
                    <a:bodyPr/>
                    <a:lstStyle/>
                    <a:p>
                      <a:pPr marL="0" marR="0">
                        <a:lnSpc>
                          <a:spcPct val="150000"/>
                        </a:lnSpc>
                        <a:spcBef>
                          <a:spcPts val="0"/>
                        </a:spcBef>
                        <a:spcAft>
                          <a:spcPts val="0"/>
                        </a:spcAft>
                      </a:pPr>
                      <a:r>
                        <a:rPr lang="en-US" sz="2400" dirty="0" smtClean="0">
                          <a:solidFill>
                            <a:schemeClr val="tx1"/>
                          </a:solidFill>
                          <a:effectLst/>
                          <a:latin typeface="Times New Roman" pitchFamily="18" charset="0"/>
                          <a:cs typeface="Times New Roman" pitchFamily="18" charset="0"/>
                        </a:rPr>
                        <a:t>2. Cho biết màu, mùi, vị của khí oxygen.</a:t>
                      </a:r>
                      <a:endParaRPr lang="vi-VN" sz="24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a:lnSpc>
                          <a:spcPct val="150000"/>
                        </a:lnSpc>
                        <a:spcBef>
                          <a:spcPts val="0"/>
                        </a:spcBef>
                        <a:spcAft>
                          <a:spcPts val="0"/>
                        </a:spcAft>
                      </a:pPr>
                      <a:r>
                        <a:rPr lang="en-US" sz="2400" dirty="0">
                          <a:solidFill>
                            <a:schemeClr val="tx1"/>
                          </a:solidFill>
                          <a:effectLst/>
                          <a:latin typeface="#9Slide03 Cabin Condensed Bold" panose="00000806000000000000" pitchFamily="2" charset="0"/>
                        </a:rPr>
                        <a:t> </a:t>
                      </a:r>
                      <a:endParaRPr lang="vi-VN" sz="2400" dirty="0">
                        <a:solidFill>
                          <a:schemeClr val="tx1"/>
                        </a:solidFill>
                        <a:effectLst/>
                        <a:latin typeface="#9Slide03 Cabin Condensed Bold" panose="00000806000000000000" pitchFamily="2"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xmlns="" val="500964205"/>
                  </a:ext>
                </a:extLst>
              </a:tr>
              <a:tr h="1441735">
                <a:tc>
                  <a:txBody>
                    <a:bodyPr/>
                    <a:lstStyle/>
                    <a:p>
                      <a:pPr marL="0" marR="0">
                        <a:lnSpc>
                          <a:spcPct val="150000"/>
                        </a:lnSpc>
                        <a:spcBef>
                          <a:spcPts val="0"/>
                        </a:spcBef>
                        <a:spcAft>
                          <a:spcPts val="0"/>
                        </a:spcAft>
                      </a:pPr>
                      <a:r>
                        <a:rPr lang="en-US" sz="2400" dirty="0">
                          <a:solidFill>
                            <a:schemeClr val="tx1"/>
                          </a:solidFill>
                          <a:effectLst/>
                          <a:latin typeface="Times New Roman" pitchFamily="18" charset="0"/>
                          <a:cs typeface="Times New Roman" pitchFamily="18" charset="0"/>
                        </a:rPr>
                        <a:t>3. Dự đoán khả năng tan trong nước của </a:t>
                      </a:r>
                      <a:r>
                        <a:rPr lang="en-US" sz="2400" dirty="0" err="1">
                          <a:solidFill>
                            <a:schemeClr val="tx1"/>
                          </a:solidFill>
                          <a:effectLst/>
                          <a:latin typeface="Times New Roman" pitchFamily="18" charset="0"/>
                          <a:cs typeface="Times New Roman" pitchFamily="18" charset="0"/>
                        </a:rPr>
                        <a:t>khí</a:t>
                      </a:r>
                      <a:r>
                        <a:rPr lang="en-US" sz="2400" dirty="0">
                          <a:solidFill>
                            <a:schemeClr val="tx1"/>
                          </a:solidFill>
                          <a:effectLst/>
                          <a:latin typeface="Times New Roman" pitchFamily="18" charset="0"/>
                          <a:cs typeface="Times New Roman" pitchFamily="18" charset="0"/>
                        </a:rPr>
                        <a:t> </a:t>
                      </a:r>
                      <a:r>
                        <a:rPr lang="en-US" sz="2400" dirty="0" smtClean="0">
                          <a:solidFill>
                            <a:schemeClr val="tx1"/>
                          </a:solidFill>
                          <a:effectLst/>
                          <a:latin typeface="Times New Roman" pitchFamily="18" charset="0"/>
                          <a:cs typeface="Times New Roman" pitchFamily="18" charset="0"/>
                        </a:rPr>
                        <a:t>oxygen</a:t>
                      </a:r>
                      <a:r>
                        <a:rPr lang="vi-VN" sz="2400" dirty="0" smtClean="0">
                          <a:solidFill>
                            <a:schemeClr val="tx1"/>
                          </a:solidFill>
                          <a:effectLst/>
                          <a:latin typeface="Times New Roman" pitchFamily="18" charset="0"/>
                          <a:cs typeface="Times New Roman" pitchFamily="18" charset="0"/>
                        </a:rPr>
                        <a:t>?</a:t>
                      </a:r>
                      <a:endParaRPr lang="vi-VN" sz="24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indent="342265">
                        <a:lnSpc>
                          <a:spcPct val="150000"/>
                        </a:lnSpc>
                        <a:spcBef>
                          <a:spcPts val="0"/>
                        </a:spcBef>
                        <a:spcAft>
                          <a:spcPts val="0"/>
                        </a:spcAft>
                      </a:pPr>
                      <a:r>
                        <a:rPr lang="en-US" sz="2400" dirty="0">
                          <a:solidFill>
                            <a:schemeClr val="tx1"/>
                          </a:solidFill>
                          <a:effectLst/>
                          <a:latin typeface="#9Slide03 Cabin Condensed Bold" panose="00000806000000000000" pitchFamily="2" charset="0"/>
                        </a:rPr>
                        <a:t> </a:t>
                      </a:r>
                      <a:endParaRPr lang="vi-VN" sz="2400" dirty="0">
                        <a:solidFill>
                          <a:schemeClr val="tx1"/>
                        </a:solidFill>
                        <a:effectLst/>
                        <a:latin typeface="#9Slide03 Cabin Condensed Bold" panose="00000806000000000000" pitchFamily="2" charset="0"/>
                      </a:endParaRPr>
                    </a:p>
                    <a:p>
                      <a:pPr marL="0" marR="0">
                        <a:lnSpc>
                          <a:spcPct val="150000"/>
                        </a:lnSpc>
                        <a:spcBef>
                          <a:spcPts val="0"/>
                        </a:spcBef>
                        <a:spcAft>
                          <a:spcPts val="0"/>
                        </a:spcAft>
                      </a:pPr>
                      <a:r>
                        <a:rPr lang="en-US" sz="2400" dirty="0">
                          <a:solidFill>
                            <a:schemeClr val="tx1"/>
                          </a:solidFill>
                          <a:effectLst/>
                          <a:latin typeface="#9Slide03 Cabin Condensed Bold" panose="00000806000000000000" pitchFamily="2" charset="0"/>
                        </a:rPr>
                        <a:t> </a:t>
                      </a:r>
                      <a:endParaRPr lang="vi-VN" sz="2400" dirty="0">
                        <a:solidFill>
                          <a:schemeClr val="tx1"/>
                        </a:solidFill>
                        <a:effectLst/>
                        <a:latin typeface="#9Slide03 Cabin Condensed Bold" panose="00000806000000000000" pitchFamily="2" charset="0"/>
                      </a:endParaRPr>
                    </a:p>
                    <a:p>
                      <a:pPr marL="0" marR="0">
                        <a:lnSpc>
                          <a:spcPct val="150000"/>
                        </a:lnSpc>
                        <a:spcBef>
                          <a:spcPts val="0"/>
                        </a:spcBef>
                        <a:spcAft>
                          <a:spcPts val="0"/>
                        </a:spcAft>
                      </a:pPr>
                      <a:r>
                        <a:rPr lang="en-US" sz="2400" dirty="0">
                          <a:solidFill>
                            <a:schemeClr val="tx1"/>
                          </a:solidFill>
                          <a:effectLst/>
                          <a:latin typeface="#9Slide03 Cabin Condensed Bold" panose="00000806000000000000" pitchFamily="2" charset="0"/>
                        </a:rPr>
                        <a:t> </a:t>
                      </a:r>
                      <a:endParaRPr lang="vi-VN" sz="2400" dirty="0">
                        <a:solidFill>
                          <a:schemeClr val="tx1"/>
                        </a:solidFill>
                        <a:effectLst/>
                        <a:latin typeface="#9Slide03 Cabin Condensed Bold" panose="00000806000000000000" pitchFamily="2"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xmlns="" val="2741489536"/>
                  </a:ext>
                </a:extLst>
              </a:tr>
            </a:tbl>
          </a:graphicData>
        </a:graphic>
      </p:graphicFrame>
      <p:sp>
        <p:nvSpPr>
          <p:cNvPr id="14" name="TextBox 13">
            <a:extLst>
              <a:ext uri="{FF2B5EF4-FFF2-40B4-BE49-F238E27FC236}">
                <a16:creationId xmlns:a16="http://schemas.microsoft.com/office/drawing/2014/main" xmlns="" id="{26711627-188E-4E37-BAF1-7750F10B461B}"/>
              </a:ext>
            </a:extLst>
          </p:cNvPr>
          <p:cNvSpPr txBox="1"/>
          <p:nvPr/>
        </p:nvSpPr>
        <p:spPr>
          <a:xfrm>
            <a:off x="5346511" y="3591355"/>
            <a:ext cx="6363217" cy="400110"/>
          </a:xfrm>
          <a:prstGeom prst="rect">
            <a:avLst/>
          </a:prstGeom>
          <a:noFill/>
        </p:spPr>
        <p:txBody>
          <a:bodyPr wrap="none" rtlCol="0">
            <a:spAutoFit/>
          </a:bodyPr>
          <a:lstStyle/>
          <a:p>
            <a:r>
              <a:rPr lang="en-US" sz="2000" b="1" dirty="0">
                <a:solidFill>
                  <a:srgbClr val="FF0000"/>
                </a:solidFill>
                <a:latin typeface="Times New Roman" pitchFamily="18" charset="0"/>
                <a:cs typeface="Times New Roman" pitchFamily="18" charset="0"/>
              </a:rPr>
              <a:t>Khí oxygen có trong không khí, trong nước, trong đất ,...</a:t>
            </a:r>
            <a:endParaRPr lang="vi-VN" sz="2000" b="1" dirty="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3BCE9EF3-A378-44A4-8358-539E24A3F40E}"/>
              </a:ext>
            </a:extLst>
          </p:cNvPr>
          <p:cNvSpPr txBox="1"/>
          <p:nvPr/>
        </p:nvSpPr>
        <p:spPr>
          <a:xfrm>
            <a:off x="5345696" y="4336650"/>
            <a:ext cx="6508848" cy="400110"/>
          </a:xfrm>
          <a:prstGeom prst="rect">
            <a:avLst/>
          </a:prstGeom>
          <a:noFill/>
        </p:spPr>
        <p:txBody>
          <a:bodyPr wrap="square">
            <a:spAutoFit/>
          </a:bodyPr>
          <a:lstStyle/>
          <a:p>
            <a:r>
              <a:rPr lang="en-US" sz="2000" b="1" dirty="0">
                <a:solidFill>
                  <a:srgbClr val="FF0000"/>
                </a:solidFill>
                <a:effectLst/>
                <a:latin typeface="Times New Roman" pitchFamily="18" charset="0"/>
                <a:ea typeface="Calibri" panose="020F0502020204030204" pitchFamily="34" charset="0"/>
                <a:cs typeface="Times New Roman" pitchFamily="18" charset="0"/>
              </a:rPr>
              <a:t>Oxygen là chất khí không màu, không mùi, không vị</a:t>
            </a:r>
            <a:endParaRPr lang="vi-VN" sz="2000" b="1" dirty="0">
              <a:solidFill>
                <a:srgbClr val="FF0000"/>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xmlns="" id="{A648046E-8B7A-4884-9E2F-ACE6A9F2DFCD}"/>
              </a:ext>
            </a:extLst>
          </p:cNvPr>
          <p:cNvSpPr txBox="1"/>
          <p:nvPr/>
        </p:nvSpPr>
        <p:spPr>
          <a:xfrm>
            <a:off x="5034642" y="5060663"/>
            <a:ext cx="2748642" cy="498663"/>
          </a:xfrm>
          <a:prstGeom prst="rect">
            <a:avLst/>
          </a:prstGeom>
          <a:noFill/>
        </p:spPr>
        <p:txBody>
          <a:bodyPr wrap="square">
            <a:spAutoFit/>
          </a:bodyPr>
          <a:lstStyle/>
          <a:p>
            <a:pPr marL="0" marR="0" indent="342265" algn="just">
              <a:lnSpc>
                <a:spcPct val="150000"/>
              </a:lnSpc>
              <a:spcBef>
                <a:spcPts val="0"/>
              </a:spcBef>
              <a:spcAft>
                <a:spcPts val="0"/>
              </a:spcAft>
            </a:pPr>
            <a:r>
              <a:rPr lang="en-US" sz="2000" b="1" dirty="0">
                <a:solidFill>
                  <a:srgbClr val="FF0000"/>
                </a:solidFill>
                <a:latin typeface="Times New Roman" pitchFamily="18" charset="0"/>
                <a:ea typeface="Calibri" panose="020F0502020204030204" pitchFamily="34" charset="0"/>
                <a:cs typeface="Times New Roman" pitchFamily="18" charset="0"/>
              </a:rPr>
              <a:t>T</a:t>
            </a:r>
            <a:r>
              <a:rPr lang="en-US" sz="2000" b="1" dirty="0">
                <a:solidFill>
                  <a:srgbClr val="FF0000"/>
                </a:solidFill>
                <a:effectLst/>
                <a:latin typeface="Times New Roman" pitchFamily="18" charset="0"/>
                <a:ea typeface="Calibri" panose="020F0502020204030204" pitchFamily="34" charset="0"/>
                <a:cs typeface="Times New Roman" pitchFamily="18" charset="0"/>
              </a:rPr>
              <a:t>an ít trong nước</a:t>
            </a:r>
            <a:endParaRPr lang="vi-VN" sz="2000" b="1" dirty="0">
              <a:solidFill>
                <a:srgbClr val="FF0000"/>
              </a:solidFill>
              <a:effectLst/>
              <a:latin typeface="Times New Roman" pitchFamily="18" charset="0"/>
              <a:ea typeface="Calibri" panose="020F0502020204030204" pitchFamily="34" charset="0"/>
              <a:cs typeface="Times New Roman" pitchFamily="18" charset="0"/>
            </a:endParaRPr>
          </a:p>
        </p:txBody>
      </p:sp>
      <p:sp>
        <p:nvSpPr>
          <p:cNvPr id="19" name="TextBox 18">
            <a:extLst>
              <a:ext uri="{FF2B5EF4-FFF2-40B4-BE49-F238E27FC236}">
                <a16:creationId xmlns:a16="http://schemas.microsoft.com/office/drawing/2014/main" xmlns="" id="{8CE20436-DD25-4F6B-A644-35AD87D34573}"/>
              </a:ext>
            </a:extLst>
          </p:cNvPr>
          <p:cNvSpPr txBox="1"/>
          <p:nvPr/>
        </p:nvSpPr>
        <p:spPr>
          <a:xfrm>
            <a:off x="5334810" y="5583008"/>
            <a:ext cx="6146234" cy="430887"/>
          </a:xfrm>
          <a:prstGeom prst="rect">
            <a:avLst/>
          </a:prstGeom>
          <a:noFill/>
        </p:spPr>
        <p:txBody>
          <a:bodyPr wrap="none" rtlCol="0">
            <a:spAutoFit/>
          </a:bodyPr>
          <a:lstStyle/>
          <a:p>
            <a:r>
              <a:rPr lang="en-US" sz="2200" dirty="0">
                <a:effectLst/>
                <a:latin typeface="#9Slide03 Cabin Condensed Bold" panose="00000806000000000000" pitchFamily="2" charset="0"/>
                <a:ea typeface="Calibri" panose="020F0502020204030204" pitchFamily="34" charset="0"/>
              </a:rPr>
              <a:t>(</a:t>
            </a:r>
            <a:r>
              <a:rPr lang="en-US" sz="2000" dirty="0">
                <a:effectLst/>
                <a:latin typeface="Times New Roman" pitchFamily="18" charset="0"/>
                <a:ea typeface="Calibri" panose="020F0502020204030204" pitchFamily="34" charset="0"/>
                <a:cs typeface="Times New Roman" pitchFamily="18" charset="0"/>
              </a:rPr>
              <a:t>1 lít nước ở 20⁰C, 1 atm hòa tan được 31 ml khí oxygen).</a:t>
            </a:r>
            <a:endParaRPr lang="vi-VN" sz="2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19ACC583-4D6D-4F41-92A2-33B88FC20836}"/>
              </a:ext>
            </a:extLst>
          </p:cNvPr>
          <p:cNvSpPr txBox="1"/>
          <p:nvPr/>
        </p:nvSpPr>
        <p:spPr>
          <a:xfrm>
            <a:off x="5302152" y="6007552"/>
            <a:ext cx="6552392" cy="738664"/>
          </a:xfrm>
          <a:prstGeom prst="rect">
            <a:avLst/>
          </a:prstGeom>
          <a:noFill/>
        </p:spPr>
        <p:txBody>
          <a:bodyPr wrap="square" rtlCol="0">
            <a:spAutoFit/>
          </a:bodyPr>
          <a:lstStyle/>
          <a:p>
            <a:r>
              <a:rPr lang="en-US" sz="2200" dirty="0">
                <a:latin typeface="Tahoma" panose="020B0604030504040204" pitchFamily="34" charset="0"/>
                <a:ea typeface="Tahoma" panose="020B0604030504040204" pitchFamily="34" charset="0"/>
                <a:cs typeface="Tahoma" panose="020B0604030504040204" pitchFamily="34" charset="0"/>
              </a:rPr>
              <a:t> </a:t>
            </a:r>
            <a:r>
              <a:rPr lang="vi-VN" sz="2200" dirty="0" smtClean="0">
                <a:latin typeface="Tahoma" panose="020B0604030504040204" pitchFamily="34" charset="0"/>
                <a:ea typeface="Tahoma" panose="020B0604030504040204" pitchFamily="34" charset="0"/>
                <a:cs typeface="Tahoma" panose="020B0604030504040204" pitchFamily="34" charset="0"/>
              </a:rPr>
              <a:t>VD: </a:t>
            </a:r>
            <a:r>
              <a:rPr lang="en-US" sz="2000" dirty="0" err="1" smtClean="0">
                <a:latin typeface="Times New Roman" pitchFamily="18" charset="0"/>
                <a:ea typeface="Calibri" panose="020F0502020204030204" pitchFamily="34" charset="0"/>
                <a:cs typeface="Times New Roman" pitchFamily="18" charset="0"/>
              </a:rPr>
              <a:t>B</a:t>
            </a:r>
            <a:r>
              <a:rPr lang="en-US" sz="2000" dirty="0" err="1" smtClean="0">
                <a:effectLst/>
                <a:latin typeface="Times New Roman" pitchFamily="18" charset="0"/>
                <a:ea typeface="Calibri" panose="020F0502020204030204" pitchFamily="34" charset="0"/>
                <a:cs typeface="Times New Roman" pitchFamily="18" charset="0"/>
              </a:rPr>
              <a:t>ể</a:t>
            </a:r>
            <a:r>
              <a:rPr lang="en-US" sz="2000" dirty="0" smtClean="0">
                <a:effectLst/>
                <a:latin typeface="Times New Roman" pitchFamily="18" charset="0"/>
                <a:ea typeface="Calibri" panose="020F0502020204030204" pitchFamily="34" charset="0"/>
                <a:cs typeface="Times New Roman" pitchFamily="18" charset="0"/>
              </a:rPr>
              <a:t> </a:t>
            </a:r>
            <a:r>
              <a:rPr lang="en-US" sz="2000" dirty="0">
                <a:effectLst/>
                <a:latin typeface="Times New Roman" pitchFamily="18" charset="0"/>
                <a:ea typeface="Calibri" panose="020F0502020204030204" pitchFamily="34" charset="0"/>
                <a:cs typeface="Times New Roman" pitchFamily="18" charset="0"/>
              </a:rPr>
              <a:t>cá cảnh hay đầm nuôi tôm thường phải lắp thêm hệ</a:t>
            </a:r>
          </a:p>
          <a:p>
            <a:r>
              <a:rPr lang="en-US" sz="2000" dirty="0">
                <a:effectLst/>
                <a:latin typeface="Times New Roman" pitchFamily="18" charset="0"/>
                <a:ea typeface="Calibri" panose="020F0502020204030204" pitchFamily="34" charset="0"/>
                <a:cs typeface="Times New Roman" pitchFamily="18" charset="0"/>
              </a:rPr>
              <a:t>  thống </a:t>
            </a:r>
            <a:r>
              <a:rPr lang="en-US" sz="2000" dirty="0">
                <a:latin typeface="Times New Roman" pitchFamily="18" charset="0"/>
                <a:cs typeface="Times New Roman" pitchFamily="18" charset="0"/>
              </a:rPr>
              <a:t>quạt khí để tăng lượng oxi có trong nước.</a:t>
            </a:r>
            <a:endParaRPr lang="vi-VN" sz="2000" dirty="0">
              <a:latin typeface="Times New Roman" pitchFamily="18" charset="0"/>
              <a:cs typeface="Times New Roman" pitchFamily="18" charset="0"/>
            </a:endParaRPr>
          </a:p>
        </p:txBody>
      </p:sp>
      <p:sp>
        <p:nvSpPr>
          <p:cNvPr id="2" name="Rectangle 1"/>
          <p:cNvSpPr/>
          <p:nvPr/>
        </p:nvSpPr>
        <p:spPr>
          <a:xfrm>
            <a:off x="261253" y="1551628"/>
            <a:ext cx="5384173" cy="402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5394F9F3-6395-4AA7-8AF7-54BB9775F80A}"/>
              </a:ext>
            </a:extLst>
          </p:cNvPr>
          <p:cNvSpPr txBox="1"/>
          <p:nvPr/>
        </p:nvSpPr>
        <p:spPr>
          <a:xfrm>
            <a:off x="993913" y="1739864"/>
            <a:ext cx="10715815" cy="544765"/>
          </a:xfrm>
          <a:prstGeom prst="rect">
            <a:avLst/>
          </a:prstGeom>
          <a:noFill/>
        </p:spPr>
        <p:txBody>
          <a:bodyPr wrap="square">
            <a:spAutoFit/>
          </a:bodyPr>
          <a:lstStyle/>
          <a:p>
            <a:pPr marL="0" marR="0" algn="just">
              <a:lnSpc>
                <a:spcPct val="105000"/>
              </a:lnSpc>
              <a:spcBef>
                <a:spcPts val="0"/>
              </a:spcBef>
              <a:spcAft>
                <a:spcPts val="800"/>
              </a:spcAft>
            </a:pPr>
            <a:r>
              <a:rPr lang="en-US" sz="2800" b="1" dirty="0">
                <a:solidFill>
                  <a:srgbClr val="0000FF"/>
                </a:solidFill>
                <a:effectLst/>
                <a:latin typeface="Times New Roman" pitchFamily="18" charset="0"/>
                <a:ea typeface="Calibri" panose="020F0502020204030204" pitchFamily="34" charset="0"/>
                <a:cs typeface="Times New Roman" pitchFamily="18" charset="0"/>
              </a:rPr>
              <a:t>Thảo luận với bạn ngồi cạnh để hoàn thành </a:t>
            </a:r>
            <a:r>
              <a:rPr lang="en-US" sz="2800" b="1" dirty="0">
                <a:solidFill>
                  <a:srgbClr val="0000FF"/>
                </a:solidFill>
                <a:latin typeface="Times New Roman" pitchFamily="18" charset="0"/>
                <a:ea typeface="Calibri" panose="020F0502020204030204" pitchFamily="34" charset="0"/>
                <a:cs typeface="Times New Roman" pitchFamily="18" charset="0"/>
              </a:rPr>
              <a:t>nội dung </a:t>
            </a:r>
            <a:r>
              <a:rPr lang="en-US" sz="2800" b="1" dirty="0" err="1" smtClean="0">
                <a:solidFill>
                  <a:srgbClr val="0000FF"/>
                </a:solidFill>
                <a:latin typeface="Times New Roman" pitchFamily="18" charset="0"/>
                <a:ea typeface="Calibri" panose="020F0502020204030204" pitchFamily="34" charset="0"/>
                <a:cs typeface="Times New Roman" pitchFamily="18" charset="0"/>
              </a:rPr>
              <a:t>trong</a:t>
            </a:r>
            <a:r>
              <a:rPr lang="en-US" sz="2800" b="1" dirty="0" smtClean="0">
                <a:solidFill>
                  <a:srgbClr val="0000FF"/>
                </a:solidFill>
                <a:latin typeface="Times New Roman" pitchFamily="18" charset="0"/>
                <a:ea typeface="Calibri" panose="020F0502020204030204" pitchFamily="34" charset="0"/>
                <a:cs typeface="Times New Roman" pitchFamily="18" charset="0"/>
              </a:rPr>
              <a:t> </a:t>
            </a:r>
            <a:r>
              <a:rPr lang="vi-VN" sz="2800" b="1" dirty="0" smtClean="0">
                <a:solidFill>
                  <a:srgbClr val="0000FF"/>
                </a:solidFill>
                <a:latin typeface="Times New Roman" pitchFamily="18" charset="0"/>
                <a:ea typeface="Calibri" panose="020F0502020204030204" pitchFamily="34" charset="0"/>
                <a:cs typeface="Times New Roman" pitchFamily="18" charset="0"/>
              </a:rPr>
              <a:t>bảng sau:</a:t>
            </a:r>
            <a:endParaRPr lang="vi-VN" sz="2800" b="1" dirty="0">
              <a:solidFill>
                <a:srgbClr val="0000FF"/>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9516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4F452C6-592C-4285-A0A3-05C3D10C5ECC}"/>
              </a:ext>
            </a:extLst>
          </p:cNvPr>
          <p:cNvSpPr txBox="1"/>
          <p:nvPr/>
        </p:nvSpPr>
        <p:spPr>
          <a:xfrm>
            <a:off x="780562" y="1136036"/>
            <a:ext cx="3791438" cy="515782"/>
          </a:xfrm>
          <a:prstGeom prst="rect">
            <a:avLst/>
          </a:prstGeom>
          <a:solidFill>
            <a:srgbClr val="CC5F7D"/>
          </a:solidFill>
        </p:spPr>
        <p:txBody>
          <a:bodyPr wrap="square">
            <a:spAutoFit/>
          </a:bodyPr>
          <a:lstStyle/>
          <a:p>
            <a:pPr marL="0" marR="0" algn="ctr">
              <a:lnSpc>
                <a:spcPct val="105000"/>
              </a:lnSpc>
              <a:spcBef>
                <a:spcPts val="0"/>
              </a:spcBef>
              <a:spcAft>
                <a:spcPts val="800"/>
              </a:spcAft>
            </a:pPr>
            <a:r>
              <a:rPr lang="en-US" sz="2800" dirty="0">
                <a:solidFill>
                  <a:srgbClr val="FFFF00"/>
                </a:solidFill>
                <a:effectLst/>
                <a:latin typeface="Times New Roman" pitchFamily="18" charset="0"/>
                <a:ea typeface="Calibri" panose="020F0502020204030204" pitchFamily="34" charset="0"/>
                <a:cs typeface="Times New Roman" pitchFamily="18" charset="0"/>
              </a:rPr>
              <a:t>Oxygen duy tr</a:t>
            </a:r>
            <a:r>
              <a:rPr lang="en-US" sz="2800" dirty="0">
                <a:solidFill>
                  <a:srgbClr val="FFFF00"/>
                </a:solidFill>
                <a:latin typeface="Times New Roman" pitchFamily="18" charset="0"/>
                <a:ea typeface="Calibri" panose="020F0502020204030204" pitchFamily="34" charset="0"/>
                <a:cs typeface="Times New Roman" pitchFamily="18" charset="0"/>
              </a:rPr>
              <a:t>ì sự sống</a:t>
            </a:r>
            <a:endParaRPr lang="vi-VN" sz="2800" dirty="0">
              <a:solidFill>
                <a:srgbClr val="FFFF00"/>
              </a:solidFill>
              <a:effectLst/>
              <a:latin typeface="Times New Roman" pitchFamily="18" charset="0"/>
              <a:ea typeface="Calibri" panose="020F0502020204030204" pitchFamily="34" charset="0"/>
              <a:cs typeface="Times New Roman" pitchFamily="18" charset="0"/>
            </a:endParaRPr>
          </a:p>
        </p:txBody>
      </p:sp>
      <p:pic>
        <p:nvPicPr>
          <p:cNvPr id="3" name="Picture 2">
            <a:extLst>
              <a:ext uri="{FF2B5EF4-FFF2-40B4-BE49-F238E27FC236}">
                <a16:creationId xmlns:a16="http://schemas.microsoft.com/office/drawing/2014/main" xmlns="" id="{D16638D5-2DF6-419F-8C7F-802854414EE9}"/>
              </a:ext>
            </a:extLst>
          </p:cNvPr>
          <p:cNvPicPr>
            <a:picLocks noChangeAspect="1"/>
          </p:cNvPicPr>
          <p:nvPr/>
        </p:nvPicPr>
        <p:blipFill>
          <a:blip r:embed="rId2"/>
          <a:stretch>
            <a:fillRect/>
          </a:stretch>
        </p:blipFill>
        <p:spPr>
          <a:xfrm>
            <a:off x="232685" y="97971"/>
            <a:ext cx="5489502" cy="1005840"/>
          </a:xfrm>
          <a:prstGeom prst="rect">
            <a:avLst/>
          </a:prstGeom>
        </p:spPr>
      </p:pic>
      <p:pic>
        <p:nvPicPr>
          <p:cNvPr id="5" name="Picture 4">
            <a:extLst>
              <a:ext uri="{FF2B5EF4-FFF2-40B4-BE49-F238E27FC236}">
                <a16:creationId xmlns:a16="http://schemas.microsoft.com/office/drawing/2014/main" xmlns="" id="{BA1445CD-1A43-47BA-B164-8D897F1EACA0}"/>
              </a:ext>
            </a:extLst>
          </p:cNvPr>
          <p:cNvPicPr>
            <a:picLocks noChangeAspect="1"/>
          </p:cNvPicPr>
          <p:nvPr/>
        </p:nvPicPr>
        <p:blipFill rotWithShape="1">
          <a:blip r:embed="rId3">
            <a:extLst>
              <a:ext uri="{28A0092B-C50C-407E-A947-70E740481C1C}">
                <a14:useLocalDpi xmlns:a14="http://schemas.microsoft.com/office/drawing/2010/main" val="0"/>
              </a:ext>
            </a:extLst>
          </a:blip>
          <a:srcRect r="7933" b="5152"/>
          <a:stretch/>
        </p:blipFill>
        <p:spPr>
          <a:xfrm>
            <a:off x="9324881" y="733147"/>
            <a:ext cx="2840938" cy="2195072"/>
          </a:xfrm>
          <a:prstGeom prst="rect">
            <a:avLst/>
          </a:prstGeom>
        </p:spPr>
      </p:pic>
      <p:pic>
        <p:nvPicPr>
          <p:cNvPr id="7" name="Picture 6">
            <a:extLst>
              <a:ext uri="{FF2B5EF4-FFF2-40B4-BE49-F238E27FC236}">
                <a16:creationId xmlns:a16="http://schemas.microsoft.com/office/drawing/2014/main" xmlns="" id="{772F5826-BDD7-4EC1-B88A-1C366FDB7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326" y="3655820"/>
            <a:ext cx="5287978" cy="2707445"/>
          </a:xfrm>
          <a:prstGeom prst="rect">
            <a:avLst/>
          </a:prstGeom>
        </p:spPr>
      </p:pic>
      <p:pic>
        <p:nvPicPr>
          <p:cNvPr id="9" name="Picture 8">
            <a:extLst>
              <a:ext uri="{FF2B5EF4-FFF2-40B4-BE49-F238E27FC236}">
                <a16:creationId xmlns:a16="http://schemas.microsoft.com/office/drawing/2014/main" xmlns="" id="{90E798CD-F2FD-4452-9D15-51FCA0671331}"/>
              </a:ext>
            </a:extLst>
          </p:cNvPr>
          <p:cNvPicPr>
            <a:picLocks noChangeAspect="1"/>
          </p:cNvPicPr>
          <p:nvPr/>
        </p:nvPicPr>
        <p:blipFill rotWithShape="1">
          <a:blip r:embed="rId5">
            <a:extLst>
              <a:ext uri="{28A0092B-C50C-407E-A947-70E740481C1C}">
                <a14:useLocalDpi xmlns:a14="http://schemas.microsoft.com/office/drawing/2010/main" val="0"/>
              </a:ext>
            </a:extLst>
          </a:blip>
          <a:srcRect l="2773" r="5438" b="24640"/>
          <a:stretch/>
        </p:blipFill>
        <p:spPr>
          <a:xfrm>
            <a:off x="5931314" y="1103811"/>
            <a:ext cx="3017521" cy="2195072"/>
          </a:xfrm>
          <a:prstGeom prst="rect">
            <a:avLst/>
          </a:prstGeom>
        </p:spPr>
      </p:pic>
      <p:pic>
        <p:nvPicPr>
          <p:cNvPr id="11" name="Picture 10">
            <a:extLst>
              <a:ext uri="{FF2B5EF4-FFF2-40B4-BE49-F238E27FC236}">
                <a16:creationId xmlns:a16="http://schemas.microsoft.com/office/drawing/2014/main" xmlns="" id="{8B934C99-C866-41EB-9A51-0369F045F4D8}"/>
              </a:ext>
            </a:extLst>
          </p:cNvPr>
          <p:cNvPicPr>
            <a:picLocks noChangeAspect="1"/>
          </p:cNvPicPr>
          <p:nvPr/>
        </p:nvPicPr>
        <p:blipFill rotWithShape="1">
          <a:blip r:embed="rId6">
            <a:extLst>
              <a:ext uri="{28A0092B-C50C-407E-A947-70E740481C1C}">
                <a14:useLocalDpi xmlns:a14="http://schemas.microsoft.com/office/drawing/2010/main" val="0"/>
              </a:ext>
            </a:extLst>
          </a:blip>
          <a:srcRect l="8103" r="8280"/>
          <a:stretch/>
        </p:blipFill>
        <p:spPr>
          <a:xfrm>
            <a:off x="522707" y="2858339"/>
            <a:ext cx="4909458" cy="3199900"/>
          </a:xfrm>
          <a:prstGeom prst="rect">
            <a:avLst/>
          </a:prstGeom>
        </p:spPr>
      </p:pic>
      <p:sp>
        <p:nvSpPr>
          <p:cNvPr id="10" name="Rectangle 9"/>
          <p:cNvSpPr/>
          <p:nvPr/>
        </p:nvSpPr>
        <p:spPr>
          <a:xfrm>
            <a:off x="261544" y="733147"/>
            <a:ext cx="4887397" cy="402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34F452C6-592C-4285-A0A3-05C3D10C5ECC}"/>
              </a:ext>
            </a:extLst>
          </p:cNvPr>
          <p:cNvSpPr txBox="1"/>
          <p:nvPr/>
        </p:nvSpPr>
        <p:spPr>
          <a:xfrm>
            <a:off x="299952" y="979557"/>
            <a:ext cx="4953552" cy="997196"/>
          </a:xfrm>
          <a:prstGeom prst="rect">
            <a:avLst/>
          </a:prstGeom>
          <a:solidFill>
            <a:schemeClr val="accent1">
              <a:lumMod val="75000"/>
            </a:schemeClr>
          </a:solidFill>
        </p:spPr>
        <p:txBody>
          <a:bodyPr wrap="square">
            <a:spAutoFit/>
          </a:bodyPr>
          <a:lstStyle/>
          <a:p>
            <a:pPr marL="0" marR="0" algn="ctr">
              <a:lnSpc>
                <a:spcPct val="105000"/>
              </a:lnSpc>
              <a:spcBef>
                <a:spcPts val="0"/>
              </a:spcBef>
              <a:spcAft>
                <a:spcPts val="800"/>
              </a:spcAft>
            </a:pPr>
            <a:r>
              <a:rPr lang="vi-VN" sz="2800" b="1" dirty="0" smtClean="0">
                <a:solidFill>
                  <a:srgbClr val="FFFF00"/>
                </a:solidFill>
                <a:effectLst/>
                <a:latin typeface="Times New Roman" pitchFamily="18" charset="0"/>
                <a:ea typeface="Calibri" panose="020F0502020204030204" pitchFamily="34" charset="0"/>
                <a:cs typeface="Times New Roman" pitchFamily="18" charset="0"/>
              </a:rPr>
              <a:t>Em hãy cho biết tầm quan trọng của oxygen với sự sống?</a:t>
            </a:r>
            <a:endParaRPr lang="vi-VN" sz="2800" b="1" dirty="0">
              <a:solidFill>
                <a:srgbClr val="FFFF0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90307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5046" y="-288235"/>
            <a:ext cx="10116780" cy="7404652"/>
          </a:xfrm>
          <a:prstGeom prst="rect">
            <a:avLst/>
          </a:prstGeom>
        </p:spPr>
      </p:pic>
    </p:spTree>
    <p:extLst>
      <p:ext uri="{BB962C8B-B14F-4D97-AF65-F5344CB8AC3E}">
        <p14:creationId xmlns:p14="http://schemas.microsoft.com/office/powerpoint/2010/main" val="98644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4F4A559-05E2-47BA-9347-AD00FB7E1C96}"/>
              </a:ext>
            </a:extLst>
          </p:cNvPr>
          <p:cNvPicPr>
            <a:picLocks noChangeAspect="1"/>
          </p:cNvPicPr>
          <p:nvPr/>
        </p:nvPicPr>
        <p:blipFill>
          <a:blip r:embed="rId2"/>
          <a:stretch>
            <a:fillRect/>
          </a:stretch>
        </p:blipFill>
        <p:spPr>
          <a:xfrm>
            <a:off x="214607" y="147125"/>
            <a:ext cx="8138160" cy="1058424"/>
          </a:xfrm>
          <a:prstGeom prst="rect">
            <a:avLst/>
          </a:prstGeom>
        </p:spPr>
      </p:pic>
      <p:sp>
        <p:nvSpPr>
          <p:cNvPr id="5" name="Rectangle 4">
            <a:extLst>
              <a:ext uri="{FF2B5EF4-FFF2-40B4-BE49-F238E27FC236}">
                <a16:creationId xmlns:a16="http://schemas.microsoft.com/office/drawing/2014/main" xmlns="" id="{8B0C2103-2EEA-4179-A065-51E4208589B4}"/>
              </a:ext>
            </a:extLst>
          </p:cNvPr>
          <p:cNvSpPr/>
          <p:nvPr/>
        </p:nvSpPr>
        <p:spPr>
          <a:xfrm>
            <a:off x="4366395" y="1807029"/>
            <a:ext cx="4538119"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xmlns="" id="{0FFF8690-AD04-41A4-8AFE-D55365D16659}"/>
              </a:ext>
            </a:extLst>
          </p:cNvPr>
          <p:cNvSpPr txBox="1"/>
          <p:nvPr/>
        </p:nvSpPr>
        <p:spPr>
          <a:xfrm>
            <a:off x="72813" y="2521354"/>
            <a:ext cx="6267473" cy="1384995"/>
          </a:xfrm>
          <a:prstGeom prst="rect">
            <a:avLst/>
          </a:prstGeom>
          <a:noFill/>
        </p:spPr>
        <p:txBody>
          <a:bodyPr wrap="square">
            <a:spAutoFit/>
          </a:bodyPr>
          <a:lstStyle/>
          <a:p>
            <a:pPr marL="0" marR="0" indent="457200" algn="just">
              <a:lnSpc>
                <a:spcPct val="150000"/>
              </a:lnSpc>
              <a:spcBef>
                <a:spcPts val="0"/>
              </a:spcBef>
              <a:spcAft>
                <a:spcPts val="0"/>
              </a:spcAft>
            </a:pPr>
            <a:r>
              <a:rPr lang="en-US" sz="2800" b="1" dirty="0">
                <a:solidFill>
                  <a:srgbClr val="0000FF"/>
                </a:solidFill>
                <a:latin typeface="Times New Roman" pitchFamily="18" charset="0"/>
                <a:ea typeface="Calibri" panose="020F0502020204030204" pitchFamily="34" charset="0"/>
                <a:cs typeface="Times New Roman" pitchFamily="18" charset="0"/>
              </a:rPr>
              <a:t>- </a:t>
            </a:r>
            <a:r>
              <a:rPr lang="en-US" sz="2800" b="1" dirty="0">
                <a:solidFill>
                  <a:srgbClr val="0000FF"/>
                </a:solidFill>
                <a:effectLst/>
                <a:latin typeface="Times New Roman" pitchFamily="18" charset="0"/>
                <a:ea typeface="Calibri" panose="020F0502020204030204" pitchFamily="34" charset="0"/>
                <a:cs typeface="Times New Roman" pitchFamily="18" charset="0"/>
              </a:rPr>
              <a:t>Dùng bật lửa </a:t>
            </a:r>
            <a:r>
              <a:rPr lang="en-US" sz="2800" b="1" dirty="0" err="1">
                <a:solidFill>
                  <a:srgbClr val="0000FF"/>
                </a:solidFill>
                <a:effectLst/>
                <a:latin typeface="Times New Roman" pitchFamily="18" charset="0"/>
                <a:ea typeface="Calibri" panose="020F0502020204030204" pitchFamily="34" charset="0"/>
                <a:cs typeface="Times New Roman" pitchFamily="18" charset="0"/>
              </a:rPr>
              <a:t>đốt</a:t>
            </a:r>
            <a:r>
              <a:rPr lang="en-US" sz="2800" b="1" dirty="0">
                <a:solidFill>
                  <a:srgbClr val="0000FF"/>
                </a:solidFill>
                <a:effectLst/>
                <a:latin typeface="Times New Roman" pitchFamily="18" charset="0"/>
                <a:ea typeface="Calibri" panose="020F0502020204030204" pitchFamily="34" charset="0"/>
                <a:cs typeface="Times New Roman" pitchFamily="18" charset="0"/>
              </a:rPr>
              <a:t> </a:t>
            </a:r>
            <a:r>
              <a:rPr lang="en-US" sz="2800" b="1" dirty="0" err="1" smtClean="0">
                <a:solidFill>
                  <a:srgbClr val="0000FF"/>
                </a:solidFill>
                <a:effectLst/>
                <a:latin typeface="Times New Roman" pitchFamily="18" charset="0"/>
                <a:ea typeface="Calibri" panose="020F0502020204030204" pitchFamily="34" charset="0"/>
                <a:cs typeface="Times New Roman" pitchFamily="18" charset="0"/>
              </a:rPr>
              <a:t>que</a:t>
            </a:r>
            <a:r>
              <a:rPr lang="en-US" sz="2800" b="1" dirty="0" smtClean="0">
                <a:solidFill>
                  <a:srgbClr val="0000FF"/>
                </a:solidFill>
                <a:effectLst/>
                <a:latin typeface="Times New Roman" pitchFamily="18" charset="0"/>
                <a:ea typeface="Calibri" panose="020F0502020204030204" pitchFamily="34" charset="0"/>
                <a:cs typeface="Times New Roman" pitchFamily="18" charset="0"/>
              </a:rPr>
              <a:t> </a:t>
            </a:r>
            <a:r>
              <a:rPr lang="en-US" sz="2800" b="1" dirty="0">
                <a:solidFill>
                  <a:srgbClr val="0000FF"/>
                </a:solidFill>
                <a:effectLst/>
                <a:latin typeface="Times New Roman" pitchFamily="18" charset="0"/>
                <a:ea typeface="Calibri" panose="020F0502020204030204" pitchFamily="34" charset="0"/>
                <a:cs typeface="Times New Roman" pitchFamily="18" charset="0"/>
              </a:rPr>
              <a:t>đóm, phẩy nhẹ để chỉ còn lại tàn đỏ. </a:t>
            </a:r>
            <a:endParaRPr lang="vi-VN" sz="2800" b="1" dirty="0">
              <a:solidFill>
                <a:srgbClr val="0000FF"/>
              </a:solidFill>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xmlns="" id="{40043D1B-52D8-482C-B041-7E9C8CE281EA}"/>
              </a:ext>
            </a:extLst>
          </p:cNvPr>
          <p:cNvSpPr txBox="1"/>
          <p:nvPr/>
        </p:nvSpPr>
        <p:spPr>
          <a:xfrm>
            <a:off x="333400" y="4127384"/>
            <a:ext cx="6504897" cy="954107"/>
          </a:xfrm>
          <a:prstGeom prst="rect">
            <a:avLst/>
          </a:prstGeom>
          <a:noFill/>
        </p:spPr>
        <p:txBody>
          <a:bodyPr wrap="square">
            <a:spAutoFit/>
          </a:bodyPr>
          <a:lstStyle/>
          <a:p>
            <a:r>
              <a:rPr lang="en-US" sz="2800" b="1" dirty="0">
                <a:solidFill>
                  <a:srgbClr val="0000FF"/>
                </a:solidFill>
                <a:latin typeface="Times New Roman" pitchFamily="18" charset="0"/>
                <a:ea typeface="Calibri" panose="020F0502020204030204" pitchFamily="34" charset="0"/>
                <a:cs typeface="Times New Roman" pitchFamily="18" charset="0"/>
              </a:rPr>
              <a:t>- </a:t>
            </a:r>
            <a:r>
              <a:rPr lang="en-US" sz="2800" b="1" dirty="0">
                <a:solidFill>
                  <a:srgbClr val="0000FF"/>
                </a:solidFill>
                <a:effectLst/>
                <a:latin typeface="Times New Roman" pitchFamily="18" charset="0"/>
                <a:ea typeface="Calibri" panose="020F0502020204030204" pitchFamily="34" charset="0"/>
                <a:cs typeface="Times New Roman" pitchFamily="18" charset="0"/>
              </a:rPr>
              <a:t> </a:t>
            </a:r>
            <a:r>
              <a:rPr lang="vi-VN" sz="2800" b="1" dirty="0" smtClean="0">
                <a:solidFill>
                  <a:srgbClr val="0000FF"/>
                </a:solidFill>
                <a:effectLst/>
                <a:latin typeface="Times New Roman" pitchFamily="18" charset="0"/>
                <a:ea typeface="Calibri" panose="020F0502020204030204" pitchFamily="34" charset="0"/>
                <a:cs typeface="Times New Roman" pitchFamily="18" charset="0"/>
              </a:rPr>
              <a:t>Lấy que </a:t>
            </a:r>
            <a:r>
              <a:rPr lang="vi-VN" sz="2800" b="1" dirty="0">
                <a:solidFill>
                  <a:srgbClr val="0000FF"/>
                </a:solidFill>
                <a:effectLst/>
                <a:latin typeface="Times New Roman" pitchFamily="18" charset="0"/>
                <a:ea typeface="Calibri" panose="020F0502020204030204" pitchFamily="34" charset="0"/>
                <a:cs typeface="Times New Roman" pitchFamily="18" charset="0"/>
              </a:rPr>
              <a:t>đóm còn tàn </a:t>
            </a:r>
            <a:r>
              <a:rPr lang="vi-VN" sz="2800" b="1" dirty="0" smtClean="0">
                <a:solidFill>
                  <a:srgbClr val="0000FF"/>
                </a:solidFill>
                <a:effectLst/>
                <a:latin typeface="Times New Roman" pitchFamily="18" charset="0"/>
                <a:ea typeface="Calibri" panose="020F0502020204030204" pitchFamily="34" charset="0"/>
                <a:cs typeface="Times New Roman" pitchFamily="18" charset="0"/>
              </a:rPr>
              <a:t>đỏ đưa </a:t>
            </a:r>
            <a:r>
              <a:rPr lang="vi-VN" sz="2800" b="1" dirty="0">
                <a:solidFill>
                  <a:srgbClr val="0000FF"/>
                </a:solidFill>
                <a:effectLst/>
                <a:latin typeface="Times New Roman" pitchFamily="18" charset="0"/>
                <a:ea typeface="Calibri" panose="020F0502020204030204" pitchFamily="34" charset="0"/>
                <a:cs typeface="Times New Roman" pitchFamily="18" charset="0"/>
              </a:rPr>
              <a:t>vào bình khí </a:t>
            </a:r>
            <a:r>
              <a:rPr lang="vi-VN" sz="2800" b="1" dirty="0" smtClean="0">
                <a:solidFill>
                  <a:srgbClr val="0000FF"/>
                </a:solidFill>
                <a:effectLst/>
                <a:latin typeface="Times New Roman" pitchFamily="18" charset="0"/>
                <a:ea typeface="Calibri" panose="020F0502020204030204" pitchFamily="34" charset="0"/>
                <a:cs typeface="Times New Roman" pitchFamily="18" charset="0"/>
              </a:rPr>
              <a:t>oxygen</a:t>
            </a:r>
            <a:endParaRPr lang="vi-VN" sz="2800" b="1" dirty="0">
              <a:solidFill>
                <a:srgbClr val="0000FF"/>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6A72C601-2CD1-4DED-83B3-284075D1FABD}"/>
              </a:ext>
            </a:extLst>
          </p:cNvPr>
          <p:cNvSpPr txBox="1"/>
          <p:nvPr/>
        </p:nvSpPr>
        <p:spPr>
          <a:xfrm>
            <a:off x="59757" y="5459110"/>
            <a:ext cx="8066315" cy="584775"/>
          </a:xfrm>
          <a:prstGeom prst="rect">
            <a:avLst/>
          </a:prstGeom>
          <a:noFill/>
        </p:spPr>
        <p:txBody>
          <a:bodyPr wrap="square">
            <a:spAutoFit/>
          </a:bodyPr>
          <a:lstStyle/>
          <a:p>
            <a:r>
              <a:rPr lang="en-US" sz="3200" b="1" dirty="0">
                <a:solidFill>
                  <a:srgbClr val="0000FF"/>
                </a:solidFill>
                <a:effectLst/>
                <a:latin typeface="#9Slide03 Cabin Condensed Bold" panose="00000806000000000000" pitchFamily="2" charset="0"/>
                <a:ea typeface="Calibri" panose="020F0502020204030204" pitchFamily="34" charset="0"/>
              </a:rPr>
              <a:t> - </a:t>
            </a:r>
            <a:r>
              <a:rPr lang="en-US" sz="2800" b="1" dirty="0">
                <a:solidFill>
                  <a:srgbClr val="0000FF"/>
                </a:solidFill>
                <a:effectLst/>
                <a:latin typeface="Times New Roman" pitchFamily="18" charset="0"/>
                <a:ea typeface="Calibri" panose="020F0502020204030204" pitchFamily="34" charset="0"/>
                <a:cs typeface="Times New Roman" pitchFamily="18" charset="0"/>
              </a:rPr>
              <a:t>Quan sát hiện tượng.</a:t>
            </a:r>
            <a:endParaRPr lang="vi-VN" sz="2800" b="1" dirty="0">
              <a:solidFill>
                <a:srgbClr val="0000FF"/>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2F39E0A2-765F-46C4-BE43-0425345DA05A}"/>
              </a:ext>
            </a:extLst>
          </p:cNvPr>
          <p:cNvSpPr txBox="1"/>
          <p:nvPr/>
        </p:nvSpPr>
        <p:spPr>
          <a:xfrm>
            <a:off x="500508" y="1860823"/>
            <a:ext cx="3406097" cy="584775"/>
          </a:xfrm>
          <a:prstGeom prst="rect">
            <a:avLst/>
          </a:prstGeom>
          <a:solidFill>
            <a:srgbClr val="FFE7FF"/>
          </a:solidFill>
        </p:spPr>
        <p:txBody>
          <a:bodyPr wrap="square">
            <a:spAutoFit/>
          </a:bodyPr>
          <a:lstStyle/>
          <a:p>
            <a:pPr algn="ctr"/>
            <a:r>
              <a:rPr lang="en-US" sz="3200" b="1" dirty="0">
                <a:effectLst/>
                <a:latin typeface="#9Slide03 Cabin Condensed Bold" panose="00000806000000000000" pitchFamily="2" charset="0"/>
                <a:ea typeface="Calibri" panose="020F0502020204030204" pitchFamily="34" charset="0"/>
              </a:rPr>
              <a:t> </a:t>
            </a:r>
            <a:r>
              <a:rPr lang="en-US" sz="2800" b="1" dirty="0">
                <a:effectLst/>
                <a:latin typeface="Times New Roman" pitchFamily="18" charset="0"/>
                <a:ea typeface="Calibri" panose="020F0502020204030204" pitchFamily="34" charset="0"/>
                <a:cs typeface="Times New Roman" pitchFamily="18" charset="0"/>
              </a:rPr>
              <a:t>Cách tiến hành:</a:t>
            </a:r>
            <a:endParaRPr lang="vi-VN" sz="2800" b="1"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6722797" y="2020393"/>
            <a:ext cx="5323731" cy="4590536"/>
          </a:xfrm>
          <a:prstGeom prst="rect">
            <a:avLst/>
          </a:prstGeom>
        </p:spPr>
      </p:pic>
      <p:sp>
        <p:nvSpPr>
          <p:cNvPr id="6" name="Rectangle 5"/>
          <p:cNvSpPr/>
          <p:nvPr/>
        </p:nvSpPr>
        <p:spPr>
          <a:xfrm>
            <a:off x="4183515" y="802640"/>
            <a:ext cx="4538119" cy="683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2F39E0A2-765F-46C4-BE43-0425345DA05A}"/>
              </a:ext>
            </a:extLst>
          </p:cNvPr>
          <p:cNvSpPr txBox="1"/>
          <p:nvPr/>
        </p:nvSpPr>
        <p:spPr>
          <a:xfrm>
            <a:off x="3189676" y="1082150"/>
            <a:ext cx="8856852" cy="584775"/>
          </a:xfrm>
          <a:prstGeom prst="rect">
            <a:avLst/>
          </a:prstGeom>
          <a:solidFill>
            <a:srgbClr val="002060"/>
          </a:solidFill>
        </p:spPr>
        <p:txBody>
          <a:bodyPr wrap="square">
            <a:spAutoFit/>
          </a:bodyPr>
          <a:lstStyle/>
          <a:p>
            <a:pPr algn="ctr"/>
            <a:r>
              <a:rPr lang="vi-VN" sz="3200" b="1" dirty="0" smtClean="0">
                <a:solidFill>
                  <a:srgbClr val="FFFF00"/>
                </a:solidFill>
                <a:effectLst/>
                <a:latin typeface="#9Slide03 Cabin Condensed Bold" panose="00000806000000000000" pitchFamily="2" charset="0"/>
                <a:ea typeface="Calibri" panose="020F0502020204030204" pitchFamily="34" charset="0"/>
              </a:rPr>
              <a:t>THÍ NGHIỆM: OXYGEN DUY TRÌ SỰ CHÁY</a:t>
            </a:r>
            <a:endParaRPr lang="vi-VN" sz="2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81471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í Oxygen Duy Trì Sự Cháy- Khoa Học Tự Nhiên 6 - Cánh Diề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66866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4175760"/>
            <a:ext cx="11562080" cy="2677656"/>
          </a:xfrm>
          <a:prstGeom prst="rect">
            <a:avLst/>
          </a:prstGeom>
        </p:spPr>
        <p:txBody>
          <a:bodyPr wrap="square">
            <a:spAutoFit/>
          </a:bodyPr>
          <a:lstStyle/>
          <a:p>
            <a:pPr algn="just">
              <a:lnSpc>
                <a:spcPct val="150000"/>
              </a:lnSpc>
            </a:pPr>
            <a:r>
              <a:rPr lang="vi-VN" sz="2800" b="1" dirty="0">
                <a:solidFill>
                  <a:srgbClr val="FF0000"/>
                </a:solidFill>
                <a:latin typeface="Open Sans"/>
              </a:rPr>
              <a:t>Hiện tượng: </a:t>
            </a:r>
            <a:r>
              <a:rPr lang="vi-VN" sz="2800" b="1" dirty="0">
                <a:solidFill>
                  <a:srgbClr val="0000FF"/>
                </a:solidFill>
                <a:latin typeface="Open Sans"/>
              </a:rPr>
              <a:t>que đóm tàn đỏ khi cho vào bình oxygen thì bùng cháy mãnh liệt.</a:t>
            </a:r>
          </a:p>
          <a:p>
            <a:pPr algn="just">
              <a:lnSpc>
                <a:spcPct val="150000"/>
              </a:lnSpc>
            </a:pPr>
            <a:r>
              <a:rPr lang="vi-VN" sz="2800" b="1" dirty="0">
                <a:solidFill>
                  <a:srgbClr val="FF0000"/>
                </a:solidFill>
                <a:latin typeface="Open Sans"/>
              </a:rPr>
              <a:t>Giải thích: </a:t>
            </a:r>
            <a:r>
              <a:rPr lang="vi-VN" sz="2800" b="1" dirty="0">
                <a:solidFill>
                  <a:srgbClr val="0000FF"/>
                </a:solidFill>
                <a:latin typeface="Open Sans"/>
              </a:rPr>
              <a:t>Oxygen giúp duy trì sự cháy. Que đóm đang còn tàn đỏ khi tiếp xúc với oxygen sẽ khiến que đóm bùng cháy lên mãnh liệt.</a:t>
            </a:r>
            <a:endParaRPr lang="vi-VN" sz="2800" b="1" i="0" dirty="0">
              <a:solidFill>
                <a:srgbClr val="0000FF"/>
              </a:solidFill>
              <a:effectLst/>
              <a:latin typeface="Open Sans"/>
            </a:endParaRPr>
          </a:p>
        </p:txBody>
      </p:sp>
      <p:pic>
        <p:nvPicPr>
          <p:cNvPr id="3" name="Picture 2"/>
          <p:cNvPicPr>
            <a:picLocks noChangeAspect="1"/>
          </p:cNvPicPr>
          <p:nvPr/>
        </p:nvPicPr>
        <p:blipFill>
          <a:blip r:embed="rId2"/>
          <a:stretch>
            <a:fillRect/>
          </a:stretch>
        </p:blipFill>
        <p:spPr>
          <a:xfrm>
            <a:off x="0" y="0"/>
            <a:ext cx="12293600" cy="4175760"/>
          </a:xfrm>
          <a:prstGeom prst="rect">
            <a:avLst/>
          </a:prstGeom>
        </p:spPr>
      </p:pic>
    </p:spTree>
    <p:extLst>
      <p:ext uri="{BB962C8B-B14F-4D97-AF65-F5344CB8AC3E}">
        <p14:creationId xmlns:p14="http://schemas.microsoft.com/office/powerpoint/2010/main" val="172746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6638D5-2DF6-419F-8C7F-802854414EE9}"/>
              </a:ext>
            </a:extLst>
          </p:cNvPr>
          <p:cNvPicPr>
            <a:picLocks noChangeAspect="1"/>
          </p:cNvPicPr>
          <p:nvPr/>
        </p:nvPicPr>
        <p:blipFill>
          <a:blip r:embed="rId2"/>
          <a:stretch>
            <a:fillRect/>
          </a:stretch>
        </p:blipFill>
        <p:spPr>
          <a:xfrm>
            <a:off x="232685" y="97971"/>
            <a:ext cx="5489502" cy="1005840"/>
          </a:xfrm>
          <a:prstGeom prst="rect">
            <a:avLst/>
          </a:prstGeom>
        </p:spPr>
      </p:pic>
      <p:pic>
        <p:nvPicPr>
          <p:cNvPr id="10" name="Picture 9">
            <a:extLst>
              <a:ext uri="{FF2B5EF4-FFF2-40B4-BE49-F238E27FC236}">
                <a16:creationId xmlns:a16="http://schemas.microsoft.com/office/drawing/2014/main" xmlns="" id="{07E2C77E-8902-44E2-B399-1E16835BF66A}"/>
              </a:ext>
            </a:extLst>
          </p:cNvPr>
          <p:cNvPicPr>
            <a:picLocks noChangeAspect="1"/>
          </p:cNvPicPr>
          <p:nvPr/>
        </p:nvPicPr>
        <p:blipFill rotWithShape="1">
          <a:blip r:embed="rId3"/>
          <a:srcRect t="6477"/>
          <a:stretch/>
        </p:blipFill>
        <p:spPr>
          <a:xfrm>
            <a:off x="3846763" y="3316839"/>
            <a:ext cx="3429904" cy="2585834"/>
          </a:xfrm>
          <a:prstGeom prst="rect">
            <a:avLst/>
          </a:prstGeom>
        </p:spPr>
      </p:pic>
      <p:pic>
        <p:nvPicPr>
          <p:cNvPr id="13" name="Picture 12">
            <a:extLst>
              <a:ext uri="{FF2B5EF4-FFF2-40B4-BE49-F238E27FC236}">
                <a16:creationId xmlns:a16="http://schemas.microsoft.com/office/drawing/2014/main" xmlns="" id="{47E03028-425E-45F8-9BB4-1B22CC48C757}"/>
              </a:ext>
            </a:extLst>
          </p:cNvPr>
          <p:cNvPicPr>
            <a:picLocks noChangeAspect="1"/>
          </p:cNvPicPr>
          <p:nvPr/>
        </p:nvPicPr>
        <p:blipFill>
          <a:blip r:embed="rId4"/>
          <a:stretch>
            <a:fillRect/>
          </a:stretch>
        </p:blipFill>
        <p:spPr>
          <a:xfrm>
            <a:off x="7985268" y="3309558"/>
            <a:ext cx="3694644" cy="2502137"/>
          </a:xfrm>
          <a:prstGeom prst="rect">
            <a:avLst/>
          </a:prstGeom>
        </p:spPr>
      </p:pic>
      <p:pic>
        <p:nvPicPr>
          <p:cNvPr id="17" name="Picture 16">
            <a:extLst>
              <a:ext uri="{FF2B5EF4-FFF2-40B4-BE49-F238E27FC236}">
                <a16:creationId xmlns:a16="http://schemas.microsoft.com/office/drawing/2014/main" xmlns="" id="{91B83573-BED5-4A44-A551-14AD2651BA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755" y="413320"/>
            <a:ext cx="3623180" cy="2296092"/>
          </a:xfrm>
          <a:prstGeom prst="rect">
            <a:avLst/>
          </a:prstGeom>
        </p:spPr>
      </p:pic>
      <p:pic>
        <p:nvPicPr>
          <p:cNvPr id="19" name="Picture 18">
            <a:extLst>
              <a:ext uri="{FF2B5EF4-FFF2-40B4-BE49-F238E27FC236}">
                <a16:creationId xmlns:a16="http://schemas.microsoft.com/office/drawing/2014/main" xmlns="" id="{FD351D7E-C834-41FB-982D-3780C830CD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25"/>
          <a:stretch/>
        </p:blipFill>
        <p:spPr>
          <a:xfrm>
            <a:off x="4911903" y="184095"/>
            <a:ext cx="3623180" cy="2177448"/>
          </a:xfrm>
          <a:prstGeom prst="rect">
            <a:avLst/>
          </a:prstGeom>
        </p:spPr>
      </p:pic>
      <p:sp>
        <p:nvSpPr>
          <p:cNvPr id="20" name="TextBox 19">
            <a:extLst>
              <a:ext uri="{FF2B5EF4-FFF2-40B4-BE49-F238E27FC236}">
                <a16:creationId xmlns:a16="http://schemas.microsoft.com/office/drawing/2014/main" xmlns="" id="{51755CA8-E00D-4264-B403-FD7F42BCB05C}"/>
              </a:ext>
            </a:extLst>
          </p:cNvPr>
          <p:cNvSpPr txBox="1"/>
          <p:nvPr/>
        </p:nvSpPr>
        <p:spPr>
          <a:xfrm>
            <a:off x="737803" y="1501460"/>
            <a:ext cx="2790588" cy="997196"/>
          </a:xfrm>
          <a:prstGeom prst="rect">
            <a:avLst/>
          </a:prstGeom>
          <a:solidFill>
            <a:schemeClr val="accent1">
              <a:lumMod val="40000"/>
              <a:lumOff val="60000"/>
            </a:schemeClr>
          </a:solidFill>
        </p:spPr>
        <p:txBody>
          <a:bodyPr wrap="square">
            <a:spAutoFit/>
          </a:bodyPr>
          <a:lstStyle/>
          <a:p>
            <a:pPr marL="0" marR="0" algn="ctr">
              <a:lnSpc>
                <a:spcPct val="105000"/>
              </a:lnSpc>
              <a:spcBef>
                <a:spcPts val="0"/>
              </a:spcBef>
              <a:spcAft>
                <a:spcPts val="800"/>
              </a:spcAft>
            </a:pPr>
            <a:r>
              <a:rPr lang="en-US" sz="2800" b="1" dirty="0">
                <a:solidFill>
                  <a:srgbClr val="FF0000"/>
                </a:solidFill>
                <a:effectLst/>
                <a:latin typeface="Times New Roman" pitchFamily="18" charset="0"/>
                <a:ea typeface="Calibri" panose="020F0502020204030204" pitchFamily="34" charset="0"/>
                <a:cs typeface="Times New Roman" pitchFamily="18" charset="0"/>
              </a:rPr>
              <a:t>Oxygen duy tr</a:t>
            </a:r>
            <a:r>
              <a:rPr lang="en-US" sz="2800" b="1" dirty="0">
                <a:solidFill>
                  <a:srgbClr val="FF0000"/>
                </a:solidFill>
                <a:latin typeface="Times New Roman" pitchFamily="18" charset="0"/>
                <a:ea typeface="Calibri" panose="020F0502020204030204" pitchFamily="34" charset="0"/>
                <a:cs typeface="Times New Roman" pitchFamily="18" charset="0"/>
              </a:rPr>
              <a:t>ì sự cháy</a:t>
            </a:r>
            <a:endParaRPr lang="vi-VN" sz="2800" b="1" dirty="0">
              <a:solidFill>
                <a:srgbClr val="FF0000"/>
              </a:solidFill>
              <a:effectLst/>
              <a:latin typeface="Times New Roman" pitchFamily="18" charset="0"/>
              <a:ea typeface="Calibri" panose="020F0502020204030204" pitchFamily="34" charset="0"/>
              <a:cs typeface="Times New Roman" pitchFamily="18" charset="0"/>
            </a:endParaRPr>
          </a:p>
        </p:txBody>
      </p:sp>
      <p:sp>
        <p:nvSpPr>
          <p:cNvPr id="2" name="Rectangle 1"/>
          <p:cNvSpPr/>
          <p:nvPr/>
        </p:nvSpPr>
        <p:spPr>
          <a:xfrm>
            <a:off x="232686" y="97971"/>
            <a:ext cx="46792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09972" y="6197195"/>
            <a:ext cx="7933390" cy="461665"/>
          </a:xfrm>
          <a:prstGeom prst="rect">
            <a:avLst/>
          </a:prstGeom>
          <a:solidFill>
            <a:srgbClr val="FFFF00"/>
          </a:solidFill>
        </p:spPr>
        <p:txBody>
          <a:bodyPr wrap="none">
            <a:spAutoFit/>
          </a:bodyPr>
          <a:lstStyle/>
          <a:p>
            <a:r>
              <a:rPr lang="vi-VN" sz="2400" b="1"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 gia đình: </a:t>
            </a:r>
            <a:r>
              <a:rPr lang="nl-NL" sz="2400" b="1"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đốt </a:t>
            </a:r>
            <a:r>
              <a:rPr lang="nl-NL" sz="24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than, củi, gỗ, gas,... để nấu chín thức ăn, </a:t>
            </a:r>
            <a:endParaRPr lang="en-US" sz="2400" b="1" dirty="0">
              <a:solidFill>
                <a:srgbClr val="0000FF"/>
              </a:solidFill>
            </a:endParaRPr>
          </a:p>
        </p:txBody>
      </p:sp>
      <p:sp>
        <p:nvSpPr>
          <p:cNvPr id="5" name="Rectangle 4"/>
          <p:cNvSpPr/>
          <p:nvPr/>
        </p:nvSpPr>
        <p:spPr>
          <a:xfrm>
            <a:off x="4617634" y="2824819"/>
            <a:ext cx="6078331" cy="369332"/>
          </a:xfrm>
          <a:prstGeom prst="rect">
            <a:avLst/>
          </a:prstGeom>
          <a:solidFill>
            <a:srgbClr val="0000FF"/>
          </a:solidFill>
        </p:spPr>
        <p:txBody>
          <a:bodyPr wrap="none">
            <a:spAutoFit/>
          </a:bodyPr>
          <a:lstStyle/>
          <a:p>
            <a:r>
              <a:rPr lang="vi-VN"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t>
            </a:r>
            <a:r>
              <a:rPr lang="nl-NL"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rong </a:t>
            </a:r>
            <a:r>
              <a:rPr lang="nl-NL"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công nghiệp sản xuất: </a:t>
            </a:r>
            <a:r>
              <a:rPr lang="vi-VN"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hàn, cắt, </a:t>
            </a:r>
            <a:r>
              <a:rPr lang="nl-NL"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đốt </a:t>
            </a:r>
            <a:r>
              <a:rPr lang="nl-NL"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lò, nung gốm sứ,... </a:t>
            </a:r>
            <a:endParaRPr lang="en-US" b="1" dirty="0">
              <a:solidFill>
                <a:srgbClr val="FFFF00"/>
              </a:solidFill>
            </a:endParaRPr>
          </a:p>
        </p:txBody>
      </p:sp>
    </p:spTree>
    <p:extLst>
      <p:ext uri="{BB962C8B-B14F-4D97-AF65-F5344CB8AC3E}">
        <p14:creationId xmlns:p14="http://schemas.microsoft.com/office/powerpoint/2010/main" val="158937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55CA8-E00D-4264-B403-FD7F42BCB05C}"/>
              </a:ext>
            </a:extLst>
          </p:cNvPr>
          <p:cNvSpPr txBox="1"/>
          <p:nvPr/>
        </p:nvSpPr>
        <p:spPr>
          <a:xfrm>
            <a:off x="539019" y="1034322"/>
            <a:ext cx="8793823" cy="636777"/>
          </a:xfrm>
          <a:prstGeom prst="rect">
            <a:avLst/>
          </a:prstGeom>
          <a:noFill/>
        </p:spPr>
        <p:txBody>
          <a:bodyPr wrap="square">
            <a:spAutoFit/>
          </a:bodyPr>
          <a:lstStyle/>
          <a:p>
            <a:pPr marL="0" marR="0">
              <a:lnSpc>
                <a:spcPct val="105000"/>
              </a:lnSpc>
              <a:spcBef>
                <a:spcPts val="0"/>
              </a:spcBef>
              <a:spcAft>
                <a:spcPts val="800"/>
              </a:spcAft>
            </a:pPr>
            <a:r>
              <a:rPr lang="vi-VN" sz="3600" b="1" dirty="0" smtClean="0">
                <a:solidFill>
                  <a:srgbClr val="0000FF"/>
                </a:solidFill>
                <a:effectLst/>
                <a:latin typeface="Times New Roman" pitchFamily="18" charset="0"/>
                <a:ea typeface="Calibri" panose="020F0502020204030204" pitchFamily="34" charset="0"/>
                <a:cs typeface="Times New Roman" pitchFamily="18" charset="0"/>
              </a:rPr>
              <a:t>- </a:t>
            </a:r>
            <a:r>
              <a:rPr lang="en-US" sz="3600" b="1" dirty="0" smtClean="0">
                <a:solidFill>
                  <a:srgbClr val="0000FF"/>
                </a:solidFill>
                <a:effectLst/>
                <a:latin typeface="Times New Roman" pitchFamily="18" charset="0"/>
                <a:ea typeface="Calibri" panose="020F0502020204030204" pitchFamily="34" charset="0"/>
                <a:cs typeface="Times New Roman" pitchFamily="18" charset="0"/>
              </a:rPr>
              <a:t>Oxygen </a:t>
            </a:r>
            <a:r>
              <a:rPr lang="vi-VN" sz="3600" b="1" dirty="0" smtClean="0">
                <a:solidFill>
                  <a:srgbClr val="0000FF"/>
                </a:solidFill>
                <a:effectLst/>
                <a:latin typeface="Times New Roman" pitchFamily="18" charset="0"/>
                <a:ea typeface="Calibri" panose="020F0502020204030204" pitchFamily="34" charset="0"/>
                <a:cs typeface="Times New Roman" pitchFamily="18" charset="0"/>
              </a:rPr>
              <a:t>giúp </a:t>
            </a:r>
            <a:r>
              <a:rPr lang="en-US" sz="3600" b="1" dirty="0" err="1" smtClean="0">
                <a:solidFill>
                  <a:srgbClr val="0000FF"/>
                </a:solidFill>
                <a:effectLst/>
                <a:latin typeface="Times New Roman" pitchFamily="18" charset="0"/>
                <a:ea typeface="Calibri" panose="020F0502020204030204" pitchFamily="34" charset="0"/>
                <a:cs typeface="Times New Roman" pitchFamily="18" charset="0"/>
              </a:rPr>
              <a:t>duy</a:t>
            </a:r>
            <a:r>
              <a:rPr lang="en-US" sz="3600" b="1" dirty="0" smtClean="0">
                <a:solidFill>
                  <a:srgbClr val="0000FF"/>
                </a:solidFill>
                <a:effectLst/>
                <a:latin typeface="Times New Roman" pitchFamily="18" charset="0"/>
                <a:ea typeface="Calibri" panose="020F0502020204030204" pitchFamily="34" charset="0"/>
                <a:cs typeface="Times New Roman" pitchFamily="18" charset="0"/>
              </a:rPr>
              <a:t> </a:t>
            </a:r>
            <a:r>
              <a:rPr lang="en-US" sz="3600" b="1" dirty="0">
                <a:solidFill>
                  <a:srgbClr val="0000FF"/>
                </a:solidFill>
                <a:effectLst/>
                <a:latin typeface="Times New Roman" pitchFamily="18" charset="0"/>
                <a:ea typeface="Calibri" panose="020F0502020204030204" pitchFamily="34" charset="0"/>
                <a:cs typeface="Times New Roman" pitchFamily="18" charset="0"/>
              </a:rPr>
              <a:t>tr</a:t>
            </a:r>
            <a:r>
              <a:rPr lang="en-US" sz="3600" b="1" dirty="0">
                <a:solidFill>
                  <a:srgbClr val="0000FF"/>
                </a:solidFill>
                <a:latin typeface="Times New Roman" pitchFamily="18" charset="0"/>
                <a:ea typeface="Calibri" panose="020F0502020204030204" pitchFamily="34" charset="0"/>
                <a:cs typeface="Times New Roman" pitchFamily="18" charset="0"/>
              </a:rPr>
              <a:t>ì </a:t>
            </a:r>
            <a:r>
              <a:rPr lang="en-US" sz="3600" b="1" dirty="0" err="1">
                <a:solidFill>
                  <a:srgbClr val="0000FF"/>
                </a:solidFill>
                <a:latin typeface="Times New Roman" pitchFamily="18" charset="0"/>
                <a:ea typeface="Calibri" panose="020F0502020204030204" pitchFamily="34" charset="0"/>
                <a:cs typeface="Times New Roman" pitchFamily="18" charset="0"/>
              </a:rPr>
              <a:t>sự</a:t>
            </a:r>
            <a:r>
              <a:rPr lang="en-US" sz="3600" b="1" dirty="0">
                <a:solidFill>
                  <a:srgbClr val="0000FF"/>
                </a:solidFill>
                <a:latin typeface="Times New Roman" pitchFamily="18" charset="0"/>
                <a:ea typeface="Calibri" panose="020F0502020204030204" pitchFamily="34" charset="0"/>
                <a:cs typeface="Times New Roman" pitchFamily="18" charset="0"/>
              </a:rPr>
              <a:t> </a:t>
            </a:r>
            <a:r>
              <a:rPr lang="vi-VN" sz="3600" b="1" dirty="0" smtClean="0">
                <a:solidFill>
                  <a:srgbClr val="0000FF"/>
                </a:solidFill>
                <a:latin typeface="Times New Roman" pitchFamily="18" charset="0"/>
                <a:ea typeface="Calibri" panose="020F0502020204030204" pitchFamily="34" charset="0"/>
                <a:cs typeface="Times New Roman" pitchFamily="18" charset="0"/>
              </a:rPr>
              <a:t>sống và sự </a:t>
            </a:r>
            <a:r>
              <a:rPr lang="en-US" sz="3600" b="1" dirty="0" err="1" smtClean="0">
                <a:solidFill>
                  <a:srgbClr val="0000FF"/>
                </a:solidFill>
                <a:latin typeface="Times New Roman" pitchFamily="18" charset="0"/>
                <a:ea typeface="Calibri" panose="020F0502020204030204" pitchFamily="34" charset="0"/>
                <a:cs typeface="Times New Roman" pitchFamily="18" charset="0"/>
              </a:rPr>
              <a:t>cháy</a:t>
            </a:r>
            <a:endParaRPr lang="vi-VN" sz="3600" b="1" dirty="0">
              <a:solidFill>
                <a:srgbClr val="0000FF"/>
              </a:solidFill>
              <a:effectLst/>
              <a:latin typeface="Times New Roman" pitchFamily="18" charset="0"/>
              <a:ea typeface="Calibri" panose="020F0502020204030204" pitchFamily="34" charset="0"/>
              <a:cs typeface="Times New Roman" pitchFamily="18" charset="0"/>
            </a:endParaRPr>
          </a:p>
        </p:txBody>
      </p:sp>
      <p:sp>
        <p:nvSpPr>
          <p:cNvPr id="3" name="Rectangle 2"/>
          <p:cNvSpPr/>
          <p:nvPr/>
        </p:nvSpPr>
        <p:spPr>
          <a:xfrm>
            <a:off x="652668" y="1877922"/>
            <a:ext cx="10876723" cy="3970318"/>
          </a:xfrm>
          <a:prstGeom prst="rect">
            <a:avLst/>
          </a:prstGeom>
        </p:spPr>
        <p:txBody>
          <a:bodyPr wrap="square">
            <a:spAutoFit/>
          </a:bodyPr>
          <a:lstStyle/>
          <a:p>
            <a:pPr marL="285750" indent="-285750" algn="just">
              <a:lnSpc>
                <a:spcPct val="150000"/>
              </a:lnSpc>
              <a:buFontTx/>
              <a:buChar char="-"/>
            </a:pPr>
            <a:r>
              <a:rPr lang="vi-VN" sz="2400" dirty="0" smtClean="0">
                <a:solidFill>
                  <a:srgbClr val="000000"/>
                </a:solidFill>
              </a:rPr>
              <a:t>Ví dụ:</a:t>
            </a:r>
          </a:p>
          <a:p>
            <a:pPr algn="just">
              <a:lnSpc>
                <a:spcPct val="150000"/>
              </a:lnSpc>
            </a:pPr>
            <a:r>
              <a:rPr lang="vi-VN" sz="2400" b="1" dirty="0" smtClean="0">
                <a:solidFill>
                  <a:srgbClr val="000000"/>
                </a:solidFill>
              </a:rPr>
              <a:t>+ Duy </a:t>
            </a:r>
            <a:r>
              <a:rPr lang="vi-VN" sz="2400" b="1" dirty="0">
                <a:solidFill>
                  <a:srgbClr val="000000"/>
                </a:solidFill>
              </a:rPr>
              <a:t>trì sự sống: </a:t>
            </a:r>
            <a:r>
              <a:rPr lang="vi-VN" sz="2400" dirty="0">
                <a:solidFill>
                  <a:srgbClr val="000000"/>
                </a:solidFill>
              </a:rPr>
              <a:t>oxy được dùng trong các bệnh viện để làm chất giúp duy trì sự sống cho các bệnh nhân không thể tự chủ hô hấp, các thợ lặn sử dụng bình khí nén tích trữ oxygen để cung cấp oxygen giúp hô hấp dưới biển,...</a:t>
            </a:r>
          </a:p>
          <a:p>
            <a:pPr algn="just">
              <a:lnSpc>
                <a:spcPct val="150000"/>
              </a:lnSpc>
            </a:pPr>
            <a:r>
              <a:rPr lang="vi-VN" sz="2400" b="1" dirty="0" smtClean="0">
                <a:solidFill>
                  <a:srgbClr val="000000"/>
                </a:solidFill>
              </a:rPr>
              <a:t>+ </a:t>
            </a:r>
            <a:r>
              <a:rPr lang="vi-VN" sz="2400" b="1" dirty="0">
                <a:solidFill>
                  <a:srgbClr val="000000"/>
                </a:solidFill>
              </a:rPr>
              <a:t>Duy trì sự cháy: </a:t>
            </a:r>
            <a:r>
              <a:rPr lang="vi-VN" sz="2400" dirty="0">
                <a:solidFill>
                  <a:srgbClr val="000000"/>
                </a:solidFill>
              </a:rPr>
              <a:t>dùng bếp </a:t>
            </a:r>
            <a:r>
              <a:rPr lang="vi-VN" sz="2400" dirty="0" smtClean="0">
                <a:solidFill>
                  <a:srgbClr val="000000"/>
                </a:solidFill>
              </a:rPr>
              <a:t>củi đun </a:t>
            </a:r>
            <a:r>
              <a:rPr lang="vi-VN" sz="2400" dirty="0">
                <a:solidFill>
                  <a:srgbClr val="000000"/>
                </a:solidFill>
              </a:rPr>
              <a:t>nấu hằng ngày khi lửa gần tàn thì cho thêm </a:t>
            </a:r>
            <a:r>
              <a:rPr lang="vi-VN" sz="2400" dirty="0" smtClean="0">
                <a:solidFill>
                  <a:srgbClr val="000000"/>
                </a:solidFill>
              </a:rPr>
              <a:t>củi rồi </a:t>
            </a:r>
            <a:r>
              <a:rPr lang="vi-VN" sz="2400" dirty="0">
                <a:solidFill>
                  <a:srgbClr val="000000"/>
                </a:solidFill>
              </a:rPr>
              <a:t>thổi </a:t>
            </a:r>
            <a:r>
              <a:rPr lang="vi-VN" sz="2400" dirty="0" smtClean="0">
                <a:solidFill>
                  <a:srgbClr val="000000"/>
                </a:solidFill>
              </a:rPr>
              <a:t>hoặc quạt vào bếp để </a:t>
            </a:r>
            <a:r>
              <a:rPr lang="vi-VN" sz="2400" dirty="0">
                <a:solidFill>
                  <a:srgbClr val="000000"/>
                </a:solidFill>
              </a:rPr>
              <a:t>cung cấp oxy giúp cho lửa bùng cháy to trở lại</a:t>
            </a:r>
            <a:endParaRPr lang="vi-VN" sz="2400" b="0" i="0" dirty="0">
              <a:solidFill>
                <a:srgbClr val="000000"/>
              </a:solidFill>
              <a:effectLst/>
            </a:endParaRPr>
          </a:p>
        </p:txBody>
      </p:sp>
    </p:spTree>
    <p:extLst>
      <p:ext uri="{BB962C8B-B14F-4D97-AF65-F5344CB8AC3E}">
        <p14:creationId xmlns:p14="http://schemas.microsoft.com/office/powerpoint/2010/main" val="72130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76" y="126679"/>
            <a:ext cx="11954436" cy="2041585"/>
          </a:xfrm>
          <a:prstGeom prst="rect">
            <a:avLst/>
          </a:prstGeom>
        </p:spPr>
        <p:txBody>
          <a:bodyPr wrap="square">
            <a:spAutoFit/>
          </a:bodyPr>
          <a:lstStyle/>
          <a:p>
            <a:pPr>
              <a:spcAft>
                <a:spcPts val="750"/>
              </a:spcAft>
            </a:pPr>
            <a:r>
              <a:rPr lang="en-US" altLang="en-US" sz="4000"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Oxygen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altLang="en-US" sz="4000"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Oxygen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duy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trì</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https://hoc24.vn/source/KHTN%206/Ch%C6%B0%C6%A1ng%203/tam%20gi%C3%A1c%20ch%C3%A1y.png"/>
          <p:cNvPicPr/>
          <p:nvPr/>
        </p:nvPicPr>
        <p:blipFill>
          <a:blip r:embed="rId2">
            <a:extLst>
              <a:ext uri="{28A0092B-C50C-407E-A947-70E740481C1C}">
                <a14:useLocalDpi xmlns:a14="http://schemas.microsoft.com/office/drawing/2010/main" val="0"/>
              </a:ext>
            </a:extLst>
          </a:blip>
          <a:srcRect/>
          <a:stretch>
            <a:fillRect/>
          </a:stretch>
        </p:blipFill>
        <p:spPr bwMode="auto">
          <a:xfrm>
            <a:off x="6327" y="2365654"/>
            <a:ext cx="5197685" cy="4492346"/>
          </a:xfrm>
          <a:prstGeom prst="rect">
            <a:avLst/>
          </a:prstGeom>
          <a:noFill/>
          <a:ln>
            <a:noFill/>
          </a:ln>
        </p:spPr>
      </p:pic>
      <p:sp>
        <p:nvSpPr>
          <p:cNvPr id="4" name="Rectangle 3"/>
          <p:cNvSpPr/>
          <p:nvPr/>
        </p:nvSpPr>
        <p:spPr>
          <a:xfrm>
            <a:off x="5374334" y="1649205"/>
            <a:ext cx="6687678" cy="5119350"/>
          </a:xfrm>
          <a:prstGeom prst="rect">
            <a:avLst/>
          </a:prstGeom>
        </p:spPr>
        <p:txBody>
          <a:bodyPr wrap="square">
            <a:spAutoFit/>
          </a:bodyPr>
          <a:lstStyle/>
          <a:p>
            <a:pPr algn="just">
              <a:spcAft>
                <a:spcPts val="750"/>
              </a:spcAft>
            </a:pP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khởi</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khơi</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tỏa</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thắp</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sưởi</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nấu</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móc</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750"/>
              </a:spcAft>
            </a:pP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tỏa</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854388" y="1724386"/>
            <a:ext cx="7207624" cy="48320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750"/>
              </a:spcAft>
            </a:pP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dập</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đám</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dập</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vạn</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dập</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829A471-2D1D-405B-AD26-81E46DA269B3}"/>
              </a:ext>
            </a:extLst>
          </p:cNvPr>
          <p:cNvPicPr>
            <a:picLocks noChangeAspect="1"/>
          </p:cNvPicPr>
          <p:nvPr/>
        </p:nvPicPr>
        <p:blipFill>
          <a:blip r:embed="rId2"/>
          <a:stretch>
            <a:fillRect/>
          </a:stretch>
        </p:blipFill>
        <p:spPr>
          <a:xfrm>
            <a:off x="2420304" y="1463040"/>
            <a:ext cx="7184378" cy="5394960"/>
          </a:xfrm>
          <a:prstGeom prst="rect">
            <a:avLst/>
          </a:prstGeom>
        </p:spPr>
      </p:pic>
      <p:sp>
        <p:nvSpPr>
          <p:cNvPr id="3" name="Rectangle 2">
            <a:extLst>
              <a:ext uri="{FF2B5EF4-FFF2-40B4-BE49-F238E27FC236}">
                <a16:creationId xmlns:a16="http://schemas.microsoft.com/office/drawing/2014/main" xmlns="" id="{B240A1E3-6658-4A4A-845D-9D79CFCB2E61}"/>
              </a:ext>
            </a:extLst>
          </p:cNvPr>
          <p:cNvSpPr/>
          <p:nvPr/>
        </p:nvSpPr>
        <p:spPr>
          <a:xfrm>
            <a:off x="1973262"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4" name="Rectangle 3">
            <a:extLst>
              <a:ext uri="{FF2B5EF4-FFF2-40B4-BE49-F238E27FC236}">
                <a16:creationId xmlns:a16="http://schemas.microsoft.com/office/drawing/2014/main" xmlns="" id="{FB49252A-EEBE-41E0-B188-C382BB48B201}"/>
              </a:ext>
            </a:extLst>
          </p:cNvPr>
          <p:cNvSpPr/>
          <p:nvPr/>
        </p:nvSpPr>
        <p:spPr>
          <a:xfrm>
            <a:off x="6969760" y="342900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xmlns="" id="{84F8E325-DB1D-4AB3-97FA-94F93A154F86}"/>
              </a:ext>
            </a:extLst>
          </p:cNvPr>
          <p:cNvSpPr/>
          <p:nvPr/>
        </p:nvSpPr>
        <p:spPr>
          <a:xfrm>
            <a:off x="6283960" y="146304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xmlns="" id="{45DFDC73-EBAC-4385-BFD0-EA5FBF775EF7}"/>
              </a:ext>
            </a:extLst>
          </p:cNvPr>
          <p:cNvSpPr/>
          <p:nvPr/>
        </p:nvSpPr>
        <p:spPr>
          <a:xfrm>
            <a:off x="3180080" y="237236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Arrow: Down 6">
            <a:extLst>
              <a:ext uri="{FF2B5EF4-FFF2-40B4-BE49-F238E27FC236}">
                <a16:creationId xmlns:a16="http://schemas.microsoft.com/office/drawing/2014/main" xmlns="" id="{CC8A6191-A853-4580-99F8-30AEE1A8831D}"/>
              </a:ext>
            </a:extLst>
          </p:cNvPr>
          <p:cNvSpPr/>
          <p:nvPr/>
        </p:nvSpPr>
        <p:spPr>
          <a:xfrm>
            <a:off x="6451600" y="1249680"/>
            <a:ext cx="802640" cy="629920"/>
          </a:xfrm>
          <a:prstGeom prst="downArrow">
            <a:avLst/>
          </a:prstGeom>
          <a:solidFill>
            <a:srgbClr val="FF000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959A6A71-A56B-43D6-B820-5FBFE48BB6A8}"/>
              </a:ext>
            </a:extLst>
          </p:cNvPr>
          <p:cNvSpPr/>
          <p:nvPr/>
        </p:nvSpPr>
        <p:spPr>
          <a:xfrm>
            <a:off x="2961640"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xmlns="" id="{D5CFCBE1-7E35-4F18-9C34-E3E538B782BE}"/>
              </a:ext>
            </a:extLst>
          </p:cNvPr>
          <p:cNvSpPr/>
          <p:nvPr/>
        </p:nvSpPr>
        <p:spPr>
          <a:xfrm>
            <a:off x="394716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xmlns="" id="{0A90BD16-06F2-4BD1-8761-98C505B85D04}"/>
              </a:ext>
            </a:extLst>
          </p:cNvPr>
          <p:cNvSpPr/>
          <p:nvPr/>
        </p:nvSpPr>
        <p:spPr>
          <a:xfrm>
            <a:off x="492252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2" name="Rectangle 11">
            <a:extLst>
              <a:ext uri="{FF2B5EF4-FFF2-40B4-BE49-F238E27FC236}">
                <a16:creationId xmlns:a16="http://schemas.microsoft.com/office/drawing/2014/main" xmlns="" id="{AA016481-F9C9-4B89-9F73-843DCB9F2635}"/>
              </a:ext>
            </a:extLst>
          </p:cNvPr>
          <p:cNvSpPr/>
          <p:nvPr/>
        </p:nvSpPr>
        <p:spPr>
          <a:xfrm>
            <a:off x="655828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3" name="Rectangle 12">
            <a:extLst>
              <a:ext uri="{FF2B5EF4-FFF2-40B4-BE49-F238E27FC236}">
                <a16:creationId xmlns:a16="http://schemas.microsoft.com/office/drawing/2014/main" xmlns="" id="{A0591428-A90E-454A-8454-02330BB149EC}"/>
              </a:ext>
            </a:extLst>
          </p:cNvPr>
          <p:cNvSpPr/>
          <p:nvPr/>
        </p:nvSpPr>
        <p:spPr>
          <a:xfrm>
            <a:off x="753364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xmlns="" id="{F44A7E01-D2F0-4E24-A301-E9DEBC04B43B}"/>
              </a:ext>
            </a:extLst>
          </p:cNvPr>
          <p:cNvSpPr/>
          <p:nvPr/>
        </p:nvSpPr>
        <p:spPr>
          <a:xfrm>
            <a:off x="850900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Tree>
    <p:extLst>
      <p:ext uri="{BB962C8B-B14F-4D97-AF65-F5344CB8AC3E}">
        <p14:creationId xmlns:p14="http://schemas.microsoft.com/office/powerpoint/2010/main" val="2451884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1704"/>
            <a:ext cx="12192000" cy="3776934"/>
          </a:xfrm>
          <a:prstGeom prst="rect">
            <a:avLst/>
          </a:prstGeom>
        </p:spPr>
      </p:pic>
    </p:spTree>
    <p:extLst>
      <p:ext uri="{BB962C8B-B14F-4D97-AF65-F5344CB8AC3E}">
        <p14:creationId xmlns:p14="http://schemas.microsoft.com/office/powerpoint/2010/main" val="4028703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965"/>
            <a:ext cx="12192000" cy="2144177"/>
          </a:xfrm>
          <a:prstGeom prst="rect">
            <a:avLst/>
          </a:prstGeom>
        </p:spPr>
        <p:txBody>
          <a:bodyPr wrap="square">
            <a:spAutoFit/>
          </a:bodyPr>
          <a:lstStyle/>
          <a:p>
            <a:pPr>
              <a:spcAft>
                <a:spcPts val="750"/>
              </a:spcAft>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rắn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xăng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dầu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https://hoc24.vn/source/KHTN%206/Ch%C6%B0%C6%A1ng%203/614f4d81b1c1589f01d0.jpg"/>
          <p:cNvPicPr/>
          <p:nvPr/>
        </p:nvPicPr>
        <p:blipFill>
          <a:blip r:embed="rId2">
            <a:extLst>
              <a:ext uri="{28A0092B-C50C-407E-A947-70E740481C1C}">
                <a14:useLocalDpi xmlns:a14="http://schemas.microsoft.com/office/drawing/2010/main" val="0"/>
              </a:ext>
            </a:extLst>
          </a:blip>
          <a:srcRect/>
          <a:stretch>
            <a:fillRect/>
          </a:stretch>
        </p:blipFill>
        <p:spPr bwMode="auto">
          <a:xfrm>
            <a:off x="-13446" y="2199359"/>
            <a:ext cx="12205446" cy="4658641"/>
          </a:xfrm>
          <a:prstGeom prst="rect">
            <a:avLst/>
          </a:prstGeom>
          <a:noFill/>
          <a:ln>
            <a:noFill/>
          </a:ln>
        </p:spPr>
      </p:pic>
      <p:sp>
        <p:nvSpPr>
          <p:cNvPr id="4" name="Rectangle 3"/>
          <p:cNvSpPr/>
          <p:nvPr/>
        </p:nvSpPr>
        <p:spPr>
          <a:xfrm>
            <a:off x="4433" y="2247314"/>
            <a:ext cx="1000018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750"/>
              </a:spcAft>
            </a:pP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Phun</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US" sz="36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lửa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04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399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0A4BEB0-5D96-4FED-A127-8A58F632FBEF}"/>
              </a:ext>
            </a:extLst>
          </p:cNvPr>
          <p:cNvSpPr txBox="1"/>
          <p:nvPr/>
        </p:nvSpPr>
        <p:spPr>
          <a:xfrm>
            <a:off x="1981609" y="640501"/>
            <a:ext cx="8822226" cy="584775"/>
          </a:xfrm>
          <a:prstGeom prst="rect">
            <a:avLst/>
          </a:prstGeom>
          <a:solidFill>
            <a:srgbClr val="FFC000"/>
          </a:solidFill>
        </p:spPr>
        <p:txBody>
          <a:bodyPr wrap="square" rtlCol="0">
            <a:spAutoFit/>
          </a:bodyPr>
          <a:lstStyle/>
          <a:p>
            <a:pPr algn="ctr"/>
            <a:r>
              <a:rPr lang="en-US" sz="3200" b="1" dirty="0">
                <a:solidFill>
                  <a:srgbClr val="0000FF"/>
                </a:solidFill>
                <a:latin typeface="Times New Roman" pitchFamily="18" charset="0"/>
                <a:cs typeface="Times New Roman" pitchFamily="18" charset="0"/>
              </a:rPr>
              <a:t>Hình ảnh một số đám cháy và biện pháp dập tắt</a:t>
            </a:r>
            <a:endParaRPr lang="vi-VN" sz="3200" b="1" dirty="0">
              <a:solidFill>
                <a:srgbClr val="0000FF"/>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149DEDC0-98CF-44E4-B758-3D4093271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6" y="1657131"/>
            <a:ext cx="5778639" cy="4276529"/>
          </a:xfrm>
          <a:prstGeom prst="rect">
            <a:avLst/>
          </a:prstGeom>
        </p:spPr>
      </p:pic>
      <p:pic>
        <p:nvPicPr>
          <p:cNvPr id="9" name="Picture 8">
            <a:extLst>
              <a:ext uri="{FF2B5EF4-FFF2-40B4-BE49-F238E27FC236}">
                <a16:creationId xmlns:a16="http://schemas.microsoft.com/office/drawing/2014/main" xmlns="" id="{1CE5E570-6BD9-48C5-B87F-F30B23D7B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86" y="1657132"/>
            <a:ext cx="6247014" cy="4276528"/>
          </a:xfrm>
          <a:prstGeom prst="rect">
            <a:avLst/>
          </a:prstGeom>
        </p:spPr>
      </p:pic>
    </p:spTree>
    <p:extLst>
      <p:ext uri="{BB962C8B-B14F-4D97-AF65-F5344CB8AC3E}">
        <p14:creationId xmlns:p14="http://schemas.microsoft.com/office/powerpoint/2010/main" val="319021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0A4BEB0-5D96-4FED-A127-8A58F632FBEF}"/>
              </a:ext>
            </a:extLst>
          </p:cNvPr>
          <p:cNvSpPr txBox="1"/>
          <p:nvPr/>
        </p:nvSpPr>
        <p:spPr>
          <a:xfrm>
            <a:off x="3027144" y="242888"/>
            <a:ext cx="7399004" cy="461665"/>
          </a:xfrm>
          <a:prstGeom prst="rect">
            <a:avLst/>
          </a:prstGeom>
          <a:solidFill>
            <a:srgbClr val="FFC000"/>
          </a:solidFill>
        </p:spPr>
        <p:txBody>
          <a:bodyPr wrap="square" rtlCol="0">
            <a:spAutoFit/>
          </a:bodyPr>
          <a:lstStyle/>
          <a:p>
            <a:pPr algn="ctr"/>
            <a:r>
              <a:rPr lang="en-US" sz="2400" b="1" dirty="0">
                <a:solidFill>
                  <a:srgbClr val="0000FF"/>
                </a:solidFill>
                <a:latin typeface="Times New Roman" pitchFamily="18" charset="0"/>
                <a:cs typeface="Times New Roman" pitchFamily="18" charset="0"/>
              </a:rPr>
              <a:t>Hình ảnh một số đám cháy và biện pháp dập tắt</a:t>
            </a:r>
            <a:endParaRPr lang="vi-VN" sz="2400" b="1" dirty="0">
              <a:solidFill>
                <a:srgbClr val="0000FF"/>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BDC2FAE8-390F-4313-AE2F-9993FEAD8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 y="854845"/>
            <a:ext cx="4529138" cy="6003155"/>
          </a:xfrm>
          <a:prstGeom prst="rect">
            <a:avLst/>
          </a:prstGeom>
        </p:spPr>
      </p:pic>
      <p:pic>
        <p:nvPicPr>
          <p:cNvPr id="11" name="Picture 10">
            <a:extLst>
              <a:ext uri="{FF2B5EF4-FFF2-40B4-BE49-F238E27FC236}">
                <a16:creationId xmlns:a16="http://schemas.microsoft.com/office/drawing/2014/main" xmlns="" id="{22BC7214-7A21-4315-915D-2C1BC8C6D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237" y="976288"/>
            <a:ext cx="7586664" cy="5760267"/>
          </a:xfrm>
          <a:prstGeom prst="rect">
            <a:avLst/>
          </a:prstGeom>
        </p:spPr>
      </p:pic>
    </p:spTree>
    <p:extLst>
      <p:ext uri="{BB962C8B-B14F-4D97-AF65-F5344CB8AC3E}">
        <p14:creationId xmlns:p14="http://schemas.microsoft.com/office/powerpoint/2010/main" val="226943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2FA5559-33FA-4D88-84A3-F418BF12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41046"/>
            <a:ext cx="11612880" cy="6375908"/>
          </a:xfrm>
          <a:prstGeom prst="rect">
            <a:avLst/>
          </a:prstGeom>
        </p:spPr>
      </p:pic>
    </p:spTree>
    <p:extLst>
      <p:ext uri="{BB962C8B-B14F-4D97-AF65-F5344CB8AC3E}">
        <p14:creationId xmlns:p14="http://schemas.microsoft.com/office/powerpoint/2010/main" val="192058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xmlns="" id="{BA21869A-C6E2-4454-9D2A-60B76303E6D9}"/>
              </a:ext>
            </a:extLst>
          </p:cNvPr>
          <p:cNvSpPr txBox="1"/>
          <p:nvPr/>
        </p:nvSpPr>
        <p:spPr>
          <a:xfrm>
            <a:off x="1308624" y="1124495"/>
            <a:ext cx="1732050" cy="524759"/>
          </a:xfrm>
          <a:prstGeom prst="rect">
            <a:avLst/>
          </a:prstGeom>
          <a:solidFill>
            <a:srgbClr val="F1BF22"/>
          </a:solidFill>
        </p:spPr>
        <p:txBody>
          <a:bodyPr wrap="square">
            <a:spAutoFit/>
          </a:bodyPr>
          <a:lstStyle/>
          <a:p>
            <a:pPr marL="0" marR="0" algn="ctr">
              <a:lnSpc>
                <a:spcPct val="105000"/>
              </a:lnSpc>
              <a:spcBef>
                <a:spcPts val="0"/>
              </a:spcBef>
              <a:spcAft>
                <a:spcPts val="800"/>
              </a:spcAft>
            </a:pPr>
            <a:r>
              <a:rPr lang="en-US" sz="2800" dirty="0">
                <a:effectLst/>
                <a:latin typeface="Times New Roman" pitchFamily="18" charset="0"/>
                <a:ea typeface="Calibri" panose="020F0502020204030204" pitchFamily="34" charset="0"/>
                <a:cs typeface="Times New Roman" pitchFamily="18" charset="0"/>
              </a:rPr>
              <a:t>Luật chơi</a:t>
            </a:r>
            <a:endParaRPr lang="vi-VN" sz="2800" dirty="0">
              <a:effectLst/>
              <a:latin typeface="Times New Roman" pitchFamily="18" charset="0"/>
              <a:ea typeface="Calibri" panose="020F0502020204030204" pitchFamily="34" charset="0"/>
              <a:cs typeface="Times New Roman" pitchFamily="18" charset="0"/>
            </a:endParaRPr>
          </a:p>
        </p:txBody>
      </p:sp>
      <p:sp>
        <p:nvSpPr>
          <p:cNvPr id="7" name="TextBox 6">
            <a:extLst>
              <a:ext uri="{FF2B5EF4-FFF2-40B4-BE49-F238E27FC236}">
                <a16:creationId xmlns:a16="http://schemas.microsoft.com/office/drawing/2014/main" xmlns="" id="{038A7AAF-21A7-40B2-A8AC-4E26B400EF2C}"/>
              </a:ext>
            </a:extLst>
          </p:cNvPr>
          <p:cNvSpPr txBox="1"/>
          <p:nvPr/>
        </p:nvSpPr>
        <p:spPr>
          <a:xfrm>
            <a:off x="5165161" y="118654"/>
            <a:ext cx="2538928" cy="911385"/>
          </a:xfrm>
          <a:prstGeom prst="roundRect">
            <a:avLst/>
          </a:prstGeom>
          <a:solidFill>
            <a:srgbClr val="C32722"/>
          </a:solidFill>
        </p:spPr>
        <p:txBody>
          <a:bodyPr wrap="none" rtlCol="0">
            <a:spAutoFit/>
          </a:bodyPr>
          <a:lstStyle/>
          <a:p>
            <a:pPr algn="ctr">
              <a:lnSpc>
                <a:spcPct val="150000"/>
              </a:lnSpc>
            </a:pPr>
            <a:r>
              <a:rPr lang="en-US" sz="3600" dirty="0">
                <a:solidFill>
                  <a:schemeClr val="bg1"/>
                </a:solidFill>
                <a:latin typeface="Times New Roman" pitchFamily="18" charset="0"/>
                <a:cs typeface="Times New Roman" pitchFamily="18" charset="0"/>
              </a:rPr>
              <a:t>FC bắt bóng</a:t>
            </a:r>
            <a:endParaRPr lang="vi-VN" sz="3600" dirty="0">
              <a:solidFill>
                <a:schemeClr val="bg1"/>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79781733-B7BC-49A9-9C11-B17B4AFB0FDC}"/>
              </a:ext>
            </a:extLst>
          </p:cNvPr>
          <p:cNvSpPr txBox="1"/>
          <p:nvPr/>
        </p:nvSpPr>
        <p:spPr>
          <a:xfrm>
            <a:off x="1308624" y="1800225"/>
            <a:ext cx="7549626" cy="5078313"/>
          </a:xfrm>
          <a:prstGeom prst="rect">
            <a:avLst/>
          </a:prstGeom>
          <a:noFill/>
        </p:spPr>
        <p:txBody>
          <a:bodyPr wrap="square">
            <a:spAutoFit/>
          </a:bodyPr>
          <a:lstStyle/>
          <a:p>
            <a:pPr marL="342900" indent="-342900">
              <a:lnSpc>
                <a:spcPct val="150000"/>
              </a:lnSpc>
              <a:buFontTx/>
              <a:buChar char="-"/>
            </a:pPr>
            <a:r>
              <a:rPr lang="vi-VN" sz="2400" dirty="0">
                <a:effectLst/>
                <a:latin typeface="Times New Roman" pitchFamily="18" charset="0"/>
                <a:ea typeface="Calibri" panose="020F0502020204030204" pitchFamily="34" charset="0"/>
                <a:cs typeface="Times New Roman" pitchFamily="18" charset="0"/>
              </a:rPr>
              <a:t>HS quan sát câu hỏi trên màn hình.</a:t>
            </a:r>
          </a:p>
          <a:p>
            <a:pPr marL="342900" indent="-342900">
              <a:lnSpc>
                <a:spcPct val="150000"/>
              </a:lnSpc>
              <a:buFontTx/>
              <a:buChar char="-"/>
            </a:pPr>
            <a:r>
              <a:rPr lang="vi-VN" sz="2400" dirty="0">
                <a:latin typeface="Times New Roman" pitchFamily="18" charset="0"/>
                <a:cs typeface="Times New Roman" pitchFamily="18" charset="0"/>
              </a:rPr>
              <a:t>Giơ cao tay nếu có câu trả lời.</a:t>
            </a:r>
          </a:p>
          <a:p>
            <a:pPr marL="342900" indent="-342900">
              <a:lnSpc>
                <a:spcPct val="150000"/>
              </a:lnSpc>
              <a:buFontTx/>
              <a:buChar char="-"/>
            </a:pPr>
            <a:r>
              <a:rPr lang="vi-VN" sz="2400" dirty="0">
                <a:latin typeface="Times New Roman" pitchFamily="18" charset="0"/>
                <a:cs typeface="Times New Roman" pitchFamily="18" charset="0"/>
              </a:rPr>
              <a:t>Học sinh trả lời câu hỏi đầu tiên đón bóng từ giáo viên. </a:t>
            </a:r>
          </a:p>
          <a:p>
            <a:pPr>
              <a:lnSpc>
                <a:spcPct val="150000"/>
              </a:lnSpc>
            </a:pPr>
            <a:r>
              <a:rPr lang="vi-VN" sz="2400" dirty="0">
                <a:latin typeface="#9Slide03 Cabin Condensed Bold" panose="00000806000000000000" pitchFamily="2" charset="0"/>
              </a:rPr>
              <a:t>        + </a:t>
            </a:r>
            <a:r>
              <a:rPr lang="vi-VN" sz="2400" dirty="0">
                <a:latin typeface="Times New Roman" pitchFamily="18" charset="0"/>
                <a:cs typeface="Times New Roman" pitchFamily="18" charset="0"/>
              </a:rPr>
              <a:t>Nếu trả lời đúng sẽ trở thành người được chuyền bóng cho 1 câu hỏi tiếp theo.</a:t>
            </a:r>
          </a:p>
          <a:p>
            <a:pPr>
              <a:lnSpc>
                <a:spcPct val="150000"/>
              </a:lnSpc>
            </a:pPr>
            <a:r>
              <a:rPr lang="vi-VN" sz="2400" dirty="0">
                <a:latin typeface="#9Slide03 Cabin Condensed Bold" panose="00000806000000000000" pitchFamily="2" charset="0"/>
              </a:rPr>
              <a:t>        + </a:t>
            </a:r>
            <a:r>
              <a:rPr lang="vi-VN" sz="2400" dirty="0">
                <a:latin typeface="Times New Roman" pitchFamily="18" charset="0"/>
                <a:cs typeface="Times New Roman" pitchFamily="18" charset="0"/>
              </a:rPr>
              <a:t>Nếu chưa trả lời đúng, chuyền bóng trở về cho giáo viên.</a:t>
            </a:r>
          </a:p>
          <a:p>
            <a:pPr marL="342900" indent="-342900">
              <a:lnSpc>
                <a:spcPct val="150000"/>
              </a:lnSpc>
              <a:buFontTx/>
              <a:buChar char="-"/>
            </a:pPr>
            <a:r>
              <a:rPr lang="vi-VN" sz="2400" dirty="0">
                <a:latin typeface="Times New Roman" pitchFamily="18" charset="0"/>
                <a:cs typeface="Times New Roman" pitchFamily="18" charset="0"/>
              </a:rPr>
              <a:t>HS nào được chuyền bóng cho các bạn nhiều nhất sẽ trở thành người chơi xuất sắc nhất.</a:t>
            </a:r>
          </a:p>
        </p:txBody>
      </p:sp>
    </p:spTree>
    <p:extLst>
      <p:ext uri="{BB962C8B-B14F-4D97-AF65-F5344CB8AC3E}">
        <p14:creationId xmlns:p14="http://schemas.microsoft.com/office/powerpoint/2010/main" val="398597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xmlns="" id="{BA21869A-C6E2-4454-9D2A-60B76303E6D9}"/>
              </a:ext>
            </a:extLst>
          </p:cNvPr>
          <p:cNvSpPr txBox="1"/>
          <p:nvPr/>
        </p:nvSpPr>
        <p:spPr>
          <a:xfrm>
            <a:off x="1034143" y="1528582"/>
            <a:ext cx="7696200" cy="1456569"/>
          </a:xfrm>
          <a:prstGeom prst="roundRect">
            <a:avLst/>
          </a:prstGeom>
          <a:solidFill>
            <a:srgbClr val="F1BF22"/>
          </a:solidFill>
        </p:spPr>
        <p:txBody>
          <a:bodyPr wrap="square">
            <a:spAutoFit/>
          </a:bodyPr>
          <a:lstStyle/>
          <a:p>
            <a:pPr marL="0" marR="0" algn="just">
              <a:lnSpc>
                <a:spcPct val="150000"/>
              </a:lnSpc>
              <a:spcBef>
                <a:spcPts val="0"/>
              </a:spcBef>
            </a:pPr>
            <a:r>
              <a:rPr lang="en-US" sz="2800">
                <a:latin typeface="#9Slide03 Cabin Condensed Bold" panose="00000806000000000000" pitchFamily="2" charset="0"/>
                <a:ea typeface="Calibri" panose="020F0502020204030204" pitchFamily="34" charset="0"/>
              </a:rPr>
              <a:t>Câu 1: </a:t>
            </a:r>
            <a:r>
              <a:rPr lang="en-US" sz="2800">
                <a:effectLst/>
                <a:latin typeface="#9Slide03 Cabin Condensed Bold" panose="00000806000000000000" pitchFamily="2" charset="0"/>
                <a:ea typeface="Calibri" panose="020F0502020204030204" pitchFamily="34" charset="0"/>
              </a:rPr>
              <a:t>Con người có thể ngừng hoạt động hô hấp không? Vì sao? </a:t>
            </a:r>
            <a:r>
              <a:rPr lang="en-US" sz="2800">
                <a:latin typeface="#9Slide03 Cabin Condensed Bold" panose="00000806000000000000" pitchFamily="2" charset="0"/>
                <a:ea typeface="Calibri" panose="020F0502020204030204" pitchFamily="34" charset="0"/>
              </a:rPr>
              <a:t> </a:t>
            </a:r>
            <a:endParaRPr lang="vi-VN" sz="2800">
              <a:effectLst/>
              <a:latin typeface="#9Slide03 Cabin Condensed Bold" panose="00000806000000000000" pitchFamily="2" charset="0"/>
              <a:ea typeface="Calibri" panose="020F0502020204030204" pitchFamily="34" charset="0"/>
            </a:endParaRPr>
          </a:p>
        </p:txBody>
      </p:sp>
      <p:sp>
        <p:nvSpPr>
          <p:cNvPr id="6" name="TextBox 5">
            <a:extLst>
              <a:ext uri="{FF2B5EF4-FFF2-40B4-BE49-F238E27FC236}">
                <a16:creationId xmlns:a16="http://schemas.microsoft.com/office/drawing/2014/main" xmlns="" id="{1EF93469-1AD2-4FDE-96D5-C6DC454A648C}"/>
              </a:ext>
            </a:extLst>
          </p:cNvPr>
          <p:cNvSpPr txBox="1"/>
          <p:nvPr/>
        </p:nvSpPr>
        <p:spPr>
          <a:xfrm>
            <a:off x="4971585" y="118654"/>
            <a:ext cx="2926080" cy="1005840"/>
          </a:xfrm>
          <a:prstGeom prst="roundRect">
            <a:avLst/>
          </a:prstGeom>
          <a:solidFill>
            <a:srgbClr val="C32722"/>
          </a:solidFill>
        </p:spPr>
        <p:txBody>
          <a:bodyPr wrap="none" rtlCol="0">
            <a:spAutoFit/>
          </a:bodyPr>
          <a:lstStyle/>
          <a:p>
            <a:pPr algn="ctr">
              <a:lnSpc>
                <a:spcPct val="150000"/>
              </a:lnSpc>
            </a:pPr>
            <a:r>
              <a:rPr lang="en-US" sz="3600">
                <a:solidFill>
                  <a:schemeClr val="bg1"/>
                </a:solidFill>
                <a:latin typeface="#9Slide03 Swiss Condensed Bold" panose="02000500000000000000" pitchFamily="2" charset="0"/>
              </a:rPr>
              <a:t>FC bắt bóng</a:t>
            </a:r>
            <a:endParaRPr lang="vi-VN" sz="3600">
              <a:solidFill>
                <a:schemeClr val="bg1"/>
              </a:solidFill>
              <a:latin typeface="#9Slide03 Swiss Condensed Bold" panose="02000500000000000000" pitchFamily="2" charset="0"/>
            </a:endParaRPr>
          </a:p>
        </p:txBody>
      </p:sp>
    </p:spTree>
    <p:extLst>
      <p:ext uri="{BB962C8B-B14F-4D97-AF65-F5344CB8AC3E}">
        <p14:creationId xmlns:p14="http://schemas.microsoft.com/office/powerpoint/2010/main" val="3685540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xmlns="" id="{BA21869A-C6E2-4454-9D2A-60B76303E6D9}"/>
              </a:ext>
            </a:extLst>
          </p:cNvPr>
          <p:cNvSpPr txBox="1"/>
          <p:nvPr/>
        </p:nvSpPr>
        <p:spPr>
          <a:xfrm>
            <a:off x="1034142" y="1528581"/>
            <a:ext cx="7932057" cy="1456569"/>
          </a:xfrm>
          <a:prstGeom prst="roundRect">
            <a:avLst/>
          </a:prstGeom>
          <a:solidFill>
            <a:srgbClr val="F1BF22"/>
          </a:solidFill>
        </p:spPr>
        <p:txBody>
          <a:bodyPr wrap="square">
            <a:spAutoFit/>
          </a:bodyPr>
          <a:lstStyle/>
          <a:p>
            <a:pPr algn="just">
              <a:lnSpc>
                <a:spcPct val="150000"/>
              </a:lnSpc>
            </a:pPr>
            <a:r>
              <a:rPr lang="en-US" sz="2800" dirty="0">
                <a:latin typeface="Times New Roman" pitchFamily="18" charset="0"/>
                <a:ea typeface="Calibri" panose="020F0502020204030204" pitchFamily="34" charset="0"/>
                <a:cs typeface="Times New Roman" pitchFamily="18" charset="0"/>
              </a:rPr>
              <a:t>Câu 2: </a:t>
            </a:r>
            <a:r>
              <a:rPr lang="en-US" sz="2800" dirty="0">
                <a:effectLst/>
                <a:latin typeface="Times New Roman" pitchFamily="18" charset="0"/>
                <a:ea typeface="Calibri" panose="020F0502020204030204" pitchFamily="34" charset="0"/>
                <a:cs typeface="Times New Roman" pitchFamily="18" charset="0"/>
              </a:rPr>
              <a:t>Em hãy tìm hiểu và cho biết những bệnh nhân nào cần phải sử dụng bình khí oxygen để thở?</a:t>
            </a:r>
            <a:endParaRPr lang="vi-VN" sz="28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92B7205B-8DB0-4DBC-9B57-3B6F392F5E10}"/>
              </a:ext>
            </a:extLst>
          </p:cNvPr>
          <p:cNvSpPr txBox="1"/>
          <p:nvPr/>
        </p:nvSpPr>
        <p:spPr>
          <a:xfrm>
            <a:off x="4971585" y="118654"/>
            <a:ext cx="2926080" cy="1005840"/>
          </a:xfrm>
          <a:prstGeom prst="roundRect">
            <a:avLst/>
          </a:prstGeom>
          <a:solidFill>
            <a:srgbClr val="C32722"/>
          </a:solidFill>
        </p:spPr>
        <p:txBody>
          <a:bodyPr wrap="none" rtlCol="0">
            <a:spAutoFit/>
          </a:bodyPr>
          <a:lstStyle/>
          <a:p>
            <a:pPr algn="ctr">
              <a:lnSpc>
                <a:spcPct val="150000"/>
              </a:lnSpc>
            </a:pPr>
            <a:r>
              <a:rPr lang="en-US" sz="3600">
                <a:solidFill>
                  <a:schemeClr val="bg1"/>
                </a:solidFill>
                <a:latin typeface="#9Slide03 Swiss Condensed Bold" panose="02000500000000000000" pitchFamily="2" charset="0"/>
              </a:rPr>
              <a:t>FC bắt bóng</a:t>
            </a:r>
            <a:endParaRPr lang="vi-VN" sz="3600">
              <a:solidFill>
                <a:schemeClr val="bg1"/>
              </a:solidFill>
              <a:latin typeface="#9Slide03 Swiss Condensed Bold" panose="02000500000000000000" pitchFamily="2" charset="0"/>
            </a:endParaRPr>
          </a:p>
        </p:txBody>
      </p:sp>
    </p:spTree>
    <p:extLst>
      <p:ext uri="{BB962C8B-B14F-4D97-AF65-F5344CB8AC3E}">
        <p14:creationId xmlns:p14="http://schemas.microsoft.com/office/powerpoint/2010/main" val="3028282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xmlns="" id="{BA21869A-C6E2-4454-9D2A-60B76303E6D9}"/>
              </a:ext>
            </a:extLst>
          </p:cNvPr>
          <p:cNvSpPr txBox="1"/>
          <p:nvPr/>
        </p:nvSpPr>
        <p:spPr>
          <a:xfrm>
            <a:off x="1034143" y="1528581"/>
            <a:ext cx="7696200" cy="2171658"/>
          </a:xfrm>
          <a:prstGeom prst="roundRect">
            <a:avLst/>
          </a:prstGeom>
          <a:solidFill>
            <a:srgbClr val="F1BF22"/>
          </a:solidFill>
        </p:spPr>
        <p:txBody>
          <a:bodyPr wrap="square">
            <a:spAutoFit/>
          </a:bodyPr>
          <a:lstStyle/>
          <a:p>
            <a:pPr algn="just">
              <a:lnSpc>
                <a:spcPct val="150000"/>
              </a:lnSpc>
            </a:pPr>
            <a:r>
              <a:rPr lang="en-US" sz="2800" dirty="0">
                <a:latin typeface="Times New Roman" pitchFamily="18" charset="0"/>
                <a:ea typeface="Calibri" panose="020F0502020204030204" pitchFamily="34" charset="0"/>
                <a:cs typeface="Times New Roman" pitchFamily="18" charset="0"/>
              </a:rPr>
              <a:t>Câu 3: </a:t>
            </a:r>
            <a:r>
              <a:rPr lang="en-US" sz="2800" dirty="0">
                <a:effectLst/>
                <a:latin typeface="Times New Roman" pitchFamily="18" charset="0"/>
                <a:ea typeface="Calibri" panose="020F0502020204030204" pitchFamily="34" charset="0"/>
                <a:cs typeface="Times New Roman" pitchFamily="18" charset="0"/>
              </a:rPr>
              <a:t>Gia đình em sử dụng nguồn nhiên liệu nào để đun nấu hằng ngày? Nhiên liệu đó có cần sử dụng khí oxygen để đốt cháy không?</a:t>
            </a:r>
            <a:endParaRPr lang="vi-VN" sz="28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DE4F5890-3A70-47A1-92A6-3B721C9B4822}"/>
              </a:ext>
            </a:extLst>
          </p:cNvPr>
          <p:cNvSpPr txBox="1"/>
          <p:nvPr/>
        </p:nvSpPr>
        <p:spPr>
          <a:xfrm>
            <a:off x="4971585" y="118654"/>
            <a:ext cx="2926080" cy="1005840"/>
          </a:xfrm>
          <a:prstGeom prst="roundRect">
            <a:avLst/>
          </a:prstGeom>
          <a:solidFill>
            <a:srgbClr val="C32722"/>
          </a:solidFill>
        </p:spPr>
        <p:txBody>
          <a:bodyPr wrap="none" rtlCol="0">
            <a:spAutoFit/>
          </a:bodyPr>
          <a:lstStyle/>
          <a:p>
            <a:pPr algn="ctr">
              <a:lnSpc>
                <a:spcPct val="150000"/>
              </a:lnSpc>
            </a:pPr>
            <a:r>
              <a:rPr lang="en-US" sz="3600">
                <a:solidFill>
                  <a:schemeClr val="bg1"/>
                </a:solidFill>
                <a:latin typeface="#9Slide03 Swiss Condensed Bold" panose="02000500000000000000" pitchFamily="2" charset="0"/>
              </a:rPr>
              <a:t>FC bắt bóng</a:t>
            </a:r>
            <a:endParaRPr lang="vi-VN" sz="3600">
              <a:solidFill>
                <a:schemeClr val="bg1"/>
              </a:solidFill>
              <a:latin typeface="#9Slide03 Swiss Condensed Bold" panose="02000500000000000000" pitchFamily="2" charset="0"/>
            </a:endParaRPr>
          </a:p>
        </p:txBody>
      </p:sp>
    </p:spTree>
    <p:extLst>
      <p:ext uri="{BB962C8B-B14F-4D97-AF65-F5344CB8AC3E}">
        <p14:creationId xmlns:p14="http://schemas.microsoft.com/office/powerpoint/2010/main" val="3421091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829A471-2D1D-405B-AD26-81E46DA269B3}"/>
              </a:ext>
            </a:extLst>
          </p:cNvPr>
          <p:cNvPicPr>
            <a:picLocks noChangeAspect="1"/>
          </p:cNvPicPr>
          <p:nvPr/>
        </p:nvPicPr>
        <p:blipFill>
          <a:blip r:embed="rId2"/>
          <a:stretch>
            <a:fillRect/>
          </a:stretch>
        </p:blipFill>
        <p:spPr>
          <a:xfrm>
            <a:off x="2420304" y="1463040"/>
            <a:ext cx="7184378" cy="5394960"/>
          </a:xfrm>
          <a:prstGeom prst="rect">
            <a:avLst/>
          </a:prstGeom>
        </p:spPr>
      </p:pic>
      <p:sp>
        <p:nvSpPr>
          <p:cNvPr id="3" name="Rectangle 2">
            <a:extLst>
              <a:ext uri="{FF2B5EF4-FFF2-40B4-BE49-F238E27FC236}">
                <a16:creationId xmlns:a16="http://schemas.microsoft.com/office/drawing/2014/main" xmlns="" id="{B240A1E3-6658-4A4A-845D-9D79CFCB2E61}"/>
              </a:ext>
            </a:extLst>
          </p:cNvPr>
          <p:cNvSpPr/>
          <p:nvPr/>
        </p:nvSpPr>
        <p:spPr>
          <a:xfrm>
            <a:off x="1973262"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C</a:t>
            </a:r>
            <a:endParaRPr lang="vi-VN" sz="5400" dirty="0">
              <a:solidFill>
                <a:schemeClr val="bg2">
                  <a:lumMod val="10000"/>
                </a:schemeClr>
              </a:solidFill>
              <a:latin typeface="#9Slide04 Rokkitt Bold" panose="00000800000000000000" pitchFamily="2" charset="0"/>
            </a:endParaRPr>
          </a:p>
        </p:txBody>
      </p:sp>
      <p:sp>
        <p:nvSpPr>
          <p:cNvPr id="4" name="Rectangle 3">
            <a:extLst>
              <a:ext uri="{FF2B5EF4-FFF2-40B4-BE49-F238E27FC236}">
                <a16:creationId xmlns:a16="http://schemas.microsoft.com/office/drawing/2014/main" xmlns="" id="{FB49252A-EEBE-41E0-B188-C382BB48B201}"/>
              </a:ext>
            </a:extLst>
          </p:cNvPr>
          <p:cNvSpPr/>
          <p:nvPr/>
        </p:nvSpPr>
        <p:spPr>
          <a:xfrm>
            <a:off x="6969760" y="342900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xmlns="" id="{84F8E325-DB1D-4AB3-97FA-94F93A154F86}"/>
              </a:ext>
            </a:extLst>
          </p:cNvPr>
          <p:cNvSpPr/>
          <p:nvPr/>
        </p:nvSpPr>
        <p:spPr>
          <a:xfrm>
            <a:off x="6283960" y="146304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xmlns="" id="{45DFDC73-EBAC-4385-BFD0-EA5FBF775EF7}"/>
              </a:ext>
            </a:extLst>
          </p:cNvPr>
          <p:cNvSpPr/>
          <p:nvPr/>
        </p:nvSpPr>
        <p:spPr>
          <a:xfrm>
            <a:off x="3180080" y="237236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Arrow: Down 6">
            <a:extLst>
              <a:ext uri="{FF2B5EF4-FFF2-40B4-BE49-F238E27FC236}">
                <a16:creationId xmlns:a16="http://schemas.microsoft.com/office/drawing/2014/main" xmlns="" id="{CC8A6191-A853-4580-99F8-30AEE1A8831D}"/>
              </a:ext>
            </a:extLst>
          </p:cNvPr>
          <p:cNvSpPr/>
          <p:nvPr/>
        </p:nvSpPr>
        <p:spPr>
          <a:xfrm>
            <a:off x="6522720" y="1366520"/>
            <a:ext cx="640080" cy="513080"/>
          </a:xfrm>
          <a:prstGeom prst="downArrow">
            <a:avLst/>
          </a:prstGeom>
          <a:solidFill>
            <a:srgbClr val="FF000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959A6A71-A56B-43D6-B820-5FBFE48BB6A8}"/>
              </a:ext>
            </a:extLst>
          </p:cNvPr>
          <p:cNvSpPr/>
          <p:nvPr/>
        </p:nvSpPr>
        <p:spPr>
          <a:xfrm>
            <a:off x="2961640"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H</a:t>
            </a:r>
            <a:endParaRPr lang="vi-VN" sz="5400" dirty="0">
              <a:solidFill>
                <a:schemeClr val="bg2">
                  <a:lumMod val="10000"/>
                </a:schemeClr>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xmlns="" id="{D5CFCBE1-7E35-4F18-9C34-E3E538B782BE}"/>
              </a:ext>
            </a:extLst>
          </p:cNvPr>
          <p:cNvSpPr/>
          <p:nvPr/>
        </p:nvSpPr>
        <p:spPr>
          <a:xfrm>
            <a:off x="394716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Ấ</a:t>
            </a:r>
            <a:endParaRPr lang="vi-VN" sz="5400" dirty="0">
              <a:solidFill>
                <a:schemeClr val="bg2">
                  <a:lumMod val="10000"/>
                </a:schemeClr>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xmlns="" id="{0A90BD16-06F2-4BD1-8761-98C505B85D04}"/>
              </a:ext>
            </a:extLst>
          </p:cNvPr>
          <p:cNvSpPr/>
          <p:nvPr/>
        </p:nvSpPr>
        <p:spPr>
          <a:xfrm>
            <a:off x="492252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T</a:t>
            </a:r>
            <a:endParaRPr lang="vi-VN" sz="5400" dirty="0">
              <a:solidFill>
                <a:schemeClr val="bg2">
                  <a:lumMod val="10000"/>
                </a:schemeClr>
              </a:solidFill>
              <a:latin typeface="#9Slide04 Rokkitt Bold" panose="00000800000000000000" pitchFamily="2" charset="0"/>
            </a:endParaRPr>
          </a:p>
        </p:txBody>
      </p:sp>
      <p:sp>
        <p:nvSpPr>
          <p:cNvPr id="12" name="Rectangle 11">
            <a:extLst>
              <a:ext uri="{FF2B5EF4-FFF2-40B4-BE49-F238E27FC236}">
                <a16:creationId xmlns:a16="http://schemas.microsoft.com/office/drawing/2014/main" xmlns="" id="{AA016481-F9C9-4B89-9F73-843DCB9F2635}"/>
              </a:ext>
            </a:extLst>
          </p:cNvPr>
          <p:cNvSpPr/>
          <p:nvPr/>
        </p:nvSpPr>
        <p:spPr>
          <a:xfrm>
            <a:off x="6558280" y="60960"/>
            <a:ext cx="904240" cy="889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K</a:t>
            </a:r>
            <a:endParaRPr lang="vi-VN" sz="5400" dirty="0">
              <a:solidFill>
                <a:schemeClr val="bg2">
                  <a:lumMod val="10000"/>
                </a:schemeClr>
              </a:solidFill>
              <a:latin typeface="#9Slide04 Rokkitt Bold" panose="00000800000000000000" pitchFamily="2" charset="0"/>
            </a:endParaRPr>
          </a:p>
        </p:txBody>
      </p:sp>
      <p:sp>
        <p:nvSpPr>
          <p:cNvPr id="13" name="Rectangle 12">
            <a:extLst>
              <a:ext uri="{FF2B5EF4-FFF2-40B4-BE49-F238E27FC236}">
                <a16:creationId xmlns:a16="http://schemas.microsoft.com/office/drawing/2014/main" xmlns="" id="{A0591428-A90E-454A-8454-02330BB149EC}"/>
              </a:ext>
            </a:extLst>
          </p:cNvPr>
          <p:cNvSpPr/>
          <p:nvPr/>
        </p:nvSpPr>
        <p:spPr>
          <a:xfrm>
            <a:off x="753364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H</a:t>
            </a:r>
            <a:endParaRPr lang="vi-VN" sz="5400" dirty="0">
              <a:solidFill>
                <a:schemeClr val="bg2">
                  <a:lumMod val="10000"/>
                </a:schemeClr>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xmlns="" id="{F44A7E01-D2F0-4E24-A301-E9DEBC04B43B}"/>
              </a:ext>
            </a:extLst>
          </p:cNvPr>
          <p:cNvSpPr/>
          <p:nvPr/>
        </p:nvSpPr>
        <p:spPr>
          <a:xfrm>
            <a:off x="850900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Í</a:t>
            </a:r>
            <a:endParaRPr lang="vi-VN" sz="5400" dirty="0">
              <a:solidFill>
                <a:schemeClr val="bg2">
                  <a:lumMod val="10000"/>
                </a:schemeClr>
              </a:solidFill>
              <a:latin typeface="#9Slide04 Rokkitt Bold" panose="00000800000000000000" pitchFamily="2" charset="0"/>
            </a:endParaRPr>
          </a:p>
        </p:txBody>
      </p:sp>
    </p:spTree>
    <p:extLst>
      <p:ext uri="{BB962C8B-B14F-4D97-AF65-F5344CB8AC3E}">
        <p14:creationId xmlns:p14="http://schemas.microsoft.com/office/powerpoint/2010/main" val="3363529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xmlns="" id="{BA21869A-C6E2-4454-9D2A-60B76303E6D9}"/>
              </a:ext>
            </a:extLst>
          </p:cNvPr>
          <p:cNvSpPr txBox="1"/>
          <p:nvPr/>
        </p:nvSpPr>
        <p:spPr>
          <a:xfrm>
            <a:off x="1034143" y="1528581"/>
            <a:ext cx="7696200" cy="2171658"/>
          </a:xfrm>
          <a:prstGeom prst="roundRect">
            <a:avLst/>
          </a:prstGeom>
          <a:solidFill>
            <a:srgbClr val="FFC000"/>
          </a:solidFill>
        </p:spPr>
        <p:txBody>
          <a:bodyPr wrap="square">
            <a:spAutoFit/>
          </a:bodyPr>
          <a:lstStyle/>
          <a:p>
            <a:pPr algn="just">
              <a:lnSpc>
                <a:spcPct val="150000"/>
              </a:lnSpc>
            </a:pPr>
            <a:r>
              <a:rPr lang="en-US" sz="2800" dirty="0">
                <a:latin typeface="Times New Roman" pitchFamily="18" charset="0"/>
                <a:ea typeface="Calibri" panose="020F0502020204030204" pitchFamily="34" charset="0"/>
                <a:cs typeface="Times New Roman" pitchFamily="18" charset="0"/>
              </a:rPr>
              <a:t>Câu 4: </a:t>
            </a:r>
            <a:r>
              <a:rPr lang="en-US" sz="2800" dirty="0">
                <a:effectLst/>
                <a:latin typeface="Times New Roman" pitchFamily="18" charset="0"/>
                <a:ea typeface="Calibri" panose="020F0502020204030204" pitchFamily="34" charset="0"/>
                <a:cs typeface="Times New Roman" pitchFamily="18" charset="0"/>
              </a:rPr>
              <a:t>Bình khí nén là bình tích trữ không khí được nén ở một áp suất nhất định. Tại sao thợ lặn cần sử dụng bình nén khí?</a:t>
            </a:r>
            <a:endParaRPr lang="vi-VN" sz="28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9AE14CEB-BB97-4A27-B6F7-AAE9C3D6900A}"/>
              </a:ext>
            </a:extLst>
          </p:cNvPr>
          <p:cNvSpPr txBox="1"/>
          <p:nvPr/>
        </p:nvSpPr>
        <p:spPr>
          <a:xfrm>
            <a:off x="4971585" y="118654"/>
            <a:ext cx="2926080" cy="1005840"/>
          </a:xfrm>
          <a:prstGeom prst="roundRect">
            <a:avLst/>
          </a:prstGeom>
          <a:solidFill>
            <a:srgbClr val="C32722"/>
          </a:solidFill>
        </p:spPr>
        <p:txBody>
          <a:bodyPr wrap="none" rtlCol="0">
            <a:spAutoFit/>
          </a:bodyPr>
          <a:lstStyle/>
          <a:p>
            <a:pPr algn="ctr">
              <a:lnSpc>
                <a:spcPct val="150000"/>
              </a:lnSpc>
            </a:pPr>
            <a:r>
              <a:rPr lang="en-US" sz="3600">
                <a:solidFill>
                  <a:schemeClr val="bg1"/>
                </a:solidFill>
                <a:latin typeface="#9Slide03 Swiss Condensed Bold" panose="02000500000000000000" pitchFamily="2" charset="0"/>
              </a:rPr>
              <a:t>FC bắt bóng</a:t>
            </a:r>
            <a:endParaRPr lang="vi-VN" sz="3600">
              <a:solidFill>
                <a:schemeClr val="bg1"/>
              </a:solidFill>
              <a:latin typeface="#9Slide03 Swiss Condensed Bold" panose="02000500000000000000" pitchFamily="2" charset="0"/>
            </a:endParaRPr>
          </a:p>
        </p:txBody>
      </p:sp>
    </p:spTree>
    <p:extLst>
      <p:ext uri="{BB962C8B-B14F-4D97-AF65-F5344CB8AC3E}">
        <p14:creationId xmlns:p14="http://schemas.microsoft.com/office/powerpoint/2010/main" val="6615603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xmlns="" id="{BA21869A-C6E2-4454-9D2A-60B76303E6D9}"/>
              </a:ext>
            </a:extLst>
          </p:cNvPr>
          <p:cNvSpPr txBox="1"/>
          <p:nvPr/>
        </p:nvSpPr>
        <p:spPr>
          <a:xfrm>
            <a:off x="1034143" y="1528581"/>
            <a:ext cx="7696200" cy="1456569"/>
          </a:xfrm>
          <a:prstGeom prst="roundRect">
            <a:avLst/>
          </a:prstGeom>
          <a:solidFill>
            <a:srgbClr val="FFC000"/>
          </a:solidFill>
        </p:spPr>
        <p:txBody>
          <a:bodyPr wrap="square">
            <a:spAutoFit/>
          </a:bodyPr>
          <a:lstStyle/>
          <a:p>
            <a:pPr algn="just">
              <a:lnSpc>
                <a:spcPct val="150000"/>
              </a:lnSpc>
            </a:pPr>
            <a:r>
              <a:rPr lang="en-US" sz="2800" dirty="0">
                <a:latin typeface="Times New Roman" pitchFamily="18" charset="0"/>
                <a:ea typeface="Calibri" panose="020F0502020204030204" pitchFamily="34" charset="0"/>
                <a:cs typeface="Times New Roman" pitchFamily="18" charset="0"/>
              </a:rPr>
              <a:t>Câu 5: </a:t>
            </a:r>
            <a:r>
              <a:rPr lang="en-US" sz="2800" dirty="0">
                <a:effectLst/>
                <a:latin typeface="Times New Roman" pitchFamily="18" charset="0"/>
                <a:ea typeface="Calibri" panose="020F0502020204030204" pitchFamily="34" charset="0"/>
                <a:cs typeface="Times New Roman" pitchFamily="18" charset="0"/>
              </a:rPr>
              <a:t>Em hãy lấy ví dụ chứng tỏ oxygen duy trì sự sống và sự cháy.</a:t>
            </a:r>
            <a:endParaRPr lang="vi-VN" sz="28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5006C24A-5F2F-4523-8597-AD8B4335D41F}"/>
              </a:ext>
            </a:extLst>
          </p:cNvPr>
          <p:cNvSpPr txBox="1"/>
          <p:nvPr/>
        </p:nvSpPr>
        <p:spPr>
          <a:xfrm>
            <a:off x="4971585" y="118654"/>
            <a:ext cx="2926080" cy="1005840"/>
          </a:xfrm>
          <a:prstGeom prst="roundRect">
            <a:avLst/>
          </a:prstGeom>
          <a:solidFill>
            <a:srgbClr val="C32722"/>
          </a:solidFill>
        </p:spPr>
        <p:txBody>
          <a:bodyPr wrap="none" rtlCol="0">
            <a:spAutoFit/>
          </a:bodyPr>
          <a:lstStyle/>
          <a:p>
            <a:pPr algn="ctr">
              <a:lnSpc>
                <a:spcPct val="150000"/>
              </a:lnSpc>
            </a:pPr>
            <a:r>
              <a:rPr lang="en-US" sz="3600">
                <a:solidFill>
                  <a:schemeClr val="bg1"/>
                </a:solidFill>
                <a:latin typeface="#9Slide03 Swiss Condensed Bold" panose="02000500000000000000" pitchFamily="2" charset="0"/>
              </a:rPr>
              <a:t>FC bắt bóng</a:t>
            </a:r>
            <a:endParaRPr lang="vi-VN" sz="3600">
              <a:solidFill>
                <a:schemeClr val="bg1"/>
              </a:solidFill>
              <a:latin typeface="#9Slide03 Swiss Condensed Bold" panose="02000500000000000000" pitchFamily="2" charset="0"/>
            </a:endParaRPr>
          </a:p>
        </p:txBody>
      </p:sp>
    </p:spTree>
    <p:extLst>
      <p:ext uri="{BB962C8B-B14F-4D97-AF65-F5344CB8AC3E}">
        <p14:creationId xmlns:p14="http://schemas.microsoft.com/office/powerpoint/2010/main" val="30667684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xmlns="" id="{BA21869A-C6E2-4454-9D2A-60B76303E6D9}"/>
              </a:ext>
            </a:extLst>
          </p:cNvPr>
          <p:cNvSpPr txBox="1"/>
          <p:nvPr/>
        </p:nvSpPr>
        <p:spPr>
          <a:xfrm>
            <a:off x="1034143" y="1528581"/>
            <a:ext cx="7696200" cy="1456569"/>
          </a:xfrm>
          <a:prstGeom prst="roundRect">
            <a:avLst/>
          </a:prstGeom>
          <a:solidFill>
            <a:srgbClr val="FFC000"/>
          </a:solidFill>
        </p:spPr>
        <p:txBody>
          <a:bodyPr wrap="square">
            <a:spAutoFit/>
          </a:bodyPr>
          <a:lstStyle/>
          <a:p>
            <a:pPr algn="just">
              <a:lnSpc>
                <a:spcPct val="150000"/>
              </a:lnSpc>
            </a:pPr>
            <a:r>
              <a:rPr lang="en-US" sz="2800" dirty="0">
                <a:latin typeface="Times New Roman" pitchFamily="18" charset="0"/>
                <a:ea typeface="Calibri" panose="020F0502020204030204" pitchFamily="34" charset="0"/>
                <a:cs typeface="Times New Roman" pitchFamily="18" charset="0"/>
              </a:rPr>
              <a:t>Câu 6: </a:t>
            </a:r>
            <a:r>
              <a:rPr lang="en-US" sz="2800" dirty="0">
                <a:effectLst/>
                <a:latin typeface="Times New Roman" pitchFamily="18" charset="0"/>
                <a:ea typeface="Calibri" panose="020F0502020204030204" pitchFamily="34" charset="0"/>
                <a:cs typeface="Times New Roman" pitchFamily="18" charset="0"/>
              </a:rPr>
              <a:t>Tại sao các động vật trên cạn ít khi thiếu oxygen hơn các động vật dưới nước?</a:t>
            </a:r>
            <a:endParaRPr lang="vi-VN" sz="28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22D86844-3C9E-4F5F-A920-1E7F39257B0F}"/>
              </a:ext>
            </a:extLst>
          </p:cNvPr>
          <p:cNvSpPr txBox="1"/>
          <p:nvPr/>
        </p:nvSpPr>
        <p:spPr>
          <a:xfrm>
            <a:off x="4971585" y="118654"/>
            <a:ext cx="2926080" cy="1005840"/>
          </a:xfrm>
          <a:prstGeom prst="roundRect">
            <a:avLst/>
          </a:prstGeom>
          <a:solidFill>
            <a:srgbClr val="C32722"/>
          </a:solidFill>
        </p:spPr>
        <p:txBody>
          <a:bodyPr wrap="none" rtlCol="0">
            <a:spAutoFit/>
          </a:bodyPr>
          <a:lstStyle/>
          <a:p>
            <a:pPr algn="ctr">
              <a:lnSpc>
                <a:spcPct val="150000"/>
              </a:lnSpc>
            </a:pPr>
            <a:r>
              <a:rPr lang="en-US" sz="3600">
                <a:solidFill>
                  <a:schemeClr val="bg1"/>
                </a:solidFill>
                <a:latin typeface="#9Slide03 Swiss Condensed Bold" panose="02000500000000000000" pitchFamily="2" charset="0"/>
              </a:rPr>
              <a:t>FC bắt bóng</a:t>
            </a:r>
            <a:endParaRPr lang="vi-VN" sz="3600">
              <a:solidFill>
                <a:schemeClr val="bg1"/>
              </a:solidFill>
              <a:latin typeface="#9Slide03 Swiss Condensed Bold" panose="02000500000000000000" pitchFamily="2" charset="0"/>
            </a:endParaRPr>
          </a:p>
        </p:txBody>
      </p:sp>
    </p:spTree>
    <p:extLst>
      <p:ext uri="{BB962C8B-B14F-4D97-AF65-F5344CB8AC3E}">
        <p14:creationId xmlns:p14="http://schemas.microsoft.com/office/powerpoint/2010/main" val="3194678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AA8C80F-9D11-4637-8228-FE01F6189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245" y="553811"/>
            <a:ext cx="7977867" cy="4114800"/>
          </a:xfrm>
          <a:prstGeom prst="rect">
            <a:avLst/>
          </a:prstGeom>
        </p:spPr>
      </p:pic>
      <p:pic>
        <p:nvPicPr>
          <p:cNvPr id="13" name="Picture 12">
            <a:extLst>
              <a:ext uri="{FF2B5EF4-FFF2-40B4-BE49-F238E27FC236}">
                <a16:creationId xmlns:a16="http://schemas.microsoft.com/office/drawing/2014/main" xmlns="" id="{3731240B-59B2-405F-9A42-FB5340FD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323" y="4246789"/>
            <a:ext cx="2143125" cy="2143125"/>
          </a:xfrm>
          <a:prstGeom prst="rect">
            <a:avLst/>
          </a:prstGeom>
        </p:spPr>
      </p:pic>
      <p:pic>
        <p:nvPicPr>
          <p:cNvPr id="14" name="Tieng-vo-tay-hoan-ho-co-vu-www_nhacchuongvui_com">
            <a:hlinkClick r:id="" action="ppaction://media"/>
            <a:extLst>
              <a:ext uri="{FF2B5EF4-FFF2-40B4-BE49-F238E27FC236}">
                <a16:creationId xmlns:a16="http://schemas.microsoft.com/office/drawing/2014/main" xmlns="" id="{DD616759-6B06-4AFA-A114-850A8D234051}"/>
              </a:ext>
            </a:extLst>
          </p:cNvPr>
          <p:cNvPicPr>
            <a:picLocks noChangeAspect="1"/>
          </p:cNvPicPr>
          <p:nvPr>
            <a:audioFile r:link="rId1"/>
            <p:extLst>
              <p:ext uri="{DAA4B4D4-6D71-4841-9C94-3DE7FCFB9230}">
                <p14:media xmlns:p14="http://schemas.microsoft.com/office/powerpoint/2010/main" r:embed="rId2">
                  <p14:trim st="1340" end="37516.55"/>
                </p14:media>
              </p:ext>
            </p:extLst>
          </p:nvPr>
        </p:nvPicPr>
        <p:blipFill>
          <a:blip r:embed="rId6"/>
          <a:stretch>
            <a:fillRect/>
          </a:stretch>
        </p:blipFill>
        <p:spPr>
          <a:xfrm>
            <a:off x="8411029" y="2204811"/>
            <a:ext cx="406400" cy="406400"/>
          </a:xfrm>
          <a:prstGeom prst="rect">
            <a:avLst/>
          </a:prstGeom>
        </p:spPr>
      </p:pic>
    </p:spTree>
    <p:extLst>
      <p:ext uri="{BB962C8B-B14F-4D97-AF65-F5344CB8AC3E}">
        <p14:creationId xmlns:p14="http://schemas.microsoft.com/office/powerpoint/2010/main" val="569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FEBF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9CFE9F96-6560-45A9-B1A7-BECE57CCC33D}"/>
              </a:ext>
            </a:extLst>
          </p:cNvPr>
          <p:cNvSpPr txBox="1"/>
          <p:nvPr/>
        </p:nvSpPr>
        <p:spPr>
          <a:xfrm>
            <a:off x="1238248" y="3186112"/>
            <a:ext cx="10401300" cy="3016210"/>
          </a:xfrm>
          <a:prstGeom prst="rect">
            <a:avLst/>
          </a:prstGeom>
          <a:solidFill>
            <a:srgbClr val="DFEBF1"/>
          </a:solidFill>
        </p:spPr>
        <p:txBody>
          <a:bodyPr wrap="square">
            <a:spAutoFit/>
          </a:bodyPr>
          <a:lstStyle/>
          <a:p>
            <a:pPr marL="0" marR="0" indent="342265" algn="just">
              <a:lnSpc>
                <a:spcPct val="150000"/>
              </a:lnSpc>
              <a:spcBef>
                <a:spcPts val="600"/>
              </a:spcBef>
              <a:spcAft>
                <a:spcPts val="0"/>
              </a:spcAft>
            </a:pPr>
            <a:r>
              <a:rPr lang="en-US" sz="2400" dirty="0">
                <a:effectLst/>
                <a:latin typeface="Times New Roman" pitchFamily="18" charset="0"/>
                <a:ea typeface="Calibri" panose="020F0502020204030204" pitchFamily="34" charset="0"/>
                <a:cs typeface="Times New Roman" pitchFamily="18" charset="0"/>
              </a:rPr>
              <a:t>“Oxygen y tế là một loại thuốc thiết yếu trong điều trị Covid-19. Trong thời gian gần đây, rất nhiều quốc gia đang thiếu hụt trầm trọng oxygen y tế để điều trị cho các bệnh nhân nhiễm Covid-19. </a:t>
            </a:r>
          </a:p>
          <a:p>
            <a:pPr marL="457200" marR="0" indent="-457200" algn="just">
              <a:lnSpc>
                <a:spcPct val="150000"/>
              </a:lnSpc>
              <a:spcBef>
                <a:spcPts val="600"/>
              </a:spcBef>
              <a:spcAft>
                <a:spcPts val="0"/>
              </a:spcAft>
              <a:buAutoNum type="arabicPeriod"/>
            </a:pPr>
            <a:r>
              <a:rPr lang="en-US" sz="2400" dirty="0">
                <a:effectLst/>
                <a:latin typeface="Times New Roman" pitchFamily="18" charset="0"/>
                <a:ea typeface="Calibri" panose="020F0502020204030204" pitchFamily="34" charset="0"/>
                <a:cs typeface="Times New Roman" pitchFamily="18" charset="0"/>
              </a:rPr>
              <a:t>Vậy oxygen y tế là oxygen như thế nào? </a:t>
            </a:r>
          </a:p>
          <a:p>
            <a:pPr marL="457200" marR="0" indent="-457200" algn="just">
              <a:lnSpc>
                <a:spcPct val="150000"/>
              </a:lnSpc>
              <a:spcBef>
                <a:spcPts val="600"/>
              </a:spcBef>
              <a:spcAft>
                <a:spcPts val="0"/>
              </a:spcAft>
              <a:buAutoNum type="arabicPeriod"/>
            </a:pPr>
            <a:r>
              <a:rPr lang="en-US" sz="2400" dirty="0">
                <a:effectLst/>
                <a:latin typeface="Times New Roman" pitchFamily="18" charset="0"/>
                <a:ea typeface="Calibri" panose="020F0502020204030204" pitchFamily="34" charset="0"/>
                <a:cs typeface="Times New Roman" pitchFamily="18" charset="0"/>
              </a:rPr>
              <a:t>Nó có tác động gì giúp các bệnh nhân trong quá trình điều trị?” </a:t>
            </a:r>
            <a:endParaRPr lang="vi-VN" sz="2400" dirty="0">
              <a:effectLst/>
              <a:latin typeface="Times New Roman" pitchFamily="18" charset="0"/>
              <a:ea typeface="Calibri" panose="020F0502020204030204" pitchFamily="34" charset="0"/>
              <a:cs typeface="Times New Roman" pitchFamily="18" charset="0"/>
            </a:endParaRPr>
          </a:p>
        </p:txBody>
      </p:sp>
      <p:pic>
        <p:nvPicPr>
          <p:cNvPr id="12" name="Picture 11">
            <a:extLst>
              <a:ext uri="{FF2B5EF4-FFF2-40B4-BE49-F238E27FC236}">
                <a16:creationId xmlns:a16="http://schemas.microsoft.com/office/drawing/2014/main" xmlns="" id="{8296031E-7287-489D-8CD3-E4CB30564C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2843" y="272387"/>
            <a:ext cx="4028193" cy="2684413"/>
          </a:xfrm>
          <a:prstGeom prst="rect">
            <a:avLst/>
          </a:prstGeom>
        </p:spPr>
      </p:pic>
    </p:spTree>
    <p:extLst>
      <p:ext uri="{BB962C8B-B14F-4D97-AF65-F5344CB8AC3E}">
        <p14:creationId xmlns:p14="http://schemas.microsoft.com/office/powerpoint/2010/main" val="1487600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1CAC09B-DC1C-4A3D-8119-29B5E74B1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83" y="254000"/>
            <a:ext cx="4392731" cy="4846320"/>
          </a:xfrm>
          <a:prstGeom prst="rect">
            <a:avLst/>
          </a:prstGeom>
        </p:spPr>
      </p:pic>
      <p:pic>
        <p:nvPicPr>
          <p:cNvPr id="7" name="Picture 6">
            <a:extLst>
              <a:ext uri="{FF2B5EF4-FFF2-40B4-BE49-F238E27FC236}">
                <a16:creationId xmlns:a16="http://schemas.microsoft.com/office/drawing/2014/main" xmlns="" id="{4A2D1515-F1E4-4969-8D0B-C38E16A015EF}"/>
              </a:ext>
            </a:extLst>
          </p:cNvPr>
          <p:cNvPicPr>
            <a:picLocks noChangeAspect="1"/>
          </p:cNvPicPr>
          <p:nvPr/>
        </p:nvPicPr>
        <p:blipFill rotWithShape="1">
          <a:blip r:embed="rId4">
            <a:extLst>
              <a:ext uri="{28A0092B-C50C-407E-A947-70E740481C1C}">
                <a14:useLocalDpi xmlns:a14="http://schemas.microsoft.com/office/drawing/2010/main" val="0"/>
              </a:ext>
            </a:extLst>
          </a:blip>
          <a:srcRect t="20342" r="28489"/>
          <a:stretch/>
        </p:blipFill>
        <p:spPr>
          <a:xfrm>
            <a:off x="5244137" y="232576"/>
            <a:ext cx="6583680" cy="4889168"/>
          </a:xfrm>
          <a:prstGeom prst="rect">
            <a:avLst/>
          </a:prstGeom>
        </p:spPr>
      </p:pic>
      <p:sp>
        <p:nvSpPr>
          <p:cNvPr id="8" name="Rectangle 7">
            <a:extLst>
              <a:ext uri="{FF2B5EF4-FFF2-40B4-BE49-F238E27FC236}">
                <a16:creationId xmlns:a16="http://schemas.microsoft.com/office/drawing/2014/main" xmlns="" id="{60006CC0-A4DD-46CF-AE5E-DA6A34B45C6B}"/>
              </a:ext>
            </a:extLst>
          </p:cNvPr>
          <p:cNvSpPr/>
          <p:nvPr/>
        </p:nvSpPr>
        <p:spPr>
          <a:xfrm>
            <a:off x="2470871"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xmlns=""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xmlns="" id="{D8673470-F423-4AB8-887E-D83EF331990A}"/>
              </a:ext>
            </a:extLst>
          </p:cNvPr>
          <p:cNvSpPr/>
          <p:nvPr/>
        </p:nvSpPr>
        <p:spPr>
          <a:xfrm>
            <a:off x="3469638"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xmlns="" id="{74D30B4D-7662-485D-87CF-8D4F9E813DA8}"/>
              </a:ext>
            </a:extLst>
          </p:cNvPr>
          <p:cNvSpPr/>
          <p:nvPr/>
        </p:nvSpPr>
        <p:spPr>
          <a:xfrm>
            <a:off x="58064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xmlns="" id="{E5F63692-9841-428B-959A-46AA58E072F8}"/>
              </a:ext>
            </a:extLst>
          </p:cNvPr>
          <p:cNvSpPr/>
          <p:nvPr/>
        </p:nvSpPr>
        <p:spPr>
          <a:xfrm>
            <a:off x="683060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xmlns="" id="{EAC76488-7D5A-4900-B27A-C93C6EB897E5}"/>
              </a:ext>
            </a:extLst>
          </p:cNvPr>
          <p:cNvSpPr/>
          <p:nvPr/>
        </p:nvSpPr>
        <p:spPr>
          <a:xfrm>
            <a:off x="786692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Tree>
    <p:extLst>
      <p:ext uri="{BB962C8B-B14F-4D97-AF65-F5344CB8AC3E}">
        <p14:creationId xmlns:p14="http://schemas.microsoft.com/office/powerpoint/2010/main" val="3564303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1CAC09B-DC1C-4A3D-8119-29B5E74B1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83" y="254000"/>
            <a:ext cx="4392731" cy="4846320"/>
          </a:xfrm>
          <a:prstGeom prst="rect">
            <a:avLst/>
          </a:prstGeom>
        </p:spPr>
      </p:pic>
      <p:pic>
        <p:nvPicPr>
          <p:cNvPr id="7" name="Picture 6">
            <a:extLst>
              <a:ext uri="{FF2B5EF4-FFF2-40B4-BE49-F238E27FC236}">
                <a16:creationId xmlns:a16="http://schemas.microsoft.com/office/drawing/2014/main" xmlns="" id="{4A2D1515-F1E4-4969-8D0B-C38E16A015EF}"/>
              </a:ext>
            </a:extLst>
          </p:cNvPr>
          <p:cNvPicPr>
            <a:picLocks noChangeAspect="1"/>
          </p:cNvPicPr>
          <p:nvPr/>
        </p:nvPicPr>
        <p:blipFill rotWithShape="1">
          <a:blip r:embed="rId4">
            <a:extLst>
              <a:ext uri="{28A0092B-C50C-407E-A947-70E740481C1C}">
                <a14:useLocalDpi xmlns:a14="http://schemas.microsoft.com/office/drawing/2010/main" val="0"/>
              </a:ext>
            </a:extLst>
          </a:blip>
          <a:srcRect t="20342" r="28489"/>
          <a:stretch/>
        </p:blipFill>
        <p:spPr>
          <a:xfrm>
            <a:off x="5244137" y="232576"/>
            <a:ext cx="6583680" cy="4889168"/>
          </a:xfrm>
          <a:prstGeom prst="rect">
            <a:avLst/>
          </a:prstGeom>
        </p:spPr>
      </p:pic>
      <p:sp>
        <p:nvSpPr>
          <p:cNvPr id="8" name="Rectangle 7">
            <a:extLst>
              <a:ext uri="{FF2B5EF4-FFF2-40B4-BE49-F238E27FC236}">
                <a16:creationId xmlns:a16="http://schemas.microsoft.com/office/drawing/2014/main" xmlns="" id="{60006CC0-A4DD-46CF-AE5E-DA6A34B45C6B}"/>
              </a:ext>
            </a:extLst>
          </p:cNvPr>
          <p:cNvSpPr/>
          <p:nvPr/>
        </p:nvSpPr>
        <p:spPr>
          <a:xfrm>
            <a:off x="2470871"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H</a:t>
            </a:r>
            <a:endParaRPr lang="vi-VN" sz="5400" dirty="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xmlns=""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xmlns="" id="{D8673470-F423-4AB8-887E-D83EF331990A}"/>
              </a:ext>
            </a:extLst>
          </p:cNvPr>
          <p:cNvSpPr/>
          <p:nvPr/>
        </p:nvSpPr>
        <p:spPr>
          <a:xfrm>
            <a:off x="3469638"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Ô</a:t>
            </a:r>
            <a:endParaRPr lang="vi-VN" sz="5400" dirty="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xmlns="" id="{74D30B4D-7662-485D-87CF-8D4F9E813DA8}"/>
              </a:ext>
            </a:extLst>
          </p:cNvPr>
          <p:cNvSpPr/>
          <p:nvPr/>
        </p:nvSpPr>
        <p:spPr>
          <a:xfrm>
            <a:off x="58064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H</a:t>
            </a:r>
            <a:endParaRPr lang="vi-VN" sz="5400" dirty="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xmlns="" id="{E5F63692-9841-428B-959A-46AA58E072F8}"/>
              </a:ext>
            </a:extLst>
          </p:cNvPr>
          <p:cNvSpPr/>
          <p:nvPr/>
        </p:nvSpPr>
        <p:spPr>
          <a:xfrm>
            <a:off x="683060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Ấ</a:t>
            </a:r>
            <a:endParaRPr lang="vi-VN" sz="5400" dirty="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xmlns="" id="{EAC76488-7D5A-4900-B27A-C93C6EB897E5}"/>
              </a:ext>
            </a:extLst>
          </p:cNvPr>
          <p:cNvSpPr/>
          <p:nvPr/>
        </p:nvSpPr>
        <p:spPr>
          <a:xfrm>
            <a:off x="786692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P</a:t>
            </a:r>
            <a:endParaRPr lang="vi-VN" sz="5400" dirty="0">
              <a:solidFill>
                <a:schemeClr val="bg1"/>
              </a:solidFill>
              <a:latin typeface="#9Slide04 Rokkitt Bold" panose="00000800000000000000" pitchFamily="2" charset="0"/>
            </a:endParaRPr>
          </a:p>
        </p:txBody>
      </p:sp>
    </p:spTree>
    <p:extLst>
      <p:ext uri="{BB962C8B-B14F-4D97-AF65-F5344CB8AC3E}">
        <p14:creationId xmlns:p14="http://schemas.microsoft.com/office/powerpoint/2010/main" val="4151017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0006CC0-A4DD-46CF-AE5E-DA6A34B45C6B}"/>
              </a:ext>
            </a:extLst>
          </p:cNvPr>
          <p:cNvSpPr/>
          <p:nvPr/>
        </p:nvSpPr>
        <p:spPr>
          <a:xfrm>
            <a:off x="2951472"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xmlns=""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xmlns="" id="{D8673470-F423-4AB8-887E-D83EF331990A}"/>
              </a:ext>
            </a:extLst>
          </p:cNvPr>
          <p:cNvSpPr/>
          <p:nvPr/>
        </p:nvSpPr>
        <p:spPr>
          <a:xfrm>
            <a:off x="39268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xmlns="" id="{74D30B4D-7662-485D-87CF-8D4F9E813DA8}"/>
              </a:ext>
            </a:extLst>
          </p:cNvPr>
          <p:cNvSpPr/>
          <p:nvPr/>
        </p:nvSpPr>
        <p:spPr>
          <a:xfrm>
            <a:off x="581659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xmlns="" id="{E5F63692-9841-428B-959A-46AA58E072F8}"/>
              </a:ext>
            </a:extLst>
          </p:cNvPr>
          <p:cNvSpPr/>
          <p:nvPr/>
        </p:nvSpPr>
        <p:spPr>
          <a:xfrm>
            <a:off x="678996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xmlns="" id="{EAC76488-7D5A-4900-B27A-C93C6EB897E5}"/>
              </a:ext>
            </a:extLst>
          </p:cNvPr>
          <p:cNvSpPr/>
          <p:nvPr/>
        </p:nvSpPr>
        <p:spPr>
          <a:xfrm>
            <a:off x="777548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xmlns="" id="{47758201-DB46-4D93-8EBF-E4E0EE68F7CA}"/>
              </a:ext>
            </a:extLst>
          </p:cNvPr>
          <p:cNvSpPr/>
          <p:nvPr/>
        </p:nvSpPr>
        <p:spPr>
          <a:xfrm>
            <a:off x="8761015"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1"/>
              </a:solidFill>
              <a:latin typeface="#9Slide04 Rokkitt Bold" panose="00000800000000000000" pitchFamily="2" charset="0"/>
            </a:endParaRPr>
          </a:p>
        </p:txBody>
      </p:sp>
      <p:pic>
        <p:nvPicPr>
          <p:cNvPr id="3" name="Picture 2">
            <a:extLst>
              <a:ext uri="{FF2B5EF4-FFF2-40B4-BE49-F238E27FC236}">
                <a16:creationId xmlns:a16="http://schemas.microsoft.com/office/drawing/2014/main" xmlns="" id="{D0F2A094-BF4D-4825-AF8A-1B9B985D2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516" y="193040"/>
            <a:ext cx="7960763" cy="4467775"/>
          </a:xfrm>
          <a:prstGeom prst="rect">
            <a:avLst/>
          </a:prstGeom>
        </p:spPr>
      </p:pic>
    </p:spTree>
    <p:extLst>
      <p:ext uri="{BB962C8B-B14F-4D97-AF65-F5344CB8AC3E}">
        <p14:creationId xmlns:p14="http://schemas.microsoft.com/office/powerpoint/2010/main" val="904004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0006CC0-A4DD-46CF-AE5E-DA6A34B45C6B}"/>
              </a:ext>
            </a:extLst>
          </p:cNvPr>
          <p:cNvSpPr/>
          <p:nvPr/>
        </p:nvSpPr>
        <p:spPr>
          <a:xfrm>
            <a:off x="2951472"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S</a:t>
            </a:r>
            <a:endParaRPr lang="vi-VN" sz="5400" dirty="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xmlns=""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xmlns="" id="{D8673470-F423-4AB8-887E-D83EF331990A}"/>
              </a:ext>
            </a:extLst>
          </p:cNvPr>
          <p:cNvSpPr/>
          <p:nvPr/>
        </p:nvSpPr>
        <p:spPr>
          <a:xfrm>
            <a:off x="39268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Ự</a:t>
            </a:r>
            <a:endParaRPr lang="vi-VN" sz="5400" dirty="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xmlns="" id="{74D30B4D-7662-485D-87CF-8D4F9E813DA8}"/>
              </a:ext>
            </a:extLst>
          </p:cNvPr>
          <p:cNvSpPr/>
          <p:nvPr/>
        </p:nvSpPr>
        <p:spPr>
          <a:xfrm>
            <a:off x="581659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C</a:t>
            </a:r>
            <a:endParaRPr lang="vi-VN" sz="5400" dirty="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xmlns="" id="{E5F63692-9841-428B-959A-46AA58E072F8}"/>
              </a:ext>
            </a:extLst>
          </p:cNvPr>
          <p:cNvSpPr/>
          <p:nvPr/>
        </p:nvSpPr>
        <p:spPr>
          <a:xfrm>
            <a:off x="678996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H</a:t>
            </a:r>
            <a:endParaRPr lang="vi-VN" sz="5400" dirty="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xmlns="" id="{EAC76488-7D5A-4900-B27A-C93C6EB897E5}"/>
              </a:ext>
            </a:extLst>
          </p:cNvPr>
          <p:cNvSpPr/>
          <p:nvPr/>
        </p:nvSpPr>
        <p:spPr>
          <a:xfrm>
            <a:off x="777548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Á</a:t>
            </a:r>
            <a:endParaRPr lang="vi-VN" sz="5400" dirty="0">
              <a:solidFill>
                <a:schemeClr val="bg1"/>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xmlns="" id="{47758201-DB46-4D93-8EBF-E4E0EE68F7CA}"/>
              </a:ext>
            </a:extLst>
          </p:cNvPr>
          <p:cNvSpPr/>
          <p:nvPr/>
        </p:nvSpPr>
        <p:spPr>
          <a:xfrm>
            <a:off x="8761015"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9Slide04 Rokkitt Bold" panose="00000800000000000000" pitchFamily="2" charset="0"/>
              </a:rPr>
              <a:t>Y</a:t>
            </a:r>
            <a:endParaRPr lang="vi-VN" sz="5400" dirty="0">
              <a:solidFill>
                <a:schemeClr val="bg1"/>
              </a:solidFill>
              <a:latin typeface="#9Slide04 Rokkitt Bold" panose="00000800000000000000" pitchFamily="2" charset="0"/>
            </a:endParaRPr>
          </a:p>
        </p:txBody>
      </p:sp>
      <p:pic>
        <p:nvPicPr>
          <p:cNvPr id="3" name="Picture 2">
            <a:extLst>
              <a:ext uri="{FF2B5EF4-FFF2-40B4-BE49-F238E27FC236}">
                <a16:creationId xmlns:a16="http://schemas.microsoft.com/office/drawing/2014/main" xmlns="" id="{D0F2A094-BF4D-4825-AF8A-1B9B985D2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516" y="193040"/>
            <a:ext cx="7960763" cy="4467775"/>
          </a:xfrm>
          <a:prstGeom prst="rect">
            <a:avLst/>
          </a:prstGeom>
        </p:spPr>
      </p:pic>
    </p:spTree>
    <p:extLst>
      <p:ext uri="{BB962C8B-B14F-4D97-AF65-F5344CB8AC3E}">
        <p14:creationId xmlns:p14="http://schemas.microsoft.com/office/powerpoint/2010/main" val="2701817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506931-2037-417F-A237-CC1F7E94238C}"/>
              </a:ext>
            </a:extLst>
          </p:cNvPr>
          <p:cNvPicPr>
            <a:picLocks noChangeAspect="1"/>
          </p:cNvPicPr>
          <p:nvPr/>
        </p:nvPicPr>
        <p:blipFill rotWithShape="1">
          <a:blip r:embed="rId2"/>
          <a:srcRect t="8444" b="12445"/>
          <a:stretch/>
        </p:blipFill>
        <p:spPr>
          <a:xfrm>
            <a:off x="2489151" y="132080"/>
            <a:ext cx="7416897" cy="5425440"/>
          </a:xfrm>
          <a:prstGeom prst="rect">
            <a:avLst/>
          </a:prstGeom>
        </p:spPr>
      </p:pic>
      <p:grpSp>
        <p:nvGrpSpPr>
          <p:cNvPr id="21" name="Group 20">
            <a:extLst>
              <a:ext uri="{FF2B5EF4-FFF2-40B4-BE49-F238E27FC236}">
                <a16:creationId xmlns:a16="http://schemas.microsoft.com/office/drawing/2014/main" xmlns="" id="{F0F7CDA6-E678-4EA2-B759-06E1381ACE9B}"/>
              </a:ext>
            </a:extLst>
          </p:cNvPr>
          <p:cNvGrpSpPr/>
          <p:nvPr/>
        </p:nvGrpSpPr>
        <p:grpSpPr>
          <a:xfrm>
            <a:off x="307022" y="5913120"/>
            <a:ext cx="4031298" cy="655320"/>
            <a:chOff x="367982" y="5913120"/>
            <a:chExt cx="4031298" cy="655320"/>
          </a:xfrm>
          <a:solidFill>
            <a:srgbClr val="FFCCFF"/>
          </a:solidFill>
        </p:grpSpPr>
        <p:grpSp>
          <p:nvGrpSpPr>
            <p:cNvPr id="11" name="Group 10">
              <a:extLst>
                <a:ext uri="{FF2B5EF4-FFF2-40B4-BE49-F238E27FC236}">
                  <a16:creationId xmlns:a16="http://schemas.microsoft.com/office/drawing/2014/main" xmlns="" id="{C97E78D7-7A8D-4D7A-96D3-A47DFDCC0E69}"/>
                </a:ext>
              </a:extLst>
            </p:cNvPr>
            <p:cNvGrpSpPr/>
            <p:nvPr/>
          </p:nvGrpSpPr>
          <p:grpSpPr>
            <a:xfrm>
              <a:off x="367982" y="5913120"/>
              <a:ext cx="1318578" cy="655320"/>
              <a:chOff x="367982" y="5913120"/>
              <a:chExt cx="1318578" cy="655320"/>
            </a:xfrm>
            <a:grpFill/>
          </p:grpSpPr>
          <p:sp>
            <p:nvSpPr>
              <p:cNvPr id="4" name="Rectangle 3">
                <a:extLst>
                  <a:ext uri="{FF2B5EF4-FFF2-40B4-BE49-F238E27FC236}">
                    <a16:creationId xmlns:a16="http://schemas.microsoft.com/office/drawing/2014/main" xmlns="" id="{B722A467-53E4-4A70-B41F-48F045E54492}"/>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9" name="Rectangle 8">
                <a:extLst>
                  <a:ext uri="{FF2B5EF4-FFF2-40B4-BE49-F238E27FC236}">
                    <a16:creationId xmlns:a16="http://schemas.microsoft.com/office/drawing/2014/main" xmlns="" id="{3558E3CD-D8A4-4EE8-AA63-C10BCA4A471D}"/>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grpSp>
          <p:nvGrpSpPr>
            <p:cNvPr id="12" name="Group 11">
              <a:extLst>
                <a:ext uri="{FF2B5EF4-FFF2-40B4-BE49-F238E27FC236}">
                  <a16:creationId xmlns:a16="http://schemas.microsoft.com/office/drawing/2014/main" xmlns="" id="{DA0FC94B-5A9E-4735-8D74-2DBB41ADBA27}"/>
                </a:ext>
              </a:extLst>
            </p:cNvPr>
            <p:cNvGrpSpPr/>
            <p:nvPr/>
          </p:nvGrpSpPr>
          <p:grpSpPr>
            <a:xfrm>
              <a:off x="1749742" y="5913120"/>
              <a:ext cx="1308418" cy="655320"/>
              <a:chOff x="367982" y="5913120"/>
              <a:chExt cx="1308418" cy="655320"/>
            </a:xfrm>
            <a:grpFill/>
          </p:grpSpPr>
          <p:sp>
            <p:nvSpPr>
              <p:cNvPr id="13" name="Rectangle 12">
                <a:extLst>
                  <a:ext uri="{FF2B5EF4-FFF2-40B4-BE49-F238E27FC236}">
                    <a16:creationId xmlns:a16="http://schemas.microsoft.com/office/drawing/2014/main" xmlns="" id="{24A2E7A0-EFB8-4BAA-8B6E-C2AF9415F12C}"/>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xmlns="" id="{1A70B26F-F017-48C8-8AFE-977178EA7186}"/>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sp>
          <p:nvSpPr>
            <p:cNvPr id="16" name="Rectangle 15">
              <a:extLst>
                <a:ext uri="{FF2B5EF4-FFF2-40B4-BE49-F238E27FC236}">
                  <a16:creationId xmlns:a16="http://schemas.microsoft.com/office/drawing/2014/main" xmlns="" id="{73B88AB7-1F58-4E6F-B21E-0CCB5DE05962}"/>
                </a:ext>
              </a:extLst>
            </p:cNvPr>
            <p:cNvSpPr/>
            <p:nvPr/>
          </p:nvSpPr>
          <p:spPr>
            <a:xfrm>
              <a:off x="3111182" y="5913120"/>
              <a:ext cx="60737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xmlns="" id="{553F25C4-76F2-4AAD-A443-466D5A78BFC8}"/>
                </a:ext>
              </a:extLst>
            </p:cNvPr>
            <p:cNvSpPr/>
            <p:nvPr/>
          </p:nvSpPr>
          <p:spPr>
            <a:xfrm>
              <a:off x="37715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grpSp>
        <p:nvGrpSpPr>
          <p:cNvPr id="18" name="Group 17">
            <a:extLst>
              <a:ext uri="{FF2B5EF4-FFF2-40B4-BE49-F238E27FC236}">
                <a16:creationId xmlns:a16="http://schemas.microsoft.com/office/drawing/2014/main" xmlns="" id="{B4DA5D04-98FD-403D-9349-B571F3EF6DE7}"/>
              </a:ext>
            </a:extLst>
          </p:cNvPr>
          <p:cNvGrpSpPr/>
          <p:nvPr/>
        </p:nvGrpSpPr>
        <p:grpSpPr>
          <a:xfrm>
            <a:off x="4698363" y="5913120"/>
            <a:ext cx="1308418" cy="655320"/>
            <a:chOff x="367982" y="5913120"/>
            <a:chExt cx="1308418" cy="655320"/>
          </a:xfrm>
          <a:solidFill>
            <a:srgbClr val="FFCCFF"/>
          </a:solidFill>
        </p:grpSpPr>
        <p:sp>
          <p:nvSpPr>
            <p:cNvPr id="19" name="Rectangle 18">
              <a:extLst>
                <a:ext uri="{FF2B5EF4-FFF2-40B4-BE49-F238E27FC236}">
                  <a16:creationId xmlns:a16="http://schemas.microsoft.com/office/drawing/2014/main" xmlns="" id="{8E2358E6-266D-485F-B1C6-EA3F907924B5}"/>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20" name="Rectangle 19">
              <a:extLst>
                <a:ext uri="{FF2B5EF4-FFF2-40B4-BE49-F238E27FC236}">
                  <a16:creationId xmlns:a16="http://schemas.microsoft.com/office/drawing/2014/main" xmlns="" id="{CD995CDB-18BA-4CD0-979E-54F192E8A1C2}"/>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grpSp>
        <p:nvGrpSpPr>
          <p:cNvPr id="23" name="Group 22">
            <a:extLst>
              <a:ext uri="{FF2B5EF4-FFF2-40B4-BE49-F238E27FC236}">
                <a16:creationId xmlns:a16="http://schemas.microsoft.com/office/drawing/2014/main" xmlns="" id="{E52A84E9-33DC-49D3-AF91-2F48C6281835}"/>
              </a:ext>
            </a:extLst>
          </p:cNvPr>
          <p:cNvGrpSpPr/>
          <p:nvPr/>
        </p:nvGrpSpPr>
        <p:grpSpPr>
          <a:xfrm>
            <a:off x="6342062" y="5913120"/>
            <a:ext cx="1318578" cy="655320"/>
            <a:chOff x="367982" y="5913120"/>
            <a:chExt cx="1318578" cy="655320"/>
          </a:xfrm>
          <a:solidFill>
            <a:srgbClr val="FFCCFF"/>
          </a:solidFill>
        </p:grpSpPr>
        <p:sp>
          <p:nvSpPr>
            <p:cNvPr id="29" name="Rectangle 28">
              <a:extLst>
                <a:ext uri="{FF2B5EF4-FFF2-40B4-BE49-F238E27FC236}">
                  <a16:creationId xmlns:a16="http://schemas.microsoft.com/office/drawing/2014/main" xmlns="" id="{65E91389-2661-419D-BC22-B142E397A9C1}"/>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30" name="Rectangle 29">
              <a:extLst>
                <a:ext uri="{FF2B5EF4-FFF2-40B4-BE49-F238E27FC236}">
                  <a16:creationId xmlns:a16="http://schemas.microsoft.com/office/drawing/2014/main" xmlns="" id="{71B0B3C7-1BAA-473C-BEC8-CAE3DC12ED73}"/>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grpSp>
        <p:nvGrpSpPr>
          <p:cNvPr id="24" name="Group 23">
            <a:extLst>
              <a:ext uri="{FF2B5EF4-FFF2-40B4-BE49-F238E27FC236}">
                <a16:creationId xmlns:a16="http://schemas.microsoft.com/office/drawing/2014/main" xmlns="" id="{F3BE0775-AE1F-4C61-BF3A-6E94FEBDAD96}"/>
              </a:ext>
            </a:extLst>
          </p:cNvPr>
          <p:cNvGrpSpPr/>
          <p:nvPr/>
        </p:nvGrpSpPr>
        <p:grpSpPr>
          <a:xfrm>
            <a:off x="7723822" y="5913120"/>
            <a:ext cx="1318578" cy="655320"/>
            <a:chOff x="367982" y="5913120"/>
            <a:chExt cx="1318578" cy="655320"/>
          </a:xfrm>
          <a:solidFill>
            <a:srgbClr val="FFCCFF"/>
          </a:solidFill>
        </p:grpSpPr>
        <p:sp>
          <p:nvSpPr>
            <p:cNvPr id="27" name="Rectangle 26">
              <a:extLst>
                <a:ext uri="{FF2B5EF4-FFF2-40B4-BE49-F238E27FC236}">
                  <a16:creationId xmlns:a16="http://schemas.microsoft.com/office/drawing/2014/main" xmlns="" id="{F9F7A8BD-5A0D-46A5-B199-A95E69BA5AB0}"/>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28" name="Rectangle 27">
              <a:extLst>
                <a:ext uri="{FF2B5EF4-FFF2-40B4-BE49-F238E27FC236}">
                  <a16:creationId xmlns:a16="http://schemas.microsoft.com/office/drawing/2014/main" xmlns="" id="{D453636B-10B8-4E1F-9153-7061A8D4EDC7}"/>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sp>
        <p:nvSpPr>
          <p:cNvPr id="25" name="Rectangle 24">
            <a:extLst>
              <a:ext uri="{FF2B5EF4-FFF2-40B4-BE49-F238E27FC236}">
                <a16:creationId xmlns:a16="http://schemas.microsoft.com/office/drawing/2014/main" xmlns="" id="{3F3CFB47-B0EB-4C1B-91DC-680DED211F3C}"/>
              </a:ext>
            </a:extLst>
          </p:cNvPr>
          <p:cNvSpPr/>
          <p:nvPr/>
        </p:nvSpPr>
        <p:spPr>
          <a:xfrm>
            <a:off x="91055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26" name="Rectangle 25">
            <a:extLst>
              <a:ext uri="{FF2B5EF4-FFF2-40B4-BE49-F238E27FC236}">
                <a16:creationId xmlns:a16="http://schemas.microsoft.com/office/drawing/2014/main" xmlns="" id="{7D865FBD-D93D-4555-B386-FDC7AB6ADC62}"/>
              </a:ext>
            </a:extLst>
          </p:cNvPr>
          <p:cNvSpPr/>
          <p:nvPr/>
        </p:nvSpPr>
        <p:spPr>
          <a:xfrm>
            <a:off x="99183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nvGrpSpPr>
          <p:cNvPr id="31" name="Group 30">
            <a:extLst>
              <a:ext uri="{FF2B5EF4-FFF2-40B4-BE49-F238E27FC236}">
                <a16:creationId xmlns:a16="http://schemas.microsoft.com/office/drawing/2014/main" xmlns="" id="{6487F191-74ED-4C01-A062-F15E1C94CE3C}"/>
              </a:ext>
            </a:extLst>
          </p:cNvPr>
          <p:cNvGrpSpPr/>
          <p:nvPr/>
        </p:nvGrpSpPr>
        <p:grpSpPr>
          <a:xfrm>
            <a:off x="10588942" y="5913120"/>
            <a:ext cx="1298258" cy="655320"/>
            <a:chOff x="367982" y="5913120"/>
            <a:chExt cx="1298258" cy="655320"/>
          </a:xfrm>
          <a:solidFill>
            <a:srgbClr val="FFCCFF"/>
          </a:solidFill>
        </p:grpSpPr>
        <p:sp>
          <p:nvSpPr>
            <p:cNvPr id="32" name="Rectangle 31">
              <a:extLst>
                <a:ext uri="{FF2B5EF4-FFF2-40B4-BE49-F238E27FC236}">
                  <a16:creationId xmlns:a16="http://schemas.microsoft.com/office/drawing/2014/main" xmlns="" id="{E6D6C1D9-0749-4CA0-9174-3FE2A4F1F58D}"/>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sp>
          <p:nvSpPr>
            <p:cNvPr id="33" name="Rectangle 32">
              <a:extLst>
                <a:ext uri="{FF2B5EF4-FFF2-40B4-BE49-F238E27FC236}">
                  <a16:creationId xmlns:a16="http://schemas.microsoft.com/office/drawing/2014/main" xmlns="" id="{FC8D36B4-FD2C-4F58-962C-149DDAF94229}"/>
                </a:ext>
              </a:extLst>
            </p:cNvPr>
            <p:cNvSpPr/>
            <p:nvPr/>
          </p:nvSpPr>
          <p:spPr>
            <a:xfrm>
              <a:off x="103854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dirty="0">
                <a:solidFill>
                  <a:schemeClr val="bg2">
                    <a:lumMod val="10000"/>
                  </a:schemeClr>
                </a:solidFill>
                <a:latin typeface="#9Slide04 Rokkitt Bold" panose="00000800000000000000" pitchFamily="2" charset="0"/>
              </a:endParaRPr>
            </a:p>
          </p:txBody>
        </p:sp>
      </p:grpSp>
    </p:spTree>
    <p:extLst>
      <p:ext uri="{BB962C8B-B14F-4D97-AF65-F5344CB8AC3E}">
        <p14:creationId xmlns:p14="http://schemas.microsoft.com/office/powerpoint/2010/main" val="3426281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506931-2037-417F-A237-CC1F7E94238C}"/>
              </a:ext>
            </a:extLst>
          </p:cNvPr>
          <p:cNvPicPr>
            <a:picLocks noChangeAspect="1"/>
          </p:cNvPicPr>
          <p:nvPr/>
        </p:nvPicPr>
        <p:blipFill rotWithShape="1">
          <a:blip r:embed="rId2"/>
          <a:srcRect t="8444" b="12445"/>
          <a:stretch/>
        </p:blipFill>
        <p:spPr>
          <a:xfrm>
            <a:off x="2489151" y="132080"/>
            <a:ext cx="7416897" cy="5425440"/>
          </a:xfrm>
          <a:prstGeom prst="rect">
            <a:avLst/>
          </a:prstGeom>
        </p:spPr>
      </p:pic>
      <p:grpSp>
        <p:nvGrpSpPr>
          <p:cNvPr id="21" name="Group 20">
            <a:extLst>
              <a:ext uri="{FF2B5EF4-FFF2-40B4-BE49-F238E27FC236}">
                <a16:creationId xmlns:a16="http://schemas.microsoft.com/office/drawing/2014/main" xmlns="" id="{F0F7CDA6-E678-4EA2-B759-06E1381ACE9B}"/>
              </a:ext>
            </a:extLst>
          </p:cNvPr>
          <p:cNvGrpSpPr/>
          <p:nvPr/>
        </p:nvGrpSpPr>
        <p:grpSpPr>
          <a:xfrm>
            <a:off x="307022" y="5913120"/>
            <a:ext cx="4031298" cy="655320"/>
            <a:chOff x="367982" y="5913120"/>
            <a:chExt cx="4031298" cy="655320"/>
          </a:xfrm>
          <a:solidFill>
            <a:srgbClr val="FFCCFF"/>
          </a:solidFill>
        </p:grpSpPr>
        <p:grpSp>
          <p:nvGrpSpPr>
            <p:cNvPr id="11" name="Group 10">
              <a:extLst>
                <a:ext uri="{FF2B5EF4-FFF2-40B4-BE49-F238E27FC236}">
                  <a16:creationId xmlns:a16="http://schemas.microsoft.com/office/drawing/2014/main" xmlns="" id="{C97E78D7-7A8D-4D7A-96D3-A47DFDCC0E69}"/>
                </a:ext>
              </a:extLst>
            </p:cNvPr>
            <p:cNvGrpSpPr/>
            <p:nvPr/>
          </p:nvGrpSpPr>
          <p:grpSpPr>
            <a:xfrm>
              <a:off x="367982" y="5913120"/>
              <a:ext cx="1318578" cy="655320"/>
              <a:chOff x="367982" y="5913120"/>
              <a:chExt cx="1318578" cy="655320"/>
            </a:xfrm>
            <a:grpFill/>
          </p:grpSpPr>
          <p:sp>
            <p:nvSpPr>
              <p:cNvPr id="4" name="Rectangle 3">
                <a:extLst>
                  <a:ext uri="{FF2B5EF4-FFF2-40B4-BE49-F238E27FC236}">
                    <a16:creationId xmlns:a16="http://schemas.microsoft.com/office/drawing/2014/main" xmlns="" id="{B722A467-53E4-4A70-B41F-48F045E54492}"/>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O</a:t>
                </a:r>
                <a:endParaRPr lang="vi-VN" sz="5400" dirty="0">
                  <a:solidFill>
                    <a:schemeClr val="bg2">
                      <a:lumMod val="10000"/>
                    </a:schemeClr>
                  </a:solidFill>
                  <a:latin typeface="#9Slide04 Rokkitt Bold" panose="00000800000000000000" pitchFamily="2" charset="0"/>
                </a:endParaRPr>
              </a:p>
            </p:txBody>
          </p:sp>
          <p:sp>
            <p:nvSpPr>
              <p:cNvPr id="9" name="Rectangle 8">
                <a:extLst>
                  <a:ext uri="{FF2B5EF4-FFF2-40B4-BE49-F238E27FC236}">
                    <a16:creationId xmlns:a16="http://schemas.microsoft.com/office/drawing/2014/main" xmlns="" id="{3558E3CD-D8A4-4EE8-AA63-C10BCA4A471D}"/>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x</a:t>
                </a:r>
                <a:endParaRPr lang="vi-VN" sz="5400" dirty="0">
                  <a:solidFill>
                    <a:schemeClr val="bg2">
                      <a:lumMod val="10000"/>
                    </a:schemeClr>
                  </a:solidFill>
                  <a:latin typeface="#9Slide04 Rokkitt Bold" panose="00000800000000000000" pitchFamily="2" charset="0"/>
                </a:endParaRPr>
              </a:p>
            </p:txBody>
          </p:sp>
        </p:grpSp>
        <p:grpSp>
          <p:nvGrpSpPr>
            <p:cNvPr id="12" name="Group 11">
              <a:extLst>
                <a:ext uri="{FF2B5EF4-FFF2-40B4-BE49-F238E27FC236}">
                  <a16:creationId xmlns:a16="http://schemas.microsoft.com/office/drawing/2014/main" xmlns="" id="{DA0FC94B-5A9E-4735-8D74-2DBB41ADBA27}"/>
                </a:ext>
              </a:extLst>
            </p:cNvPr>
            <p:cNvGrpSpPr/>
            <p:nvPr/>
          </p:nvGrpSpPr>
          <p:grpSpPr>
            <a:xfrm>
              <a:off x="1749742" y="5913120"/>
              <a:ext cx="1308418" cy="655320"/>
              <a:chOff x="367982" y="5913120"/>
              <a:chExt cx="1308418" cy="655320"/>
            </a:xfrm>
            <a:grpFill/>
          </p:grpSpPr>
          <p:sp>
            <p:nvSpPr>
              <p:cNvPr id="13" name="Rectangle 12">
                <a:extLst>
                  <a:ext uri="{FF2B5EF4-FFF2-40B4-BE49-F238E27FC236}">
                    <a16:creationId xmlns:a16="http://schemas.microsoft.com/office/drawing/2014/main" xmlns="" id="{24A2E7A0-EFB8-4BAA-8B6E-C2AF9415F12C}"/>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y</a:t>
                </a:r>
                <a:endParaRPr lang="vi-VN" sz="5400" dirty="0">
                  <a:solidFill>
                    <a:schemeClr val="bg2">
                      <a:lumMod val="10000"/>
                    </a:schemeClr>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xmlns="" id="{1A70B26F-F017-48C8-8AFE-977178EA7186}"/>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g</a:t>
                </a:r>
                <a:endParaRPr lang="vi-VN" sz="5400" dirty="0">
                  <a:solidFill>
                    <a:schemeClr val="bg2">
                      <a:lumMod val="10000"/>
                    </a:schemeClr>
                  </a:solidFill>
                  <a:latin typeface="#9Slide04 Rokkitt Bold" panose="00000800000000000000" pitchFamily="2" charset="0"/>
                </a:endParaRPr>
              </a:p>
            </p:txBody>
          </p:sp>
        </p:grpSp>
        <p:sp>
          <p:nvSpPr>
            <p:cNvPr id="16" name="Rectangle 15">
              <a:extLst>
                <a:ext uri="{FF2B5EF4-FFF2-40B4-BE49-F238E27FC236}">
                  <a16:creationId xmlns:a16="http://schemas.microsoft.com/office/drawing/2014/main" xmlns="" id="{73B88AB7-1F58-4E6F-B21E-0CCB5DE05962}"/>
                </a:ext>
              </a:extLst>
            </p:cNvPr>
            <p:cNvSpPr/>
            <p:nvPr/>
          </p:nvSpPr>
          <p:spPr>
            <a:xfrm>
              <a:off x="3111182" y="5913120"/>
              <a:ext cx="60737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e</a:t>
              </a:r>
              <a:endParaRPr lang="vi-VN" sz="5400" dirty="0">
                <a:solidFill>
                  <a:schemeClr val="bg2">
                    <a:lumMod val="10000"/>
                  </a:schemeClr>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xmlns="" id="{553F25C4-76F2-4AAD-A443-466D5A78BFC8}"/>
                </a:ext>
              </a:extLst>
            </p:cNvPr>
            <p:cNvSpPr/>
            <p:nvPr/>
          </p:nvSpPr>
          <p:spPr>
            <a:xfrm>
              <a:off x="37715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n</a:t>
              </a:r>
              <a:endParaRPr lang="vi-VN" sz="5400" dirty="0">
                <a:solidFill>
                  <a:schemeClr val="bg2">
                    <a:lumMod val="10000"/>
                  </a:schemeClr>
                </a:solidFill>
                <a:latin typeface="#9Slide04 Rokkitt Bold" panose="00000800000000000000" pitchFamily="2" charset="0"/>
              </a:endParaRPr>
            </a:p>
          </p:txBody>
        </p:sp>
      </p:grpSp>
      <p:grpSp>
        <p:nvGrpSpPr>
          <p:cNvPr id="18" name="Group 17">
            <a:extLst>
              <a:ext uri="{FF2B5EF4-FFF2-40B4-BE49-F238E27FC236}">
                <a16:creationId xmlns:a16="http://schemas.microsoft.com/office/drawing/2014/main" xmlns="" id="{B4DA5D04-98FD-403D-9349-B571F3EF6DE7}"/>
              </a:ext>
            </a:extLst>
          </p:cNvPr>
          <p:cNvGrpSpPr/>
          <p:nvPr/>
        </p:nvGrpSpPr>
        <p:grpSpPr>
          <a:xfrm>
            <a:off x="4698363" y="5913120"/>
            <a:ext cx="1308418" cy="655320"/>
            <a:chOff x="367982" y="5913120"/>
            <a:chExt cx="1308418" cy="655320"/>
          </a:xfrm>
          <a:solidFill>
            <a:srgbClr val="FFCCFF"/>
          </a:solidFill>
        </p:grpSpPr>
        <p:sp>
          <p:nvSpPr>
            <p:cNvPr id="19" name="Rectangle 18">
              <a:extLst>
                <a:ext uri="{FF2B5EF4-FFF2-40B4-BE49-F238E27FC236}">
                  <a16:creationId xmlns:a16="http://schemas.microsoft.com/office/drawing/2014/main" xmlns="" id="{8E2358E6-266D-485F-B1C6-EA3F907924B5}"/>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v</a:t>
              </a:r>
              <a:endParaRPr lang="vi-VN" sz="5400" dirty="0">
                <a:solidFill>
                  <a:schemeClr val="bg2">
                    <a:lumMod val="10000"/>
                  </a:schemeClr>
                </a:solidFill>
                <a:latin typeface="#9Slide04 Rokkitt Bold" panose="00000800000000000000" pitchFamily="2" charset="0"/>
              </a:endParaRPr>
            </a:p>
          </p:txBody>
        </p:sp>
        <p:sp>
          <p:nvSpPr>
            <p:cNvPr id="20" name="Rectangle 19">
              <a:extLst>
                <a:ext uri="{FF2B5EF4-FFF2-40B4-BE49-F238E27FC236}">
                  <a16:creationId xmlns:a16="http://schemas.microsoft.com/office/drawing/2014/main" xmlns="" id="{CD995CDB-18BA-4CD0-979E-54F192E8A1C2}"/>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à</a:t>
              </a:r>
              <a:endParaRPr lang="vi-VN" sz="5400" dirty="0">
                <a:solidFill>
                  <a:schemeClr val="bg2">
                    <a:lumMod val="10000"/>
                  </a:schemeClr>
                </a:solidFill>
                <a:latin typeface="#9Slide04 Rokkitt Bold" panose="00000800000000000000" pitchFamily="2" charset="0"/>
              </a:endParaRPr>
            </a:p>
          </p:txBody>
        </p:sp>
      </p:grpSp>
      <p:grpSp>
        <p:nvGrpSpPr>
          <p:cNvPr id="23" name="Group 22">
            <a:extLst>
              <a:ext uri="{FF2B5EF4-FFF2-40B4-BE49-F238E27FC236}">
                <a16:creationId xmlns:a16="http://schemas.microsoft.com/office/drawing/2014/main" xmlns="" id="{E52A84E9-33DC-49D3-AF91-2F48C6281835}"/>
              </a:ext>
            </a:extLst>
          </p:cNvPr>
          <p:cNvGrpSpPr/>
          <p:nvPr/>
        </p:nvGrpSpPr>
        <p:grpSpPr>
          <a:xfrm>
            <a:off x="6342062" y="5913120"/>
            <a:ext cx="1318578" cy="655320"/>
            <a:chOff x="367982" y="5913120"/>
            <a:chExt cx="1318578" cy="655320"/>
          </a:xfrm>
          <a:solidFill>
            <a:srgbClr val="FFCCFF"/>
          </a:solidFill>
        </p:grpSpPr>
        <p:sp>
          <p:nvSpPr>
            <p:cNvPr id="29" name="Rectangle 28">
              <a:extLst>
                <a:ext uri="{FF2B5EF4-FFF2-40B4-BE49-F238E27FC236}">
                  <a16:creationId xmlns:a16="http://schemas.microsoft.com/office/drawing/2014/main" xmlns="" id="{65E91389-2661-419D-BC22-B142E397A9C1}"/>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k</a:t>
              </a:r>
              <a:endParaRPr lang="vi-VN" sz="5400" dirty="0">
                <a:solidFill>
                  <a:schemeClr val="bg2">
                    <a:lumMod val="10000"/>
                  </a:schemeClr>
                </a:solidFill>
                <a:latin typeface="#9Slide04 Rokkitt Bold" panose="00000800000000000000" pitchFamily="2" charset="0"/>
              </a:endParaRPr>
            </a:p>
          </p:txBody>
        </p:sp>
        <p:sp>
          <p:nvSpPr>
            <p:cNvPr id="30" name="Rectangle 29">
              <a:extLst>
                <a:ext uri="{FF2B5EF4-FFF2-40B4-BE49-F238E27FC236}">
                  <a16:creationId xmlns:a16="http://schemas.microsoft.com/office/drawing/2014/main" xmlns="" id="{71B0B3C7-1BAA-473C-BEC8-CAE3DC12ED73}"/>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h</a:t>
              </a:r>
              <a:endParaRPr lang="vi-VN" sz="5400" dirty="0">
                <a:solidFill>
                  <a:schemeClr val="bg2">
                    <a:lumMod val="10000"/>
                  </a:schemeClr>
                </a:solidFill>
                <a:latin typeface="#9Slide04 Rokkitt Bold" panose="00000800000000000000" pitchFamily="2" charset="0"/>
              </a:endParaRPr>
            </a:p>
          </p:txBody>
        </p:sp>
      </p:grpSp>
      <p:grpSp>
        <p:nvGrpSpPr>
          <p:cNvPr id="24" name="Group 23">
            <a:extLst>
              <a:ext uri="{FF2B5EF4-FFF2-40B4-BE49-F238E27FC236}">
                <a16:creationId xmlns:a16="http://schemas.microsoft.com/office/drawing/2014/main" xmlns="" id="{F3BE0775-AE1F-4C61-BF3A-6E94FEBDAD96}"/>
              </a:ext>
            </a:extLst>
          </p:cNvPr>
          <p:cNvGrpSpPr/>
          <p:nvPr/>
        </p:nvGrpSpPr>
        <p:grpSpPr>
          <a:xfrm>
            <a:off x="7723822" y="5913120"/>
            <a:ext cx="1318578" cy="655320"/>
            <a:chOff x="367982" y="5913120"/>
            <a:chExt cx="1318578" cy="655320"/>
          </a:xfrm>
          <a:solidFill>
            <a:srgbClr val="FFCCFF"/>
          </a:solidFill>
        </p:grpSpPr>
        <p:sp>
          <p:nvSpPr>
            <p:cNvPr id="27" name="Rectangle 26">
              <a:extLst>
                <a:ext uri="{FF2B5EF4-FFF2-40B4-BE49-F238E27FC236}">
                  <a16:creationId xmlns:a16="http://schemas.microsoft.com/office/drawing/2014/main" xmlns="" id="{F9F7A8BD-5A0D-46A5-B199-A95E69BA5AB0}"/>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ô</a:t>
              </a:r>
              <a:endParaRPr lang="vi-VN" sz="5400" dirty="0">
                <a:solidFill>
                  <a:schemeClr val="bg2">
                    <a:lumMod val="10000"/>
                  </a:schemeClr>
                </a:solidFill>
                <a:latin typeface="#9Slide04 Rokkitt Bold" panose="00000800000000000000" pitchFamily="2" charset="0"/>
              </a:endParaRPr>
            </a:p>
          </p:txBody>
        </p:sp>
        <p:sp>
          <p:nvSpPr>
            <p:cNvPr id="28" name="Rectangle 27">
              <a:extLst>
                <a:ext uri="{FF2B5EF4-FFF2-40B4-BE49-F238E27FC236}">
                  <a16:creationId xmlns:a16="http://schemas.microsoft.com/office/drawing/2014/main" xmlns="" id="{D453636B-10B8-4E1F-9153-7061A8D4EDC7}"/>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n</a:t>
              </a:r>
              <a:endParaRPr lang="vi-VN" sz="5400" dirty="0">
                <a:solidFill>
                  <a:schemeClr val="bg2">
                    <a:lumMod val="10000"/>
                  </a:schemeClr>
                </a:solidFill>
                <a:latin typeface="#9Slide04 Rokkitt Bold" panose="00000800000000000000" pitchFamily="2" charset="0"/>
              </a:endParaRPr>
            </a:p>
          </p:txBody>
        </p:sp>
      </p:grpSp>
      <p:sp>
        <p:nvSpPr>
          <p:cNvPr id="25" name="Rectangle 24">
            <a:extLst>
              <a:ext uri="{FF2B5EF4-FFF2-40B4-BE49-F238E27FC236}">
                <a16:creationId xmlns:a16="http://schemas.microsoft.com/office/drawing/2014/main" xmlns="" id="{3F3CFB47-B0EB-4C1B-91DC-680DED211F3C}"/>
              </a:ext>
            </a:extLst>
          </p:cNvPr>
          <p:cNvSpPr/>
          <p:nvPr/>
        </p:nvSpPr>
        <p:spPr>
          <a:xfrm>
            <a:off x="91055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g</a:t>
            </a:r>
            <a:endParaRPr lang="vi-VN" sz="5400" dirty="0">
              <a:solidFill>
                <a:schemeClr val="bg2">
                  <a:lumMod val="10000"/>
                </a:schemeClr>
              </a:solidFill>
              <a:latin typeface="#9Slide04 Rokkitt Bold" panose="00000800000000000000" pitchFamily="2" charset="0"/>
            </a:endParaRPr>
          </a:p>
        </p:txBody>
      </p:sp>
      <p:sp>
        <p:nvSpPr>
          <p:cNvPr id="26" name="Rectangle 25">
            <a:extLst>
              <a:ext uri="{FF2B5EF4-FFF2-40B4-BE49-F238E27FC236}">
                <a16:creationId xmlns:a16="http://schemas.microsoft.com/office/drawing/2014/main" xmlns="" id="{7D865FBD-D93D-4555-B386-FDC7AB6ADC62}"/>
              </a:ext>
            </a:extLst>
          </p:cNvPr>
          <p:cNvSpPr/>
          <p:nvPr/>
        </p:nvSpPr>
        <p:spPr>
          <a:xfrm>
            <a:off x="99183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k</a:t>
            </a:r>
            <a:endParaRPr lang="vi-VN" sz="5400" dirty="0">
              <a:solidFill>
                <a:schemeClr val="bg2">
                  <a:lumMod val="10000"/>
                </a:schemeClr>
              </a:solidFill>
              <a:latin typeface="#9Slide04 Rokkitt Bold" panose="00000800000000000000" pitchFamily="2" charset="0"/>
            </a:endParaRPr>
          </a:p>
        </p:txBody>
      </p:sp>
      <p:grpSp>
        <p:nvGrpSpPr>
          <p:cNvPr id="31" name="Group 30">
            <a:extLst>
              <a:ext uri="{FF2B5EF4-FFF2-40B4-BE49-F238E27FC236}">
                <a16:creationId xmlns:a16="http://schemas.microsoft.com/office/drawing/2014/main" xmlns="" id="{6487F191-74ED-4C01-A062-F15E1C94CE3C}"/>
              </a:ext>
            </a:extLst>
          </p:cNvPr>
          <p:cNvGrpSpPr/>
          <p:nvPr/>
        </p:nvGrpSpPr>
        <p:grpSpPr>
          <a:xfrm>
            <a:off x="10588942" y="5913120"/>
            <a:ext cx="1298258" cy="655320"/>
            <a:chOff x="367982" y="5913120"/>
            <a:chExt cx="1298258" cy="655320"/>
          </a:xfrm>
          <a:solidFill>
            <a:srgbClr val="FFCCFF"/>
          </a:solidFill>
        </p:grpSpPr>
        <p:sp>
          <p:nvSpPr>
            <p:cNvPr id="32" name="Rectangle 31">
              <a:extLst>
                <a:ext uri="{FF2B5EF4-FFF2-40B4-BE49-F238E27FC236}">
                  <a16:creationId xmlns:a16="http://schemas.microsoft.com/office/drawing/2014/main" xmlns="" id="{E6D6C1D9-0749-4CA0-9174-3FE2A4F1F58D}"/>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h</a:t>
              </a:r>
              <a:endParaRPr lang="vi-VN" sz="5400" dirty="0">
                <a:solidFill>
                  <a:schemeClr val="bg2">
                    <a:lumMod val="10000"/>
                  </a:schemeClr>
                </a:solidFill>
                <a:latin typeface="#9Slide04 Rokkitt Bold" panose="00000800000000000000" pitchFamily="2" charset="0"/>
              </a:endParaRPr>
            </a:p>
          </p:txBody>
        </p:sp>
        <p:sp>
          <p:nvSpPr>
            <p:cNvPr id="33" name="Rectangle 32">
              <a:extLst>
                <a:ext uri="{FF2B5EF4-FFF2-40B4-BE49-F238E27FC236}">
                  <a16:creationId xmlns:a16="http://schemas.microsoft.com/office/drawing/2014/main" xmlns="" id="{FC8D36B4-FD2C-4F58-962C-149DDAF94229}"/>
                </a:ext>
              </a:extLst>
            </p:cNvPr>
            <p:cNvSpPr/>
            <p:nvPr/>
          </p:nvSpPr>
          <p:spPr>
            <a:xfrm>
              <a:off x="103854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10000"/>
                    </a:schemeClr>
                  </a:solidFill>
                  <a:latin typeface="#9Slide04 Rokkitt Bold" panose="00000800000000000000" pitchFamily="2" charset="0"/>
                </a:rPr>
                <a:t>í</a:t>
              </a:r>
              <a:endParaRPr lang="vi-VN" sz="5400" dirty="0">
                <a:solidFill>
                  <a:schemeClr val="bg2">
                    <a:lumMod val="10000"/>
                  </a:schemeClr>
                </a:solidFill>
                <a:latin typeface="#9Slide04 Rokkitt Bold" panose="00000800000000000000" pitchFamily="2" charset="0"/>
              </a:endParaRPr>
            </a:p>
          </p:txBody>
        </p:sp>
      </p:grpSp>
    </p:spTree>
    <p:extLst>
      <p:ext uri="{BB962C8B-B14F-4D97-AF65-F5344CB8AC3E}">
        <p14:creationId xmlns:p14="http://schemas.microsoft.com/office/powerpoint/2010/main" val="3225250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TotalTime>
  <Words>735</Words>
  <Application>Microsoft Office PowerPoint</Application>
  <PresentationFormat>Widescreen</PresentationFormat>
  <Paragraphs>107</Paragraphs>
  <Slides>34</Slides>
  <Notes>4</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#9Slide03 Cabin Condensed Bold</vt:lpstr>
      <vt:lpstr>Arial</vt:lpstr>
      <vt:lpstr>Tahoma</vt:lpstr>
      <vt:lpstr>#9Slide04 Rokkitt Bold</vt:lpstr>
      <vt:lpstr>Calibri</vt:lpstr>
      <vt:lpstr>Times New Roman</vt:lpstr>
      <vt:lpstr>Open Sans</vt:lpstr>
      <vt:lpstr>Calibri Light</vt:lpstr>
      <vt:lpstr>Wingdings</vt:lpstr>
      <vt:lpstr>#9Slide03 Swiss Condensed 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ĐUỔI HÌNH BẮT CHỮ</dc:title>
  <dc:creator>Nguyen Thi Huyen Tam</dc:creator>
  <cp:lastModifiedBy>Admin</cp:lastModifiedBy>
  <cp:revision>228</cp:revision>
  <dcterms:created xsi:type="dcterms:W3CDTF">2021-02-21T07:35:24Z</dcterms:created>
  <dcterms:modified xsi:type="dcterms:W3CDTF">2023-10-23T02:58:10Z</dcterms:modified>
</cp:coreProperties>
</file>