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1"/>
  </p:sldMasterIdLst>
  <p:notesMasterIdLst>
    <p:notesMasterId r:id="rId31"/>
  </p:notesMasterIdLst>
  <p:sldIdLst>
    <p:sldId id="406" r:id="rId2"/>
    <p:sldId id="400" r:id="rId3"/>
    <p:sldId id="342" r:id="rId4"/>
    <p:sldId id="341" r:id="rId5"/>
    <p:sldId id="344" r:id="rId6"/>
    <p:sldId id="345" r:id="rId7"/>
    <p:sldId id="401" r:id="rId8"/>
    <p:sldId id="280" r:id="rId9"/>
    <p:sldId id="403" r:id="rId10"/>
    <p:sldId id="435" r:id="rId11"/>
    <p:sldId id="332" r:id="rId12"/>
    <p:sldId id="427" r:id="rId13"/>
    <p:sldId id="446" r:id="rId14"/>
    <p:sldId id="443" r:id="rId15"/>
    <p:sldId id="442" r:id="rId16"/>
    <p:sldId id="408" r:id="rId17"/>
    <p:sldId id="417" r:id="rId18"/>
    <p:sldId id="420" r:id="rId19"/>
    <p:sldId id="423" r:id="rId20"/>
    <p:sldId id="426" r:id="rId21"/>
    <p:sldId id="425" r:id="rId22"/>
    <p:sldId id="424" r:id="rId23"/>
    <p:sldId id="411" r:id="rId24"/>
    <p:sldId id="405" r:id="rId25"/>
    <p:sldId id="388" r:id="rId26"/>
    <p:sldId id="439" r:id="rId27"/>
    <p:sldId id="412" r:id="rId28"/>
    <p:sldId id="433" r:id="rId29"/>
    <p:sldId id="415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imSun" panose="02010600030101010101" pitchFamily="2" charset="-122"/>
      <p:regular r:id="rId38"/>
    </p:embeddedFont>
    <p:embeddedFont>
      <p:font typeface="方正粗谭黑简体" panose="020B0604020202020204" charset="-122"/>
      <p:regular r:id="rId39"/>
    </p:embeddedFont>
    <p:embeddedFont>
      <p:font typeface="SimSun" panose="02010600030101010101" pitchFamily="2" charset="-122"/>
      <p:regular r:id="rId38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0E2B"/>
    <a:srgbClr val="74AC40"/>
    <a:srgbClr val="7BC39D"/>
    <a:srgbClr val="ACD9C1"/>
    <a:srgbClr val="1B2F47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2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3750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864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6062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461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11219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664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923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0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18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0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60461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705A6-2A45-493E-9F00-62702F808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84788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76142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70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703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4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22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4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0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 noChangeArrowheads="1"/>
          </p:cNvSpPr>
          <p:nvPr>
            <p:ph type="ctrTitle"/>
          </p:nvPr>
        </p:nvSpPr>
        <p:spPr bwMode="auto">
          <a:xfrm>
            <a:off x="2667135" y="1122589"/>
            <a:ext cx="6857730" cy="238692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441" tIns="31721" rIns="63441" bIns="31721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634411"/>
            <a:r>
              <a:rPr lang="en-US" altLang="en-US" dirty="0" smtClean="0"/>
              <a:t>+</a:t>
            </a:r>
          </a:p>
        </p:txBody>
      </p:sp>
      <p:sp>
        <p:nvSpPr>
          <p:cNvPr id="6147" name="Oval 2053"/>
          <p:cNvSpPr/>
          <p:nvPr/>
        </p:nvSpPr>
        <p:spPr>
          <a:xfrm>
            <a:off x="3082331" y="980849"/>
            <a:ext cx="6095281" cy="5616348"/>
          </a:xfrm>
          <a:prstGeom prst="ellipse">
            <a:avLst/>
          </a:prstGeom>
          <a:noFill/>
          <a:ln w="9525">
            <a:noFill/>
          </a:ln>
        </p:spPr>
        <p:txBody>
          <a:bodyPr lIns="63441" tIns="31721" rIns="63441" bIns="31721"/>
          <a:lstStyle/>
          <a:p>
            <a:pPr eaLnBrk="0" hangingPunct="0">
              <a:buFont typeface="Arial" pitchFamily="34" charset="0"/>
              <a:buNone/>
            </a:pPr>
            <a:endParaRPr lang="en-US" altLang="en-US" sz="1700">
              <a:cs typeface="Arial" pitchFamily="34" charset="0"/>
            </a:endParaRPr>
          </a:p>
        </p:txBody>
      </p:sp>
      <p:sp>
        <p:nvSpPr>
          <p:cNvPr id="6149" name="Rectangle 2084"/>
          <p:cNvSpPr>
            <a:spLocks noChangeArrowheads="1" noChangeShapeType="1" noTextEdit="1"/>
          </p:cNvSpPr>
          <p:nvPr/>
        </p:nvSpPr>
        <p:spPr bwMode="auto">
          <a:xfrm>
            <a:off x="61993" y="1"/>
            <a:ext cx="12130007" cy="6340929"/>
          </a:xfrm>
          <a:prstGeom prst="rect">
            <a:avLst/>
          </a:prstGeom>
        </p:spPr>
        <p:txBody>
          <a:bodyPr wrap="none" lIns="63441" tIns="31721" rIns="63441" bIns="31721" numCol="1" fromWordArt="1">
            <a:prstTxWarp prst="textButtonPour">
              <a:avLst>
                <a:gd name="adj1" fmla="val 10601842"/>
                <a:gd name="adj2" fmla="val 83750"/>
              </a:avLst>
            </a:prstTxWarp>
          </a:bodyPr>
          <a:lstStyle/>
          <a:p>
            <a:pPr algn="ctr"/>
            <a:r>
              <a:rPr lang="en-US" sz="1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NHIỆT LIỆT CHÀO MỪNG QUÝ </a:t>
            </a:r>
            <a:r>
              <a:rPr lang="en-US" sz="1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THẦY GIÁO, </a:t>
            </a:r>
            <a:r>
              <a:rPr lang="en-US" sz="1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CÔ GIÁO</a:t>
            </a:r>
          </a:p>
        </p:txBody>
      </p:sp>
      <p:sp>
        <p:nvSpPr>
          <p:cNvPr id="6150" name="Rectangle 2085"/>
          <p:cNvSpPr>
            <a:spLocks noChangeArrowheads="1" noChangeShapeType="1" noTextEdit="1"/>
          </p:cNvSpPr>
          <p:nvPr/>
        </p:nvSpPr>
        <p:spPr bwMode="auto">
          <a:xfrm>
            <a:off x="4323872" y="1371601"/>
            <a:ext cx="4058129" cy="7994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lIns="63441" tIns="31721" rIns="63441" bIns="31721" numCol="1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/>
                <a:cs typeface="Times New Roman"/>
              </a:rPr>
              <a:t>ĐẾN DỰ GIỜ THĂM LỚP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659"/>
            <a:ext cx="12088678" cy="372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4511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0428" y="1497723"/>
            <a:ext cx="3381703" cy="5060731"/>
            <a:chOff x="1020751" y="2285267"/>
            <a:chExt cx="5384529" cy="3602434"/>
          </a:xfrm>
        </p:grpSpPr>
        <p:sp>
          <p:nvSpPr>
            <p:cNvPr id="9" name="Freeform 8"/>
            <p:cNvSpPr/>
            <p:nvPr/>
          </p:nvSpPr>
          <p:spPr>
            <a:xfrm>
              <a:off x="1911375" y="2285267"/>
              <a:ext cx="3700557" cy="497716"/>
            </a:xfrm>
            <a:custGeom>
              <a:avLst/>
              <a:gdLst>
                <a:gd name="connsiteX0" fmla="*/ 0 w 2564509"/>
                <a:gd name="connsiteY0" fmla="*/ 86336 h 863356"/>
                <a:gd name="connsiteX1" fmla="*/ 86336 w 2564509"/>
                <a:gd name="connsiteY1" fmla="*/ 0 h 863356"/>
                <a:gd name="connsiteX2" fmla="*/ 2478173 w 2564509"/>
                <a:gd name="connsiteY2" fmla="*/ 0 h 863356"/>
                <a:gd name="connsiteX3" fmla="*/ 2564509 w 2564509"/>
                <a:gd name="connsiteY3" fmla="*/ 86336 h 863356"/>
                <a:gd name="connsiteX4" fmla="*/ 2564509 w 2564509"/>
                <a:gd name="connsiteY4" fmla="*/ 777020 h 863356"/>
                <a:gd name="connsiteX5" fmla="*/ 2478173 w 2564509"/>
                <a:gd name="connsiteY5" fmla="*/ 863356 h 863356"/>
                <a:gd name="connsiteX6" fmla="*/ 86336 w 2564509"/>
                <a:gd name="connsiteY6" fmla="*/ 863356 h 863356"/>
                <a:gd name="connsiteX7" fmla="*/ 0 w 2564509"/>
                <a:gd name="connsiteY7" fmla="*/ 777020 h 863356"/>
                <a:gd name="connsiteX8" fmla="*/ 0 w 2564509"/>
                <a:gd name="connsiteY8" fmla="*/ 86336 h 86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509" h="863356">
                  <a:moveTo>
                    <a:pt x="0" y="86336"/>
                  </a:moveTo>
                  <a:cubicBezTo>
                    <a:pt x="0" y="38654"/>
                    <a:pt x="38654" y="0"/>
                    <a:pt x="86336" y="0"/>
                  </a:cubicBezTo>
                  <a:lnTo>
                    <a:pt x="2478173" y="0"/>
                  </a:lnTo>
                  <a:cubicBezTo>
                    <a:pt x="2525855" y="0"/>
                    <a:pt x="2564509" y="38654"/>
                    <a:pt x="2564509" y="86336"/>
                  </a:cubicBezTo>
                  <a:lnTo>
                    <a:pt x="2564509" y="777020"/>
                  </a:lnTo>
                  <a:cubicBezTo>
                    <a:pt x="2564509" y="824702"/>
                    <a:pt x="2525855" y="863356"/>
                    <a:pt x="2478173" y="863356"/>
                  </a:cubicBezTo>
                  <a:lnTo>
                    <a:pt x="86336" y="863356"/>
                  </a:lnTo>
                  <a:cubicBezTo>
                    <a:pt x="38654" y="863356"/>
                    <a:pt x="0" y="824702"/>
                    <a:pt x="0" y="777020"/>
                  </a:cubicBezTo>
                  <a:lnTo>
                    <a:pt x="0" y="86336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677" tIns="73547" rIns="97677" bIns="73547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2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 1</a:t>
              </a:r>
            </a:p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020751" y="3004017"/>
              <a:ext cx="5384529" cy="2883684"/>
            </a:xfrm>
            <a:custGeom>
              <a:avLst/>
              <a:gdLst>
                <a:gd name="connsiteX0" fmla="*/ 0 w 4783305"/>
                <a:gd name="connsiteY0" fmla="*/ 123505 h 1235049"/>
                <a:gd name="connsiteX1" fmla="*/ 123505 w 4783305"/>
                <a:gd name="connsiteY1" fmla="*/ 0 h 1235049"/>
                <a:gd name="connsiteX2" fmla="*/ 4659800 w 4783305"/>
                <a:gd name="connsiteY2" fmla="*/ 0 h 1235049"/>
                <a:gd name="connsiteX3" fmla="*/ 4783305 w 4783305"/>
                <a:gd name="connsiteY3" fmla="*/ 123505 h 1235049"/>
                <a:gd name="connsiteX4" fmla="*/ 4783305 w 4783305"/>
                <a:gd name="connsiteY4" fmla="*/ 1111544 h 1235049"/>
                <a:gd name="connsiteX5" fmla="*/ 4659800 w 4783305"/>
                <a:gd name="connsiteY5" fmla="*/ 1235049 h 1235049"/>
                <a:gd name="connsiteX6" fmla="*/ 123505 w 4783305"/>
                <a:gd name="connsiteY6" fmla="*/ 1235049 h 1235049"/>
                <a:gd name="connsiteX7" fmla="*/ 0 w 4783305"/>
                <a:gd name="connsiteY7" fmla="*/ 1111544 h 1235049"/>
                <a:gd name="connsiteX8" fmla="*/ 0 w 4783305"/>
                <a:gd name="connsiteY8" fmla="*/ 123505 h 123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3305" h="1235049">
                  <a:moveTo>
                    <a:pt x="0" y="123505"/>
                  </a:moveTo>
                  <a:cubicBezTo>
                    <a:pt x="0" y="55295"/>
                    <a:pt x="55295" y="0"/>
                    <a:pt x="123505" y="0"/>
                  </a:cubicBezTo>
                  <a:lnTo>
                    <a:pt x="4659800" y="0"/>
                  </a:lnTo>
                  <a:cubicBezTo>
                    <a:pt x="4728010" y="0"/>
                    <a:pt x="4783305" y="55295"/>
                    <a:pt x="4783305" y="123505"/>
                  </a:cubicBezTo>
                  <a:lnTo>
                    <a:pt x="4783305" y="1111544"/>
                  </a:lnTo>
                  <a:cubicBezTo>
                    <a:pt x="4783305" y="1179754"/>
                    <a:pt x="4728010" y="1235049"/>
                    <a:pt x="4659800" y="1235049"/>
                  </a:cubicBezTo>
                  <a:lnTo>
                    <a:pt x="123505" y="1235049"/>
                  </a:lnTo>
                  <a:cubicBezTo>
                    <a:pt x="55295" y="1235049"/>
                    <a:pt x="0" y="1179754"/>
                    <a:pt x="0" y="1111544"/>
                  </a:cubicBezTo>
                  <a:lnTo>
                    <a:pt x="0" y="123505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08" tIns="70463" rIns="87608" bIns="70463" numCol="1" spcCol="1270" anchor="ctr" anchorCtr="0">
              <a:noAutofit/>
            </a:bodyPr>
            <a:lstStyle/>
            <a:p>
              <a:pPr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b="1" kern="1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   </a:t>
              </a:r>
            </a:p>
            <a:p>
              <a:pPr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b="1" kern="1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   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Giới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thiệu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đặc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điểm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chính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của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truyện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cổ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tích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về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nhân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vật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,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thưởng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phạt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phân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minh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yếu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tố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hoang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đường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kì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ảo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và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cốt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truyện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</a:t>
              </a:r>
              <a:endParaRPr lang="en-US" sz="32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lvl="0" algn="just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67448" y="1458304"/>
            <a:ext cx="3436883" cy="5100150"/>
            <a:chOff x="6855959" y="2436152"/>
            <a:chExt cx="5007928" cy="4550575"/>
          </a:xfrm>
        </p:grpSpPr>
        <p:sp>
          <p:nvSpPr>
            <p:cNvPr id="14" name="Freeform 13"/>
            <p:cNvSpPr/>
            <p:nvPr/>
          </p:nvSpPr>
          <p:spPr>
            <a:xfrm>
              <a:off x="7793033" y="2436152"/>
              <a:ext cx="3400355" cy="659024"/>
            </a:xfrm>
            <a:custGeom>
              <a:avLst/>
              <a:gdLst>
                <a:gd name="connsiteX0" fmla="*/ 0 w 2564509"/>
                <a:gd name="connsiteY0" fmla="*/ 86336 h 863356"/>
                <a:gd name="connsiteX1" fmla="*/ 86336 w 2564509"/>
                <a:gd name="connsiteY1" fmla="*/ 0 h 863356"/>
                <a:gd name="connsiteX2" fmla="*/ 2478173 w 2564509"/>
                <a:gd name="connsiteY2" fmla="*/ 0 h 863356"/>
                <a:gd name="connsiteX3" fmla="*/ 2564509 w 2564509"/>
                <a:gd name="connsiteY3" fmla="*/ 86336 h 863356"/>
                <a:gd name="connsiteX4" fmla="*/ 2564509 w 2564509"/>
                <a:gd name="connsiteY4" fmla="*/ 777020 h 863356"/>
                <a:gd name="connsiteX5" fmla="*/ 2478173 w 2564509"/>
                <a:gd name="connsiteY5" fmla="*/ 863356 h 863356"/>
                <a:gd name="connsiteX6" fmla="*/ 86336 w 2564509"/>
                <a:gd name="connsiteY6" fmla="*/ 863356 h 863356"/>
                <a:gd name="connsiteX7" fmla="*/ 0 w 2564509"/>
                <a:gd name="connsiteY7" fmla="*/ 777020 h 863356"/>
                <a:gd name="connsiteX8" fmla="*/ 0 w 2564509"/>
                <a:gd name="connsiteY8" fmla="*/ 86336 h 86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509" h="863356">
                  <a:moveTo>
                    <a:pt x="0" y="86336"/>
                  </a:moveTo>
                  <a:cubicBezTo>
                    <a:pt x="0" y="38654"/>
                    <a:pt x="38654" y="0"/>
                    <a:pt x="86336" y="0"/>
                  </a:cubicBezTo>
                  <a:lnTo>
                    <a:pt x="2478173" y="0"/>
                  </a:lnTo>
                  <a:cubicBezTo>
                    <a:pt x="2525855" y="0"/>
                    <a:pt x="2564509" y="38654"/>
                    <a:pt x="2564509" y="86336"/>
                  </a:cubicBezTo>
                  <a:lnTo>
                    <a:pt x="2564509" y="777020"/>
                  </a:lnTo>
                  <a:cubicBezTo>
                    <a:pt x="2564509" y="824702"/>
                    <a:pt x="2525855" y="863356"/>
                    <a:pt x="2478173" y="863356"/>
                  </a:cubicBezTo>
                  <a:lnTo>
                    <a:pt x="86336" y="863356"/>
                  </a:lnTo>
                  <a:cubicBezTo>
                    <a:pt x="38654" y="863356"/>
                    <a:pt x="0" y="824702"/>
                    <a:pt x="0" y="777020"/>
                  </a:cubicBezTo>
                  <a:lnTo>
                    <a:pt x="0" y="86336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677" tIns="73547" rIns="97677" bIns="73547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 2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855959" y="3255459"/>
              <a:ext cx="5007928" cy="3731268"/>
            </a:xfrm>
            <a:custGeom>
              <a:avLst/>
              <a:gdLst>
                <a:gd name="connsiteX0" fmla="*/ 0 w 4783305"/>
                <a:gd name="connsiteY0" fmla="*/ 123505 h 1235049"/>
                <a:gd name="connsiteX1" fmla="*/ 123505 w 4783305"/>
                <a:gd name="connsiteY1" fmla="*/ 0 h 1235049"/>
                <a:gd name="connsiteX2" fmla="*/ 4659800 w 4783305"/>
                <a:gd name="connsiteY2" fmla="*/ 0 h 1235049"/>
                <a:gd name="connsiteX3" fmla="*/ 4783305 w 4783305"/>
                <a:gd name="connsiteY3" fmla="*/ 123505 h 1235049"/>
                <a:gd name="connsiteX4" fmla="*/ 4783305 w 4783305"/>
                <a:gd name="connsiteY4" fmla="*/ 1111544 h 1235049"/>
                <a:gd name="connsiteX5" fmla="*/ 4659800 w 4783305"/>
                <a:gd name="connsiteY5" fmla="*/ 1235049 h 1235049"/>
                <a:gd name="connsiteX6" fmla="*/ 123505 w 4783305"/>
                <a:gd name="connsiteY6" fmla="*/ 1235049 h 1235049"/>
                <a:gd name="connsiteX7" fmla="*/ 0 w 4783305"/>
                <a:gd name="connsiteY7" fmla="*/ 1111544 h 1235049"/>
                <a:gd name="connsiteX8" fmla="*/ 0 w 4783305"/>
                <a:gd name="connsiteY8" fmla="*/ 123505 h 123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3305" h="1235049">
                  <a:moveTo>
                    <a:pt x="0" y="123505"/>
                  </a:moveTo>
                  <a:cubicBezTo>
                    <a:pt x="0" y="55295"/>
                    <a:pt x="55295" y="0"/>
                    <a:pt x="123505" y="0"/>
                  </a:cubicBezTo>
                  <a:lnTo>
                    <a:pt x="4659800" y="0"/>
                  </a:lnTo>
                  <a:cubicBezTo>
                    <a:pt x="4728010" y="0"/>
                    <a:pt x="4783305" y="55295"/>
                    <a:pt x="4783305" y="123505"/>
                  </a:cubicBezTo>
                  <a:lnTo>
                    <a:pt x="4783305" y="1111544"/>
                  </a:lnTo>
                  <a:cubicBezTo>
                    <a:pt x="4783305" y="1179754"/>
                    <a:pt x="4728010" y="1235049"/>
                    <a:pt x="4659800" y="1235049"/>
                  </a:cubicBezTo>
                  <a:lnTo>
                    <a:pt x="123505" y="1235049"/>
                  </a:lnTo>
                  <a:cubicBezTo>
                    <a:pt x="55295" y="1235049"/>
                    <a:pt x="0" y="1179754"/>
                    <a:pt x="0" y="1111544"/>
                  </a:cubicBezTo>
                  <a:lnTo>
                    <a:pt x="0" y="123505"/>
                  </a:lnTo>
                  <a:close/>
                </a:path>
              </a:pathLst>
            </a:custGeom>
            <a:ln w="381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988" tIns="65383" rIns="79988" bIns="65383" numCol="1" spcCol="1270" anchor="ctr" anchorCtr="0">
              <a:noAutofit/>
            </a:bodyPr>
            <a:lstStyle/>
            <a:p>
              <a:pPr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     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Truyện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cổ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tích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với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những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bài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học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cuộc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sống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,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những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triết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lí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nhân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sinh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sâu</a:t>
              </a:r>
              <a:r>
                <a: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sắc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đem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đến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cho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con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người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Kể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lại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các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truyện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cổ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sz="3200" kern="1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tích</a:t>
              </a:r>
              <a:r>
                <a:rPr lang="en-US" sz="3200" kern="1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.</a:t>
              </a:r>
              <a:endParaRPr lang="en-US" sz="3200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lvl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5"/>
          <p:cNvSpPr/>
          <p:nvPr/>
        </p:nvSpPr>
        <p:spPr>
          <a:xfrm flipH="1">
            <a:off x="2910127" y="209973"/>
            <a:ext cx="6771544" cy="834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4000" b="1" dirty="0" smtClean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GIỚI THIỆU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4AC40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9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65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02" y="2458888"/>
            <a:ext cx="3510346" cy="1923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095" y="2451537"/>
            <a:ext cx="4287003" cy="2073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234" y="61377"/>
            <a:ext cx="3071647" cy="20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29934" y="1086914"/>
            <a:ext cx="5419066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CỔ TÍCH</a:t>
            </a:r>
            <a:endParaRPr lang="en-US" sz="40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047" y="4516820"/>
            <a:ext cx="4748753" cy="2426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3310758" cy="2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" b="90000" l="4333" r="90000">
                        <a14:foregroundMark x1="36500" y1="45167" x2="36500" y2="45167"/>
                        <a14:foregroundMark x1="44083" y1="52250" x2="44083" y2="52250"/>
                        <a14:foregroundMark x1="27500" y1="49000" x2="27500" y2="49000"/>
                        <a14:foregroundMark x1="35500" y1="49667" x2="35500" y2="49667"/>
                        <a14:foregroundMark x1="42583" y1="48417" x2="42583" y2="48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02" y="24494"/>
            <a:ext cx="1551267" cy="1420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loud Callout 9"/>
          <p:cNvSpPr/>
          <p:nvPr/>
        </p:nvSpPr>
        <p:spPr>
          <a:xfrm>
            <a:off x="152400" y="190499"/>
            <a:ext cx="10477502" cy="4619625"/>
          </a:xfrm>
          <a:prstGeom prst="cloudCallou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THẢO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LUẬN NHÓM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BÀN</a:t>
            </a: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       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Tri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cô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cổ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tích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giống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truyền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thuyết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24494"/>
            <a:ext cx="12181169" cy="677100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146550" y="6335485"/>
            <a:ext cx="3686526" cy="522515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67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976948" y="85725"/>
            <a:ext cx="6719752" cy="162275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4953272" y="2124074"/>
            <a:ext cx="6695531" cy="1899175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976948" y="4705508"/>
            <a:ext cx="6719752" cy="18034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nhìn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lộ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niệm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đạo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cuộc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đẹp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  <a:p>
            <a:pPr marL="457200" indent="-457200" algn="ctr">
              <a:buFontTx/>
              <a:buChar char="-"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2771972"/>
            <a:ext cx="3513909" cy="914400"/>
          </a:xfrm>
          <a:prstGeom prst="round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CỔ TÍCH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Curved Connector 7"/>
          <p:cNvCxnSpPr>
            <a:stCxn id="6" idx="3"/>
          </p:cNvCxnSpPr>
          <p:nvPr/>
        </p:nvCxnSpPr>
        <p:spPr>
          <a:xfrm flipV="1">
            <a:off x="3513909" y="914401"/>
            <a:ext cx="1593667" cy="2314771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6" idx="3"/>
          </p:cNvCxnSpPr>
          <p:nvPr/>
        </p:nvCxnSpPr>
        <p:spPr>
          <a:xfrm>
            <a:off x="3513909" y="3229172"/>
            <a:ext cx="1410788" cy="2581236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6" idx="3"/>
            <a:endCxn id="4" idx="1"/>
          </p:cNvCxnSpPr>
          <p:nvPr/>
        </p:nvCxnSpPr>
        <p:spPr>
          <a:xfrm flipV="1">
            <a:off x="3513909" y="3111606"/>
            <a:ext cx="1306285" cy="11756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5693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261593"/>
              </p:ext>
            </p:extLst>
          </p:nvPr>
        </p:nvGraphicFramePr>
        <p:xfrm>
          <a:off x="126123" y="957078"/>
          <a:ext cx="11926616" cy="5687572"/>
        </p:xfrm>
        <a:graphic>
          <a:graphicData uri="http://schemas.openxmlformats.org/drawingml/2006/table">
            <a:tbl>
              <a:tblPr/>
              <a:tblGrid>
                <a:gridCol w="1645527">
                  <a:extLst>
                    <a:ext uri="{9D8B030D-6E8A-4147-A177-3AD203B41FA5}">
                      <a16:colId xmlns:a16="http://schemas.microsoft.com/office/drawing/2014/main" val="792217848"/>
                    </a:ext>
                  </a:extLst>
                </a:gridCol>
                <a:gridCol w="5038725">
                  <a:extLst>
                    <a:ext uri="{9D8B030D-6E8A-4147-A177-3AD203B41FA5}">
                      <a16:colId xmlns:a16="http://schemas.microsoft.com/office/drawing/2014/main" val="4052003702"/>
                    </a:ext>
                  </a:extLst>
                </a:gridCol>
                <a:gridCol w="5242364">
                  <a:extLst>
                    <a:ext uri="{9D8B030D-6E8A-4147-A177-3AD203B41FA5}">
                      <a16:colId xmlns:a16="http://schemas.microsoft.com/office/drawing/2014/main" val="2718074788"/>
                    </a:ext>
                  </a:extLst>
                </a:gridCol>
              </a:tblGrid>
              <a:tr h="153684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LOẠI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THUYẾT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TÍCH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111916"/>
                  </a:ext>
                </a:extLst>
              </a:tr>
              <a:tr h="128806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NHAU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b="0" kern="12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261008"/>
                  </a:ext>
                </a:extLst>
              </a:tr>
              <a:tr h="182764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9285"/>
                  </a:ext>
                </a:extLst>
              </a:tr>
              <a:tr h="925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NHAU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8666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95092" y="170042"/>
            <a:ext cx="10401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TRUYỆN TRUYỀN THUYẾN VÀ TRUYỆN CỔ TÍCH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203369"/>
              </p:ext>
            </p:extLst>
          </p:nvPr>
        </p:nvGraphicFramePr>
        <p:xfrm>
          <a:off x="126123" y="957078"/>
          <a:ext cx="11926616" cy="5687572"/>
        </p:xfrm>
        <a:graphic>
          <a:graphicData uri="http://schemas.openxmlformats.org/drawingml/2006/table">
            <a:tbl>
              <a:tblPr/>
              <a:tblGrid>
                <a:gridCol w="1597902">
                  <a:extLst>
                    <a:ext uri="{9D8B030D-6E8A-4147-A177-3AD203B41FA5}">
                      <a16:colId xmlns:a16="http://schemas.microsoft.com/office/drawing/2014/main" val="792217848"/>
                    </a:ext>
                  </a:extLst>
                </a:gridCol>
                <a:gridCol w="4638675">
                  <a:extLst>
                    <a:ext uri="{9D8B030D-6E8A-4147-A177-3AD203B41FA5}">
                      <a16:colId xmlns:a16="http://schemas.microsoft.com/office/drawing/2014/main" val="4052003702"/>
                    </a:ext>
                  </a:extLst>
                </a:gridCol>
                <a:gridCol w="5690039">
                  <a:extLst>
                    <a:ext uri="{9D8B030D-6E8A-4147-A177-3AD203B41FA5}">
                      <a16:colId xmlns:a16="http://schemas.microsoft.com/office/drawing/2014/main" val="2718074788"/>
                    </a:ext>
                  </a:extLst>
                </a:gridCol>
              </a:tblGrid>
              <a:tr h="153684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LOẠI</a:t>
                      </a: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THUYẾT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TÍCH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111916"/>
                  </a:ext>
                </a:extLst>
              </a:tr>
              <a:tr h="128806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NHAU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261008"/>
                  </a:ext>
                </a:extLst>
              </a:tr>
              <a:tr h="182764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9285"/>
                  </a:ext>
                </a:extLst>
              </a:tr>
              <a:tr h="9259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NHAU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28666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95091" y="170042"/>
            <a:ext cx="10401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TRUYỆN TRUYỀN THUYẾN VÀ TRUYỆN CỔ TÍCH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93" y="0"/>
            <a:ext cx="2599508" cy="2024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loud Callout 9"/>
          <p:cNvSpPr/>
          <p:nvPr/>
        </p:nvSpPr>
        <p:spPr>
          <a:xfrm>
            <a:off x="2661001" y="3400"/>
            <a:ext cx="9483372" cy="3915973"/>
          </a:xfrm>
          <a:prstGeom prst="cloudCallou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 THỨC NGỮ VĂN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</a:t>
            </a:r>
            <a:r>
              <a:rPr lang="en-US" sz="28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 </a:t>
            </a:r>
            <a:r>
              <a:rPr lang="en-US" sz="2800" b="1" kern="10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(4 </a:t>
            </a:r>
            <a:r>
              <a:rPr lang="en-US" sz="2800" b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49"/>
              </p:ext>
            </p:extLst>
          </p:nvPr>
        </p:nvGraphicFramePr>
        <p:xfrm>
          <a:off x="104775" y="1323975"/>
          <a:ext cx="11972925" cy="5533201"/>
        </p:xfrm>
        <a:graphic>
          <a:graphicData uri="http://schemas.openxmlformats.org/drawingml/2006/table">
            <a:tbl>
              <a:tblPr firstRow="1" bandRow="1"/>
              <a:tblGrid>
                <a:gridCol w="2880985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09194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6513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011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921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10801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10801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576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7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687859"/>
              </p:ext>
            </p:extLst>
          </p:nvPr>
        </p:nvGraphicFramePr>
        <p:xfrm>
          <a:off x="0" y="1114425"/>
          <a:ext cx="12192000" cy="5611822"/>
        </p:xfrm>
        <a:graphic>
          <a:graphicData uri="http://schemas.openxmlformats.org/drawingml/2006/table">
            <a:tbl>
              <a:tblPr firstRow="1" bandRow="1"/>
              <a:tblGrid>
                <a:gridCol w="2933700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600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1043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928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1038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55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7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86137"/>
              </p:ext>
            </p:extLst>
          </p:nvPr>
        </p:nvGraphicFramePr>
        <p:xfrm>
          <a:off x="0" y="1114425"/>
          <a:ext cx="12192000" cy="5621347"/>
        </p:xfrm>
        <a:graphic>
          <a:graphicData uri="http://schemas.openxmlformats.org/drawingml/2006/table">
            <a:tbl>
              <a:tblPr firstRow="1" bandRow="1"/>
              <a:tblGrid>
                <a:gridCol w="2933700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600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1043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kiểu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937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1038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55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0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409576"/>
            <a:ext cx="11672888" cy="607695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WordArt 8"/>
          <p:cNvSpPr>
            <a:spLocks noChangeArrowheads="1" noChangeShapeType="1" noTextEdit="1"/>
          </p:cNvSpPr>
          <p:nvPr/>
        </p:nvSpPr>
        <p:spPr bwMode="auto">
          <a:xfrm>
            <a:off x="2969681" y="1528763"/>
            <a:ext cx="6771288" cy="132358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 smtClean="0">
                <a:solidFill>
                  <a:srgbClr val="FF33CC"/>
                </a:solidFill>
                <a:effectLst>
                  <a:prstShdw prst="shdw13" dist="63500" dir="13987806">
                    <a:srgbClr val="FFFF0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ẢNH - ĐOÁN TÁC PHẨM VĂN HỌC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rcRect l="4511" t="15785" r="28889" b="15785"/>
          <a:stretch>
            <a:fillRect/>
          </a:stretch>
        </p:blipFill>
        <p:spPr>
          <a:xfrm>
            <a:off x="398741" y="569742"/>
            <a:ext cx="2052797" cy="1613781"/>
          </a:xfrm>
          <a:custGeom>
            <a:avLst/>
            <a:gdLst>
              <a:gd name="connsiteX0" fmla="*/ 789781 w 1579562"/>
              <a:gd name="connsiteY0" fmla="*/ 0 h 1316630"/>
              <a:gd name="connsiteX1" fmla="*/ 1579562 w 1579562"/>
              <a:gd name="connsiteY1" fmla="*/ 658315 h 1316630"/>
              <a:gd name="connsiteX2" fmla="*/ 789781 w 1579562"/>
              <a:gd name="connsiteY2" fmla="*/ 1316630 h 1316630"/>
              <a:gd name="connsiteX3" fmla="*/ 0 w 1579562"/>
              <a:gd name="connsiteY3" fmla="*/ 658315 h 1316630"/>
              <a:gd name="connsiteX4" fmla="*/ 789781 w 1579562"/>
              <a:gd name="connsiteY4" fmla="*/ 0 h 131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562" h="1316630">
                <a:moveTo>
                  <a:pt x="789781" y="0"/>
                </a:moveTo>
                <a:cubicBezTo>
                  <a:pt x="1225965" y="0"/>
                  <a:pt x="1579562" y="294738"/>
                  <a:pt x="1579562" y="658315"/>
                </a:cubicBezTo>
                <a:cubicBezTo>
                  <a:pt x="1579562" y="1021892"/>
                  <a:pt x="1225965" y="1316630"/>
                  <a:pt x="789781" y="1316630"/>
                </a:cubicBezTo>
                <a:cubicBezTo>
                  <a:pt x="353597" y="1316630"/>
                  <a:pt x="0" y="1021892"/>
                  <a:pt x="0" y="658315"/>
                </a:cubicBezTo>
                <a:cubicBezTo>
                  <a:pt x="0" y="294738"/>
                  <a:pt x="353597" y="0"/>
                  <a:pt x="789781" y="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628" y="3831022"/>
            <a:ext cx="4136644" cy="25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82716"/>
              </p:ext>
            </p:extLst>
          </p:nvPr>
        </p:nvGraphicFramePr>
        <p:xfrm>
          <a:off x="0" y="1114425"/>
          <a:ext cx="12192000" cy="5673003"/>
        </p:xfrm>
        <a:graphic>
          <a:graphicData uri="http://schemas.openxmlformats.org/drawingml/2006/table">
            <a:tbl>
              <a:tblPr firstRow="1" bandRow="1"/>
              <a:tblGrid>
                <a:gridCol w="2933700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600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1043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kiểu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1023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10043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55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5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612986"/>
              </p:ext>
            </p:extLst>
          </p:nvPr>
        </p:nvGraphicFramePr>
        <p:xfrm>
          <a:off x="0" y="1114425"/>
          <a:ext cx="12192000" cy="5667377"/>
        </p:xfrm>
        <a:graphic>
          <a:graphicData uri="http://schemas.openxmlformats.org/drawingml/2006/table">
            <a:tbl>
              <a:tblPr firstRow="1" bandRow="1"/>
              <a:tblGrid>
                <a:gridCol w="2933700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4910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569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1023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kiểu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658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10183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chuyện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tính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giữa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948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7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382"/>
            <a:ext cx="12192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endParaRPr lang="en-US" sz="2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 kern="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 ĐIỂM CỦA MỘT SỐ YẾU TỐ TRONG TRUYỆN CỔ TÍCH</a:t>
            </a:r>
            <a:endParaRPr lang="en-US" sz="2800" kern="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527006"/>
              </p:ext>
            </p:extLst>
          </p:nvPr>
        </p:nvGraphicFramePr>
        <p:xfrm>
          <a:off x="0" y="1028700"/>
          <a:ext cx="12192000" cy="5723219"/>
        </p:xfrm>
        <a:graphic>
          <a:graphicData uri="http://schemas.openxmlformats.org/drawingml/2006/table">
            <a:tbl>
              <a:tblPr firstRow="1" bandRow="1"/>
              <a:tblGrid>
                <a:gridCol w="2933700">
                  <a:extLst>
                    <a:ext uri="{9D8B030D-6E8A-4147-A177-3AD203B41FA5}">
                      <a16:colId xmlns:a16="http://schemas.microsoft.com/office/drawing/2014/main" val="1493303710"/>
                    </a:ext>
                  </a:extLst>
                </a:gridCol>
                <a:gridCol w="9258300">
                  <a:extLst>
                    <a:ext uri="{9D8B030D-6E8A-4147-A177-3AD203B41FA5}">
                      <a16:colId xmlns:a16="http://schemas.microsoft.com/office/drawing/2014/main" val="2794980390"/>
                    </a:ext>
                  </a:extLst>
                </a:gridCol>
              </a:tblGrid>
              <a:tr h="44583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VN" sz="2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72060"/>
                  </a:ext>
                </a:extLst>
              </a:tr>
              <a:tr h="1410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ngoài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ánh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phận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VN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2375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Đại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kiểu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hội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76127"/>
                  </a:ext>
                </a:extLst>
              </a:tr>
              <a:tr h="6044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VN" sz="3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chất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hoang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đường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kì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57059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chuyện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tuyến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tính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quả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giữa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kiện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19911"/>
                  </a:ext>
                </a:extLst>
              </a:tr>
              <a:tr h="552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i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b="1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VN" sz="3200" b="1" i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79" marR="66179" marT="33089" marB="33089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Mở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bằng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chỉ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endParaRPr lang="en-US" sz="28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Tùy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thuộc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chuyện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thay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đổi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nhiều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kể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khác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18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37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0" y="537602"/>
            <a:ext cx="12060621" cy="6320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38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TRUYỆN CỔ TÍCH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6122538"/>
            <a:ext cx="12192000" cy="735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89" y="574909"/>
            <a:ext cx="6036311" cy="3240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" y="3857626"/>
            <a:ext cx="6089468" cy="3095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926" y="3981450"/>
            <a:ext cx="5867400" cy="275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0" y="670035"/>
            <a:ext cx="5912070" cy="30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0" y="-926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TRUYỆN CỔ TÍCH</a:t>
            </a:r>
            <a:endParaRPr lang="en-US" sz="3600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7701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982" cy="7024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0690" y="1713207"/>
            <a:ext cx="645597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MIỀN CỔ TÍCH</a:t>
            </a:r>
            <a:endParaRPr lang="en-US" sz="54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OA CÚC TRẮNG - KỂ CHUYỆN LỚP 1 - BÀI 45 - KẾT NỐI TRI THỨC (Nguồn_ Hành trang số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9650" y="70922"/>
            <a:ext cx="7309289" cy="62825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BE5D-412D-4B21-996E-EAAB1B12327F}"/>
              </a:ext>
            </a:extLst>
          </p:cNvPr>
          <p:cNvSpPr txBox="1">
            <a:spLocks/>
          </p:cNvSpPr>
          <p:nvPr/>
        </p:nvSpPr>
        <p:spPr>
          <a:xfrm>
            <a:off x="0" y="689590"/>
            <a:ext cx="4600575" cy="624460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60" y="0"/>
            <a:ext cx="399656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346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62139" y="0"/>
            <a:ext cx="2594351" cy="5985933"/>
          </a:xfrm>
          <a:prstGeom prst="cloudCallou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Bài hát Về miền cổ tí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8600" y="141890"/>
            <a:ext cx="9299903" cy="61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3278" y="0"/>
            <a:ext cx="2177947" cy="18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03BE5D-412D-4B21-996E-EAAB1B12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99096"/>
            <a:ext cx="9556531" cy="6412895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TRUYỆN CỔ TÍCH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NHẮC ĐẾN TRONG BÀI HÁT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 nen trang bia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E00014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4617245"/>
            <a:ext cx="1885950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1476375" y="0"/>
            <a:ext cx="9677400" cy="1095375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H­ƯỚNG DẪN HỌC BÀI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635" y="1200150"/>
            <a:ext cx="1010613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25)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SGK)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2797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-6875"/>
            <a:ext cx="1217927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3019" y="6027003"/>
            <a:ext cx="4196983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" y="783771"/>
            <a:ext cx="12036973" cy="6474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35419" y="5864090"/>
            <a:ext cx="2356735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8" y="811659"/>
            <a:ext cx="12012909" cy="5943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083019" y="5955444"/>
            <a:ext cx="4958409" cy="70788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-6875"/>
            <a:ext cx="1217927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" y="808264"/>
            <a:ext cx="12012909" cy="595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59745" y="5794421"/>
            <a:ext cx="2109873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5781"/>
            <a:ext cx="1217927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86" y="0"/>
            <a:ext cx="6222714" cy="3257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" y="3462391"/>
            <a:ext cx="5773709" cy="3300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286" y="3462391"/>
            <a:ext cx="6222714" cy="3300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loud Callout 10"/>
          <p:cNvSpPr/>
          <p:nvPr/>
        </p:nvSpPr>
        <p:spPr>
          <a:xfrm>
            <a:off x="5245" y="95250"/>
            <a:ext cx="5773709" cy="3057525"/>
          </a:xfrm>
          <a:prstGeom prst="cloudCallout">
            <a:avLst>
              <a:gd name="adj1" fmla="val -50941"/>
              <a:gd name="adj2" fmla="val 68227"/>
            </a:avLst>
          </a:prstGeom>
          <a:ln w="57150"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sz="3200" b="1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3200" b="1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chia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sẻ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200" b="1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32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34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3253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81" y="519129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“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(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Gor-ki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/>
              <a:t>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66"/>
            <a:ext cx="12192000" cy="6858000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5899" y="738867"/>
            <a:ext cx="12192000" cy="1604542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400" b="1" cap="all" dirty="0" smtClean="0">
                <a:solidFill>
                  <a:srgbClr val="74AC4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 7 - THẾ GIỚI CỔ TÍCH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2400" b="1" cap="all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2400" b="1" cap="all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74 </a:t>
            </a:r>
            <a:r>
              <a:rPr lang="en-US" altLang="zh-CN" sz="3600" b="1" cap="all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- GIỚI </a:t>
            </a:r>
            <a:r>
              <a:rPr lang="en-US" altLang="zh-CN" sz="3600" b="1" cap="all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3600" b="1" cap="all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BÀI HỌC VÀ tri </a:t>
            </a:r>
            <a:r>
              <a:rPr lang="en-US" altLang="zh-CN" sz="3600" b="1" cap="all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cap="all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cap="all" dirty="0" err="1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cap="all" dirty="0" smtClean="0">
                <a:solidFill>
                  <a:schemeClr val="accent5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VĂN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3" y="2865665"/>
            <a:ext cx="2456994" cy="184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542" y="2865665"/>
            <a:ext cx="2465615" cy="1649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793" y="3902528"/>
            <a:ext cx="4767943" cy="25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7" b="90000" l="4333" r="90000">
                        <a14:foregroundMark x1="36500" y1="45167" x2="36500" y2="45167"/>
                        <a14:foregroundMark x1="44083" y1="52250" x2="44083" y2="52250"/>
                        <a14:foregroundMark x1="27500" y1="49000" x2="27500" y2="49000"/>
                        <a14:foregroundMark x1="35500" y1="49667" x2="35500" y2="49667"/>
                        <a14:foregroundMark x1="42583" y1="48417" x2="42583" y2="48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1898" y="128779"/>
            <a:ext cx="2599508" cy="2024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loud Callout 9"/>
          <p:cNvSpPr/>
          <p:nvPr/>
        </p:nvSpPr>
        <p:spPr>
          <a:xfrm>
            <a:off x="200162" y="1269122"/>
            <a:ext cx="9556159" cy="3580464"/>
          </a:xfrm>
          <a:prstGeom prst="cloudCallou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lnSpc>
                <a:spcPct val="107000"/>
              </a:lnSpc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Tên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gọi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chủ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</a:p>
          <a:p>
            <a:pPr marL="514350" indent="-514350">
              <a:lnSpc>
                <a:spcPct val="107000"/>
              </a:lnSpc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Quan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sát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iới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thiệu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dung?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Mỗi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dung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423501" y="5273"/>
            <a:ext cx="5193471" cy="126384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</TotalTime>
  <Words>1455</Words>
  <Application>Microsoft Office PowerPoint</Application>
  <PresentationFormat>Widescreen</PresentationFormat>
  <Paragraphs>198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Times New Roman</vt:lpstr>
      <vt:lpstr>等线</vt:lpstr>
      <vt:lpstr>Calibri</vt:lpstr>
      <vt:lpstr>MS Mincho</vt:lpstr>
      <vt:lpstr>Calibri Light</vt:lpstr>
      <vt:lpstr>Arial</vt:lpstr>
      <vt:lpstr>SimSun</vt:lpstr>
      <vt:lpstr>方正粗谭黑简体</vt:lpstr>
      <vt:lpstr>SimSun</vt:lpstr>
      <vt:lpstr>Office Theme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Nguyễn Tiến Sơn Anh</cp:lastModifiedBy>
  <cp:revision>214</cp:revision>
  <dcterms:created xsi:type="dcterms:W3CDTF">2021-11-24T08:04:54Z</dcterms:created>
  <dcterms:modified xsi:type="dcterms:W3CDTF">2022-01-14T13:47:42Z</dcterms:modified>
</cp:coreProperties>
</file>