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9" r:id="rId3"/>
    <p:sldId id="257" r:id="rId4"/>
    <p:sldId id="258" r:id="rId5"/>
    <p:sldId id="259" r:id="rId6"/>
    <p:sldId id="328" r:id="rId7"/>
    <p:sldId id="260" r:id="rId8"/>
    <p:sldId id="261" r:id="rId9"/>
    <p:sldId id="262" r:id="rId10"/>
    <p:sldId id="263" r:id="rId11"/>
    <p:sldId id="329" r:id="rId12"/>
    <p:sldId id="268" r:id="rId13"/>
    <p:sldId id="270" r:id="rId14"/>
    <p:sldId id="273" r:id="rId15"/>
    <p:sldId id="330" r:id="rId16"/>
    <p:sldId id="332" r:id="rId17"/>
    <p:sldId id="274" r:id="rId18"/>
    <p:sldId id="331" r:id="rId19"/>
    <p:sldId id="275" r:id="rId20"/>
    <p:sldId id="333" r:id="rId21"/>
    <p:sldId id="276" r:id="rId22"/>
    <p:sldId id="334" r:id="rId23"/>
    <p:sldId id="277" r:id="rId24"/>
    <p:sldId id="271" r:id="rId25"/>
    <p:sldId id="264" r:id="rId26"/>
    <p:sldId id="335" r:id="rId27"/>
    <p:sldId id="265" r:id="rId28"/>
    <p:sldId id="336" r:id="rId29"/>
    <p:sldId id="266" r:id="rId30"/>
    <p:sldId id="337" r:id="rId31"/>
    <p:sldId id="272" r:id="rId32"/>
    <p:sldId id="338" r:id="rId33"/>
    <p:sldId id="278" r:id="rId34"/>
    <p:sldId id="279" r:id="rId35"/>
    <p:sldId id="280" r:id="rId36"/>
    <p:sldId id="281" r:id="rId37"/>
    <p:sldId id="282" r:id="rId38"/>
    <p:sldId id="283" r:id="rId39"/>
    <p:sldId id="339" r:id="rId40"/>
    <p:sldId id="284" r:id="rId41"/>
    <p:sldId id="285" r:id="rId42"/>
    <p:sldId id="286" r:id="rId43"/>
    <p:sldId id="287" r:id="rId44"/>
    <p:sldId id="288" r:id="rId45"/>
    <p:sldId id="289" r:id="rId46"/>
    <p:sldId id="340" r:id="rId47"/>
    <p:sldId id="290" r:id="rId48"/>
    <p:sldId id="291" r:id="rId49"/>
    <p:sldId id="292" r:id="rId50"/>
    <p:sldId id="341" r:id="rId51"/>
    <p:sldId id="293" r:id="rId52"/>
    <p:sldId id="297" r:id="rId53"/>
    <p:sldId id="342" r:id="rId54"/>
    <p:sldId id="294" r:id="rId55"/>
    <p:sldId id="295" r:id="rId56"/>
    <p:sldId id="343" r:id="rId57"/>
    <p:sldId id="296" r:id="rId58"/>
    <p:sldId id="344" r:id="rId59"/>
    <p:sldId id="298" r:id="rId60"/>
    <p:sldId id="299" r:id="rId61"/>
    <p:sldId id="300" r:id="rId62"/>
    <p:sldId id="301" r:id="rId63"/>
    <p:sldId id="302" r:id="rId64"/>
    <p:sldId id="303" r:id="rId65"/>
    <p:sldId id="304" r:id="rId66"/>
    <p:sldId id="345" r:id="rId67"/>
    <p:sldId id="305" r:id="rId68"/>
    <p:sldId id="306" r:id="rId69"/>
    <p:sldId id="307" r:id="rId70"/>
    <p:sldId id="308" r:id="rId71"/>
    <p:sldId id="309" r:id="rId72"/>
    <p:sldId id="310" r:id="rId73"/>
    <p:sldId id="311" r:id="rId74"/>
    <p:sldId id="312" r:id="rId75"/>
    <p:sldId id="346" r:id="rId76"/>
    <p:sldId id="313" r:id="rId77"/>
    <p:sldId id="314" r:id="rId78"/>
    <p:sldId id="327" r:id="rId79"/>
    <p:sldId id="315" r:id="rId80"/>
    <p:sldId id="316" r:id="rId81"/>
    <p:sldId id="317" r:id="rId82"/>
    <p:sldId id="318" r:id="rId83"/>
    <p:sldId id="326" r:id="rId84"/>
    <p:sldId id="319" r:id="rId85"/>
    <p:sldId id="320" r:id="rId86"/>
    <p:sldId id="321" r:id="rId87"/>
    <p:sldId id="322" r:id="rId88"/>
    <p:sldId id="347" r:id="rId89"/>
    <p:sldId id="323" r:id="rId90"/>
    <p:sldId id="324" r:id="rId91"/>
    <p:sldId id="325" r:id="rId92"/>
    <p:sldId id="348"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364" autoAdjust="0"/>
  </p:normalViewPr>
  <p:slideViewPr>
    <p:cSldViewPr snapToGrid="0">
      <p:cViewPr varScale="1">
        <p:scale>
          <a:sx n="66" d="100"/>
          <a:sy n="66" d="100"/>
        </p:scale>
        <p:origin x="10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49032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9118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8967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46111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B82FB-6348-4647-80F9-FD21A8481FFC}" type="datetimeFigureOut">
              <a:rPr lang="en-US" smtClean="0"/>
              <a:t>20/8/2021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78468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1B82FB-6348-4647-80F9-FD21A8481FFC}" type="datetimeFigureOut">
              <a:rPr lang="en-US" smtClean="0"/>
              <a:t>20/8/2021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11467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B82FB-6348-4647-80F9-FD21A8481FFC}" type="datetimeFigureOut">
              <a:rPr lang="en-US" smtClean="0"/>
              <a:t>20/8/2021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10198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B82FB-6348-4647-80F9-FD21A8481FFC}" type="datetimeFigureOut">
              <a:rPr lang="en-US" smtClean="0"/>
              <a:t>20/8/2021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57155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82FB-6348-4647-80F9-FD21A8481FFC}" type="datetimeFigureOut">
              <a:rPr lang="en-US" smtClean="0"/>
              <a:t>20/8/2021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290629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1B82FB-6348-4647-80F9-FD21A8481FFC}" type="datetimeFigureOut">
              <a:rPr lang="en-US" smtClean="0"/>
              <a:t>20/8/2021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21968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1B82FB-6348-4647-80F9-FD21A8481FFC}" type="datetimeFigureOut">
              <a:rPr lang="en-US" smtClean="0"/>
              <a:t>20/8/2021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20B59-D856-4E2E-8989-0C5778584A5C}" type="slidenum">
              <a:rPr lang="en-US" smtClean="0"/>
              <a:t>‹#›</a:t>
            </a:fld>
            <a:endParaRPr lang="en-US"/>
          </a:p>
        </p:txBody>
      </p:sp>
    </p:spTree>
    <p:extLst>
      <p:ext uri="{BB962C8B-B14F-4D97-AF65-F5344CB8AC3E}">
        <p14:creationId xmlns:p14="http://schemas.microsoft.com/office/powerpoint/2010/main" val="197379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B82FB-6348-4647-80F9-FD21A8481FFC}" type="datetimeFigureOut">
              <a:rPr lang="en-US" smtClean="0"/>
              <a:t>20/8/2021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0B59-D856-4E2E-8989-0C5778584A5C}" type="slidenum">
              <a:rPr lang="en-US" smtClean="0"/>
              <a:t>‹#›</a:t>
            </a:fld>
            <a:endParaRPr lang="en-US"/>
          </a:p>
        </p:txBody>
      </p:sp>
    </p:spTree>
    <p:extLst>
      <p:ext uri="{BB962C8B-B14F-4D97-AF65-F5344CB8AC3E}">
        <p14:creationId xmlns:p14="http://schemas.microsoft.com/office/powerpoint/2010/main" val="226426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achhay24h.com/de-men-phieu-luu-ky-cuon-sach-cua-tuoi-tho-a481.html"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sachhay24h.com/de-men-phieu-luu-ky-cuon-sach-cua-tuoi-tho-a481.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1503363" y="1638980"/>
            <a:ext cx="9185275" cy="4886325"/>
          </a:xfrm>
          <a:prstGeom prst="rect">
            <a:avLst/>
          </a:prstGeom>
          <a:noFill/>
          <a:ln w="9525">
            <a:noFill/>
            <a:miter lim="800000"/>
            <a:headEnd/>
            <a:tailEnd/>
          </a:ln>
        </p:spPr>
      </p:pic>
      <p:sp>
        <p:nvSpPr>
          <p:cNvPr id="5" name="Rectangle 4"/>
          <p:cNvSpPr/>
          <p:nvPr/>
        </p:nvSpPr>
        <p:spPr>
          <a:xfrm>
            <a:off x="2497385" y="185738"/>
            <a:ext cx="7007225" cy="800100"/>
          </a:xfrm>
          <a:prstGeom prst="rect">
            <a:avLst/>
          </a:prstGeom>
          <a:solidFill>
            <a:schemeClr val="accent4">
              <a:lumMod val="50000"/>
            </a:schemeClr>
          </a:solid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115000"/>
              </a:lnSpc>
              <a:defRPr/>
            </a:pPr>
            <a:r>
              <a:rPr lang="en-US" sz="4000" b="1">
                <a:solidFill>
                  <a:srgbClr val="FFFFFF"/>
                </a:solidFill>
                <a:latin typeface="Times New Roman" pitchFamily="18" charset="0"/>
                <a:cs typeface="Times New Roman" pitchFamily="18" charset="0"/>
              </a:rPr>
              <a:t>BÀI 1. TÔI VÀ CÁC BẠN</a:t>
            </a:r>
          </a:p>
        </p:txBody>
      </p:sp>
      <p:sp>
        <p:nvSpPr>
          <p:cNvPr id="6" name="Rounded Rectangle 5"/>
          <p:cNvSpPr/>
          <p:nvPr/>
        </p:nvSpPr>
        <p:spPr>
          <a:xfrm>
            <a:off x="6000997" y="5593175"/>
            <a:ext cx="4515767" cy="7191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vi-VN" dirty="0">
                <a:solidFill>
                  <a:schemeClr val="tx1"/>
                </a:solidFill>
              </a:rPr>
              <a:t>- </a:t>
            </a:r>
            <a:r>
              <a:rPr lang="vi-VN" dirty="0" err="1">
                <a:solidFill>
                  <a:schemeClr val="tx1"/>
                </a:solidFill>
              </a:rPr>
              <a:t>Hạnh</a:t>
            </a:r>
            <a:r>
              <a:rPr lang="vi-VN" dirty="0">
                <a:solidFill>
                  <a:schemeClr val="tx1"/>
                </a:solidFill>
              </a:rPr>
              <a:t> </a:t>
            </a:r>
            <a:r>
              <a:rPr lang="vi-VN" dirty="0" err="1">
                <a:solidFill>
                  <a:schemeClr val="tx1"/>
                </a:solidFill>
              </a:rPr>
              <a:t>phúc</a:t>
            </a:r>
            <a:r>
              <a:rPr lang="vi-VN" dirty="0">
                <a:solidFill>
                  <a:schemeClr val="tx1"/>
                </a:solidFill>
              </a:rPr>
              <a:t> đi đâu </a:t>
            </a:r>
            <a:r>
              <a:rPr lang="vi-VN" dirty="0" err="1">
                <a:solidFill>
                  <a:schemeClr val="tx1"/>
                </a:solidFill>
              </a:rPr>
              <a:t>đấy</a:t>
            </a:r>
            <a:r>
              <a:rPr lang="vi-VN" dirty="0">
                <a:solidFill>
                  <a:schemeClr val="tx1"/>
                </a:solidFill>
              </a:rPr>
              <a:t>?                                                      - </a:t>
            </a:r>
            <a:r>
              <a:rPr lang="vi-VN" dirty="0" err="1">
                <a:solidFill>
                  <a:schemeClr val="tx1"/>
                </a:solidFill>
              </a:rPr>
              <a:t>Đến</a:t>
            </a:r>
            <a:r>
              <a:rPr lang="vi-VN" dirty="0">
                <a:solidFill>
                  <a:schemeClr val="tx1"/>
                </a:solidFill>
              </a:rPr>
              <a:t> </a:t>
            </a:r>
            <a:r>
              <a:rPr lang="vi-VN" dirty="0" err="1">
                <a:solidFill>
                  <a:schemeClr val="tx1"/>
                </a:solidFill>
              </a:rPr>
              <a:t>chỗ</a:t>
            </a:r>
            <a:r>
              <a:rPr lang="vi-VN" dirty="0">
                <a:solidFill>
                  <a:schemeClr val="tx1"/>
                </a:solidFill>
              </a:rPr>
              <a:t> </a:t>
            </a:r>
            <a:r>
              <a:rPr lang="vi-VN" dirty="0" err="1">
                <a:solidFill>
                  <a:schemeClr val="tx1"/>
                </a:solidFill>
              </a:rPr>
              <a:t>có</a:t>
            </a:r>
            <a:r>
              <a:rPr lang="vi-VN" dirty="0">
                <a:solidFill>
                  <a:schemeClr val="tx1"/>
                </a:solidFill>
              </a:rPr>
              <a:t> </a:t>
            </a:r>
            <a:r>
              <a:rPr lang="vi-VN" dirty="0" err="1">
                <a:solidFill>
                  <a:schemeClr val="tx1"/>
                </a:solidFill>
              </a:rPr>
              <a:t>tình</a:t>
            </a:r>
            <a:r>
              <a:rPr lang="vi-VN" dirty="0">
                <a:solidFill>
                  <a:schemeClr val="tx1"/>
                </a:solidFill>
              </a:rPr>
              <a:t> </a:t>
            </a:r>
            <a:r>
              <a:rPr lang="vi-VN" dirty="0" err="1">
                <a:solidFill>
                  <a:schemeClr val="tx1"/>
                </a:solidFill>
              </a:rPr>
              <a:t>bạn</a:t>
            </a:r>
            <a:r>
              <a:rPr lang="vi-VN"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25679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663423" y="263006"/>
            <a:ext cx="4522726" cy="712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err="1" smtClean="0">
                <a:latin typeface="Times New Roman" panose="02020603050405020304" pitchFamily="18" charset="0"/>
                <a:cs typeface="Times New Roman" panose="02020603050405020304" pitchFamily="18" charset="0"/>
              </a:rPr>
              <a:t>Nhắc</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lại</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bố</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cục</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của</a:t>
            </a:r>
            <a:r>
              <a:rPr lang="vi-VN" sz="2400" b="1" dirty="0" smtClean="0">
                <a:latin typeface="Times New Roman" panose="02020603050405020304" pitchFamily="18" charset="0"/>
                <a:cs typeface="Times New Roman" panose="02020603050405020304" pitchFamily="18" charset="0"/>
              </a:rPr>
              <a:t> văn </a:t>
            </a:r>
            <a:r>
              <a:rPr lang="vi-VN" sz="2400" b="1" dirty="0" err="1" smtClean="0">
                <a:latin typeface="Times New Roman" panose="02020603050405020304" pitchFamily="18" charset="0"/>
                <a:cs typeface="Times New Roman" panose="02020603050405020304" pitchFamily="18" charset="0"/>
              </a:rPr>
              <a:t>bản</a:t>
            </a:r>
            <a:r>
              <a:rPr lang="vi-VN"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663424" y="1173707"/>
            <a:ext cx="10896230" cy="210028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dirty="0" smtClean="0">
                <a:latin typeface="Times New Roman" panose="02020603050405020304" pitchFamily="18" charset="0"/>
                <a:cs typeface="Times New Roman" panose="02020603050405020304" pitchFamily="18" charset="0"/>
              </a:rPr>
              <a:t>3.Bố </a:t>
            </a:r>
            <a:r>
              <a:rPr lang="vi-VN" sz="2400" dirty="0" err="1" smtClean="0">
                <a:latin typeface="Times New Roman" panose="02020603050405020304" pitchFamily="18" charset="0"/>
                <a:cs typeface="Times New Roman" panose="02020603050405020304" pitchFamily="18" charset="0"/>
              </a:rPr>
              <a:t>cục</a:t>
            </a:r>
            <a:r>
              <a:rPr lang="vi-VN"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a:t>
            </a:r>
          </a:p>
        </p:txBody>
      </p:sp>
      <p:sp>
        <p:nvSpPr>
          <p:cNvPr id="8" name="Rounded Rectangle 12"/>
          <p:cNvSpPr>
            <a:spLocks noChangeArrowheads="1"/>
          </p:cNvSpPr>
          <p:nvPr/>
        </p:nvSpPr>
        <p:spPr bwMode="auto">
          <a:xfrm>
            <a:off x="663423" y="3622345"/>
            <a:ext cx="10896231" cy="29831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85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5092" y="1100041"/>
            <a:ext cx="10816472" cy="55227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205345" y="1413227"/>
            <a:ext cx="7660302"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4.Xếp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205345" y="2145438"/>
            <a:ext cx="9965346" cy="281186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Cậu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út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véo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rón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205345" y="5121794"/>
            <a:ext cx="7938655" cy="101034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82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62909" y="387263"/>
            <a:ext cx="10289999" cy="175435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862908" y="2730196"/>
            <a:ext cx="10806547" cy="37121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523999" y="529882"/>
            <a:ext cx="9365673" cy="143507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thủi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rượi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rón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rén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véo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062886" y="2730196"/>
            <a:ext cx="6681805" cy="5799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385453" y="3549842"/>
            <a:ext cx="10284001" cy="2733056"/>
          </a:xfrm>
          <a:prstGeom prst="rect">
            <a:avLst/>
          </a:prstGeom>
        </p:spPr>
        <p:txBody>
          <a:bodyPr wrap="square">
            <a:spAutoFit/>
          </a:bodyPr>
          <a:lstStyle/>
          <a:p>
            <a:pPr marL="11430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nhút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nhát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thỏ</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Sao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40721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490" y="122830"/>
            <a:ext cx="11573301" cy="654120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072486" y="122830"/>
            <a:ext cx="10619510" cy="6540060"/>
          </a:xfrm>
          <a:prstGeom prst="rect">
            <a:avLst/>
          </a:prstGeom>
        </p:spPr>
        <p:txBody>
          <a:bodyPr wrap="square">
            <a:spAutoFit/>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nay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ngủ</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Minh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Huệ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muốn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215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down)">
                                      <p:cBhvr>
                                        <p:cTn id="21" dur="500"/>
                                        <p:tgtEl>
                                          <p:spTgt spid="7">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down)">
                                      <p:cBhvr>
                                        <p:cTn id="30" dur="500"/>
                                        <p:tgtEl>
                                          <p:spTgt spid="7">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wipe(down)">
                                      <p:cBhvr>
                                        <p:cTn id="33" dur="500"/>
                                        <p:tgtEl>
                                          <p:spTgt spid="7">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wipe(down)">
                                      <p:cBhvr>
                                        <p:cTn id="36" dur="500"/>
                                        <p:tgtEl>
                                          <p:spTgt spid="7">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wipe(down)">
                                      <p:cBhvr>
                                        <p:cTn id="39" dur="500"/>
                                        <p:tgtEl>
                                          <p:spTgt spid="7">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wipe(down)">
                                      <p:cBhvr>
                                        <p:cTn id="44"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08816" y="1163520"/>
            <a:ext cx="10636363" cy="47105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273997" y="1482947"/>
            <a:ext cx="9906000" cy="407169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nghiền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ngẫm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gì</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024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10510" y="518615"/>
            <a:ext cx="10712666" cy="17940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710509" y="2784143"/>
            <a:ext cx="10712667" cy="33672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131108" y="595490"/>
            <a:ext cx="9337963" cy="1640257"/>
          </a:xfrm>
          <a:prstGeom prst="rect">
            <a:avLst/>
          </a:prstGeom>
        </p:spPr>
        <p:txBody>
          <a:bodyPr wrap="squar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phỏng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M: 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131108" y="3092793"/>
            <a:ext cx="10292069" cy="247452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 HS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thú</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8154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3310" y="406331"/>
            <a:ext cx="3793635"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253311" y="1182803"/>
            <a:ext cx="11564616" cy="550894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298804" y="428920"/>
            <a:ext cx="374814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402629" y="1476553"/>
            <a:ext cx="10856774" cy="4875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298804" y="1865249"/>
            <a:ext cx="11668441" cy="103656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thở</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đẫm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trèo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Nguyên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719042" y="2890619"/>
            <a:ext cx="4944815"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1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554182" y="3236345"/>
            <a:ext cx="9753600" cy="143173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kiềng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dao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719042" y="4802911"/>
            <a:ext cx="4141711"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253310" y="5340207"/>
            <a:ext cx="11713935" cy="4875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tàn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giẫm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trốn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đuổi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Gióng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695290" y="5940641"/>
            <a:ext cx="6703310"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161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down)">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down)">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1"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091" y="346364"/>
            <a:ext cx="11319163" cy="61375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685926" y="463742"/>
            <a:ext cx="954107"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685926" y="1042015"/>
            <a:ext cx="7186583"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Khìn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916211" y="1558798"/>
            <a:ext cx="4938403"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1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85926" y="2075581"/>
            <a:ext cx="6310619"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Nguyên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846938" y="2592364"/>
            <a:ext cx="4396588"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hoạt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xe</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85926" y="3109147"/>
            <a:ext cx="9167758" cy="4875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Nguyên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916210" y="3704781"/>
            <a:ext cx="5787709"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762063" y="4266468"/>
            <a:ext cx="9933645"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d)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phau</a:t>
            </a:r>
            <a:r>
              <a:rPr kumimoji="0" lang="en-US" sz="2400" b="0" i="1"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Tuyết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1008956" y="5026942"/>
            <a:ext cx="4383764"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292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5092" y="448514"/>
            <a:ext cx="10719490" cy="60492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136073" y="656795"/>
            <a:ext cx="10002981"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oai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vệ</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dún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dẩy</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khoeo</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rung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rung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xuống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râu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Cho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kiểu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võ</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cà</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khịa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xóm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to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nhịn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Dế</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Mèn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phiêu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 Cho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sở</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8" name="Rectangle 7"/>
          <p:cNvSpPr/>
          <p:nvPr/>
        </p:nvSpPr>
        <p:spPr>
          <a:xfrm>
            <a:off x="1136073" y="3653257"/>
            <a:ext cx="958734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a:t>
            </a:r>
            <a:r>
              <a:rPr kumimoji="0" lang="en-US" sz="2400" b="1" i="1"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1" i="1"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lĩnh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rét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lĩnh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19500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2692" y="462368"/>
            <a:ext cx="11384508" cy="603541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930219" y="629711"/>
            <a:ext cx="10779560" cy="570072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Giải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Bùi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hôi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cú</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mèo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Hai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chậu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non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mòn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Ngòi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buôn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thúng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7007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76764" y="484909"/>
            <a:ext cx="10899599" cy="59158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316181" y="1609866"/>
            <a:ext cx="10335491"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nghèo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26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881788" y="1978925"/>
            <a:ext cx="10800696" cy="35347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35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128" y="447687"/>
            <a:ext cx="6158036"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61128" y="1252077"/>
            <a:ext cx="10705636" cy="499859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564100" y="456628"/>
            <a:ext cx="59410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 3: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biện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pháp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so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sánh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149927" y="1500844"/>
            <a:ext cx="9781309" cy="4605363"/>
          </a:xfrm>
          <a:prstGeom prst="rect">
            <a:avLst/>
          </a:prstGeom>
        </p:spPr>
        <p:txBody>
          <a:bodyPr wrap="square">
            <a:spAutoFit/>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1.Bài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1125"/>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ngoài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kia</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nay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Minh)</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ctr"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1028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4150" y="955343"/>
            <a:ext cx="11162214" cy="47767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745458" y="1631717"/>
            <a:ext cx="10899598" cy="362227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2022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4150" y="777923"/>
            <a:ext cx="11162214" cy="55136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1105469" y="955343"/>
            <a:ext cx="10670895" cy="520681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so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9041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5144" y="1681319"/>
            <a:ext cx="11183815" cy="35175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1122403" y="2037061"/>
            <a:ext cx="9556653" cy="28060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7145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3+ 4</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GV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8541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6255" y="346364"/>
            <a:ext cx="11831781" cy="63315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376760" y="951211"/>
            <a:ext cx="11510440" cy="4439229"/>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giả</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tên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đặc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điểm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hoàn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cảnh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xuất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vật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Ghi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3738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5144" y="1681319"/>
            <a:ext cx="11183815" cy="35175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1064522" y="1826555"/>
            <a:ext cx="10617959" cy="322710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3.Ví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500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221673" y="887103"/>
            <a:ext cx="11707091" cy="50924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526472" y="1335107"/>
            <a:ext cx="11097491" cy="4644413"/>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VB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cậu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cởi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42180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749" y="1685444"/>
            <a:ext cx="11354937" cy="353487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10"/>
          <p:cNvSpPr>
            <a:spLocks noChangeArrowheads="1"/>
          </p:cNvSpPr>
          <p:nvPr/>
        </p:nvSpPr>
        <p:spPr bwMode="auto">
          <a:xfrm>
            <a:off x="221673" y="1132764"/>
            <a:ext cx="11707091" cy="46402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56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36478" y="204716"/>
            <a:ext cx="11791665" cy="66532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318655" y="346518"/>
            <a:ext cx="11402290" cy="6126870"/>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khảo</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750"/>
              </a:spcAft>
              <a:buClrTx/>
              <a:buSzTx/>
              <a:buFontTx/>
              <a:buNone/>
              <a:tabLst/>
              <a:defRPr/>
            </a:pP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chương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XXI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tiểu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thuyết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nhiều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đẹp</a:t>
            </a:r>
            <a:r>
              <a:rPr kumimoji="0" lang="en-US" sz="22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đẽ</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thánh</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thiện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luôn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tin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cậy</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hướng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đẽ</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lành</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cùng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sức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cởi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lịch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khen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dễ</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cùng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hướng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chợt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rồi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dạy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hệ</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gần</a:t>
            </a:r>
            <a:r>
              <a:rPr kumimoji="0" lang="en-US" sz="22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gũi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gắn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tâm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gắn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oàng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cuộc</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trách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nhiệm</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gắn</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(7).</a:t>
            </a:r>
            <a:endPar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75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gắn</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đẹp</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gần</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gũi</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513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490" y="208041"/>
            <a:ext cx="11450471" cy="92308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ounded Rectangle 10"/>
          <p:cNvSpPr>
            <a:spLocks noChangeArrowheads="1"/>
          </p:cNvSpPr>
          <p:nvPr/>
        </p:nvSpPr>
        <p:spPr bwMode="auto">
          <a:xfrm>
            <a:off x="368490" y="1317536"/>
            <a:ext cx="11586949" cy="548057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845127" y="337678"/>
            <a:ext cx="10509810" cy="882678"/>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VB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cậu</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86049" y="1260763"/>
            <a:ext cx="11055491" cy="5537350"/>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027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54241" y="112880"/>
            <a:ext cx="5383421" cy="52856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000" b="1" dirty="0">
                <a:latin typeface="Times New Roman" panose="02020603050405020304" pitchFamily="18" charset="0"/>
                <a:cs typeface="Times New Roman" panose="02020603050405020304" pitchFamily="18" charset="0"/>
              </a:rPr>
              <a:t>III. ĐỊNH HƯỚNG PHÂN TÍCH VĂN BẢN</a:t>
            </a:r>
            <a:endParaRPr lang="en-US" sz="20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554239" y="750953"/>
            <a:ext cx="1738585" cy="5182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554239" y="1379077"/>
            <a:ext cx="9831706" cy="4633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p:txBody>
      </p:sp>
      <p:sp>
        <p:nvSpPr>
          <p:cNvPr id="7" name="Rounded Rectangle 12"/>
          <p:cNvSpPr>
            <a:spLocks noChangeArrowheads="1"/>
          </p:cNvSpPr>
          <p:nvPr/>
        </p:nvSpPr>
        <p:spPr bwMode="auto">
          <a:xfrm>
            <a:off x="0" y="2006874"/>
            <a:ext cx="12050974" cy="48511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Nhắc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40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32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204716" y="634620"/>
            <a:ext cx="11450472" cy="57388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682387" y="1284447"/>
            <a:ext cx="10713493" cy="4439229"/>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khảo</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chương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XXI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tiểu</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thuyết</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Ăng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toan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Xanh-tơ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Ê-</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xu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-be-</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hồn</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khao</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đón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thấu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lành</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bã</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săn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đuổi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trốn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thật</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điệu</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săn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săn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dám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chẳng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tụi</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trở</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duy</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447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684" y="1582341"/>
            <a:ext cx="1080902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gũi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quanhtrở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tỏa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(7).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10"/>
          <p:cNvSpPr>
            <a:spLocks noChangeArrowheads="1"/>
          </p:cNvSpPr>
          <p:nvPr/>
        </p:nvSpPr>
        <p:spPr bwMode="auto">
          <a:xfrm>
            <a:off x="491318" y="818866"/>
            <a:ext cx="11163869" cy="481765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31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29904" y="1611718"/>
            <a:ext cx="4142096"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ounded Rectangle 10"/>
          <p:cNvSpPr>
            <a:spLocks noChangeArrowheads="1"/>
          </p:cNvSpPr>
          <p:nvPr/>
        </p:nvSpPr>
        <p:spPr bwMode="auto">
          <a:xfrm>
            <a:off x="429903" y="2341418"/>
            <a:ext cx="11304897" cy="38654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ounded Rectangle 12"/>
          <p:cNvSpPr>
            <a:spLocks noChangeArrowheads="1"/>
          </p:cNvSpPr>
          <p:nvPr/>
        </p:nvSpPr>
        <p:spPr bwMode="auto">
          <a:xfrm>
            <a:off x="3571474" y="180109"/>
            <a:ext cx="5734452" cy="1018227"/>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ÔN TẬP KĨ NĂNG VIẾT: </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vi-VN"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vi-VN"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vi-VN"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vi-VN"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nghiệm</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3" name="Rectangle 2"/>
          <p:cNvSpPr/>
          <p:nvPr/>
        </p:nvSpPr>
        <p:spPr>
          <a:xfrm>
            <a:off x="607841" y="1632042"/>
            <a:ext cx="35622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NHẮC LẠI LÍ THUYẾT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607841" y="2495262"/>
            <a:ext cx="7439857"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776060" y="3110001"/>
            <a:ext cx="10612582" cy="267970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cầu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2583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7" grpId="0"/>
      <p:bldP spid="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3965" y="503505"/>
            <a:ext cx="11693235" cy="58794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788977" y="688763"/>
            <a:ext cx="38571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Hướng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93430" y="1313508"/>
            <a:ext cx="4746812"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27646" y="1916668"/>
            <a:ext cx="11259554" cy="404783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Chọn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lựa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145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375" y="1736988"/>
            <a:ext cx="11409115" cy="417890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678872" y="1960247"/>
            <a:ext cx="10626437" cy="34040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liệu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Nếu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cậu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nhỏ</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32458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8655" y="346365"/>
            <a:ext cx="11623963" cy="62761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679802" y="549392"/>
            <a:ext cx="3762568"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79802" y="1032821"/>
            <a:ext cx="1140056"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928254" y="1493716"/>
            <a:ext cx="10861963" cy="513076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177922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 grpId="0"/>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075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xếp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8682172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807491" y="351532"/>
            <a:ext cx="10885745" cy="501017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1207444" y="739459"/>
            <a:ext cx="2110514"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07444" y="1218949"/>
            <a:ext cx="77604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207444" y="1873423"/>
            <a:ext cx="6811480"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d.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Xem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sửa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rút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kinh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248871" y="2642555"/>
            <a:ext cx="10002983" cy="175721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khoanh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052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8"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2303" y="518347"/>
            <a:ext cx="7785842"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582304" y="1196082"/>
            <a:ext cx="8326170" cy="4526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582303" y="518347"/>
            <a:ext cx="76628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THỰC HÀNH VIẾT BÀI VĂN KỂ LẠI TRẢI NGHIỆM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82303" y="1187027"/>
            <a:ext cx="85344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lần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quê</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10"/>
          <p:cNvSpPr>
            <a:spLocks noChangeArrowheads="1"/>
          </p:cNvSpPr>
          <p:nvPr/>
        </p:nvSpPr>
        <p:spPr bwMode="auto">
          <a:xfrm>
            <a:off x="582303" y="1958081"/>
            <a:ext cx="11318752" cy="440115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ectangle 8"/>
          <p:cNvSpPr/>
          <p:nvPr/>
        </p:nvSpPr>
        <p:spPr>
          <a:xfrm>
            <a:off x="1163988" y="2346790"/>
            <a:ext cx="10155382" cy="330962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068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barn(inVertical)">
                                      <p:cBhvr>
                                        <p:cTn id="3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p:cNvSpPr>
            <a:spLocks noChangeArrowheads="1"/>
          </p:cNvSpPr>
          <p:nvPr/>
        </p:nvSpPr>
        <p:spPr bwMode="auto">
          <a:xfrm>
            <a:off x="637309" y="318655"/>
            <a:ext cx="11069782" cy="63176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4" name="Rectangle 3"/>
          <p:cNvSpPr/>
          <p:nvPr/>
        </p:nvSpPr>
        <p:spPr>
          <a:xfrm>
            <a:off x="1246909" y="476142"/>
            <a:ext cx="9850581" cy="602370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323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1000"/>
                                        <p:tgtEl>
                                          <p:spTgt spid="4">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1000"/>
                                        <p:tgtEl>
                                          <p:spTgt spid="4">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arn(inVertical)">
                                      <p:cBhvr>
                                        <p:cTn id="31" dur="10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arn(inVertical)">
                                      <p:cBhvr>
                                        <p:cTn id="36" dur="10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barn(inVertical)">
                                      <p:cBhvr>
                                        <p:cTn id="41" dur="1000"/>
                                        <p:tgtEl>
                                          <p:spTgt spid="4">
                                            <p:txEl>
                                              <p:pRg st="7" end="7"/>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barn(inVertical)">
                                      <p:cBhvr>
                                        <p:cTn id="44"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a:spLocks noChangeArrowheads="1"/>
          </p:cNvSpPr>
          <p:nvPr/>
        </p:nvSpPr>
        <p:spPr bwMode="auto">
          <a:xfrm>
            <a:off x="813516" y="158878"/>
            <a:ext cx="3281488" cy="6134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ounded Rectangle 12"/>
          <p:cNvSpPr>
            <a:spLocks noChangeArrowheads="1"/>
          </p:cNvSpPr>
          <p:nvPr/>
        </p:nvSpPr>
        <p:spPr bwMode="auto">
          <a:xfrm>
            <a:off x="813516" y="1728896"/>
            <a:ext cx="10596012" cy="61852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B2: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ounded Rectangle 12"/>
          <p:cNvSpPr>
            <a:spLocks noChangeArrowheads="1"/>
          </p:cNvSpPr>
          <p:nvPr/>
        </p:nvSpPr>
        <p:spPr bwMode="auto">
          <a:xfrm>
            <a:off x="813516" y="972719"/>
            <a:ext cx="10596012" cy="5558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B1: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3" name="Rounded Rectangle 12"/>
          <p:cNvSpPr>
            <a:spLocks noChangeArrowheads="1"/>
          </p:cNvSpPr>
          <p:nvPr/>
        </p:nvSpPr>
        <p:spPr bwMode="auto">
          <a:xfrm>
            <a:off x="813516" y="2613494"/>
            <a:ext cx="10596012" cy="226934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149422" y="2574518"/>
            <a:ext cx="9730116"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Bức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endParaRPr lang="vi-V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a:spLocks noChangeArrowheads="1"/>
          </p:cNvSpPr>
          <p:nvPr/>
        </p:nvSpPr>
        <p:spPr bwMode="auto">
          <a:xfrm>
            <a:off x="763471" y="5148920"/>
            <a:ext cx="10646057" cy="168168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255193" y="5125927"/>
            <a:ext cx="9238396" cy="156966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endParaRPr lang="vi-V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endParaRPr lang="vi-V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0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par>
                                <p:cTn id="51" presetID="22" presetClass="entr" presetSubtype="4" fill="hold"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wipe(down)">
                                      <p:cBhvr>
                                        <p:cTn id="53" dur="500"/>
                                        <p:tgtEl>
                                          <p:spTgt spid="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wipe(down)">
                                      <p:cBhvr>
                                        <p:cTn id="58" dur="500"/>
                                        <p:tgtEl>
                                          <p:spTgt spid="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wipe(down)">
                                      <p:cBhvr>
                                        <p:cTn id="63" dur="500"/>
                                        <p:tgtEl>
                                          <p:spTgt spid="4">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down)">
                                      <p:cBhvr>
                                        <p:cTn id="6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4596" y="1233055"/>
            <a:ext cx="11457295" cy="4170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79970" y="1570155"/>
            <a:ext cx="10806545" cy="324229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546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1000"/>
                                        <p:tgtEl>
                                          <p:spTgt spid="6">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10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1000"/>
                                        <p:tgtEl>
                                          <p:spTgt spid="6">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52401" y="193965"/>
            <a:ext cx="11804072" cy="6664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58982" y="477406"/>
            <a:ext cx="182774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763304" y="1039141"/>
            <a:ext cx="11040768" cy="8826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748145" y="1921819"/>
            <a:ext cx="11055927" cy="473033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gặp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94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1000"/>
                                        <p:tgtEl>
                                          <p:spTgt spid="8">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arn(inVertical)">
                                      <p:cBhvr>
                                        <p:cTn id="23" dur="1000"/>
                                        <p:tgtEl>
                                          <p:spTgt spid="8">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arn(inVertical)">
                                      <p:cBhvr>
                                        <p:cTn id="26" dur="1000"/>
                                        <p:tgtEl>
                                          <p:spTgt spid="8">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arn(inVertical)">
                                      <p:cBhvr>
                                        <p:cTn id="29" dur="1000"/>
                                        <p:tgtEl>
                                          <p:spTgt spid="8">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1000"/>
                                        <p:tgtEl>
                                          <p:spTgt spid="8">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barn(inVertical)">
                                      <p:cBhvr>
                                        <p:cTn id="35"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4183" y="734291"/>
            <a:ext cx="11402290" cy="53201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059873" y="1227707"/>
            <a:ext cx="10390909" cy="430560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vườn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hòa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6102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783" y="111233"/>
            <a:ext cx="11360725" cy="5841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180109" y="844044"/>
            <a:ext cx="11859491" cy="59169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31272" y="100290"/>
            <a:ext cx="10501746"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nuôi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92811" y="988013"/>
            <a:ext cx="48237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401783" y="1449421"/>
            <a:ext cx="11194472" cy="252376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nuôi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thoát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92728" y="3969772"/>
            <a:ext cx="3762568"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997527" y="4430667"/>
            <a:ext cx="1187376"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2327564" y="4400169"/>
            <a:ext cx="9712036" cy="237597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90825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6473" y="392518"/>
            <a:ext cx="11208327" cy="59113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219200" y="801037"/>
            <a:ext cx="10515600" cy="552593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trộm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cứu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thoát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sẵn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Milo...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6076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1000"/>
                                        <p:tgtEl>
                                          <p:spTgt spid="6">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1000"/>
                                        <p:tgtEl>
                                          <p:spTgt spid="6">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arn(inVertical)">
                                      <p:cBhvr>
                                        <p:cTn id="34" dur="1000"/>
                                        <p:tgtEl>
                                          <p:spTgt spid="6">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2302" y="97793"/>
            <a:ext cx="2853623" cy="568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180109" y="868944"/>
            <a:ext cx="12011891" cy="57469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732986" y="77822"/>
            <a:ext cx="1827744"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17999" y="989688"/>
            <a:ext cx="149111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959863" y="1011762"/>
            <a:ext cx="10124285" cy="8826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17999" y="1830395"/>
            <a:ext cx="18045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692727" y="2276233"/>
            <a:ext cx="10986653" cy="433965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ược</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769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6732" y="1196093"/>
            <a:ext cx="11346873" cy="4447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136483" y="1502070"/>
            <a:ext cx="10307369" cy="221599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Milo...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773193" y="4031829"/>
            <a:ext cx="15087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438400" y="4039620"/>
            <a:ext cx="9005454" cy="90774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nuôi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996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891" y="297762"/>
            <a:ext cx="6899564" cy="7413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581891" y="1380784"/>
            <a:ext cx="10834254" cy="38192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17609" y="452540"/>
            <a:ext cx="27437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550517" y="408656"/>
            <a:ext cx="3366627"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8" name="Rectangle 7"/>
          <p:cNvSpPr/>
          <p:nvPr/>
        </p:nvSpPr>
        <p:spPr>
          <a:xfrm>
            <a:off x="748146" y="1579189"/>
            <a:ext cx="4491935"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4</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817609" y="2530549"/>
            <a:ext cx="10224654" cy="175721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khoanh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208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018" y="183813"/>
            <a:ext cx="10122557" cy="65248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PHIẾU CHỈNH SỬA BÀI VIẾT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Nhiệm</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vụ</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mình</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và</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chỉnh</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bằng</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cách</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trả</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hỏi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1.Bài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giới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thiệu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2.Nội dung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xếp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trình</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thời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gian</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chưa</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thay</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đổi</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lí</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3.Bài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dụng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quán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ừ</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hô</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4.Có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bổ</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sung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nội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dung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bổ</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sung.)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5.Có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hay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6.Bài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mắc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chính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diễn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hãy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mắc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chính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diễn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sửa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chữa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861949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257" y="110343"/>
            <a:ext cx="4570547"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152400" y="789710"/>
            <a:ext cx="11887200" cy="59436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399666" y="145077"/>
            <a:ext cx="45705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BÁO CÁO SẢN PHẨM VIẾT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858981" y="807078"/>
            <a:ext cx="9282545" cy="1070037"/>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1" name="Table 10"/>
          <p:cNvGraphicFramePr>
            <a:graphicFrameLocks noGrp="1"/>
          </p:cNvGraphicFramePr>
          <p:nvPr>
            <p:extLst/>
          </p:nvPr>
        </p:nvGraphicFramePr>
        <p:xfrm>
          <a:off x="399666" y="1896473"/>
          <a:ext cx="11392667" cy="3840480"/>
        </p:xfrm>
        <a:graphic>
          <a:graphicData uri="http://schemas.openxmlformats.org/drawingml/2006/table">
            <a:tbl>
              <a:tblPr firstRow="1" firstCol="1" bandRow="1" bandCol="1">
                <a:tableStyleId>{5C22544A-7EE6-4342-B048-85BDC9FD1C3A}</a:tableStyleId>
              </a:tblPr>
              <a:tblGrid>
                <a:gridCol w="2078279">
                  <a:extLst>
                    <a:ext uri="{9D8B030D-6E8A-4147-A177-3AD203B41FA5}">
                      <a16:colId xmlns:a16="http://schemas.microsoft.com/office/drawing/2014/main" val="3041948715"/>
                    </a:ext>
                  </a:extLst>
                </a:gridCol>
                <a:gridCol w="2684165">
                  <a:extLst>
                    <a:ext uri="{9D8B030D-6E8A-4147-A177-3AD203B41FA5}">
                      <a16:colId xmlns:a16="http://schemas.microsoft.com/office/drawing/2014/main" val="1999033043"/>
                    </a:ext>
                  </a:extLst>
                </a:gridCol>
                <a:gridCol w="2684165">
                  <a:extLst>
                    <a:ext uri="{9D8B030D-6E8A-4147-A177-3AD203B41FA5}">
                      <a16:colId xmlns:a16="http://schemas.microsoft.com/office/drawing/2014/main" val="2809993921"/>
                    </a:ext>
                  </a:extLst>
                </a:gridCol>
                <a:gridCol w="2326649">
                  <a:extLst>
                    <a:ext uri="{9D8B030D-6E8A-4147-A177-3AD203B41FA5}">
                      <a16:colId xmlns:a16="http://schemas.microsoft.com/office/drawing/2014/main" val="4215258545"/>
                    </a:ext>
                  </a:extLst>
                </a:gridCol>
                <a:gridCol w="1619409">
                  <a:extLst>
                    <a:ext uri="{9D8B030D-6E8A-4147-A177-3AD203B41FA5}">
                      <a16:colId xmlns:a16="http://schemas.microsoft.com/office/drawing/2014/main" val="548217477"/>
                    </a:ext>
                  </a:extLst>
                </a:gridCol>
              </a:tblGrid>
              <a:tr h="0">
                <a:tc>
                  <a:txBody>
                    <a:bodyPr/>
                    <a:lstStyle/>
                    <a:p>
                      <a:pPr>
                        <a:spcAft>
                          <a:spcPts val="0"/>
                        </a:spcAft>
                        <a:tabLst>
                          <a:tab pos="602615" algn="l"/>
                        </a:tabLst>
                      </a:pPr>
                      <a:r>
                        <a:rPr lang="en-US" sz="1800" dirty="0">
                          <a:effectLst/>
                        </a:rPr>
                        <a:t>        </a:t>
                      </a:r>
                      <a:r>
                        <a:rPr lang="en-US" sz="1800" dirty="0" err="1">
                          <a:effectLst/>
                        </a:rPr>
                        <a:t>Mức</a:t>
                      </a:r>
                      <a:r>
                        <a:rPr lang="en-US" sz="1800" dirty="0">
                          <a:effectLst/>
                        </a:rPr>
                        <a:t> </a:t>
                      </a:r>
                      <a:r>
                        <a:rPr lang="en-US" sz="1800" dirty="0" err="1">
                          <a:effectLst/>
                        </a:rPr>
                        <a:t>độ</a:t>
                      </a:r>
                      <a:endParaRPr lang="en-US" sz="1800" dirty="0">
                        <a:effectLst/>
                      </a:endParaRPr>
                    </a:p>
                    <a:p>
                      <a:pPr>
                        <a:spcAft>
                          <a:spcPts val="0"/>
                        </a:spcAft>
                        <a:tabLst>
                          <a:tab pos="602615" algn="l"/>
                        </a:tabLst>
                      </a:pPr>
                      <a:r>
                        <a:rPr lang="en-US" sz="1800" dirty="0">
                          <a:effectLst/>
                        </a:rPr>
                        <a:t> </a:t>
                      </a:r>
                    </a:p>
                    <a:p>
                      <a:pPr>
                        <a:spcAft>
                          <a:spcPts val="0"/>
                        </a:spcAft>
                        <a:tabLst>
                          <a:tab pos="602615" algn="l"/>
                        </a:tabLst>
                      </a:pPr>
                      <a:r>
                        <a:rPr lang="en-US" sz="1800" dirty="0">
                          <a:effectLst/>
                        </a:rPr>
                        <a:t>        </a:t>
                      </a:r>
                      <a:r>
                        <a:rPr lang="en-US" sz="1800" dirty="0" err="1">
                          <a:effectLst/>
                        </a:rPr>
                        <a:t>Tiêu</a:t>
                      </a:r>
                      <a:r>
                        <a:rPr lang="en-US" sz="1800" dirty="0">
                          <a:effectLst/>
                        </a:rPr>
                        <a:t> </a:t>
                      </a:r>
                      <a:r>
                        <a:rPr lang="en-US" sz="1800" dirty="0" err="1">
                          <a:effectLst/>
                        </a:rPr>
                        <a:t>chí</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a:effectLst/>
                        </a:rPr>
                        <a:t> </a:t>
                      </a:r>
                    </a:p>
                    <a:p>
                      <a:pPr>
                        <a:spcAft>
                          <a:spcPts val="0"/>
                        </a:spcAft>
                        <a:tabLst>
                          <a:tab pos="602615" algn="l"/>
                        </a:tabLst>
                      </a:pPr>
                      <a:r>
                        <a:rPr lang="en-US" sz="1800">
                          <a:effectLst/>
                        </a:rPr>
                        <a:t>    Mức 1</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a:effectLst/>
                        </a:rPr>
                        <a:t> </a:t>
                      </a:r>
                    </a:p>
                    <a:p>
                      <a:pPr>
                        <a:spcAft>
                          <a:spcPts val="0"/>
                        </a:spcAft>
                        <a:tabLst>
                          <a:tab pos="602615" algn="l"/>
                        </a:tabLst>
                      </a:pPr>
                      <a:r>
                        <a:rPr lang="en-US" sz="1800">
                          <a:effectLst/>
                        </a:rPr>
                        <a:t>        Mức 2</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a:effectLst/>
                        </a:rPr>
                        <a:t> </a:t>
                      </a:r>
                    </a:p>
                    <a:p>
                      <a:pPr>
                        <a:spcAft>
                          <a:spcPts val="0"/>
                        </a:spcAft>
                        <a:tabLst>
                          <a:tab pos="602615" algn="l"/>
                        </a:tabLst>
                      </a:pPr>
                      <a:r>
                        <a:rPr lang="en-US" sz="1800">
                          <a:effectLst/>
                        </a:rPr>
                        <a:t>        Mức 3</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 </a:t>
                      </a:r>
                    </a:p>
                    <a:p>
                      <a:pPr>
                        <a:spcAft>
                          <a:spcPts val="0"/>
                        </a:spcAft>
                        <a:tabLst>
                          <a:tab pos="602615" algn="l"/>
                        </a:tabLst>
                      </a:pPr>
                      <a:r>
                        <a:rPr lang="en-US" sz="1800">
                          <a:effectLst/>
                        </a:rPr>
                        <a:t>Mức 4</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1210895"/>
                  </a:ext>
                </a:extLst>
              </a:tr>
              <a:tr h="0">
                <a:tc>
                  <a:txBody>
                    <a:bodyPr/>
                    <a:lstStyle/>
                    <a:p>
                      <a:pPr>
                        <a:spcAft>
                          <a:spcPts val="0"/>
                        </a:spcAft>
                        <a:tabLst>
                          <a:tab pos="602615" algn="l"/>
                        </a:tabLst>
                      </a:pPr>
                      <a:r>
                        <a:rPr lang="en-US" sz="1800">
                          <a:effectLst/>
                        </a:rPr>
                        <a:t>Bài văn kể lại một trải nghiệm của bản thân</a:t>
                      </a:r>
                    </a:p>
                    <a:p>
                      <a:pPr>
                        <a:spcAft>
                          <a:spcPts val="0"/>
                        </a:spcAft>
                        <a:tabLst>
                          <a:tab pos="602615" algn="l"/>
                        </a:tabLst>
                      </a:pPr>
                      <a:r>
                        <a:rPr lang="en-US" sz="1800">
                          <a:effectLst/>
                        </a:rPr>
                        <a:t>(10 điểm)</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vi-VN" sz="1800" dirty="0" err="1">
                          <a:effectLst/>
                        </a:rPr>
                        <a:t>Đảm</a:t>
                      </a:r>
                      <a:r>
                        <a:rPr lang="vi-VN" sz="1800" dirty="0">
                          <a:effectLst/>
                        </a:rPr>
                        <a:t> </a:t>
                      </a:r>
                      <a:r>
                        <a:rPr lang="vi-VN" sz="1800" dirty="0" err="1">
                          <a:effectLst/>
                        </a:rPr>
                        <a:t>bảo</a:t>
                      </a:r>
                      <a:r>
                        <a:rPr lang="vi-VN" sz="1800" dirty="0">
                          <a:effectLst/>
                        </a:rPr>
                        <a:t> </a:t>
                      </a:r>
                      <a:r>
                        <a:rPr lang="vi-VN" sz="1800" dirty="0" err="1">
                          <a:effectLst/>
                        </a:rPr>
                        <a:t>đầy</a:t>
                      </a:r>
                      <a:r>
                        <a:rPr lang="vi-VN" sz="1800" dirty="0">
                          <a:effectLst/>
                        </a:rPr>
                        <a:t> </a:t>
                      </a:r>
                      <a:r>
                        <a:rPr lang="vi-VN" sz="1800" dirty="0" err="1">
                          <a:effectLst/>
                        </a:rPr>
                        <a:t>đủ</a:t>
                      </a:r>
                      <a:r>
                        <a:rPr lang="vi-VN" sz="1800" dirty="0">
                          <a:effectLst/>
                        </a:rPr>
                        <a:t> yêu </a:t>
                      </a:r>
                      <a:r>
                        <a:rPr lang="vi-VN" sz="1800" dirty="0" err="1">
                          <a:effectLst/>
                        </a:rPr>
                        <a:t>cầu</a:t>
                      </a:r>
                      <a:r>
                        <a:rPr lang="vi-VN" sz="1800" dirty="0">
                          <a:effectLst/>
                        </a:rPr>
                        <a:t> </a:t>
                      </a:r>
                      <a:r>
                        <a:rPr lang="vi-VN" sz="1800" dirty="0" err="1">
                          <a:effectLst/>
                        </a:rPr>
                        <a:t>về</a:t>
                      </a:r>
                      <a:r>
                        <a:rPr lang="vi-VN" sz="1800" dirty="0">
                          <a:effectLst/>
                        </a:rPr>
                        <a:t> </a:t>
                      </a:r>
                      <a:r>
                        <a:rPr lang="vi-VN" sz="1800" dirty="0" err="1">
                          <a:effectLst/>
                        </a:rPr>
                        <a:t>kiến</a:t>
                      </a:r>
                      <a:r>
                        <a:rPr lang="vi-VN" sz="1800" dirty="0">
                          <a:effectLst/>
                        </a:rPr>
                        <a:t> </a:t>
                      </a:r>
                      <a:r>
                        <a:rPr lang="vi-VN" sz="1800" dirty="0" err="1">
                          <a:effectLst/>
                        </a:rPr>
                        <a:t>thức</a:t>
                      </a:r>
                      <a:r>
                        <a:rPr lang="vi-VN" sz="1800" dirty="0">
                          <a:effectLst/>
                        </a:rPr>
                        <a:t>, </a:t>
                      </a:r>
                      <a:r>
                        <a:rPr lang="vi-VN" sz="1800" dirty="0" err="1">
                          <a:effectLst/>
                        </a:rPr>
                        <a:t>kĩ</a:t>
                      </a:r>
                      <a:r>
                        <a:rPr lang="vi-VN" sz="1800" dirty="0">
                          <a:effectLst/>
                        </a:rPr>
                        <a:t> năng, </a:t>
                      </a:r>
                      <a:r>
                        <a:rPr lang="en-US" sz="1800" dirty="0" err="1">
                          <a:effectLst/>
                        </a:rPr>
                        <a:t>trải</a:t>
                      </a:r>
                      <a:r>
                        <a:rPr lang="en-US" sz="1800" dirty="0">
                          <a:effectLst/>
                        </a:rPr>
                        <a:t> </a:t>
                      </a:r>
                      <a:r>
                        <a:rPr lang="en-US" sz="1800" dirty="0" err="1">
                          <a:effectLst/>
                        </a:rPr>
                        <a:t>nghiệm</a:t>
                      </a:r>
                      <a:r>
                        <a:rPr lang="en-US" sz="1800" dirty="0">
                          <a:effectLst/>
                        </a:rPr>
                        <a:t> </a:t>
                      </a:r>
                      <a:r>
                        <a:rPr lang="vi-VN" sz="1800" dirty="0" err="1">
                          <a:effectLst/>
                        </a:rPr>
                        <a:t>kể</a:t>
                      </a:r>
                      <a:r>
                        <a:rPr lang="vi-VN" sz="1800" dirty="0">
                          <a:effectLst/>
                        </a:rPr>
                        <a:t> </a:t>
                      </a:r>
                      <a:r>
                        <a:rPr lang="vi-VN" sz="1800" dirty="0" err="1">
                          <a:effectLst/>
                        </a:rPr>
                        <a:t>có</a:t>
                      </a:r>
                      <a:r>
                        <a:rPr lang="vi-VN" sz="1800" dirty="0">
                          <a:effectLst/>
                        </a:rPr>
                        <a:t> </a:t>
                      </a:r>
                      <a:r>
                        <a:rPr lang="vi-VN" sz="1800" dirty="0" err="1">
                          <a:effectLst/>
                        </a:rPr>
                        <a:t>tình</a:t>
                      </a:r>
                      <a:r>
                        <a:rPr lang="vi-VN" sz="1800" dirty="0">
                          <a:effectLst/>
                        </a:rPr>
                        <a:t> </a:t>
                      </a:r>
                      <a:r>
                        <a:rPr lang="vi-VN" sz="1800" dirty="0" err="1">
                          <a:effectLst/>
                        </a:rPr>
                        <a:t>huống</a:t>
                      </a:r>
                      <a:r>
                        <a:rPr lang="vi-VN" sz="1800" dirty="0">
                          <a:effectLst/>
                        </a:rPr>
                        <a:t> </a:t>
                      </a:r>
                      <a:r>
                        <a:rPr lang="vi-VN" sz="1800" dirty="0" err="1">
                          <a:effectLst/>
                        </a:rPr>
                        <a:t>độc</a:t>
                      </a:r>
                      <a:r>
                        <a:rPr lang="vi-VN" sz="1800" dirty="0">
                          <a:effectLst/>
                        </a:rPr>
                        <a:t> </a:t>
                      </a:r>
                      <a:r>
                        <a:rPr lang="vi-VN" sz="1800" dirty="0" err="1">
                          <a:effectLst/>
                        </a:rPr>
                        <a:t>đáo</a:t>
                      </a:r>
                      <a:r>
                        <a:rPr lang="vi-VN" sz="1800" dirty="0">
                          <a:effectLst/>
                        </a:rPr>
                        <a:t>, </a:t>
                      </a:r>
                      <a:r>
                        <a:rPr lang="vi-VN" sz="1800" dirty="0" err="1">
                          <a:effectLst/>
                        </a:rPr>
                        <a:t>bất</a:t>
                      </a:r>
                      <a:r>
                        <a:rPr lang="vi-VN" sz="1800" dirty="0">
                          <a:effectLst/>
                        </a:rPr>
                        <a:t> </a:t>
                      </a:r>
                      <a:r>
                        <a:rPr lang="vi-VN" sz="1800" dirty="0" err="1">
                          <a:effectLst/>
                        </a:rPr>
                        <a:t>ngờ</a:t>
                      </a:r>
                      <a:r>
                        <a:rPr lang="vi-VN" sz="1800" dirty="0">
                          <a:effectLst/>
                        </a:rPr>
                        <a:t>, </a:t>
                      </a:r>
                      <a:r>
                        <a:rPr lang="vi-VN" sz="1800" dirty="0" err="1">
                          <a:effectLst/>
                        </a:rPr>
                        <a:t>có</a:t>
                      </a:r>
                      <a:r>
                        <a:rPr lang="vi-VN" sz="1800" dirty="0">
                          <a:effectLst/>
                        </a:rPr>
                        <a:t> </a:t>
                      </a:r>
                      <a:r>
                        <a:rPr lang="vi-VN" sz="1800" dirty="0" err="1">
                          <a:effectLst/>
                        </a:rPr>
                        <a:t>trọng</a:t>
                      </a:r>
                      <a:r>
                        <a:rPr lang="vi-VN" sz="1800" dirty="0">
                          <a:effectLst/>
                        </a:rPr>
                        <a:t> tâm, </a:t>
                      </a:r>
                      <a:r>
                        <a:rPr lang="vi-VN" sz="1800" dirty="0" err="1">
                          <a:effectLst/>
                        </a:rPr>
                        <a:t>và</a:t>
                      </a:r>
                      <a:r>
                        <a:rPr lang="vi-VN" sz="1800" dirty="0">
                          <a:effectLst/>
                        </a:rPr>
                        <a:t> </a:t>
                      </a:r>
                      <a:r>
                        <a:rPr lang="vi-VN" sz="1800" dirty="0" err="1">
                          <a:effectLst/>
                        </a:rPr>
                        <a:t>có</a:t>
                      </a:r>
                      <a:r>
                        <a:rPr lang="vi-VN" sz="1800" dirty="0">
                          <a:effectLst/>
                        </a:rPr>
                        <a:t> ý </a:t>
                      </a:r>
                      <a:r>
                        <a:rPr lang="vi-VN" sz="1800" dirty="0" err="1">
                          <a:effectLst/>
                        </a:rPr>
                        <a:t>nghĩa</a:t>
                      </a:r>
                      <a:r>
                        <a:rPr lang="vi-VN" sz="1800" dirty="0">
                          <a:effectLst/>
                        </a:rPr>
                        <a:t> sâu </a:t>
                      </a:r>
                      <a:r>
                        <a:rPr lang="vi-VN" sz="1800" dirty="0" err="1">
                          <a:effectLst/>
                        </a:rPr>
                        <a:t>sắc</a:t>
                      </a:r>
                      <a:r>
                        <a:rPr lang="vi-VN" sz="1800" dirty="0">
                          <a:effectLst/>
                        </a:rPr>
                        <a:t>; </a:t>
                      </a:r>
                      <a:r>
                        <a:rPr lang="vi-VN" sz="1800" dirty="0" err="1">
                          <a:effectLst/>
                        </a:rPr>
                        <a:t>lời</a:t>
                      </a:r>
                      <a:r>
                        <a:rPr lang="vi-VN" sz="1800" dirty="0">
                          <a:effectLst/>
                        </a:rPr>
                        <a:t> văn trong </a:t>
                      </a:r>
                      <a:r>
                        <a:rPr lang="vi-VN" sz="1800" dirty="0" err="1">
                          <a:effectLst/>
                        </a:rPr>
                        <a:t>sáng</a:t>
                      </a:r>
                      <a:r>
                        <a:rPr lang="vi-VN" sz="1800" dirty="0">
                          <a:effectLst/>
                        </a:rPr>
                        <a:t>, văn </a:t>
                      </a:r>
                      <a:r>
                        <a:rPr lang="vi-VN" sz="1800" dirty="0" err="1">
                          <a:effectLst/>
                        </a:rPr>
                        <a:t>viết</a:t>
                      </a:r>
                      <a:r>
                        <a:rPr lang="vi-VN" sz="1800" dirty="0">
                          <a:effectLst/>
                        </a:rPr>
                        <a:t> </a:t>
                      </a:r>
                      <a:r>
                        <a:rPr lang="vi-VN" sz="1800" dirty="0" err="1">
                          <a:effectLst/>
                        </a:rPr>
                        <a:t>giàu</a:t>
                      </a:r>
                      <a:r>
                        <a:rPr lang="vi-VN" sz="1800" dirty="0">
                          <a:effectLst/>
                        </a:rPr>
                        <a:t> </a:t>
                      </a:r>
                      <a:r>
                        <a:rPr lang="vi-VN" sz="1800" dirty="0" err="1">
                          <a:effectLst/>
                        </a:rPr>
                        <a:t>cảm</a:t>
                      </a:r>
                      <a:r>
                        <a:rPr lang="vi-VN" sz="1800" dirty="0">
                          <a:effectLst/>
                        </a:rPr>
                        <a:t> </a:t>
                      </a:r>
                      <a:r>
                        <a:rPr lang="vi-VN" sz="1800" dirty="0" err="1">
                          <a:effectLst/>
                        </a:rPr>
                        <a:t>xúc</a:t>
                      </a:r>
                      <a:r>
                        <a:rPr lang="vi-VN" sz="1800" dirty="0">
                          <a:effectLst/>
                        </a:rPr>
                        <a:t>, </a:t>
                      </a:r>
                      <a:r>
                        <a:rPr lang="vi-VN" sz="1800" dirty="0" err="1">
                          <a:effectLst/>
                        </a:rPr>
                        <a:t>giàu</a:t>
                      </a:r>
                      <a:r>
                        <a:rPr lang="vi-VN" sz="1800" dirty="0">
                          <a:effectLst/>
                        </a:rPr>
                        <a:t> </a:t>
                      </a:r>
                      <a:r>
                        <a:rPr lang="vi-VN" sz="1800" dirty="0" err="1">
                          <a:effectLst/>
                        </a:rPr>
                        <a:t>sức</a:t>
                      </a:r>
                      <a:r>
                        <a:rPr lang="vi-VN" sz="1800" dirty="0">
                          <a:effectLst/>
                        </a:rPr>
                        <a:t> </a:t>
                      </a:r>
                      <a:r>
                        <a:rPr lang="vi-VN" sz="1800" dirty="0" err="1">
                          <a:effectLst/>
                        </a:rPr>
                        <a:t>thuyết</a:t>
                      </a:r>
                      <a:r>
                        <a:rPr lang="vi-VN" sz="1800" dirty="0">
                          <a:effectLst/>
                        </a:rPr>
                        <a:t> </a:t>
                      </a:r>
                      <a:r>
                        <a:rPr lang="vi-VN" sz="1800" dirty="0" err="1">
                          <a:effectLst/>
                        </a:rPr>
                        <a:t>phục</a:t>
                      </a:r>
                      <a:r>
                        <a:rPr lang="vi-VN" sz="1800" dirty="0">
                          <a:effectLst/>
                        </a:rPr>
                        <a:t>. </a:t>
                      </a:r>
                      <a:endParaRPr lang="en-US" sz="1800" dirty="0">
                        <a:effectLst/>
                      </a:endParaRPr>
                    </a:p>
                    <a:p>
                      <a:pPr algn="just">
                        <a:spcAft>
                          <a:spcPts val="0"/>
                        </a:spcAft>
                      </a:pPr>
                      <a:r>
                        <a:rPr lang="en-US" sz="1800" dirty="0">
                          <a:effectLst/>
                        </a:rPr>
                        <a:t>(9 -10 </a:t>
                      </a:r>
                      <a:r>
                        <a:rPr lang="en-US" sz="1800" dirty="0" err="1">
                          <a:effectLst/>
                        </a:rPr>
                        <a:t>điểm</a:t>
                      </a:r>
                      <a:r>
                        <a:rPr lang="en-US" sz="1800" dirty="0">
                          <a:effectLst/>
                        </a:rPr>
                        <a:t>)</a:t>
                      </a:r>
                    </a:p>
                    <a:p>
                      <a:pPr>
                        <a:spcAft>
                          <a:spcPts val="0"/>
                        </a:spcAft>
                        <a:tabLst>
                          <a:tab pos="602615" algn="l"/>
                        </a:tabLs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dirty="0">
                          <a:effectLst/>
                        </a:rPr>
                        <a:t> </a:t>
                      </a:r>
                      <a:r>
                        <a:rPr lang="vi-VN" sz="1800" dirty="0" err="1">
                          <a:effectLst/>
                        </a:rPr>
                        <a:t>Đảm</a:t>
                      </a:r>
                      <a:r>
                        <a:rPr lang="vi-VN" sz="1800" dirty="0">
                          <a:effectLst/>
                        </a:rPr>
                        <a:t> </a:t>
                      </a:r>
                      <a:r>
                        <a:rPr lang="vi-VN" sz="1800" dirty="0" err="1">
                          <a:effectLst/>
                        </a:rPr>
                        <a:t>bảo</a:t>
                      </a:r>
                      <a:r>
                        <a:rPr lang="vi-VN" sz="1800" dirty="0">
                          <a:effectLst/>
                        </a:rPr>
                        <a:t> yêu </a:t>
                      </a:r>
                      <a:r>
                        <a:rPr lang="vi-VN" sz="1800" dirty="0" err="1">
                          <a:effectLst/>
                        </a:rPr>
                        <a:t>cầu</a:t>
                      </a:r>
                      <a:r>
                        <a:rPr lang="vi-VN" sz="1800" dirty="0">
                          <a:effectLst/>
                        </a:rPr>
                        <a:t> </a:t>
                      </a:r>
                      <a:r>
                        <a:rPr lang="vi-VN" sz="1800" dirty="0" err="1">
                          <a:effectLst/>
                        </a:rPr>
                        <a:t>về</a:t>
                      </a:r>
                      <a:r>
                        <a:rPr lang="vi-VN" sz="1800" dirty="0">
                          <a:effectLst/>
                        </a:rPr>
                        <a:t> </a:t>
                      </a:r>
                      <a:r>
                        <a:rPr lang="vi-VN" sz="1800" dirty="0" err="1">
                          <a:effectLst/>
                        </a:rPr>
                        <a:t>kiến</a:t>
                      </a:r>
                      <a:r>
                        <a:rPr lang="vi-VN" sz="1800" dirty="0">
                          <a:effectLst/>
                        </a:rPr>
                        <a:t> </a:t>
                      </a:r>
                      <a:r>
                        <a:rPr lang="vi-VN" sz="1800" dirty="0" err="1">
                          <a:effectLst/>
                        </a:rPr>
                        <a:t>thức</a:t>
                      </a:r>
                      <a:r>
                        <a:rPr lang="vi-VN" sz="1800" dirty="0">
                          <a:effectLst/>
                        </a:rPr>
                        <a:t>, </a:t>
                      </a:r>
                      <a:r>
                        <a:rPr lang="vi-VN" sz="1800" dirty="0" err="1">
                          <a:effectLst/>
                        </a:rPr>
                        <a:t>kĩ</a:t>
                      </a:r>
                      <a:r>
                        <a:rPr lang="vi-VN" sz="1800" dirty="0">
                          <a:effectLst/>
                        </a:rPr>
                        <a:t> năng, </a:t>
                      </a:r>
                      <a:r>
                        <a:rPr lang="en-US" sz="1800" dirty="0" err="1">
                          <a:effectLst/>
                        </a:rPr>
                        <a:t>trải</a:t>
                      </a:r>
                      <a:r>
                        <a:rPr lang="en-US" sz="1800" dirty="0">
                          <a:effectLst/>
                        </a:rPr>
                        <a:t> </a:t>
                      </a:r>
                      <a:r>
                        <a:rPr lang="vi-VN" sz="1800" dirty="0" err="1">
                          <a:effectLst/>
                        </a:rPr>
                        <a:t>kể</a:t>
                      </a:r>
                      <a:r>
                        <a:rPr lang="vi-VN" sz="1800" dirty="0">
                          <a:effectLst/>
                        </a:rPr>
                        <a:t> </a:t>
                      </a:r>
                      <a:r>
                        <a:rPr lang="vi-VN" sz="1800" dirty="0" err="1">
                          <a:effectLst/>
                        </a:rPr>
                        <a:t>có</a:t>
                      </a:r>
                      <a:r>
                        <a:rPr lang="vi-VN" sz="1800" dirty="0">
                          <a:effectLst/>
                        </a:rPr>
                        <a:t> </a:t>
                      </a:r>
                      <a:r>
                        <a:rPr lang="vi-VN" sz="1800" dirty="0" err="1">
                          <a:effectLst/>
                        </a:rPr>
                        <a:t>tình</a:t>
                      </a:r>
                      <a:r>
                        <a:rPr lang="vi-VN" sz="1800" dirty="0">
                          <a:effectLst/>
                        </a:rPr>
                        <a:t> </a:t>
                      </a:r>
                      <a:r>
                        <a:rPr lang="vi-VN" sz="1800" dirty="0" err="1">
                          <a:effectLst/>
                        </a:rPr>
                        <a:t>huống</a:t>
                      </a:r>
                      <a:r>
                        <a:rPr lang="vi-VN" sz="1800" dirty="0">
                          <a:effectLst/>
                        </a:rPr>
                        <a:t>, </a:t>
                      </a:r>
                      <a:r>
                        <a:rPr lang="vi-VN" sz="1800" dirty="0" err="1">
                          <a:effectLst/>
                        </a:rPr>
                        <a:t>có</a:t>
                      </a:r>
                      <a:r>
                        <a:rPr lang="vi-VN" sz="1800" dirty="0">
                          <a:effectLst/>
                        </a:rPr>
                        <a:t> </a:t>
                      </a:r>
                      <a:r>
                        <a:rPr lang="vi-VN" sz="1800" dirty="0" err="1">
                          <a:effectLst/>
                        </a:rPr>
                        <a:t>trọng</a:t>
                      </a:r>
                      <a:r>
                        <a:rPr lang="vi-VN" sz="1800" dirty="0">
                          <a:effectLst/>
                        </a:rPr>
                        <a:t> tâm, </a:t>
                      </a:r>
                      <a:r>
                        <a:rPr lang="vi-VN" sz="1800" dirty="0" err="1">
                          <a:effectLst/>
                        </a:rPr>
                        <a:t>và</a:t>
                      </a:r>
                      <a:r>
                        <a:rPr lang="vi-VN" sz="1800" dirty="0">
                          <a:effectLst/>
                        </a:rPr>
                        <a:t> </a:t>
                      </a:r>
                      <a:r>
                        <a:rPr lang="vi-VN" sz="1800" dirty="0" err="1">
                          <a:effectLst/>
                        </a:rPr>
                        <a:t>có</a:t>
                      </a:r>
                      <a:r>
                        <a:rPr lang="vi-VN" sz="1800" dirty="0">
                          <a:effectLst/>
                        </a:rPr>
                        <a:t> ý </a:t>
                      </a:r>
                      <a:r>
                        <a:rPr lang="vi-VN" sz="1800" dirty="0" err="1">
                          <a:effectLst/>
                        </a:rPr>
                        <a:t>nghĩa</a:t>
                      </a:r>
                      <a:r>
                        <a:rPr lang="vi-VN" sz="1800" dirty="0">
                          <a:effectLst/>
                        </a:rPr>
                        <a:t> nhưng </a:t>
                      </a:r>
                      <a:r>
                        <a:rPr lang="vi-VN" sz="1800" dirty="0" err="1">
                          <a:effectLst/>
                        </a:rPr>
                        <a:t>còn</a:t>
                      </a:r>
                      <a:r>
                        <a:rPr lang="vi-VN" sz="1800" dirty="0">
                          <a:effectLst/>
                        </a:rPr>
                        <a:t> </a:t>
                      </a:r>
                      <a:r>
                        <a:rPr lang="vi-VN" sz="1800" dirty="0" err="1">
                          <a:effectLst/>
                        </a:rPr>
                        <a:t>mắc</a:t>
                      </a:r>
                      <a:r>
                        <a:rPr lang="vi-VN" sz="1800" dirty="0">
                          <a:effectLst/>
                        </a:rPr>
                        <a:t> </a:t>
                      </a:r>
                      <a:r>
                        <a:rPr lang="vi-VN" sz="1800" dirty="0" err="1">
                          <a:effectLst/>
                        </a:rPr>
                        <a:t>một</a:t>
                      </a:r>
                      <a:r>
                        <a:rPr lang="vi-VN" sz="1800" dirty="0">
                          <a:effectLst/>
                        </a:rPr>
                        <a:t> </a:t>
                      </a:r>
                      <a:r>
                        <a:rPr lang="vi-VN" sz="1800" dirty="0" err="1">
                          <a:effectLst/>
                        </a:rPr>
                        <a:t>vài</a:t>
                      </a:r>
                      <a:r>
                        <a:rPr lang="vi-VN" sz="1800" dirty="0">
                          <a:effectLst/>
                        </a:rPr>
                        <a:t> </a:t>
                      </a:r>
                      <a:r>
                        <a:rPr lang="vi-VN" sz="1800" dirty="0" err="1">
                          <a:effectLst/>
                        </a:rPr>
                        <a:t>lỗi</a:t>
                      </a:r>
                      <a:r>
                        <a:rPr lang="vi-VN" sz="1800" dirty="0">
                          <a:effectLst/>
                        </a:rPr>
                        <a:t> </a:t>
                      </a:r>
                      <a:r>
                        <a:rPr lang="vi-VN" sz="1800" dirty="0" err="1">
                          <a:effectLst/>
                        </a:rPr>
                        <a:t>diễn</a:t>
                      </a:r>
                      <a:r>
                        <a:rPr lang="vi-VN" sz="1800" dirty="0">
                          <a:effectLst/>
                        </a:rPr>
                        <a:t> </a:t>
                      </a:r>
                      <a:r>
                        <a:rPr lang="vi-VN" sz="1800" dirty="0" err="1">
                          <a:effectLst/>
                        </a:rPr>
                        <a:t>đạt</a:t>
                      </a:r>
                      <a:r>
                        <a:rPr lang="vi-VN" sz="1800" dirty="0">
                          <a:effectLst/>
                        </a:rPr>
                        <a:t>, văn </a:t>
                      </a:r>
                      <a:r>
                        <a:rPr lang="vi-VN" sz="1800" dirty="0" err="1">
                          <a:effectLst/>
                        </a:rPr>
                        <a:t>viết</a:t>
                      </a:r>
                      <a:r>
                        <a:rPr lang="vi-VN" sz="1800" dirty="0">
                          <a:effectLst/>
                        </a:rPr>
                        <a:t> </a:t>
                      </a:r>
                      <a:r>
                        <a:rPr lang="vi-VN" sz="1800" dirty="0" err="1">
                          <a:effectLst/>
                        </a:rPr>
                        <a:t>có</a:t>
                      </a:r>
                      <a:r>
                        <a:rPr lang="vi-VN" sz="1800" dirty="0">
                          <a:effectLst/>
                        </a:rPr>
                        <a:t> </a:t>
                      </a:r>
                      <a:r>
                        <a:rPr lang="vi-VN" sz="1800" dirty="0" err="1">
                          <a:effectLst/>
                        </a:rPr>
                        <a:t>cảm</a:t>
                      </a:r>
                      <a:r>
                        <a:rPr lang="vi-VN" sz="1800" dirty="0">
                          <a:effectLst/>
                        </a:rPr>
                        <a:t> </a:t>
                      </a:r>
                      <a:r>
                        <a:rPr lang="vi-VN" sz="1800" dirty="0" err="1">
                          <a:effectLst/>
                        </a:rPr>
                        <a:t>xúc</a:t>
                      </a:r>
                      <a:r>
                        <a:rPr lang="vi-VN" sz="1800" dirty="0">
                          <a:effectLst/>
                        </a:rPr>
                        <a:t>, </a:t>
                      </a:r>
                      <a:r>
                        <a:rPr lang="vi-VN" sz="1800" dirty="0" err="1">
                          <a:effectLst/>
                        </a:rPr>
                        <a:t>bài</a:t>
                      </a:r>
                      <a:r>
                        <a:rPr lang="vi-VN" sz="1800" dirty="0">
                          <a:effectLst/>
                        </a:rPr>
                        <a:t> </a:t>
                      </a:r>
                      <a:r>
                        <a:rPr lang="vi-VN" sz="1800" dirty="0" err="1">
                          <a:effectLst/>
                        </a:rPr>
                        <a:t>học</a:t>
                      </a:r>
                      <a:r>
                        <a:rPr lang="vi-VN" sz="1800" dirty="0">
                          <a:effectLst/>
                        </a:rPr>
                        <a:t> </a:t>
                      </a:r>
                      <a:r>
                        <a:rPr lang="vi-VN" sz="1800" dirty="0" err="1">
                          <a:effectLst/>
                        </a:rPr>
                        <a:t>rút</a:t>
                      </a:r>
                      <a:r>
                        <a:rPr lang="vi-VN" sz="1800" dirty="0">
                          <a:effectLst/>
                        </a:rPr>
                        <a:t> ra </a:t>
                      </a:r>
                      <a:r>
                        <a:rPr lang="vi-VN" sz="1800" dirty="0" err="1">
                          <a:effectLst/>
                        </a:rPr>
                        <a:t>phù</a:t>
                      </a:r>
                      <a:r>
                        <a:rPr lang="vi-VN" sz="1800" dirty="0">
                          <a:effectLst/>
                        </a:rPr>
                        <a:t> </a:t>
                      </a:r>
                      <a:r>
                        <a:rPr lang="vi-VN" sz="1800" dirty="0" err="1">
                          <a:effectLst/>
                        </a:rPr>
                        <a:t>hợp</a:t>
                      </a:r>
                      <a:r>
                        <a:rPr lang="vi-VN" sz="1800" dirty="0">
                          <a:effectLst/>
                        </a:rPr>
                        <a:t> </a:t>
                      </a:r>
                      <a:r>
                        <a:rPr lang="vi-VN" sz="1800" dirty="0" err="1">
                          <a:effectLst/>
                        </a:rPr>
                        <a:t>với</a:t>
                      </a:r>
                      <a:r>
                        <a:rPr lang="vi-VN" sz="1800" dirty="0">
                          <a:effectLst/>
                        </a:rPr>
                        <a:t> câu </a:t>
                      </a:r>
                      <a:r>
                        <a:rPr lang="vi-VN" sz="1800" dirty="0" err="1">
                          <a:effectLst/>
                        </a:rPr>
                        <a:t>chuyện</a:t>
                      </a:r>
                      <a:r>
                        <a:rPr lang="vi-VN" sz="1800" dirty="0">
                          <a:effectLst/>
                        </a:rPr>
                        <a:t> </a:t>
                      </a:r>
                      <a:r>
                        <a:rPr lang="vi-VN" sz="1800" dirty="0" err="1">
                          <a:effectLst/>
                        </a:rPr>
                        <a:t>kể</a:t>
                      </a:r>
                      <a:r>
                        <a:rPr lang="vi-VN" sz="1800" dirty="0">
                          <a:effectLst/>
                        </a:rPr>
                        <a:t> nhưng chưa </a:t>
                      </a:r>
                      <a:r>
                        <a:rPr lang="vi-VN" sz="1800" dirty="0" err="1">
                          <a:effectLst/>
                        </a:rPr>
                        <a:t>rõ</a:t>
                      </a:r>
                      <a:r>
                        <a:rPr lang="vi-VN" sz="1800" dirty="0">
                          <a:effectLst/>
                        </a:rPr>
                        <a:t> </a:t>
                      </a:r>
                      <a:r>
                        <a:rPr lang="vi-VN" sz="1800" dirty="0" err="1">
                          <a:effectLst/>
                        </a:rPr>
                        <a:t>ràng</a:t>
                      </a:r>
                      <a:r>
                        <a:rPr lang="vi-VN" sz="1800" dirty="0">
                          <a:effectLst/>
                        </a:rPr>
                        <a:t>, sâu </a:t>
                      </a:r>
                      <a:r>
                        <a:rPr lang="vi-VN" sz="1800" dirty="0" err="1">
                          <a:effectLst/>
                        </a:rPr>
                        <a:t>sắc</a:t>
                      </a:r>
                      <a:r>
                        <a:rPr lang="en-US" sz="1800" dirty="0">
                          <a:effectLst/>
                        </a:rPr>
                        <a:t>         (7 - 8 </a:t>
                      </a:r>
                      <a:r>
                        <a:rPr lang="en-US" sz="1800" dirty="0" err="1">
                          <a:effectLst/>
                        </a:rPr>
                        <a:t>điểm</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602615" algn="l"/>
                        </a:tabLst>
                      </a:pPr>
                      <a:r>
                        <a:rPr lang="en-US" sz="1800" dirty="0" err="1">
                          <a:effectLst/>
                        </a:rPr>
                        <a:t>Đảm</a:t>
                      </a:r>
                      <a:r>
                        <a:rPr lang="en-US" sz="1800" dirty="0">
                          <a:effectLst/>
                        </a:rPr>
                        <a:t> </a:t>
                      </a:r>
                      <a:r>
                        <a:rPr lang="en-US" sz="1800" dirty="0" err="1">
                          <a:effectLst/>
                        </a:rPr>
                        <a:t>bảo</a:t>
                      </a:r>
                      <a:r>
                        <a:rPr lang="en-US" sz="1800" dirty="0">
                          <a:effectLst/>
                        </a:rPr>
                        <a:t> </a:t>
                      </a:r>
                      <a:r>
                        <a:rPr lang="en-US" sz="1800" dirty="0" err="1">
                          <a:effectLst/>
                        </a:rPr>
                        <a:t>yêu</a:t>
                      </a:r>
                      <a:r>
                        <a:rPr lang="en-US" sz="1800" dirty="0">
                          <a:effectLst/>
                        </a:rPr>
                        <a:t> </a:t>
                      </a:r>
                      <a:r>
                        <a:rPr lang="en-US" sz="1800" dirty="0" err="1">
                          <a:effectLst/>
                        </a:rPr>
                        <a:t>cầu</a:t>
                      </a:r>
                      <a:r>
                        <a:rPr lang="en-US" sz="1800" dirty="0">
                          <a:effectLst/>
                        </a:rPr>
                        <a:t> </a:t>
                      </a:r>
                      <a:r>
                        <a:rPr lang="en-US" sz="1800" dirty="0" err="1">
                          <a:effectLst/>
                        </a:rPr>
                        <a:t>cơ</a:t>
                      </a:r>
                      <a:r>
                        <a:rPr lang="en-US" sz="1800" dirty="0">
                          <a:effectLst/>
                        </a:rPr>
                        <a:t> </a:t>
                      </a:r>
                      <a:r>
                        <a:rPr lang="en-US" sz="1800" dirty="0" err="1">
                          <a:effectLst/>
                        </a:rPr>
                        <a:t>bản</a:t>
                      </a:r>
                      <a:r>
                        <a:rPr lang="en-US" sz="1800" dirty="0">
                          <a:effectLst/>
                        </a:rPr>
                        <a:t> </a:t>
                      </a:r>
                      <a:r>
                        <a:rPr lang="en-US" sz="1800" dirty="0" err="1">
                          <a:effectLst/>
                        </a:rPr>
                        <a:t>về</a:t>
                      </a:r>
                      <a:r>
                        <a:rPr lang="en-US" sz="1800" dirty="0">
                          <a:effectLst/>
                        </a:rPr>
                        <a:t> </a:t>
                      </a:r>
                      <a:r>
                        <a:rPr lang="en-US" sz="1800" dirty="0" err="1">
                          <a:effectLst/>
                        </a:rPr>
                        <a:t>kể</a:t>
                      </a:r>
                      <a:r>
                        <a:rPr lang="en-US" sz="1800" dirty="0">
                          <a:effectLst/>
                        </a:rPr>
                        <a:t> </a:t>
                      </a:r>
                      <a:r>
                        <a:rPr lang="en-US" sz="1800" dirty="0" err="1">
                          <a:effectLst/>
                        </a:rPr>
                        <a:t>một</a:t>
                      </a:r>
                      <a:r>
                        <a:rPr lang="en-US" sz="1800" dirty="0">
                          <a:effectLst/>
                        </a:rPr>
                        <a:t> </a:t>
                      </a:r>
                      <a:r>
                        <a:rPr lang="en-US" sz="1800" dirty="0" err="1">
                          <a:effectLst/>
                        </a:rPr>
                        <a:t>trải</a:t>
                      </a:r>
                      <a:r>
                        <a:rPr lang="en-US" sz="1800" dirty="0">
                          <a:effectLst/>
                        </a:rPr>
                        <a:t> </a:t>
                      </a:r>
                      <a:r>
                        <a:rPr lang="en-US" sz="1800" dirty="0" err="1">
                          <a:effectLst/>
                        </a:rPr>
                        <a:t>nghiệm</a:t>
                      </a:r>
                      <a:r>
                        <a:rPr lang="en-US" sz="1800" dirty="0">
                          <a:effectLst/>
                        </a:rPr>
                        <a:t>, </a:t>
                      </a:r>
                      <a:r>
                        <a:rPr lang="en-US" sz="1800" dirty="0" err="1">
                          <a:effectLst/>
                        </a:rPr>
                        <a:t>biết</a:t>
                      </a:r>
                      <a:r>
                        <a:rPr lang="en-US" sz="1800" dirty="0">
                          <a:effectLst/>
                        </a:rPr>
                        <a:t> </a:t>
                      </a:r>
                      <a:r>
                        <a:rPr lang="en-US" sz="1800" dirty="0" err="1">
                          <a:effectLst/>
                        </a:rPr>
                        <a:t>sắp</a:t>
                      </a:r>
                      <a:r>
                        <a:rPr lang="en-US" sz="1800" dirty="0">
                          <a:effectLst/>
                        </a:rPr>
                        <a:t> </a:t>
                      </a:r>
                      <a:r>
                        <a:rPr lang="en-US" sz="1800" dirty="0" err="1">
                          <a:effectLst/>
                        </a:rPr>
                        <a:t>xếp</a:t>
                      </a:r>
                      <a:r>
                        <a:rPr lang="en-US" sz="1800" dirty="0">
                          <a:effectLst/>
                        </a:rPr>
                        <a:t> </a:t>
                      </a:r>
                      <a:r>
                        <a:rPr lang="en-US" sz="1800" dirty="0" err="1">
                          <a:effectLst/>
                        </a:rPr>
                        <a:t>sự</a:t>
                      </a:r>
                      <a:r>
                        <a:rPr lang="en-US" sz="1800" dirty="0">
                          <a:effectLst/>
                        </a:rPr>
                        <a:t> </a:t>
                      </a:r>
                      <a:r>
                        <a:rPr lang="en-US" sz="1800" dirty="0" err="1">
                          <a:effectLst/>
                        </a:rPr>
                        <a:t>việc,có</a:t>
                      </a:r>
                      <a:r>
                        <a:rPr lang="en-US" sz="1800" dirty="0">
                          <a:effectLst/>
                        </a:rPr>
                        <a:t> </a:t>
                      </a:r>
                      <a:r>
                        <a:rPr lang="en-US" sz="1800" dirty="0" err="1">
                          <a:effectLst/>
                        </a:rPr>
                        <a:t>rút</a:t>
                      </a:r>
                      <a:r>
                        <a:rPr lang="en-US" sz="1800" dirty="0">
                          <a:effectLst/>
                        </a:rPr>
                        <a:t> </a:t>
                      </a:r>
                      <a:r>
                        <a:rPr lang="en-US" sz="1800" dirty="0" err="1">
                          <a:effectLst/>
                        </a:rPr>
                        <a:t>ra</a:t>
                      </a:r>
                      <a:r>
                        <a:rPr lang="en-US" sz="1800" dirty="0">
                          <a:effectLst/>
                        </a:rPr>
                        <a:t> </a:t>
                      </a:r>
                      <a:r>
                        <a:rPr lang="en-US" sz="1800" dirty="0" err="1">
                          <a:effectLst/>
                        </a:rPr>
                        <a:t>bài</a:t>
                      </a:r>
                      <a:r>
                        <a:rPr lang="en-US" sz="1800" dirty="0">
                          <a:effectLst/>
                        </a:rPr>
                        <a:t> </a:t>
                      </a:r>
                      <a:r>
                        <a:rPr lang="en-US" sz="1800" dirty="0" err="1">
                          <a:effectLst/>
                        </a:rPr>
                        <a:t>học</a:t>
                      </a:r>
                      <a:r>
                        <a:rPr lang="en-US" sz="1800" dirty="0">
                          <a:effectLst/>
                        </a:rPr>
                        <a:t> </a:t>
                      </a:r>
                      <a:r>
                        <a:rPr lang="en-US" sz="1800" dirty="0" err="1">
                          <a:effectLst/>
                        </a:rPr>
                        <a:t>nhưng</a:t>
                      </a:r>
                      <a:r>
                        <a:rPr lang="en-US" sz="1800" dirty="0">
                          <a:effectLst/>
                        </a:rPr>
                        <a:t> </a:t>
                      </a:r>
                      <a:r>
                        <a:rPr lang="en-US" sz="1800" dirty="0" err="1">
                          <a:effectLst/>
                        </a:rPr>
                        <a:t>chưa</a:t>
                      </a:r>
                      <a:r>
                        <a:rPr lang="en-US" sz="1800" dirty="0">
                          <a:effectLst/>
                        </a:rPr>
                        <a:t> </a:t>
                      </a:r>
                      <a:r>
                        <a:rPr lang="en-US" sz="1800" dirty="0" err="1">
                          <a:effectLst/>
                        </a:rPr>
                        <a:t>rõ</a:t>
                      </a:r>
                      <a:r>
                        <a:rPr lang="en-US" sz="1800" dirty="0">
                          <a:effectLst/>
                        </a:rPr>
                        <a:t> </a:t>
                      </a:r>
                      <a:r>
                        <a:rPr lang="en-US" sz="1800" dirty="0" err="1">
                          <a:effectLst/>
                        </a:rPr>
                        <a:t>ràng</a:t>
                      </a:r>
                      <a:r>
                        <a:rPr lang="en-US" sz="1800" dirty="0">
                          <a:effectLst/>
                        </a:rPr>
                        <a:t>, </a:t>
                      </a:r>
                      <a:r>
                        <a:rPr lang="en-US" sz="1800" dirty="0" err="1">
                          <a:effectLst/>
                        </a:rPr>
                        <a:t>cảm</a:t>
                      </a:r>
                      <a:r>
                        <a:rPr lang="en-US" sz="1800" dirty="0">
                          <a:effectLst/>
                        </a:rPr>
                        <a:t> </a:t>
                      </a:r>
                      <a:r>
                        <a:rPr lang="en-US" sz="1800" dirty="0" err="1">
                          <a:effectLst/>
                        </a:rPr>
                        <a:t>xúc</a:t>
                      </a:r>
                      <a:r>
                        <a:rPr lang="en-US" sz="1800" dirty="0">
                          <a:effectLst/>
                        </a:rPr>
                        <a:t> </a:t>
                      </a:r>
                      <a:r>
                        <a:rPr lang="en-US" sz="1800" dirty="0" err="1">
                          <a:effectLst/>
                        </a:rPr>
                        <a:t>chưa</a:t>
                      </a:r>
                      <a:r>
                        <a:rPr lang="en-US" sz="1800" dirty="0">
                          <a:effectLst/>
                        </a:rPr>
                        <a:t> </a:t>
                      </a:r>
                      <a:r>
                        <a:rPr lang="en-US" sz="1800" dirty="0" err="1">
                          <a:effectLst/>
                        </a:rPr>
                        <a:t>rõ</a:t>
                      </a:r>
                      <a:endParaRPr lang="en-US" sz="1800" dirty="0">
                        <a:effectLst/>
                      </a:endParaRPr>
                    </a:p>
                    <a:p>
                      <a:pPr>
                        <a:spcAft>
                          <a:spcPts val="0"/>
                        </a:spcAft>
                        <a:tabLst>
                          <a:tab pos="602615" algn="l"/>
                        </a:tabLst>
                      </a:pPr>
                      <a:r>
                        <a:rPr lang="en-US" sz="1800" dirty="0">
                          <a:effectLst/>
                        </a:rPr>
                        <a:t>(5- 6 </a:t>
                      </a:r>
                      <a:r>
                        <a:rPr lang="en-US" sz="1800" dirty="0" err="1">
                          <a:effectLst/>
                        </a:rPr>
                        <a:t>điểm</a:t>
                      </a:r>
                      <a:r>
                        <a:rPr lang="en-US" sz="1800" dirty="0">
                          <a:effectLst/>
                        </a:rPr>
                        <a:t>)</a:t>
                      </a:r>
                    </a:p>
                    <a:p>
                      <a:pPr>
                        <a:spcAft>
                          <a:spcPts val="0"/>
                        </a:spcAft>
                        <a:tabLst>
                          <a:tab pos="602615" algn="l"/>
                        </a:tabLst>
                      </a:pPr>
                      <a:r>
                        <a:rPr lang="en-US" sz="1800" dirty="0">
                          <a:effectLst/>
                        </a:rPr>
                        <a:t> </a:t>
                      </a:r>
                    </a:p>
                    <a:p>
                      <a:pPr>
                        <a:spcAft>
                          <a:spcPts val="0"/>
                        </a:spcAft>
                        <a:tabLst>
                          <a:tab pos="602615" algn="l"/>
                        </a:tabLs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a:effectLst/>
                        </a:rPr>
                        <a:t> </a:t>
                      </a:r>
                    </a:p>
                    <a:p>
                      <a:pPr>
                        <a:spcAft>
                          <a:spcPts val="0"/>
                        </a:spcAft>
                      </a:pPr>
                      <a:r>
                        <a:rPr lang="en-US" sz="1800" dirty="0" err="1">
                          <a:effectLst/>
                        </a:rPr>
                        <a:t>Bài</a:t>
                      </a:r>
                      <a:r>
                        <a:rPr lang="en-US" sz="1800" dirty="0">
                          <a:effectLst/>
                        </a:rPr>
                        <a:t> </a:t>
                      </a:r>
                      <a:r>
                        <a:rPr lang="en-US" sz="1800" dirty="0" err="1">
                          <a:effectLst/>
                        </a:rPr>
                        <a:t>kể</a:t>
                      </a:r>
                      <a:r>
                        <a:rPr lang="en-US" sz="1800" dirty="0">
                          <a:effectLst/>
                        </a:rPr>
                        <a:t> </a:t>
                      </a:r>
                      <a:r>
                        <a:rPr lang="en-US" sz="1800" dirty="0" err="1">
                          <a:effectLst/>
                        </a:rPr>
                        <a:t>sơ</a:t>
                      </a:r>
                      <a:r>
                        <a:rPr lang="en-US" sz="1800" dirty="0">
                          <a:effectLst/>
                        </a:rPr>
                        <a:t> </a:t>
                      </a:r>
                      <a:r>
                        <a:rPr lang="en-US" sz="1800" dirty="0" err="1">
                          <a:effectLst/>
                        </a:rPr>
                        <a:t>sài</a:t>
                      </a:r>
                      <a:r>
                        <a:rPr lang="en-US" sz="1800" dirty="0">
                          <a:effectLst/>
                        </a:rPr>
                        <a:t>, </a:t>
                      </a:r>
                      <a:r>
                        <a:rPr lang="en-US" sz="1800" dirty="0" err="1">
                          <a:effectLst/>
                        </a:rPr>
                        <a:t>chưa</a:t>
                      </a:r>
                      <a:r>
                        <a:rPr lang="en-US" sz="1800" dirty="0">
                          <a:effectLst/>
                        </a:rPr>
                        <a:t> </a:t>
                      </a:r>
                      <a:r>
                        <a:rPr lang="en-US" sz="1800" dirty="0" err="1">
                          <a:effectLst/>
                        </a:rPr>
                        <a:t>có</a:t>
                      </a:r>
                      <a:r>
                        <a:rPr lang="en-US" sz="1800" dirty="0">
                          <a:effectLst/>
                        </a:rPr>
                        <a:t> </a:t>
                      </a:r>
                      <a:r>
                        <a:rPr lang="en-US" sz="1800" dirty="0" err="1">
                          <a:effectLst/>
                        </a:rPr>
                        <a:t>sự</a:t>
                      </a:r>
                      <a:r>
                        <a:rPr lang="en-US" sz="1800" dirty="0">
                          <a:effectLst/>
                        </a:rPr>
                        <a:t> </a:t>
                      </a:r>
                      <a:r>
                        <a:rPr lang="en-US" sz="1800" dirty="0" err="1">
                          <a:effectLst/>
                        </a:rPr>
                        <a:t>việc</a:t>
                      </a:r>
                      <a:r>
                        <a:rPr lang="en-US" sz="1800" dirty="0">
                          <a:effectLst/>
                        </a:rPr>
                        <a:t>, </a:t>
                      </a:r>
                      <a:r>
                        <a:rPr lang="en-US" sz="1800" dirty="0" err="1">
                          <a:effectLst/>
                        </a:rPr>
                        <a:t>nhân</a:t>
                      </a:r>
                      <a:r>
                        <a:rPr lang="en-US" sz="1800" dirty="0">
                          <a:effectLst/>
                        </a:rPr>
                        <a:t> </a:t>
                      </a:r>
                      <a:r>
                        <a:rPr lang="en-US" sz="1800" dirty="0" err="1">
                          <a:effectLst/>
                        </a:rPr>
                        <a:t>vật</a:t>
                      </a:r>
                      <a:r>
                        <a:rPr lang="en-US" sz="1800" dirty="0">
                          <a:effectLst/>
                        </a:rPr>
                        <a:t> </a:t>
                      </a:r>
                      <a:r>
                        <a:rPr lang="en-US" sz="1800" dirty="0" err="1">
                          <a:effectLst/>
                        </a:rPr>
                        <a:t>mờ</a:t>
                      </a:r>
                      <a:r>
                        <a:rPr lang="en-US" sz="1800" dirty="0">
                          <a:effectLst/>
                        </a:rPr>
                        <a:t> </a:t>
                      </a:r>
                      <a:r>
                        <a:rPr lang="en-US" sz="1800" dirty="0" err="1">
                          <a:effectLst/>
                        </a:rPr>
                        <a:t>nhạt</a:t>
                      </a:r>
                      <a:endParaRPr lang="en-US" sz="1800" dirty="0">
                        <a:effectLst/>
                      </a:endParaRPr>
                    </a:p>
                    <a:p>
                      <a:pPr>
                        <a:spcAft>
                          <a:spcPts val="0"/>
                        </a:spcAft>
                      </a:pPr>
                      <a:r>
                        <a:rPr lang="en-US" sz="1800" dirty="0">
                          <a:effectLst/>
                        </a:rPr>
                        <a:t>(</a:t>
                      </a:r>
                      <a:r>
                        <a:rPr lang="en-US" sz="1800" dirty="0" err="1">
                          <a:effectLst/>
                        </a:rPr>
                        <a:t>dưới</a:t>
                      </a:r>
                      <a:r>
                        <a:rPr lang="en-US" sz="1800" dirty="0">
                          <a:effectLst/>
                        </a:rPr>
                        <a:t> 5điểm)</a:t>
                      </a:r>
                    </a:p>
                    <a:p>
                      <a:pPr>
                        <a:spcAft>
                          <a:spcPts val="0"/>
                        </a:spcAft>
                        <a:tabLst>
                          <a:tab pos="602615" algn="l"/>
                        </a:tabLs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732452"/>
                  </a:ext>
                </a:extLst>
              </a:tr>
            </a:tbl>
          </a:graphicData>
        </a:graphic>
      </p:graphicFrame>
      <p:sp>
        <p:nvSpPr>
          <p:cNvPr id="12" name="Rectangle 11"/>
          <p:cNvSpPr/>
          <p:nvPr/>
        </p:nvSpPr>
        <p:spPr>
          <a:xfrm>
            <a:off x="858980" y="5816632"/>
            <a:ext cx="9282545" cy="928459"/>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HS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cùng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p>
        </p:txBody>
      </p:sp>
    </p:spTree>
    <p:extLst>
      <p:ext uri="{BB962C8B-B14F-4D97-AF65-F5344CB8AC3E}">
        <p14:creationId xmlns:p14="http://schemas.microsoft.com/office/powerpoint/2010/main" val="239519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92724" y="1173707"/>
            <a:ext cx="11665528" cy="425810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cùng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bức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đôi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mẫm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vuốt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cong</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mẫm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nhánh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9306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63263" y="263105"/>
            <a:ext cx="3693596" cy="5598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582304" y="907907"/>
            <a:ext cx="11055514" cy="572842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4337781" y="263105"/>
            <a:ext cx="3544560"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1"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BÀI VIẾT THAM 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2500991" y="966168"/>
            <a:ext cx="8082662"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lần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ở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quê</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842176" y="1449185"/>
            <a:ext cx="10906478" cy="491211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mỉm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hôm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gửi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chiếc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niềm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sướng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gặp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mênh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63236" y="498764"/>
            <a:ext cx="11513128" cy="61098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581891" y="841424"/>
            <a:ext cx="10903528" cy="557979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bụi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nhẹn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tỏa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vươn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nịch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tỏa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Bin à, Bin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Bin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yếm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hộp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618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29491" y="249382"/>
            <a:ext cx="11457709" cy="640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955963" y="423980"/>
            <a:ext cx="10709563" cy="600452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vườn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dâng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niềm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hòa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ngoài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chợt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quét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mùa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xóm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đèn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cháu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ngon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dưới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126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15636" y="415636"/>
            <a:ext cx="11263746" cy="58881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983673" y="1312267"/>
            <a:ext cx="10584872" cy="431278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nhộn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thèm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tĩnh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chiu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chuyến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du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lịch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Nhóm</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soạn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01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21673" y="489499"/>
            <a:ext cx="11831782" cy="61093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052945" y="708999"/>
            <a:ext cx="104948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nuôi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58091" y="1117571"/>
            <a:ext cx="1139536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85355" y="2813177"/>
            <a:ext cx="11246427"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ngoại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mượt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kềnh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bi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trộm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xét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cổng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vẫy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đuôi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hip- hop.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789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073" y="318655"/>
            <a:ext cx="11485418" cy="640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512619" y="560423"/>
            <a:ext cx="11346872"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Hè</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năm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ngoái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bóng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chiều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chạy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ào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tắm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mát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trẻ</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kém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nhút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nhát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tẹ</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ai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giỏi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cạnh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bọn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trẻ</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ồn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ào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bờ</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Mỗi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im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háu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lo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dõi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tác</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ngụp</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xuống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Ánh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Cậu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Bin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cố</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Cẩn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bỗng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thì</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chân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cử</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rướn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cứ</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chìm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xuống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trời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om.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12619" y="3853632"/>
            <a:ext cx="11166763" cy="2923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vây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nhốn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nháo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đẫm</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khỏe</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3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thoát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Milo.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chìm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xuống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Milo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xuống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nhẹn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đẩy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chẳng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tồi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tện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bơi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đuối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Milo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57200" y="789709"/>
            <a:ext cx="11305309" cy="52924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748145" y="1346251"/>
            <a:ext cx="10612581" cy="426719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thoảng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vẹn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Milo,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loài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Bởi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Nhóm</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soạn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46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3463" y="1440906"/>
            <a:ext cx="3788559"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228708" y="2159011"/>
            <a:ext cx="11561510" cy="44357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ounded Rectangle 7"/>
          <p:cNvSpPr>
            <a:spLocks noChangeArrowheads="1"/>
          </p:cNvSpPr>
          <p:nvPr/>
        </p:nvSpPr>
        <p:spPr bwMode="auto">
          <a:xfrm>
            <a:off x="3117273" y="96982"/>
            <a:ext cx="6248400" cy="1122218"/>
          </a:xfrm>
          <a:prstGeom prst="roundRect">
            <a:avLst>
              <a:gd name="adj" fmla="val 16667"/>
            </a:avLst>
          </a:prstGeom>
          <a:solidFill>
            <a:srgbClr val="E36C0A"/>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ÔN TẬP NÓI VÀ NGHE:</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Kể</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trải</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nghiệm</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bản</a:t>
            </a: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n-ea"/>
                <a:cs typeface="Times New Roman" panose="02020603050405020304" pitchFamily="18" charset="0"/>
              </a:rPr>
              <a:t>thân</a:t>
            </a: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228707" y="1504439"/>
            <a:ext cx="391331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81891" y="2276737"/>
            <a:ext cx="101553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01841" y="2769293"/>
            <a:ext cx="25154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01841" y="3423865"/>
            <a:ext cx="11132128" cy="267765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483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2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6885" y="461791"/>
            <a:ext cx="10653733" cy="42626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86690" y="559486"/>
            <a:ext cx="35085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886690" y="1118845"/>
            <a:ext cx="10086109" cy="333918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728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1164" y="544919"/>
            <a:ext cx="10958945" cy="53986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907472" y="726673"/>
            <a:ext cx="6436377"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907472" y="1391444"/>
            <a:ext cx="10446327" cy="418864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623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10837" y="450377"/>
            <a:ext cx="11665528" cy="58275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smtClean="0">
                <a:latin typeface="Times New Roman" panose="02020603050405020304" pitchFamily="18" charset="0"/>
                <a:cs typeface="Times New Roman" panose="02020603050405020304" pitchFamily="18" charset="0"/>
              </a:rPr>
              <a:t>Cùng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thỉnh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thoảng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ghẹo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dưới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phanh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dún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dẩy</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 </a:t>
            </a:r>
            <a:r>
              <a:rPr lang="en-US" sz="2400" i="1" dirty="0" err="1">
                <a:latin typeface="Times New Roman" panose="02020603050405020304" pitchFamily="18" charset="0"/>
                <a:cs typeface="Times New Roman" panose="02020603050405020304" pitchFamily="18" charset="0"/>
              </a:rPr>
              <a:t>cẳng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cỏ</a:t>
            </a:r>
            <a:r>
              <a:rPr lang="en-US" sz="2400" i="1" dirty="0">
                <a:latin typeface="Times New Roman" panose="02020603050405020304" pitchFamily="18" charset="0"/>
                <a:cs typeface="Times New Roman" panose="02020603050405020304" pitchFamily="18" charset="0"/>
              </a:rPr>
              <a:t> y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lia</a:t>
            </a:r>
            <a:r>
              <a:rPr lang="en-US" sz="2400" i="1"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ghê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gớm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rồi</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779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93140" y="693709"/>
            <a:ext cx="11097078" cy="23368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1267896" y="945872"/>
            <a:ext cx="10127673" cy="191110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ướt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ounded Rectangle 10"/>
          <p:cNvSpPr>
            <a:spLocks noChangeArrowheads="1"/>
          </p:cNvSpPr>
          <p:nvPr/>
        </p:nvSpPr>
        <p:spPr bwMode="auto">
          <a:xfrm>
            <a:off x="693140" y="3842309"/>
            <a:ext cx="11097078" cy="23368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1142668" y="4098096"/>
            <a:ext cx="1635384"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thúc</a:t>
            </a:r>
            <a:r>
              <a:rPr kumimoji="0" lang="en-US"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267896" y="4870948"/>
            <a:ext cx="9947565" cy="907749"/>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474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4405333" cy="660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16048" y="1487026"/>
            <a:ext cx="11429587" cy="361144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324966" y="511469"/>
            <a:ext cx="4386970" cy="461665"/>
          </a:xfrm>
          <a:prstGeom prst="rect">
            <a:avLst/>
          </a:prstGeom>
        </p:spPr>
        <p:txBody>
          <a:bodyPr wrap="none">
            <a:spAutoFit/>
          </a:bodyPr>
          <a:lstStyle/>
          <a:p>
            <a:pPr marL="76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3:</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Thực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92932" y="1963063"/>
            <a:ext cx="10875818" cy="217373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565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0263" y="264703"/>
            <a:ext cx="4654714"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811420" y="329410"/>
            <a:ext cx="43123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4</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nvPr>
        </p:nvGraphicFramePr>
        <p:xfrm>
          <a:off x="124691" y="1025237"/>
          <a:ext cx="11942618" cy="5832762"/>
        </p:xfrm>
        <a:graphic>
          <a:graphicData uri="http://schemas.openxmlformats.org/drawingml/2006/table">
            <a:tbl>
              <a:tblPr firstRow="1" firstCol="1" bandRow="1" bandCol="1">
                <a:tableStyleId>{5C22544A-7EE6-4342-B048-85BDC9FD1C3A}</a:tableStyleId>
              </a:tblPr>
              <a:tblGrid>
                <a:gridCol w="7315200">
                  <a:extLst>
                    <a:ext uri="{9D8B030D-6E8A-4147-A177-3AD203B41FA5}">
                      <a16:colId xmlns:a16="http://schemas.microsoft.com/office/drawing/2014/main" val="620980410"/>
                    </a:ext>
                  </a:extLst>
                </a:gridCol>
                <a:gridCol w="1399309">
                  <a:extLst>
                    <a:ext uri="{9D8B030D-6E8A-4147-A177-3AD203B41FA5}">
                      <a16:colId xmlns:a16="http://schemas.microsoft.com/office/drawing/2014/main" val="2526470521"/>
                    </a:ext>
                  </a:extLst>
                </a:gridCol>
                <a:gridCol w="3228109">
                  <a:extLst>
                    <a:ext uri="{9D8B030D-6E8A-4147-A177-3AD203B41FA5}">
                      <a16:colId xmlns:a16="http://schemas.microsoft.com/office/drawing/2014/main" val="2947197029"/>
                    </a:ext>
                  </a:extLst>
                </a:gridCol>
              </a:tblGrid>
              <a:tr h="356326">
                <a:tc>
                  <a:txBody>
                    <a:bodyPr/>
                    <a:lstStyle/>
                    <a:p>
                      <a:pPr>
                        <a:spcAft>
                          <a:spcPts val="0"/>
                        </a:spcAft>
                      </a:pPr>
                      <a:r>
                        <a:rPr lang="en-US" sz="1800">
                          <a:effectLst/>
                          <a:latin typeface="Times New Roman" panose="02020603050405020304" pitchFamily="18" charset="0"/>
                          <a:cs typeface="Times New Roman" panose="02020603050405020304" pitchFamily="18" charset="0"/>
                        </a:rPr>
                        <a:t>* Bảng tự kiểm tra kĩ năng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823221642"/>
                  </a:ext>
                </a:extLst>
              </a:tr>
              <a:tr h="375698">
                <a:tc>
                  <a:txBody>
                    <a:bodyPr/>
                    <a:lstStyle/>
                    <a:p>
                      <a:pPr>
                        <a:spcAft>
                          <a:spcPts val="0"/>
                        </a:spcAft>
                      </a:pPr>
                      <a:r>
                        <a:rPr lang="en-US" sz="1800">
                          <a:effectLst/>
                          <a:latin typeface="Times New Roman" panose="02020603050405020304" pitchFamily="18" charset="0"/>
                          <a:cs typeface="Times New Roman" panose="02020603050405020304" pitchFamily="18" charset="0"/>
                        </a:rPr>
                        <a:t>Nội dung kiểm tra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err="1" smtClean="0">
                          <a:effectLst/>
                          <a:latin typeface="Times New Roman" panose="02020603050405020304" pitchFamily="18" charset="0"/>
                          <a:cs typeface="Times New Roman" panose="02020603050405020304" pitchFamily="18" charset="0"/>
                        </a:rPr>
                        <a:t>Đạt</a:t>
                      </a:r>
                      <a:r>
                        <a:rPr lang="en-US" sz="1800" dirty="0" smtClean="0">
                          <a:effectLst/>
                          <a:latin typeface="Times New Roman" panose="02020603050405020304" pitchFamily="18" charset="0"/>
                          <a:cs typeface="Times New Roman" panose="02020603050405020304" pitchFamily="18" charset="0"/>
                        </a:rPr>
                        <a:t>/</a:t>
                      </a:r>
                      <a:r>
                        <a:rPr lang="en-US" sz="1800" dirty="0" err="1" smtClean="0">
                          <a:effectLst/>
                          <a:latin typeface="Times New Roman" panose="02020603050405020304" pitchFamily="18" charset="0"/>
                          <a:cs typeface="Times New Roman" panose="02020603050405020304" pitchFamily="18" charset="0"/>
                        </a:rPr>
                        <a:t>chưa</a:t>
                      </a:r>
                      <a:r>
                        <a:rPr lang="en-US" sz="1800" dirty="0" smtClean="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4063043673"/>
                  </a:ext>
                </a:extLst>
              </a:tr>
              <a:tr h="356326">
                <a:tc>
                  <a:txBody>
                    <a:bodyPr/>
                    <a:lstStyle/>
                    <a:p>
                      <a:pPr>
                        <a:spcAft>
                          <a:spcPts val="0"/>
                        </a:spcAft>
                      </a:pPr>
                      <a:r>
                        <a:rPr lang="en-US" sz="1800">
                          <a:effectLst/>
                          <a:latin typeface="Times New Roman" panose="02020603050405020304" pitchFamily="18" charset="0"/>
                          <a:cs typeface="Times New Roman" panose="02020603050405020304" pitchFamily="18" charset="0"/>
                        </a:rPr>
                        <a:t>- Kể về trải nghiệm theo dàn ý.</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034740029"/>
                  </a:ext>
                </a:extLst>
              </a:tr>
              <a:tr h="869644">
                <a:tc>
                  <a:txBody>
                    <a:bodyPr/>
                    <a:lstStyle/>
                    <a:p>
                      <a:pPr>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diễn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chi </a:t>
                      </a:r>
                      <a:r>
                        <a:rPr lang="en-US" sz="1800" dirty="0" err="1">
                          <a:effectLst/>
                          <a:latin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dirty="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1632125732"/>
                  </a:ext>
                </a:extLst>
              </a:tr>
              <a:tr h="701618">
                <a:tc>
                  <a:txBody>
                    <a:bodyPr/>
                    <a:lstStyle/>
                    <a:p>
                      <a:pPr>
                        <a:spcAft>
                          <a:spcPts val="0"/>
                        </a:spcAft>
                      </a:pPr>
                      <a:r>
                        <a:rPr lang="en-US" sz="1800">
                          <a:effectLst/>
                          <a:latin typeface="Times New Roman" panose="02020603050405020304" pitchFamily="18" charset="0"/>
                          <a:cs typeface="Times New Roman" panose="02020603050405020304" pitchFamily="18" charset="0"/>
                        </a:rPr>
                        <a:t>- Nói rõ ràng, âm lượng phù hợp, kết hợp lời nói và cử chỉ, ánh mắt, điệu bộ, hình ảnh (nếu có sử dụng). Đảm bảo thời gian quy định.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976998426"/>
                  </a:ext>
                </a:extLst>
              </a:tr>
              <a:tr h="644180">
                <a:tc>
                  <a:txBody>
                    <a:bodyPr/>
                    <a:lstStyle/>
                    <a:p>
                      <a:pPr>
                        <a:spcAft>
                          <a:spcPts val="0"/>
                        </a:spcAft>
                      </a:pPr>
                      <a:r>
                        <a:rPr lang="en-US" sz="1800">
                          <a:effectLst/>
                          <a:latin typeface="Times New Roman" panose="02020603050405020304" pitchFamily="18" charset="0"/>
                          <a:cs typeface="Times New Roman" panose="02020603050405020304" pitchFamily="18" charset="0"/>
                        </a:rPr>
                        <a:t>- Trả lời các câu hỏi của người nghe (nếu có).</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p>
                    <a:p>
                      <a:r>
                        <a:rPr lang="en-US" sz="1800">
                          <a:effectLst/>
                          <a:latin typeface="Times New Roman" panose="02020603050405020304" pitchFamily="18" charset="0"/>
                          <a:cs typeface="Times New Roman" panose="02020603050405020304" pitchFamily="18" charset="0"/>
                        </a:rPr>
                        <a:t>    </a:t>
                      </a: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Bảng tự kiểm tra kĩ năng nghe: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extLst>
                  <a:ext uri="{0D108BD9-81ED-4DB2-BD59-A6C34878D82A}">
                    <a16:rowId xmlns:a16="http://schemas.microsoft.com/office/drawing/2014/main" val="79192556"/>
                  </a:ext>
                </a:extLst>
              </a:tr>
              <a:tr h="532011">
                <a:tc>
                  <a:txBody>
                    <a:bodyPr/>
                    <a:lstStyle/>
                    <a:p>
                      <a:pPr>
                        <a:spcAft>
                          <a:spcPts val="0"/>
                        </a:spcAft>
                      </a:pPr>
                      <a:r>
                        <a:rPr lang="en-US" sz="1800">
                          <a:effectLst/>
                          <a:latin typeface="Times New Roman" panose="02020603050405020304" pitchFamily="18" charset="0"/>
                          <a:cs typeface="Times New Roman" panose="02020603050405020304" pitchFamily="18" charset="0"/>
                        </a:rPr>
                        <a:t>Nội dung kiểm tra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dirty="0" err="1" smtClean="0">
                          <a:effectLst/>
                          <a:latin typeface="Times New Roman" panose="02020603050405020304" pitchFamily="18" charset="0"/>
                          <a:cs typeface="Times New Roman" panose="02020603050405020304" pitchFamily="18" charset="0"/>
                        </a:rPr>
                        <a:t>Đạt</a:t>
                      </a:r>
                      <a:r>
                        <a:rPr lang="en-US" sz="1800" dirty="0" smtClean="0">
                          <a:effectLst/>
                          <a:latin typeface="Times New Roman" panose="02020603050405020304" pitchFamily="18" charset="0"/>
                          <a:cs typeface="Times New Roman" panose="02020603050405020304" pitchFamily="18" charset="0"/>
                        </a:rPr>
                        <a:t>/</a:t>
                      </a:r>
                      <a:r>
                        <a:rPr lang="en-US" sz="1800" dirty="0" err="1" smtClean="0">
                          <a:effectLst/>
                          <a:latin typeface="Times New Roman" panose="02020603050405020304" pitchFamily="18" charset="0"/>
                          <a:cs typeface="Times New Roman" panose="02020603050405020304" pitchFamily="18" charset="0"/>
                        </a:rPr>
                        <a:t>chưa</a:t>
                      </a:r>
                      <a:r>
                        <a:rPr lang="en-US" sz="1800" dirty="0" smtClean="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2483102627"/>
                  </a:ext>
                </a:extLst>
              </a:tr>
              <a:tr h="483135">
                <a:tc>
                  <a:txBody>
                    <a:bodyPr/>
                    <a:lstStyle/>
                    <a:p>
                      <a:pPr>
                        <a:spcAft>
                          <a:spcPts val="0"/>
                        </a:spcAft>
                      </a:pPr>
                      <a:r>
                        <a:rPr lang="en-US" sz="1800">
                          <a:effectLst/>
                          <a:latin typeface="Times New Roman" panose="02020603050405020304" pitchFamily="18" charset="0"/>
                          <a:cs typeface="Times New Roman" panose="02020603050405020304" pitchFamily="18" charset="0"/>
                        </a:rPr>
                        <a:t>- Nắm và hiểu được nội dung chính của trải nghiệm mà bạn kể;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859529837"/>
                  </a:ext>
                </a:extLst>
              </a:tr>
              <a:tr h="869644">
                <a:tc>
                  <a:txBody>
                    <a:bodyPr/>
                    <a:lstStyle/>
                    <a:p>
                      <a:pPr>
                        <a:spcAft>
                          <a:spcPts val="0"/>
                        </a:spcAft>
                      </a:pPr>
                      <a:r>
                        <a:rPr lang="en-US" sz="1800">
                          <a:effectLst/>
                          <a:latin typeface="Times New Roman" panose="02020603050405020304" pitchFamily="18" charset="0"/>
                          <a:cs typeface="Times New Roman" panose="02020603050405020304" pitchFamily="18" charset="0"/>
                        </a:rPr>
                        <a:t>-Đưa ra được những nhận xét được về ưu điểm, yếu tố sáng tạo trong lời kể của bạn hay điểm hạn chế của bạn.</a:t>
                      </a:r>
                    </a:p>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endParaRPr lang="en-US" sz="180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581358417"/>
                  </a:ext>
                </a:extLst>
              </a:tr>
              <a:tr h="644180">
                <a:tc>
                  <a:txBody>
                    <a:bodyPr/>
                    <a:lstStyle/>
                    <a:p>
                      <a:pPr>
                        <a:spcAft>
                          <a:spcPts val="0"/>
                        </a:spcAft>
                      </a:pPr>
                      <a:r>
                        <a:rPr lang="en-US" sz="1800">
                          <a:effectLst/>
                          <a:latin typeface="Times New Roman" panose="02020603050405020304" pitchFamily="18" charset="0"/>
                          <a:cs typeface="Times New Roman" panose="02020603050405020304" pitchFamily="18" charset="0"/>
                        </a:rPr>
                        <a:t>-Thái độ chú ý tôn trọng, nghiêm túc, động viên khi nghe bạn kể chuyện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99" marR="24299" marT="0" marB="0"/>
                </a:tc>
                <a:tc>
                  <a:txBody>
                    <a:bodyPr/>
                    <a:lstStyle/>
                    <a:p>
                      <a:pPr>
                        <a:spcAft>
                          <a:spcPts val="0"/>
                        </a:spcAft>
                      </a:pPr>
                      <a:r>
                        <a:rPr lang="en-US" sz="1800">
                          <a:effectLst/>
                          <a:latin typeface="Times New Roman" panose="02020603050405020304" pitchFamily="18" charset="0"/>
                          <a:cs typeface="Times New Roman" panose="02020603050405020304" pitchFamily="18" charset="0"/>
                        </a:rPr>
                        <a:t> </a:t>
                      </a:r>
                    </a:p>
                    <a:p>
                      <a:r>
                        <a:rPr lang="en-US" sz="1800">
                          <a:effectLst/>
                          <a:latin typeface="Times New Roman" panose="02020603050405020304" pitchFamily="18" charset="0"/>
                          <a:cs typeface="Times New Roman" panose="02020603050405020304" pitchFamily="18" charset="0"/>
                        </a:rPr>
                        <a:t>    </a:t>
                      </a:r>
                    </a:p>
                  </a:txBody>
                  <a:tcPr marL="24299" marR="24299" marT="0" marB="0"/>
                </a:tc>
                <a:tc>
                  <a:txBody>
                    <a:bodyPr/>
                    <a:lstStyle/>
                    <a:p>
                      <a:endParaRPr lang="en-US" sz="1800" dirty="0">
                        <a:latin typeface="Times New Roman" panose="02020603050405020304" pitchFamily="18" charset="0"/>
                        <a:cs typeface="Times New Roman" panose="02020603050405020304" pitchFamily="18" charset="0"/>
                      </a:endParaRPr>
                    </a:p>
                  </a:txBody>
                  <a:tcPr marL="32399" marR="32399" marT="16199" marB="16199"/>
                </a:tc>
                <a:extLst>
                  <a:ext uri="{0D108BD9-81ED-4DB2-BD59-A6C34878D82A}">
                    <a16:rowId xmlns:a16="http://schemas.microsoft.com/office/drawing/2014/main" val="3363675878"/>
                  </a:ext>
                </a:extLst>
              </a:tr>
            </a:tbl>
          </a:graphicData>
        </a:graphic>
      </p:graphicFrame>
    </p:spTree>
    <p:extLst>
      <p:ext uri="{BB962C8B-B14F-4D97-AF65-F5344CB8AC3E}">
        <p14:creationId xmlns:p14="http://schemas.microsoft.com/office/powerpoint/2010/main" val="21754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0264" y="284671"/>
            <a:ext cx="4388936"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956836" y="375577"/>
            <a:ext cx="38539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BÁO CÁO SẢN PHẨM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ounded Rectangle 10"/>
          <p:cNvSpPr>
            <a:spLocks noChangeArrowheads="1"/>
          </p:cNvSpPr>
          <p:nvPr/>
        </p:nvSpPr>
        <p:spPr bwMode="auto">
          <a:xfrm>
            <a:off x="640264" y="2004183"/>
            <a:ext cx="10955991" cy="27617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956836" y="2394658"/>
            <a:ext cx="10307780" cy="148636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602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298" y="257819"/>
            <a:ext cx="11274645" cy="63092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27883" y="501993"/>
            <a:ext cx="10415665" cy="517065"/>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27883" y="1107394"/>
            <a:ext cx="6563848" cy="483017"/>
          </a:xfrm>
          <a:prstGeom prst="rect">
            <a:avLst/>
          </a:prstGeom>
        </p:spPr>
        <p:txBody>
          <a:bodyPr wrap="none">
            <a:spAutoFit/>
          </a:bodyPr>
          <a:lstStyle/>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graphicFrame>
        <p:nvGraphicFramePr>
          <p:cNvPr id="8" name="Table 7"/>
          <p:cNvGraphicFramePr>
            <a:graphicFrameLocks noGrp="1"/>
          </p:cNvGraphicFramePr>
          <p:nvPr>
            <p:extLst/>
          </p:nvPr>
        </p:nvGraphicFramePr>
        <p:xfrm>
          <a:off x="446298" y="2133601"/>
          <a:ext cx="11274645" cy="3685308"/>
        </p:xfrm>
        <a:graphic>
          <a:graphicData uri="http://schemas.openxmlformats.org/drawingml/2006/table">
            <a:tbl>
              <a:tblPr firstRow="1" firstCol="1" bandRow="1" bandCol="1">
                <a:tableStyleId>{5C22544A-7EE6-4342-B048-85BDC9FD1C3A}</a:tableStyleId>
              </a:tblPr>
              <a:tblGrid>
                <a:gridCol w="2918757">
                  <a:extLst>
                    <a:ext uri="{9D8B030D-6E8A-4147-A177-3AD203B41FA5}">
                      <a16:colId xmlns:a16="http://schemas.microsoft.com/office/drawing/2014/main" val="3339906836"/>
                    </a:ext>
                  </a:extLst>
                </a:gridCol>
                <a:gridCol w="2820110">
                  <a:extLst>
                    <a:ext uri="{9D8B030D-6E8A-4147-A177-3AD203B41FA5}">
                      <a16:colId xmlns:a16="http://schemas.microsoft.com/office/drawing/2014/main" val="3236820366"/>
                    </a:ext>
                  </a:extLst>
                </a:gridCol>
                <a:gridCol w="2506767">
                  <a:extLst>
                    <a:ext uri="{9D8B030D-6E8A-4147-A177-3AD203B41FA5}">
                      <a16:colId xmlns:a16="http://schemas.microsoft.com/office/drawing/2014/main" val="747835234"/>
                    </a:ext>
                  </a:extLst>
                </a:gridCol>
                <a:gridCol w="3029011">
                  <a:extLst>
                    <a:ext uri="{9D8B030D-6E8A-4147-A177-3AD203B41FA5}">
                      <a16:colId xmlns:a16="http://schemas.microsoft.com/office/drawing/2014/main" val="1613941869"/>
                    </a:ext>
                  </a:extLst>
                </a:gridCol>
              </a:tblGrid>
              <a:tr h="934969">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Mức độ</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Tiêu chí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Mức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Mức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dirty="0">
                          <a:effectLst/>
                          <a:latin typeface="Times New Roman" panose="02020603050405020304" pitchFamily="18" charset="0"/>
                          <a:cs typeface="Times New Roman" panose="02020603050405020304" pitchFamily="18" charset="0"/>
                        </a:rPr>
                        <a:t> </a:t>
                      </a:r>
                    </a:p>
                    <a:p>
                      <a:pPr>
                        <a:spcAft>
                          <a:spcPts val="0"/>
                        </a:spcAft>
                        <a:tabLst>
                          <a:tab pos="602615" algn="l"/>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Mức</a:t>
                      </a:r>
                      <a:r>
                        <a:rPr lang="en-US" sz="2000" dirty="0">
                          <a:effectLst/>
                          <a:latin typeface="Times New Roman" panose="02020603050405020304" pitchFamily="18" charset="0"/>
                          <a:cs typeface="Times New Roman" panose="02020603050405020304" pitchFamily="18" charset="0"/>
                        </a:rPr>
                        <a:t> 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787264"/>
                  </a:ext>
                </a:extLst>
              </a:tr>
              <a:tr h="2750339">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Bài nói về trải nghiệm đáng nhớ.</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Nội dung trải nghiệm còn sơ sài; người  nói chưa tự tin trong trình bày</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(5 - 6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Nội dung trải nghiệm tương đối chi tiết theo diễn biến/trình tự thời gian;  người  nói trình bày tương đối tốt.</a:t>
                      </a:r>
                    </a:p>
                    <a:p>
                      <a:pPr>
                        <a:spcAft>
                          <a:spcPts val="0"/>
                        </a:spcAft>
                        <a:tabLst>
                          <a:tab pos="602615" algn="l"/>
                        </a:tabLst>
                      </a:pPr>
                      <a:r>
                        <a:rPr lang="en-US" sz="2000">
                          <a:effectLst/>
                          <a:latin typeface="Times New Roman" panose="02020603050405020304" pitchFamily="18" charset="0"/>
                          <a:cs typeface="Times New Roman" panose="02020603050405020304" pitchFamily="18" charset="0"/>
                        </a:rPr>
                        <a:t>    (7 - 8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tabLst>
                          <a:tab pos="602615" algn="l"/>
                        </a:tabLst>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trải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chi </a:t>
                      </a:r>
                      <a:r>
                        <a:rPr lang="en-US" sz="2000" dirty="0" err="1">
                          <a:effectLst/>
                          <a:latin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biến</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hợp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endParaRPr lang="en-US" sz="2000" dirty="0">
                        <a:effectLst/>
                        <a:latin typeface="Times New Roman" panose="02020603050405020304" pitchFamily="18" charset="0"/>
                        <a:cs typeface="Times New Roman" panose="02020603050405020304" pitchFamily="18" charset="0"/>
                      </a:endParaRPr>
                    </a:p>
                    <a:p>
                      <a:pPr>
                        <a:spcAft>
                          <a:spcPts val="0"/>
                        </a:spcAft>
                        <a:tabLst>
                          <a:tab pos="602615" algn="l"/>
                        </a:tabLst>
                      </a:pPr>
                      <a:r>
                        <a:rPr lang="en-US" sz="2000" dirty="0">
                          <a:effectLst/>
                          <a:latin typeface="Times New Roman" panose="02020603050405020304" pitchFamily="18" charset="0"/>
                          <a:cs typeface="Times New Roman" panose="02020603050405020304" pitchFamily="18" charset="0"/>
                        </a:rPr>
                        <a:t>   (9 - 10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0612379"/>
                  </a:ext>
                </a:extLst>
              </a:tr>
            </a:tbl>
          </a:graphicData>
        </a:graphic>
      </p:graphicFrame>
      <p:sp>
        <p:nvSpPr>
          <p:cNvPr id="9" name="Rectangle 1"/>
          <p:cNvSpPr>
            <a:spLocks noChangeArrowheads="1"/>
          </p:cNvSpPr>
          <p:nvPr/>
        </p:nvSpPr>
        <p:spPr bwMode="auto">
          <a:xfrm>
            <a:off x="3011488" y="2827338"/>
            <a:ext cx="66866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3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04800" y="288185"/>
            <a:ext cx="11291454" cy="11346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nhớ</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10"/>
          <p:cNvSpPr>
            <a:spLocks noChangeArrowheads="1"/>
          </p:cNvSpPr>
          <p:nvPr/>
        </p:nvSpPr>
        <p:spPr bwMode="auto">
          <a:xfrm>
            <a:off x="304800" y="1676400"/>
            <a:ext cx="11291455" cy="50707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70990" y="1797323"/>
            <a:ext cx="11025264" cy="2722092"/>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570990" y="4640338"/>
            <a:ext cx="10889673" cy="175721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867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25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8655" y="1136074"/>
            <a:ext cx="11707090" cy="47244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318655" y="1465491"/>
            <a:ext cx="11707090" cy="399628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ừ ừ…</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chườm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túi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bệnh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159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43346" y="692727"/>
            <a:ext cx="11194472" cy="55556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92727" y="1472419"/>
            <a:ext cx="10695709" cy="399628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sớm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4697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37309" y="1136073"/>
            <a:ext cx="10764982" cy="50846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066799" y="1548678"/>
            <a:ext cx="10030692" cy="406002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ủ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thòi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57150" marR="0" lvl="0" indent="22860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959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82980" y="250848"/>
            <a:ext cx="6248401"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10"/>
          <p:cNvSpPr>
            <a:spLocks noChangeArrowheads="1"/>
          </p:cNvSpPr>
          <p:nvPr/>
        </p:nvSpPr>
        <p:spPr bwMode="auto">
          <a:xfrm>
            <a:off x="193964" y="1136073"/>
            <a:ext cx="11748654" cy="566958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2512264" y="361722"/>
            <a:ext cx="6007735" cy="461665"/>
          </a:xfrm>
          <a:prstGeom prst="rect">
            <a:avLst/>
          </a:prstGeom>
        </p:spPr>
        <p:txBody>
          <a:bodyPr wrap="none">
            <a:spAutoFit/>
          </a:bodyPr>
          <a:lstStyle/>
          <a:p>
            <a:pPr marL="0" marR="91440" lvl="0" indent="0" algn="ctr" defTabSz="914400" rtl="0" eaLnBrk="1" fontAlgn="auto" latinLnBrk="0" hangingPunct="1">
              <a:lnSpc>
                <a:spcPct val="100000"/>
              </a:lnSpc>
              <a:spcBef>
                <a:spcPts val="0"/>
              </a:spcBef>
              <a:spcAft>
                <a:spcPts val="0"/>
              </a:spcAft>
              <a:buClrTx/>
              <a:buSzTx/>
              <a:buFontTx/>
              <a:buNone/>
              <a:tabLst/>
              <a:defRPr/>
            </a:pPr>
            <a:r>
              <a:rPr kumimoji="0" lang="da-DK" sz="2400" b="1"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Hoạt động : Luyện tập (Luyện đề </a:t>
            </a:r>
            <a:r>
              <a:rPr kumimoji="0" lang="da-DK" sz="2400" b="1" i="0" u="sng" strike="noStrike" kern="1200" cap="none" spc="0" normalizeH="0" baseline="0" noProof="0" dirty="0" smtClean="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tổng </a:t>
            </a:r>
            <a:r>
              <a:rPr kumimoji="0" lang="da-DK" sz="2400" b="1"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hợp)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37309" y="1136073"/>
            <a:ext cx="11152909" cy="5492657"/>
          </a:xfrm>
          <a:prstGeom prst="rect">
            <a:avLst/>
          </a:prstGeom>
        </p:spPr>
        <p:txBody>
          <a:bodyPr wrap="square">
            <a:spAutoFit/>
          </a:bodyPr>
          <a:lstStyle/>
          <a:p>
            <a:pPr marL="45720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ĐỀ BÀI</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 </a:t>
            </a: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Việt</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( 2,0 </a:t>
            </a:r>
            <a:r>
              <a:rPr kumimoji="0" lang="en-US" sz="20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đơn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Nhiễu</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điều</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phủ</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lấy</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gương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nhau</a:t>
            </a:r>
            <a:r>
              <a:rPr kumimoji="0" lang="en-US" sz="20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a:t>
            </a:r>
            <a:r>
              <a:rPr kumimoji="0" lang="en-US" sz="20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B</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Bốn</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Câu </a:t>
            </a:r>
            <a:r>
              <a:rPr kumimoji="0" lang="pt-B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xao</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da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B</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non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già</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D</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trời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064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23081" y="1856097"/>
            <a:ext cx="11450471" cy="28250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300" dirty="0" smtClean="0">
              <a:latin typeface="Times New Roman" panose="02020603050405020304" pitchFamily="18" charset="0"/>
              <a:cs typeface="Times New Roman" panose="02020603050405020304" pitchFamily="18" charset="0"/>
            </a:endParaRPr>
          </a:p>
          <a:p>
            <a:r>
              <a:rPr lang="en-US" sz="23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1330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804"/>
            <a:ext cx="12192000" cy="378103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4</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khịa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nhịn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Dế</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Mèn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phiêu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rét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tợn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5715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D</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0" y="3864927"/>
            <a:ext cx="12192000" cy="29484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6</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Câu ca dao sau sử dụng phép tu từ nào nổi bật: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ctr" defTabSz="914400" rtl="0" eaLnBrk="1" fontAlgn="auto" latinLnBrk="0" hangingPunct="1">
              <a:lnSpc>
                <a:spcPct val="115000"/>
              </a:lnSpc>
              <a:spcBef>
                <a:spcPts val="0"/>
              </a:spcBef>
              <a:spcAft>
                <a:spcPts val="120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So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hóa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6560757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295163" cy="6866495"/>
          </a:xfrm>
          <a:prstGeom prst="rect">
            <a:avLst/>
          </a:prstGeom>
        </p:spPr>
        <p:txBody>
          <a:bodyPr wrap="square">
            <a:spAutoFit/>
          </a:bodyPr>
          <a:lstStyle/>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7:</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phép</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À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trăng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ngủ</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ngôi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sao</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ngoài</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kia</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Chẳng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Nghẹn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ngào</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8:</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11430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nhút</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nhát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thỏ</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Trông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đấy</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Sao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gũi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trọng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vực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đuối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nhút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vi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thêm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hấp</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dẫn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24741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5535"/>
            <a:ext cx="12192000" cy="6467924"/>
          </a:xfrm>
          <a:prstGeom prst="rect">
            <a:avLst/>
          </a:prstGeom>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II.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 </a:t>
            </a:r>
            <a:r>
              <a:rPr kumimoji="0" lang="en-US" sz="2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dệt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quấn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vút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đuổi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vội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gay go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đấy!Trời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nhặt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que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khều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nhặt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quấn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Ừ!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xù</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tab pos="160020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cởi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2200" b="0" i="0" u="none" strike="noStrike" kern="1200" cap="none" spc="2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ấm</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Quảng</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6366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9740" y="1651522"/>
            <a:ext cx="11121789" cy="341632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III. </a:t>
            </a: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văn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6,0 </a:t>
            </a: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(2.0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(4.0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7" name="Rounded Rectangle 10"/>
          <p:cNvSpPr>
            <a:spLocks noChangeArrowheads="1"/>
          </p:cNvSpPr>
          <p:nvPr/>
        </p:nvSpPr>
        <p:spPr bwMode="auto">
          <a:xfrm>
            <a:off x="346363" y="1163782"/>
            <a:ext cx="11568545" cy="43503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31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71391" y="264703"/>
            <a:ext cx="4654714"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561389" y="375577"/>
            <a:ext cx="33303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ĐÁP ÁN HƯỚNG DẪN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422799" y="1096880"/>
            <a:ext cx="411433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Việt</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( 2,0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9" name="Table 8"/>
          <p:cNvGraphicFramePr>
            <a:graphicFrameLocks noGrp="1"/>
          </p:cNvGraphicFramePr>
          <p:nvPr>
            <p:extLst/>
          </p:nvPr>
        </p:nvGraphicFramePr>
        <p:xfrm>
          <a:off x="913798" y="1707309"/>
          <a:ext cx="10599328" cy="703382"/>
        </p:xfrm>
        <a:graphic>
          <a:graphicData uri="http://schemas.openxmlformats.org/drawingml/2006/table">
            <a:tbl>
              <a:tblPr firstRow="1" firstCol="1" bandRow="1" bandCol="1">
                <a:tableStyleId>{5C22544A-7EE6-4342-B048-85BDC9FD1C3A}</a:tableStyleId>
              </a:tblPr>
              <a:tblGrid>
                <a:gridCol w="1324594">
                  <a:extLst>
                    <a:ext uri="{9D8B030D-6E8A-4147-A177-3AD203B41FA5}">
                      <a16:colId xmlns:a16="http://schemas.microsoft.com/office/drawing/2014/main" val="602940104"/>
                    </a:ext>
                  </a:extLst>
                </a:gridCol>
                <a:gridCol w="1324594">
                  <a:extLst>
                    <a:ext uri="{9D8B030D-6E8A-4147-A177-3AD203B41FA5}">
                      <a16:colId xmlns:a16="http://schemas.microsoft.com/office/drawing/2014/main" val="580532501"/>
                    </a:ext>
                  </a:extLst>
                </a:gridCol>
                <a:gridCol w="1324594">
                  <a:extLst>
                    <a:ext uri="{9D8B030D-6E8A-4147-A177-3AD203B41FA5}">
                      <a16:colId xmlns:a16="http://schemas.microsoft.com/office/drawing/2014/main" val="4171522461"/>
                    </a:ext>
                  </a:extLst>
                </a:gridCol>
                <a:gridCol w="1324594">
                  <a:extLst>
                    <a:ext uri="{9D8B030D-6E8A-4147-A177-3AD203B41FA5}">
                      <a16:colId xmlns:a16="http://schemas.microsoft.com/office/drawing/2014/main" val="550706403"/>
                    </a:ext>
                  </a:extLst>
                </a:gridCol>
                <a:gridCol w="1324594">
                  <a:extLst>
                    <a:ext uri="{9D8B030D-6E8A-4147-A177-3AD203B41FA5}">
                      <a16:colId xmlns:a16="http://schemas.microsoft.com/office/drawing/2014/main" val="2139011991"/>
                    </a:ext>
                  </a:extLst>
                </a:gridCol>
                <a:gridCol w="1324594">
                  <a:extLst>
                    <a:ext uri="{9D8B030D-6E8A-4147-A177-3AD203B41FA5}">
                      <a16:colId xmlns:a16="http://schemas.microsoft.com/office/drawing/2014/main" val="3412787194"/>
                    </a:ext>
                  </a:extLst>
                </a:gridCol>
                <a:gridCol w="1325882">
                  <a:extLst>
                    <a:ext uri="{9D8B030D-6E8A-4147-A177-3AD203B41FA5}">
                      <a16:colId xmlns:a16="http://schemas.microsoft.com/office/drawing/2014/main" val="3354828599"/>
                    </a:ext>
                  </a:extLst>
                </a:gridCol>
                <a:gridCol w="1325882">
                  <a:extLst>
                    <a:ext uri="{9D8B030D-6E8A-4147-A177-3AD203B41FA5}">
                      <a16:colId xmlns:a16="http://schemas.microsoft.com/office/drawing/2014/main" val="1129705903"/>
                    </a:ext>
                  </a:extLst>
                </a:gridCol>
              </a:tblGrid>
              <a:tr h="351691">
                <a:tc>
                  <a:txBody>
                    <a:bodyPr/>
                    <a:lstStyle/>
                    <a:p>
                      <a:pPr algn="ctr">
                        <a:spcAft>
                          <a:spcPts val="0"/>
                        </a:spcAft>
                      </a:pPr>
                      <a:r>
                        <a:rPr lang="en-US" sz="2000" dirty="0" err="1">
                          <a:effectLst/>
                        </a:rPr>
                        <a:t>Câu</a:t>
                      </a:r>
                      <a:r>
                        <a:rPr lang="en-US" sz="2000" dirty="0">
                          <a:effectLst/>
                        </a:rPr>
                        <a:t> 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err="1">
                          <a:effectLst/>
                        </a:rPr>
                        <a:t>Câu</a:t>
                      </a:r>
                      <a:r>
                        <a:rPr lang="en-US" sz="2000" dirty="0">
                          <a:effectLst/>
                        </a:rPr>
                        <a:t> 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a:effectLst/>
                        </a:rPr>
                        <a:t>Câu 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Câu 8</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0853185"/>
                  </a:ext>
                </a:extLst>
              </a:tr>
              <a:tr h="351691">
                <a:tc>
                  <a:txBody>
                    <a:bodyPr/>
                    <a:lstStyle/>
                    <a:p>
                      <a:pPr algn="ctr">
                        <a:spcAft>
                          <a:spcPts val="0"/>
                        </a:spcAft>
                      </a:pPr>
                      <a:r>
                        <a:rPr lang="en-US" sz="2000">
                          <a:effectLst/>
                        </a:rPr>
                        <a:t>C</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6731592"/>
                  </a:ext>
                </a:extLst>
              </a:tr>
            </a:tbl>
          </a:graphicData>
        </a:graphic>
      </p:graphicFrame>
      <p:sp>
        <p:nvSpPr>
          <p:cNvPr id="10" name="Rectangle 9"/>
          <p:cNvSpPr/>
          <p:nvPr/>
        </p:nvSpPr>
        <p:spPr>
          <a:xfrm>
            <a:off x="422799" y="2717861"/>
            <a:ext cx="524855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(2,0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nvPr>
        </p:nvGraphicFramePr>
        <p:xfrm>
          <a:off x="799083" y="3285460"/>
          <a:ext cx="10714042" cy="3413760"/>
        </p:xfrm>
        <a:graphic>
          <a:graphicData uri="http://schemas.openxmlformats.org/drawingml/2006/table">
            <a:tbl>
              <a:tblPr firstRow="1" firstCol="1" lastRow="1" lastCol="1" bandRow="1" bandCol="1">
                <a:tableStyleId>{5C22544A-7EE6-4342-B048-85BDC9FD1C3A}</a:tableStyleId>
              </a:tblPr>
              <a:tblGrid>
                <a:gridCol w="939828">
                  <a:extLst>
                    <a:ext uri="{9D8B030D-6E8A-4147-A177-3AD203B41FA5}">
                      <a16:colId xmlns:a16="http://schemas.microsoft.com/office/drawing/2014/main" val="1761406253"/>
                    </a:ext>
                  </a:extLst>
                </a:gridCol>
                <a:gridCol w="8834386">
                  <a:extLst>
                    <a:ext uri="{9D8B030D-6E8A-4147-A177-3AD203B41FA5}">
                      <a16:colId xmlns:a16="http://schemas.microsoft.com/office/drawing/2014/main" val="3066873447"/>
                    </a:ext>
                  </a:extLst>
                </a:gridCol>
                <a:gridCol w="939828">
                  <a:extLst>
                    <a:ext uri="{9D8B030D-6E8A-4147-A177-3AD203B41FA5}">
                      <a16:colId xmlns:a16="http://schemas.microsoft.com/office/drawing/2014/main" val="4211584649"/>
                    </a:ext>
                  </a:extLst>
                </a:gridCol>
              </a:tblGrid>
              <a:tr h="0">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Phương thức biểu đạt chính: Tự sự</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3600414"/>
                  </a:ext>
                </a:extLst>
              </a:tr>
              <a:tr h="0">
                <a:tc>
                  <a:txBody>
                    <a:bodyPr/>
                    <a:lstStyle/>
                    <a:p>
                      <a:pPr algn="ctr">
                        <a:spcAft>
                          <a:spcPts val="0"/>
                        </a:spcAft>
                      </a:pP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1600" dirty="0" err="1">
                          <a:effectLst/>
                          <a:latin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thấy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Thỏ</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khoác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xuống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Nhím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hành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động</a:t>
                      </a:r>
                      <a:endParaRPr lang="en-US" sz="1600" dirty="0">
                        <a:effectLst/>
                        <a:latin typeface="Times New Roman" panose="02020603050405020304" pitchFamily="18" charset="0"/>
                        <a:cs typeface="Times New Roman" panose="02020603050405020304" pitchFamily="18" charset="0"/>
                      </a:endParaRPr>
                    </a:p>
                    <a:p>
                      <a:pPr algn="just">
                        <a:spcAft>
                          <a:spcPts val="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lấy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giúp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khoác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xuống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quấn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Thỏ</a:t>
                      </a:r>
                      <a:r>
                        <a:rPr lang="en-US" sz="1600" dirty="0">
                          <a:effectLst/>
                          <a:latin typeface="Times New Roman" panose="02020603050405020304" pitchFamily="18" charset="0"/>
                          <a:cs typeface="Times New Roman" panose="02020603050405020304" pitchFamily="18" charset="0"/>
                        </a:rPr>
                        <a:t>; </a:t>
                      </a:r>
                    </a:p>
                    <a:p>
                      <a:pPr algn="just">
                        <a:spcAft>
                          <a:spcPts val="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nhổ</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cây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kim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để</a:t>
                      </a:r>
                      <a:r>
                        <a:rPr lang="en-US" sz="1600" dirty="0">
                          <a:effectLst/>
                          <a:latin typeface="Times New Roman" panose="02020603050405020304" pitchFamily="18" charset="0"/>
                          <a:cs typeface="Times New Roman" panose="02020603050405020304" pitchFamily="18" charset="0"/>
                        </a:rPr>
                        <a:t> may </a:t>
                      </a:r>
                      <a:r>
                        <a:rPr lang="en-US" sz="1600" dirty="0" err="1">
                          <a:effectLst/>
                          <a:latin typeface="Times New Roman" panose="02020603050405020304" pitchFamily="18" charset="0"/>
                          <a:cs typeface="Times New Roman" panose="02020603050405020304" pitchFamily="18" charset="0"/>
                        </a:rPr>
                        <a:t>áo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bạn</a:t>
                      </a:r>
                      <a:r>
                        <a:rPr lang="en-US" sz="1600" dirty="0">
                          <a:effectLst/>
                          <a:latin typeface="Times New Roman" panose="02020603050405020304" pitchFamily="18" charset="0"/>
                          <a:cs typeface="Times New Roman" panose="02020603050405020304" pitchFamily="18" charset="0"/>
                        </a:rPr>
                        <a:t>.</a:t>
                      </a:r>
                    </a:p>
                    <a:p>
                      <a:pPr algn="just">
                        <a:spcAft>
                          <a:spcPts val="0"/>
                        </a:spcAft>
                      </a:pP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đầy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đủ</a:t>
                      </a:r>
                      <a:r>
                        <a:rPr lang="en-US" sz="1600" dirty="0">
                          <a:effectLst/>
                          <a:latin typeface="Times New Roman" panose="02020603050405020304" pitchFamily="18" charset="0"/>
                          <a:cs typeface="Times New Roman" panose="02020603050405020304" pitchFamily="18" charset="0"/>
                        </a:rPr>
                        <a:t>: 0.5 đ; </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1 chi </a:t>
                      </a:r>
                      <a:r>
                        <a:rPr lang="en-US" sz="1600" dirty="0" err="1">
                          <a:effectLst/>
                          <a:latin typeface="Times New Roman" panose="02020603050405020304" pitchFamily="18" charset="0"/>
                          <a:cs typeface="Times New Roman" panose="02020603050405020304" pitchFamily="18" charset="0"/>
                        </a:rPr>
                        <a:t>tiết</a:t>
                      </a: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hình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ảnh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như</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đáp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án</a:t>
                      </a:r>
                      <a:r>
                        <a:rPr lang="en-US" sz="1600" dirty="0">
                          <a:effectLst/>
                          <a:latin typeface="Times New Roman" panose="02020603050405020304" pitchFamily="18" charset="0"/>
                          <a:cs typeface="Times New Roman" panose="02020603050405020304" pitchFamily="18" charset="0"/>
                        </a:rPr>
                        <a:t>: 0.25 đ)</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1607788"/>
                  </a:ext>
                </a:extLst>
              </a:tr>
              <a:tr h="0">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600">
                          <a:effectLst/>
                          <a:latin typeface="Times New Roman" panose="02020603050405020304" pitchFamily="18" charset="0"/>
                          <a:cs typeface="Times New Roman" panose="02020603050405020304" pitchFamily="18" charset="0"/>
                        </a:rPr>
                        <a:t>Hành động của Nhím cho thấy:</a:t>
                      </a:r>
                    </a:p>
                    <a:p>
                      <a:pPr>
                        <a:spcAft>
                          <a:spcPts val="0"/>
                        </a:spcAft>
                      </a:pPr>
                      <a:r>
                        <a:rPr lang="en-US" sz="1600">
                          <a:effectLst/>
                          <a:latin typeface="Times New Roman" panose="02020603050405020304" pitchFamily="18" charset="0"/>
                          <a:cs typeface="Times New Roman" panose="02020603050405020304" pitchFamily="18" charset="0"/>
                        </a:rPr>
                        <a:t>- Nhím là người bạn nhân hậu, tốt bụng, luôn quan tâm và sẵn lòng giúp đỡ bạn bè.</a:t>
                      </a:r>
                    </a:p>
                    <a:p>
                      <a:pPr>
                        <a:spcAft>
                          <a:spcPts val="0"/>
                        </a:spcAft>
                      </a:pPr>
                      <a:r>
                        <a:rPr lang="en-US" sz="1600">
                          <a:effectLst/>
                          <a:latin typeface="Times New Roman" panose="02020603050405020304" pitchFamily="18" charset="0"/>
                          <a:cs typeface="Times New Roman" panose="02020603050405020304" pitchFamily="18" charset="0"/>
                        </a:rPr>
                        <a:t>- Tình bạn vô tư, trong sáng của Nhím và Thỏ.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0480071"/>
                  </a:ext>
                </a:extLst>
              </a:tr>
              <a:tr h="0">
                <a:tc>
                  <a:txBody>
                    <a:bodyPr/>
                    <a:lstStyle/>
                    <a:p>
                      <a:pPr algn="ctr">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600">
                          <a:effectLst/>
                          <a:latin typeface="Times New Roman" panose="02020603050405020304" pitchFamily="18" charset="0"/>
                          <a:cs typeface="Times New Roman" panose="02020603050405020304" pitchFamily="18" charset="0"/>
                        </a:rPr>
                        <a:t> </a:t>
                      </a:r>
                    </a:p>
                    <a:p>
                      <a:pPr>
                        <a:spcAft>
                          <a:spcPts val="0"/>
                        </a:spcAft>
                      </a:pPr>
                      <a:r>
                        <a:rPr lang="en-US" sz="1600">
                          <a:effectLst/>
                          <a:latin typeface="Times New Roman" panose="02020603050405020304" pitchFamily="18" charset="0"/>
                          <a:cs typeface="Times New Roman" panose="02020603050405020304" pitchFamily="18" charset="0"/>
                        </a:rPr>
                        <a:t>Từ đoạn văn trên, em rút ra cho mình những thông điệp:</a:t>
                      </a:r>
                    </a:p>
                    <a:p>
                      <a:pPr marL="342900" lvl="0" indent="-342900">
                        <a:spcAft>
                          <a:spcPts val="0"/>
                        </a:spcAft>
                        <a:buFont typeface="Times New Roman" panose="02020603050405020304" pitchFamily="18" charset="0"/>
                        <a:buChar char="-"/>
                        <a:tabLst>
                          <a:tab pos="457200" algn="l"/>
                        </a:tabLst>
                      </a:pPr>
                      <a:r>
                        <a:rPr lang="en-US" sz="1600">
                          <a:effectLst/>
                          <a:latin typeface="Times New Roman" panose="02020603050405020304" pitchFamily="18" charset="0"/>
                          <a:cs typeface="Times New Roman" panose="02020603050405020304" pitchFamily="18" charset="0"/>
                        </a:rPr>
                        <a:t>Hãy quan tâm, giúp đỡ mọi người, nhất là khi họ gặp khó khăn.</a:t>
                      </a:r>
                    </a:p>
                    <a:p>
                      <a:pPr marL="342900" lvl="0" indent="-342900">
                        <a:spcAft>
                          <a:spcPts val="0"/>
                        </a:spcAft>
                        <a:buFont typeface="Times New Roman" panose="02020603050405020304" pitchFamily="18" charset="0"/>
                        <a:buChar char="-"/>
                        <a:tabLst>
                          <a:tab pos="457200" algn="l"/>
                        </a:tabLst>
                      </a:pPr>
                      <a:r>
                        <a:rPr lang="en-US" sz="1600">
                          <a:effectLst/>
                          <a:latin typeface="Times New Roman" panose="02020603050405020304" pitchFamily="18" charset="0"/>
                          <a:cs typeface="Times New Roman" panose="02020603050405020304" pitchFamily="18" charset="0"/>
                        </a:rPr>
                        <a:t>Để xây dựng tình bạn cần sự chân thành, trong sáng, không toan tính.</a:t>
                      </a:r>
                    </a:p>
                    <a:p>
                      <a:pPr marL="342900" lvl="0" indent="-342900">
                        <a:spcAft>
                          <a:spcPts val="0"/>
                        </a:spcAft>
                        <a:buFont typeface="Times New Roman" panose="02020603050405020304" pitchFamily="18" charset="0"/>
                        <a:buChar char="-"/>
                        <a:tabLst>
                          <a:tab pos="457200" algn="l"/>
                        </a:tabLst>
                      </a:pPr>
                      <a:r>
                        <a:rPr lang="en-US" sz="1600">
                          <a:effectLst/>
                          <a:latin typeface="Times New Roman" panose="02020603050405020304" pitchFamily="18" charset="0"/>
                          <a:cs typeface="Times New Roman" panose="02020603050405020304" pitchFamily="18" charset="0"/>
                        </a:rPr>
                        <a:t>Tình yêu thương giúp ta vượt qua mọi khó khăn, gian khổ.</a:t>
                      </a:r>
                    </a:p>
                    <a:p>
                      <a:pPr marL="228600">
                        <a:spcAft>
                          <a:spcPts val="0"/>
                        </a:spcAft>
                      </a:pPr>
                      <a:r>
                        <a:rPr lang="en-US" sz="1600">
                          <a:effectLst/>
                          <a:latin typeface="Times New Roman" panose="02020603050405020304" pitchFamily="18" charset="0"/>
                          <a:cs typeface="Times New Roman" panose="02020603050405020304" pitchFamily="18" charset="0"/>
                        </a:rPr>
                        <a:t>(HS có thể đưa ra thông điệp phù hợp là cho điểm, mỗi thông điệp đúng 0,25, tối đa 0,5đ)</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6239381"/>
                  </a:ext>
                </a:extLst>
              </a:tr>
            </a:tbl>
          </a:graphicData>
        </a:graphic>
      </p:graphicFrame>
    </p:spTree>
    <p:extLst>
      <p:ext uri="{BB962C8B-B14F-4D97-AF65-F5344CB8AC3E}">
        <p14:creationId xmlns:p14="http://schemas.microsoft.com/office/powerpoint/2010/main" val="42514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8952" y="127061"/>
            <a:ext cx="41024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vi-VN"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III. </a:t>
            </a:r>
            <a:r>
              <a:rPr kumimoji="0" lang="vi-VN"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vi-VN"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văn (</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6,0 </a:t>
            </a:r>
            <a:r>
              <a:rPr kumimoji="0" lang="vi-VN"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vi-VN"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nvPr>
        </p:nvGraphicFramePr>
        <p:xfrm>
          <a:off x="378952" y="721413"/>
          <a:ext cx="11236036" cy="6136587"/>
        </p:xfrm>
        <a:graphic>
          <a:graphicData uri="http://schemas.openxmlformats.org/drawingml/2006/table">
            <a:tbl>
              <a:tblPr firstRow="1" firstCol="1" lastRow="1" lastCol="1" bandRow="1" bandCol="1"/>
              <a:tblGrid>
                <a:gridCol w="1172833">
                  <a:extLst>
                    <a:ext uri="{9D8B030D-6E8A-4147-A177-3AD203B41FA5}">
                      <a16:colId xmlns:a16="http://schemas.microsoft.com/office/drawing/2014/main" val="4162776135"/>
                    </a:ext>
                  </a:extLst>
                </a:gridCol>
                <a:gridCol w="9495728">
                  <a:extLst>
                    <a:ext uri="{9D8B030D-6E8A-4147-A177-3AD203B41FA5}">
                      <a16:colId xmlns:a16="http://schemas.microsoft.com/office/drawing/2014/main" val="713122494"/>
                    </a:ext>
                  </a:extLst>
                </a:gridCol>
                <a:gridCol w="567475">
                  <a:extLst>
                    <a:ext uri="{9D8B030D-6E8A-4147-A177-3AD203B41FA5}">
                      <a16:colId xmlns:a16="http://schemas.microsoft.com/office/drawing/2014/main" val="3054519440"/>
                    </a:ext>
                  </a:extLst>
                </a:gridCol>
              </a:tblGrid>
              <a:tr h="290186">
                <a:tc rowSpan="5">
                  <a:txBody>
                    <a:bodyPr/>
                    <a:lstStyle/>
                    <a:p>
                      <a:pPr algn="ctr">
                        <a:lnSpc>
                          <a:spcPct val="107000"/>
                        </a:lnSpc>
                        <a:spcAft>
                          <a:spcPts val="0"/>
                        </a:spcAft>
                      </a:pPr>
                      <a:r>
                        <a:rPr lang="en-US" sz="1800" b="1" i="1" dirty="0">
                          <a:solidFill>
                            <a:srgbClr val="0D0D0D"/>
                          </a:solidFill>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a. Đảm bảo thể thức, dung lượng yêu cầu của một đoạn văn .</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632040"/>
                  </a:ext>
                </a:extLst>
              </a:tr>
              <a:tr h="580371">
                <a:tc vMerge="1">
                  <a:txBody>
                    <a:bodyPr/>
                    <a:lstStyle/>
                    <a:p>
                      <a:endParaRPr lang="en-US"/>
                    </a:p>
                  </a:txBody>
                  <a:tcPr/>
                </a:tc>
                <a:tc>
                  <a:txBody>
                    <a:bodyPr/>
                    <a:lstStyle/>
                    <a:p>
                      <a:pPr>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b. Xác định đúng nội dung chủ yếu đoạn văn: Vai trò của tình bạn trong cuộc sống</a:t>
                      </a:r>
                      <a:endParaRPr lang="en-US" sz="180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052070"/>
                  </a:ext>
                </a:extLst>
              </a:tr>
              <a:tr h="4614717">
                <a:tc vMerge="1">
                  <a:txBody>
                    <a:bodyPr/>
                    <a:lstStyle/>
                    <a:p>
                      <a:endParaRPr lang="en-US"/>
                    </a:p>
                  </a:txBody>
                  <a:tcPr/>
                </a:tc>
                <a:tc>
                  <a:txBody>
                    <a:bodyPr/>
                    <a:lstStyle/>
                    <a:p>
                      <a:pPr marL="457200" algn="just">
                        <a:lnSpc>
                          <a:spcPct val="115000"/>
                        </a:lnSpc>
                        <a:spcAft>
                          <a:spcPts val="0"/>
                        </a:spcAft>
                      </a:pPr>
                      <a:r>
                        <a:rPr lang="en-US" sz="1800" i="1" dirty="0">
                          <a:solidFill>
                            <a:srgbClr val="0D0D0D"/>
                          </a:solidFill>
                          <a:effectLst/>
                          <a:latin typeface="Times New Roman" panose="02020603050405020304" pitchFamily="18" charset="0"/>
                          <a:ea typeface="Times New Roman" panose="02020603050405020304" pitchFamily="18" charset="0"/>
                        </a:rPr>
                        <a:t>c. </a:t>
                      </a:r>
                      <a:r>
                        <a:rPr lang="en-US" sz="1800" i="1" dirty="0" err="1">
                          <a:solidFill>
                            <a:srgbClr val="0D0D0D"/>
                          </a:solidFill>
                          <a:effectLst/>
                          <a:latin typeface="Times New Roman" panose="02020603050405020304" pitchFamily="18" charset="0"/>
                          <a:ea typeface="Times New Roman" panose="02020603050405020304" pitchFamily="18" charset="0"/>
                        </a:rPr>
                        <a:t>Triển</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khai</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hợp</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lý</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nội</a:t>
                      </a:r>
                      <a:r>
                        <a:rPr lang="en-US" sz="1800" i="1" dirty="0">
                          <a:solidFill>
                            <a:srgbClr val="0D0D0D"/>
                          </a:solidFill>
                          <a:effectLst/>
                          <a:latin typeface="Times New Roman" panose="02020603050405020304" pitchFamily="18" charset="0"/>
                          <a:ea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văn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Có</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viết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đoạn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văn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theo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hướng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sau</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Mở</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đoạn</a:t>
                      </a:r>
                      <a:r>
                        <a:rPr lang="en-US" sz="1800" b="1" dirty="0">
                          <a:solidFill>
                            <a:srgbClr val="0D0D0D"/>
                          </a:solidFill>
                          <a:effectLst/>
                          <a:latin typeface="Times New Roman" panose="02020603050405020304" pitchFamily="18" charset="0"/>
                          <a:ea typeface="Times New Roman" panose="02020603050405020304" pitchFamily="18" charset="0"/>
                        </a:rPr>
                        <a: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Dẫn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dắt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được</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vấn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vai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trò</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của</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tình</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bạn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trong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đời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sống</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Thân</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đoạn</a:t>
                      </a:r>
                      <a:r>
                        <a:rPr lang="en-US" sz="1800" b="1"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p>
                    <a:p>
                      <a:pPr>
                        <a:lnSpc>
                          <a:spcPct val="115000"/>
                        </a:lnSpc>
                        <a:spcAft>
                          <a:spcPts val="12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phúc</a:t>
                      </a:r>
                      <a:r>
                        <a:rPr lang="en-US" sz="1800" dirty="0">
                          <a:effectLst/>
                          <a:latin typeface="Times New Roman" panose="02020603050405020304" pitchFamily="18" charset="0"/>
                          <a:ea typeface="Times New Roman" panose="02020603050405020304" pitchFamily="18" charset="0"/>
                        </a:rPr>
                        <a:t>.</a:t>
                      </a:r>
                    </a:p>
                    <a:p>
                      <a:pPr>
                        <a:lnSpc>
                          <a:spcPct val="115000"/>
                        </a:lnSpc>
                        <a:spcAft>
                          <a:spcPts val="12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phú</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a:t>
                      </a:r>
                    </a:p>
                    <a:p>
                      <a:pPr>
                        <a:lnSpc>
                          <a:spcPct val="115000"/>
                        </a:lnSpc>
                        <a:spcAft>
                          <a:spcPts val="12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giúp</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vượt</a:t>
                      </a:r>
                      <a:r>
                        <a:rPr lang="vi-VN" sz="1800" dirty="0">
                          <a:solidFill>
                            <a:srgbClr val="000000"/>
                          </a:solidFill>
                          <a:effectLst/>
                          <a:latin typeface="Times New Roman" panose="02020603050405020304" pitchFamily="18" charset="0"/>
                          <a:ea typeface="Times New Roman" panose="02020603050405020304" pitchFamily="18" charset="0"/>
                        </a:rPr>
                        <a:t> qua </a:t>
                      </a:r>
                      <a:r>
                        <a:rPr lang="vi-VN" sz="1800" dirty="0" err="1">
                          <a:solidFill>
                            <a:srgbClr val="000000"/>
                          </a:solidFill>
                          <a:effectLst/>
                          <a:latin typeface="Times New Roman" panose="02020603050405020304" pitchFamily="18" charset="0"/>
                          <a:ea typeface="Times New Roman" panose="02020603050405020304" pitchFamily="18" charset="0"/>
                        </a:rPr>
                        <a:t>những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khó</a:t>
                      </a:r>
                      <a:r>
                        <a:rPr lang="vi-VN" sz="1800" dirty="0">
                          <a:solidFill>
                            <a:srgbClr val="000000"/>
                          </a:solidFill>
                          <a:effectLst/>
                          <a:latin typeface="Times New Roman" panose="02020603050405020304" pitchFamily="18" charset="0"/>
                          <a:ea typeface="Times New Roman" panose="02020603050405020304" pitchFamily="18" charset="0"/>
                        </a:rPr>
                        <a:t> khăn, </a:t>
                      </a:r>
                      <a:r>
                        <a:rPr lang="vi-VN" sz="1800" dirty="0" err="1">
                          <a:solidFill>
                            <a:srgbClr val="000000"/>
                          </a:solidFill>
                          <a:effectLst/>
                          <a:latin typeface="Times New Roman" panose="02020603050405020304" pitchFamily="18" charset="0"/>
                          <a:ea typeface="Times New Roman" panose="02020603050405020304" pitchFamily="18" charset="0"/>
                        </a:rPr>
                        <a:t>thử</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thách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giúp</a:t>
                      </a:r>
                      <a:r>
                        <a:rPr lang="en-US" sz="1800" dirty="0">
                          <a:solidFill>
                            <a:srgbClr val="000000"/>
                          </a:solidFill>
                          <a:effectLst/>
                          <a:latin typeface="Times New Roman" panose="02020603050405020304" pitchFamily="18" charset="0"/>
                          <a:ea typeface="Times New Roman" panose="02020603050405020304" pitchFamily="18" charset="0"/>
                        </a:rPr>
                        <a:t> con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Có</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bạn</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sẻ</a:t>
                      </a:r>
                      <a:r>
                        <a:rPr lang="en-US" sz="1800" dirty="0">
                          <a:solidFill>
                            <a:srgbClr val="000000"/>
                          </a:solidFill>
                          <a:effectLst/>
                          <a:latin typeface="Times New Roman" panose="02020603050405020304" pitchFamily="18" charset="0"/>
                          <a:ea typeface="Times New Roman" panose="02020603050405020304" pitchFamily="18" charset="0"/>
                        </a:rPr>
                        <a:t> chia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buồn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biết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dùng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chứng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văn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hay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trò</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bạn</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7000"/>
                        </a:lnSpc>
                        <a:spcAft>
                          <a:spcPts val="0"/>
                        </a:spcAft>
                      </a:pP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Kết</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đoạn</a:t>
                      </a:r>
                      <a:r>
                        <a:rPr lang="en-US" sz="1800" b="1" dirty="0">
                          <a:solidFill>
                            <a:srgbClr val="0D0D0D"/>
                          </a:solidFill>
                          <a:effectLst/>
                          <a:latin typeface="Times New Roman" panose="02020603050405020304" pitchFamily="18" charset="0"/>
                          <a:ea typeface="Times New Roman" panose="02020603050405020304" pitchFamily="18" charset="0"/>
                        </a:rPr>
                        <a: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Khẳng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định</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lại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vấn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liên</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hệ</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702031"/>
                  </a:ext>
                </a:extLst>
              </a:tr>
              <a:tr h="290186">
                <a:tc vMerge="1">
                  <a:txBody>
                    <a:bodyPr/>
                    <a:lstStyle/>
                    <a:p>
                      <a:endParaRPr lang="en-US"/>
                    </a:p>
                  </a:txBody>
                  <a:tcPr/>
                </a:tc>
                <a:tc>
                  <a:txBody>
                    <a:bodyPr/>
                    <a:lstStyle/>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d. Sáng tạo: Cách diễn đạt độc đáo, có cảm nghĩ riêng, sâu sắc</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505305"/>
                  </a:ext>
                </a:extLst>
              </a:tr>
              <a:tr h="295222">
                <a:tc vMerge="1">
                  <a:txBody>
                    <a:bodyPr/>
                    <a:lstStyle/>
                    <a:p>
                      <a:endParaRPr lang="en-US"/>
                    </a:p>
                  </a:txBody>
                  <a:tcPr/>
                </a:tc>
                <a:tc>
                  <a:txBody>
                    <a:bodyPr/>
                    <a:lstStyle/>
                    <a:p>
                      <a:pPr algn="just">
                        <a:lnSpc>
                          <a:spcPct val="107000"/>
                        </a:lnSpc>
                        <a:spcAft>
                          <a:spcPts val="0"/>
                        </a:spcAft>
                      </a:pPr>
                      <a:r>
                        <a:rPr lang="en-US" sz="1800" i="1">
                          <a:solidFill>
                            <a:srgbClr val="0D0D0D"/>
                          </a:solidFill>
                          <a:effectLst/>
                          <a:latin typeface="Times New Roman" panose="02020603050405020304" pitchFamily="18" charset="0"/>
                          <a:ea typeface="Times New Roman" panose="02020603050405020304" pitchFamily="18" charset="0"/>
                        </a:rPr>
                        <a:t>e. Chính tả, dùng từ, đặt câu: Đảm bảo chuẩn chính tả, ngữ pháp, ngữ nghĩa Tiếng Việt.</a:t>
                      </a:r>
                      <a:endParaRPr lang="en-US" sz="180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0D0D0D"/>
                          </a:solidFill>
                          <a:effectLst/>
                          <a:latin typeface="Times New Roman" panose="02020603050405020304" pitchFamily="18" charset="0"/>
                          <a:ea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endParaRPr>
                    </a:p>
                  </a:txBody>
                  <a:tcPr marL="31952" marR="3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428692"/>
                  </a:ext>
                </a:extLst>
              </a:tr>
            </a:tbl>
          </a:graphicData>
        </a:graphic>
      </p:graphicFrame>
    </p:spTree>
    <p:extLst>
      <p:ext uri="{BB962C8B-B14F-4D97-AF65-F5344CB8AC3E}">
        <p14:creationId xmlns:p14="http://schemas.microsoft.com/office/powerpoint/2010/main" val="27021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0" y="1"/>
          <a:ext cx="12192000" cy="6901618"/>
        </p:xfrm>
        <a:graphic>
          <a:graphicData uri="http://schemas.openxmlformats.org/drawingml/2006/table">
            <a:tbl>
              <a:tblPr firstRow="1" firstCol="1" lastRow="1" lastCol="1" bandRow="1" bandCol="1"/>
              <a:tblGrid>
                <a:gridCol w="831273">
                  <a:extLst>
                    <a:ext uri="{9D8B030D-6E8A-4147-A177-3AD203B41FA5}">
                      <a16:colId xmlns:a16="http://schemas.microsoft.com/office/drawing/2014/main" val="1994467469"/>
                    </a:ext>
                  </a:extLst>
                </a:gridCol>
                <a:gridCol w="10744969">
                  <a:extLst>
                    <a:ext uri="{9D8B030D-6E8A-4147-A177-3AD203B41FA5}">
                      <a16:colId xmlns:a16="http://schemas.microsoft.com/office/drawing/2014/main" val="367404033"/>
                    </a:ext>
                  </a:extLst>
                </a:gridCol>
                <a:gridCol w="615758">
                  <a:extLst>
                    <a:ext uri="{9D8B030D-6E8A-4147-A177-3AD203B41FA5}">
                      <a16:colId xmlns:a16="http://schemas.microsoft.com/office/drawing/2014/main" val="86584913"/>
                    </a:ext>
                  </a:extLst>
                </a:gridCol>
              </a:tblGrid>
              <a:tr h="1652263">
                <a:tc rowSpan="5">
                  <a:txBody>
                    <a:bodyPr/>
                    <a:lstStyle/>
                    <a:p>
                      <a:pPr algn="ctr">
                        <a:spcAft>
                          <a:spcPts val="0"/>
                        </a:spcAft>
                      </a:pPr>
                      <a:r>
                        <a:rPr lang="en-US" sz="2000" b="1" i="1">
                          <a:solidFill>
                            <a:srgbClr val="0D0D0D"/>
                          </a:solidFill>
                          <a:effectLst/>
                          <a:latin typeface="Times New Roman" panose="02020603050405020304" pitchFamily="18" charset="0"/>
                          <a:ea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a. </a:t>
                      </a:r>
                      <a:r>
                        <a:rPr lang="en-US" sz="2400" i="1" dirty="0" err="1">
                          <a:solidFill>
                            <a:srgbClr val="0D0D0D"/>
                          </a:solidFill>
                          <a:effectLst/>
                          <a:latin typeface="Times New Roman" panose="02020603050405020304" pitchFamily="18" charset="0"/>
                          <a:ea typeface="Times New Roman" panose="02020603050405020304" pitchFamily="18" charset="0"/>
                        </a:rPr>
                        <a:t>Đảm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cấu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trúc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của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bài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tự</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sự</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sử</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dụng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yếu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tố</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miêu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cảm</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đầy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0.5</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839989"/>
                  </a:ext>
                </a:extLst>
              </a:tr>
              <a:tr h="614479">
                <a:tc vMerge="1">
                  <a:txBody>
                    <a:bodyPr/>
                    <a:lstStyle/>
                    <a:p>
                      <a:endParaRPr lang="en-US"/>
                    </a:p>
                  </a:txBody>
                  <a:tcPr/>
                </a:tc>
                <a:tc>
                  <a:txBody>
                    <a:bodyPr/>
                    <a:lstStyle/>
                    <a:p>
                      <a:pPr algn="just">
                        <a:spcAft>
                          <a:spcPts val="0"/>
                        </a:spcAft>
                      </a:pPr>
                      <a:r>
                        <a:rPr lang="en-US" sz="1800" b="1" dirty="0">
                          <a:solidFill>
                            <a:srgbClr val="0D0D0D"/>
                          </a:solidFill>
                          <a:effectLst/>
                          <a:latin typeface="Times New Roman" panose="02020603050405020304" pitchFamily="18" charset="0"/>
                          <a:ea typeface="Times New Roman" panose="02020603050405020304" pitchFamily="18" charset="0"/>
                        </a:rPr>
                        <a:t>b. </a:t>
                      </a:r>
                      <a:r>
                        <a:rPr lang="en-US" sz="1800" i="1" dirty="0" err="1">
                          <a:solidFill>
                            <a:srgbClr val="0D0D0D"/>
                          </a:solidFill>
                          <a:effectLst/>
                          <a:latin typeface="Times New Roman" panose="02020603050405020304" pitchFamily="18" charset="0"/>
                          <a:ea typeface="Times New Roman" panose="02020603050405020304" pitchFamily="18" charset="0"/>
                        </a:rPr>
                        <a:t>Xác</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định</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đúng</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yêu</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cầu</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bài</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viết</a:t>
                      </a:r>
                      <a:r>
                        <a:rPr lang="en-US" sz="1800" i="1"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Kể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lại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một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trải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nghiệm</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đáng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nhớ</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người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thân</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gn="just">
                        <a:spcAft>
                          <a:spcPts val="0"/>
                        </a:spcAft>
                      </a:pPr>
                      <a:r>
                        <a:rPr lang="en-US" sz="1800" dirty="0">
                          <a:solidFill>
                            <a:srgbClr val="0D0D0D"/>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947378"/>
                  </a:ext>
                </a:extLst>
              </a:tr>
              <a:tr h="2986092">
                <a:tc vMerge="1">
                  <a:txBody>
                    <a:bodyPr/>
                    <a:lstStyle/>
                    <a:p>
                      <a:endParaRPr lang="en-US"/>
                    </a:p>
                  </a:txBody>
                  <a:tcPr/>
                </a:tc>
                <a:tc>
                  <a:txBody>
                    <a:bodyPr/>
                    <a:lstStyle/>
                    <a:p>
                      <a:pPr marL="0" lvl="0" indent="0" algn="just">
                        <a:lnSpc>
                          <a:spcPct val="115000"/>
                        </a:lnSpc>
                        <a:spcAft>
                          <a:spcPts val="0"/>
                        </a:spcAft>
                        <a:buClr>
                          <a:srgbClr val="000000"/>
                        </a:buClr>
                        <a:buSzPts val="1100"/>
                        <a:buFont typeface="Arial" panose="020B0604020202020204" pitchFamily="34" charset="0"/>
                        <a:buNone/>
                      </a:pPr>
                      <a:r>
                        <a:rPr lang="en-US" sz="2000" i="1" dirty="0" smtClean="0">
                          <a:solidFill>
                            <a:srgbClr val="0D0D0D"/>
                          </a:solidFill>
                          <a:effectLst/>
                          <a:latin typeface="Times New Roman" panose="02020603050405020304" pitchFamily="18" charset="0"/>
                          <a:ea typeface="Times New Roman" panose="02020603050405020304" pitchFamily="18" charset="0"/>
                        </a:rPr>
                        <a:t> </a:t>
                      </a:r>
                      <a:r>
                        <a:rPr lang="en-US" sz="2400" b="1" i="1" dirty="0" smtClean="0">
                          <a:solidFill>
                            <a:srgbClr val="0D0D0D"/>
                          </a:solidFill>
                          <a:effectLst/>
                          <a:latin typeface="Times New Roman" panose="02020603050405020304" pitchFamily="18" charset="0"/>
                          <a:ea typeface="Times New Roman" panose="02020603050405020304" pitchFamily="18" charset="0"/>
                        </a:rPr>
                        <a:t>a</a:t>
                      </a:r>
                      <a:r>
                        <a:rPr lang="en-US" sz="2400" i="1" dirty="0" smtClean="0">
                          <a:solidFill>
                            <a:srgbClr val="0D0D0D"/>
                          </a:solidFill>
                          <a:effectLst/>
                          <a:latin typeface="Times New Roman" panose="02020603050405020304" pitchFamily="18" charset="0"/>
                          <a:ea typeface="Times New Roman" panose="02020603050405020304" pitchFamily="18" charset="0"/>
                        </a:rPr>
                        <a:t>. </a:t>
                      </a:r>
                      <a:r>
                        <a:rPr lang="en-US" sz="2400" i="1" dirty="0" err="1" smtClean="0">
                          <a:solidFill>
                            <a:srgbClr val="0D0D0D"/>
                          </a:solidFill>
                          <a:effectLst/>
                          <a:latin typeface="Times New Roman" panose="02020603050405020304" pitchFamily="18" charset="0"/>
                          <a:ea typeface="Times New Roman" panose="02020603050405020304" pitchFamily="18" charset="0"/>
                        </a:rPr>
                        <a:t>Tiển</a:t>
                      </a:r>
                      <a:r>
                        <a:rPr lang="en-US" sz="2400" i="1" dirty="0" smtClean="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khai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bài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viết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rPr>
                        <a:t>xuất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04800">
                        <a:spcAft>
                          <a:spcPts val="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điểm</a:t>
                      </a:r>
                      <a:endParaRPr lang="en-US" sz="2400" dirty="0">
                        <a:effectLst/>
                        <a:latin typeface="Times New Roman" panose="02020603050405020304" pitchFamily="18" charset="0"/>
                        <a:ea typeface="Times New Roman" panose="02020603050405020304" pitchFamily="18" charset="0"/>
                      </a:endParaRPr>
                    </a:p>
                    <a:p>
                      <a:pPr marL="304800">
                        <a:spcAft>
                          <a:spcPts val="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endParaRPr lang="en-US" sz="2400" dirty="0">
                        <a:effectLst/>
                        <a:latin typeface="Times New Roman" panose="02020603050405020304" pitchFamily="18" charset="0"/>
                        <a:ea typeface="Times New Roman" panose="02020603050405020304" pitchFamily="18" charset="0"/>
                      </a:endParaRPr>
                    </a:p>
                    <a:p>
                      <a:pPr marL="304800">
                        <a:spcAft>
                          <a:spcPts val="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sóc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pPr>
                      <a:r>
                        <a:rPr lang="en-US" sz="2000" dirty="0">
                          <a:solidFill>
                            <a:srgbClr val="0D0D0D"/>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13979"/>
                  </a:ext>
                </a:extLst>
              </a:tr>
              <a:tr h="639097">
                <a:tc vMerge="1">
                  <a:txBody>
                    <a:bodyPr/>
                    <a:lstStyle/>
                    <a:p>
                      <a:endParaRPr lang="en-US"/>
                    </a:p>
                  </a:txBody>
                  <a:tcPr/>
                </a:tc>
                <a:tc>
                  <a:txBody>
                    <a:bodyPr/>
                    <a:lstStyle/>
                    <a:p>
                      <a:pPr algn="just">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d.</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tạo</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D0D0D"/>
                          </a:solidFill>
                          <a:effectLst/>
                          <a:latin typeface="Times New Roman" panose="02020603050405020304" pitchFamily="18" charset="0"/>
                          <a:ea typeface="Times New Roman" panose="02020603050405020304" pitchFamily="18" charset="0"/>
                        </a:rPr>
                        <a:t>0,5</a:t>
                      </a:r>
                      <a:endParaRPr lang="en-US" sz="180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339703"/>
                  </a:ext>
                </a:extLst>
              </a:tr>
              <a:tr h="966067">
                <a:tc vMerge="1">
                  <a:txBody>
                    <a:bodyPr/>
                    <a:lstStyle/>
                    <a:p>
                      <a:endParaRPr lang="en-US"/>
                    </a:p>
                  </a:txBody>
                  <a:tcPr/>
                </a:tc>
                <a:tc>
                  <a:txBody>
                    <a:bodyPr/>
                    <a:lstStyle/>
                    <a:p>
                      <a:pPr algn="just">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rPr>
                        <a:t>e.</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Chính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dùng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từ</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đặt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câu</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chuẩn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Tiếng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D0D0D"/>
                          </a:solidFill>
                          <a:effectLst/>
                          <a:latin typeface="Times New Roman" panose="02020603050405020304" pitchFamily="18" charset="0"/>
                          <a:ea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550142"/>
                  </a:ext>
                </a:extLst>
              </a:tr>
            </a:tbl>
          </a:graphicData>
        </a:graphic>
      </p:graphicFrame>
    </p:spTree>
    <p:extLst>
      <p:ext uri="{BB962C8B-B14F-4D97-AF65-F5344CB8AC3E}">
        <p14:creationId xmlns:p14="http://schemas.microsoft.com/office/powerpoint/2010/main" val="383193236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05137" y="245352"/>
            <a:ext cx="4654714"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008428" y="280112"/>
            <a:ext cx="3510128" cy="483017"/>
          </a:xfrm>
          <a:prstGeom prst="rect">
            <a:avLst/>
          </a:prstGeom>
        </p:spPr>
        <p:txBody>
          <a:bodyPr wrap="non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400" b="1" i="0" u="sng" strike="noStrike" kern="1200" cap="none" spc="0" normalizeH="0" baseline="0" noProof="0" dirty="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Hoạt động : Vận dụng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389052" y="871192"/>
            <a:ext cx="560044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GV yêu cầu HS hoàn thành đề đọc hiểu sau</a:t>
            </a:r>
            <a:r>
              <a:rPr kumimoji="0" lang="da-DK" sz="1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389052" y="1498892"/>
            <a:ext cx="1159513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4185702" y="3791595"/>
            <a:ext cx="1968809" cy="483017"/>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389052" y="4274612"/>
            <a:ext cx="93487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1:</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0" y="4882912"/>
            <a:ext cx="11607016" cy="1646413"/>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754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1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1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1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254" y="181963"/>
            <a:ext cx="5158785" cy="460895"/>
          </a:xfrm>
          <a:prstGeom prst="rect">
            <a:avLst/>
          </a:prstGeom>
        </p:spPr>
        <p:txBody>
          <a:bodyPr wrap="non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80277" y="733160"/>
            <a:ext cx="1211422"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80277" y="1248627"/>
            <a:ext cx="11290050" cy="29661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cụ</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trích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dụ</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người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thứ</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miêu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thay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đổi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Giọng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khiêm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tốn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nhẹ</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đặc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điểm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tính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xuất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chỉ</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Tìm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chi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Ghi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nhanh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cụm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tưởng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80277" y="4269396"/>
            <a:ext cx="1798890"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942426" y="5005829"/>
            <a:ext cx="11027901" cy="11548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Sắp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xếp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theo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xúc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thành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dàn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gồm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3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Mở</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xuất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sự</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chê</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nguy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hiểm,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liền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406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25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273" y="2068473"/>
            <a:ext cx="10044545" cy="243675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10"/>
          <p:cNvSpPr>
            <a:spLocks noChangeArrowheads="1"/>
          </p:cNvSpPr>
          <p:nvPr/>
        </p:nvSpPr>
        <p:spPr bwMode="auto">
          <a:xfrm>
            <a:off x="457200" y="860449"/>
            <a:ext cx="11319164" cy="50692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6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23081" y="600501"/>
            <a:ext cx="11586948" cy="578665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3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giễu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cợt</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mày</a:t>
            </a:r>
            <a:r>
              <a:rPr lang="en-US" sz="2400" i="1" dirty="0">
                <a:latin typeface="Times New Roman" panose="02020603050405020304" pitchFamily="18" charset="0"/>
                <a:cs typeface="Times New Roman" panose="02020603050405020304" pitchFamily="18" charset="0"/>
              </a:rPr>
              <a:t>”- “ta”.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mẩu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mũi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dại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bẩn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thỉu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dirty="0" err="1">
                <a:latin typeface="Times New Roman" panose="02020603050405020304" pitchFamily="18" charset="0"/>
                <a:cs typeface="Times New Roman" panose="02020603050405020304" pitchFamily="18" charset="0"/>
              </a:rPr>
              <a: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hám</a:t>
            </a:r>
            <a:r>
              <a:rPr lang="en-US" sz="2400" i="1"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thỉu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hòi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2548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5309" y="245352"/>
            <a:ext cx="3077208"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10"/>
          <p:cNvSpPr>
            <a:spLocks noChangeArrowheads="1"/>
          </p:cNvSpPr>
          <p:nvPr/>
        </p:nvSpPr>
        <p:spPr bwMode="auto">
          <a:xfrm>
            <a:off x="355308" y="1131117"/>
            <a:ext cx="11630365" cy="535408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67632" y="346544"/>
            <a:ext cx="2391039" cy="460895"/>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716380" y="1525870"/>
            <a:ext cx="11114549" cy="441261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1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hiểm,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khoe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khoang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nhẹn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ốm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yếu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sang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Híc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xì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(4).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tủi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(5).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hang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yếu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gây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dễ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470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6635" y="0"/>
            <a:ext cx="7617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66254" y="472054"/>
            <a:ext cx="1176251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5-7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66254" y="1964353"/>
            <a:ext cx="11360728"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mỉm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10921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73236" y="273061"/>
            <a:ext cx="3172691" cy="5910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10"/>
          <p:cNvSpPr>
            <a:spLocks noChangeArrowheads="1"/>
          </p:cNvSpPr>
          <p:nvPr/>
        </p:nvSpPr>
        <p:spPr bwMode="auto">
          <a:xfrm>
            <a:off x="731520" y="1511443"/>
            <a:ext cx="10649243" cy="45657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153551" y="2551837"/>
            <a:ext cx="1007246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HS: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Làm hoàn chỉnh các đề 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Vẽ sơ đồ tư duy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433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95784" y="955344"/>
            <a:ext cx="11409529" cy="48995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smtClean="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véo</a:t>
            </a:r>
            <a:r>
              <a:rPr lang="en-US" sz="2400" dirty="0">
                <a:latin typeface="Times New Roman" panose="02020603050405020304" pitchFamily="18" charset="0"/>
                <a:cs typeface="Times New Roman" panose="02020603050405020304" pitchFamily="18" charset="0"/>
              </a:rPr>
              <a:t> von, </a:t>
            </a:r>
            <a:r>
              <a:rPr lang="en-US" sz="2400" dirty="0" err="1">
                <a:latin typeface="Times New Roman" panose="02020603050405020304" pitchFamily="18" charset="0"/>
                <a:cs typeface="Times New Roman" panose="02020603050405020304" pitchFamily="18" charset="0"/>
              </a:rPr>
              <a:t>xấc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vắt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khểnh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a:t>
            </a:r>
            <a:r>
              <a:rPr lang="en-US" sz="2400" dirty="0">
                <a:latin typeface="Times New Roman" panose="02020603050405020304" pitchFamily="18" charset="0"/>
                <a:cs typeface="Times New Roman" panose="02020603050405020304" pitchFamily="18" charset="0"/>
              </a:rPr>
              <a:t> thin </a:t>
            </a:r>
            <a:r>
              <a:rPr lang="en-US" sz="2400" dirty="0" err="1">
                <a:latin typeface="Times New Roman" panose="02020603050405020304" pitchFamily="18" charset="0"/>
                <a:cs typeface="Times New Roman" panose="02020603050405020304" pitchFamily="18" charset="0"/>
              </a:rPr>
              <a:t>thít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mon men </a:t>
            </a:r>
            <a:r>
              <a:rPr lang="en-US" sz="2400" dirty="0" err="1">
                <a:latin typeface="Times New Roman" panose="02020603050405020304" pitchFamily="18" charset="0"/>
                <a:cs typeface="Times New Roman" panose="02020603050405020304" pitchFamily="18" charset="0"/>
              </a:rPr>
              <a:t>bò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hiểm.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2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0" y="1105469"/>
            <a:ext cx="12067309" cy="47494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0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Mèn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a:t>
            </a:r>
            <a:r>
              <a:rPr lang="en-US" sz="2400" dirty="0" err="1">
                <a:latin typeface="Times New Roman" panose="02020603050405020304" pitchFamily="18" charset="0"/>
                <a:cs typeface="Times New Roman" panose="02020603050405020304" pitchFamily="18" charset="0"/>
              </a:rPr>
              <a: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giềng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nâng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bụi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cỏ</a:t>
            </a:r>
            <a:r>
              <a:rPr lang="en-US" sz="2400" i="1" dirty="0">
                <a:latin typeface="Times New Roman" panose="02020603050405020304" pitchFamily="18" charset="0"/>
                <a:cs typeface="Times New Roman" panose="02020603050405020304" pitchFamily="18" charset="0"/>
              </a:rPr>
              <a:t> um </a:t>
            </a:r>
            <a:r>
              <a:rPr lang="en-US" sz="2400" i="1" dirty="0" err="1">
                <a:latin typeface="Times New Roman" panose="02020603050405020304" pitchFamily="18" charset="0"/>
                <a:cs typeface="Times New Roman" panose="02020603050405020304" pitchFamily="18" charset="0"/>
              </a:rPr>
              <a:t>tùm</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a:t>
            </a:r>
            <a:r>
              <a:rPr lang="en-US" sz="2400" dirty="0">
                <a:latin typeface="Times New Roman" panose="02020603050405020304" pitchFamily="18" charset="0"/>
                <a:cs typeface="Times New Roman" panose="02020603050405020304" pitchFamily="18" charset="0"/>
              </a:rPr>
              <a:t> ý.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hách</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22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665" y="1080477"/>
            <a:ext cx="5852564"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ĐỌC HIỂU VĂN BẢN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7393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0" y="450376"/>
            <a:ext cx="12067309" cy="59367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cay </a:t>
            </a:r>
            <a:r>
              <a:rPr lang="en-US" sz="2400" dirty="0" err="1">
                <a:latin typeface="Times New Roman" panose="02020603050405020304" pitchFamily="18" charset="0"/>
                <a:cs typeface="Times New Roman" panose="02020603050405020304" pitchFamily="18" charset="0"/>
              </a:rPr>
              <a:t>đắng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60278" y="152463"/>
            <a:ext cx="2954422" cy="6134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smtClean="0">
                <a:latin typeface="+mj-lt"/>
                <a:cs typeface="Times New Roman" panose="02020603050405020304" pitchFamily="18" charset="0"/>
              </a:rPr>
              <a:t>Nhân </a:t>
            </a:r>
            <a:r>
              <a:rPr lang="vi-VN" sz="2400" b="1" dirty="0" err="1" smtClean="0">
                <a:latin typeface="+mj-lt"/>
                <a:cs typeface="Times New Roman" panose="02020603050405020304" pitchFamily="18" charset="0"/>
              </a:rPr>
              <a:t>vật</a:t>
            </a:r>
            <a:r>
              <a:rPr lang="vi-VN" sz="2400" b="1" dirty="0" smtClean="0">
                <a:latin typeface="+mj-lt"/>
                <a:cs typeface="Times New Roman" panose="02020603050405020304" pitchFamily="18" charset="0"/>
              </a:rPr>
              <a:t> </a:t>
            </a:r>
            <a:r>
              <a:rPr lang="vi-VN" sz="2400" b="1" dirty="0" err="1" smtClean="0">
                <a:latin typeface="+mj-lt"/>
                <a:cs typeface="Times New Roman" panose="02020603050405020304" pitchFamily="18" charset="0"/>
              </a:rPr>
              <a:t>Dế</a:t>
            </a:r>
            <a:r>
              <a:rPr lang="vi-VN" sz="2400" b="1" dirty="0" smtClean="0">
                <a:latin typeface="+mj-lt"/>
                <a:cs typeface="Times New Roman" panose="02020603050405020304" pitchFamily="18" charset="0"/>
              </a:rPr>
              <a:t> </a:t>
            </a:r>
            <a:r>
              <a:rPr lang="vi-VN" sz="2400" b="1" dirty="0" err="1" smtClean="0">
                <a:latin typeface="+mj-lt"/>
                <a:cs typeface="Times New Roman" panose="02020603050405020304" pitchFamily="18" charset="0"/>
              </a:rPr>
              <a:t>Choắt</a:t>
            </a:r>
            <a:endParaRPr lang="en-US" sz="2400" dirty="0">
              <a:latin typeface="+mj-lt"/>
              <a:cs typeface="Times New Roman" panose="02020603050405020304" pitchFamily="18" charset="0"/>
            </a:endParaRPr>
          </a:p>
        </p:txBody>
      </p:sp>
      <p:sp>
        <p:nvSpPr>
          <p:cNvPr id="5" name="Rounded Rectangle 12"/>
          <p:cNvSpPr>
            <a:spLocks noChangeArrowheads="1"/>
          </p:cNvSpPr>
          <p:nvPr/>
        </p:nvSpPr>
        <p:spPr bwMode="auto">
          <a:xfrm>
            <a:off x="360278" y="1295401"/>
            <a:ext cx="11450723" cy="513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giếc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Choắt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nghêu</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phiện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cởi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gi-lê</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 ria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ngơ</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116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63295" y="266700"/>
            <a:ext cx="11707031" cy="60832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rủa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đành</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smtClean="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cùng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hung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18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317500" y="360282"/>
            <a:ext cx="3006377" cy="54815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smtClean="0">
                <a:latin typeface="Times New Roman" panose="02020603050405020304" pitchFamily="18" charset="0"/>
                <a:cs typeface="Times New Roman" panose="02020603050405020304" pitchFamily="18" charset="0"/>
              </a:rPr>
              <a:t>1.3 </a:t>
            </a:r>
            <a:r>
              <a:rPr lang="vi-VN" sz="2400" b="1" dirty="0" err="1" smtClean="0">
                <a:latin typeface="Times New Roman" panose="02020603050405020304" pitchFamily="18" charset="0"/>
                <a:cs typeface="Times New Roman" panose="02020603050405020304" pitchFamily="18" charset="0"/>
              </a:rPr>
              <a:t>Kết</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thúc</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vấn</a:t>
            </a:r>
            <a:r>
              <a:rPr lang="vi-VN" sz="2400" b="1" dirty="0" smtClean="0">
                <a:latin typeface="Times New Roman" panose="02020603050405020304" pitchFamily="18" charset="0"/>
                <a:cs typeface="Times New Roman" panose="02020603050405020304" pitchFamily="18" charset="0"/>
              </a:rPr>
              <a:t> </a:t>
            </a:r>
            <a:r>
              <a:rPr lang="vi-VN" sz="2400" b="1" dirty="0" err="1" smtClean="0">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317500" y="1693718"/>
            <a:ext cx="11544300" cy="43260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0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990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05232" y="427835"/>
            <a:ext cx="11362944" cy="60303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vi-VN" b="1" dirty="0"/>
          </a:p>
          <a:p>
            <a:endParaRPr lang="vi-VN" b="1" dirty="0" smtClean="0"/>
          </a:p>
          <a:p>
            <a:endParaRPr lang="en-US" dirty="0"/>
          </a:p>
          <a:p>
            <a:endParaRPr lang="vi-VN" b="1" dirty="0" smtClean="0"/>
          </a:p>
          <a:p>
            <a:endParaRPr lang="vi-VN" b="1" dirty="0"/>
          </a:p>
          <a:p>
            <a:endParaRPr lang="vi-VN" b="1" dirty="0" smtClean="0"/>
          </a:p>
          <a:p>
            <a:endParaRPr lang="vi-VN" b="1" dirty="0"/>
          </a:p>
          <a:p>
            <a:endParaRPr lang="vi-VN" b="1" dirty="0"/>
          </a:p>
          <a:p>
            <a:endParaRPr lang="vi-VN" b="1" dirty="0" smtClean="0"/>
          </a:p>
          <a:p>
            <a:endParaRPr lang="vi-VN" b="1" dirty="0" smtClean="0"/>
          </a:p>
          <a:p>
            <a:endParaRPr lang="en-US" sz="2000" dirty="0"/>
          </a:p>
        </p:txBody>
      </p:sp>
      <p:sp>
        <p:nvSpPr>
          <p:cNvPr id="6" name="TextBox 5"/>
          <p:cNvSpPr txBox="1"/>
          <p:nvPr/>
        </p:nvSpPr>
        <p:spPr>
          <a:xfrm>
            <a:off x="873610" y="1301853"/>
            <a:ext cx="10337800"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73610" y="4231099"/>
            <a:ext cx="10363200"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a:t>
            </a:r>
          </a:p>
          <a:p>
            <a:endParaRPr lang="en-US" dirty="0"/>
          </a:p>
        </p:txBody>
      </p:sp>
      <p:sp>
        <p:nvSpPr>
          <p:cNvPr id="8" name="TextBox 7"/>
          <p:cNvSpPr txBox="1"/>
          <p:nvPr/>
        </p:nvSpPr>
        <p:spPr>
          <a:xfrm>
            <a:off x="748642" y="3689805"/>
            <a:ext cx="191835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vi-VN"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659742" y="491570"/>
            <a:ext cx="6096000" cy="830997"/>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pPr marL="342900" indent="-342900">
              <a:buAutoNum type="alphaLcPeriod"/>
            </a:pP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4342472" y="213756"/>
            <a:ext cx="4153828" cy="7243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IV. LUYỆN TẬP ĐỌC HIỂU</a:t>
            </a:r>
            <a:endParaRPr lang="en-US" sz="2400" dirty="0">
              <a:latin typeface="Times New Roman" panose="02020603050405020304" pitchFamily="18" charset="0"/>
              <a:cs typeface="Times New Roman" panose="02020603050405020304" pitchFamily="18" charset="0"/>
            </a:endParaRPr>
          </a:p>
        </p:txBody>
      </p:sp>
      <p:sp>
        <p:nvSpPr>
          <p:cNvPr id="7" name="Rounded Rectangle 12"/>
          <p:cNvSpPr>
            <a:spLocks noChangeArrowheads="1"/>
          </p:cNvSpPr>
          <p:nvPr/>
        </p:nvSpPr>
        <p:spPr bwMode="auto">
          <a:xfrm>
            <a:off x="599764" y="1175657"/>
            <a:ext cx="11144931" cy="535214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ĐỀ ĐỌC HIỂU SỐ 1</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co </a:t>
            </a:r>
            <a:r>
              <a:rPr lang="en-US" sz="2400" dirty="0" err="1">
                <a:latin typeface="Times New Roman" panose="02020603050405020304" pitchFamily="18" charset="0"/>
                <a:cs typeface="Times New Roman" panose="02020603050405020304" pitchFamily="18" charset="0"/>
              </a:rPr>
              <a:t>cẳng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gẫy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rạp</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lia</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rung </a:t>
            </a:r>
            <a:r>
              <a:rPr lang="en-US" sz="2400" dirty="0" err="1">
                <a:latin typeface="Times New Roman" panose="02020603050405020304" pitchFamily="18" charset="0"/>
                <a:cs typeface="Times New Roman" panose="02020603050405020304" pitchFamily="18" charset="0"/>
              </a:rPr>
              <a:t>rinh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bướng</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0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7900" y="2274838"/>
            <a:ext cx="10172700" cy="1938992"/>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
        <p:nvSpPr>
          <p:cNvPr id="5" name="Rounded Rectangle 12"/>
          <p:cNvSpPr>
            <a:spLocks noChangeArrowheads="1"/>
          </p:cNvSpPr>
          <p:nvPr/>
        </p:nvSpPr>
        <p:spPr bwMode="auto">
          <a:xfrm>
            <a:off x="825500" y="1588543"/>
            <a:ext cx="10541000" cy="33136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a:spLocks noChangeArrowheads="1"/>
          </p:cNvSpPr>
          <p:nvPr/>
        </p:nvSpPr>
        <p:spPr bwMode="auto">
          <a:xfrm>
            <a:off x="452582" y="2224642"/>
            <a:ext cx="11222180" cy="6749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a:t>
            </a:r>
          </a:p>
        </p:txBody>
      </p:sp>
      <p:sp>
        <p:nvSpPr>
          <p:cNvPr id="9" name="Rounded Rectangle 12"/>
          <p:cNvSpPr>
            <a:spLocks noChangeArrowheads="1"/>
          </p:cNvSpPr>
          <p:nvPr/>
        </p:nvSpPr>
        <p:spPr bwMode="auto">
          <a:xfrm>
            <a:off x="3703616" y="811073"/>
            <a:ext cx="4372099"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10" name="Rounded Rectangle 12"/>
          <p:cNvSpPr>
            <a:spLocks noChangeArrowheads="1"/>
          </p:cNvSpPr>
          <p:nvPr/>
        </p:nvSpPr>
        <p:spPr bwMode="auto">
          <a:xfrm>
            <a:off x="452582" y="3532244"/>
            <a:ext cx="11222180" cy="20303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p>
          <a:p>
            <a:pPr lvl="0"/>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râu</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vuốt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139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52581" y="573804"/>
            <a:ext cx="11222181" cy="31726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b="1"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a:t>
            </a:r>
          </a:p>
        </p:txBody>
      </p:sp>
      <p:sp>
        <p:nvSpPr>
          <p:cNvPr id="5" name="Rounded Rectangle 12"/>
          <p:cNvSpPr>
            <a:spLocks noChangeArrowheads="1"/>
          </p:cNvSpPr>
          <p:nvPr/>
        </p:nvSpPr>
        <p:spPr bwMode="auto">
          <a:xfrm>
            <a:off x="397161" y="3911601"/>
            <a:ext cx="11333019" cy="28067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09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76014" y="812800"/>
            <a:ext cx="11144931" cy="55626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ĐỀ ĐỌC HIỂU SỐ 2</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hung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bùm</a:t>
            </a:r>
            <a:r>
              <a:rPr lang="en-US" sz="2400" dirty="0">
                <a:latin typeface="Times New Roman" panose="02020603050405020304" pitchFamily="18" charset="0"/>
                <a:cs typeface="Times New Roman" panose="02020603050405020304" pitchFamily="18" charset="0"/>
              </a:rPr>
              <a:t> tum.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Hoài</a:t>
            </a:r>
            <a:r>
              <a:rPr lang="en-US" sz="2400" i="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6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309181" y="1890991"/>
            <a:ext cx="2919412" cy="2862263"/>
          </a:xfrm>
          <a:prstGeom prst="rightArrowCallout">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15000"/>
              </a:lnSpc>
              <a:defRPr/>
            </a:pPr>
            <a:r>
              <a:rPr lang="en-US" sz="3200" b="1">
                <a:solidFill>
                  <a:srgbClr val="FFFFFF"/>
                </a:solidFill>
                <a:latin typeface="Times New Roman" pitchFamily="18" charset="0"/>
                <a:cs typeface="Times New Roman" pitchFamily="18" charset="0"/>
              </a:rPr>
              <a:t>Làm </a:t>
            </a:r>
          </a:p>
          <a:p>
            <a:pPr algn="ctr">
              <a:lnSpc>
                <a:spcPct val="115000"/>
              </a:lnSpc>
              <a:defRPr/>
            </a:pPr>
            <a:r>
              <a:rPr lang="en-US" sz="3200" b="1">
                <a:solidFill>
                  <a:srgbClr val="FFFFFF"/>
                </a:solidFill>
                <a:latin typeface="Times New Roman" pitchFamily="18" charset="0"/>
                <a:cs typeface="Times New Roman" pitchFamily="18" charset="0"/>
              </a:rPr>
              <a:t>việc</a:t>
            </a:r>
          </a:p>
          <a:p>
            <a:pPr algn="ctr">
              <a:lnSpc>
                <a:spcPct val="115000"/>
              </a:lnSpc>
              <a:defRPr/>
            </a:pPr>
            <a:r>
              <a:rPr lang="en-US" sz="3200" b="1">
                <a:solidFill>
                  <a:srgbClr val="FFFFFF"/>
                </a:solidFill>
                <a:latin typeface="Times New Roman" pitchFamily="18" charset="0"/>
                <a:cs typeface="Times New Roman" pitchFamily="18" charset="0"/>
              </a:rPr>
              <a:t> cá</a:t>
            </a:r>
          </a:p>
          <a:p>
            <a:pPr algn="ctr">
              <a:lnSpc>
                <a:spcPct val="115000"/>
              </a:lnSpc>
              <a:defRPr/>
            </a:pPr>
            <a:r>
              <a:rPr lang="en-US" sz="3200" b="1">
                <a:solidFill>
                  <a:srgbClr val="FFFFFF"/>
                </a:solidFill>
                <a:latin typeface="Times New Roman" pitchFamily="18" charset="0"/>
                <a:cs typeface="Times New Roman" pitchFamily="18" charset="0"/>
              </a:rPr>
              <a:t> nhân</a:t>
            </a:r>
          </a:p>
        </p:txBody>
      </p:sp>
      <p:pic>
        <p:nvPicPr>
          <p:cNvPr id="1026" name="Ảnh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592" y="0"/>
            <a:ext cx="8963407"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3"/>
          <p:cNvSpPr>
            <a:spLocks/>
          </p:cNvSpPr>
          <p:nvPr/>
        </p:nvSpPr>
        <p:spPr bwMode="auto">
          <a:xfrm>
            <a:off x="5755278" y="0"/>
            <a:ext cx="4714505" cy="1045029"/>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224623 w 43200"/>
              <a:gd name="T5" fmla="*/ 334257 h 43200"/>
              <a:gd name="T6" fmla="*/ 103385 w 43200"/>
              <a:gd name="T7" fmla="*/ 324080 h 43200"/>
              <a:gd name="T8" fmla="*/ 331597 w 43200"/>
              <a:gd name="T9" fmla="*/ 445630 h 43200"/>
              <a:gd name="T10" fmla="*/ 278565 w 43200"/>
              <a:gd name="T11" fmla="*/ 450495 h 43200"/>
              <a:gd name="T12" fmla="*/ 788693 w 43200"/>
              <a:gd name="T13" fmla="*/ 499145 h 43200"/>
              <a:gd name="T14" fmla="*/ 756720 w 43200"/>
              <a:gd name="T15" fmla="*/ 476927 h 43200"/>
              <a:gd name="T16" fmla="*/ 1379758 w 43200"/>
              <a:gd name="T17" fmla="*/ 443740 h 43200"/>
              <a:gd name="T18" fmla="*/ 1366978 w 43200"/>
              <a:gd name="T19" fmla="*/ 468116 h 43200"/>
              <a:gd name="T20" fmla="*/ 1633529 w 43200"/>
              <a:gd name="T21" fmla="*/ 293102 h 43200"/>
              <a:gd name="T22" fmla="*/ 1789133 w 43200"/>
              <a:gd name="T23" fmla="*/ 384223 h 43200"/>
              <a:gd name="T24" fmla="*/ 2000594 w 43200"/>
              <a:gd name="T25" fmla="*/ 196057 h 43200"/>
              <a:gd name="T26" fmla="*/ 1931287 w 43200"/>
              <a:gd name="T27" fmla="*/ 230227 h 43200"/>
              <a:gd name="T28" fmla="*/ 1834316 w 43200"/>
              <a:gd name="T29" fmla="*/ 69285 h 43200"/>
              <a:gd name="T30" fmla="*/ 1837954 w 43200"/>
              <a:gd name="T31" fmla="*/ 85425 h 43200"/>
              <a:gd name="T32" fmla="*/ 1391771 w 43200"/>
              <a:gd name="T33" fmla="*/ 50464 h 43200"/>
              <a:gd name="T34" fmla="*/ 1427286 w 43200"/>
              <a:gd name="T35" fmla="*/ 29880 h 43200"/>
              <a:gd name="T36" fmla="*/ 1059743 w 43200"/>
              <a:gd name="T37" fmla="*/ 60270 h 43200"/>
              <a:gd name="T38" fmla="*/ 1076926 w 43200"/>
              <a:gd name="T39" fmla="*/ 42521 h 43200"/>
              <a:gd name="T40" fmla="*/ 670087 w 43200"/>
              <a:gd name="T41" fmla="*/ 66297 h 43200"/>
              <a:gd name="T42" fmla="*/ 732310 w 43200"/>
              <a:gd name="T43" fmla="*/ 83510 h 43200"/>
              <a:gd name="T44" fmla="*/ 197532 w 43200"/>
              <a:gd name="T45" fmla="*/ 201612 h 43200"/>
              <a:gd name="T46" fmla="*/ 186667 w 43200"/>
              <a:gd name="T47" fmla="*/ 183492 h 43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w 43200"/>
              <a:gd name="T71" fmla="*/ 0 h 43200"/>
              <a:gd name="T72" fmla="*/ 43200 w 43200"/>
              <a:gd name="T73" fmla="*/ 43200 h 43200"/>
            </a:gdLst>
            <a:ahLst/>
            <a:cxnLst>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 ang="T69">
                <a:pos x="T46" y="T47"/>
              </a:cxn>
            </a:cxnLst>
            <a:rect l="T70" t="T71" r="T72" b="T73"/>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smtClean="0">
                <a:ln>
                  <a:noFill/>
                </a:ln>
                <a:solidFill>
                  <a:srgbClr val="0070C0"/>
                </a:solidFill>
                <a:effectLst/>
                <a:latin typeface="Calibri" panose="020F0502020204030204" pitchFamily="34" charset="0"/>
              </a:rPr>
              <a:t>PHIẾU HỌC TẬP 01</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97411687"/>
              </p:ext>
            </p:extLst>
          </p:nvPr>
        </p:nvGraphicFramePr>
        <p:xfrm>
          <a:off x="3228591" y="1045029"/>
          <a:ext cx="8963408" cy="5686976"/>
        </p:xfrm>
        <a:graphic>
          <a:graphicData uri="http://schemas.openxmlformats.org/drawingml/2006/table">
            <a:tbl>
              <a:tblPr firstRow="1" firstCol="1" bandRow="1" bandCol="1">
                <a:tableStyleId>{5C22544A-7EE6-4342-B048-85BDC9FD1C3A}</a:tableStyleId>
              </a:tblPr>
              <a:tblGrid>
                <a:gridCol w="2612651">
                  <a:extLst>
                    <a:ext uri="{9D8B030D-6E8A-4147-A177-3AD203B41FA5}">
                      <a16:colId xmlns:a16="http://schemas.microsoft.com/office/drawing/2014/main" val="3747176000"/>
                    </a:ext>
                  </a:extLst>
                </a:gridCol>
                <a:gridCol w="6350757">
                  <a:extLst>
                    <a:ext uri="{9D8B030D-6E8A-4147-A177-3AD203B41FA5}">
                      <a16:colId xmlns:a16="http://schemas.microsoft.com/office/drawing/2014/main" val="98261663"/>
                    </a:ext>
                  </a:extLst>
                </a:gridCol>
              </a:tblGrid>
              <a:tr h="431674">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KĨ 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NỘI DUNG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3696768"/>
                  </a:ext>
                </a:extLst>
              </a:tr>
              <a:tr h="787526">
                <a:tc rowSpan="4">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1</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6213828"/>
                  </a:ext>
                </a:extLst>
              </a:tr>
              <a:tr h="1176997">
                <a:tc vMerge="1">
                  <a:txBody>
                    <a:bodyPr/>
                    <a:lstStyle/>
                    <a:p>
                      <a:endParaRPr lang="en-US"/>
                    </a:p>
                  </a:txBody>
                  <a:tcPr/>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2: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5471394"/>
                  </a:ext>
                </a:extLst>
              </a:tr>
              <a:tr h="882748">
                <a:tc vMerge="1">
                  <a:txBody>
                    <a:bodyPr/>
                    <a:lstStyle/>
                    <a:p>
                      <a:endParaRPr lang="en-US"/>
                    </a:p>
                  </a:txBody>
                  <a:tcPr/>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3: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3762215"/>
                  </a:ext>
                </a:extLst>
              </a:tr>
              <a:tr h="683352">
                <a:tc vMerge="1">
                  <a:txBody>
                    <a:bodyPr/>
                    <a:lstStyle/>
                    <a:p>
                      <a:endParaRPr lang="en-US"/>
                    </a:p>
                  </a:txBody>
                  <a:tcPr/>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9179773"/>
                  </a:ext>
                </a:extLst>
              </a:tr>
              <a:tr h="793763">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2931777"/>
                  </a:ext>
                </a:extLst>
              </a:tr>
              <a:tr h="882748">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4565149"/>
                  </a:ext>
                </a:extLst>
              </a:tr>
            </a:tbl>
          </a:graphicData>
        </a:graphic>
      </p:graphicFrame>
    </p:spTree>
    <p:extLst>
      <p:ext uri="{BB962C8B-B14F-4D97-AF65-F5344CB8AC3E}">
        <p14:creationId xmlns:p14="http://schemas.microsoft.com/office/powerpoint/2010/main" val="38733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0300" y="2173238"/>
            <a:ext cx="9956800" cy="2308324"/>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5" name="Rounded Rectangle 12"/>
          <p:cNvSpPr>
            <a:spLocks noChangeArrowheads="1"/>
          </p:cNvSpPr>
          <p:nvPr/>
        </p:nvSpPr>
        <p:spPr bwMode="auto">
          <a:xfrm>
            <a:off x="698500" y="1562099"/>
            <a:ext cx="10642600" cy="402590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a:spLocks noChangeArrowheads="1"/>
          </p:cNvSpPr>
          <p:nvPr/>
        </p:nvSpPr>
        <p:spPr bwMode="auto">
          <a:xfrm>
            <a:off x="554182" y="1881742"/>
            <a:ext cx="11222180" cy="6749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p:txBody>
      </p:sp>
      <p:sp>
        <p:nvSpPr>
          <p:cNvPr id="9" name="Rounded Rectangle 12"/>
          <p:cNvSpPr>
            <a:spLocks noChangeArrowheads="1"/>
          </p:cNvSpPr>
          <p:nvPr/>
        </p:nvSpPr>
        <p:spPr bwMode="auto">
          <a:xfrm>
            <a:off x="3678216" y="777008"/>
            <a:ext cx="4372099"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10" name="Rounded Rectangle 12"/>
          <p:cNvSpPr>
            <a:spLocks noChangeArrowheads="1"/>
          </p:cNvSpPr>
          <p:nvPr/>
        </p:nvSpPr>
        <p:spPr bwMode="auto">
          <a:xfrm>
            <a:off x="554182" y="3365500"/>
            <a:ext cx="11222180" cy="19759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hung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đấy</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290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49561" y="3340100"/>
            <a:ext cx="11333019" cy="26797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.Từ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5" name="Rounded Rectangle 12"/>
          <p:cNvSpPr>
            <a:spLocks noChangeArrowheads="1"/>
          </p:cNvSpPr>
          <p:nvPr/>
        </p:nvSpPr>
        <p:spPr bwMode="auto">
          <a:xfrm>
            <a:off x="604979" y="647700"/>
            <a:ext cx="11222181" cy="20146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5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790205" y="47668"/>
            <a:ext cx="7382495" cy="1478366"/>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ĐỌC- HIỂU VĂN BẢN</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Nếu</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cậu</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muốn</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có</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một</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người</a:t>
            </a:r>
            <a:r>
              <a:rPr kumimoji="0" lang="en-US" altLang="en-US" sz="2400" b="1" i="1"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smtClean="0">
                <a:ln>
                  <a:noFill/>
                </a:ln>
                <a:solidFill>
                  <a:srgbClr val="111111"/>
                </a:solidFill>
                <a:effectLst/>
                <a:latin typeface="Times New Roman" panose="02020603050405020304" pitchFamily="18" charset="0"/>
                <a:cs typeface="Times New Roman" panose="02020603050405020304" pitchFamily="18" charset="0"/>
              </a:rPr>
              <a:t>bạn</a:t>
            </a:r>
            <a:endPar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Trích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Hoàng</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tử</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bé</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Ăng</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toan</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đơ</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Xanh-tơ</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Ê-</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-be-</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ri</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2"/>
          <p:cNvSpPr>
            <a:spLocks noChangeArrowheads="1"/>
          </p:cNvSpPr>
          <p:nvPr/>
        </p:nvSpPr>
        <p:spPr bwMode="auto">
          <a:xfrm>
            <a:off x="263070" y="1725444"/>
            <a:ext cx="5832930"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a:r>
              <a:rPr lang="en-US" sz="2400" b="1" dirty="0">
                <a:solidFill>
                  <a:srgbClr val="FF0000"/>
                </a:solidFill>
                <a:latin typeface="Times New Roman" panose="02020603050405020304" pitchFamily="18" charset="0"/>
                <a:cs typeface="Times New Roman" panose="02020603050405020304" pitchFamily="18" charset="0"/>
              </a:rPr>
              <a:t>I. GIỚI THIỆU TÁC GIẢ, TÁC PHẨM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263070" y="2478756"/>
            <a:ext cx="2378529" cy="40414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 TÁC GIẢ</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70" y="3070540"/>
            <a:ext cx="3242953" cy="3698560"/>
          </a:xfrm>
          <a:prstGeom prst="rect">
            <a:avLst/>
          </a:prstGeom>
        </p:spPr>
      </p:pic>
      <p:sp>
        <p:nvSpPr>
          <p:cNvPr id="9" name="Rounded Rectangle 12"/>
          <p:cNvSpPr>
            <a:spLocks noChangeArrowheads="1"/>
          </p:cNvSpPr>
          <p:nvPr/>
        </p:nvSpPr>
        <p:spPr bwMode="auto">
          <a:xfrm>
            <a:off x="3657600" y="3070540"/>
            <a:ext cx="8356599" cy="36985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848100" y="3070540"/>
            <a:ext cx="7937500" cy="3561488"/>
          </a:xfrm>
          <a:prstGeom prst="rect">
            <a:avLst/>
          </a:prstGeom>
        </p:spPr>
        <p:txBody>
          <a:bodyPr wrap="square">
            <a:spAutoFit/>
          </a:bodyPr>
          <a:lstStyle/>
          <a:p>
            <a:pPr algn="just">
              <a:lnSpc>
                <a:spcPct val="107000"/>
              </a:lnSpc>
              <a:spcAft>
                <a:spcPts val="800"/>
              </a:spcAft>
            </a:pPr>
            <a:r>
              <a:rPr lang="en-US" sz="2400" i="1" dirty="0" err="1">
                <a:latin typeface="Times New Roman" panose="02020603050405020304" pitchFamily="18" charset="0"/>
                <a:ea typeface="Times New Roman" panose="02020603050405020304" pitchFamily="18" charset="0"/>
              </a:rPr>
              <a:t>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toan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Xanh-tơ</a:t>
            </a:r>
            <a:r>
              <a:rPr lang="en-US" sz="2400" i="1" dirty="0">
                <a:latin typeface="Times New Roman" panose="02020603050405020304" pitchFamily="18" charset="0"/>
                <a:ea typeface="Times New Roman" panose="02020603050405020304" pitchFamily="18" charset="0"/>
              </a:rPr>
              <a:t> Ê-</a:t>
            </a:r>
            <a:r>
              <a:rPr lang="en-US" sz="2400" i="1" dirty="0" err="1">
                <a:latin typeface="Times New Roman" panose="02020603050405020304" pitchFamily="18" charset="0"/>
                <a:ea typeface="Times New Roman" panose="02020603050405020304" pitchFamily="18" charset="0"/>
              </a:rPr>
              <a:t>xu</a:t>
            </a:r>
            <a:r>
              <a:rPr lang="en-US" sz="2400" i="1" dirty="0">
                <a:latin typeface="Times New Roman" panose="02020603050405020304" pitchFamily="18" charset="0"/>
                <a:ea typeface="Times New Roman" panose="02020603050405020304" pitchFamily="18" charset="0"/>
              </a:rPr>
              <a:t>-be-</a:t>
            </a:r>
            <a:r>
              <a:rPr lang="en-US" sz="2400" i="1" dirty="0" err="1">
                <a:latin typeface="Times New Roman" panose="02020603050405020304" pitchFamily="18" charset="0"/>
                <a:ea typeface="Times New Roman" panose="02020603050405020304" pitchFamily="18" charset="0"/>
              </a:rPr>
              <a:t>ri</a:t>
            </a:r>
            <a:r>
              <a:rPr lang="en-US" sz="2400" i="1" dirty="0">
                <a:latin typeface="Times New Roman" panose="02020603050405020304" pitchFamily="18" charset="0"/>
                <a:ea typeface="Times New Roman" panose="02020603050405020304" pitchFamily="18" charset="0"/>
              </a:rPr>
              <a:t> (1900-1944)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Pháp</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phi </a:t>
            </a:r>
            <a:r>
              <a:rPr lang="en-US" sz="2400" i="1" dirty="0" err="1">
                <a:latin typeface="Times New Roman" panose="02020603050405020304" pitchFamily="18" charset="0"/>
                <a:ea typeface="Times New Roman" panose="02020603050405020304" pitchFamily="18" charset="0"/>
              </a:rPr>
              <a:t>công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hầu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phẩm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hứng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từ</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chuyến</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cuộc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phi </a:t>
            </a:r>
            <a:r>
              <a:rPr lang="en-US" sz="2400" i="1" dirty="0" err="1">
                <a:latin typeface="Times New Roman" panose="02020603050405020304" pitchFamily="18" charset="0"/>
                <a:ea typeface="Times New Roman" panose="02020603050405020304" pitchFamily="18" charset="0"/>
              </a:rPr>
              <a:t>công</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Ngòi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đậm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trữ</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trẻo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giàu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hứng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lãng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mạn</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i="1" dirty="0" err="1">
                <a:latin typeface="Times New Roman" panose="02020603050405020304" pitchFamily="18" charset="0"/>
                <a:ea typeface="Times New Roman" panose="02020603050405020304" pitchFamily="18" charset="0"/>
              </a:rPr>
              <a:t>Tác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phẩm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Hoàng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đêm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820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40201" y="1655495"/>
            <a:ext cx="7640122" cy="41990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353290" y="162298"/>
            <a:ext cx="2605810"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solidFill>
                  <a:srgbClr val="FF0000"/>
                </a:solidFill>
                <a:latin typeface="Times New Roman" panose="02020603050405020304" pitchFamily="18" charset="0"/>
                <a:cs typeface="Times New Roman" panose="02020603050405020304" pitchFamily="18" charset="0"/>
              </a:rPr>
              <a:t>2</a:t>
            </a:r>
            <a:r>
              <a:rPr lang="en-US" sz="2400" b="1" dirty="0" smtClean="0">
                <a:solidFill>
                  <a:srgbClr val="FF0000"/>
                </a:solidFill>
                <a:latin typeface="Times New Roman" panose="02020603050405020304" pitchFamily="18" charset="0"/>
                <a:cs typeface="Times New Roman" panose="02020603050405020304" pitchFamily="18" charset="0"/>
              </a:rPr>
              <a:t>. TÁC PHẨM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21200" y="1718996"/>
            <a:ext cx="7259123" cy="4044056"/>
          </a:xfrm>
          <a:prstGeom prst="rect">
            <a:avLst/>
          </a:prstGeom>
        </p:spPr>
        <p:txBody>
          <a:bodyPr wrap="square">
            <a:spAutoFit/>
          </a:bodyPr>
          <a:lstStyle/>
          <a:p>
            <a:pPr>
              <a:lnSpc>
                <a:spcPct val="107000"/>
              </a:lnSpc>
              <a:spcAft>
                <a:spcPts val="0"/>
              </a:spcAft>
              <a:tabLst>
                <a:tab pos="1386840" algn="l"/>
              </a:tabLst>
            </a:pPr>
            <a:r>
              <a:rPr lang="en-US" sz="2400" b="1" dirty="0" err="1">
                <a:solidFill>
                  <a:srgbClr val="202122"/>
                </a:solidFill>
                <a:latin typeface="Times New Roman" panose="02020603050405020304" pitchFamily="18" charset="0"/>
                <a:ea typeface="Times New Roman" panose="02020603050405020304" pitchFamily="18" charset="0"/>
              </a:rPr>
              <a:t>Tác</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phẩm</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Hoàng</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tử</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bé</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sáng</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tác</a:t>
            </a:r>
            <a:r>
              <a:rPr lang="en-US" sz="2400" b="1" dirty="0">
                <a:solidFill>
                  <a:srgbClr val="202122"/>
                </a:solidFill>
                <a:latin typeface="Times New Roman" panose="02020603050405020304" pitchFamily="18" charset="0"/>
                <a:ea typeface="Times New Roman" panose="02020603050405020304" pitchFamily="18" charset="0"/>
              </a:rPr>
              <a:t> </a:t>
            </a:r>
            <a:r>
              <a:rPr lang="en-US" sz="2400" b="1" dirty="0" err="1">
                <a:solidFill>
                  <a:srgbClr val="202122"/>
                </a:solidFill>
                <a:latin typeface="Times New Roman" panose="02020603050405020304" pitchFamily="18" charset="0"/>
                <a:ea typeface="Times New Roman" panose="02020603050405020304" pitchFamily="18" charset="0"/>
              </a:rPr>
              <a:t>năm</a:t>
            </a:r>
            <a:r>
              <a:rPr lang="en-US" sz="2400" b="1" dirty="0">
                <a:solidFill>
                  <a:srgbClr val="202122"/>
                </a:solidFill>
                <a:latin typeface="Times New Roman" panose="02020603050405020304" pitchFamily="18" charset="0"/>
                <a:ea typeface="Times New Roman" panose="02020603050405020304" pitchFamily="18" charset="0"/>
              </a:rPr>
              <a:t> 1943</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Tác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phẩm</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cuốn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tiểu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thuyết</a:t>
            </a:r>
            <a:r>
              <a:rPr lang="en-US" sz="2400" dirty="0">
                <a:solidFill>
                  <a:srgbClr val="202122"/>
                </a:solidFill>
                <a:latin typeface="Times New Roman" panose="02020603050405020304" pitchFamily="18" charset="0"/>
                <a:ea typeface="Times New Roman" panose="02020603050405020304" pitchFamily="18" charset="0"/>
              </a:rPr>
              <a:t> (27 </a:t>
            </a:r>
            <a:r>
              <a:rPr lang="en-US" sz="2400" dirty="0" err="1">
                <a:solidFill>
                  <a:srgbClr val="202122"/>
                </a:solidFill>
                <a:latin typeface="Times New Roman" panose="02020603050405020304" pitchFamily="18" charset="0"/>
                <a:ea typeface="Times New Roman" panose="02020603050405020304" pitchFamily="18" charset="0"/>
              </a:rPr>
              <a:t>chương</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Nhân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vật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chính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Hoàng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tử</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bé</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Người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kể</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chuyện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xưng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tôi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Một</a:t>
            </a:r>
            <a:r>
              <a:rPr lang="en-US" sz="2400" dirty="0">
                <a:solidFill>
                  <a:srgbClr val="202122"/>
                </a:solidFill>
                <a:latin typeface="Times New Roman" panose="02020603050405020304" pitchFamily="18" charset="0"/>
                <a:ea typeface="Times New Roman" panose="02020603050405020304" pitchFamily="18" charset="0"/>
              </a:rPr>
              <a:t> phi </a:t>
            </a:r>
            <a:r>
              <a:rPr lang="en-US" sz="2400" dirty="0" err="1">
                <a:solidFill>
                  <a:srgbClr val="202122"/>
                </a:solidFill>
                <a:latin typeface="Times New Roman" panose="02020603050405020304" pitchFamily="18" charset="0"/>
                <a:ea typeface="Times New Roman" panose="02020603050405020304" pitchFamily="18" charset="0"/>
              </a:rPr>
              <a:t>công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bị</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rơi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máy</a:t>
            </a:r>
            <a:r>
              <a:rPr lang="en-US" sz="2400" dirty="0">
                <a:solidFill>
                  <a:srgbClr val="202122"/>
                </a:solidFill>
                <a:latin typeface="Times New Roman" panose="02020603050405020304" pitchFamily="18" charset="0"/>
                <a:ea typeface="Times New Roman" panose="02020603050405020304" pitchFamily="18" charset="0"/>
              </a:rPr>
              <a:t> bay </a:t>
            </a:r>
            <a:r>
              <a:rPr lang="en-US" sz="2400" dirty="0" err="1">
                <a:solidFill>
                  <a:srgbClr val="202122"/>
                </a:solidFill>
                <a:latin typeface="Times New Roman" panose="02020603050405020304" pitchFamily="18" charset="0"/>
                <a:ea typeface="Times New Roman" panose="02020603050405020304" pitchFamily="18" charset="0"/>
              </a:rPr>
              <a:t>trên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sa</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mạc</a:t>
            </a:r>
            <a:r>
              <a:rPr lang="en-US" sz="2400" dirty="0">
                <a:solidFill>
                  <a:srgbClr val="202122"/>
                </a:solidFill>
                <a:latin typeface="Times New Roman" panose="02020603050405020304" pitchFamily="18" charset="0"/>
                <a:ea typeface="Times New Roman" panose="02020603050405020304" pitchFamily="18" charset="0"/>
              </a:rPr>
              <a:t> Sahara </a:t>
            </a:r>
            <a:r>
              <a:rPr lang="en-US" sz="2400" dirty="0" err="1">
                <a:solidFill>
                  <a:srgbClr val="202122"/>
                </a:solidFill>
                <a:latin typeface="Times New Roman" panose="02020603050405020304" pitchFamily="18" charset="0"/>
                <a:ea typeface="Times New Roman" panose="02020603050405020304" pitchFamily="18" charset="0"/>
              </a:rPr>
              <a:t>và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có</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cơ</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hội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gặp</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hoàng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tử</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bé</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Cốt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truyện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Hoàng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tử</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bé</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từ</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hành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khác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đã</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phiêu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lưu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nhiều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hành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khác</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nhau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phát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hiện</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nhiều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điều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thú</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vị</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và</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nếm</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trải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cả</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những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thất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vọng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đau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khổ</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Cuối</a:t>
            </a:r>
            <a:r>
              <a:rPr lang="en-US" sz="2400" dirty="0">
                <a:solidFill>
                  <a:srgbClr val="202122"/>
                </a:solidFill>
                <a:latin typeface="Times New Roman" panose="02020603050405020304" pitchFamily="18" charset="0"/>
                <a:ea typeface="Times New Roman" panose="02020603050405020304" pitchFamily="18" charset="0"/>
              </a:rPr>
              <a:t> cùng </a:t>
            </a:r>
            <a:r>
              <a:rPr lang="en-US" sz="2400" dirty="0" err="1">
                <a:solidFill>
                  <a:srgbClr val="202122"/>
                </a:solidFill>
                <a:latin typeface="Times New Roman" panose="02020603050405020304" pitchFamily="18" charset="0"/>
                <a:ea typeface="Times New Roman" panose="02020603050405020304" pitchFamily="18" charset="0"/>
              </a:rPr>
              <a:t>cậu</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quyết</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định</a:t>
            </a:r>
            <a:r>
              <a:rPr lang="en-US" sz="2400" dirty="0">
                <a:solidFill>
                  <a:srgbClr val="202122"/>
                </a:solidFill>
                <a:latin typeface="Times New Roman" panose="02020603050405020304" pitchFamily="18" charset="0"/>
                <a:ea typeface="Times New Roman" panose="02020603050405020304" pitchFamily="18" charset="0"/>
              </a:rPr>
              <a:t> quay </a:t>
            </a:r>
            <a:r>
              <a:rPr lang="en-US" sz="2400" dirty="0" err="1">
                <a:solidFill>
                  <a:srgbClr val="202122"/>
                </a:solidFill>
                <a:latin typeface="Times New Roman" panose="02020603050405020304" pitchFamily="18" charset="0"/>
                <a:ea typeface="Times New Roman" panose="02020603050405020304" pitchFamily="18" charset="0"/>
              </a:rPr>
              <a:t>trở</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lại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hành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tinh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của</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mình</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với</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bông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hồng</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duy</a:t>
            </a:r>
            <a:r>
              <a:rPr lang="en-US" sz="2400" dirty="0">
                <a:solidFill>
                  <a:srgbClr val="202122"/>
                </a:solidFill>
                <a:latin typeface="Times New Roman" panose="02020603050405020304" pitchFamily="18" charset="0"/>
                <a:ea typeface="Times New Roman" panose="02020603050405020304" pitchFamily="18" charset="0"/>
              </a:rPr>
              <a:t> </a:t>
            </a:r>
            <a:r>
              <a:rPr lang="en-US" sz="2400" dirty="0" err="1">
                <a:solidFill>
                  <a:srgbClr val="202122"/>
                </a:solidFill>
                <a:latin typeface="Times New Roman" panose="02020603050405020304" pitchFamily="18" charset="0"/>
                <a:ea typeface="Times New Roman" panose="02020603050405020304" pitchFamily="18" charset="0"/>
              </a:rPr>
              <a:t>nhất</a:t>
            </a:r>
            <a:r>
              <a:rPr lang="en-US" sz="2400" dirty="0">
                <a:solidFill>
                  <a:srgbClr val="202122"/>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25" y="1655495"/>
            <a:ext cx="3305175" cy="4086225"/>
          </a:xfrm>
          <a:prstGeom prst="rect">
            <a:avLst/>
          </a:prstGeom>
        </p:spPr>
      </p:pic>
    </p:spTree>
    <p:extLst>
      <p:ext uri="{BB962C8B-B14F-4D97-AF65-F5344CB8AC3E}">
        <p14:creationId xmlns:p14="http://schemas.microsoft.com/office/powerpoint/2010/main" val="147470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32508" y="298040"/>
            <a:ext cx="7109692"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solidFill>
                  <a:srgbClr val="FF0000"/>
                </a:solidFill>
                <a:latin typeface="Times New Roman" panose="02020603050405020304" pitchFamily="18" charset="0"/>
                <a:cs typeface="Times New Roman" panose="02020603050405020304" pitchFamily="18" charset="0"/>
              </a:rPr>
              <a:t>II. VĂN BẢN </a:t>
            </a:r>
            <a:r>
              <a:rPr lang="pt-BR" sz="2400" b="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Nếu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cậu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muốn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một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bạn</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117104" y="1038265"/>
            <a:ext cx="11744696" cy="58197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XXI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7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99126" y="874108"/>
            <a:ext cx="11237027" cy="515784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đ.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chi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e.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bè</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0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right)">
                                      <p:cBhvr>
                                        <p:cTn id="10" dur="500"/>
                                        <p:tgtEl>
                                          <p:spTgt spid="4">
                                            <p:txEl>
                                              <p:pRg st="0" end="0"/>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right)">
                                      <p:cBhvr>
                                        <p:cTn id="13" dur="500"/>
                                        <p:tgtEl>
                                          <p:spTgt spid="4">
                                            <p:txEl>
                                              <p:pRg st="1" end="1"/>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right)">
                                      <p:cBhvr>
                                        <p:cTn id="16" dur="500"/>
                                        <p:tgtEl>
                                          <p:spTgt spid="4">
                                            <p:txEl>
                                              <p:pRg st="2" end="2"/>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right)">
                                      <p:cBhvr>
                                        <p:cTn id="19" dur="500"/>
                                        <p:tgtEl>
                                          <p:spTgt spid="4">
                                            <p:txEl>
                                              <p:pRg st="3" end="3"/>
                                            </p:txEl>
                                          </p:spTgt>
                                        </p:tgtEl>
                                      </p:cBhvr>
                                    </p:animEffect>
                                  </p:childTnLst>
                                </p:cTn>
                              </p:par>
                              <p:par>
                                <p:cTn id="20" presetID="22" presetClass="entr" presetSubtype="2"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right)">
                                      <p:cBhvr>
                                        <p:cTn id="22" dur="500"/>
                                        <p:tgtEl>
                                          <p:spTgt spid="4">
                                            <p:txEl>
                                              <p:pRg st="4" end="4"/>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right)">
                                      <p:cBhvr>
                                        <p:cTn id="25" dur="500"/>
                                        <p:tgtEl>
                                          <p:spTgt spid="4">
                                            <p:txEl>
                                              <p:pRg st="5" end="5"/>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right)">
                                      <p:cBhvr>
                                        <p:cTn id="28" dur="500"/>
                                        <p:tgtEl>
                                          <p:spTgt spid="4">
                                            <p:txEl>
                                              <p:pRg st="6" end="6"/>
                                            </p:txEl>
                                          </p:spTgt>
                                        </p:tgtEl>
                                      </p:cBhvr>
                                    </p:animEffect>
                                  </p:childTnLst>
                                </p:cTn>
                              </p:par>
                              <p:par>
                                <p:cTn id="29" presetID="22" presetClass="entr" presetSubtype="2"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right)">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425" y="533049"/>
            <a:ext cx="7091874"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pt-BR" sz="2400" b="1" dirty="0">
                <a:solidFill>
                  <a:srgbClr val="FF0000"/>
                </a:solidFill>
                <a:latin typeface="Times New Roman" panose="02020603050405020304" pitchFamily="18" charset="0"/>
                <a:cs typeface="Times New Roman" panose="02020603050405020304" pitchFamily="18" charset="0"/>
              </a:rPr>
              <a:t>III. </a:t>
            </a:r>
            <a:r>
              <a:rPr lang="en-US" sz="2400" b="1" dirty="0">
                <a:solidFill>
                  <a:srgbClr val="FF0000"/>
                </a:solidFill>
                <a:latin typeface="Times New Roman" panose="02020603050405020304" pitchFamily="18" charset="0"/>
                <a:cs typeface="Times New Roman" panose="02020603050405020304" pitchFamily="18" charset="0"/>
              </a:rPr>
              <a:t>ĐỊNH HƯỚNG PHÂN TÍCH VĂN 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498425" y="1373081"/>
            <a:ext cx="1510147"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498425" y="5522137"/>
            <a:ext cx="11336330" cy="7218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12"/>
          <p:cNvSpPr>
            <a:spLocks noChangeArrowheads="1"/>
          </p:cNvSpPr>
          <p:nvPr/>
        </p:nvSpPr>
        <p:spPr bwMode="auto">
          <a:xfrm>
            <a:off x="498425" y="2291960"/>
            <a:ext cx="9862371" cy="8510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62199" y="2433057"/>
            <a:ext cx="9698597"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9" name="Rounded Rectangle 12"/>
          <p:cNvSpPr>
            <a:spLocks noChangeArrowheads="1"/>
          </p:cNvSpPr>
          <p:nvPr/>
        </p:nvSpPr>
        <p:spPr bwMode="auto">
          <a:xfrm>
            <a:off x="498425" y="3379302"/>
            <a:ext cx="3707230" cy="5917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Rounded Rectangle 12"/>
          <p:cNvSpPr>
            <a:spLocks noChangeArrowheads="1"/>
          </p:cNvSpPr>
          <p:nvPr/>
        </p:nvSpPr>
        <p:spPr bwMode="auto">
          <a:xfrm>
            <a:off x="498425" y="4388945"/>
            <a:ext cx="11336330" cy="7897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98250" y="4552967"/>
            <a:ext cx="10922606"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endParaRPr lang="en-US" sz="2400" dirty="0"/>
          </a:p>
        </p:txBody>
      </p:sp>
      <p:sp>
        <p:nvSpPr>
          <p:cNvPr id="14" name="Rectangle 13"/>
          <p:cNvSpPr/>
          <p:nvPr/>
        </p:nvSpPr>
        <p:spPr>
          <a:xfrm>
            <a:off x="598250" y="5624531"/>
            <a:ext cx="10090093" cy="517065"/>
          </a:xfrm>
          <a:prstGeom prst="rect">
            <a:avLst/>
          </a:prstGeom>
        </p:spPr>
        <p:txBody>
          <a:bodyPr wrap="squar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62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animBg="1"/>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16514" y="990464"/>
            <a:ext cx="10970435" cy="48234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616514" y="1361868"/>
            <a:ext cx="5400837" cy="460895"/>
          </a:xfrm>
          <a:prstGeom prst="rect">
            <a:avLst/>
          </a:prstGeom>
        </p:spPr>
        <p:txBody>
          <a:bodyPr wrap="non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giữa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719427" y="1963719"/>
            <a:ext cx="3329758" cy="460895"/>
          </a:xfrm>
          <a:prstGeom prst="rect">
            <a:avLst/>
          </a:prstGeom>
        </p:spPr>
        <p:txBody>
          <a:bodyPr wrap="non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endParaRPr lang="en-US" sz="24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16514" y="2479015"/>
            <a:ext cx="2852512" cy="460895"/>
          </a:xfrm>
          <a:prstGeom prst="rect">
            <a:avLst/>
          </a:prstGeom>
        </p:spPr>
        <p:txBody>
          <a:bodyPr wrap="non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719427" y="2994312"/>
            <a:ext cx="10739290" cy="1749005"/>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Lai </a:t>
            </a:r>
            <a:r>
              <a:rPr lang="en-US" sz="2400" b="1" dirty="0" err="1">
                <a:latin typeface="Times New Roman" panose="02020603050405020304" pitchFamily="18" charset="0"/>
                <a:ea typeface="Times New Roman" panose="02020603050405020304" pitchFamily="18" charset="0"/>
              </a:rPr>
              <a:t>lịch</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bè</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120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Tâm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nỗi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vọng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đau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69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10836" y="750627"/>
            <a:ext cx="11956473" cy="53226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636688" y="935125"/>
            <a:ext cx="2039341" cy="460895"/>
          </a:xfrm>
          <a:prstGeom prst="rect">
            <a:avLst/>
          </a:prstGeom>
        </p:spPr>
        <p:txBody>
          <a:bodyPr wrap="none">
            <a:spAutoFit/>
          </a:bodyPr>
          <a:lstStyle/>
          <a:p>
            <a:pPr>
              <a:lnSpc>
                <a:spcPct val="107000"/>
              </a:lnSpc>
              <a:spcAft>
                <a:spcPts val="75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03362" y="1580518"/>
            <a:ext cx="10850127" cy="4222631"/>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ban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lịch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sự</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ngây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luôn</a:t>
            </a:r>
            <a:r>
              <a:rPr lang="en-US" sz="2400" b="1" dirty="0">
                <a:latin typeface="Times New Roman" panose="02020603050405020304" pitchFamily="18" charset="0"/>
                <a:ea typeface="Times New Roman" panose="02020603050405020304" pitchFamily="18" charset="0"/>
              </a:rPr>
              <a:t> tin </a:t>
            </a:r>
            <a:r>
              <a:rPr lang="en-US" sz="2400" b="1" dirty="0" err="1">
                <a:latin typeface="Times New Roman" panose="02020603050405020304" pitchFamily="18" charset="0"/>
                <a:ea typeface="Times New Roman" panose="02020603050405020304" pitchFamily="18" charset="0"/>
              </a:rPr>
              <a:t>cậy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đẹp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đẽ</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tốt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lành</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quan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tâm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kiến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a:t>
            </a:r>
            <a:r>
              <a:rPr lang="en-US" sz="2400"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04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27562889"/>
              </p:ext>
            </p:extLst>
          </p:nvPr>
        </p:nvGraphicFramePr>
        <p:xfrm>
          <a:off x="126609" y="665021"/>
          <a:ext cx="12065391" cy="5777981"/>
        </p:xfrm>
        <a:graphic>
          <a:graphicData uri="http://schemas.openxmlformats.org/drawingml/2006/table">
            <a:tbl>
              <a:tblPr firstRow="1" firstCol="1" bandRow="1" bandCol="1"/>
              <a:tblGrid>
                <a:gridCol w="2644726">
                  <a:extLst>
                    <a:ext uri="{9D8B030D-6E8A-4147-A177-3AD203B41FA5}">
                      <a16:colId xmlns:a16="http://schemas.microsoft.com/office/drawing/2014/main" val="1980014891"/>
                    </a:ext>
                  </a:extLst>
                </a:gridCol>
                <a:gridCol w="9420665">
                  <a:extLst>
                    <a:ext uri="{9D8B030D-6E8A-4147-A177-3AD203B41FA5}">
                      <a16:colId xmlns:a16="http://schemas.microsoft.com/office/drawing/2014/main" val="1451828137"/>
                    </a:ext>
                  </a:extLst>
                </a:gridCol>
              </a:tblGrid>
              <a:tr h="444460">
                <a:tc>
                  <a:txBody>
                    <a:bodyPr/>
                    <a:lstStyle/>
                    <a:p>
                      <a:pPr algn="ctr">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KĨ 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NỘI DUNG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21153483"/>
                  </a:ext>
                </a:extLst>
              </a:tr>
              <a:tr h="1333381">
                <a:tc rowSpan="4">
                  <a:txBody>
                    <a:bodyPr/>
                    <a:lstStyle/>
                    <a:p>
                      <a:pPr>
                        <a:spcAft>
                          <a:spcPts val="0"/>
                        </a:spcAft>
                      </a:pP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da-DK"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hiểu văn bản: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da-DK" sz="2400" b="1" i="1" dirty="0">
                          <a:solidFill>
                            <a:srgbClr val="0D0D0D"/>
                          </a:solidFill>
                          <a:effectLst/>
                          <a:latin typeface="Times New Roman" panose="02020603050405020304" pitchFamily="18" charset="0"/>
                          <a:cs typeface="Times New Roman" panose="02020603050405020304" pitchFamily="18" charset="0"/>
                        </a:rPr>
                        <a:t>+ Văn bản 1: </a:t>
                      </a:r>
                      <a:r>
                        <a:rPr lang="en-US" sz="24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học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đời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đầu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Dế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Mèn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lưu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Hoài</a:t>
                      </a:r>
                      <a:r>
                        <a:rPr lang="en-US" sz="2400"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43937391"/>
                  </a:ext>
                </a:extLst>
              </a:tr>
              <a:tr h="888920">
                <a:tc vMerge="1">
                  <a:txBody>
                    <a:bodyPr/>
                    <a:lstStyle/>
                    <a:p>
                      <a:endParaRPr lang="en-US"/>
                    </a:p>
                  </a:txBody>
                  <a:tcPr/>
                </a:tc>
                <a:tc>
                  <a:txBody>
                    <a:bodyPr/>
                    <a:lstStyle/>
                    <a:p>
                      <a:pPr algn="just"/>
                      <a:r>
                        <a:rPr lang="en-US" sz="2400" b="1" i="1" dirty="0">
                          <a:solidFill>
                            <a:srgbClr val="0D0D0D"/>
                          </a:solidFill>
                          <a:effectLst/>
                          <a:latin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cs typeface="Times New Roman" panose="02020603050405020304" pitchFamily="18" charset="0"/>
                        </a:rPr>
                        <a:t>Văn</a:t>
                      </a:r>
                      <a:r>
                        <a:rPr lang="en-US" sz="2400" b="1" i="1" dirty="0">
                          <a:solidFill>
                            <a:srgbClr val="0D0D0D"/>
                          </a:solidFill>
                          <a:effectLst/>
                          <a:latin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cs typeface="Times New Roman" panose="02020603050405020304" pitchFamily="18" charset="0"/>
                        </a:rPr>
                        <a:t>bản</a:t>
                      </a:r>
                      <a:r>
                        <a:rPr lang="en-US" sz="2400" b="1" i="1" dirty="0">
                          <a:solidFill>
                            <a:srgbClr val="0D0D0D"/>
                          </a:solidFill>
                          <a:effectLst/>
                          <a:latin typeface="Times New Roman" panose="02020603050405020304" pitchFamily="18" charset="0"/>
                          <a:cs typeface="Times New Roman" panose="02020603050405020304" pitchFamily="18" charset="0"/>
                        </a:rPr>
                        <a:t> 2:</a:t>
                      </a:r>
                      <a:r>
                        <a:rPr lang="en-US" sz="2400" dirty="0">
                          <a:solidFill>
                            <a:srgbClr val="0D0D0D"/>
                          </a:solidFill>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Nếu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cậu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Hoàng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toan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Xanh-tơ</a:t>
                      </a:r>
                      <a:r>
                        <a:rPr lang="en-US" sz="2400" dirty="0">
                          <a:effectLst/>
                          <a:latin typeface="Times New Roman" panose="02020603050405020304" pitchFamily="18" charset="0"/>
                          <a:cs typeface="Times New Roman" panose="02020603050405020304" pitchFamily="18" charset="0"/>
                        </a:rPr>
                        <a:t> Ê-</a:t>
                      </a:r>
                      <a:r>
                        <a:rPr lang="en-US" sz="2400" dirty="0" err="1">
                          <a:effectLst/>
                          <a:latin typeface="Times New Roman" panose="02020603050405020304" pitchFamily="18" charset="0"/>
                          <a:cs typeface="Times New Roman" panose="02020603050405020304" pitchFamily="18" charset="0"/>
                        </a:rPr>
                        <a:t>xu</a:t>
                      </a:r>
                      <a:r>
                        <a:rPr lang="en-US" sz="2400" dirty="0">
                          <a:effectLst/>
                          <a:latin typeface="Times New Roman" panose="02020603050405020304" pitchFamily="18" charset="0"/>
                          <a:cs typeface="Times New Roman" panose="02020603050405020304" pitchFamily="18" charset="0"/>
                        </a:rPr>
                        <a:t>-be-</a:t>
                      </a:r>
                      <a:r>
                        <a:rPr lang="en-US" sz="2400" dirty="0" err="1">
                          <a:effectLst/>
                          <a:latin typeface="Times New Roman" panose="02020603050405020304" pitchFamily="18" charset="0"/>
                          <a:cs typeface="Times New Roman" panose="02020603050405020304" pitchFamily="18" charset="0"/>
                        </a:rPr>
                        <a:t>ri</a:t>
                      </a:r>
                      <a:r>
                        <a:rPr lang="en-US" sz="24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45955235"/>
                  </a:ext>
                </a:extLst>
              </a:tr>
              <a:tr h="444460">
                <a:tc vMerge="1">
                  <a:txBody>
                    <a:bodyPr/>
                    <a:lstStyle/>
                    <a:p>
                      <a:endParaRPr lang="en-US"/>
                    </a:p>
                  </a:txBody>
                  <a:tcPr/>
                </a:tc>
                <a:tc>
                  <a:txBody>
                    <a:bodyPr/>
                    <a:lstStyle/>
                    <a:p>
                      <a:pPr algn="just"/>
                      <a:r>
                        <a:rPr lang="en-US" sz="2400" b="1" i="1">
                          <a:solidFill>
                            <a:srgbClr val="0D0D0D"/>
                          </a:solidFill>
                          <a:effectLst/>
                          <a:latin typeface="Times New Roman" panose="02020603050405020304" pitchFamily="18" charset="0"/>
                          <a:cs typeface="Times New Roman" panose="02020603050405020304" pitchFamily="18" charset="0"/>
                        </a:rPr>
                        <a:t>+ Văn bản 3:</a:t>
                      </a:r>
                      <a:r>
                        <a:rPr lang="en-US" sz="2400">
                          <a:solidFill>
                            <a:srgbClr val="0D0D0D"/>
                          </a:solidFill>
                          <a:effectLst/>
                          <a:latin typeface="Times New Roman" panose="02020603050405020304" pitchFamily="18" charset="0"/>
                          <a:cs typeface="Times New Roman" panose="02020603050405020304" pitchFamily="18" charset="0"/>
                        </a:rPr>
                        <a:t> </a:t>
                      </a:r>
                      <a:r>
                        <a:rPr lang="en-US" sz="2400" i="1">
                          <a:effectLst/>
                          <a:latin typeface="Times New Roman" panose="02020603050405020304" pitchFamily="18" charset="0"/>
                          <a:cs typeface="Times New Roman" panose="02020603050405020304" pitchFamily="18" charset="0"/>
                        </a:rPr>
                        <a:t>Bắt nạt </a:t>
                      </a:r>
                      <a:r>
                        <a:rPr lang="en-US" sz="2400">
                          <a:effectLst/>
                          <a:latin typeface="Times New Roman" panose="02020603050405020304" pitchFamily="18" charset="0"/>
                          <a:cs typeface="Times New Roman" panose="02020603050405020304" pitchFamily="18" charset="0"/>
                        </a:rPr>
                        <a:t>(Nguyễn Thế Hoàng Linh)</a:t>
                      </a:r>
                      <a:r>
                        <a:rPr lang="vi-VN"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3454555"/>
                  </a:ext>
                </a:extLst>
              </a:tr>
              <a:tr h="888920">
                <a:tc vMerge="1">
                  <a:txBody>
                    <a:bodyPr/>
                    <a:lstStyle/>
                    <a:p>
                      <a:endParaRPr lang="en-US"/>
                    </a:p>
                  </a:txBody>
                  <a:tcPr/>
                </a:tc>
                <a:tc>
                  <a:txBody>
                    <a:bodyPr/>
                    <a:lstStyle/>
                    <a:p>
                      <a:pPr algn="just"/>
                      <a:r>
                        <a:rPr lang="en-US" sz="2400" b="1" dirty="0" err="1">
                          <a:solidFill>
                            <a:srgbClr val="FF0000"/>
                          </a:solidFill>
                          <a:effectLst/>
                          <a:latin typeface="Times New Roman" panose="02020603050405020304" pitchFamily="18" charset="0"/>
                          <a:cs typeface="Times New Roman" panose="02020603050405020304" pitchFamily="18" charset="0"/>
                        </a:rPr>
                        <a:t>Thực</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hành</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Tiếng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Việt</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18706272"/>
                  </a:ext>
                </a:extLst>
              </a:tr>
              <a:tr h="888920">
                <a:tc>
                  <a:txBody>
                    <a:bodyPr/>
                    <a:lstStyle/>
                    <a:p>
                      <a:pPr>
                        <a:spcAft>
                          <a:spcPts val="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548640" algn="just">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18880416"/>
                  </a:ext>
                </a:extLst>
              </a:tr>
              <a:tr h="888920">
                <a:tc>
                  <a:txBody>
                    <a:bodyPr/>
                    <a:lstStyle/>
                    <a:p>
                      <a:pPr>
                        <a:spcAft>
                          <a:spcPts val="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548640" algn="just">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7129263"/>
                  </a:ext>
                </a:extLst>
              </a:tr>
            </a:tbl>
          </a:graphicData>
        </a:graphic>
      </p:graphicFrame>
    </p:spTree>
    <p:extLst>
      <p:ext uri="{BB962C8B-B14F-4D97-AF65-F5344CB8AC3E}">
        <p14:creationId xmlns:p14="http://schemas.microsoft.com/office/powerpoint/2010/main" val="27703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723331" y="955343"/>
            <a:ext cx="10595833" cy="530897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996288" y="1532831"/>
            <a:ext cx="9914164" cy="1646413"/>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vườn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tắm</a:t>
            </a:r>
            <a:r>
              <a:rPr lang="en-US" sz="2400" dirty="0">
                <a:latin typeface="Times New Roman" panose="02020603050405020304" pitchFamily="18" charset="0"/>
                <a:ea typeface="Times New Roman" panose="02020603050405020304" pitchFamily="18" charset="0"/>
              </a:rPr>
              <a:t>...Hay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887105" y="3064703"/>
            <a:ext cx="10002568" cy="2934521"/>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chia </a:t>
            </a:r>
            <a:r>
              <a:rPr lang="en-US" sz="2400" b="1" dirty="0" err="1">
                <a:latin typeface="Times New Roman" panose="02020603050405020304" pitchFamily="18" charset="0"/>
                <a:ea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Điều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cốt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trần</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Chính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bỏ</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vượt</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87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152401" y="249383"/>
            <a:ext cx="11568544" cy="64146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1062918" y="629998"/>
            <a:ext cx="4063263" cy="460895"/>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831273" y="1090893"/>
            <a:ext cx="10543309" cy="728726"/>
          </a:xfrm>
          <a:prstGeom prst="rect">
            <a:avLst/>
          </a:prstGeom>
        </p:spPr>
        <p:txBody>
          <a:bodyPr wrap="square">
            <a:spAutoFit/>
          </a:bodyPr>
          <a:lstStyle/>
          <a:p>
            <a:pPr algn="just">
              <a:lnSpc>
                <a:spcPct val="107000"/>
              </a:lnSpc>
              <a:spcAft>
                <a:spcPts val="800"/>
              </a:spcAft>
            </a:pP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Trước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khi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gặp</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hoàng</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tử</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bé</a:t>
            </a:r>
            <a:r>
              <a:rPr lang="en-US"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đuổi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trốn</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952081" y="1997565"/>
            <a:ext cx="10768863" cy="3341749"/>
          </a:xfrm>
          <a:prstGeom prst="rect">
            <a:avLst/>
          </a:prstGeom>
        </p:spPr>
        <p:txBody>
          <a:bodyPr wrap="square">
            <a:spAutoFit/>
          </a:bodyPr>
          <a:lstStyle/>
          <a:p>
            <a:pPr>
              <a:lnSpc>
                <a:spcPct val="107000"/>
              </a:lnSpc>
              <a:spcAft>
                <a:spcPts val="750"/>
              </a:spcAft>
            </a:pP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Khi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gặp</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hoàng</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tử</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bé</a:t>
            </a:r>
            <a:r>
              <a:rPr lang="en-US" sz="2000" b="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07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Lúc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a:t>
            </a:r>
          </a:p>
          <a:p>
            <a:pPr>
              <a:lnSpc>
                <a:spcPct val="107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15 </a:t>
            </a:r>
            <a:r>
              <a:rPr lang="en-US" sz="2000" dirty="0" err="1">
                <a:latin typeface="Times New Roman" panose="02020603050405020304" pitchFamily="18" charset="0"/>
                <a:ea typeface="Times New Roman" panose="02020603050405020304" pitchFamily="18" charset="0"/>
              </a:rPr>
              <a:t>lần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VB, </a:t>
            </a:r>
            <a:r>
              <a:rPr lang="en-US" sz="2000" dirty="0" err="1">
                <a:latin typeface="Times New Roman" panose="02020603050405020304" pitchFamily="18" charset="0"/>
                <a:ea typeface="Times New Roman" panose="02020603050405020304" pitchFamily="18" charset="0"/>
              </a:rPr>
              <a:t>gắn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chi </a:t>
            </a:r>
            <a:r>
              <a:rPr lang="en-US" sz="2000" dirty="0" err="1">
                <a:latin typeface="Times New Roman" panose="02020603050405020304" pitchFamily="18" charset="0"/>
                <a:ea typeface="Times New Roman" panose="02020603050405020304" pitchFamily="18" charset="0"/>
              </a:rPr>
              <a:t>tiết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trọng</a:t>
            </a:r>
            <a:r>
              <a:rPr lang="en-US" sz="2000" dirty="0">
                <a:latin typeface="Times New Roman" panose="02020603050405020304" pitchFamily="18" charset="0"/>
                <a:ea typeface="Times New Roman" panose="02020603050405020304" pitchFamily="18" charset="0"/>
              </a:rPr>
              <a:t>)</a:t>
            </a:r>
          </a:p>
          <a:p>
            <a:pPr>
              <a:lnSpc>
                <a:spcPct val="107000"/>
              </a:lnSpc>
              <a:spcAft>
                <a:spcPts val="75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chuyển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gũi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lành</a:t>
            </a:r>
            <a:r>
              <a:rPr lang="en-US" sz="2000" dirty="0">
                <a:latin typeface="Times New Roman" panose="02020603050405020304" pitchFamily="18" charset="0"/>
                <a:ea typeface="Times New Roman" panose="02020603050405020304" pitchFamily="18" charset="0"/>
              </a:rPr>
              <a:t>...</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gũi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hiểu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rPr>
              <a:t> </a:t>
            </a:r>
            <a:r>
              <a:rPr lang="en-US" sz="2000" b="1" i="1" dirty="0">
                <a:latin typeface="Times New Roman" panose="02020603050405020304" pitchFamily="18" charset="0"/>
                <a:ea typeface="Times New Roman" panose="02020603050405020304" pitchFamily="18" charset="0"/>
              </a:rPr>
              <a:t>“</a:t>
            </a:r>
            <a:r>
              <a:rPr lang="en-US" sz="2000" b="1" i="1" dirty="0" err="1">
                <a:latin typeface="Times New Roman" panose="02020603050405020304" pitchFamily="18" charset="0"/>
                <a:ea typeface="Times New Roman" panose="02020603050405020304" pitchFamily="18" charset="0"/>
              </a:rPr>
              <a:t>tụi</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mình</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cần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đến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nhau</a:t>
            </a:r>
            <a:r>
              <a:rPr lang="en-US" sz="2000" b="1" i="1" dirty="0">
                <a:latin typeface="Times New Roman" panose="02020603050405020304" pitchFamily="18" charset="0"/>
                <a:ea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mỗi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b="1" i="1" dirty="0">
                <a:latin typeface="Times New Roman" panose="02020603050405020304" pitchFamily="18" charset="0"/>
                <a:ea typeface="Times New Roman" panose="02020603050405020304" pitchFamily="18" charset="0"/>
              </a:rPr>
              <a:t>“</a:t>
            </a:r>
            <a:r>
              <a:rPr lang="en-US" sz="2000" b="1" i="1" dirty="0" err="1">
                <a:latin typeface="Times New Roman" panose="02020603050405020304" pitchFamily="18" charset="0"/>
                <a:ea typeface="Times New Roman" panose="02020603050405020304" pitchFamily="18" charset="0"/>
              </a:rPr>
              <a:t>trở</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thành</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duy</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nhất</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trên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đời</a:t>
            </a:r>
            <a:r>
              <a:rPr lang="en-US" sz="2000" b="1" i="1"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16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94585" y="109182"/>
            <a:ext cx="11774502" cy="66911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91694" y="201611"/>
            <a:ext cx="11083636" cy="6506268"/>
          </a:xfrm>
          <a:prstGeom prst="rect">
            <a:avLst/>
          </a:prstGeom>
        </p:spPr>
        <p:txBody>
          <a:bodyPr wrap="square">
            <a:spAutoFit/>
          </a:bodyPr>
          <a:lstStyle/>
          <a:p>
            <a:pPr>
              <a:lnSpc>
                <a:spcPct val="107000"/>
              </a:lnSpc>
              <a:spcAft>
                <a:spcPts val="750"/>
              </a:spcAft>
            </a:pP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a:t>
            </a:r>
          </a:p>
          <a:p>
            <a:pPr>
              <a:lnSpc>
                <a:spcPct val="107000"/>
              </a:lnSpc>
              <a:spcAft>
                <a:spcPts val="750"/>
              </a:spcAft>
            </a:pPr>
            <a:r>
              <a:rPr lang="en-US" sz="2400" dirty="0">
                <a:latin typeface="Times New Roman" panose="02020603050405020304" pitchFamily="18" charset="0"/>
                <a:ea typeface="Times New Roman" panose="02020603050405020304" pitchFamily="18" charset="0"/>
              </a:rPr>
              <a:t>- Chi </a:t>
            </a:r>
            <a:r>
              <a:rPr lang="en-US" sz="2400" dirty="0" err="1">
                <a:latin typeface="Times New Roman" panose="02020603050405020304" pitchFamily="18" charset="0"/>
                <a:ea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lúa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mì</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ở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i="1" dirty="0" err="1">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p>
          <a:p>
            <a:pPr>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chia </a:t>
            </a:r>
            <a:r>
              <a:rPr lang="en-US" sz="2400" b="1" dirty="0" err="1">
                <a:latin typeface="Times New Roman" panose="02020603050405020304" pitchFamily="18" charset="0"/>
                <a:ea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t>
            </a:r>
            <a:r>
              <a:rPr lang="en-US" sz="2400" dirty="0">
                <a:latin typeface="Times New Roman" panose="02020603050405020304" pitchFamily="18" charset="0"/>
                <a:ea typeface="Times New Roman" panose="02020603050405020304" pitchFamily="18" charset="0"/>
              </a:rPr>
              <a:t> -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a:t>
            </a:r>
          </a:p>
          <a:p>
            <a:pPr marL="228600">
              <a:lnSpc>
                <a:spcPct val="107000"/>
              </a:lnSpc>
              <a:spcAft>
                <a:spcPts val="800"/>
              </a:spcAft>
            </a:pP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a:t>
            </a:r>
          </a:p>
          <a:p>
            <a:pPr marL="228600">
              <a:lnSpc>
                <a:spcPct val="107000"/>
              </a:lnSpc>
              <a:spcAft>
                <a:spcPts val="800"/>
              </a:spcAft>
            </a:pP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322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21880" y="208233"/>
            <a:ext cx="11678968" cy="64146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54390" y="441701"/>
            <a:ext cx="11139053" cy="5947718"/>
          </a:xfrm>
          <a:prstGeom prst="rect">
            <a:avLst/>
          </a:prstGeom>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bằng</a:t>
            </a:r>
            <a:r>
              <a:rPr lang="en-US" sz="2400" b="1" i="1" dirty="0">
                <a:latin typeface="Times New Roman" panose="02020603050405020304" pitchFamily="18" charset="0"/>
                <a:ea typeface="Times New Roman" panose="02020603050405020304" pitchFamily="18" charset="0"/>
              </a:rPr>
              <a:t> con </a:t>
            </a:r>
            <a:r>
              <a:rPr lang="en-US" sz="2400" b="1" i="1"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Bí</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bè</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87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477672" y="443346"/>
            <a:ext cx="11273050" cy="593015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84248" y="961601"/>
            <a:ext cx="10723419" cy="4893647"/>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rPr>
              <a:t>1.3. </a:t>
            </a:r>
            <a:r>
              <a:rPr lang="en-US" sz="2400" b="1" dirty="0" err="1">
                <a:latin typeface="Times New Roman" panose="02020603050405020304" pitchFamily="18" charset="0"/>
                <a:ea typeface="Times New Roman" panose="02020603050405020304" pitchFamily="18" charset="0"/>
              </a:rPr>
              <a:t>Đánh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xây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dựng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thông</a:t>
            </a:r>
            <a:r>
              <a:rPr lang="en-US" sz="2400" b="1" dirty="0">
                <a:latin typeface="Times New Roman" panose="02020603050405020304" pitchFamily="18" charset="0"/>
                <a:ea typeface="Times New Roman" panose="02020603050405020304" pitchFamily="18" charset="0"/>
              </a:rPr>
              <a:t> qua </a:t>
            </a:r>
            <a:r>
              <a:rPr lang="en-US" sz="2400" b="1" dirty="0" err="1">
                <a:latin typeface="Times New Roman" panose="02020603050405020304" pitchFamily="18" charset="0"/>
                <a:ea typeface="Times New Roman" panose="02020603050405020304" pitchFamily="18" charset="0"/>
              </a:rPr>
              <a:t>nhiều</a:t>
            </a:r>
            <a:r>
              <a:rPr lang="en-US" sz="2400" b="1" dirty="0">
                <a:latin typeface="Times New Roman" panose="02020603050405020304" pitchFamily="18" charset="0"/>
                <a:ea typeface="Times New Roman" panose="02020603050405020304" pitchFamily="18" charset="0"/>
              </a:rPr>
              <a:t> chi </a:t>
            </a:r>
            <a:r>
              <a:rPr lang="en-US" sz="2400" b="1" dirty="0" err="1">
                <a:latin typeface="Times New Roman" panose="02020603050405020304" pitchFamily="18" charset="0"/>
                <a:ea typeface="Times New Roman" panose="02020603050405020304" pitchFamily="18" charset="0"/>
              </a:rPr>
              <a:t>tiết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miêu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nói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suy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Ngôn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ngữ</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động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a:latin typeface="Times New Roman" panose="02020603050405020304" pitchFamily="18" charset="0"/>
                <a:ea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xúc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ngây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trẻo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tặng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trẻ</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thức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bè</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gì</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yêu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thương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649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235528" y="573206"/>
            <a:ext cx="11471563" cy="560923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22563" y="934122"/>
            <a:ext cx="11097491" cy="4807791"/>
          </a:xfrm>
          <a:prstGeom prst="rect">
            <a:avLst/>
          </a:prstGeom>
        </p:spPr>
        <p:txBody>
          <a:bodyPr wrap="square">
            <a:spAutoFit/>
          </a:bodyPr>
          <a:lstStyle/>
          <a:p>
            <a:pPr algn="just">
              <a:lnSpc>
                <a:spcPct val="107000"/>
              </a:lnSpc>
              <a:spcAft>
                <a:spcPts val="800"/>
              </a:spcAft>
            </a:pP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Xanh-tơ</a:t>
            </a:r>
            <a:r>
              <a:rPr lang="en-US" sz="2400" dirty="0">
                <a:latin typeface="Times New Roman" panose="02020603050405020304" pitchFamily="18" charset="0"/>
                <a:ea typeface="Times New Roman" panose="02020603050405020304" pitchFamily="18" charset="0"/>
              </a:rPr>
              <a:t> Ê-</a:t>
            </a:r>
            <a:r>
              <a:rPr lang="en-US" sz="2400" dirty="0" err="1">
                <a:latin typeface="Times New Roman" panose="02020603050405020304" pitchFamily="18" charset="0"/>
                <a:ea typeface="Times New Roman" panose="02020603050405020304" pitchFamily="18" charset="0"/>
              </a:rPr>
              <a:t>xu</a:t>
            </a:r>
            <a:r>
              <a:rPr lang="en-US" sz="2400" dirty="0">
                <a:latin typeface="Times New Roman" panose="02020603050405020304" pitchFamily="18" charset="0"/>
                <a:ea typeface="Times New Roman" panose="02020603050405020304" pitchFamily="18" charset="0"/>
              </a:rPr>
              <a:t>-be-</a:t>
            </a:r>
            <a:r>
              <a:rPr lang="en-US" sz="2400" dirty="0" err="1">
                <a:latin typeface="Times New Roman" panose="02020603050405020304" pitchFamily="18" charset="0"/>
                <a:ea typeface="Times New Roman" panose="02020603050405020304" pitchFamily="18" charset="0"/>
              </a:rPr>
              <a:t>ri</a:t>
            </a:r>
            <a:r>
              <a:rPr lang="en-US" sz="2400" dirty="0">
                <a:latin typeface="Times New Roman" panose="02020603050405020304" pitchFamily="18" charset="0"/>
                <a:ea typeface="Times New Roman" panose="02020603050405020304" pitchFamily="18" charset="0"/>
              </a:rPr>
              <a:t> (1900-1944)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chuyến</a:t>
            </a:r>
            <a:r>
              <a:rPr lang="en-US" sz="2400" dirty="0">
                <a:latin typeface="Times New Roman" panose="02020603050405020304" pitchFamily="18" charset="0"/>
                <a:ea typeface="Times New Roman" panose="02020603050405020304" pitchFamily="18" charset="0"/>
              </a:rPr>
              <a:t> bay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Ngòi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thuyết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Hoàng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1943,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27 </a:t>
            </a:r>
            <a:r>
              <a:rPr lang="en-US" sz="2400" dirty="0" err="1">
                <a:latin typeface="Times New Roman" panose="02020603050405020304" pitchFamily="18" charset="0"/>
                <a:ea typeface="Times New Roman" panose="02020603050405020304" pitchFamily="18" charset="0"/>
              </a:rPr>
              <a:t>chương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250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200 </a:t>
            </a:r>
            <a:r>
              <a:rPr lang="en-US" sz="2400" dirty="0" err="1">
                <a:latin typeface="Times New Roman" panose="02020603050405020304" pitchFamily="18" charset="0"/>
                <a:ea typeface="Times New Roman" panose="02020603050405020304" pitchFamily="18" charset="0"/>
              </a:rPr>
              <a:t>triệu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cùng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quay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cậu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muốn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chương</a:t>
            </a:r>
            <a:r>
              <a:rPr lang="en-US" sz="2400" dirty="0">
                <a:latin typeface="Times New Roman" panose="02020603050405020304" pitchFamily="18" charset="0"/>
                <a:ea typeface="Times New Roman" panose="02020603050405020304" pitchFamily="18" charset="0"/>
              </a:rPr>
              <a:t> XXI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MS Mincho"/>
              </a:rPr>
              <a:t>kể</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về</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cuộc</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gặp</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gỡ</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bất</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ngờ</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giữa</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hoàng</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tử</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bé</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và</a:t>
            </a:r>
            <a:r>
              <a:rPr lang="en-US" sz="2400" dirty="0">
                <a:latin typeface="Times New Roman" panose="02020603050405020304" pitchFamily="18" charset="0"/>
                <a:ea typeface="MS Mincho"/>
              </a:rPr>
              <a:t> con </a:t>
            </a:r>
            <a:r>
              <a:rPr lang="en-US" sz="2400" dirty="0" err="1">
                <a:latin typeface="Times New Roman" panose="02020603050405020304" pitchFamily="18" charset="0"/>
                <a:ea typeface="MS Mincho"/>
              </a:rPr>
              <a:t>cáo</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trên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Trái</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Đất</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Cuộc</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gặp</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gỡ</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đã</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mang</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lại</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cho</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cả</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hai</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món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quà</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quý</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giá</a:t>
            </a:r>
            <a:r>
              <a:rPr lang="en-US" sz="2400" dirty="0" smtClean="0">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03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55093" y="1760561"/>
            <a:ext cx="11051998" cy="37667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77921" y="2493744"/>
            <a:ext cx="10781731" cy="2041585"/>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trích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kể</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giữa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cầu</a:t>
            </a:r>
            <a:r>
              <a:rPr lang="en-US" sz="2400" dirty="0">
                <a:latin typeface="Times New Roman" panose="02020603050405020304" pitchFamily="18" charset="0"/>
                <a:ea typeface="Times New Roman" panose="02020603050405020304" pitchFamily="18" charset="0"/>
              </a:rPr>
              <a:t> B612.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tìm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bè</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nỗi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vọng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đau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5220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35528" y="235528"/>
            <a:ext cx="11471563" cy="64146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65639" y="446201"/>
            <a:ext cx="10820400" cy="5993307"/>
          </a:xfrm>
          <a:prstGeom prst="rect">
            <a:avLst/>
          </a:prstGeom>
        </p:spPr>
        <p:txBody>
          <a:bodyPr wrap="square">
            <a:spAutoFit/>
          </a:bodyPr>
          <a:lstStyle/>
          <a:p>
            <a:pPr>
              <a:lnSpc>
                <a:spcPct val="107000"/>
              </a:lnSpc>
              <a:spcAft>
                <a:spcPts val="750"/>
              </a:spcAft>
            </a:pPr>
            <a:r>
              <a:rPr lang="en-US" sz="2400" b="1" dirty="0" err="1" smtClean="0">
                <a:latin typeface="Times New Roman" panose="02020603050405020304" pitchFamily="18" charset="0"/>
                <a:ea typeface="Times New Roman" panose="02020603050405020304" pitchFamily="18" charset="0"/>
              </a:rPr>
              <a:t>Trước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hết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vật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hoàng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tử</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bé</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hiện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lên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vô</a:t>
            </a:r>
            <a:r>
              <a:rPr lang="en-US" sz="2400" b="1" dirty="0" smtClean="0">
                <a:latin typeface="Times New Roman" panose="02020603050405020304" pitchFamily="18" charset="0"/>
                <a:ea typeface="Times New Roman" panose="02020603050405020304" pitchFamily="18" charset="0"/>
              </a:rPr>
              <a:t> cùng </a:t>
            </a:r>
            <a:r>
              <a:rPr lang="en-US" sz="2400" b="1" dirty="0" err="1" smtClean="0">
                <a:latin typeface="Times New Roman" panose="02020603050405020304" pitchFamily="18" charset="0"/>
                <a:ea typeface="Times New Roman" panose="02020603050405020304" pitchFamily="18" charset="0"/>
              </a:rPr>
              <a:t>đáng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yêu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cậu</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thiện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thành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và</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luôn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hết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sức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cới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mở</a:t>
            </a:r>
            <a:r>
              <a:rPr lang="en-US" sz="2400" b="1"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hành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tìm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kiếm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bè</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thấy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vườn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hồng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rực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nhận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ra</a:t>
            </a:r>
            <a:r>
              <a:rPr lang="en-US" sz="2400" dirty="0" smtClean="0">
                <a:latin typeface="Times New Roman" panose="02020603050405020304" pitchFamily="18" charset="0"/>
                <a:ea typeface="Times New Roman" panose="02020603050405020304" pitchFamily="18" charset="0"/>
              </a:rPr>
              <a:t>, ở </a:t>
            </a:r>
            <a:r>
              <a:rPr lang="en-US" sz="2400" dirty="0" err="1" smtClean="0">
                <a:latin typeface="Times New Roman" panose="02020603050405020304" pitchFamily="18" charset="0"/>
                <a:ea typeface="Times New Roman" panose="02020603050405020304" pitchFamily="18" charset="0"/>
              </a:rPr>
              <a:t>hành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tinh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chỉ</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hồng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thường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Điều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đó</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khiến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buồn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nằm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khóc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lóc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nghe</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thấy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giọng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nói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lên</a:t>
            </a:r>
            <a:r>
              <a:rPr lang="en-US" sz="2400" dirty="0" smtClean="0">
                <a:latin typeface="Times New Roman" panose="02020603050405020304" pitchFamily="18" charset="0"/>
                <a:ea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rPr>
              <a:t>Xin </a:t>
            </a:r>
            <a:r>
              <a:rPr lang="en-US" sz="2400" i="1" dirty="0" err="1" smtClean="0">
                <a:latin typeface="Times New Roman" panose="02020603050405020304" pitchFamily="18" charset="0"/>
                <a:ea typeface="Times New Roman" panose="02020603050405020304" pitchFamily="18" charset="0"/>
              </a:rPr>
              <a:t>chào</a:t>
            </a:r>
            <a:r>
              <a:rPr lang="en-US" sz="2400" i="1" dirty="0" smtClean="0">
                <a:latin typeface="Times New Roman" panose="02020603050405020304" pitchFamily="18" charset="0"/>
                <a:ea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Tuy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biết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là</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ai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nhưng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lịch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sự</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đáp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lời</a:t>
            </a:r>
            <a:r>
              <a:rPr lang="en-US" sz="2400"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chào</a:t>
            </a:r>
            <a:r>
              <a:rPr lang="en-US" sz="2400" b="1" i="1" dirty="0" smtClean="0">
                <a:latin typeface="Times New Roman" panose="02020603050405020304" pitchFamily="18" charset="0"/>
                <a:ea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rPr>
              <a:t>“</a:t>
            </a:r>
            <a:r>
              <a:rPr lang="en-US" sz="2400" i="1" dirty="0" err="1" smtClean="0">
                <a:latin typeface="Times New Roman" panose="02020603050405020304" pitchFamily="18" charset="0"/>
                <a:ea typeface="Times New Roman" panose="02020603050405020304" pitchFamily="18" charset="0"/>
              </a:rPr>
              <a:t>Bạn</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là</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ai</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Bạn</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dễ</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thương</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quá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cách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hoàng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tử</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bé</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chào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hỏi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lịch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sự</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thiện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khác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loài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Đất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họ</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vốn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coi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là</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vật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xấu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ranh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mãnh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gian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xảo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đem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gặp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cởi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mở</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giữa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hai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nảy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nở</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đầy</a:t>
            </a:r>
            <a:r>
              <a:rPr lang="en-US" sz="2400" dirty="0" smtClean="0">
                <a:latin typeface="Times New Roman" panose="02020603050405020304" pitchFamily="18" charset="0"/>
                <a:ea typeface="Times New Roman" panose="02020603050405020304" pitchFamily="18" charset="0"/>
              </a:rPr>
              <a:t> tin </a:t>
            </a:r>
            <a:r>
              <a:rPr lang="en-US" sz="2400" dirty="0" err="1" smtClean="0">
                <a:latin typeface="Times New Roman" panose="02020603050405020304" pitchFamily="18" charset="0"/>
                <a:ea typeface="Times New Roman" panose="02020603050405020304" pitchFamily="18" charset="0"/>
              </a:rPr>
              <a:t>yêu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nhìn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Hoàng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tử</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bé</a:t>
            </a:r>
            <a:r>
              <a:rPr lang="en-US" sz="2400"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ngây</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hồn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nhiên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trong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sáng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luôn</a:t>
            </a:r>
            <a:r>
              <a:rPr lang="en-US" sz="2400" b="1" dirty="0" smtClean="0">
                <a:latin typeface="Times New Roman" panose="02020603050405020304" pitchFamily="18" charset="0"/>
                <a:ea typeface="Times New Roman" panose="02020603050405020304" pitchFamily="18" charset="0"/>
              </a:rPr>
              <a:t> tin </a:t>
            </a:r>
            <a:r>
              <a:rPr lang="en-US" sz="2400" b="1" dirty="0" err="1" smtClean="0">
                <a:latin typeface="Times New Roman" panose="02020603050405020304" pitchFamily="18" charset="0"/>
                <a:ea typeface="Times New Roman" panose="02020603050405020304" pitchFamily="18" charset="0"/>
              </a:rPr>
              <a:t>cậy</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và</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hướng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tới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cái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phần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đẹp</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đẽ</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tốt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lành</a:t>
            </a:r>
            <a:r>
              <a:rPr lang="en-US" sz="2400" b="1"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bị</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bởi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định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kiến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hoài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nghi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như</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cách</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nhìn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loài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bản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đưa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đọc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đến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cảm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xúc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trong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trẻo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ngây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hồn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nhiên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giữa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hai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vật</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hóa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vừa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đặc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vật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vừa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đặc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tính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Con </a:t>
            </a:r>
            <a:r>
              <a:rPr lang="en-US" sz="2400" dirty="0" err="1" smtClean="0">
                <a:latin typeface="Times New Roman" panose="02020603050405020304" pitchFamily="18" charset="0"/>
                <a:ea typeface="Times New Roman" panose="02020603050405020304" pitchFamily="18" charset="0"/>
              </a:rPr>
              <a:t>cáo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biết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cuộc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trò</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truyện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những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đối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thoại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vô</a:t>
            </a:r>
            <a:r>
              <a:rPr lang="en-US" sz="2400" dirty="0" smtClean="0">
                <a:latin typeface="Times New Roman" panose="02020603050405020304" pitchFamily="18" charset="0"/>
                <a:ea typeface="Times New Roman" panose="02020603050405020304" pitchFamily="18" charset="0"/>
              </a:rPr>
              <a:t> cùng </a:t>
            </a:r>
            <a:r>
              <a:rPr lang="en-US" sz="2400" dirty="0" err="1" smtClean="0">
                <a:latin typeface="Times New Roman" panose="02020603050405020304" pitchFamily="18" charset="0"/>
                <a:ea typeface="Times New Roman" panose="02020603050405020304" pitchFamily="18" charset="0"/>
              </a:rPr>
              <a:t>sinh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động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Bao</a:t>
            </a:r>
            <a:r>
              <a:rPr lang="en-US" sz="2400" dirty="0" smtClean="0">
                <a:latin typeface="Times New Roman" panose="02020603050405020304" pitchFamily="18" charset="0"/>
                <a:ea typeface="Times New Roman" panose="02020603050405020304" pitchFamily="18" charset="0"/>
              </a:rPr>
              <a:t> ý </a:t>
            </a:r>
            <a:r>
              <a:rPr lang="en-US" sz="2400" dirty="0" err="1" smtClean="0">
                <a:latin typeface="Times New Roman" panose="02020603050405020304" pitchFamily="18" charset="0"/>
                <a:ea typeface="Times New Roman" panose="02020603050405020304" pitchFamily="18" charset="0"/>
              </a:rPr>
              <a:t>nghĩa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tốt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đẹp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về</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bạn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mở</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64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95785" y="163774"/>
            <a:ext cx="11311306" cy="657822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61173" y="401831"/>
            <a:ext cx="10751128" cy="6095900"/>
          </a:xfrm>
          <a:prstGeom prst="rect">
            <a:avLst/>
          </a:prstGeom>
        </p:spPr>
        <p:txBody>
          <a:bodyPr wrap="square">
            <a:spAutoFit/>
          </a:bodyPr>
          <a:lstStyle/>
          <a:p>
            <a:pPr algn="just">
              <a:lnSpc>
                <a:spcPct val="107000"/>
              </a:lnSpc>
              <a:spcAft>
                <a:spcPts val="800"/>
              </a:spcAft>
            </a:pP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được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gì</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gũi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Vì</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trọng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nghe</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kiến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vườn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vườn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tắm</a:t>
            </a:r>
            <a:r>
              <a:rPr lang="en-US" sz="2400" dirty="0">
                <a:latin typeface="Times New Roman" panose="02020603050405020304" pitchFamily="18" charset="0"/>
                <a:ea typeface="Times New Roman" panose="02020603050405020304" pitchFamily="18" charset="0"/>
              </a:rPr>
              <a:t>...Hay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79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35528" y="1282890"/>
            <a:ext cx="11762508" cy="37531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77982" y="1974586"/>
            <a:ext cx="11277600" cy="2436757"/>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rPr>
              <a:t> chia </a:t>
            </a:r>
            <a:r>
              <a:rPr lang="en-US" sz="2400" b="1" dirty="0" err="1">
                <a:latin typeface="Times New Roman" panose="02020603050405020304" pitchFamily="18" charset="0"/>
                <a:ea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Điều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cốt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trần</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Chính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bỏ</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sẽ</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trách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nhiệm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bông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hồng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vượt</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Hoàng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tử</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bé</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hiểu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biết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bản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thân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cuộc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sống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trách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nhiệm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với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những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gì</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mình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gắn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bó</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yêu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thương</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44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47226" y="308345"/>
            <a:ext cx="4413003" cy="829340"/>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20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lang="en-US" altLang="en-US" sz="2000" b="1" dirty="0">
                <a:solidFill>
                  <a:srgbClr val="0D0D0D"/>
                </a:solidFill>
                <a:latin typeface="Calibri" panose="020F0502020204030204" pitchFamily="34" charset="0"/>
              </a:rPr>
              <a:t> </a:t>
            </a:r>
            <a:r>
              <a:rPr lang="en-US" altLang="en-US" sz="2000" b="1" dirty="0" smtClean="0">
                <a:solidFill>
                  <a:srgbClr val="0D0D0D"/>
                </a:solidFill>
                <a:latin typeface="Calibri" panose="020F0502020204030204" pitchFamily="34" charset="0"/>
              </a:rPr>
              <a:t>      </a:t>
            </a:r>
            <a:r>
              <a:rPr kumimoji="0" lang="en-US" altLang="en-US" sz="20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ĐỌC HIỂU VĂN BẢN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329609" y="1417465"/>
            <a:ext cx="11489352" cy="11376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de-DE" sz="2400" b="1" dirty="0">
                <a:latin typeface="Times New Roman" panose="02020603050405020304" pitchFamily="18" charset="0"/>
                <a:cs typeface="Times New Roman" panose="02020603050405020304" pitchFamily="18" charset="0"/>
              </a:rPr>
              <a:t>I. Truyện.</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Truyện là một loại tác phẩm văn học kể lại một câu chuyện, có cốt truyện, nhân vật, không gian, thời gian, hoàn cảnh diễn ra các sự việc.</a:t>
            </a:r>
            <a:endParaRPr lang="en-US" sz="2400" dirty="0">
              <a:latin typeface="Times New Roman" panose="02020603050405020304" pitchFamily="18" charset="0"/>
              <a:cs typeface="Times New Roman" panose="02020603050405020304" pitchFamily="18" charset="0"/>
            </a:endParaRPr>
          </a:p>
        </p:txBody>
      </p:sp>
      <p:sp>
        <p:nvSpPr>
          <p:cNvPr id="8" name="Rounded Rectangle 10"/>
          <p:cNvSpPr>
            <a:spLocks noChangeArrowheads="1"/>
          </p:cNvSpPr>
          <p:nvPr/>
        </p:nvSpPr>
        <p:spPr bwMode="auto">
          <a:xfrm>
            <a:off x="329609" y="2906973"/>
            <a:ext cx="11489352" cy="358936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de-DE" sz="2400" b="1" dirty="0">
                <a:latin typeface="Times New Roman" panose="02020603050405020304" pitchFamily="18" charset="0"/>
                <a:cs typeface="Times New Roman" panose="02020603050405020304" pitchFamily="18" charset="0"/>
              </a:rPr>
              <a:t>II. Truyện đồng thoại.</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Đối tượng hướng đến: Là truyện viết cho trẻ em,với nhân vật chính thường   là loài vật hoặc đồ vật được nhân hóa. Thế giới trong truyện đồng thoại được tạo dựng không theo quy luật tả thực mà giàu chất tưởng tượng. Các tác giả của truyện đồng thoại thường sử dụng tiếng chim, lời thú ngộ nghĩnh để nói chuyện con người nên rất thú vị và phù hợp với tâm lí trẻ thơ</a:t>
            </a:r>
            <a:r>
              <a:rPr lang="de-DE"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2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262" y="674286"/>
            <a:ext cx="11247408" cy="5598136"/>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Còn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cậu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ấy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thay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đổi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như</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a:t>
            </a:r>
            <a:r>
              <a:rPr lang="en-US" sz="2400" dirty="0" err="1">
                <a:latin typeface="Times New Roman" panose="02020603050405020304" pitchFamily="18" charset="0"/>
                <a:ea typeface="Times New Roman" panose="02020603050405020304" pitchFamily="18" charset="0"/>
              </a:rPr>
              <a:t>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trốn</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Cuộc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thật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gà</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cùng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tụi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a:t>
            </a:r>
            <a:r>
              <a:rPr lang="en-US" sz="2400" b="1" i="1" dirty="0" err="1">
                <a:latin typeface="Times New Roman" panose="02020603050405020304" pitchFamily="18" charset="0"/>
                <a:ea typeface="Times New Roman" panose="02020603050405020304" pitchFamily="18" charset="0"/>
              </a:rPr>
              <a:t>u</a:t>
            </a:r>
            <a:r>
              <a:rPr lang="en-US" sz="2400" b="1" i="1"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trở</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thành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duy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khao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đón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thấu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tốt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lành</a:t>
            </a:r>
            <a:r>
              <a:rPr lang="en-US" sz="2400" b="1" dirty="0">
                <a:latin typeface="Times New Roman" panose="02020603050405020304" pitchFamily="18" charset="0"/>
                <a:ea typeface="Times New Roman" panose="02020603050405020304" pitchFamily="18" charset="0"/>
              </a:rPr>
              <a:t> , </a:t>
            </a:r>
            <a:r>
              <a:rPr lang="en-US" sz="2400" b="1" dirty="0" err="1">
                <a:latin typeface="Times New Roman" panose="02020603050405020304" pitchFamily="18" charset="0"/>
                <a:ea typeface="Times New Roman" panose="02020603050405020304" pitchFamily="18" charset="0"/>
              </a:rPr>
              <a:t>đẹp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đẽ</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thay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đổi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ounded Rectangle 12"/>
          <p:cNvSpPr>
            <a:spLocks noChangeArrowheads="1"/>
          </p:cNvSpPr>
          <p:nvPr/>
        </p:nvSpPr>
        <p:spPr bwMode="auto">
          <a:xfrm>
            <a:off x="313898" y="368489"/>
            <a:ext cx="11684137" cy="62097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2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04716" y="1"/>
            <a:ext cx="11627893"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85107" y="234761"/>
            <a:ext cx="10467110" cy="6388480"/>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đặc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biệt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mỗi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yêu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thương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sự</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sẽ</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đày</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đồng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lúa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mì</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ở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nay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gọi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khỏi</a:t>
            </a:r>
            <a:r>
              <a:rPr lang="en-US" sz="2400" i="1" dirty="0">
                <a:latin typeface="Times New Roman" panose="02020603050405020304" pitchFamily="18" charset="0"/>
                <a:ea typeface="Times New Roman" panose="02020603050405020304" pitchFamily="18" charset="0"/>
              </a:rPr>
              <a:t> hang, </a:t>
            </a:r>
            <a:r>
              <a:rPr lang="en-US" sz="2400" i="1" dirty="0" err="1">
                <a:latin typeface="Times New Roman" panose="02020603050405020304" pitchFamily="18" charset="0"/>
                <a:ea typeface="Times New Roman" panose="02020603050405020304" pitchFamily="18" charset="0"/>
              </a:rPr>
              <a:t>như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tiếng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nhạc</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Nhưng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tóc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thật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tuyệt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Lúa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óng</a:t>
            </a:r>
            <a:r>
              <a:rPr lang="en-US" sz="2400" i="1" dirty="0">
                <a:latin typeface="Times New Roman" panose="02020603050405020304" pitchFamily="18" charset="0"/>
                <a:ea typeface="Times New Roman" panose="02020603050405020304" pitchFamily="18" charset="0"/>
              </a:rPr>
              <a:t> ả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tiếng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lúa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kiên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nhẫ</a:t>
            </a:r>
            <a:r>
              <a:rPr lang="en-US" sz="2400" dirty="0" err="1">
                <a:latin typeface="Times New Roman" panose="02020603050405020304" pitchFamily="18" charset="0"/>
                <a:ea typeface="Times New Roman" panose="02020603050405020304" pitchFamily="18" charset="0"/>
              </a:rPr>
              <a:t>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liếc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nhìn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nói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890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764" y="1228298"/>
            <a:ext cx="11000509" cy="345288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817418" y="1720051"/>
            <a:ext cx="10363200" cy="2961132"/>
          </a:xfrm>
          <a:prstGeom prst="rect">
            <a:avLst/>
          </a:prstGeom>
        </p:spPr>
        <p:txBody>
          <a:bodyPr wrap="square">
            <a:spAutoFit/>
          </a:bodyPr>
          <a:lstStyle/>
          <a:p>
            <a:pPr>
              <a:lnSpc>
                <a:spcPct val="107000"/>
              </a:lnSpc>
              <a:spcAft>
                <a:spcPts val="800"/>
              </a:spcAft>
            </a:pPr>
            <a:r>
              <a:rPr lang="en-US" sz="2400" b="1" dirty="0" err="1">
                <a:solidFill>
                  <a:srgbClr val="000000"/>
                </a:solidFill>
                <a:latin typeface="Times New Roman" panose="02020603050405020304" pitchFamily="18" charset="0"/>
                <a:ea typeface="Times New Roman" panose="02020603050405020304" pitchFamily="18" charset="0"/>
              </a:rPr>
              <a:t>Khi</a:t>
            </a:r>
            <a:r>
              <a:rPr lang="en-US" sz="2400" b="1" dirty="0">
                <a:solidFill>
                  <a:srgbClr val="000000"/>
                </a:solidFill>
                <a:latin typeface="Times New Roman" panose="02020603050405020304" pitchFamily="18" charset="0"/>
                <a:ea typeface="Times New Roman" panose="02020603050405020304" pitchFamily="18" charset="0"/>
              </a:rPr>
              <a:t> chia </a:t>
            </a:r>
            <a:r>
              <a:rPr lang="en-US" sz="2400" b="1" dirty="0" err="1">
                <a:solidFill>
                  <a:srgbClr val="000000"/>
                </a:solidFill>
                <a:latin typeface="Times New Roman" panose="02020603050405020304" pitchFamily="18" charset="0"/>
                <a:ea typeface="Times New Roman" panose="02020603050405020304" pitchFamily="18" charset="0"/>
              </a:rPr>
              <a:t>tay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hoàng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tử</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xúc</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sẽ</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khóc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mất</a:t>
            </a:r>
            <a:r>
              <a:rPr lang="en-US" sz="2400"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được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chứ</a:t>
            </a:r>
            <a:r>
              <a:rPr lang="en-US" sz="2400" i="1" dirty="0">
                <a:solidFill>
                  <a:srgbClr val="000000"/>
                </a:solidFill>
                <a:latin typeface="Times New Roman" panose="02020603050405020304" pitchFamily="18" charset="0"/>
                <a:ea typeface="Times New Roman" panose="02020603050405020304" pitchFamily="18" charset="0"/>
              </a:rPr>
              <a:t> - Con </a:t>
            </a:r>
            <a:r>
              <a:rPr lang="en-US" sz="2400" i="1" dirty="0" err="1">
                <a:solidFill>
                  <a:srgbClr val="000000"/>
                </a:solidFill>
                <a:latin typeface="Times New Roman" panose="02020603050405020304" pitchFamily="18" charset="0"/>
                <a:ea typeface="Times New Roman" panose="02020603050405020304" pitchFamily="18" charset="0"/>
              </a:rPr>
              <a:t>cáo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nói</a:t>
            </a:r>
            <a:r>
              <a:rPr lang="en-US" sz="2400" i="1" dirty="0">
                <a:solidFill>
                  <a:srgbClr val="000000"/>
                </a:solidFill>
                <a:latin typeface="Times New Roman" panose="02020603050405020304" pitchFamily="18" charset="0"/>
                <a:ea typeface="Times New Roman" panose="02020603050405020304" pitchFamily="18" charset="0"/>
              </a:rPr>
              <a:t> - </a:t>
            </a:r>
            <a:r>
              <a:rPr lang="en-US" sz="2400" i="1" dirty="0" err="1">
                <a:solidFill>
                  <a:srgbClr val="000000"/>
                </a:solidFill>
                <a:latin typeface="Times New Roman" panose="02020603050405020304" pitchFamily="18" charset="0"/>
                <a:ea typeface="Times New Roman" panose="02020603050405020304" pitchFamily="18" charset="0"/>
              </a:rPr>
              <a:t>Bởi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vì</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nó</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còn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màu</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lúa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a:t>
            </a:r>
            <a:r>
              <a:rPr lang="en-US" sz="2400" i="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t>
            </a:r>
            <a:r>
              <a:rPr lang="en-US" sz="2400" b="1" i="1" dirty="0" err="1">
                <a:solidFill>
                  <a:srgbClr val="000000"/>
                </a:solidFill>
                <a:latin typeface="Times New Roman" panose="02020603050405020304" pitchFamily="18" charset="0"/>
                <a:ea typeface="Times New Roman" panose="02020603050405020304" pitchFamily="18" charset="0"/>
              </a:rPr>
              <a:t>ó</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tình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bạn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thế</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giới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xung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quanh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cáo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trở</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nên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rực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rỡ</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tỏa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sáng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ấm</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áp</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rộng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mở</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đáng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yêu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Cáo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hiểu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biết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giàu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tình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cảm</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chân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thành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khao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khát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được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gần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gũi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yêu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thương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và</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luôn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hoàn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thiện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bản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thân</a:t>
            </a:r>
            <a:r>
              <a:rPr lang="en-US" sz="2400" b="1" i="1"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02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988" y="1042164"/>
            <a:ext cx="10304060" cy="4807791"/>
          </a:xfrm>
          <a:prstGeom prst="rect">
            <a:avLst/>
          </a:prstGeom>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cuộc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gặp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gỡ</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giản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ta </a:t>
            </a:r>
            <a:r>
              <a:rPr lang="en-US" sz="2400" i="1" dirty="0" err="1">
                <a:latin typeface="Times New Roman" panose="02020603050405020304" pitchFamily="18" charset="0"/>
                <a:ea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rõ</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tim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cốt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cõi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trần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bằng</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ta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ý </a:t>
            </a:r>
            <a:r>
              <a:rPr lang="en-US" sz="2400" b="1" dirty="0" err="1">
                <a:latin typeface="Times New Roman" panose="02020603050405020304" pitchFamily="18" charset="0"/>
                <a:ea typeface="Times New Roman" panose="02020603050405020304" pitchFamily="18" charset="0"/>
              </a:rPr>
              <a:t>nghĩa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lớn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mỗi</a:t>
            </a:r>
            <a:r>
              <a:rPr lang="en-US" sz="2400" b="1" dirty="0">
                <a:latin typeface="Times New Roman" panose="02020603050405020304" pitchFamily="18" charset="0"/>
                <a:ea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t>
            </a:r>
            <a:r>
              <a:rPr lang="en-US" sz="2400" b="1" dirty="0" err="1">
                <a:latin typeface="Times New Roman" panose="02020603050405020304" pitchFamily="18" charset="0"/>
                <a:ea typeface="Times New Roman" panose="02020603050405020304" pitchFamily="18" charset="0"/>
              </a:rPr>
              <a:t>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đánh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nhiệm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bè</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a:t>
            </a:r>
          </a:p>
        </p:txBody>
      </p:sp>
      <p:sp>
        <p:nvSpPr>
          <p:cNvPr id="5" name="Rounded Rectangle 12"/>
          <p:cNvSpPr>
            <a:spLocks noChangeArrowheads="1"/>
          </p:cNvSpPr>
          <p:nvPr/>
        </p:nvSpPr>
        <p:spPr bwMode="auto">
          <a:xfrm>
            <a:off x="498764" y="846162"/>
            <a:ext cx="11000509" cy="51997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764" y="1025236"/>
            <a:ext cx="11000509" cy="43226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888758" y="1293719"/>
            <a:ext cx="9947564" cy="3785652"/>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cậu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muốn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ngợi</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chi </a:t>
            </a:r>
            <a:r>
              <a:rPr lang="en-US" sz="2400" dirty="0" err="1">
                <a:latin typeface="Times New Roman" panose="02020603050405020304" pitchFamily="18" charset="0"/>
                <a:ea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77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682000" y="229275"/>
            <a:ext cx="4083576"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679907" y="1082102"/>
            <a:ext cx="11097490" cy="54864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235036" y="275982"/>
            <a:ext cx="4977505" cy="483017"/>
          </a:xfrm>
          <a:prstGeom prst="rect">
            <a:avLst/>
          </a:prstGeom>
        </p:spPr>
        <p:txBody>
          <a:bodyPr wrap="square">
            <a:spAutoFit/>
          </a:bodyPr>
          <a:lstStyle/>
          <a:p>
            <a:pPr marL="457200">
              <a:lnSpc>
                <a:spcPct val="115000"/>
              </a:lnSpc>
              <a:spcAft>
                <a:spcPts val="1000"/>
              </a:spcAft>
              <a:tabLst>
                <a:tab pos="628650" algn="l"/>
              </a:tabLst>
            </a:pPr>
            <a:r>
              <a:rPr lang="en-US" sz="2400" b="1" dirty="0">
                <a:solidFill>
                  <a:srgbClr val="FF0000"/>
                </a:solidFill>
                <a:latin typeface="Times New Roman" panose="02020603050405020304" pitchFamily="18" charset="0"/>
                <a:ea typeface="Times New Roman" panose="02020603050405020304" pitchFamily="18" charset="0"/>
              </a:rPr>
              <a:t>IV. LUYỆN TẬP ĐỌC HIỂU</a:t>
            </a:r>
            <a:endParaRPr lang="en-US" sz="2400" dirty="0">
              <a:latin typeface="Times New Roman" panose="02020603050405020304" pitchFamily="18" charset="0"/>
              <a:ea typeface="Times New Roman" panose="02020603050405020304" pitchFamily="18" charset="0"/>
            </a:endParaRPr>
          </a:p>
        </p:txBody>
      </p:sp>
      <p:sp>
        <p:nvSpPr>
          <p:cNvPr id="7" name="Rectangle 6"/>
          <p:cNvSpPr/>
          <p:nvPr/>
        </p:nvSpPr>
        <p:spPr>
          <a:xfrm>
            <a:off x="936216" y="1498927"/>
            <a:ext cx="10584872" cy="4652749"/>
          </a:xfrm>
          <a:prstGeom prst="rect">
            <a:avLst/>
          </a:prstGeom>
        </p:spPr>
        <p:txBody>
          <a:bodyPr wrap="square">
            <a:spAutoFit/>
          </a:bodyPr>
          <a:lstStyle/>
          <a:p>
            <a:pPr marL="457200">
              <a:lnSpc>
                <a:spcPct val="107000"/>
              </a:lnSpc>
              <a:spcAft>
                <a:spcPts val="800"/>
              </a:spcAft>
              <a:tabLst>
                <a:tab pos="628650" algn="l"/>
              </a:tabLst>
            </a:pPr>
            <a:r>
              <a:rPr lang="en-US" sz="2400" dirty="0" err="1">
                <a:highlight>
                  <a:srgbClr val="FFFF00"/>
                </a:highlight>
                <a:latin typeface="Times New Roman" panose="02020603050405020304" pitchFamily="18" charset="0"/>
                <a:ea typeface="Times New Roman" panose="02020603050405020304" pitchFamily="18" charset="0"/>
              </a:rPr>
              <a:t>Đề</a:t>
            </a:r>
            <a:r>
              <a:rPr lang="en-US" sz="2400" dirty="0">
                <a:highlight>
                  <a:srgbClr val="FFFF00"/>
                </a:highlight>
                <a:latin typeface="Times New Roman" panose="02020603050405020304" pitchFamily="18" charset="0"/>
                <a:ea typeface="Times New Roman" panose="02020603050405020304" pitchFamily="18" charset="0"/>
              </a:rPr>
              <a:t> </a:t>
            </a:r>
            <a:r>
              <a:rPr lang="en-US" sz="2400" dirty="0" err="1">
                <a:highlight>
                  <a:srgbClr val="FFFF00"/>
                </a:highlight>
                <a:latin typeface="Times New Roman" panose="02020603050405020304" pitchFamily="18" charset="0"/>
                <a:ea typeface="Times New Roman" panose="02020603050405020304" pitchFamily="18" charset="0"/>
              </a:rPr>
              <a:t>bài</a:t>
            </a:r>
            <a:r>
              <a:rPr lang="en-US" sz="2400" dirty="0">
                <a:highlight>
                  <a:srgbClr val="FFFF00"/>
                </a:highlight>
                <a:latin typeface="Times New Roman" panose="02020603050405020304" pitchFamily="18" charset="0"/>
                <a:ea typeface="Times New Roman" panose="02020603050405020304" pitchFamily="18" charset="0"/>
              </a:rPr>
              <a:t> 01:</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gà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hẳn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óng</a:t>
            </a:r>
            <a:r>
              <a:rPr lang="en-US" sz="2400" dirty="0">
                <a:latin typeface="Times New Roman" panose="02020603050405020304" pitchFamily="18" charset="0"/>
                <a:ea typeface="Times New Roman" panose="02020603050405020304" pitchFamily="18" charset="0"/>
              </a:rPr>
              <a:t> ả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toan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Xanh-tơ</a:t>
            </a:r>
            <a:r>
              <a:rPr lang="en-US" sz="2400" i="1" dirty="0">
                <a:latin typeface="Times New Roman" panose="02020603050405020304" pitchFamily="18" charset="0"/>
                <a:ea typeface="Times New Roman" panose="02020603050405020304" pitchFamily="18" charset="0"/>
              </a:rPr>
              <a:t> Ê-</a:t>
            </a:r>
            <a:r>
              <a:rPr lang="en-US" sz="2400" i="1" dirty="0" err="1">
                <a:latin typeface="Times New Roman" panose="02020603050405020304" pitchFamily="18" charset="0"/>
                <a:ea typeface="Times New Roman" panose="02020603050405020304" pitchFamily="18" charset="0"/>
              </a:rPr>
              <a:t>xu</a:t>
            </a:r>
            <a:r>
              <a:rPr lang="en-US" sz="2400" i="1" dirty="0">
                <a:latin typeface="Times New Roman" panose="02020603050405020304" pitchFamily="18" charset="0"/>
                <a:ea typeface="Times New Roman" panose="02020603050405020304" pitchFamily="18" charset="0"/>
              </a:rPr>
              <a:t>-be-</a:t>
            </a:r>
            <a:r>
              <a:rPr lang="en-US" sz="2400" i="1" dirty="0" err="1">
                <a:latin typeface="Times New Roman" panose="02020603050405020304" pitchFamily="18" charset="0"/>
                <a:ea typeface="Times New Roman" panose="02020603050405020304" pitchFamily="18" charset="0"/>
              </a:rPr>
              <a:t>ri</a:t>
            </a:r>
            <a:r>
              <a:rPr lang="en-US" sz="2400" i="1"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7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751" y="2136339"/>
            <a:ext cx="10876645" cy="2308324"/>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rPr>
              <a:t> hang,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p>
        </p:txBody>
      </p:sp>
      <p:sp>
        <p:nvSpPr>
          <p:cNvPr id="5" name="Rounded Rectangle 12"/>
          <p:cNvSpPr>
            <a:spLocks noChangeArrowheads="1"/>
          </p:cNvSpPr>
          <p:nvPr/>
        </p:nvSpPr>
        <p:spPr bwMode="auto">
          <a:xfrm>
            <a:off x="679907" y="1364776"/>
            <a:ext cx="11097490" cy="423080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6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50124" y="0"/>
            <a:ext cx="11859905" cy="68579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17891" y="80870"/>
            <a:ext cx="11492139" cy="6696257"/>
          </a:xfrm>
          <a:prstGeom prst="rect">
            <a:avLst/>
          </a:prstGeom>
        </p:spPr>
        <p:txBody>
          <a:bodyPr wrap="square">
            <a:spAutoFit/>
          </a:bodyPr>
          <a:lstStyle/>
          <a:p>
            <a:pPr>
              <a:lnSpc>
                <a:spcPct val="107000"/>
              </a:lnSpc>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rPr>
              <a:t>Gợi</a:t>
            </a: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1:</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p>
          <a:p>
            <a:pPr>
              <a:lnSpc>
                <a:spcPct val="107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rPr>
              <a:t> du </a:t>
            </a:r>
            <a:r>
              <a:rPr lang="en-US" sz="2400" dirty="0" err="1">
                <a:latin typeface="Times New Roman" panose="02020603050405020304" pitchFamily="18" charset="0"/>
                <a:ea typeface="Times New Roman" panose="02020603050405020304" pitchFamily="18" charset="0"/>
              </a:rPr>
              <a:t>dương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a:t>
            </a:r>
          </a:p>
          <a:p>
            <a:pPr algn="just">
              <a:lnSpc>
                <a:spcPct val="107000"/>
              </a:lnSpc>
              <a:spcAft>
                <a:spcPts val="800"/>
              </a:spcAft>
            </a:pP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dụng</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nhẽo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ngợi</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tỏa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giàu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gũi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176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79907" y="2019869"/>
            <a:ext cx="11097490" cy="305709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982639" y="2641926"/>
            <a:ext cx="10481480" cy="1673022"/>
          </a:xfrm>
          <a:prstGeom prst="rect">
            <a:avLst/>
          </a:prstGeom>
        </p:spPr>
        <p:txBody>
          <a:bodyPr wrap="square">
            <a:spAutoFit/>
          </a:bodyPr>
          <a:lstStyle/>
          <a:p>
            <a:pPr>
              <a:lnSpc>
                <a:spcPct val="107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a:t>
            </a:r>
          </a:p>
          <a:p>
            <a:pPr marL="342900" lvl="0" indent="-342900">
              <a:lnSpc>
                <a:spcPct val="107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a:t>
            </a:r>
          </a:p>
          <a:p>
            <a:pPr marL="342900" lvl="0" indent="-342900">
              <a:lnSpc>
                <a:spcPct val="107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cùng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a:t>
            </a:r>
          </a:p>
          <a:p>
            <a:pPr marL="342900" lvl="0" indent="-342900">
              <a:lnSpc>
                <a:spcPct val="107000"/>
              </a:lnSpc>
              <a:spcAft>
                <a:spcPts val="0"/>
              </a:spcAft>
              <a:buFont typeface="Times New Roman" panose="02020603050405020304" pitchFamily="18" charset="0"/>
              <a:buChar char="-"/>
              <a:tabLst>
                <a:tab pos="457200" algn="l"/>
              </a:tabLst>
            </a:pPr>
            <a:r>
              <a:rPr lang="en-US" sz="2400" dirty="0">
                <a:latin typeface="Times New Roman" panose="02020603050405020304" pitchFamily="18" charset="0"/>
                <a:ea typeface="Times New Roman" panose="02020603050405020304" pitchFamily="18" charset="0"/>
              </a:rPr>
              <a:t>Tin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0113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113808" y="154379"/>
            <a:ext cx="8146472" cy="1579419"/>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ĐỌC- HIỂU VĂN BẢN</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BẮT NẠT</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Nguyễn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Thế</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Hoàng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ounded Rectangle 9"/>
          <p:cNvSpPr>
            <a:spLocks noChangeArrowheads="1"/>
          </p:cNvSpPr>
          <p:nvPr/>
        </p:nvSpPr>
        <p:spPr bwMode="auto">
          <a:xfrm>
            <a:off x="451262" y="1911928"/>
            <a:ext cx="11412187" cy="4773880"/>
          </a:xfrm>
          <a:prstGeom prst="roundRect">
            <a:avLst>
              <a:gd name="adj" fmla="val 16667"/>
            </a:avLst>
          </a:prstGeom>
          <a:noFill/>
          <a:ln w="22225">
            <a:solidFill>
              <a:srgbClr val="4472C4"/>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lang="en-US" altLang="en-US" sz="1300" b="1" dirty="0">
              <a:solidFill>
                <a:srgbClr val="FF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13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vi-VN" altLang="en-US" sz="2000" b="1" i="0" u="none" strike="noStrike" cap="none" normalizeH="0" baseline="0" dirty="0" smtClean="0">
                <a:ln>
                  <a:noFill/>
                </a:ln>
                <a:solidFill>
                  <a:srgbClr val="FF0000"/>
                </a:solidFill>
                <a:effectLst/>
                <a:latin typeface="+mj-lt"/>
              </a:rPr>
              <a:t>PHIẾU </a:t>
            </a:r>
            <a:r>
              <a:rPr kumimoji="0" lang="en-US" altLang="en-US" sz="2000" b="1" i="0" u="none" strike="noStrike" cap="none" normalizeH="0" baseline="0" dirty="0" smtClean="0">
                <a:ln>
                  <a:noFill/>
                </a:ln>
                <a:solidFill>
                  <a:srgbClr val="FF0000"/>
                </a:solidFill>
                <a:effectLst/>
                <a:latin typeface="+mj-lt"/>
              </a:rPr>
              <a:t> HỌC TẬP 02: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vi-VN" altLang="en-US" sz="2000" b="0" i="0" u="none" strike="noStrike" cap="none" normalizeH="0" baseline="0" dirty="0" err="1" smtClean="0">
                <a:ln>
                  <a:noFill/>
                </a:ln>
                <a:solidFill>
                  <a:srgbClr val="0070C0"/>
                </a:solidFill>
                <a:effectLst/>
                <a:latin typeface="+mj-lt"/>
              </a:rPr>
              <a:t>Họ</a:t>
            </a:r>
            <a:r>
              <a:rPr kumimoji="0" lang="vi-VN" altLang="en-US" sz="2000" b="0" i="0" u="none" strike="noStrike" cap="none" normalizeH="0" baseline="0" dirty="0" smtClean="0">
                <a:ln>
                  <a:noFill/>
                </a:ln>
                <a:solidFill>
                  <a:srgbClr val="0070C0"/>
                </a:solidFill>
                <a:effectLst/>
                <a:latin typeface="+mj-lt"/>
              </a:rPr>
              <a:t> </a:t>
            </a:r>
            <a:r>
              <a:rPr kumimoji="0" lang="vi-VN" altLang="en-US" sz="2000" b="0" i="0" u="none" strike="noStrike" cap="none" normalizeH="0" baseline="0" dirty="0" err="1" smtClean="0">
                <a:ln>
                  <a:noFill/>
                </a:ln>
                <a:solidFill>
                  <a:srgbClr val="0070C0"/>
                </a:solidFill>
                <a:effectLst/>
                <a:latin typeface="+mj-lt"/>
              </a:rPr>
              <a:t>và</a:t>
            </a:r>
            <a:r>
              <a:rPr kumimoji="0" lang="vi-VN" altLang="en-US" sz="2000" b="0" i="0" u="none" strike="noStrike" cap="none" normalizeH="0" baseline="0" dirty="0" smtClean="0">
                <a:ln>
                  <a:noFill/>
                </a:ln>
                <a:solidFill>
                  <a:srgbClr val="0070C0"/>
                </a:solidFill>
                <a:effectLst/>
                <a:latin typeface="+mj-lt"/>
              </a:rPr>
              <a:t> tên HS: ………………………….</a:t>
            </a:r>
          </a:p>
          <a:p>
            <a:pPr marL="0" marR="0" lvl="0" indent="0" algn="l" defTabSz="914400" rtl="0" eaLnBrk="0" fontAlgn="base" latinLnBrk="0" hangingPunct="0">
              <a:lnSpc>
                <a:spcPct val="100000"/>
              </a:lnSpc>
              <a:spcBef>
                <a:spcPct val="0"/>
              </a:spcBef>
              <a:spcAft>
                <a:spcPts val="800"/>
              </a:spcAft>
              <a:buClrTx/>
              <a:buSzTx/>
              <a:buFontTx/>
              <a:buNone/>
              <a:tabLst/>
            </a:pPr>
            <a:r>
              <a:rPr kumimoji="0" lang="vi-VN" altLang="en-US" sz="2000" b="1" i="0" u="none" strike="noStrike" cap="none" normalizeH="0" baseline="0" dirty="0" err="1" smtClean="0">
                <a:ln>
                  <a:noFill/>
                </a:ln>
                <a:solidFill>
                  <a:srgbClr val="000000"/>
                </a:solidFill>
                <a:effectLst/>
                <a:latin typeface="+mj-lt"/>
              </a:rPr>
              <a:t>Nhiệm</a:t>
            </a:r>
            <a:r>
              <a:rPr kumimoji="0" lang="vi-VN" altLang="en-US" sz="2000" b="1" i="0" u="none" strike="noStrike" cap="none" normalizeH="0" baseline="0" dirty="0" smtClean="0">
                <a:ln>
                  <a:noFill/>
                </a:ln>
                <a:solidFill>
                  <a:srgbClr val="000000"/>
                </a:solidFill>
                <a:effectLst/>
                <a:latin typeface="+mj-lt"/>
              </a:rPr>
              <a:t> </a:t>
            </a:r>
            <a:r>
              <a:rPr kumimoji="0" lang="vi-VN" altLang="en-US" sz="2000" b="1" i="0" u="none" strike="noStrike" cap="none" normalizeH="0" baseline="0" dirty="0" err="1" smtClean="0">
                <a:ln>
                  <a:noFill/>
                </a:ln>
                <a:solidFill>
                  <a:srgbClr val="000000"/>
                </a:solidFill>
                <a:effectLst/>
                <a:latin typeface="+mj-lt"/>
              </a:rPr>
              <a:t>vụ</a:t>
            </a:r>
            <a:r>
              <a:rPr kumimoji="0" lang="vi-VN" altLang="en-US" sz="2000" b="0"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Nhớ</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lại</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kiến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thức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đọc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hiểu</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văn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bản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Bắt</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nạt”và</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thực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hiện</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các</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nội</a:t>
            </a:r>
            <a:r>
              <a:rPr kumimoji="0" lang="en-US" altLang="en-US" sz="2000" b="1" i="0" u="none" strike="noStrike" cap="none" normalizeH="0" baseline="0" dirty="0" smtClean="0">
                <a:ln>
                  <a:noFill/>
                </a:ln>
                <a:solidFill>
                  <a:srgbClr val="000000"/>
                </a:solidFill>
                <a:effectLst/>
                <a:latin typeface="+mj-lt"/>
              </a:rPr>
              <a:t> dung </a:t>
            </a:r>
            <a:r>
              <a:rPr kumimoji="0" lang="en-US" altLang="en-US" sz="2000" b="1" i="0" u="none" strike="noStrike" cap="none" normalizeH="0" baseline="0" dirty="0" err="1" smtClean="0">
                <a:ln>
                  <a:noFill/>
                </a:ln>
                <a:solidFill>
                  <a:srgbClr val="000000"/>
                </a:solidFill>
                <a:effectLst/>
                <a:latin typeface="+mj-lt"/>
              </a:rPr>
              <a:t>phía</a:t>
            </a:r>
            <a:r>
              <a:rPr kumimoji="0" lang="en-US" altLang="en-US" sz="2000" b="1" i="0" u="none" strike="noStrike" cap="none" normalizeH="0" baseline="0" dirty="0" smtClean="0">
                <a:ln>
                  <a:noFill/>
                </a:ln>
                <a:solidFill>
                  <a:srgbClr val="000000"/>
                </a:solidFill>
                <a:effectLst/>
                <a:latin typeface="+mj-lt"/>
              </a:rPr>
              <a:t> </a:t>
            </a:r>
            <a:r>
              <a:rPr kumimoji="0" lang="en-US" altLang="en-US" sz="2000" b="1" i="0" u="none" strike="noStrike" cap="none" normalizeH="0" baseline="0" dirty="0" err="1" smtClean="0">
                <a:ln>
                  <a:noFill/>
                </a:ln>
                <a:solidFill>
                  <a:srgbClr val="000000"/>
                </a:solidFill>
                <a:effectLst/>
                <a:latin typeface="+mj-lt"/>
              </a:rPr>
              <a:t>dưới</a:t>
            </a:r>
            <a:r>
              <a:rPr kumimoji="0" lang="en-US" altLang="en-US" sz="2000" b="1" i="0" u="none" strike="noStrike" cap="none" normalizeH="0" baseline="0" dirty="0" smtClean="0">
                <a:ln>
                  <a:noFill/>
                </a:ln>
                <a:solidFill>
                  <a:srgbClr val="000000"/>
                </a:solidFill>
                <a:effectLst/>
                <a:latin typeface="+mj-lt"/>
              </a:rPr>
              <a:t>:</a:t>
            </a:r>
            <a:endParaRPr kumimoji="0" lang="en-US" altLang="en-US" sz="20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ts val="800"/>
              </a:spcAft>
              <a:buClr>
                <a:srgbClr val="000000"/>
              </a:buClr>
              <a:buSzTx/>
              <a:buFont typeface="Times New Roman" panose="02020603050405020304" pitchFamily="18" charset="0"/>
              <a:buChar char="1"/>
              <a:tabLst/>
            </a:pPr>
            <a:r>
              <a:rPr kumimoji="0" lang="en-US" altLang="en-US" sz="2000" b="0" i="0" u="none" strike="noStrike" cap="none" normalizeH="0" baseline="0" dirty="0" err="1" smtClean="0">
                <a:ln>
                  <a:noFill/>
                </a:ln>
                <a:solidFill>
                  <a:srgbClr val="000000"/>
                </a:solidFill>
                <a:effectLst/>
                <a:latin typeface="+mj-lt"/>
              </a:rPr>
              <a:t>Vài</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nét</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tác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giả</a:t>
            </a: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a:t>
            </a:r>
            <a:endParaRPr kumimoji="0" lang="en-US" altLang="en-US"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
                <a:srgbClr val="000000"/>
              </a:buClr>
              <a:buSzTx/>
              <a:buFont typeface="Times New Roman" panose="02020603050405020304" pitchFamily="18" charset="0"/>
              <a:buChar char="2"/>
              <a:tabLst/>
            </a:pPr>
            <a:r>
              <a:rPr kumimoji="0" lang="en-US" altLang="en-US" sz="2000" b="0" i="0" u="none" strike="noStrike" cap="none" normalizeH="0" baseline="0" dirty="0" err="1" smtClean="0">
                <a:ln>
                  <a:noFill/>
                </a:ln>
                <a:solidFill>
                  <a:srgbClr val="000000"/>
                </a:solidFill>
                <a:effectLst/>
                <a:latin typeface="+mj-lt"/>
              </a:rPr>
              <a:t>Đặc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sắc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nội</a:t>
            </a:r>
            <a:r>
              <a:rPr kumimoji="0" lang="en-US" altLang="en-US" sz="2000" b="0" i="0" u="none" strike="noStrike" cap="none" normalizeH="0" baseline="0" dirty="0" smtClean="0">
                <a:ln>
                  <a:noFill/>
                </a:ln>
                <a:solidFill>
                  <a:srgbClr val="000000"/>
                </a:solidFill>
                <a:effectLst/>
                <a:latin typeface="+mj-lt"/>
              </a:rPr>
              <a:t> dung</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	</a:t>
            </a:r>
            <a:endParaRPr kumimoji="0" lang="en-US" altLang="en-US" sz="20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
                <a:srgbClr val="000000"/>
              </a:buClr>
              <a:buSzTx/>
              <a:buFont typeface="Times New Roman" panose="02020603050405020304" pitchFamily="18" charset="0"/>
              <a:buChar char="3"/>
              <a:tabLst/>
            </a:pPr>
            <a:r>
              <a:rPr kumimoji="0" lang="en-US" altLang="en-US" sz="2000" b="0" i="0" u="none" strike="noStrike" cap="none" normalizeH="0" baseline="0" dirty="0" err="1" smtClean="0">
                <a:ln>
                  <a:noFill/>
                </a:ln>
                <a:solidFill>
                  <a:srgbClr val="000000"/>
                </a:solidFill>
                <a:effectLst/>
                <a:latin typeface="+mj-lt"/>
              </a:rPr>
              <a:t>Đặc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sắc</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nghệ</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thuật</a:t>
            </a:r>
            <a:endParaRPr kumimoji="0" lang="en-US" altLang="en-US" sz="20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a:t>
            </a:r>
          </a:p>
          <a:p>
            <a:pPr marL="0" marR="0" lvl="0" indent="0" algn="l" defTabSz="914400" rtl="0" eaLnBrk="0" fontAlgn="base" latinLnBrk="0" hangingPunct="0">
              <a:lnSpc>
                <a:spcPct val="100000"/>
              </a:lnSpc>
              <a:spcBef>
                <a:spcPct val="0"/>
              </a:spcBef>
              <a:spcAft>
                <a:spcPts val="800"/>
              </a:spcAft>
              <a:buClr>
                <a:srgbClr val="000000"/>
              </a:buClr>
              <a:buSzTx/>
              <a:buFont typeface="Times New Roman" panose="02020603050405020304" pitchFamily="18" charset="0"/>
              <a:buChar char="4"/>
              <a:tabLst/>
            </a:pPr>
            <a:r>
              <a:rPr kumimoji="0" lang="en-US" altLang="en-US" sz="2000" b="0" i="0" u="none" strike="noStrike" cap="none" normalizeH="0" baseline="0" dirty="0" err="1" smtClean="0">
                <a:ln>
                  <a:noFill/>
                </a:ln>
                <a:solidFill>
                  <a:srgbClr val="000000"/>
                </a:solidFill>
                <a:effectLst/>
                <a:latin typeface="+mj-lt"/>
              </a:rPr>
              <a:t>Cảm</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nhận</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về</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một</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hình</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ảnh</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thơ</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mà</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em</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ấn</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tượng</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nhất</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trong</a:t>
            </a:r>
            <a:r>
              <a:rPr kumimoji="0" lang="en-US" altLang="en-US" sz="2000" b="0" i="0" u="none" strike="noStrike" cap="none" normalizeH="0" baseline="0" dirty="0" smtClean="0">
                <a:ln>
                  <a:noFill/>
                </a:ln>
                <a:solidFill>
                  <a:srgbClr val="000000"/>
                </a:solidFill>
                <a:effectLst/>
                <a:latin typeface="+mj-lt"/>
              </a:rPr>
              <a:t> </a:t>
            </a:r>
            <a:r>
              <a:rPr kumimoji="0" lang="en-US" altLang="en-US" sz="2000" b="0" i="0" u="none" strike="noStrike" cap="none" normalizeH="0" baseline="0" dirty="0" err="1" smtClean="0">
                <a:ln>
                  <a:noFill/>
                </a:ln>
                <a:solidFill>
                  <a:srgbClr val="000000"/>
                </a:solidFill>
                <a:effectLst/>
                <a:latin typeface="+mj-lt"/>
              </a:rPr>
              <a:t>bài</a:t>
            </a:r>
            <a:r>
              <a:rPr kumimoji="0" lang="en-US" altLang="en-US" sz="2000" b="0" i="0" u="none" strike="noStrike" cap="none" normalizeH="0" baseline="0" dirty="0" smtClean="0">
                <a:ln>
                  <a:noFill/>
                </a:ln>
                <a:solidFill>
                  <a:srgbClr val="000000"/>
                </a:solidFill>
                <a:effectLst/>
                <a:latin typeface="+mj-lt"/>
              </a:rPr>
              <a:t>.	</a:t>
            </a:r>
            <a:r>
              <a:rPr kumimoji="0" lang="vi-VN" altLang="en-US" sz="2000" b="0" i="0" u="none" strike="noStrike" cap="none" normalizeH="0" baseline="0" dirty="0" smtClean="0">
                <a:ln>
                  <a:noFill/>
                </a:ln>
                <a:solidFill>
                  <a:srgbClr val="000000"/>
                </a:solidFill>
                <a:effectLst/>
                <a:latin typeface="+mj-lt"/>
              </a:rPr>
              <a:t>………………………………………</a:t>
            </a:r>
            <a:r>
              <a:rPr kumimoji="0" lang="en-US" altLang="en-US" sz="2000" b="0" i="0" u="none" strike="noStrike" cap="none" normalizeH="0" baseline="0" dirty="0" smtClean="0">
                <a:ln>
                  <a:noFill/>
                </a:ln>
                <a:solidFill>
                  <a:srgbClr val="000000"/>
                </a:solidFill>
                <a:effectLst/>
                <a:latin typeface="+mj-lt"/>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	</a:t>
            </a:r>
            <a:endParaRPr kumimoji="0" lang="en-US" altLang="en-US"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vi-VN" altLang="en-US" sz="1100" b="0" i="0" u="none" strike="noStrike" cap="none" normalizeH="0" baseline="0" dirty="0" smtClean="0">
                <a:ln>
                  <a:noFill/>
                </a:ln>
                <a:solidFill>
                  <a:srgbClr val="000000"/>
                </a:solidFill>
                <a:effectLst/>
                <a:latin typeface="Times New Roman" panose="02020603050405020304" pitchFamily="18" charset="0"/>
              </a:rPr>
              <a:t>\\\</a:t>
            </a: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vi-VN"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457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9609" y="736979"/>
            <a:ext cx="11489352" cy="558193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69771" y="1081121"/>
            <a:ext cx="11040008" cy="4893647"/>
          </a:xfrm>
          <a:prstGeom prst="rect">
            <a:avLst/>
          </a:prstGeom>
        </p:spPr>
        <p:txBody>
          <a:bodyPr wrap="square">
            <a:spAutoFit/>
          </a:bodyPr>
          <a:lstStyle/>
          <a:p>
            <a:r>
              <a:rPr lang="de-DE" sz="2400" dirty="0">
                <a:latin typeface="Times New Roman" panose="02020603050405020304" pitchFamily="18" charset="0"/>
                <a:cs typeface="Times New Roman" panose="02020603050405020304" pitchFamily="18" charset="0"/>
              </a:rPr>
              <a:t>- Các nhân vật này vừa mang những đặc tính vốn có của loài vật hoặc đồ vật vừa thể hiện đặc điểm của con người. Vì vậy truyện đồng thoại gần gũi với thế giới cổ tích, truyện ngụ ngôn và có giá trị giáo dục sâu sắc.  Nguồn chất liệu rộng mở (từ các loài cỏ cây,loài vật, loài người đến những đồ vật vô tri- cây cầu, đoàn tàu, cánh cửa, cái kim, sợi chỉ...) khiến nhân vật đồng thoại rất phong phú. Sự kết hợp giữa hiện thực và tưởng tượng, ngôn ngữ và hình ảnh sinh động mang lại sức hấp dẫn riêng cho truyện đồng thoại. Thủ pháp nhân hóa và phóng đại cũng được coi là hình thức đặc thù của thể loại này.</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Cốt truyện: gồm các sự kiến chính được sắp xếp theo một trình tự nhất định: có mở đầu, diễn biến và kết thúc.</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Người kể chuyện: là nhân vật do nhà văn tạo ra để kể lại câu chuyện. Người kể chuyện có thể ở ngôi thứ nhất, hoặc ngôi thứ ba.</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Lời của người kể chuyện và lời của nhân vật</a:t>
            </a:r>
            <a:endParaRPr lang="en-US" sz="2400" dirty="0"/>
          </a:p>
        </p:txBody>
      </p:sp>
    </p:spTree>
    <p:extLst>
      <p:ext uri="{BB962C8B-B14F-4D97-AF65-F5344CB8AC3E}">
        <p14:creationId xmlns:p14="http://schemas.microsoft.com/office/powerpoint/2010/main" val="20478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82744" y="98066"/>
            <a:ext cx="1996771"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177422" y="769043"/>
            <a:ext cx="8939282" cy="275207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177420" y="3693607"/>
            <a:ext cx="4858603"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598490" y="147703"/>
            <a:ext cx="1801327" cy="483017"/>
          </a:xfrm>
          <a:prstGeom prst="rect">
            <a:avLst/>
          </a:prstGeom>
        </p:spPr>
        <p:txBody>
          <a:bodyPr wrap="none">
            <a:spAutoFit/>
          </a:bodyPr>
          <a:lstStyle/>
          <a:p>
            <a:pPr marL="3810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rPr>
              <a:t>I. TÁC GIẢ</a:t>
            </a:r>
            <a:endParaRPr lang="en-US" sz="2400" dirty="0">
              <a:latin typeface="Times New Roman" panose="02020603050405020304" pitchFamily="18" charset="0"/>
              <a:ea typeface="Times New Roman" panose="02020603050405020304" pitchFamily="18" charset="0"/>
            </a:endParaRPr>
          </a:p>
        </p:txBody>
      </p:sp>
      <p:sp>
        <p:nvSpPr>
          <p:cNvPr id="8" name="Rectangle 7"/>
          <p:cNvSpPr/>
          <p:nvPr/>
        </p:nvSpPr>
        <p:spPr>
          <a:xfrm>
            <a:off x="400806" y="778043"/>
            <a:ext cx="8606716" cy="2668551"/>
          </a:xfrm>
          <a:prstGeom prst="rect">
            <a:avLst/>
          </a:prstGeom>
        </p:spPr>
        <p:txBody>
          <a:bodyPr wrap="square">
            <a:spAutoFit/>
          </a:bodyPr>
          <a:lstStyle/>
          <a:p>
            <a:pPr algn="just">
              <a:lnSpc>
                <a:spcPct val="107000"/>
              </a:lnSpc>
              <a:spcAft>
                <a:spcPts val="800"/>
              </a:spcAft>
            </a:pPr>
            <a:r>
              <a:rPr lang="en-US" sz="2400" dirty="0" err="1">
                <a:solidFill>
                  <a:srgbClr val="000000"/>
                </a:solidFill>
                <a:latin typeface="Times New Roman" panose="02020603050405020304" pitchFamily="18" charset="0"/>
                <a:ea typeface="Times New Roman" panose="02020603050405020304" pitchFamily="18" charset="0"/>
              </a:rPr>
              <a:t>Nguyễn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a:t>
            </a:r>
            <a:r>
              <a:rPr lang="en-US" sz="2400" dirty="0">
                <a:solidFill>
                  <a:srgbClr val="000000"/>
                </a:solidFill>
                <a:latin typeface="Times New Roman" panose="02020603050405020304" pitchFamily="18" charset="0"/>
                <a:ea typeface="Times New Roman" panose="02020603050405020304" pitchFamily="18" charset="0"/>
              </a:rPr>
              <a:t> 1982, </a:t>
            </a:r>
            <a:r>
              <a:rPr lang="en-US" sz="2400" dirty="0" err="1">
                <a:solidFill>
                  <a:srgbClr val="000000"/>
                </a:solidFill>
                <a:latin typeface="Times New Roman" panose="02020603050405020304" pitchFamily="18" charset="0"/>
                <a:ea typeface="Times New Roman" panose="02020603050405020304" pitchFamily="18" charset="0"/>
              </a:rPr>
              <a:t>quê</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12 </a:t>
            </a:r>
            <a:r>
              <a:rPr lang="en-US" sz="2400" dirty="0" err="1">
                <a:solidFill>
                  <a:srgbClr val="000000"/>
                </a:solidFill>
                <a:latin typeface="Times New Roman" panose="02020603050405020304" pitchFamily="18" charset="0"/>
                <a:ea typeface="Times New Roman" panose="02020603050405020304" pitchFamily="18" charset="0"/>
              </a:rPr>
              <a:t>tuổi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vui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tươi</a:t>
            </a:r>
            <a:endParaRPr lang="en-US"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Uống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ngụm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nước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tập</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tô</a:t>
            </a:r>
            <a:r>
              <a:rPr lang="en-US" sz="2400" i="1" dirty="0">
                <a:solidFill>
                  <a:srgbClr val="000000"/>
                </a:solidFill>
                <a:latin typeface="Times New Roman" panose="02020603050405020304" pitchFamily="18" charset="0"/>
                <a:ea typeface="Times New Roman" panose="02020603050405020304" pitchFamily="18" charset="0"/>
              </a:rPr>
              <a:t>, Ra </a:t>
            </a:r>
            <a:r>
              <a:rPr lang="en-US" sz="2400" i="1" dirty="0" err="1">
                <a:solidFill>
                  <a:srgbClr val="000000"/>
                </a:solidFill>
                <a:latin typeface="Times New Roman" panose="02020603050405020304" pitchFamily="18" charset="0"/>
                <a:ea typeface="Times New Roman" panose="02020603050405020304" pitchFamily="18" charset="0"/>
              </a:rPr>
              <a:t>vườn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nhặt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nắng</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478" y="98066"/>
            <a:ext cx="2811437" cy="3423056"/>
          </a:xfrm>
          <a:prstGeom prst="rect">
            <a:avLst/>
          </a:prstGeom>
        </p:spPr>
      </p:pic>
      <p:sp>
        <p:nvSpPr>
          <p:cNvPr id="11" name="Rectangle 10"/>
          <p:cNvSpPr/>
          <p:nvPr/>
        </p:nvSpPr>
        <p:spPr>
          <a:xfrm>
            <a:off x="459180" y="3797155"/>
            <a:ext cx="4576843"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rPr>
              <a:t>II. VĂN BẢN “BẮT NẠT”</a:t>
            </a:r>
            <a:endParaRPr lang="en-US" sz="2400" dirty="0"/>
          </a:p>
        </p:txBody>
      </p:sp>
      <p:sp>
        <p:nvSpPr>
          <p:cNvPr id="12" name="Rounded Rectangle 12"/>
          <p:cNvSpPr>
            <a:spLocks noChangeArrowheads="1"/>
          </p:cNvSpPr>
          <p:nvPr/>
        </p:nvSpPr>
        <p:spPr bwMode="auto">
          <a:xfrm>
            <a:off x="177420" y="4430423"/>
            <a:ext cx="11805313" cy="238411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177419" y="4441640"/>
            <a:ext cx="11805313" cy="830997"/>
          </a:xfrm>
          <a:prstGeom prst="rect">
            <a:avLst/>
          </a:prstGeom>
        </p:spPr>
        <p:txBody>
          <a:bodyPr wrap="square">
            <a:spAutoFit/>
          </a:bodyPr>
          <a:lstStyle/>
          <a:p>
            <a:r>
              <a:rPr lang="en-US" sz="2400" b="1" dirty="0" smtClean="0">
                <a:solidFill>
                  <a:srgbClr val="0D0D0D"/>
                </a:solidFill>
                <a:latin typeface="Times New Roman" panose="02020603050405020304" pitchFamily="18" charset="0"/>
                <a:ea typeface="MS Mincho"/>
              </a:rPr>
              <a:t>  1</a:t>
            </a:r>
            <a:r>
              <a:rPr lang="en-US" sz="2400" b="1" dirty="0">
                <a:solidFill>
                  <a:srgbClr val="0D0D0D"/>
                </a:solidFill>
                <a:latin typeface="Times New Roman" panose="02020603050405020304" pitchFamily="18" charset="0"/>
                <a:ea typeface="MS Mincho"/>
              </a:rPr>
              <a:t>. </a:t>
            </a:r>
            <a:r>
              <a:rPr lang="en-US" sz="2400" b="1" dirty="0" err="1">
                <a:solidFill>
                  <a:srgbClr val="000000"/>
                </a:solidFill>
                <a:latin typeface="Times New Roman" panose="02020603050405020304" pitchFamily="18" charset="0"/>
                <a:ea typeface="Times New Roman" panose="02020603050405020304" pitchFamily="18" charset="0"/>
              </a:rPr>
              <a:t>Hoàn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cảnh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sáng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rPr>
              <a:t> : </a:t>
            </a:r>
            <a:r>
              <a:rPr lang="en-US" sz="2400" b="1" dirty="0" err="1">
                <a:solidFill>
                  <a:srgbClr val="0D0D0D"/>
                </a:solidFill>
                <a:latin typeface="Times New Roman" panose="02020603050405020304" pitchFamily="18" charset="0"/>
                <a:ea typeface="MS Mincho"/>
              </a:rPr>
              <a:t>Xuất</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xứ</a:t>
            </a:r>
            <a:r>
              <a:rPr lang="en-US" sz="2400" b="1" dirty="0">
                <a:solidFill>
                  <a:srgbClr val="0D0D0D"/>
                </a:solidFill>
                <a:latin typeface="Times New Roman" panose="02020603050405020304" pitchFamily="18" charset="0"/>
                <a:ea typeface="MS Mincho"/>
              </a:rPr>
              <a:t>: In </a:t>
            </a:r>
            <a:r>
              <a:rPr lang="en-US" sz="2400" b="1" dirty="0" err="1">
                <a:solidFill>
                  <a:srgbClr val="0D0D0D"/>
                </a:solidFill>
                <a:latin typeface="Times New Roman" panose="02020603050405020304" pitchFamily="18" charset="0"/>
                <a:ea typeface="MS Mincho"/>
              </a:rPr>
              <a:t>trong</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tập</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thơ</a:t>
            </a:r>
            <a:r>
              <a:rPr lang="en-US" sz="2400" b="1" dirty="0">
                <a:solidFill>
                  <a:srgbClr val="0D0D0D"/>
                </a:solidFill>
                <a:latin typeface="Times New Roman" panose="02020603050405020304" pitchFamily="18" charset="0"/>
                <a:ea typeface="MS Mincho"/>
              </a:rPr>
              <a:t>:</a:t>
            </a:r>
            <a:r>
              <a:rPr lang="en-US" sz="2400" dirty="0">
                <a:solidFill>
                  <a:srgbClr val="000000"/>
                </a:solidFill>
                <a:latin typeface="Times New Roman" panose="02020603050405020304" pitchFamily="18" charset="0"/>
                <a:ea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rPr>
              <a:t>vườn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nhặt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t>sáng</a:t>
            </a:r>
            <a:r>
              <a:rPr lang="en-US" sz="2400" dirty="0"/>
              <a:t> </a:t>
            </a:r>
            <a:r>
              <a:rPr lang="en-US" sz="2400" dirty="0" err="1"/>
              <a:t>tác</a:t>
            </a:r>
            <a:r>
              <a:rPr lang="en-US" sz="2400" dirty="0"/>
              <a:t> </a:t>
            </a:r>
            <a:r>
              <a:rPr lang="en-US" sz="2400" dirty="0" err="1"/>
              <a:t>năm</a:t>
            </a:r>
            <a:r>
              <a:rPr lang="en-US" sz="2400" dirty="0"/>
              <a:t> </a:t>
            </a:r>
            <a:r>
              <a:rPr lang="en-US" sz="2400" dirty="0" smtClean="0"/>
              <a:t>        2017 </a:t>
            </a:r>
            <a:endParaRPr lang="en-US" sz="2400" dirty="0"/>
          </a:p>
        </p:txBody>
      </p:sp>
      <p:sp>
        <p:nvSpPr>
          <p:cNvPr id="14" name="Rectangle 13"/>
          <p:cNvSpPr/>
          <p:nvPr/>
        </p:nvSpPr>
        <p:spPr>
          <a:xfrm>
            <a:off x="331413" y="5168122"/>
            <a:ext cx="9409219" cy="1646413"/>
          </a:xfrm>
          <a:prstGeom prst="rect">
            <a:avLst/>
          </a:prstGeom>
        </p:spPr>
        <p:txBody>
          <a:bodyPr wrap="square">
            <a:spAutoFit/>
          </a:bodyPr>
          <a:lstStyle/>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2. </a:t>
            </a:r>
            <a:r>
              <a:rPr lang="en-US" sz="2400" b="1" dirty="0" err="1">
                <a:solidFill>
                  <a:srgbClr val="000000"/>
                </a:solidFill>
                <a:latin typeface="Times New Roman" panose="02020603050405020304" pitchFamily="18" charset="0"/>
                <a:ea typeface="Times New Roman" panose="02020603050405020304" pitchFamily="18" charset="0"/>
              </a:rPr>
              <a:t>Thể</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5 </a:t>
            </a:r>
            <a:r>
              <a:rPr lang="en-US" sz="2400" dirty="0" err="1">
                <a:solidFill>
                  <a:srgbClr val="000000"/>
                </a:solidFill>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Phương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thức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biểu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đạt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tớ</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47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1" grpId="0"/>
      <p:bldP spid="12" grpId="0" animBg="1"/>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64024" y="245660"/>
            <a:ext cx="11478594" cy="638715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087582" y="409950"/>
            <a:ext cx="9989127" cy="2041585"/>
          </a:xfrm>
          <a:prstGeom prst="rect">
            <a:avLst/>
          </a:prstGeom>
        </p:spPr>
        <p:txBody>
          <a:bodyPr wrap="square">
            <a:spAutoFit/>
          </a:bodyPr>
          <a:lstStyle/>
          <a:p>
            <a:pPr>
              <a:lnSpc>
                <a:spcPct val="107000"/>
              </a:lnSpc>
              <a:spcAft>
                <a:spcPts val="0"/>
              </a:spcAft>
              <a:tabLst>
                <a:tab pos="1386840" algn="l"/>
              </a:tabLst>
            </a:pPr>
            <a:r>
              <a:rPr lang="en-US" sz="2400" b="1" dirty="0">
                <a:solidFill>
                  <a:srgbClr val="000000"/>
                </a:solidFill>
                <a:latin typeface="Times New Roman" panose="02020603050405020304" pitchFamily="18" charset="0"/>
                <a:ea typeface="Times New Roman" panose="02020603050405020304" pitchFamily="18" charset="0"/>
              </a:rPr>
              <a:t>3. </a:t>
            </a:r>
            <a:r>
              <a:rPr lang="en-US" sz="2400" b="1" dirty="0" err="1">
                <a:solidFill>
                  <a:srgbClr val="000000"/>
                </a:solidFill>
                <a:latin typeface="Times New Roman" panose="02020603050405020304" pitchFamily="18" charset="0"/>
                <a:ea typeface="Times New Roman" panose="02020603050405020304" pitchFamily="18" charset="0"/>
              </a:rPr>
              <a:t>Bố</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cục</a:t>
            </a:r>
            <a:r>
              <a:rPr lang="en-US" sz="2400" dirty="0">
                <a:solidFill>
                  <a:srgbClr val="000000"/>
                </a:solidFill>
                <a:latin typeface="Times New Roman" panose="02020603050405020304" pitchFamily="18" charset="0"/>
                <a:ea typeface="Times New Roman" panose="02020603050405020304" pitchFamily="18" charset="0"/>
              </a:rPr>
              <a:t>: 4 </a:t>
            </a:r>
            <a:r>
              <a:rPr lang="en-US" sz="2400" dirty="0" err="1">
                <a:solidFill>
                  <a:srgbClr val="000000"/>
                </a:solidFill>
                <a:latin typeface="Times New Roman" panose="02020603050405020304" pitchFamily="18" charset="0"/>
                <a:ea typeface="Times New Roman" panose="02020603050405020304" pitchFamily="18" charset="0"/>
              </a:rPr>
              <a:t>phần</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2,3,4: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5,6: </a:t>
            </a:r>
            <a:r>
              <a:rPr lang="en-US" sz="2400" dirty="0" err="1">
                <a:solidFill>
                  <a:srgbClr val="000000"/>
                </a:solidFill>
                <a:latin typeface="Times New Roman" panose="02020603050405020304" pitchFamily="18" charset="0"/>
                <a:ea typeface="Times New Roman" panose="02020603050405020304" pitchFamily="18" charset="0"/>
              </a:rPr>
              <a:t>Phủ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Phần</a:t>
            </a:r>
            <a:r>
              <a:rPr lang="en-US" sz="2400" dirty="0">
                <a:solidFill>
                  <a:srgbClr val="FF0000"/>
                </a:solidFill>
                <a:latin typeface="Times New Roman" panose="02020603050405020304" pitchFamily="18" charset="0"/>
                <a:ea typeface="Times New Roman" panose="02020603050405020304" pitchFamily="18" charset="0"/>
              </a:rPr>
              <a:t> 4</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7,8: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997527" y="2445470"/>
            <a:ext cx="10945091" cy="1938992"/>
          </a:xfrm>
          <a:prstGeom prst="rect">
            <a:avLst/>
          </a:prstGeom>
        </p:spPr>
        <p:txBody>
          <a:bodyPr wrap="squar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4.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 </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087582" y="4384462"/>
            <a:ext cx="10764982" cy="1938992"/>
          </a:xfrm>
          <a:prstGeom prst="rect">
            <a:avLst/>
          </a:prstGeom>
        </p:spPr>
        <p:txBody>
          <a:bodyPr wrap="squar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5.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959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06778" y="258376"/>
            <a:ext cx="6032442"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306778" y="1139307"/>
            <a:ext cx="1646713" cy="60802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306778" y="2051833"/>
            <a:ext cx="11372604"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62945" y="328946"/>
            <a:ext cx="6502165" cy="517065"/>
          </a:xfrm>
          <a:prstGeom prst="rect">
            <a:avLst/>
          </a:prstGeom>
        </p:spPr>
        <p:txBody>
          <a:bodyPr wrap="none">
            <a:spAutoFit/>
          </a:bodyPr>
          <a:lstStyle/>
          <a:p>
            <a:pPr marL="45720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rPr>
              <a:t>III. ĐỊNH HƯỚNG PHÂN TÍCH VĂN BẢN</a:t>
            </a:r>
            <a:endParaRPr lang="en-US" sz="2400" dirty="0">
              <a:latin typeface="Times New Roman" panose="02020603050405020304" pitchFamily="18" charset="0"/>
              <a:ea typeface="Times New Roman" panose="02020603050405020304" pitchFamily="18" charset="0"/>
            </a:endParaRPr>
          </a:p>
        </p:txBody>
      </p:sp>
      <p:sp>
        <p:nvSpPr>
          <p:cNvPr id="8" name="Rectangle 7"/>
          <p:cNvSpPr/>
          <p:nvPr/>
        </p:nvSpPr>
        <p:spPr>
          <a:xfrm>
            <a:off x="542473" y="1234383"/>
            <a:ext cx="1374094" cy="517065"/>
          </a:xfrm>
          <a:prstGeom prst="rect">
            <a:avLst/>
          </a:prstGeom>
        </p:spPr>
        <p:txBody>
          <a:bodyPr wrap="non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15635" y="2121108"/>
            <a:ext cx="10284210"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endParaRPr lang="en-US" sz="2400" dirty="0"/>
          </a:p>
        </p:txBody>
      </p:sp>
      <p:sp>
        <p:nvSpPr>
          <p:cNvPr id="10" name="Rounded Rectangle 12"/>
          <p:cNvSpPr>
            <a:spLocks noChangeArrowheads="1"/>
          </p:cNvSpPr>
          <p:nvPr/>
        </p:nvSpPr>
        <p:spPr bwMode="auto">
          <a:xfrm>
            <a:off x="306778" y="2928646"/>
            <a:ext cx="11372604" cy="39293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415635" y="3052347"/>
            <a:ext cx="3142207" cy="517065"/>
          </a:xfrm>
          <a:prstGeom prst="rect">
            <a:avLst/>
          </a:prstGeom>
        </p:spPr>
        <p:txBody>
          <a:bodyPr wrap="non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15635" y="3475958"/>
            <a:ext cx="8013732"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13" name="Rectangle 12"/>
          <p:cNvSpPr/>
          <p:nvPr/>
        </p:nvSpPr>
        <p:spPr>
          <a:xfrm>
            <a:off x="377703" y="3904568"/>
            <a:ext cx="8835569" cy="517065"/>
          </a:xfrm>
          <a:prstGeom prst="rect">
            <a:avLst/>
          </a:prstGeom>
        </p:spPr>
        <p:txBody>
          <a:bodyPr wrap="square">
            <a:spAutoFit/>
          </a:bodyPr>
          <a:lstStyle/>
          <a:p>
            <a:pPr>
              <a:lnSpc>
                <a:spcPct val="115000"/>
              </a:lnSpc>
              <a:spcAft>
                <a:spcPts val="1200"/>
              </a:spcAft>
            </a:pPr>
            <a:r>
              <a:rPr lang="en-US" sz="2400" b="1" dirty="0">
                <a:latin typeface="Times New Roman" panose="02020603050405020304" pitchFamily="18" charset="0"/>
                <a:ea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542473" y="4378089"/>
            <a:ext cx="6096000" cy="2492990"/>
          </a:xfrm>
          <a:prstGeom prst="rect">
            <a:avLst/>
          </a:prstGeom>
        </p:spPr>
        <p:txBody>
          <a:bodyPr>
            <a:spAutoFit/>
          </a:bodyPr>
          <a:lstStyle/>
          <a:p>
            <a:pPr>
              <a:spcAft>
                <a:spcPts val="0"/>
              </a:spcAf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p>
          <a:p>
            <a:pPr marL="228600">
              <a:spcAft>
                <a:spcPts val="0"/>
              </a:spcAft>
            </a:pP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Bắt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ơi</a:t>
            </a:r>
            <a:endParaRPr lang="en-US" sz="24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err="1" smtClean="0">
                <a:latin typeface="Times New Roman" panose="02020603050405020304" pitchFamily="18" charset="0"/>
                <a:ea typeface="Times New Roman" panose="02020603050405020304" pitchFamily="18" charset="0"/>
              </a:rPr>
              <a:t>Bất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80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P spid="11" grpId="0"/>
      <p:bldP spid="12" grpId="0"/>
      <p:bldP spid="13"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124197" y="831272"/>
            <a:ext cx="10111839" cy="51677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551709" y="1291106"/>
            <a:ext cx="9504218" cy="4524315"/>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thẳng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dứt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khoát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chuyện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a:t>
            </a:r>
          </a:p>
          <a:p>
            <a:pPr algn="just">
              <a:spcAft>
                <a:spcPts val="0"/>
              </a:spcAft>
            </a:pPr>
            <a:r>
              <a:rPr lang="en-US" sz="2400" dirty="0">
                <a:latin typeface="Times New Roman" panose="02020603050405020304" pitchFamily="18" charset="0"/>
                <a:ea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69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803565" y="0"/>
            <a:ext cx="10861962"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3103419" y="49918"/>
            <a:ext cx="6096000" cy="6808082"/>
          </a:xfrm>
          <a:prstGeom prst="rect">
            <a:avLst/>
          </a:prstGeom>
        </p:spPr>
        <p:txBody>
          <a:bodyPr>
            <a:spAutoFit/>
          </a:bodyPr>
          <a:lstStyle/>
          <a:p>
            <a:pPr>
              <a:spcAft>
                <a:spcPts val="0"/>
              </a:spcAft>
            </a:pPr>
            <a:r>
              <a:rPr lang="en-US" sz="2000" b="1" dirty="0">
                <a:latin typeface="Times New Roman" panose="02020603050405020304" pitchFamily="18" charset="0"/>
                <a:ea typeface="Times New Roman" panose="02020603050405020304" pitchFamily="18" charset="0"/>
              </a:rPr>
              <a:t>b. </a:t>
            </a:r>
            <a:r>
              <a:rPr lang="en-US" sz="2000" b="1" dirty="0" err="1">
                <a:solidFill>
                  <a:srgbClr val="000000"/>
                </a:solidFill>
                <a:latin typeface="Times New Roman" panose="02020603050405020304" pitchFamily="18" charset="0"/>
                <a:ea typeface="Times New Roman" panose="02020603050405020304" pitchFamily="18" charset="0"/>
              </a:rPr>
              <a:t>Những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việc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nên</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thay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vì</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bắt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nạt</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sao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học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Nhảy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híp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hóp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cho</a:t>
            </a:r>
            <a:r>
              <a:rPr lang="en-US" sz="2000" i="1" dirty="0">
                <a:latin typeface="Times New Roman" panose="02020603050405020304" pitchFamily="18" charset="0"/>
                <a:ea typeface="Times New Roman" panose="02020603050405020304" pitchFamily="18" charset="0"/>
              </a:rPr>
              <a:t> hay?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Thời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gian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trong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một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ngày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Đâu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để</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dành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bắt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endParaRPr lang="en-US" sz="20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smtClean="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ăn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Đối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diện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thách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đi</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kẻ</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yếu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làm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gì</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Những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bạn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nào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nhút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Thì</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giống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như</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thỏ</a:t>
            </a:r>
            <a:r>
              <a:rPr lang="en-US" sz="2000" i="1" dirty="0">
                <a:latin typeface="Times New Roman" panose="02020603050405020304" pitchFamily="18" charset="0"/>
                <a:ea typeface="Times New Roman" panose="02020603050405020304" pitchFamily="18" charset="0"/>
              </a:rPr>
              <a:t> con</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đáng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đấy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chứ</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còn</a:t>
            </a:r>
            <a:r>
              <a:rPr lang="en-US" sz="2000" i="1"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61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98764" y="559558"/>
            <a:ext cx="11166763" cy="57320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42206" y="1007943"/>
            <a:ext cx="10679876" cy="461665"/>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2,3: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853042" y="1650127"/>
            <a:ext cx="10458205" cy="1200329"/>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học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763979" y="3274924"/>
            <a:ext cx="10555185" cy="2677656"/>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trêu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20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669" y="1668010"/>
            <a:ext cx="10776858" cy="3416320"/>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4: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i="1" dirty="0" err="1">
                <a:latin typeface="Times New Roman" panose="02020603050405020304" pitchFamily="18" charset="0"/>
                <a:ea typeface="Times New Roman" panose="02020603050405020304" pitchFamily="18" charset="0"/>
              </a:rPr>
              <a:t>Trông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chứ</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5" name="Rounded Rectangle 12"/>
          <p:cNvSpPr>
            <a:spLocks noChangeArrowheads="1"/>
          </p:cNvSpPr>
          <p:nvPr/>
        </p:nvSpPr>
        <p:spPr bwMode="auto">
          <a:xfrm>
            <a:off x="498764" y="1050878"/>
            <a:ext cx="11166763" cy="44355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207324" y="204716"/>
            <a:ext cx="10001003" cy="633256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897461" y="204154"/>
            <a:ext cx="6096000" cy="5961119"/>
          </a:xfrm>
          <a:prstGeom prst="rect">
            <a:avLst/>
          </a:prstGeom>
        </p:spPr>
        <p:txBody>
          <a:bodyPr>
            <a:spAutoFit/>
          </a:bodyPr>
          <a:lstStyle/>
          <a:p>
            <a:pPr>
              <a:lnSpc>
                <a:spcPct val="107000"/>
              </a:lnSpc>
              <a:spcAft>
                <a:spcPts val="0"/>
              </a:spcAft>
              <a:tabLst>
                <a:tab pos="1386840" algn="l"/>
              </a:tabLst>
            </a:pPr>
            <a:r>
              <a:rPr lang="en-US" sz="2400" b="1" dirty="0">
                <a:solidFill>
                  <a:srgbClr val="000000"/>
                </a:solidFill>
                <a:latin typeface="Times New Roman" panose="02020603050405020304" pitchFamily="18" charset="0"/>
                <a:ea typeface="Times New Roman" panose="02020603050405020304" pitchFamily="18" charset="0"/>
              </a:rPr>
              <a:t>c. </a:t>
            </a:r>
            <a:r>
              <a:rPr lang="en-US" sz="2400" b="1" dirty="0" err="1">
                <a:solidFill>
                  <a:srgbClr val="000000"/>
                </a:solidFill>
                <a:latin typeface="Times New Roman" panose="02020603050405020304" pitchFamily="18" charset="0"/>
                <a:ea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giả</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phủ</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định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mạnh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mẽ</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việc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khắp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5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553688" y="678873"/>
            <a:ext cx="9640785" cy="5680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836716" y="1256896"/>
            <a:ext cx="9074727" cy="4524315"/>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6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hòa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Linh</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53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361466" y="299381"/>
            <a:ext cx="10420243" cy="622425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2802339" y="783395"/>
            <a:ext cx="6873923" cy="544764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rPr>
              <a:t>d.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62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7200" y="404038"/>
            <a:ext cx="6066429" cy="8293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p>
          <a:p>
            <a:pPr lvl="0" eaLnBrk="0" fontAlgn="base" hangingPunct="0">
              <a:spcBef>
                <a:spcPct val="0"/>
              </a:spcBef>
              <a:spcAft>
                <a:spcPts val="800"/>
              </a:spcAft>
            </a:pP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thoại</a:t>
            </a:r>
            <a:r>
              <a:rPr lang="en-US" sz="2400" b="1" dirty="0" smtClean="0">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255180" y="1419367"/>
            <a:ext cx="11536485" cy="53226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 Qua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32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327546" y="191069"/>
            <a:ext cx="11532358" cy="63598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68740" y="357593"/>
            <a:ext cx="10713493" cy="6001643"/>
          </a:xfrm>
          <a:prstGeom prst="rect">
            <a:avLst/>
          </a:prstGeom>
        </p:spPr>
        <p:txBody>
          <a:bodyPr wrap="square">
            <a:spAutoFit/>
          </a:bodyPr>
          <a:lstStyle/>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bênh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vực</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61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54182" y="1042977"/>
            <a:ext cx="11236036" cy="53439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160990" y="1309167"/>
            <a:ext cx="3786614" cy="461665"/>
          </a:xfrm>
          <a:prstGeom prst="rect">
            <a:avLst/>
          </a:prstGeom>
        </p:spPr>
        <p:txBody>
          <a:bodyPr wrap="none">
            <a:spAutoFit/>
          </a:bodyPr>
          <a:lstStyle/>
          <a:p>
            <a:pPr>
              <a:spcAft>
                <a:spcPts val="0"/>
              </a:spcAft>
            </a:pPr>
            <a:r>
              <a:rPr lang="en-US" sz="2400" b="1" dirty="0">
                <a:latin typeface="Times New Roman" panose="02020603050405020304" pitchFamily="18" charset="0"/>
                <a:ea typeface="Times New Roman" panose="02020603050405020304" pitchFamily="18" charset="0"/>
              </a:rPr>
              <a:t>e. Ý </a:t>
            </a:r>
            <a:r>
              <a:rPr lang="en-US" sz="2400" b="1" dirty="0" err="1">
                <a:latin typeface="Times New Roman" panose="02020603050405020304" pitchFamily="18" charset="0"/>
                <a:ea typeface="Times New Roman" panose="02020603050405020304" pitchFamily="18" charset="0"/>
              </a:rPr>
              <a:t>vị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160990" y="2037022"/>
            <a:ext cx="9105228" cy="3785652"/>
          </a:xfrm>
          <a:prstGeom prst="rect">
            <a:avLst/>
          </a:prstGeom>
        </p:spPr>
        <p:txBody>
          <a:bodyPr wrap="square">
            <a:spAutoFit/>
          </a:bodyPr>
          <a:lstStyle/>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dỏm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diện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hay”.</a:t>
            </a: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7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706582" y="429491"/>
            <a:ext cx="11028218" cy="57938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299170" y="834774"/>
            <a:ext cx="3248005" cy="461665"/>
          </a:xfrm>
          <a:prstGeom prst="rect">
            <a:avLst/>
          </a:prstGeom>
        </p:spPr>
        <p:txBody>
          <a:bodyPr wrap="none">
            <a:spAutoFit/>
          </a:bodyPr>
          <a:lstStyle/>
          <a:p>
            <a:pPr>
              <a:spcAft>
                <a:spcPts val="0"/>
              </a:spcAft>
            </a:pPr>
            <a:r>
              <a:rPr lang="en-US" sz="2400" b="1" dirty="0">
                <a:solidFill>
                  <a:srgbClr val="0D0D0D"/>
                </a:solidFill>
                <a:latin typeface="Times New Roman" panose="02020603050405020304" pitchFamily="18" charset="0"/>
                <a:ea typeface="Times New Roman" panose="02020603050405020304" pitchFamily="18" charset="0"/>
              </a:rPr>
              <a:t>1.3. </a:t>
            </a:r>
            <a:r>
              <a:rPr lang="en-US" sz="2400" b="1" dirty="0" err="1">
                <a:solidFill>
                  <a:srgbClr val="0D0D0D"/>
                </a:solidFill>
                <a:latin typeface="Times New Roman" panose="02020603050405020304" pitchFamily="18" charset="0"/>
                <a:ea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quát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299170" y="1342419"/>
            <a:ext cx="1955985" cy="461665"/>
          </a:xfrm>
          <a:prstGeom prst="rect">
            <a:avLst/>
          </a:prstGeom>
        </p:spPr>
        <p:txBody>
          <a:bodyPr wrap="non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322206" y="1870255"/>
            <a:ext cx="9525903" cy="1569660"/>
          </a:xfrm>
          <a:prstGeom prst="rect">
            <a:avLst/>
          </a:prstGeom>
        </p:spPr>
        <p:txBody>
          <a:bodyPr wrap="square">
            <a:spAutoFit/>
          </a:bodyPr>
          <a:lstStyle/>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299170" y="3512555"/>
            <a:ext cx="1717137" cy="461665"/>
          </a:xfrm>
          <a:prstGeom prst="rect">
            <a:avLst/>
          </a:prstGeom>
        </p:spPr>
        <p:txBody>
          <a:bodyPr wrap="none">
            <a:spAutoFit/>
          </a:bodyPr>
          <a:lstStyle/>
          <a:p>
            <a:pPr>
              <a:spcAft>
                <a:spcPts val="0"/>
              </a:spcAft>
            </a:pPr>
            <a:r>
              <a:rPr lang="en-US" sz="2400" b="1" dirty="0">
                <a:latin typeface="Times New Roman" panose="02020603050405020304" pitchFamily="18" charset="0"/>
                <a:ea typeface="Times New Roman" panose="02020603050405020304" pitchFamily="18" charset="0"/>
              </a:rPr>
              <a:t>b.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418034" y="4125883"/>
            <a:ext cx="9088583" cy="1569660"/>
          </a:xfrm>
          <a:prstGeom prst="rect">
            <a:avLst/>
          </a:prstGeom>
        </p:spPr>
        <p:txBody>
          <a:bodyPr wrap="square">
            <a:spAutoFit/>
          </a:bodyPr>
          <a:lstStyle/>
          <a:p>
            <a:pPr>
              <a:spcAft>
                <a:spcPts val="0"/>
              </a:spcAft>
              <a:tabLst>
                <a:tab pos="723900" algn="l"/>
              </a:tabLst>
            </a:pP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a:t>
            </a:r>
          </a:p>
          <a:p>
            <a:pPr>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4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668973" y="64247"/>
            <a:ext cx="3821139" cy="5764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ounded Rectangle 12"/>
          <p:cNvSpPr>
            <a:spLocks noChangeArrowheads="1"/>
          </p:cNvSpPr>
          <p:nvPr/>
        </p:nvSpPr>
        <p:spPr bwMode="auto">
          <a:xfrm>
            <a:off x="191069" y="846161"/>
            <a:ext cx="11750722" cy="60118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885007" y="121628"/>
            <a:ext cx="3389069" cy="461665"/>
          </a:xfrm>
          <a:prstGeom prst="rect">
            <a:avLst/>
          </a:prstGeom>
        </p:spPr>
        <p:txBody>
          <a:bodyPr wrap="none">
            <a:spAutoFit/>
          </a:bodyPr>
          <a:lstStyle/>
          <a:p>
            <a:r>
              <a:rPr lang="pt-BR" sz="2400" b="1" dirty="0">
                <a:latin typeface="Times New Roman" panose="02020603050405020304" pitchFamily="18" charset="0"/>
                <a:ea typeface="Times New Roman" panose="02020603050405020304" pitchFamily="18" charset="0"/>
              </a:rPr>
              <a:t>2. Định hướng phân tích</a:t>
            </a:r>
            <a:endParaRPr lang="en-US" sz="2400" dirty="0"/>
          </a:p>
        </p:txBody>
      </p:sp>
      <p:sp>
        <p:nvSpPr>
          <p:cNvPr id="8" name="Rectangle 7"/>
          <p:cNvSpPr/>
          <p:nvPr/>
        </p:nvSpPr>
        <p:spPr>
          <a:xfrm>
            <a:off x="668973" y="1056998"/>
            <a:ext cx="10937837" cy="5787354"/>
          </a:xfrm>
          <a:prstGeom prst="rect">
            <a:avLst/>
          </a:prstGeom>
        </p:spPr>
        <p:txBody>
          <a:bodyPr wrap="square">
            <a:spAutoFit/>
          </a:bodyPr>
          <a:lstStyle/>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1982),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12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i</a:t>
            </a:r>
            <a:r>
              <a:rPr lang="en-US" sz="2400" dirty="0">
                <a:solidFill>
                  <a:srgbClr val="0D0D0D"/>
                </a:solidFill>
                <a:latin typeface="Times New Roman" panose="02020603050405020304" pitchFamily="18" charset="0"/>
                <a:ea typeface="MS Mincho"/>
              </a:rPr>
              <a:t>n </a:t>
            </a:r>
            <a:r>
              <a:rPr lang="en-US" sz="2400" dirty="0" err="1">
                <a:solidFill>
                  <a:srgbClr val="0D0D0D"/>
                </a:solidFill>
                <a:latin typeface="Times New Roman" panose="02020603050405020304" pitchFamily="18" charset="0"/>
                <a:ea typeface="MS Mincho"/>
              </a:rPr>
              <a:t>trong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tập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thơ</a:t>
            </a:r>
            <a:r>
              <a:rPr lang="en-US" sz="2400" dirty="0">
                <a:solidFill>
                  <a:srgbClr val="0D0D0D"/>
                </a:solidFill>
                <a:latin typeface="Times New Roman" panose="02020603050405020304" pitchFamily="18" charset="0"/>
                <a:ea typeface="MS Mincho"/>
              </a:rPr>
              <a:t> </a:t>
            </a:r>
            <a:r>
              <a:rPr lang="en-US" sz="2400" dirty="0">
                <a:latin typeface="Times New Roman" panose="02020603050405020304" pitchFamily="18" charset="0"/>
                <a:ea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rPr>
              <a:t>Ra </a:t>
            </a:r>
            <a:r>
              <a:rPr lang="en-US" sz="2400" i="1" dirty="0" err="1">
                <a:latin typeface="Times New Roman" panose="02020603050405020304" pitchFamily="18" charset="0"/>
                <a:ea typeface="Times New Roman" panose="02020603050405020304" pitchFamily="18" charset="0"/>
              </a:rPr>
              <a:t>vườn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nhặt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nắng</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2017.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a:t>
            </a:r>
          </a:p>
          <a:p>
            <a:pPr>
              <a:lnSpc>
                <a:spcPct val="107000"/>
              </a:lnSpc>
              <a:spcAft>
                <a:spcPts val="0"/>
              </a:spcAft>
              <a:tabLst>
                <a:tab pos="1386840"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Bắt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5 </a:t>
            </a:r>
            <a:r>
              <a:rPr lang="en-US" sz="2400" dirty="0" err="1">
                <a:solidFill>
                  <a:srgbClr val="000000"/>
                </a:solidFill>
                <a:latin typeface="Times New Roman" panose="02020603050405020304" pitchFamily="18" charset="0"/>
                <a:ea typeface="Times New Roman" panose="02020603050405020304" pitchFamily="18" charset="0"/>
              </a:rPr>
              <a:t>chữ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bỏ</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khỏi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đao</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búa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gay </a:t>
            </a:r>
            <a:r>
              <a:rPr lang="en-US" sz="2400" dirty="0" err="1">
                <a:solidFill>
                  <a:srgbClr val="000000"/>
                </a:solidFill>
                <a:latin typeface="Times New Roman" panose="02020603050405020304" pitchFamily="18" charset="0"/>
                <a:ea typeface="Times New Roman" panose="02020603050405020304" pitchFamily="18" charset="0"/>
              </a:rPr>
              <a:t>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nhìn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rPr>
              <a:t> dung.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khoát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trìu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chia </a:t>
            </a:r>
            <a:r>
              <a:rPr lang="en-US" sz="2400" dirty="0" err="1">
                <a:solidFill>
                  <a:srgbClr val="000000"/>
                </a:solidFill>
                <a:latin typeface="Times New Roman" panose="02020603050405020304" pitchFamily="18" charset="0"/>
                <a:ea typeface="Times New Roman" panose="02020603050405020304" pitchFamily="18" charset="0"/>
              </a:rPr>
              <a:t>sẻ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tớ</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66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77091" y="235528"/>
            <a:ext cx="11637817" cy="64789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64024" y="351060"/>
            <a:ext cx="11273051" cy="6186309"/>
          </a:xfrm>
          <a:prstGeom prst="rect">
            <a:avLst/>
          </a:prstGeom>
        </p:spPr>
        <p:txBody>
          <a:bodyPr wrap="square">
            <a:spAutoFit/>
          </a:bodyPr>
          <a:lstStyle/>
          <a:p>
            <a:pPr>
              <a:spcAft>
                <a:spcPts val="0"/>
              </a:spcAft>
            </a:pP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Mở</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p>
          <a:p>
            <a:pPr marL="228600">
              <a:spcAft>
                <a:spcPts val="0"/>
              </a:spcAft>
            </a:pP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Bắt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err="1" smtClean="0">
                <a:latin typeface="Times New Roman" panose="02020603050405020304" pitchFamily="18" charset="0"/>
                <a:ea typeface="Times New Roman" panose="02020603050405020304" pitchFamily="18" charset="0"/>
              </a:rPr>
              <a:t>Bất</a:t>
            </a:r>
            <a:r>
              <a:rPr lang="en-US" sz="2400" i="1" dirty="0" smtClean="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Đều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xấu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thẳng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dứt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khoát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chuyện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mật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02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down)">
                                      <p:cBhvr>
                                        <p:cTn id="16" dur="500"/>
                                        <p:tgtEl>
                                          <p:spTgt spid="7">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down)">
                                      <p:cBhvr>
                                        <p:cTn id="19" dur="500"/>
                                        <p:tgtEl>
                                          <p:spTgt spid="7">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down)">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784" y="2263654"/>
            <a:ext cx="10210800" cy="830997"/>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xấu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chúng</a:t>
            </a:r>
            <a:r>
              <a:rPr lang="en-US" sz="2400" b="1" dirty="0">
                <a:latin typeface="Times New Roman" panose="02020603050405020304" pitchFamily="18" charset="0"/>
                <a:ea typeface="Times New Roman" panose="02020603050405020304" pitchFamily="18" charset="0"/>
              </a:rPr>
              <a:t> ta, </a:t>
            </a:r>
            <a:r>
              <a:rPr lang="en-US" sz="2400" b="1" dirty="0" err="1">
                <a:latin typeface="Times New Roman" panose="02020603050405020304" pitchFamily="18" charset="0"/>
                <a:ea typeface="Times New Roman" panose="02020603050405020304" pitchFamily="18" charset="0"/>
              </a:rPr>
              <a:t>nhất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a:t>
            </a:r>
            <a:r>
              <a:rPr lang="en-US" sz="2400" b="1" dirty="0" err="1">
                <a:solidFill>
                  <a:srgbClr val="000000"/>
                </a:solidFill>
                <a:latin typeface="Times New Roman" panose="02020603050405020304" pitchFamily="18" charset="0"/>
                <a:ea typeface="Times New Roman" panose="02020603050405020304" pitchFamily="18" charset="0"/>
              </a:rPr>
              <a:t>hững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việc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gì</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thay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vì</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nạt</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5" name="Rounded Rectangle 12"/>
          <p:cNvSpPr>
            <a:spLocks noChangeArrowheads="1"/>
          </p:cNvSpPr>
          <p:nvPr/>
        </p:nvSpPr>
        <p:spPr bwMode="auto">
          <a:xfrm>
            <a:off x="277091" y="1692322"/>
            <a:ext cx="11637817" cy="218364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558145" y="58847"/>
            <a:ext cx="4045528" cy="67403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343892" y="228123"/>
            <a:ext cx="9989126" cy="6401753"/>
          </a:xfrm>
          <a:prstGeom prst="rect">
            <a:avLst/>
          </a:prstGeom>
        </p:spPr>
        <p:txBody>
          <a:bodyPr wrap="square">
            <a:spAutoFit/>
          </a:bodyPr>
          <a:lstStyle/>
          <a:p>
            <a:pPr>
              <a:spcAft>
                <a:spcPts val="0"/>
              </a:spcAft>
            </a:pPr>
            <a:r>
              <a:rPr lang="en-US" sz="2000" i="1" dirty="0" smtClean="0">
                <a:latin typeface="Times New Roman" panose="02020603050405020304" pitchFamily="18" charset="0"/>
                <a:ea typeface="Times New Roman" panose="02020603050405020304" pitchFamily="18" charset="0"/>
              </a:rPr>
              <a:t>                                                              </a:t>
            </a:r>
            <a:r>
              <a:rPr lang="en-US" sz="2000" i="1" dirty="0" err="1" smtClean="0">
                <a:latin typeface="Times New Roman" panose="02020603050405020304" pitchFamily="18" charset="0"/>
                <a:ea typeface="Times New Roman" panose="02020603050405020304" pitchFamily="18" charset="0"/>
              </a:rPr>
              <a:t>Tại</a:t>
            </a:r>
            <a:r>
              <a:rPr lang="en-US" sz="2000" i="1" dirty="0" smtClean="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sao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học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Nhảy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híp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hóp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cho</a:t>
            </a:r>
            <a:r>
              <a:rPr lang="en-US" sz="2000" i="1" dirty="0">
                <a:latin typeface="Times New Roman" panose="02020603050405020304" pitchFamily="18" charset="0"/>
                <a:ea typeface="Times New Roman" panose="02020603050405020304" pitchFamily="18" charset="0"/>
              </a:rPr>
              <a:t> hay?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Thời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gian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trong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một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ngày</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Đâu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để</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dành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bắt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ăn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Đối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diện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thách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đi</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err="1">
                <a:latin typeface="Times New Roman" panose="02020603050405020304" pitchFamily="18" charset="0"/>
                <a:ea typeface="Times New Roman" panose="02020603050405020304" pitchFamily="18" charset="0"/>
              </a:rPr>
              <a:t>Thử</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kẻ</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yếu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làm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gì</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mù</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tạt</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Những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bạn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nào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nhút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nhát</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Thì</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giống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như</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thỏ</a:t>
            </a:r>
            <a:r>
              <a:rPr lang="en-US" sz="2000" i="1" dirty="0">
                <a:latin typeface="Times New Roman" panose="02020603050405020304" pitchFamily="18" charset="0"/>
                <a:ea typeface="Times New Roman" panose="02020603050405020304" pitchFamily="18" charset="0"/>
              </a:rPr>
              <a:t> con</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đáng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đấy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chứ</a:t>
            </a:r>
            <a:endParaRPr lang="en-US" sz="20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000" i="1" dirty="0">
                <a:latin typeface="Times New Roman" panose="02020603050405020304" pitchFamily="18" charset="0"/>
                <a:ea typeface="Times New Roman" panose="02020603050405020304" pitchFamily="18" charset="0"/>
              </a:rPr>
              <a:t>          Sao </a:t>
            </a:r>
            <a:r>
              <a:rPr lang="en-US" sz="2000" i="1" dirty="0" err="1">
                <a:latin typeface="Times New Roman" panose="02020603050405020304" pitchFamily="18" charset="0"/>
                <a:ea typeface="Times New Roman" panose="02020603050405020304" pitchFamily="18" charset="0"/>
              </a:rPr>
              <a:t>không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còn</a:t>
            </a:r>
            <a:r>
              <a:rPr lang="en-US" sz="2000" i="1"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77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98223" y="436728"/>
            <a:ext cx="11859491" cy="619608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583132" y="744925"/>
            <a:ext cx="10889672" cy="5632311"/>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học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hip-hop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nhộn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kiểu</a:t>
            </a:r>
            <a:r>
              <a:rPr lang="en-US" sz="2400" dirty="0">
                <a:latin typeface="Times New Roman" panose="02020603050405020304" pitchFamily="18" charset="0"/>
                <a:ea typeface="Times New Roman" panose="02020603050405020304" pitchFamily="18" charset="0"/>
              </a:rPr>
              <a:t> “hip- hop”, hay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học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hỉnh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diện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khéo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léo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trêu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89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80109" y="982640"/>
            <a:ext cx="11859491" cy="44355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94486" y="1676661"/>
            <a:ext cx="11090563" cy="3416320"/>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p>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i="1" dirty="0" err="1">
                <a:latin typeface="Times New Roman" panose="02020603050405020304" pitchFamily="18" charset="0"/>
                <a:ea typeface="Times New Roman" panose="02020603050405020304" pitchFamily="18" charset="0"/>
              </a:rPr>
              <a:t>Trông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chứ”</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yêu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lửng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27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left)">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327564" y="259307"/>
            <a:ext cx="7342909" cy="644174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027218" y="866146"/>
            <a:ext cx="6096000" cy="5407121"/>
          </a:xfrm>
          <a:prstGeom prst="rect">
            <a:avLst/>
          </a:prstGeom>
        </p:spPr>
        <p:txBody>
          <a:bodyPr>
            <a:spAutoFit/>
          </a:bodyPr>
          <a:lstStyle/>
          <a:p>
            <a:pPr>
              <a:lnSpc>
                <a:spcPct val="107000"/>
              </a:lnSpc>
              <a:spcAft>
                <a:spcPts val="0"/>
              </a:spcAft>
              <a:tabLst>
                <a:tab pos="1386840" algn="l"/>
              </a:tabLst>
            </a:pPr>
            <a:r>
              <a:rPr lang="en-US" sz="2400" b="1" dirty="0" err="1">
                <a:solidFill>
                  <a:srgbClr val="000000"/>
                </a:solidFill>
                <a:latin typeface="Times New Roman" panose="02020603050405020304" pitchFamily="18" charset="0"/>
                <a:ea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giả</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phủ</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định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mạnh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mẽ</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việc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khắp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1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619502" y="0"/>
            <a:ext cx="5397956" cy="1501254"/>
          </a:xfrm>
          <a:prstGeom prst="roundRect">
            <a:avLst>
              <a:gd name="adj" fmla="val 16667"/>
            </a:avLst>
          </a:prstGeom>
          <a:solidFill>
            <a:srgbClr val="F79646"/>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D0D0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smtClean="0">
                <a:ln>
                  <a:noFill/>
                </a:ln>
                <a:solidFill>
                  <a:srgbClr val="0D0D0D"/>
                </a:solidFill>
                <a:effectLst/>
                <a:latin typeface="Times New Roman" panose="02020603050405020304" pitchFamily="18" charset="0"/>
                <a:cs typeface="Times New Roman" panose="02020603050405020304" pitchFamily="18" charset="0"/>
              </a:rPr>
              <a:t>ÔN TẬP VĂN BẢN</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đời</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đầu</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tiên</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Trích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Dế</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mèn</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phiêu</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lưu</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 </a:t>
            </a:r>
            <a:r>
              <a:rPr kumimoji="0" lang="en-US" altLang="en-US" sz="24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hlinkClick r:id="rId2" tooltip="de men phieu luu ky cuon sach cua tuoi tho a481 html"/>
              </a:rPr>
              <a:t>ký</a:t>
            </a:r>
            <a:r>
              <a:rPr kumimoji="0" lang="en-US" altLang="en-US"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Tô</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Hoài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2"/>
          <p:cNvSpPr>
            <a:spLocks noChangeArrowheads="1"/>
          </p:cNvSpPr>
          <p:nvPr/>
        </p:nvSpPr>
        <p:spPr bwMode="auto">
          <a:xfrm>
            <a:off x="496845" y="2679968"/>
            <a:ext cx="11513184" cy="55677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altLang="en-US" sz="2000" dirty="0" smtClean="0">
              <a:latin typeface="Arial" panose="020B0604020202020204" pitchFamily="34" charset="0"/>
            </a:endParaRPr>
          </a:p>
          <a:p>
            <a:pPr algn="ctr" eaLnBrk="0" fontAlgn="base" hangingPunct="0">
              <a:spcBef>
                <a:spcPct val="0"/>
              </a:spcBef>
              <a:spcAft>
                <a:spcPct val="0"/>
              </a:spcAft>
            </a:pPr>
            <a:r>
              <a:rPr lang="vi-VN" altLang="en-US" sz="2400" dirty="0" err="1" smtClean="0">
                <a:latin typeface="+mj-lt"/>
              </a:rPr>
              <a:t>Nhắc</a:t>
            </a:r>
            <a:r>
              <a:rPr lang="vi-VN" altLang="en-US" sz="2400" dirty="0" smtClean="0">
                <a:latin typeface="+mj-lt"/>
              </a:rPr>
              <a:t> </a:t>
            </a:r>
            <a:r>
              <a:rPr lang="vi-VN" altLang="en-US" sz="2400" dirty="0" err="1" smtClean="0">
                <a:latin typeface="+mj-lt"/>
              </a:rPr>
              <a:t>lại</a:t>
            </a:r>
            <a:r>
              <a:rPr lang="vi-VN" altLang="en-US" sz="2400" dirty="0" smtClean="0">
                <a:latin typeface="+mj-lt"/>
              </a:rPr>
              <a:t> </a:t>
            </a:r>
            <a:r>
              <a:rPr lang="vi-VN" altLang="en-US" sz="2400" dirty="0" err="1" smtClean="0">
                <a:latin typeface="+mj-lt"/>
              </a:rPr>
              <a:t>những</a:t>
            </a:r>
            <a:r>
              <a:rPr lang="vi-VN" altLang="en-US" sz="2400" dirty="0" smtClean="0">
                <a:latin typeface="+mj-lt"/>
              </a:rPr>
              <a:t> </a:t>
            </a:r>
            <a:r>
              <a:rPr lang="vi-VN" altLang="en-US" sz="2400" dirty="0" err="1" smtClean="0">
                <a:latin typeface="+mj-lt"/>
              </a:rPr>
              <a:t>hiểu</a:t>
            </a:r>
            <a:r>
              <a:rPr lang="vi-VN" altLang="en-US" sz="2400" dirty="0" smtClean="0">
                <a:latin typeface="+mj-lt"/>
              </a:rPr>
              <a:t> </a:t>
            </a:r>
            <a:r>
              <a:rPr lang="vi-VN" altLang="en-US" sz="2400" dirty="0" err="1" smtClean="0">
                <a:latin typeface="+mj-lt"/>
              </a:rPr>
              <a:t>biết</a:t>
            </a:r>
            <a:r>
              <a:rPr lang="vi-VN" altLang="en-US" sz="2400" dirty="0" smtClean="0">
                <a:latin typeface="+mj-lt"/>
              </a:rPr>
              <a:t> </a:t>
            </a:r>
            <a:r>
              <a:rPr lang="vi-VN" altLang="en-US" sz="2400" dirty="0" err="1" smtClean="0">
                <a:latin typeface="+mj-lt"/>
              </a:rPr>
              <a:t>của</a:t>
            </a:r>
            <a:r>
              <a:rPr lang="vi-VN" altLang="en-US" sz="2400" dirty="0" smtClean="0">
                <a:latin typeface="+mj-lt"/>
              </a:rPr>
              <a:t> em </a:t>
            </a:r>
            <a:r>
              <a:rPr lang="vi-VN" altLang="en-US" sz="2400" dirty="0" err="1" smtClean="0">
                <a:latin typeface="+mj-lt"/>
              </a:rPr>
              <a:t>về</a:t>
            </a:r>
            <a:r>
              <a:rPr lang="vi-VN" altLang="en-US" sz="2400" dirty="0" smtClean="0">
                <a:latin typeface="+mj-lt"/>
              </a:rPr>
              <a:t> </a:t>
            </a:r>
            <a:r>
              <a:rPr lang="vi-VN" altLang="en-US" sz="2400" dirty="0" err="1" smtClean="0">
                <a:latin typeface="+mj-lt"/>
              </a:rPr>
              <a:t>nhà</a:t>
            </a:r>
            <a:r>
              <a:rPr lang="vi-VN" altLang="en-US" sz="2400" dirty="0" smtClean="0">
                <a:latin typeface="+mj-lt"/>
              </a:rPr>
              <a:t> văn Tô </a:t>
            </a:r>
            <a:r>
              <a:rPr lang="vi-VN" altLang="en-US" sz="2400" dirty="0" err="1" smtClean="0">
                <a:latin typeface="+mj-lt"/>
              </a:rPr>
              <a:t>Hoài</a:t>
            </a:r>
            <a:r>
              <a:rPr lang="vi-VN" altLang="en-US" sz="2400" dirty="0">
                <a:latin typeface="+mj-lt"/>
              </a:rPr>
              <a:t> </a:t>
            </a:r>
            <a:r>
              <a:rPr lang="vi-VN" altLang="en-US" sz="2400" dirty="0" err="1" smtClean="0">
                <a:latin typeface="+mj-lt"/>
              </a:rPr>
              <a:t>và</a:t>
            </a:r>
            <a:r>
              <a:rPr lang="vi-VN" altLang="en-US" sz="2400" dirty="0" smtClean="0">
                <a:latin typeface="+mj-lt"/>
              </a:rPr>
              <a:t> </a:t>
            </a:r>
            <a:r>
              <a:rPr lang="vi-VN" altLang="en-US" sz="2400" dirty="0" err="1" smtClean="0">
                <a:latin typeface="+mj-lt"/>
              </a:rPr>
              <a:t>tác</a:t>
            </a:r>
            <a:r>
              <a:rPr lang="vi-VN" altLang="en-US" sz="2400" dirty="0" smtClean="0">
                <a:latin typeface="+mj-lt"/>
              </a:rPr>
              <a:t> </a:t>
            </a:r>
            <a:r>
              <a:rPr lang="vi-VN" altLang="en-US" sz="2400" dirty="0" err="1" smtClean="0">
                <a:latin typeface="+mj-lt"/>
              </a:rPr>
              <a:t>phẩm</a:t>
            </a:r>
            <a:r>
              <a:rPr lang="vi-VN" altLang="en-US" sz="2400" dirty="0" smtClean="0">
                <a:latin typeface="+mj-lt"/>
              </a:rPr>
              <a:t> </a:t>
            </a:r>
            <a:r>
              <a:rPr lang="de-DE" sz="2400" i="1" dirty="0">
                <a:latin typeface="+mj-lt"/>
              </a:rPr>
              <a:t>Dễ Mèn phiêu lưu </a:t>
            </a:r>
            <a:r>
              <a:rPr lang="de-DE" sz="2400" i="1" dirty="0" smtClean="0">
                <a:latin typeface="+mj-lt"/>
              </a:rPr>
              <a:t>kí</a:t>
            </a:r>
            <a:r>
              <a:rPr lang="vi-VN" sz="2400" i="1" dirty="0">
                <a:latin typeface="+mj-lt"/>
              </a:rPr>
              <a:t>?</a:t>
            </a:r>
            <a:endParaRPr lang="en-US" sz="2400" dirty="0">
              <a:latin typeface="+mj-lt"/>
            </a:endParaRPr>
          </a:p>
          <a:p>
            <a:pPr lvl="0" algn="ctr" eaLnBrk="0" fontAlgn="base" hangingPunct="0">
              <a:spcBef>
                <a:spcPct val="0"/>
              </a:spcBef>
              <a:spcAft>
                <a:spcPct val="0"/>
              </a:spcAf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2"/>
          <p:cNvSpPr>
            <a:spLocks noChangeArrowheads="1"/>
          </p:cNvSpPr>
          <p:nvPr/>
        </p:nvSpPr>
        <p:spPr bwMode="auto">
          <a:xfrm>
            <a:off x="496845" y="1398755"/>
            <a:ext cx="3037925" cy="4902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p:txBody>
      </p:sp>
      <p:sp>
        <p:nvSpPr>
          <p:cNvPr id="8" name="Rounded Rectangle 12"/>
          <p:cNvSpPr>
            <a:spLocks noChangeArrowheads="1"/>
          </p:cNvSpPr>
          <p:nvPr/>
        </p:nvSpPr>
        <p:spPr bwMode="auto">
          <a:xfrm>
            <a:off x="496846" y="2015445"/>
            <a:ext cx="3037924" cy="45243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a:latin typeface="+mj-lt"/>
              </a:rPr>
              <a:t>1</a:t>
            </a:r>
            <a:r>
              <a:rPr lang="en-US" sz="2400" b="1" dirty="0" smtClean="0">
                <a:latin typeface="+mj-lt"/>
              </a:rPr>
              <a:t>. </a:t>
            </a:r>
            <a:r>
              <a:rPr lang="en-US" sz="2400" b="1" dirty="0" err="1">
                <a:latin typeface="+mj-lt"/>
              </a:rPr>
              <a:t>Tác</a:t>
            </a:r>
            <a:r>
              <a:rPr lang="en-US" sz="2400" b="1" dirty="0">
                <a:latin typeface="+mj-lt"/>
              </a:rPr>
              <a:t> </a:t>
            </a:r>
            <a:r>
              <a:rPr lang="en-US" sz="2400" b="1" dirty="0" err="1" smtClean="0">
                <a:latin typeface="+mj-lt"/>
              </a:rPr>
              <a:t>giả</a:t>
            </a:r>
            <a:endParaRPr lang="en-US" sz="2400" dirty="0">
              <a:latin typeface="+mj-lt"/>
            </a:endParaRPr>
          </a:p>
        </p:txBody>
      </p:sp>
      <p:sp>
        <p:nvSpPr>
          <p:cNvPr id="10" name="Rounded Rectangle 12"/>
          <p:cNvSpPr>
            <a:spLocks noChangeArrowheads="1"/>
          </p:cNvSpPr>
          <p:nvPr/>
        </p:nvSpPr>
        <p:spPr bwMode="auto">
          <a:xfrm>
            <a:off x="4619502" y="3448837"/>
            <a:ext cx="7572498" cy="3409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de-DE" sz="2400" dirty="0">
                <a:latin typeface="Times New Roman" panose="02020603050405020304" pitchFamily="18" charset="0"/>
                <a:cs typeface="Times New Roman" panose="02020603050405020304" pitchFamily="18" charset="0"/>
              </a:rPr>
              <a:t>Tô Hoài: Tên khai sinh là Nguyễn Sen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Sinh năm 1920, mất năm 2014</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Quê : Hà Nội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Là nhà văn lớn, sáng tác nhiều thể loại (truyện ngắn, truyện dài, hồi kí, tự truyện). Số lượng tác phẩm đạt kỉ lục trong nền văn học Việt Nam hiện đại. Trong đó có nhiều tác phẩm viết cho thiếu nhi</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Tác phẩm tiêu biểu viết cho thiếu nhi: </a:t>
            </a:r>
            <a:r>
              <a:rPr lang="de-DE" sz="2400" i="1" dirty="0">
                <a:latin typeface="Times New Roman" panose="02020603050405020304" pitchFamily="18" charset="0"/>
                <a:cs typeface="Times New Roman" panose="02020603050405020304" pitchFamily="18" charset="0"/>
              </a:rPr>
              <a:t>Võ sĩ Bọ Ngựa, Dê và Lợn, Đôi ri đá, Chuyện nỏ thần, </a:t>
            </a:r>
            <a:r>
              <a:rPr lang="de-DE" sz="2400" i="1" dirty="0" smtClean="0">
                <a:latin typeface="Times New Roman" panose="02020603050405020304" pitchFamily="18" charset="0"/>
                <a:cs typeface="Times New Roman" panose="02020603050405020304" pitchFamily="18" charset="0"/>
              </a:rPr>
              <a:t>D</a:t>
            </a:r>
            <a:r>
              <a:rPr lang="vi-VN" sz="2400" i="1" dirty="0" smtClean="0">
                <a:latin typeface="Times New Roman" panose="02020603050405020304" pitchFamily="18" charset="0"/>
                <a:cs typeface="Times New Roman" panose="02020603050405020304" pitchFamily="18" charset="0"/>
              </a:rPr>
              <a:t>ế</a:t>
            </a:r>
            <a:r>
              <a:rPr lang="de-DE" sz="2400" i="1" dirty="0" smtClean="0">
                <a:latin typeface="Times New Roman" panose="02020603050405020304" pitchFamily="18" charset="0"/>
                <a:cs typeface="Times New Roman" panose="02020603050405020304" pitchFamily="18" charset="0"/>
              </a:rPr>
              <a:t> </a:t>
            </a:r>
            <a:r>
              <a:rPr lang="de-DE" sz="2400" i="1" dirty="0">
                <a:latin typeface="Times New Roman" panose="02020603050405020304" pitchFamily="18" charset="0"/>
                <a:cs typeface="Times New Roman" panose="02020603050405020304" pitchFamily="18" charset="0"/>
              </a:rPr>
              <a:t>Mèn phiêu lưu </a:t>
            </a:r>
            <a:r>
              <a:rPr lang="de-DE" sz="2400" i="1" dirty="0" smtClean="0">
                <a:latin typeface="Times New Roman" panose="02020603050405020304" pitchFamily="18" charset="0"/>
                <a:cs typeface="Times New Roman" panose="02020603050405020304" pitchFamily="18" charset="0"/>
              </a:rPr>
              <a:t>kí</a:t>
            </a:r>
            <a:r>
              <a:rPr lang="vi-VN"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9" name="Picture 8" descr="16_16_56_6_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45" y="3448836"/>
            <a:ext cx="3903745" cy="33242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04432"/>
            <a:ext cx="11139055" cy="47482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00545" y="1305342"/>
            <a:ext cx="10321637" cy="4154984"/>
          </a:xfrm>
          <a:prstGeom prst="rect">
            <a:avLst/>
          </a:prstGeom>
        </p:spPr>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5,6,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6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trẻ</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lớn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mèo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hòa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Linh</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30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26473" y="387927"/>
            <a:ext cx="11249891" cy="60821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854036" y="534794"/>
            <a:ext cx="7509164" cy="544764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khép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nhủ</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08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00752"/>
            <a:ext cx="11582400" cy="480401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78872" y="1180449"/>
            <a:ext cx="11055927" cy="4524315"/>
          </a:xfrm>
          <a:prstGeom prst="rect">
            <a:avLst/>
          </a:prstGeom>
        </p:spPr>
        <p:txBody>
          <a:bodyPr wrap="square">
            <a:spAutoFit/>
          </a:bodyPr>
          <a:lstStyle/>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bênh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vực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bắt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rõ</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ràng</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79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23080" y="1173707"/>
            <a:ext cx="11131611" cy="447894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64275" y="1720840"/>
            <a:ext cx="10385945" cy="3416320"/>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chúng</a:t>
            </a:r>
            <a:r>
              <a:rPr lang="en-US" sz="2400" b="1" dirty="0">
                <a:latin typeface="Times New Roman" panose="02020603050405020304" pitchFamily="18" charset="0"/>
                <a:ea typeface="Times New Roman" panose="02020603050405020304" pitchFamily="18" charset="0"/>
              </a:rPr>
              <a:t> ta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được</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vị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dỏm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nét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yêu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Nguyễn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Hoàng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Linh</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dỏm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ngộ</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Sao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tạp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diện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thử</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thách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Nhảy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híp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dễ</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lây</a:t>
            </a:r>
            <a:r>
              <a:rPr lang="en-US" sz="2400" i="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2902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04432"/>
            <a:ext cx="11139055" cy="47482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45127" y="1201051"/>
            <a:ext cx="10280072" cy="4154984"/>
          </a:xfrm>
          <a:prstGeom prst="rect">
            <a:avLst/>
          </a:prstGeom>
        </p:spPr>
        <p:txBody>
          <a:bodyPr wrap="square">
            <a:spAutoFit/>
          </a:bodyPr>
          <a:lstStyle/>
          <a:p>
            <a:pPr>
              <a:spcAft>
                <a:spcPts val="0"/>
              </a:spcAft>
              <a:tabLst>
                <a:tab pos="723900" algn="l"/>
              </a:tabLst>
            </a:pPr>
            <a:r>
              <a:rPr lang="en-US" sz="2400" dirty="0" err="1">
                <a:latin typeface="Times New Roman" panose="02020603050405020304" pitchFamily="18" charset="0"/>
                <a:ea typeface="Times New Roman" panose="02020603050405020304" pitchFamily="18" charset="0"/>
              </a:rPr>
              <a:t>Tóm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dỏm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90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277091" y="100180"/>
            <a:ext cx="3629890" cy="5126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15636" y="171823"/>
            <a:ext cx="3098028" cy="369332"/>
          </a:xfrm>
          <a:prstGeom prst="rect">
            <a:avLst/>
          </a:prstGeom>
        </p:spPr>
        <p:txBody>
          <a:bodyPr wrap="none">
            <a:spAutoFit/>
          </a:bodyPr>
          <a:lstStyle/>
          <a:p>
            <a:r>
              <a:rPr lang="en-US" b="1" dirty="0">
                <a:solidFill>
                  <a:srgbClr val="FF0000"/>
                </a:solidFill>
                <a:latin typeface="Times New Roman" panose="02020603050405020304" pitchFamily="18" charset="0"/>
                <a:ea typeface="Times New Roman" panose="02020603050405020304" pitchFamily="18" charset="0"/>
              </a:rPr>
              <a:t>III. LUYỆN TẬP ĐỌC HIỂU</a:t>
            </a:r>
            <a:endParaRPr lang="en-US" dirty="0"/>
          </a:p>
        </p:txBody>
      </p:sp>
      <p:sp>
        <p:nvSpPr>
          <p:cNvPr id="7" name="Rectangle 6"/>
          <p:cNvSpPr/>
          <p:nvPr/>
        </p:nvSpPr>
        <p:spPr>
          <a:xfrm>
            <a:off x="4170217" y="171823"/>
            <a:ext cx="7065819" cy="6817251"/>
          </a:xfrm>
          <a:prstGeom prst="rect">
            <a:avLst/>
          </a:prstGeom>
        </p:spPr>
        <p:txBody>
          <a:bodyPr wrap="square">
            <a:spAutoFit/>
          </a:bodyPr>
          <a:lstStyle/>
          <a:p>
            <a:pPr>
              <a:spcAft>
                <a:spcPts val="0"/>
              </a:spcAft>
            </a:pPr>
            <a:r>
              <a:rPr lang="en-US" sz="1900" b="1" dirty="0" err="1">
                <a:solidFill>
                  <a:srgbClr val="0D0D0D"/>
                </a:solidFill>
                <a:highlight>
                  <a:srgbClr val="FFFF00"/>
                </a:highlight>
                <a:latin typeface="Times New Roman" panose="02020603050405020304" pitchFamily="18" charset="0"/>
                <a:ea typeface="Times New Roman" panose="02020603050405020304" pitchFamily="18" charset="0"/>
              </a:rPr>
              <a:t>Đề</a:t>
            </a:r>
            <a:r>
              <a:rPr lang="en-US" sz="1900" b="1" dirty="0">
                <a:solidFill>
                  <a:srgbClr val="0D0D0D"/>
                </a:solidFill>
                <a:highlight>
                  <a:srgbClr val="FFFF00"/>
                </a:highlight>
                <a:latin typeface="Times New Roman" panose="02020603050405020304" pitchFamily="18" charset="0"/>
                <a:ea typeface="Times New Roman" panose="02020603050405020304" pitchFamily="18" charset="0"/>
              </a:rPr>
              <a:t> </a:t>
            </a:r>
            <a:r>
              <a:rPr lang="en-US" sz="1900" b="1" dirty="0" err="1">
                <a:solidFill>
                  <a:srgbClr val="0D0D0D"/>
                </a:solidFill>
                <a:highlight>
                  <a:srgbClr val="FFFF00"/>
                </a:highlight>
                <a:latin typeface="Times New Roman" panose="02020603050405020304" pitchFamily="18" charset="0"/>
                <a:ea typeface="Times New Roman" panose="02020603050405020304" pitchFamily="18" charset="0"/>
              </a:rPr>
              <a:t>bài</a:t>
            </a:r>
            <a:r>
              <a:rPr lang="en-US" sz="1900" b="1" dirty="0">
                <a:solidFill>
                  <a:srgbClr val="0D0D0D"/>
                </a:solidFill>
                <a:highlight>
                  <a:srgbClr val="FFFF00"/>
                </a:highlight>
                <a:latin typeface="Times New Roman" panose="02020603050405020304" pitchFamily="18" charset="0"/>
                <a:ea typeface="Times New Roman" panose="02020603050405020304" pitchFamily="18" charset="0"/>
              </a:rPr>
              <a:t> 01:</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Đọc</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đoạn</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thơ</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sau</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và</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trả</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lời</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các</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câu</a:t>
            </a:r>
            <a:r>
              <a:rPr lang="en-US" sz="1900" b="1" dirty="0">
                <a:solidFill>
                  <a:srgbClr val="0D0D0D"/>
                </a:solidFill>
                <a:latin typeface="Times New Roman" panose="02020603050405020304" pitchFamily="18" charset="0"/>
                <a:ea typeface="Times New Roman" panose="02020603050405020304" pitchFamily="18" charset="0"/>
              </a:rPr>
              <a:t> </a:t>
            </a:r>
            <a:r>
              <a:rPr lang="en-US" sz="1900" b="1" dirty="0" err="1">
                <a:solidFill>
                  <a:srgbClr val="0D0D0D"/>
                </a:solidFill>
                <a:latin typeface="Times New Roman" panose="02020603050405020304" pitchFamily="18" charset="0"/>
                <a:ea typeface="Times New Roman" panose="02020603050405020304" pitchFamily="18" charset="0"/>
              </a:rPr>
              <a:t>hỏi</a:t>
            </a:r>
            <a:r>
              <a:rPr lang="en-US" sz="1900" b="1" dirty="0">
                <a:solidFill>
                  <a:srgbClr val="0D0D0D"/>
                </a:solidFill>
                <a:latin typeface="Times New Roman" panose="02020603050405020304" pitchFamily="18" charset="0"/>
                <a:ea typeface="Times New Roman" panose="02020603050405020304" pitchFamily="18" charset="0"/>
              </a:rPr>
              <a:t>: </a:t>
            </a:r>
            <a:endParaRPr lang="en-US" sz="1900" dirty="0">
              <a:latin typeface="Times New Roman" panose="02020603050405020304" pitchFamily="18" charset="0"/>
              <a:ea typeface="Times New Roman" panose="02020603050405020304" pitchFamily="18" charset="0"/>
            </a:endParaRPr>
          </a:p>
          <a:p>
            <a:pP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Tại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sao</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học</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hát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Nhảy</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híp</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hóp</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cho</a:t>
            </a:r>
            <a:r>
              <a:rPr lang="en-US" sz="1900" i="1" dirty="0">
                <a:latin typeface="Times New Roman" panose="02020603050405020304" pitchFamily="18" charset="0"/>
                <a:ea typeface="Times New Roman" panose="02020603050405020304" pitchFamily="18" charset="0"/>
              </a:rPr>
              <a:t> hay?</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Thời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gian</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trong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một</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ngày</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Đâu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để</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dành</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bắt</a:t>
            </a:r>
            <a:r>
              <a:rPr lang="en-US" sz="1900" i="1" dirty="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nạt</a:t>
            </a: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smtClean="0">
                <a:latin typeface="Times New Roman" panose="02020603050405020304" pitchFamily="18" charset="0"/>
                <a:ea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rPr>
              <a:t>Sao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ăn</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mù</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tạt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Đối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diện</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thử</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thách</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đi</a:t>
            </a:r>
            <a:r>
              <a:rPr lang="en-US" sz="1900" i="1" dirty="0">
                <a:latin typeface="Times New Roman" panose="02020603050405020304" pitchFamily="18" charset="0"/>
                <a:ea typeface="Times New Roman" panose="02020603050405020304" pitchFamily="18" charset="0"/>
              </a:rPr>
              <a: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err="1">
                <a:latin typeface="Times New Roman" panose="02020603050405020304" pitchFamily="18" charset="0"/>
                <a:ea typeface="Times New Roman" panose="02020603050405020304" pitchFamily="18" charset="0"/>
              </a:rPr>
              <a:t>Thử</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kẻ</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yếu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làm</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gì</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Sao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trêu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mù</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tạt</a:t>
            </a:r>
            <a:r>
              <a:rPr lang="en-US" sz="1900" i="1" dirty="0">
                <a:latin typeface="Times New Roman" panose="02020603050405020304" pitchFamily="18" charset="0"/>
                <a:ea typeface="Times New Roman" panose="02020603050405020304" pitchFamily="18" charset="0"/>
              </a:rPr>
              <a:t>?</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Những</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bạn</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nào</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nhút</a:t>
            </a:r>
            <a:r>
              <a:rPr lang="en-US" sz="1900" i="1" dirty="0" smtClean="0">
                <a:latin typeface="Times New Roman" panose="02020603050405020304" pitchFamily="18" charset="0"/>
                <a:ea typeface="Times New Roman" panose="02020603050405020304" pitchFamily="18" charset="0"/>
              </a:rPr>
              <a:t> </a:t>
            </a:r>
            <a:r>
              <a:rPr lang="en-US" sz="1900" i="1" dirty="0" err="1" smtClean="0">
                <a:latin typeface="Times New Roman" panose="02020603050405020304" pitchFamily="18" charset="0"/>
                <a:ea typeface="Times New Roman" panose="02020603050405020304" pitchFamily="18" charset="0"/>
              </a:rPr>
              <a:t>nhát</a:t>
            </a:r>
            <a:endParaRPr lang="en-US" sz="1900" dirty="0" smtClean="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smtClean="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Thì</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giống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như</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thỏ</a:t>
            </a:r>
            <a:r>
              <a:rPr lang="en-US" sz="1900" i="1" dirty="0">
                <a:latin typeface="Times New Roman" panose="02020603050405020304" pitchFamily="18" charset="0"/>
                <a:ea typeface="Times New Roman" panose="02020603050405020304" pitchFamily="18" charset="0"/>
              </a:rPr>
              <a:t> con</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Trông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đáng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yêu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đấy</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chứ</a:t>
            </a:r>
            <a:endParaRPr lang="en-US" sz="19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1900" i="1" dirty="0">
                <a:latin typeface="Times New Roman" panose="02020603050405020304" pitchFamily="18" charset="0"/>
                <a:ea typeface="Times New Roman" panose="02020603050405020304" pitchFamily="18" charset="0"/>
              </a:rPr>
              <a:t>          Sao </a:t>
            </a:r>
            <a:r>
              <a:rPr lang="en-US" sz="1900" i="1" dirty="0" err="1">
                <a:latin typeface="Times New Roman" panose="02020603050405020304" pitchFamily="18" charset="0"/>
                <a:ea typeface="Times New Roman" panose="02020603050405020304" pitchFamily="18" charset="0"/>
              </a:rPr>
              <a:t>không</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yêu</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lại</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còn</a:t>
            </a:r>
            <a:r>
              <a:rPr lang="en-US" sz="1900" i="1" dirty="0">
                <a:latin typeface="Times New Roman" panose="02020603050405020304" pitchFamily="18" charset="0"/>
                <a:ea typeface="Times New Roman" panose="02020603050405020304" pitchFamily="18" charset="0"/>
              </a:rPr>
              <a:t>...?</a:t>
            </a:r>
            <a:endParaRPr lang="en-US" sz="1900" dirty="0">
              <a:latin typeface="Times New Roman" panose="02020603050405020304" pitchFamily="18" charset="0"/>
              <a:ea typeface="Times New Roman" panose="02020603050405020304" pitchFamily="18" charset="0"/>
            </a:endParaRPr>
          </a:p>
          <a:p>
            <a:pPr>
              <a:spcAft>
                <a:spcPts val="0"/>
              </a:spcAft>
            </a:pPr>
            <a:r>
              <a:rPr lang="en-US" sz="1900" dirty="0">
                <a:latin typeface="Times New Roman" panose="02020603050405020304" pitchFamily="18" charset="0"/>
                <a:ea typeface="Times New Roman" panose="02020603050405020304" pitchFamily="18" charset="0"/>
              </a:rPr>
              <a:t>                                                      </a:t>
            </a:r>
            <a:r>
              <a:rPr lang="en-US" sz="1900" dirty="0" smtClean="0">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a:t>
            </a:r>
            <a:r>
              <a:rPr lang="en-US" sz="1900" i="1" dirty="0" err="1">
                <a:latin typeface="Times New Roman" panose="02020603050405020304" pitchFamily="18" charset="0"/>
                <a:ea typeface="Times New Roman" panose="02020603050405020304" pitchFamily="18" charset="0"/>
              </a:rPr>
              <a:t>Bắt</a:t>
            </a:r>
            <a:r>
              <a:rPr lang="en-US" sz="1900" i="1" dirty="0">
                <a:latin typeface="Times New Roman" panose="02020603050405020304" pitchFamily="18" charset="0"/>
                <a:ea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rPr>
              <a:t>nạt</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Nguyễn</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Thế</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Hoàng</a:t>
            </a:r>
            <a:r>
              <a:rPr lang="en-US" sz="1900" dirty="0">
                <a:latin typeface="Times New Roman" panose="02020603050405020304" pitchFamily="18" charset="0"/>
                <a:ea typeface="Times New Roman" panose="02020603050405020304" pitchFamily="18" charset="0"/>
              </a:rPr>
              <a:t> </a:t>
            </a:r>
            <a:r>
              <a:rPr lang="en-US" sz="1900" dirty="0" err="1">
                <a:latin typeface="Times New Roman" panose="02020603050405020304" pitchFamily="18" charset="0"/>
                <a:ea typeface="Times New Roman" panose="02020603050405020304" pitchFamily="18" charset="0"/>
              </a:rPr>
              <a:t>Linh</a:t>
            </a:r>
            <a:r>
              <a:rPr lang="en-US" sz="1900" dirty="0">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41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5" y="1100674"/>
            <a:ext cx="11139055" cy="47482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775854" y="1676569"/>
            <a:ext cx="10418618" cy="3596434"/>
          </a:xfrm>
          <a:prstGeom prst="rect">
            <a:avLst/>
          </a:prstGeom>
        </p:spPr>
        <p:txBody>
          <a:bodyPr wrap="square">
            <a:spAutoFit/>
          </a:bodyPr>
          <a:lstStyle/>
          <a:p>
            <a:pP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nhát</a:t>
            </a:r>
            <a:endParaRPr lang="en-US" sz="2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giống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370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5772" y="423082"/>
            <a:ext cx="10792691" cy="6598986"/>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nhảy</a:t>
            </a:r>
            <a:r>
              <a:rPr lang="en-US" sz="2400" dirty="0">
                <a:solidFill>
                  <a:srgbClr val="000000"/>
                </a:solidFill>
                <a:latin typeface="Times New Roman" panose="02020603050405020304" pitchFamily="18" charset="0"/>
                <a:ea typeface="Times New Roman" panose="02020603050405020304" pitchFamily="18" charset="0"/>
              </a:rPr>
              <a:t> hip- </a:t>
            </a:r>
            <a:r>
              <a:rPr lang="en-US" sz="2400" dirty="0" err="1">
                <a:solidFill>
                  <a:srgbClr val="000000"/>
                </a:solidFill>
                <a:latin typeface="Times New Roman" panose="02020603050405020304" pitchFamily="18" charset="0"/>
                <a:ea typeface="Times New Roman" panose="02020603050405020304" pitchFamily="18" charset="0"/>
              </a:rPr>
              <a:t>hóp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thỏ</a:t>
            </a:r>
            <a:r>
              <a:rPr lang="en-US" sz="2400" dirty="0">
                <a:solidFill>
                  <a:srgbClr val="000000"/>
                </a:solidFill>
                <a:latin typeface="Times New Roman" panose="02020603050405020304" pitchFamily="18" charset="0"/>
                <a:ea typeface="Times New Roman" panose="02020603050405020304" pitchFamily="18" charset="0"/>
              </a:rPr>
              <a:t> non” </a:t>
            </a:r>
            <a:endParaRPr lang="en-US" sz="2400" dirty="0">
              <a:latin typeface="Times New Roman" panose="02020603050405020304" pitchFamily="18" charset="0"/>
              <a:ea typeface="Times New Roman" panose="02020603050405020304" pitchFamily="18" charset="0"/>
            </a:endParaRPr>
          </a:p>
          <a:p>
            <a:pPr marL="228600">
              <a:lnSpc>
                <a:spcPct val="107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228600">
              <a:lnSpc>
                <a:spcPct val="107000"/>
              </a:lnSpc>
              <a:spcAft>
                <a:spcPts val="0"/>
              </a:spcAft>
            </a:pPr>
            <a:r>
              <a:rPr lang="en-US" sz="2400"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thỏ</a:t>
            </a:r>
            <a:r>
              <a:rPr lang="en-US" sz="2400" i="1" dirty="0">
                <a:latin typeface="Times New Roman" panose="02020603050405020304" pitchFamily="18" charset="0"/>
                <a:ea typeface="Times New Roman" panose="02020603050405020304" pitchFamily="18" charset="0"/>
              </a:rPr>
              <a:t> non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bênh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p>
          <a:p>
            <a:pPr marL="228600">
              <a:lnSpc>
                <a:spcPct val="107000"/>
              </a:lnSpc>
              <a:spcAft>
                <a:spcPts val="0"/>
              </a:spcAft>
            </a:pP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p>
          <a:p>
            <a:pPr>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thêm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hấp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dẫn</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Rounded Rectangle 12"/>
          <p:cNvSpPr>
            <a:spLocks noChangeArrowheads="1"/>
          </p:cNvSpPr>
          <p:nvPr/>
        </p:nvSpPr>
        <p:spPr bwMode="auto">
          <a:xfrm>
            <a:off x="415635" y="300251"/>
            <a:ext cx="11302828" cy="6400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9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81889" y="1027338"/>
            <a:ext cx="10972801" cy="48215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28048" y="1480659"/>
            <a:ext cx="10385945" cy="3490186"/>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rPr>
              <a:t> :</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hiểm,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can </a:t>
            </a:r>
            <a:r>
              <a:rPr lang="en-US" sz="2400" dirty="0" err="1">
                <a:solidFill>
                  <a:srgbClr val="000000"/>
                </a:solidFill>
                <a:latin typeface="Times New Roman" panose="02020603050405020304" pitchFamily="18" charset="0"/>
                <a:ea typeface="Times New Roman" panose="02020603050405020304" pitchFamily="18" charset="0"/>
              </a:rPr>
              <a:t>ngăn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hòa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dừng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huống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hiểm,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khỏi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hiểm.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854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1704109" y="609600"/>
            <a:ext cx="8423564" cy="60682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704109" y="904432"/>
            <a:ext cx="7564582" cy="5565947"/>
          </a:xfrm>
          <a:prstGeom prst="rect">
            <a:avLst/>
          </a:prstGeom>
        </p:spPr>
        <p:txBody>
          <a:bodyPr wrap="square">
            <a:spAutoFit/>
          </a:bodyPr>
          <a:lstStyle/>
          <a:p>
            <a:pPr algn="ctr">
              <a:lnSpc>
                <a:spcPct val="150000"/>
              </a:lnSpc>
              <a:spcAft>
                <a:spcPts val="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rPr>
              <a:t> 02:</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Bảo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nếu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cần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Bị</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rồi</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156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272955" y="314761"/>
            <a:ext cx="2539518" cy="5859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vi-VN"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T</a:t>
            </a:r>
            <a:r>
              <a:rPr lang="en-US" sz="2400" b="1" dirty="0" err="1" smtClean="0">
                <a:latin typeface="Times New Roman" panose="02020603050405020304" pitchFamily="18" charset="0"/>
                <a:cs typeface="Times New Roman" panose="02020603050405020304" pitchFamily="18" charset="0"/>
              </a:rPr>
              <a:t>ác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p:txBody>
      </p:sp>
      <p:sp>
        <p:nvSpPr>
          <p:cNvPr id="6" name="Rounded Rectangle 12"/>
          <p:cNvSpPr>
            <a:spLocks noChangeArrowheads="1"/>
          </p:cNvSpPr>
          <p:nvPr/>
        </p:nvSpPr>
        <p:spPr bwMode="auto">
          <a:xfrm>
            <a:off x="272955" y="990673"/>
            <a:ext cx="11637600" cy="28052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nSpc>
                <a:spcPct val="107000"/>
              </a:lnSpc>
              <a:spcAft>
                <a:spcPts val="0"/>
              </a:spcAft>
              <a:tabLst>
                <a:tab pos="138684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phiêu</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lưu</a:t>
            </a:r>
            <a:r>
              <a:rPr lang="en-US" sz="2400" b="1" i="1"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b="1" i="1"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ký</a:t>
            </a:r>
            <a:r>
              <a:rPr lang="en-US" sz="2400" i="1" dirty="0">
                <a:latin typeface="Times New Roman" panose="02020603050405020304" pitchFamily="18" charset="0"/>
                <a:ea typeface="Times New Roman" panose="02020603050405020304" pitchFamily="18" charset="0"/>
              </a:rPr>
              <a:t>”</a:t>
            </a:r>
            <a:r>
              <a:rPr lang="en-US" sz="2400" dirty="0">
                <a:solidFill>
                  <a:srgbClr val="111111"/>
                </a:solidFill>
                <a:latin typeface="Times New Roman" panose="02020603050405020304" pitchFamily="18" charset="0"/>
                <a:ea typeface="Times New Roman" panose="02020603050405020304" pitchFamily="18" charset="0"/>
              </a:rPr>
              <a:t> (1941) </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Thể</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loại</a:t>
            </a:r>
            <a:r>
              <a:rPr lang="en-US" sz="2400" dirty="0">
                <a:solidFill>
                  <a:srgbClr val="111111"/>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nhân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vật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chính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Mèn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cậu</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đã</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trải</a:t>
            </a:r>
            <a:r>
              <a:rPr lang="en-US" sz="2400" dirty="0">
                <a:solidFill>
                  <a:srgbClr val="111111"/>
                </a:solidFill>
                <a:latin typeface="Times New Roman" panose="02020603050405020304" pitchFamily="18" charset="0"/>
                <a:ea typeface="Times New Roman" panose="02020603050405020304" pitchFamily="18" charset="0"/>
              </a:rPr>
              <a:t> qua </a:t>
            </a:r>
            <a:r>
              <a:rPr lang="en-US" sz="2400" dirty="0" err="1">
                <a:solidFill>
                  <a:srgbClr val="111111"/>
                </a:solidFill>
                <a:latin typeface="Times New Roman" panose="02020603050405020304" pitchFamily="18" charset="0"/>
                <a:ea typeface="Times New Roman" panose="02020603050405020304" pitchFamily="18" charset="0"/>
              </a:rPr>
              <a:t>muôn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vạn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cuộc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phiêu</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lưu</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thử</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thách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đầy</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mạo</a:t>
            </a:r>
            <a:r>
              <a:rPr lang="en-US" sz="2400" dirty="0">
                <a:solidFill>
                  <a:srgbClr val="111111"/>
                </a:solidFill>
                <a:latin typeface="Times New Roman" panose="02020603050405020304" pitchFamily="18" charset="0"/>
                <a:ea typeface="Times New Roman" panose="02020603050405020304" pitchFamily="18" charset="0"/>
              </a:rPr>
              <a:t> hiểm. Ở </a:t>
            </a:r>
            <a:r>
              <a:rPr lang="en-US" sz="2400" dirty="0" err="1">
                <a:solidFill>
                  <a:srgbClr val="111111"/>
                </a:solidFill>
                <a:latin typeface="Times New Roman" panose="02020603050405020304" pitchFamily="18" charset="0"/>
                <a:ea typeface="Times New Roman" panose="02020603050405020304" pitchFamily="18" charset="0"/>
              </a:rPr>
              <a:t>chặng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đường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ấy</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những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bài</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học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giúp</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Mèn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trưởng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thành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và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trở</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thành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một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chàng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cao</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thượng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Chúng</a:t>
            </a:r>
            <a:r>
              <a:rPr lang="en-US" sz="2400" dirty="0">
                <a:solidFill>
                  <a:srgbClr val="111111"/>
                </a:solidFill>
                <a:latin typeface="Times New Roman" panose="02020603050405020304" pitchFamily="18" charset="0"/>
                <a:ea typeface="Times New Roman" panose="02020603050405020304" pitchFamily="18" charset="0"/>
              </a:rPr>
              <a:t> ta </a:t>
            </a:r>
            <a:r>
              <a:rPr lang="en-US" sz="2400" dirty="0" err="1">
                <a:solidFill>
                  <a:srgbClr val="111111"/>
                </a:solidFill>
                <a:latin typeface="Times New Roman" panose="02020603050405020304" pitchFamily="18" charset="0"/>
                <a:ea typeface="Times New Roman" panose="02020603050405020304" pitchFamily="18" charset="0"/>
              </a:rPr>
              <a:t>có</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thể</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đúc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kết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kinh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nghiệm</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từ</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chính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nhân</a:t>
            </a:r>
            <a:r>
              <a:rPr lang="en-US" sz="2400"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vật</a:t>
            </a:r>
            <a:r>
              <a:rPr lang="en-US" sz="2400" dirty="0">
                <a:solidFill>
                  <a:srgbClr val="0471E7"/>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dirty="0">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rgbClr val="0563C1"/>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b="1" dirty="0">
                <a:latin typeface="Times New Roman" panose="02020603050405020304" pitchFamily="18" charset="0"/>
                <a:ea typeface="Times New Roman" panose="02020603050405020304" pitchFamily="18" charset="0"/>
              </a:rPr>
              <a: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đó</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là</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đi</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một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ngày</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đàng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học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một</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sàng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khôn</a:t>
            </a:r>
            <a:r>
              <a:rPr lang="en-US" sz="2400" dirty="0">
                <a:solidFill>
                  <a:srgbClr val="111111"/>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err="1">
                <a:solidFill>
                  <a:srgbClr val="111111"/>
                </a:solidFill>
                <a:latin typeface="Times New Roman" panose="02020603050405020304" pitchFamily="18" charset="0"/>
                <a:ea typeface="Times New Roman" panose="02020603050405020304" pitchFamily="18" charset="0"/>
              </a:rPr>
              <a:t>Tác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phẩm</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đã</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được</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dịch</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ra</a:t>
            </a:r>
            <a:r>
              <a:rPr lang="en-US" sz="2400" dirty="0">
                <a:solidFill>
                  <a:srgbClr val="111111"/>
                </a:solidFill>
                <a:latin typeface="Times New Roman" panose="02020603050405020304" pitchFamily="18" charset="0"/>
                <a:ea typeface="Times New Roman" panose="02020603050405020304" pitchFamily="18" charset="0"/>
              </a:rPr>
              <a:t> 40 </a:t>
            </a:r>
            <a:r>
              <a:rPr lang="en-US" sz="2400" dirty="0" err="1">
                <a:solidFill>
                  <a:srgbClr val="111111"/>
                </a:solidFill>
                <a:latin typeface="Times New Roman" panose="02020603050405020304" pitchFamily="18" charset="0"/>
                <a:ea typeface="Times New Roman" panose="02020603050405020304" pitchFamily="18" charset="0"/>
              </a:rPr>
              <a:t>thứ</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tiếng</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trên</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thế</a:t>
            </a:r>
            <a:r>
              <a:rPr lang="en-US" sz="2400" dirty="0">
                <a:solidFill>
                  <a:srgbClr val="111111"/>
                </a:solidFill>
                <a:latin typeface="Times New Roman" panose="02020603050405020304" pitchFamily="18" charset="0"/>
                <a:ea typeface="Times New Roman" panose="02020603050405020304" pitchFamily="18" charset="0"/>
              </a:rPr>
              <a:t> </a:t>
            </a:r>
            <a:r>
              <a:rPr lang="en-US" sz="2400" dirty="0" err="1">
                <a:solidFill>
                  <a:srgbClr val="111111"/>
                </a:solidFill>
                <a:latin typeface="Times New Roman" panose="02020603050405020304" pitchFamily="18" charset="0"/>
                <a:ea typeface="Times New Roman" panose="02020603050405020304" pitchFamily="18" charset="0"/>
              </a:rPr>
              <a:t>giới</a:t>
            </a:r>
            <a:r>
              <a:rPr lang="en-US" sz="2400" dirty="0">
                <a:solidFill>
                  <a:srgbClr val="111111"/>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grpSp>
        <p:nvGrpSpPr>
          <p:cNvPr id="5" name="Group 4"/>
          <p:cNvGrpSpPr>
            <a:grpSpLocks/>
          </p:cNvGrpSpPr>
          <p:nvPr/>
        </p:nvGrpSpPr>
        <p:grpSpPr bwMode="auto">
          <a:xfrm>
            <a:off x="272955" y="4498950"/>
            <a:ext cx="11632800" cy="2359242"/>
            <a:chOff x="-116" y="-683"/>
            <a:chExt cx="10134" cy="4954"/>
          </a:xfrm>
        </p:grpSpPr>
        <p:pic>
          <p:nvPicPr>
            <p:cNvPr id="7"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l="49945" r="27274"/>
            <a:stretch>
              <a:fillRect/>
            </a:stretch>
          </p:blipFill>
          <p:spPr bwMode="auto">
            <a:xfrm>
              <a:off x="7431" y="-683"/>
              <a:ext cx="2587"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l="23767" r="51698"/>
            <a:stretch>
              <a:fillRect/>
            </a:stretch>
          </p:blipFill>
          <p:spPr bwMode="auto">
            <a:xfrm>
              <a:off x="2631" y="-683"/>
              <a:ext cx="2422" cy="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 y="-683"/>
              <a:ext cx="2574" cy="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hu%20bo%20nong%20o%20samaccan688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 y="-683"/>
              <a:ext cx="2278"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041778" y="3885809"/>
            <a:ext cx="8416120" cy="523220"/>
          </a:xfrm>
          <a:prstGeom prst="rect">
            <a:avLst/>
          </a:prstGeom>
        </p:spPr>
        <p:txBody>
          <a:bodyPr wrap="square">
            <a:spAutoFit/>
          </a:bodyPr>
          <a:lstStyle/>
          <a:p>
            <a:pPr lvl="4" algn="ctr"/>
            <a:r>
              <a:rPr lang="en-US" altLang="en-US" sz="2800" b="1" dirty="0">
                <a:solidFill>
                  <a:srgbClr val="FF3300"/>
                </a:solidFill>
                <a:latin typeface="Times New Roman" panose="02020603050405020304" pitchFamily="18" charset="0"/>
              </a:rPr>
              <a:t>*</a:t>
            </a:r>
            <a:r>
              <a:rPr lang="en-US" altLang="en-US" sz="2800" b="1" u="sng" dirty="0" err="1">
                <a:solidFill>
                  <a:srgbClr val="FF3300"/>
                </a:solidFill>
                <a:latin typeface="Times New Roman" panose="02020603050405020304" pitchFamily="18" charset="0"/>
              </a:rPr>
              <a:t>Một</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số</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tác</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phẩm</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viết</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cho</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thiếu</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nhi</a:t>
            </a:r>
            <a:endParaRPr lang="en-US" altLang="en-US" sz="2800" b="1" u="sng" dirty="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388669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955962"/>
            <a:ext cx="11139055" cy="46966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205346" y="2311216"/>
            <a:ext cx="10640291" cy="1986185"/>
          </a:xfrm>
          <a:prstGeom prst="rect">
            <a:avLst/>
          </a:prstGeom>
        </p:spPr>
        <p:txBody>
          <a:bodyPr wrap="square">
            <a:spAutoFit/>
          </a:bodyPr>
          <a:lstStyle/>
          <a:p>
            <a:pP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nhỏ</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95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415636" y="429491"/>
            <a:ext cx="11526982" cy="61652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730309" y="943096"/>
            <a:ext cx="10897635" cy="5542736"/>
          </a:xfrm>
          <a:prstGeom prst="rect">
            <a:avLst/>
          </a:prstGeom>
        </p:spPr>
        <p:txBody>
          <a:bodyPr wrap="square">
            <a:spAutoFit/>
          </a:bodyPr>
          <a:lstStyle/>
          <a:p>
            <a:pPr algn="ctr">
              <a:lnSpc>
                <a:spcPct val="107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Linh</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nhỏ</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a:t>
            </a:r>
            <a:r>
              <a:rPr lang="en-US" sz="2400" i="1" dirty="0" err="1">
                <a:latin typeface="Times New Roman" panose="02020603050405020304" pitchFamily="18" charset="0"/>
                <a:ea typeface="Times New Roman" panose="02020603050405020304" pitchFamily="18" charset="0"/>
              </a:rPr>
              <a:t>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bạn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gặp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ngay</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723900" algn="l"/>
              </a:tabLs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thích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nạt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vì</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07000"/>
              </a:lnSpc>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lánh</a:t>
            </a:r>
            <a:r>
              <a:rPr lang="en-US" sz="2400" dirty="0">
                <a:latin typeface="Times New Roman" panose="02020603050405020304" pitchFamily="18" charset="0"/>
                <a:ea typeface="Times New Roman" panose="02020603050405020304" pitchFamily="18" charset="0"/>
              </a:rPr>
              <a:t>.</a:t>
            </a:r>
          </a:p>
          <a:p>
            <a:pPr>
              <a:lnSpc>
                <a:spcPct val="107000"/>
              </a:lnSpc>
              <a:spcAft>
                <a:spcPts val="0"/>
              </a:spcAft>
              <a:tabLst>
                <a:tab pos="7239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hồn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hôi”</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bao</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thần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a:t>
            </a:r>
          </a:p>
          <a:p>
            <a:pPr>
              <a:lnSpc>
                <a:spcPct val="115000"/>
              </a:lnSpc>
              <a:spcAft>
                <a:spcPts val="0"/>
              </a:spcAft>
            </a:pPr>
            <a:r>
              <a:rPr lang="en-US" sz="2400" b="1"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836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p:cNvSpPr>
            <a:spLocks noChangeArrowheads="1"/>
          </p:cNvSpPr>
          <p:nvPr/>
        </p:nvSpPr>
        <p:spPr bwMode="auto">
          <a:xfrm>
            <a:off x="565761" y="1610436"/>
            <a:ext cx="11139055" cy="39193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39956" y="2481780"/>
            <a:ext cx="10590663" cy="2181944"/>
          </a:xfrm>
          <a:prstGeom prst="rect">
            <a:avLst/>
          </a:prstGeom>
        </p:spPr>
        <p:txBody>
          <a:bodyPr wrap="square">
            <a:spAutoFit/>
          </a:bodyPr>
          <a:lstStyle/>
          <a:p>
            <a:pPr>
              <a:lnSpc>
                <a:spcPct val="115000"/>
              </a:lnSpc>
              <a:spcAft>
                <a:spcPts val="0"/>
              </a:spcAft>
            </a:pPr>
            <a:r>
              <a:rPr lang="en-US" sz="2400" b="1" dirty="0" err="1">
                <a:latin typeface="Times New Roman" panose="02020603050405020304" pitchFamily="18" charset="0"/>
                <a:ea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sẻ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rPr>
              <a:t>.</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978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9922" y="2967335"/>
            <a:ext cx="811215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TIẾNG VIỆT – ĐỀ TỔNG HỢP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146847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55072" y="774337"/>
            <a:ext cx="4028984"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NHẮC LẠI LÍ THUYẾT </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8"/>
          <p:cNvSpPr>
            <a:spLocks noChangeArrowheads="1"/>
          </p:cNvSpPr>
          <p:nvPr/>
        </p:nvSpPr>
        <p:spPr bwMode="auto">
          <a:xfrm>
            <a:off x="3580914" y="0"/>
            <a:ext cx="5786651" cy="658216"/>
          </a:xfrm>
          <a:prstGeom prst="roundRect">
            <a:avLst>
              <a:gd name="adj" fmla="val 16667"/>
            </a:avLst>
          </a:prstGeom>
          <a:solidFill>
            <a:srgbClr val="E36C0A"/>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n-ea"/>
                <a:cs typeface="Times New Roman" panose="02020603050405020304" pitchFamily="18" charset="0"/>
              </a:rPr>
              <a:t>ÔN TẬP TIẾNG VIỆT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ectangle 8"/>
          <p:cNvSpPr/>
          <p:nvPr/>
        </p:nvSpPr>
        <p:spPr>
          <a:xfrm>
            <a:off x="631177" y="1276259"/>
            <a:ext cx="270542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phức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47049" y="1682694"/>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11" name="Rectangle 10"/>
          <p:cNvSpPr/>
          <p:nvPr/>
        </p:nvSpPr>
        <p:spPr>
          <a:xfrm>
            <a:off x="547049" y="2445773"/>
            <a:ext cx="1528816" cy="487506"/>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276225" algn="l"/>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455072" y="2933279"/>
            <a:ext cx="11479835" cy="393005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núi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5715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chăm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thật</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lim dim,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20/SGK)</a:t>
            </a:r>
          </a:p>
        </p:txBody>
      </p:sp>
    </p:spTree>
    <p:extLst>
      <p:ext uri="{BB962C8B-B14F-4D97-AF65-F5344CB8AC3E}">
        <p14:creationId xmlns:p14="http://schemas.microsoft.com/office/powerpoint/2010/main" val="30243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p:cNvSpPr>
            <a:spLocks noChangeArrowheads="1"/>
          </p:cNvSpPr>
          <p:nvPr/>
        </p:nvSpPr>
        <p:spPr bwMode="auto">
          <a:xfrm>
            <a:off x="245661" y="263236"/>
            <a:ext cx="11546006" cy="36263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10"/>
          <p:cNvSpPr>
            <a:spLocks noChangeArrowheads="1"/>
          </p:cNvSpPr>
          <p:nvPr/>
        </p:nvSpPr>
        <p:spPr bwMode="auto">
          <a:xfrm>
            <a:off x="245661" y="4191783"/>
            <a:ext cx="11546005" cy="258229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0" name="Rectangle 9"/>
          <p:cNvSpPr/>
          <p:nvPr/>
        </p:nvSpPr>
        <p:spPr>
          <a:xfrm>
            <a:off x="732986" y="332274"/>
            <a:ext cx="2361544" cy="460895"/>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530400" y="793169"/>
            <a:ext cx="11152084" cy="297632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mưa</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sùi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mưa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Điệu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hát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sùi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điệu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hát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ngậm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ngùi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732986" y="4334530"/>
            <a:ext cx="3595856"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530400" y="4900251"/>
            <a:ext cx="11152084" cy="187820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tăng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rùi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xuyên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366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p:cNvSpPr>
            <a:spLocks noChangeArrowheads="1"/>
          </p:cNvSpPr>
          <p:nvPr/>
        </p:nvSpPr>
        <p:spPr bwMode="auto">
          <a:xfrm>
            <a:off x="443345" y="379243"/>
            <a:ext cx="4783748" cy="6321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10"/>
          <p:cNvSpPr>
            <a:spLocks noChangeArrowheads="1"/>
          </p:cNvSpPr>
          <p:nvPr/>
        </p:nvSpPr>
        <p:spPr bwMode="auto">
          <a:xfrm>
            <a:off x="443345" y="1410828"/>
            <a:ext cx="6039342" cy="5010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ounded Rectangle 10"/>
          <p:cNvSpPr>
            <a:spLocks noChangeArrowheads="1"/>
          </p:cNvSpPr>
          <p:nvPr/>
        </p:nvSpPr>
        <p:spPr bwMode="auto">
          <a:xfrm>
            <a:off x="443345" y="2311373"/>
            <a:ext cx="11069782" cy="32720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0" name="Rectangle 9"/>
          <p:cNvSpPr/>
          <p:nvPr/>
        </p:nvSpPr>
        <p:spPr>
          <a:xfrm>
            <a:off x="660054" y="510647"/>
            <a:ext cx="43742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mn-cs"/>
              </a:rPr>
              <a:t>II. THỰC HÀNH TIẾNG VIỆT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51699" y="1461322"/>
            <a:ext cx="57583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 1: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đơn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láy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775854" y="2468539"/>
            <a:ext cx="10238510"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đơn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1064525" y="3043577"/>
            <a:ext cx="10448602" cy="209903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cùng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551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850298" y="1125318"/>
          <a:ext cx="10395457" cy="4988877"/>
        </p:xfrm>
        <a:graphic>
          <a:graphicData uri="http://schemas.openxmlformats.org/drawingml/2006/table">
            <a:tbl>
              <a:tblPr firstRow="1" firstCol="1" bandRow="1" bandCol="1">
                <a:tableStyleId>{5C22544A-7EE6-4342-B048-85BDC9FD1C3A}</a:tableStyleId>
              </a:tblPr>
              <a:tblGrid>
                <a:gridCol w="3124342">
                  <a:extLst>
                    <a:ext uri="{9D8B030D-6E8A-4147-A177-3AD203B41FA5}">
                      <a16:colId xmlns:a16="http://schemas.microsoft.com/office/drawing/2014/main" val="3583828675"/>
                    </a:ext>
                  </a:extLst>
                </a:gridCol>
                <a:gridCol w="3657961">
                  <a:extLst>
                    <a:ext uri="{9D8B030D-6E8A-4147-A177-3AD203B41FA5}">
                      <a16:colId xmlns:a16="http://schemas.microsoft.com/office/drawing/2014/main" val="2848661453"/>
                    </a:ext>
                  </a:extLst>
                </a:gridCol>
                <a:gridCol w="3613154">
                  <a:extLst>
                    <a:ext uri="{9D8B030D-6E8A-4147-A177-3AD203B41FA5}">
                      <a16:colId xmlns:a16="http://schemas.microsoft.com/office/drawing/2014/main" val="4052043567"/>
                    </a:ext>
                  </a:extLst>
                </a:gridCol>
              </a:tblGrid>
              <a:tr h="915130">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Từ ghép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Từ láy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201196646"/>
                  </a:ext>
                </a:extLst>
              </a:tr>
              <a:tr h="4073747">
                <a:tc>
                  <a:txBody>
                    <a:bodyPr/>
                    <a:lstStyle/>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vua</a:t>
                      </a:r>
                      <a:endParaRPr lang="en-US" sz="2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Sứ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rỡ</a:t>
                      </a:r>
                      <a:endParaRPr lang="en-US" sz="2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vô</a:t>
                      </a:r>
                      <a:r>
                        <a:rPr lang="en-US" sz="2400" dirty="0">
                          <a:effectLst/>
                          <a:latin typeface="Times New Roman" panose="02020603050405020304" pitchFamily="18" charset="0"/>
                          <a:cs typeface="Times New Roman" panose="02020603050405020304" pitchFamily="18" charset="0"/>
                        </a:rPr>
                        <a:t> cùng,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vội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4233204980"/>
                  </a:ext>
                </a:extLst>
              </a:tr>
            </a:tbl>
          </a:graphicData>
        </a:graphic>
      </p:graphicFrame>
    </p:spTree>
    <p:extLst>
      <p:ext uri="{BB962C8B-B14F-4D97-AF65-F5344CB8AC3E}">
        <p14:creationId xmlns:p14="http://schemas.microsoft.com/office/powerpoint/2010/main" val="33403486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0"/>
          <p:cNvSpPr>
            <a:spLocks noChangeArrowheads="1"/>
          </p:cNvSpPr>
          <p:nvPr/>
        </p:nvSpPr>
        <p:spPr bwMode="auto">
          <a:xfrm>
            <a:off x="478909" y="406951"/>
            <a:ext cx="7655157" cy="496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ounded Rectangle 10"/>
          <p:cNvSpPr>
            <a:spLocks noChangeArrowheads="1"/>
          </p:cNvSpPr>
          <p:nvPr/>
        </p:nvSpPr>
        <p:spPr bwMode="auto">
          <a:xfrm>
            <a:off x="174109" y="1343891"/>
            <a:ext cx="10784836" cy="20781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9" name="Rounded Rectangle 10"/>
          <p:cNvSpPr>
            <a:spLocks noChangeArrowheads="1"/>
          </p:cNvSpPr>
          <p:nvPr/>
        </p:nvSpPr>
        <p:spPr bwMode="auto">
          <a:xfrm>
            <a:off x="174109" y="3948278"/>
            <a:ext cx="11781330" cy="25217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0" name="Rectangle 9"/>
          <p:cNvSpPr/>
          <p:nvPr/>
        </p:nvSpPr>
        <p:spPr>
          <a:xfrm>
            <a:off x="586854" y="425552"/>
            <a:ext cx="798394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692727" y="1523758"/>
            <a:ext cx="9930709" cy="179126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cõi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giẫm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đạp</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non.</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174108" y="4035187"/>
            <a:ext cx="783712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692727" y="4612816"/>
            <a:ext cx="10976108"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làng</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xóm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kiếm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bờ</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cõi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tài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giỏi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hiền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lành,non</a:t>
            </a:r>
            <a:r>
              <a:rPr kumimoji="0" lang="en-US" sz="2400" b="0"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yếu</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trốn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tránh</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giẫm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đạp</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478909" y="5246076"/>
            <a:ext cx="58080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692728" y="5850180"/>
            <a:ext cx="99307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ngày</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đêm</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trước</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sau</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trên</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dưới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đầu</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đuôi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trái</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được</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thua</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1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2832" y="163773"/>
            <a:ext cx="11246948" cy="398619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62831" y="4487594"/>
            <a:ext cx="11246948" cy="23916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xôi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đậu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cốm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xốp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bèo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voi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7" name="Rectangle 6"/>
          <p:cNvSpPr/>
          <p:nvPr/>
        </p:nvSpPr>
        <p:spPr>
          <a:xfrm>
            <a:off x="894168" y="225177"/>
            <a:ext cx="10442579" cy="90774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tổ</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ghép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giữa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gọi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Xếp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tổ</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760845" y="1132926"/>
            <a:ext cx="10006818" cy="301704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xốp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bèo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tôm</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dẻo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111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25436</Words>
  <Application>Microsoft Office PowerPoint</Application>
  <PresentationFormat>Widescreen</PresentationFormat>
  <Paragraphs>1227</Paragraphs>
  <Slides>172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172</vt:i4>
      </vt:variant>
    </vt:vector>
  </HeadingPairs>
  <TitlesOfParts>
    <vt:vector size="180" baseType="lpstr">
      <vt:lpstr>Arial</vt:lpstr>
      <vt:lpstr>Calibri</vt:lpstr>
      <vt:lpstr>Calibri Light</vt:lpstr>
      <vt:lpstr>MS Mincho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67</cp:revision>
  <dcterms:created xsi:type="dcterms:W3CDTF">2021-07-27T04:14:29Z</dcterms:created>
  <dcterms:modified xsi:type="dcterms:W3CDTF">2021-08-19T23:01:54Z</dcterms:modified>
</cp:coreProperties>
</file>