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47"/>
  </p:notesMasterIdLst>
  <p:sldIdLst>
    <p:sldId id="432" r:id="rId5"/>
    <p:sldId id="326" r:id="rId6"/>
    <p:sldId id="327" r:id="rId7"/>
    <p:sldId id="328" r:id="rId8"/>
    <p:sldId id="329" r:id="rId9"/>
    <p:sldId id="330" r:id="rId10"/>
    <p:sldId id="331" r:id="rId11"/>
    <p:sldId id="332" r:id="rId12"/>
    <p:sldId id="333"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451" r:id="rId66"/>
    <p:sldId id="452" r:id="rId67"/>
    <p:sldId id="453" r:id="rId68"/>
    <p:sldId id="456" r:id="rId69"/>
    <p:sldId id="457" r:id="rId70"/>
    <p:sldId id="458" r:id="rId71"/>
    <p:sldId id="461" r:id="rId72"/>
    <p:sldId id="462" r:id="rId73"/>
    <p:sldId id="463" r:id="rId74"/>
    <p:sldId id="464" r:id="rId75"/>
    <p:sldId id="465" r:id="rId76"/>
    <p:sldId id="459" r:id="rId77"/>
    <p:sldId id="460" r:id="rId78"/>
    <p:sldId id="454" r:id="rId79"/>
    <p:sldId id="455" r:id="rId80"/>
    <p:sldId id="466" r:id="rId81"/>
    <p:sldId id="467" r:id="rId82"/>
    <p:sldId id="468" r:id="rId83"/>
    <p:sldId id="469"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424" r:id="rId121"/>
    <p:sldId id="425" r:id="rId122"/>
    <p:sldId id="426" r:id="rId123"/>
    <p:sldId id="427" r:id="rId124"/>
    <p:sldId id="428" r:id="rId125"/>
    <p:sldId id="429" r:id="rId126"/>
    <p:sldId id="430" r:id="rId127"/>
    <p:sldId id="431" r:id="rId128"/>
    <p:sldId id="335" r:id="rId129"/>
    <p:sldId id="309" r:id="rId130"/>
    <p:sldId id="310" r:id="rId131"/>
    <p:sldId id="311" r:id="rId132"/>
    <p:sldId id="312" r:id="rId133"/>
    <p:sldId id="313" r:id="rId134"/>
    <p:sldId id="433" r:id="rId135"/>
    <p:sldId id="434" r:id="rId136"/>
    <p:sldId id="435" r:id="rId137"/>
    <p:sldId id="436" r:id="rId138"/>
    <p:sldId id="437" r:id="rId139"/>
    <p:sldId id="439" r:id="rId140"/>
    <p:sldId id="440" r:id="rId141"/>
    <p:sldId id="441" r:id="rId142"/>
    <p:sldId id="442" r:id="rId143"/>
    <p:sldId id="443" r:id="rId144"/>
    <p:sldId id="444" r:id="rId145"/>
    <p:sldId id="438" r:id="rId146"/>
    <p:sldId id="450" r:id="rId147"/>
    <p:sldId id="449" r:id="rId148"/>
    <p:sldId id="448" r:id="rId149"/>
    <p:sldId id="447" r:id="rId150"/>
    <p:sldId id="446" r:id="rId151"/>
    <p:sldId id="470" r:id="rId152"/>
    <p:sldId id="471" r:id="rId153"/>
    <p:sldId id="472" r:id="rId154"/>
    <p:sldId id="473" r:id="rId155"/>
    <p:sldId id="474" r:id="rId156"/>
    <p:sldId id="475" r:id="rId157"/>
    <p:sldId id="476" r:id="rId158"/>
    <p:sldId id="477" r:id="rId159"/>
    <p:sldId id="478" r:id="rId160"/>
    <p:sldId id="479" r:id="rId161"/>
    <p:sldId id="480" r:id="rId162"/>
    <p:sldId id="481" r:id="rId163"/>
    <p:sldId id="482" r:id="rId164"/>
    <p:sldId id="483" r:id="rId165"/>
    <p:sldId id="484" r:id="rId166"/>
    <p:sldId id="485" r:id="rId167"/>
    <p:sldId id="486" r:id="rId168"/>
    <p:sldId id="487" r:id="rId169"/>
    <p:sldId id="488" r:id="rId170"/>
    <p:sldId id="489" r:id="rId171"/>
    <p:sldId id="490" r:id="rId172"/>
    <p:sldId id="491" r:id="rId173"/>
    <p:sldId id="492" r:id="rId174"/>
    <p:sldId id="493" r:id="rId175"/>
    <p:sldId id="494" r:id="rId176"/>
    <p:sldId id="495" r:id="rId177"/>
    <p:sldId id="496" r:id="rId178"/>
    <p:sldId id="497" r:id="rId179"/>
    <p:sldId id="498" r:id="rId180"/>
    <p:sldId id="499" r:id="rId181"/>
    <p:sldId id="500" r:id="rId182"/>
    <p:sldId id="501" r:id="rId183"/>
    <p:sldId id="502" r:id="rId184"/>
    <p:sldId id="503" r:id="rId185"/>
    <p:sldId id="504" r:id="rId186"/>
    <p:sldId id="505" r:id="rId187"/>
    <p:sldId id="506" r:id="rId188"/>
    <p:sldId id="507" r:id="rId189"/>
    <p:sldId id="508" r:id="rId190"/>
    <p:sldId id="509" r:id="rId191"/>
    <p:sldId id="510" r:id="rId192"/>
    <p:sldId id="511" r:id="rId193"/>
    <p:sldId id="512" r:id="rId194"/>
    <p:sldId id="513" r:id="rId195"/>
    <p:sldId id="514" r:id="rId196"/>
    <p:sldId id="515" r:id="rId197"/>
    <p:sldId id="516" r:id="rId198"/>
    <p:sldId id="517" r:id="rId199"/>
    <p:sldId id="518" r:id="rId200"/>
    <p:sldId id="519" r:id="rId201"/>
    <p:sldId id="520" r:id="rId202"/>
    <p:sldId id="521" r:id="rId203"/>
    <p:sldId id="522" r:id="rId204"/>
    <p:sldId id="523" r:id="rId205"/>
    <p:sldId id="524" r:id="rId206"/>
    <p:sldId id="525" r:id="rId207"/>
    <p:sldId id="526" r:id="rId208"/>
    <p:sldId id="527" r:id="rId209"/>
    <p:sldId id="528" r:id="rId210"/>
    <p:sldId id="529" r:id="rId211"/>
    <p:sldId id="530" r:id="rId212"/>
    <p:sldId id="531" r:id="rId213"/>
    <p:sldId id="532" r:id="rId214"/>
    <p:sldId id="533" r:id="rId215"/>
    <p:sldId id="534" r:id="rId216"/>
    <p:sldId id="535" r:id="rId217"/>
    <p:sldId id="536" r:id="rId218"/>
    <p:sldId id="537" r:id="rId219"/>
    <p:sldId id="538" r:id="rId220"/>
    <p:sldId id="539" r:id="rId221"/>
    <p:sldId id="540" r:id="rId222"/>
    <p:sldId id="541" r:id="rId223"/>
    <p:sldId id="542" r:id="rId224"/>
    <p:sldId id="543" r:id="rId225"/>
    <p:sldId id="544" r:id="rId226"/>
    <p:sldId id="545" r:id="rId227"/>
    <p:sldId id="546" r:id="rId228"/>
    <p:sldId id="547" r:id="rId229"/>
    <p:sldId id="548" r:id="rId230"/>
    <p:sldId id="549" r:id="rId231"/>
    <p:sldId id="550" r:id="rId232"/>
    <p:sldId id="551" r:id="rId233"/>
    <p:sldId id="552" r:id="rId234"/>
    <p:sldId id="553" r:id="rId235"/>
    <p:sldId id="554" r:id="rId236"/>
    <p:sldId id="555" r:id="rId237"/>
    <p:sldId id="556" r:id="rId238"/>
    <p:sldId id="557" r:id="rId239"/>
    <p:sldId id="558" r:id="rId240"/>
    <p:sldId id="559" r:id="rId241"/>
    <p:sldId id="560" r:id="rId242"/>
    <p:sldId id="561" r:id="rId243"/>
    <p:sldId id="562" r:id="rId244"/>
    <p:sldId id="563" r:id="rId245"/>
    <p:sldId id="564" r:id="rId24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96" y="210"/>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notesMaster" Target="notesMasters/notes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slideMaster" Target="slideMasters/slideMaster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slide" Target="slides/slide234.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244" Type="http://schemas.openxmlformats.org/officeDocument/2006/relationships/slide" Target="slides/slide240.xml"/><Relationship Id="rId249" Type="http://schemas.openxmlformats.org/officeDocument/2006/relationships/presProps" Target="pres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slideMaster" Target="slideMasters/slideMaster2.xml"/><Relationship Id="rId29" Type="http://schemas.openxmlformats.org/officeDocument/2006/relationships/slide" Target="slides/slide25.xml"/><Relationship Id="rId250" Type="http://schemas.openxmlformats.org/officeDocument/2006/relationships/viewProps" Target="viewProp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slideMaster" Target="slideMasters/slideMaster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theme" Target="theme/theme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tableStyles" Target="tableStyle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A70903-7717-44E1-AEB4-3FDB8E910D1E}" type="datetimeFigureOut">
              <a:rPr lang="en-US"/>
              <a:pPr>
                <a:defRPr/>
              </a:pPr>
              <a:t>20/8/2021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16D8E99-0AA9-4143-ACAD-59DA25EBDB8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CE2E09-86DE-47D5-A3D9-D1AF1CF31986}"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231600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9EF0DFD-4334-4511-8589-4665381993BC}"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p>
        </p:txBody>
      </p:sp>
    </p:spTree>
    <p:extLst>
      <p:ext uri="{BB962C8B-B14F-4D97-AF65-F5344CB8AC3E}">
        <p14:creationId xmlns:p14="http://schemas.microsoft.com/office/powerpoint/2010/main" val="160052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11925FA-B8E1-4022-940D-86E349C0CED5}"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221</a:t>
            </a:fld>
            <a:endParaRPr kumimoji="0" lang="en-US" sz="1200" b="0" i="0" u="none" strike="noStrike" kern="1200" cap="none" spc="0" normalizeH="0" baseline="0" noProof="0">
              <a:ln>
                <a:noFill/>
              </a:ln>
              <a:solidFill>
                <a:prstClr val="black"/>
              </a:solidFill>
              <a:effectLst/>
              <a:uLnTx/>
              <a:uFillTx/>
              <a:latin typeface="Calibri"/>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extLst>
      <p:ext uri="{BB962C8B-B14F-4D97-AF65-F5344CB8AC3E}">
        <p14:creationId xmlns:p14="http://schemas.microsoft.com/office/powerpoint/2010/main" val="70560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287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3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3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450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24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60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8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5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78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5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541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56B5-7E8C-4C16-86C3-C07610906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91CA46-F997-4D90-A1A2-136675C88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55D452-B102-4219-9CBA-01AEEBF495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5A38BB-B668-4998-9D10-89689435BF3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13D764C-F0C5-4220-BD57-46329D1DEA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5209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7597-AB26-446F-B9CA-526E10A63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5AFC0B-9981-45DE-BE34-2E72743707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13AB9-016F-44A3-8861-B67AD54C12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522656-D2A7-47B7-819D-C0E9ACD3F6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40B762E-ED46-4D65-9542-50A599DE37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2763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2F75-2E29-473E-B205-AB7C2C4B8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9C70D-E93D-4612-883A-7CA3D2297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A1381-53CC-4001-9BE5-29D47D282C3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567F5-AE02-46E2-BC04-CD0E64F95B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9DC702-DC75-496E-9C80-AB57106623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869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CD-411F-4228-AC77-1752C9008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65342D-6085-437B-AFF3-4A4F7F10FD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DE507-073D-434A-A1F1-3DB483E48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609AE7-7D34-4F04-BBDA-96BC8C76F3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030B6DB-E106-4378-8668-EB553A5B34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C2EEFCE-D549-42B5-9AE8-DE945F985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946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230C-20BC-43C1-8C20-508AB1A63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8030B9-9897-475F-9854-A19909EC8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D9909-1B89-4F03-B5DC-828301512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F8B3FA-9ED5-4F6B-9BD6-3A1F17FD2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46CDF-08BB-4EF9-AC26-D0354F991E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DFE46D-9C45-4389-9EB0-CBB183E10B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0DCDDF9-953B-4217-998F-E8EE6026AB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09CE2945-90DC-4DF1-A399-895BE60DC8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39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25C8-EDB5-408C-A3C9-B145F3E36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96FF5B-3474-41C2-81B6-5A157084A7C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302DE862-35CC-4102-9650-0484C509E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F65C95A-4403-45AE-9DD5-B062018477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812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7E0B13-4020-492B-8764-1A5184F799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8152BAE0-66BE-41BD-A167-FCA6E1C95E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112C1A1-283A-4303-A8CB-9CA0AB4348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24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pPr>
                <a:defRPr/>
              </a:pPr>
              <a:t>20/8/2021</a:t>
            </a:fld>
            <a:endParaRPr lang="en-US"/>
          </a:p>
        </p:txBody>
      </p:sp>
      <p:sp>
        <p:nvSpPr>
          <p:cNvPr id="5" name="Footer Placeholder 4">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922F3-2556-408E-A4D7-DE7CE947B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9F4FD4-EF4A-457D-ACFC-155FD1954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C85286-AE9B-418C-9177-EB1E57796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13441-40E2-41EE-9C49-809333250D5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DF506E-E58A-4BB4-A1C4-E35A6BBFB2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D4DCED1-2EB2-4B09-A062-1F5D057C2B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477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E0B-974F-4C26-895C-DDFD2037C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120EB2-538F-441F-8131-9B55E0D12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65E842-A9A2-4787-80D1-7E2140FA2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4834E-0B73-424B-A460-C248FAEF7C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0CEE12B-9249-412E-B219-E8120D41D2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F433C9-0646-4CD1-BF98-E0D2965BDC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3873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130C-796A-41D0-BB58-0766FA2E97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4B9085-6EEE-4461-B88E-C03D531CC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3E2D1-C7A8-4FEC-83DB-C55603B3A5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0538F56-54E6-4698-A317-6071C5D2F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549A177-BA10-4F6B-9ACF-A88C48869E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61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85DB-1FD3-488B-9186-E6DA5000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150F1A-E1FF-499F-A3B0-DFDFD97EA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12402-1D0B-409F-9A89-BA82D57666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B2E6DF2-CE92-454B-A09F-0A707E9112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CF8BA2F-FF80-43B9-9C9D-A524F0DDE1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1892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C8A5943-B836-44A1-9DA4-DB872FB051C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650DAF-C41A-4CA6-A67B-227B473E3BB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9540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A51EB1-2049-4B8C-B2ED-D9AE2B33ECE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D58DEA-95AC-4668-B502-5BE8C2CCAA5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14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F0329BC-1FDA-4A87-8AC3-46477198E5F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B437938-B2EB-4D1A-9B37-1150BDDF007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18717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C0DD0A-3D6F-4088-B8AC-3EC0F9C88D41}"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280818-35B9-4A9E-B411-43C00B843C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4314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6380D3-CC94-4CE4-947F-ABD42B0AEADE}"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D0E5D4-7E49-4050-9678-7F64ECEB9F8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0845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8296AF4-50B1-44E7-826B-695F4661D85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44F68C-4AA4-4983-84AE-542F61528A1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931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868045C-4797-491D-BD33-75857BCE2DF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12C007-7AD5-4C94-96B7-95738DA45ADD}"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9076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73C84D-C586-4FD8-BD74-5595C644213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13F342-2811-4C8C-B565-FD673C5AF74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6199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47069A-E420-4C4B-8A10-27C47406A8BC}"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50DCBE-2184-42D6-89AF-1A3271478C15}"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6052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757C92F-6934-438B-976A-94A9E2E33578}"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5B8488-A8F6-42BB-8E75-705050F3064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0205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DC430E-4F8E-44EF-BF90-5C766E70F00A}"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CD29E12-D5B4-490E-A312-68581F987C67}"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00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pPr>
                <a:defRPr/>
              </a:pPr>
              <a:t>20/8/2021</a:t>
            </a:fld>
            <a:endParaRPr lang="en-US"/>
          </a:p>
        </p:txBody>
      </p:sp>
      <p:sp>
        <p:nvSpPr>
          <p:cNvPr id="8" name="Footer Placeholder 4">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pPr>
                <a:defRPr/>
              </a:pPr>
              <a:t>20/8/2021</a:t>
            </a:fld>
            <a:endParaRPr lang="en-US"/>
          </a:p>
        </p:txBody>
      </p:sp>
      <p:sp>
        <p:nvSpPr>
          <p:cNvPr id="4" name="Footer Placeholder 4">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pPr>
                <a:defRPr/>
              </a:pPr>
              <a:t>20/8/2021</a:t>
            </a:fld>
            <a:endParaRPr lang="en-US"/>
          </a:p>
        </p:txBody>
      </p:sp>
      <p:sp>
        <p:nvSpPr>
          <p:cNvPr id="3" name="Footer Placeholder 4">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pPr>
                <a:defRPr/>
              </a:pPr>
              <a:t>20/8/2021</a:t>
            </a:fld>
            <a:endParaRPr lang="en-US"/>
          </a:p>
        </p:txBody>
      </p:sp>
      <p:sp>
        <p:nvSpPr>
          <p:cNvPr id="6" name="Footer Placeholder 4">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pPr>
                <a:defRPr/>
              </a:pPr>
              <a:t>20/8/2021</a:t>
            </a:fld>
            <a:endParaRPr lang="en-US"/>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098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B5EF4E-2986-48D2-BFC8-D587B1B590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A09D29-E8D5-4EA8-9574-0A71C91B6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7815C3-C3B5-4E31-97E6-3072353E0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55AA62-8B7A-4661-A4B2-F5507B18CB0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F5DAF5C-942B-46A9-99E4-D5695EAC3E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65C981E-9FA7-4C26-89AD-044DFCC7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4A1D7D-FD9B-4380-B6F5-089B3F1738D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963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015192-D0CB-414E-A0EC-B89D8F0317F5}"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D5ACDE-BF12-4320-B69B-506C4B7B6534}"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60868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microsoft.com/office/2007/relationships/hdphoto" Target="../media/hdphoto1.wdp"/></Relationships>
</file>

<file path=ppt/slides/_rels/slide1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8.xml.rels><?xml version="1.0" encoding="UTF-8" standalone="yes"?>
<Relationships xmlns="http://schemas.openxmlformats.org/package/2006/relationships"><Relationship Id="rId3" Type="http://schemas.openxmlformats.org/officeDocument/2006/relationships/hyperlink" Target="https://vi.wikipedia.org/wiki/Nam_%C4%90%E1%BB%8Bnh_(th%C3%A0nh_ph%E1%BB%91)" TargetMode="External"/><Relationship Id="rId7" Type="http://schemas.openxmlformats.org/officeDocument/2006/relationships/hyperlink" Target="https://vi.wikipedia.org/wiki/Nh%C3%A0_Minh" TargetMode="External"/><Relationship Id="rId2" Type="http://schemas.openxmlformats.org/officeDocument/2006/relationships/hyperlink" Target="https://vi.wikipedia.org/wiki/L%E1%BB%99c_V%C6%B0%E1%BB%A3ng" TargetMode="External"/><Relationship Id="rId1" Type="http://schemas.openxmlformats.org/officeDocument/2006/relationships/slideLayout" Target="../slideLayouts/slideLayout24.xml"/><Relationship Id="rId6" Type="http://schemas.openxmlformats.org/officeDocument/2006/relationships/hyperlink" Target="https://vi.wikipedia.org/wiki/Th%C3%A1i_mi%E1%BA%BFu" TargetMode="External"/><Relationship Id="rId5" Type="http://schemas.openxmlformats.org/officeDocument/2006/relationships/hyperlink" Target="https://vi.wikipedia.org/wiki/Nh%C3%A0_Tr%E1%BA%A7n" TargetMode="External"/><Relationship Id="rId4" Type="http://schemas.openxmlformats.org/officeDocument/2006/relationships/hyperlink" Target="https://vi.wikipedia.org/wiki/Qu%E1%BB%91c_l%E1%BB%99_10" TargetMode="Externa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vi.wikipedia.org/wiki/L%E1%BB%87_Th%E1%BB%A7y,_Qu%E1%BA%A3ng_B%C3%ACnh"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vi.wikipedia.org/wiki/Qu%E1%BA%A3ng_B%C3%ACnh"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vanhay.edu.vn/mot-bien-phap-tu-tu-co-xuat-hien-trong-de-doc-hieu-ngu-van" TargetMode="External"/><Relationship Id="rId2" Type="http://schemas.openxmlformats.org/officeDocument/2006/relationships/hyperlink" Target="http://vanhay.edu.vn/cac-tho-thuong-gap-va-cach-don-gian-de-nhan-bie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endParaRPr lang="vi-VN"/>
          </a:p>
        </p:txBody>
      </p:sp>
      <p:sp>
        <p:nvSpPr>
          <p:cNvPr id="18" name="WordArt 40"/>
          <p:cNvSpPr>
            <a:spLocks noChangeArrowheads="1" noChangeShapeType="1" noTextEdit="1"/>
          </p:cNvSpPr>
          <p:nvPr/>
        </p:nvSpPr>
        <p:spPr bwMode="auto">
          <a:xfrm>
            <a:off x="152320" y="160684"/>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ÔN TẬP: </a:t>
            </a:r>
          </a:p>
          <a:p>
            <a:pPr algn="ctr" fontAlgn="auto">
              <a:spcBef>
                <a:spcPts val="0"/>
              </a:spcBef>
              <a:spcAft>
                <a:spcPts val="0"/>
              </a:spcAft>
              <a:defRPr/>
            </a:pPr>
            <a:r>
              <a:rPr lang="en-US" sz="3600" b="1" kern="10" dirty="0">
                <a:ln w="19050">
                  <a:solidFill>
                    <a:srgbClr val="0000FF"/>
                  </a:solidFill>
                  <a:round/>
                  <a:headEnd/>
                  <a:tailEnd/>
                </a:ln>
                <a:solidFill>
                  <a:srgbClr val="FF0000"/>
                </a:solidFill>
                <a:latin typeface="Times New Roman"/>
                <a:cs typeface="Times New Roman"/>
              </a:rPr>
              <a:t>QUÊ HƯƠNG YÊU DẤU</a:t>
            </a:r>
          </a:p>
        </p:txBody>
      </p:sp>
      <p:pic>
        <p:nvPicPr>
          <p:cNvPr id="14339" name="Picture 4"/>
          <p:cNvPicPr>
            <a:picLocks noChangeAspect="1"/>
          </p:cNvPicPr>
          <p:nvPr/>
        </p:nvPicPr>
        <p:blipFill>
          <a:blip r:embed="rId3"/>
          <a:srcRect r="52890" b="57091"/>
          <a:stretch>
            <a:fillRect/>
          </a:stretch>
        </p:blipFill>
        <p:spPr bwMode="auto">
          <a:xfrm>
            <a:off x="406400" y="0"/>
            <a:ext cx="2652713" cy="1811338"/>
          </a:xfrm>
          <a:prstGeom prst="rect">
            <a:avLst/>
          </a:prstGeom>
          <a:noFill/>
          <a:ln w="9525">
            <a:noFill/>
            <a:miter lim="800000"/>
            <a:headEnd/>
            <a:tailEnd/>
          </a:ln>
        </p:spPr>
      </p:pic>
      <p:sp>
        <p:nvSpPr>
          <p:cNvPr id="3" name="Rectangle: Rounded Corners 2">
            <a:extLst/>
          </p:cNvPr>
          <p:cNvSpPr/>
          <p:nvPr/>
        </p:nvSpPr>
        <p:spPr>
          <a:xfrm>
            <a:off x="5724525" y="2370138"/>
            <a:ext cx="6315075" cy="1793875"/>
          </a:xfrm>
          <a:prstGeom prst="roundRect">
            <a:avLst/>
          </a:prstGeom>
          <a:solidFill>
            <a:srgbClr val="92D050"/>
          </a:solidFill>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TextBox 11"/>
          <p:cNvSpPr txBox="1">
            <a:spLocks noChangeArrowheads="1"/>
          </p:cNvSpPr>
          <p:nvPr/>
        </p:nvSpPr>
        <p:spPr bwMode="auto">
          <a:xfrm>
            <a:off x="5937250" y="2336800"/>
            <a:ext cx="6096000" cy="1827213"/>
          </a:xfrm>
          <a:prstGeom prst="rect">
            <a:avLst/>
          </a:prstGeom>
          <a:noFill/>
          <a:ln w="9525">
            <a:noFill/>
            <a:miter lim="800000"/>
            <a:headEnd/>
            <a:tailEnd/>
          </a:ln>
        </p:spPr>
        <p:txBody>
          <a:bodyPr>
            <a:spAutoFit/>
          </a:bodyPr>
          <a:lstStyle/>
          <a:p>
            <a:pPr algn="ctr">
              <a:lnSpc>
                <a:spcPct val="150000"/>
              </a:lnSpc>
              <a:spcAft>
                <a:spcPts val="1000"/>
              </a:spcAft>
            </a:pPr>
            <a:r>
              <a:rPr lang="en-US" sz="2400">
                <a:solidFill>
                  <a:srgbClr val="003366"/>
                </a:solidFill>
                <a:latin typeface="Times New Roman" pitchFamily="18" charset="0"/>
                <a:cs typeface="Times New Roman" pitchFamily="18" charset="0"/>
              </a:rPr>
              <a:t>Việt Nam đất nước ta ơi</a:t>
            </a:r>
            <a:endParaRPr lang="en-US" sz="2400">
              <a:latin typeface="Times New Roman" pitchFamily="18" charset="0"/>
              <a:cs typeface="Times New Roman" pitchFamily="18" charset="0"/>
            </a:endParaRPr>
          </a:p>
          <a:p>
            <a:pPr algn="ctr">
              <a:lnSpc>
                <a:spcPct val="150000"/>
              </a:lnSpc>
              <a:spcAft>
                <a:spcPts val="1000"/>
              </a:spcAft>
            </a:pPr>
            <a:r>
              <a:rPr lang="en-US" sz="2400">
                <a:solidFill>
                  <a:srgbClr val="003366"/>
                </a:solidFill>
                <a:latin typeface="Times New Roman" pitchFamily="18" charset="0"/>
                <a:cs typeface="Times New Roman" pitchFamily="18" charset="0"/>
              </a:rPr>
              <a:t>Mênh mông biển lúa đâu trời đẹp hơn.</a:t>
            </a:r>
            <a:endParaRPr lang="en-US" sz="2400">
              <a:latin typeface="Times New Roman" pitchFamily="18" charset="0"/>
              <a:cs typeface="Times New Roman" pitchFamily="18" charset="0"/>
            </a:endParaRPr>
          </a:p>
          <a:p>
            <a:pPr algn="ctr"/>
            <a:r>
              <a:rPr lang="en-US" sz="2400">
                <a:solidFill>
                  <a:srgbClr val="003366"/>
                </a:solidFill>
                <a:latin typeface="Times New Roman" pitchFamily="18" charset="0"/>
                <a:cs typeface="Times New Roman" pitchFamily="18" charset="0"/>
              </a:rPr>
              <a:t>                                       </a:t>
            </a:r>
            <a:r>
              <a:rPr lang="vi-VN" sz="2400">
                <a:solidFill>
                  <a:srgbClr val="003366"/>
                </a:solidFill>
                <a:latin typeface="Times New Roman" pitchFamily="18" charset="0"/>
                <a:cs typeface="Times New Roman" pitchFamily="18" charset="0"/>
              </a:rPr>
              <a:t>(</a:t>
            </a:r>
            <a:r>
              <a:rPr lang="en-US" sz="2400">
                <a:solidFill>
                  <a:srgbClr val="003366"/>
                </a:solidFill>
                <a:latin typeface="Times New Roman" pitchFamily="18" charset="0"/>
                <a:cs typeface="Times New Roman" pitchFamily="18" charset="0"/>
              </a:rPr>
              <a:t>Nguyễn Đình Thi</a:t>
            </a:r>
            <a:r>
              <a:rPr lang="vi-VN" sz="2400" i="1">
                <a:solidFill>
                  <a:srgbClr val="003366"/>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pic>
        <p:nvPicPr>
          <p:cNvPr id="1026" name="Picture 2" descr="Chùm thơ lục bát Quê Hương hay nhất"/>
          <p:cNvPicPr>
            <a:picLocks noChangeAspect="1" noChangeArrowheads="1"/>
          </p:cNvPicPr>
          <p:nvPr/>
        </p:nvPicPr>
        <p:blipFill>
          <a:blip r:embed="rId4"/>
          <a:srcRect/>
          <a:stretch>
            <a:fillRect/>
          </a:stretch>
        </p:blipFill>
        <p:spPr bwMode="auto">
          <a:xfrm>
            <a:off x="661988" y="4370388"/>
            <a:ext cx="2524125" cy="2498725"/>
          </a:xfrm>
          <a:prstGeom prst="rect">
            <a:avLst/>
          </a:prstGeom>
          <a:noFill/>
          <a:ln w="9525">
            <a:noFill/>
            <a:miter lim="800000"/>
            <a:headEnd/>
            <a:tailEnd/>
          </a:ln>
        </p:spPr>
      </p:pic>
      <p:pic>
        <p:nvPicPr>
          <p:cNvPr id="1027" name="Picture 10" descr="tho luc bat que huong"/>
          <p:cNvPicPr>
            <a:picLocks noChangeAspect="1" noChangeArrowheads="1"/>
          </p:cNvPicPr>
          <p:nvPr/>
        </p:nvPicPr>
        <p:blipFill>
          <a:blip r:embed="rId5"/>
          <a:srcRect/>
          <a:stretch>
            <a:fillRect/>
          </a:stretch>
        </p:blipFill>
        <p:spPr bwMode="auto">
          <a:xfrm>
            <a:off x="3292475" y="4364038"/>
            <a:ext cx="2524125" cy="2511425"/>
          </a:xfrm>
          <a:prstGeom prst="rect">
            <a:avLst/>
          </a:prstGeom>
          <a:noFill/>
          <a:ln w="9525">
            <a:noFill/>
            <a:miter lim="800000"/>
            <a:headEnd/>
            <a:tailEnd/>
          </a:ln>
        </p:spPr>
      </p:pic>
      <p:pic>
        <p:nvPicPr>
          <p:cNvPr id="1028" name="Picture 12" descr="thơ lục bát miêu tả cảnh làng quê"/>
          <p:cNvPicPr>
            <a:picLocks noChangeAspect="1" noChangeArrowheads="1"/>
          </p:cNvPicPr>
          <p:nvPr/>
        </p:nvPicPr>
        <p:blipFill>
          <a:blip r:embed="rId6"/>
          <a:srcRect/>
          <a:stretch>
            <a:fillRect/>
          </a:stretch>
        </p:blipFill>
        <p:spPr bwMode="auto">
          <a:xfrm>
            <a:off x="6029325" y="4370388"/>
            <a:ext cx="2619375" cy="2511425"/>
          </a:xfrm>
          <a:prstGeom prst="rect">
            <a:avLst/>
          </a:prstGeom>
          <a:noFill/>
          <a:ln w="9525">
            <a:noFill/>
            <a:miter lim="800000"/>
            <a:headEnd/>
            <a:tailEnd/>
          </a:ln>
        </p:spPr>
      </p:pic>
      <p:pic>
        <p:nvPicPr>
          <p:cNvPr id="5" name="Picture 1">
            <a:extLst/>
          </p:cNvPr>
          <p:cNvPicPr>
            <a:picLocks noChangeAspect="1"/>
          </p:cNvPicPr>
          <p:nvPr/>
        </p:nvPicPr>
        <p:blipFill rotWithShape="1">
          <a:blip r:embed="rId7"/>
          <a:srcRect t="3709" b="3709"/>
          <a:stretch/>
        </p:blipFill>
        <p:spPr>
          <a:xfrm>
            <a:off x="8759687" y="4281782"/>
            <a:ext cx="2888974" cy="2576217"/>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par>
                                <p:cTn id="15" presetID="6"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6" presetClass="entr" presetSubtype="16"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circle(in)">
                                      <p:cBhvr>
                                        <p:cTn id="20" dur="2000"/>
                                        <p:tgtEl>
                                          <p:spTgt spid="1027"/>
                                        </p:tgtEl>
                                      </p:cBhvr>
                                    </p:animEffect>
                                  </p:childTnLst>
                                </p:cTn>
                              </p:par>
                              <p:par>
                                <p:cTn id="21" presetID="6" presetClass="entr" presetSubtype="16"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par>
                                <p:cTn id="24" presetID="6" presetClass="entr" presetSubtype="16"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44488"/>
            <a:ext cx="6367463" cy="755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69650" cy="1565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527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FF0000"/>
                </a:solidFill>
                <a:latin typeface="Times New Roman" pitchFamily="18" charset="0"/>
                <a:cs typeface="Times New Roman" pitchFamily="18" charset="0"/>
              </a:rPr>
              <a:t>II. VĂN BẢN “</a:t>
            </a:r>
            <a:r>
              <a:rPr lang="pt-BR" sz="2400" b="1" i="1">
                <a:solidFill>
                  <a:srgbClr val="FF0000"/>
                </a:solidFill>
                <a:latin typeface="Times New Roman" pitchFamily="18" charset="0"/>
                <a:cs typeface="Times New Roman" pitchFamily="18" charset="0"/>
              </a:rPr>
              <a:t>Chùm ca dao về quê hương”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8325" y="1600200"/>
            <a:ext cx="10899775" cy="1042988"/>
          </a:xfrm>
          <a:prstGeom prst="rect">
            <a:avLst/>
          </a:prstGeom>
          <a:noFill/>
          <a:ln w="9525">
            <a:noFill/>
            <a:miter lim="800000"/>
            <a:headEnd/>
            <a:tailEnd/>
          </a:ln>
        </p:spPr>
        <p:txBody>
          <a:bodyPr>
            <a:spAutoFit/>
          </a:bodyPr>
          <a:lstStyle/>
          <a:p>
            <a:pPr marL="342900" indent="-342900">
              <a:lnSpc>
                <a:spcPct val="115000"/>
              </a:lnSpc>
              <a:spcAft>
                <a:spcPts val="1000"/>
              </a:spcAft>
              <a:buFont typeface="Symbol" pitchFamily="18" charset="2"/>
              <a:buChar char=""/>
              <a:tabLst>
                <a:tab pos="457200" algn="l"/>
              </a:tabLst>
            </a:pPr>
            <a:r>
              <a:rPr lang="en-US" sz="2400">
                <a:latin typeface="Times New Roman" pitchFamily="18" charset="0"/>
                <a:cs typeface="Times New Roman" pitchFamily="18" charset="0"/>
              </a:rPr>
              <a:t>Hãy hoàn thiện phiếu học tập sau: Chia lớp thành 3 nhóm</a:t>
            </a:r>
          </a:p>
          <a:p>
            <a:pPr marL="342900" indent="-342900">
              <a:lnSpc>
                <a:spcPct val="115000"/>
              </a:lnSpc>
              <a:spcAft>
                <a:spcPts val="1000"/>
              </a:spcAft>
              <a:tabLst>
                <a:tab pos="457200" algn="l"/>
              </a:tabLst>
            </a:pPr>
            <a:r>
              <a:rPr lang="en-US" sz="2400">
                <a:latin typeface="Times New Roman" pitchFamily="18" charset="0"/>
                <a:cs typeface="Times New Roman" pitchFamily="18" charset="0"/>
              </a:rPr>
              <a:t>HS nhớ lại và ôn tập về 3 bài ca dao. Từ đó tìm ra điểm chung của 3 bài ca dao.</a:t>
            </a:r>
          </a:p>
        </p:txBody>
      </p:sp>
      <p:graphicFrame>
        <p:nvGraphicFramePr>
          <p:cNvPr id="8" name="Table 7"/>
          <p:cNvGraphicFramePr>
            <a:graphicFrameLocks noGrp="1"/>
          </p:cNvGraphicFramePr>
          <p:nvPr>
            <p:extLst>
              <p:ext uri="{D42A27DB-BD31-4B8C-83A1-F6EECF244321}">
                <p14:modId xmlns:p14="http://schemas.microsoft.com/office/powerpoint/2010/main" val="242997174"/>
              </p:ext>
            </p:extLst>
          </p:nvPr>
        </p:nvGraphicFramePr>
        <p:xfrm>
          <a:off x="511175" y="3165475"/>
          <a:ext cx="11169650" cy="3168652"/>
        </p:xfrm>
        <a:graphic>
          <a:graphicData uri="http://schemas.openxmlformats.org/drawingml/2006/table">
            <a:tbl>
              <a:tblPr/>
              <a:tblGrid>
                <a:gridCol w="2747963">
                  <a:extLst>
                    <a:ext uri="{9D8B030D-6E8A-4147-A177-3AD203B41FA5}">
                      <a16:colId xmlns:a16="http://schemas.microsoft.com/office/drawing/2014/main" val="20000"/>
                    </a:ext>
                  </a:extLst>
                </a:gridCol>
                <a:gridCol w="4340225">
                  <a:extLst>
                    <a:ext uri="{9D8B030D-6E8A-4147-A177-3AD203B41FA5}">
                      <a16:colId xmlns:a16="http://schemas.microsoft.com/office/drawing/2014/main" val="20001"/>
                    </a:ext>
                  </a:extLst>
                </a:gridCol>
                <a:gridCol w="4081462">
                  <a:extLst>
                    <a:ext uri="{9D8B030D-6E8A-4147-A177-3AD203B41FA5}">
                      <a16:colId xmlns:a16="http://schemas.microsoft.com/office/drawing/2014/main" val="20002"/>
                    </a:ext>
                  </a:extLst>
                </a:gridCol>
              </a:tblGrid>
              <a:tr h="792163">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ngữ</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đáo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Giải thích</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2163">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41325"/>
            <a:ext cx="6413500"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83938" cy="4743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887413" y="514350"/>
            <a:ext cx="5934075" cy="482600"/>
          </a:xfrm>
          <a:prstGeom prst="rect">
            <a:avLst/>
          </a:prstGeom>
          <a:noFill/>
          <a:ln w="9525">
            <a:noFill/>
            <a:miter lim="800000"/>
            <a:headEnd/>
            <a:tailEnd/>
          </a:ln>
        </p:spPr>
        <p:txBody>
          <a:bodyPr>
            <a:spAutoFit/>
          </a:bodyPr>
          <a:lstStyle/>
          <a:p>
            <a:pPr algn="just">
              <a:lnSpc>
                <a:spcPct val="115000"/>
              </a:lnSpc>
              <a:spcAft>
                <a:spcPts val="1000"/>
              </a:spcAft>
              <a:tabLst>
                <a:tab pos="2155825" algn="l"/>
              </a:tabLst>
            </a:pPr>
            <a:r>
              <a:rPr lang="en-US" sz="2400" b="1">
                <a:solidFill>
                  <a:srgbClr val="FF0000"/>
                </a:solidFill>
                <a:latin typeface="Times New Roman" pitchFamily="18" charset="0"/>
                <a:cs typeface="Times New Roman" pitchFamily="18" charset="0"/>
              </a:rPr>
              <a:t>II. </a:t>
            </a:r>
            <a:r>
              <a:rPr lang="de-DE" sz="2400" b="1">
                <a:solidFill>
                  <a:srgbClr val="FF0000"/>
                </a:solidFill>
                <a:latin typeface="Times New Roman" pitchFamily="18" charset="0"/>
                <a:cs typeface="Times New Roman" pitchFamily="18" charset="0"/>
              </a:rPr>
              <a:t>VĂN BẢN : Cây tre Việt Nam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87413" y="1701800"/>
            <a:ext cx="6094412" cy="357188"/>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cs typeface="Times New Roman" pitchFamily="18" charset="0"/>
              </a:rPr>
              <a:t>1.</a:t>
            </a:r>
            <a:r>
              <a:rPr lang="vi-VN" sz="2400">
                <a:solidFill>
                  <a:srgbClr val="000000"/>
                </a:solidFill>
                <a:latin typeface="Times New Roman" pitchFamily="18" charset="0"/>
                <a:cs typeface="Times New Roman" pitchFamily="18" charset="0"/>
              </a:rPr>
              <a:t> </a:t>
            </a:r>
            <a:r>
              <a:rPr lang="vi-VN" sz="2400" b="1">
                <a:solidFill>
                  <a:srgbClr val="000000"/>
                </a:solidFill>
                <a:latin typeface="Times New Roman" pitchFamily="18" charset="0"/>
                <a:cs typeface="Times New Roman" pitchFamily="18" charset="0"/>
              </a:rPr>
              <a:t>Xuất xứ</a:t>
            </a:r>
            <a:r>
              <a:rPr lang="vi-VN"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06438" y="2116138"/>
            <a:ext cx="10734675" cy="1724025"/>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Sáng tác năm 1955, sau khi cuộc kháng chiến hống Pháp của dân tộc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bài </a:t>
            </a:r>
            <a:r>
              <a:rPr lang="en-US" sz="2400" i="1">
                <a:solidFill>
                  <a:srgbClr val="000000"/>
                </a:solidFill>
                <a:latin typeface="Times New Roman" pitchFamily="18" charset="0"/>
                <a:cs typeface="Times New Roman" pitchFamily="18" charset="0"/>
              </a:rPr>
              <a:t>Cây tre Việt Nam</a:t>
            </a:r>
            <a:r>
              <a:rPr lang="en-US" sz="2400">
                <a:solidFill>
                  <a:srgbClr val="000000"/>
                </a:solidFill>
                <a:latin typeface="Times New Roman" pitchFamily="18" charset="0"/>
                <a:cs typeface="Times New Roman" pitchFamily="18" charset="0"/>
              </a:rPr>
              <a:t> là lời bình cho bộ phim cùng tên của các nhà điện ảnh Ba Lan. Thông qua hình ảnh cây tre, bộ phim thể hiện vẻ đẹp của đất nước và con người Việt Nam, ca ngợi cuộc kháng chiến chống thực dân Pháp của dân tộc ta.</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06438" y="4005263"/>
            <a:ext cx="9059862" cy="357187"/>
          </a:xfrm>
          <a:prstGeom prst="rect">
            <a:avLst/>
          </a:prstGeom>
          <a:noFill/>
          <a:ln w="9525">
            <a:noFill/>
            <a:miter lim="800000"/>
            <a:headEnd/>
            <a:tailEnd/>
          </a:ln>
        </p:spPr>
        <p:txBody>
          <a:bodyPr>
            <a:spAutoFit/>
          </a:bodyPr>
          <a:lstStyle/>
          <a:p>
            <a:pPr>
              <a:lnSpc>
                <a:spcPts val="1950"/>
              </a:lnSpc>
              <a:spcAft>
                <a:spcPts val="1200"/>
              </a:spcAft>
            </a:pPr>
            <a:r>
              <a:rPr lang="en-US" sz="2400" b="1">
                <a:solidFill>
                  <a:srgbClr val="000000"/>
                </a:solidFill>
                <a:latin typeface="Times New Roman" pitchFamily="18" charset="0"/>
                <a:ea typeface="MS Mincho" pitchFamily="49" charset="-128"/>
                <a:cs typeface="Times New Roman" pitchFamily="18" charset="0"/>
              </a:rPr>
              <a:t>2.</a:t>
            </a:r>
            <a:r>
              <a:rPr lang="en-US" sz="2400">
                <a:solidFill>
                  <a:srgbClr val="000000"/>
                </a:solidFill>
                <a:latin typeface="Times New Roman" pitchFamily="18" charset="0"/>
                <a:ea typeface="MS Mincho" pitchFamily="49" charset="-128"/>
                <a:cs typeface="Times New Roman" pitchFamily="18" charset="0"/>
              </a:rPr>
              <a:t>  </a:t>
            </a:r>
            <a:r>
              <a:rPr lang="en-US" sz="2400" b="1">
                <a:solidFill>
                  <a:srgbClr val="0D0D0D"/>
                </a:solidFill>
                <a:latin typeface="Times New Roman" pitchFamily="18" charset="0"/>
                <a:ea typeface="MS Mincho" pitchFamily="49" charset="-128"/>
                <a:cs typeface="Times New Roman" pitchFamily="18" charset="0"/>
              </a:rPr>
              <a:t>Phương thức biểu đạt</a:t>
            </a:r>
            <a:r>
              <a:rPr lang="en-US" sz="2400">
                <a:solidFill>
                  <a:srgbClr val="0D0D0D"/>
                </a:solidFill>
                <a:latin typeface="Times New Roman" pitchFamily="18" charset="0"/>
                <a:ea typeface="MS Mincho" pitchFamily="49" charset="-128"/>
                <a:cs typeface="Times New Roman" pitchFamily="18" charset="0"/>
              </a:rPr>
              <a:t>: </a:t>
            </a:r>
            <a:r>
              <a:rPr lang="en-US" sz="2400" b="1">
                <a:solidFill>
                  <a:srgbClr val="000000"/>
                </a:solidFill>
                <a:latin typeface="Times New Roman" pitchFamily="18" charset="0"/>
                <a:ea typeface="MS Mincho" pitchFamily="49" charset="-128"/>
                <a:cs typeface="Times New Roman" pitchFamily="18" charset="0"/>
              </a:rPr>
              <a:t>:</a:t>
            </a:r>
            <a:r>
              <a:rPr lang="en-US" sz="2400">
                <a:solidFill>
                  <a:srgbClr val="000000"/>
                </a:solidFill>
                <a:latin typeface="Times New Roman" pitchFamily="18" charset="0"/>
                <a:ea typeface="MS Mincho" pitchFamily="49" charset="-128"/>
                <a:cs typeface="Times New Roman" pitchFamily="18" charset="0"/>
              </a:rPr>
              <a:t> bút ký chính luận trữ tình</a:t>
            </a:r>
            <a:endParaRPr lang="en-US" sz="2400">
              <a:latin typeface="Times New Roman" pitchFamily="18" charset="0"/>
              <a:ea typeface="MS Mincho" pitchFamily="49" charset="-128"/>
              <a:cs typeface="Times New Roman" pitchFamily="18" charset="0"/>
            </a:endParaRPr>
          </a:p>
        </p:txBody>
      </p:sp>
      <p:sp>
        <p:nvSpPr>
          <p:cNvPr id="15" name="TextBox 14"/>
          <p:cNvSpPr txBox="1">
            <a:spLocks noChangeArrowheads="1"/>
          </p:cNvSpPr>
          <p:nvPr/>
        </p:nvSpPr>
        <p:spPr bwMode="auto">
          <a:xfrm>
            <a:off x="808038" y="4481513"/>
            <a:ext cx="10575925" cy="482600"/>
          </a:xfrm>
          <a:prstGeom prst="rect">
            <a:avLst/>
          </a:prstGeom>
          <a:noFill/>
          <a:ln w="9525">
            <a:noFill/>
            <a:miter lim="800000"/>
            <a:headEnd/>
            <a:tailEnd/>
          </a:ln>
        </p:spPr>
        <p:txBody>
          <a:bodyPr>
            <a:spAutoFit/>
          </a:bodyPr>
          <a:lstStyle/>
          <a:p>
            <a:pPr algn="just">
              <a:lnSpc>
                <a:spcPct val="115000"/>
              </a:lnSpc>
              <a:spcAft>
                <a:spcPts val="1200"/>
              </a:spcAft>
            </a:pPr>
            <a:r>
              <a:rPr lang="en-US" sz="2400">
                <a:solidFill>
                  <a:srgbClr val="000000"/>
                </a:solidFill>
                <a:latin typeface="Times New Roman" pitchFamily="18" charset="0"/>
                <a:cs typeface="Times New Roman" pitchFamily="18" charset="0"/>
              </a:rPr>
              <a:t>Phương thức biểu đạt: Biểu cảm kết hợp miêu tả, tự sự, thuyết minh</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887413" y="5260975"/>
            <a:ext cx="6094412" cy="357188"/>
          </a:xfrm>
          <a:prstGeom prst="rect">
            <a:avLst/>
          </a:prstGeom>
          <a:noFill/>
          <a:ln w="9525">
            <a:noFill/>
            <a:miter lim="800000"/>
            <a:headEnd/>
            <a:tailEnd/>
          </a:ln>
        </p:spPr>
        <p:txBody>
          <a:bodyPr>
            <a:spAutoFit/>
          </a:bodyPr>
          <a:lstStyle/>
          <a:p>
            <a:pPr>
              <a:lnSpc>
                <a:spcPts val="1950"/>
              </a:lnSpc>
            </a:pPr>
            <a:r>
              <a:rPr lang="en-US" sz="2400" b="1">
                <a:solidFill>
                  <a:srgbClr val="000000"/>
                </a:solidFill>
                <a:latin typeface="Times New Roman" pitchFamily="18" charset="0"/>
                <a:cs typeface="Times New Roman" pitchFamily="18" charset="0"/>
              </a:rPr>
              <a:t>3. Bố cục: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Gồm 4 phần: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P spid="1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96663" cy="59356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8188" y="742950"/>
            <a:ext cx="10942637" cy="30892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4. Nội dung</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44525" y="3832225"/>
            <a:ext cx="11131550" cy="2400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5</a:t>
            </a:r>
            <a:r>
              <a:rPr lang="en-US" sz="2400">
                <a:solidFill>
                  <a:srgbClr val="000000"/>
                </a:solidFill>
                <a:latin typeface="Times New Roman" pitchFamily="18" charset="0"/>
                <a:cs typeface="Times New Roman" pitchFamily="18" charset="0"/>
              </a:rPr>
              <a:t>. Nghệ thuật</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Lời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7077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8225" cy="4940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4213" y="454025"/>
            <a:ext cx="6772275" cy="482600"/>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22350" y="1579563"/>
            <a:ext cx="6094413"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93738" y="2135188"/>
            <a:ext cx="6092825"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1.1. Nêu vấn đề: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6113" y="2779713"/>
            <a:ext cx="10899775" cy="3349625"/>
          </a:xfrm>
          <a:prstGeom prst="rect">
            <a:avLst/>
          </a:prstGeom>
          <a:noFill/>
          <a:ln w="9525">
            <a:noFill/>
            <a:miter lim="800000"/>
            <a:headEnd/>
            <a:tailEnd/>
          </a:ln>
        </p:spPr>
        <p:txBody>
          <a:bodyPr>
            <a:spAutoFit/>
          </a:bodyPr>
          <a:lstStyle/>
          <a:p>
            <a:pPr algn="just">
              <a:lnSpc>
                <a:spcPct val="150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Tác giả Thép Mới là nhà báo, nhà văn nổi tiếng.</a:t>
            </a:r>
          </a:p>
          <a:p>
            <a:pPr algn="just">
              <a:lnSpc>
                <a:spcPct val="150000"/>
              </a:lnSpc>
            </a:pPr>
            <a:r>
              <a:rPr lang="en-US" sz="2400">
                <a:latin typeface="Times New Roman" pitchFamily="18" charset="0"/>
                <a:cs typeface="Times New Roman" pitchFamily="18" charset="0"/>
              </a:rPr>
              <a:t>- Văn bản: “Cây tre Việt Nam” được viết theo thể kí, là lời bình cho bộ phim về cuộc kháng chiến chống Pháp của dân tộc ta do các nhà điện ảnh Ba Lan sản xuất.</a:t>
            </a:r>
          </a:p>
          <a:p>
            <a:pPr>
              <a:lnSpc>
                <a:spcPct val="150000"/>
              </a:lnSpc>
            </a:pPr>
            <a:r>
              <a:rPr lang="en-US" sz="2400">
                <a:latin typeface="Times New Roman" pitchFamily="18" charset="0"/>
                <a:cs typeface="Times New Roman" pitchFamily="18" charset="0"/>
              </a:rPr>
              <a:t>- Nội dung VB: Cây tre là người bạn thân thiết, lâu đời của người nông dân và nhân dân Việt Nam, cây tre có vẻ đẹp bình dị và nhiều phẩm chất quý báu, trở thành biểu tượng của đất nước, dân tộc Việt Nam.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9100" y="419100"/>
            <a:ext cx="11123613" cy="62515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84238" y="595313"/>
            <a:ext cx="6116637" cy="48260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42988" y="1158875"/>
            <a:ext cx="10499725" cy="908050"/>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  Khái quát về văn bản: </a:t>
            </a:r>
            <a:r>
              <a:rPr lang="en-US" sz="2400">
                <a:solidFill>
                  <a:srgbClr val="000000"/>
                </a:solidFill>
                <a:latin typeface="Times New Roman" pitchFamily="18" charset="0"/>
                <a:cs typeface="Times New Roman" pitchFamily="18" charset="0"/>
              </a:rPr>
              <a:t>bố cục văn bản, chủ đề, phương thưc biểu đạt,...</a:t>
            </a:r>
            <a:endParaRPr lang="en-US" sz="2400">
              <a:latin typeface="Times New Roman" pitchFamily="18" charset="0"/>
              <a:cs typeface="Times New Roman" pitchFamily="18" charset="0"/>
            </a:endParaRPr>
          </a:p>
          <a:p>
            <a:pPr algn="just">
              <a:lnSpc>
                <a:spcPct val="115000"/>
              </a:lnSpc>
            </a:pPr>
            <a:r>
              <a:rPr lang="en-US" sz="2400" b="1">
                <a:solidFill>
                  <a:srgbClr val="000000"/>
                </a:solidFill>
                <a:latin typeface="Times New Roman" pitchFamily="18" charset="0"/>
                <a:cs typeface="Times New Roman" pitchFamily="18" charset="0"/>
              </a:rPr>
              <a:t>* Hệ thống luận điểm</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49288" y="2066925"/>
            <a:ext cx="6116637"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1. Giới thiệu về vẻ đẹp của cây tre</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84238" y="2557463"/>
            <a:ext cx="10545762" cy="399097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 Hình ảnh cây tre được khắc họa chân thực:</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Hình dáng:</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Mọc thẳng, xanh tốt ở mọi nơi</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D</a:t>
            </a:r>
            <a:r>
              <a:rPr lang="en-US" sz="2400" i="1">
                <a:latin typeface="Times New Roman" pitchFamily="18" charset="0"/>
                <a:cs typeface="Times New Roman" pitchFamily="18" charset="0"/>
              </a:rPr>
              <a:t>áng vươn mộc mạc và thanh cao</a:t>
            </a:r>
            <a:r>
              <a:rPr lang="en-US" sz="2400">
                <a:latin typeface="Times New Roman" pitchFamily="18" charset="0"/>
                <a:cs typeface="Times New Roman" pitchFamily="18" charset="0"/>
              </a:rPr>
              <a:t> </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Mầm măng non mọc thẳng</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en-US" sz="2400" i="1">
                <a:latin typeface="Times New Roman" pitchFamily="18" charset="0"/>
                <a:cs typeface="Times New Roman" pitchFamily="18" charset="0"/>
              </a:rPr>
              <a:t>+ Màu xanh của tre tươi, nhũn nhặn.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426825" cy="55149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90550" y="1185863"/>
            <a:ext cx="11077575" cy="4673600"/>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Phẩm chất:</a:t>
            </a:r>
          </a:p>
          <a:p>
            <a:pPr algn="just">
              <a:lnSpc>
                <a:spcPct val="150000"/>
              </a:lnSpc>
              <a:spcAft>
                <a:spcPts val="1000"/>
              </a:spcAft>
            </a:pPr>
            <a:r>
              <a:rPr lang="en-US" sz="2400" i="1">
                <a:latin typeface="Times New Roman" pitchFamily="18" charset="0"/>
                <a:cs typeface="Times New Roman" pitchFamily="18" charset="0"/>
              </a:rPr>
              <a:t>+ Tre cứng cáp, dẻo dai, vững chắc</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+Luôn gắn bó, làm bạn với con người trong mọi hoàn cảnh</a:t>
            </a:r>
            <a:endParaRPr lang="en-US" sz="2400">
              <a:latin typeface="Times New Roman" pitchFamily="18" charset="0"/>
              <a:cs typeface="Times New Roman" pitchFamily="18" charset="0"/>
            </a:endParaRPr>
          </a:p>
          <a:p>
            <a:pPr algn="just">
              <a:lnSpc>
                <a:spcPct val="150000"/>
              </a:lnSpc>
              <a:spcAft>
                <a:spcPts val="1000"/>
              </a:spcAft>
            </a:pPr>
            <a:r>
              <a:rPr lang="en-US" sz="2400" i="1">
                <a:latin typeface="Times New Roman" pitchFamily="18" charset="0"/>
                <a:cs typeface="Times New Roman" pitchFamily="18" charset="0"/>
              </a:rPr>
              <a:t>+ Thẳng thắn, bất khuất</a:t>
            </a:r>
            <a:r>
              <a:rPr lang="en-US" sz="2400">
                <a:latin typeface="Times New Roman" pitchFamily="18" charset="0"/>
                <a:cs typeface="Times New Roman" pitchFamily="18" charset="0"/>
              </a:rPr>
              <a:t>, cùng con người chiến đấu</a:t>
            </a:r>
            <a:r>
              <a:rPr lang="en-US" sz="2400" i="1">
                <a:latin typeface="Times New Roman" pitchFamily="18" charset="0"/>
                <a:cs typeface="Times New Roman" pitchFamily="18" charset="0"/>
              </a:rPr>
              <a:t>, giữ làng, giữ làng, giữ nước.</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Nghệ thuật thể hiện:</a:t>
            </a:r>
          </a:p>
          <a:p>
            <a:pPr algn="just">
              <a:lnSpc>
                <a:spcPct val="150000"/>
              </a:lnSpc>
              <a:spcAft>
                <a:spcPts val="1000"/>
              </a:spcAft>
            </a:pPr>
            <a:r>
              <a:rPr lang="en-US" sz="2400">
                <a:latin typeface="Times New Roman" pitchFamily="18" charset="0"/>
                <a:cs typeface="Times New Roman" pitchFamily="18" charset="0"/>
              </a:rPr>
              <a:t>- Từ ngữ miêu tả đặc sắc, gợi hình gợi cảm: </a:t>
            </a:r>
            <a:r>
              <a:rPr lang="en-US" sz="2400" i="1">
                <a:latin typeface="Times New Roman" pitchFamily="18" charset="0"/>
                <a:cs typeface="Times New Roman" pitchFamily="18" charset="0"/>
              </a:rPr>
              <a:t>xanh tốt, thẳng, tươi, cứng cáp, dẻo dai...</a:t>
            </a:r>
            <a:r>
              <a:rPr lang="en-US" sz="2400">
                <a:latin typeface="Times New Roman" pitchFamily="18" charset="0"/>
                <a:cs typeface="Times New Roman" pitchFamily="18" charset="0"/>
              </a:rPr>
              <a:t> </a:t>
            </a:r>
          </a:p>
          <a:p>
            <a:pPr algn="just">
              <a:lnSpc>
                <a:spcPct val="150000"/>
              </a:lnSpc>
              <a:spcAft>
                <a:spcPts val="1000"/>
              </a:spcAft>
            </a:pPr>
            <a:r>
              <a:rPr lang="en-US" sz="2400">
                <a:latin typeface="Times New Roman" pitchFamily="18" charset="0"/>
                <a:cs typeface="Times New Roman" pitchFamily="18" charset="0"/>
              </a:rPr>
              <a:t>- Nhân hóa cây tre: </a:t>
            </a:r>
            <a:r>
              <a:rPr lang="en-US" sz="2400" i="1">
                <a:latin typeface="Times New Roman" pitchFamily="18" charset="0"/>
                <a:cs typeface="Times New Roman" pitchFamily="18" charset="0"/>
              </a:rPr>
              <a:t>giản dị, thanh cao, nhũn nhặn, ngay thẳng, thủy chung, bất khuất...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291888" cy="43418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906588"/>
            <a:ext cx="10939462" cy="2505075"/>
          </a:xfrm>
          <a:prstGeom prst="rect">
            <a:avLst/>
          </a:prstGeom>
          <a:noFill/>
          <a:ln w="9525">
            <a:noFill/>
            <a:miter lim="800000"/>
            <a:headEnd/>
            <a:tailEnd/>
          </a:ln>
        </p:spPr>
        <p:txBody>
          <a:bodyPr>
            <a:spAutoFit/>
          </a:bodyPr>
          <a:lstStyle/>
          <a:p>
            <a:pPr algn="just">
              <a:lnSpc>
                <a:spcPct val="150000"/>
              </a:lnSpc>
              <a:spcAft>
                <a:spcPts val="1000"/>
              </a:spcAft>
            </a:pPr>
            <a:r>
              <a:rPr lang="en-US" sz="2400">
                <a:latin typeface="Times New Roman" pitchFamily="18" charset="0"/>
                <a:cs typeface="Times New Roman" pitchFamily="18" charset="0"/>
              </a:rPr>
              <a:t>- Cảm xúc của tác giả:</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Ca ngợi vẻ đẹp của cây tre từ hình dáng đến đặc tính của loài cây thân thuộc nhưng lại gợi đến tính cách, phẩm chất của con người của con người Việt Nam.</a:t>
            </a:r>
            <a:endParaRPr lang="en-US" sz="2400">
              <a:latin typeface="Calibri" pitchFamily="34"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Bộc lộ niềm tự hào, tình yêu mãnh liệt của mình với cây tre, và con người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0525" y="360363"/>
            <a:ext cx="11587163" cy="6219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3900" y="457200"/>
            <a:ext cx="6116638" cy="579438"/>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i="1">
                <a:latin typeface="Times New Roman" pitchFamily="18" charset="0"/>
                <a:cs typeface="Times New Roman" pitchFamily="18" charset="0"/>
              </a:rPr>
              <a:t>2. </a:t>
            </a:r>
            <a:r>
              <a:rPr lang="en-US" sz="2400" b="1">
                <a:latin typeface="Times New Roman" pitchFamily="18" charset="0"/>
                <a:cs typeface="Times New Roman" pitchFamily="18" charset="0"/>
              </a:rPr>
              <a:t>Tre gắn bó với con người Việt Nam</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23900" y="949325"/>
            <a:ext cx="6116638" cy="579438"/>
          </a:xfrm>
          <a:prstGeom prst="rect">
            <a:avLst/>
          </a:prstGeom>
          <a:noFill/>
          <a:ln w="9525">
            <a:noFill/>
            <a:miter lim="800000"/>
            <a:headEnd/>
            <a:tailEnd/>
          </a:ln>
        </p:spPr>
        <p:txBody>
          <a:bodyPr>
            <a:spAutoFit/>
          </a:bodyPr>
          <a:lstStyle/>
          <a:p>
            <a:pPr>
              <a:lnSpc>
                <a:spcPct val="150000"/>
              </a:lnSpc>
              <a:spcAft>
                <a:spcPts val="1000"/>
              </a:spcAft>
              <a:tabLst>
                <a:tab pos="88900" algn="l"/>
                <a:tab pos="179388" algn="l"/>
              </a:tabLst>
            </a:pPr>
            <a:r>
              <a:rPr lang="en-US" sz="2400" b="1">
                <a:latin typeface="Times New Roman" pitchFamily="18" charset="0"/>
                <a:cs typeface="Times New Roman" pitchFamily="18" charset="0"/>
              </a:rPr>
              <a:t>a. Trong lao động và cuộc sống hàng ngày.</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23900" y="1430338"/>
            <a:ext cx="11253788" cy="31194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trùm lên âu yếm bản làng, xóm, thôn.</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Dưới bóng tre, toàn bộ đời sống của con người được hiện ra: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những mái đình, mái chùa cổ kính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người dân cày Việt Nam </a:t>
            </a:r>
            <a:r>
              <a:rPr lang="en-US" sz="2400" i="1">
                <a:solidFill>
                  <a:srgbClr val="000000"/>
                </a:solidFill>
                <a:latin typeface="Times New Roman" pitchFamily="18" charset="0"/>
                <a:cs typeface="Times New Roman" pitchFamily="18" charset="0"/>
              </a:rPr>
              <a:t>dựng nhà, dựng cửa, vỡ ruộng, khai hoang...</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Tre thành nôi ru êm những giấc ngủ trưa hè, là nguồn vui tuổi thơ: </a:t>
            </a:r>
            <a:r>
              <a:rPr lang="en-US" sz="2400" i="1">
                <a:solidFill>
                  <a:srgbClr val="000000"/>
                </a:solidFill>
                <a:latin typeface="Times New Roman" pitchFamily="18" charset="0"/>
                <a:cs typeface="Times New Roman" pitchFamily="18" charset="0"/>
              </a:rPr>
              <a:t>chiếc thuyền lá tre, que chuyền que chắt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3900" y="4549775"/>
            <a:ext cx="10609263" cy="15890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tre là nhịp bắc cho tình yêu đôi lứa</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với tuổi già hút thuốc làm vui thì có chiếc diếu cày...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Sự gắn bó suốt đời</a:t>
            </a:r>
            <a:r>
              <a:rPr lang="en-US" sz="2400" i="1">
                <a:solidFill>
                  <a:srgbClr val="000000"/>
                </a:solidFill>
                <a:latin typeface="Times New Roman" pitchFamily="18" charset="0"/>
                <a:cs typeface="Times New Roman" pitchFamily="18" charset="0"/>
              </a:rPr>
              <a:t>: từ thuở lọt lòng trong chiếc nôi tre, đến khi nhắm mắt xuôi tay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491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5013" y="1479550"/>
            <a:ext cx="10612437" cy="410527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gần gũi: mái đình, mái chùa, cối xay tre, giang lạt, nôi tre, giường tre...</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Câu văn nhịp nhàng kết hợp với biện pháp liệt kê, nhân hóa, so sánh.</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Ý nghĩa: </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Khẳng định mối quan hệ gắn bó của cây tre với cuộc sống của con người Việt Nam.</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231563" cy="55467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1071563"/>
            <a:ext cx="6116637" cy="490537"/>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b. Trong cuộc chiến đấu bảo vệ tổ quốc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19138" y="1679575"/>
            <a:ext cx="10777537" cy="40370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Hoàn cảnh</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Khó khăn, gian khổ của cuộc kháng chiến chống giặc: </a:t>
            </a:r>
            <a:r>
              <a:rPr lang="en-US" sz="2400" i="1">
                <a:solidFill>
                  <a:srgbClr val="000000"/>
                </a:solidFill>
                <a:latin typeface="Times New Roman" pitchFamily="18" charset="0"/>
                <a:cs typeface="Times New Roman" pitchFamily="18" charset="0"/>
              </a:rPr>
              <a:t>Buổi đầu, không một tấc sắt trong tay</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Vai trò, sức mạnh</a:t>
            </a:r>
            <a:r>
              <a:rPr lang="en-US" sz="2400" i="1">
                <a:solidFill>
                  <a:srgbClr val="000000"/>
                </a:solidFill>
                <a:latin typeface="Times New Roman" pitchFamily="18" charset="0"/>
                <a:cs typeface="Times New Roman" pitchFamily="18" charset="0"/>
              </a:rPr>
              <a:t>: tre là tất cả, tre là vũ khí</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nSpc>
                <a:spcPct val="150000"/>
              </a:lnSpc>
              <a:spcAft>
                <a:spcPts val="1000"/>
              </a:spcAft>
            </a:pPr>
            <a:r>
              <a:rPr lang="en-US" sz="2400">
                <a:latin typeface="Times New Roman" pitchFamily="18" charset="0"/>
                <a:cs typeface="Times New Roman" pitchFamily="18" charset="0"/>
              </a:rPr>
              <a:t>+Vị thế của tre: </a:t>
            </a:r>
            <a:r>
              <a:rPr lang="en-US" sz="2400" i="1">
                <a:latin typeface="Times New Roman" pitchFamily="18" charset="0"/>
                <a:cs typeface="Times New Roman" pitchFamily="18" charset="0"/>
              </a:rPr>
              <a:t>vũ khí, đồng chí chiến đấu, cái chông tre sông Hồng</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Hành động dũng cảm quên mình của tre: </a:t>
            </a:r>
            <a:r>
              <a:rPr lang="en-US" sz="2400" i="1">
                <a:latin typeface="Times New Roman" pitchFamily="18" charset="0"/>
                <a:cs typeface="Times New Roman" pitchFamily="18" charset="0"/>
              </a:rPr>
              <a:t>chống lại sắt thép quân thù; tre xung phong vào xe tăng; tre hi sinh để bảo vệ con người;</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Đánh giá vẻ đẹp: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89013"/>
            <a:ext cx="11291888" cy="5111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0238" y="1443038"/>
            <a:ext cx="11077575" cy="42878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Nghệ thuật :</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So sánh: </a:t>
            </a:r>
            <a:r>
              <a:rPr lang="en-US" sz="2400" i="1">
                <a:latin typeface="Times New Roman" pitchFamily="18" charset="0"/>
                <a:cs typeface="Times New Roman" pitchFamily="18" charset="0"/>
              </a:rPr>
              <a:t>tre</a:t>
            </a:r>
            <a:r>
              <a:rPr lang="en-US" sz="2400">
                <a:latin typeface="Times New Roman" pitchFamily="18" charset="0"/>
                <a:cs typeface="Times New Roman" pitchFamily="18" charset="0"/>
              </a:rPr>
              <a:t> vật liệu tự nhiên, thô sơ với </a:t>
            </a:r>
            <a:r>
              <a:rPr lang="en-US" sz="2400" i="1">
                <a:latin typeface="Times New Roman" pitchFamily="18" charset="0"/>
                <a:cs typeface="Times New Roman" pitchFamily="18" charset="0"/>
              </a:rPr>
              <a:t>sắt thép</a:t>
            </a:r>
            <a:r>
              <a:rPr lang="en-US" sz="2400">
                <a:latin typeface="Times New Roman" pitchFamily="18" charset="0"/>
                <a:cs typeface="Times New Roman" pitchFamily="18" charset="0"/>
              </a:rPr>
              <a:t> những vật liệu để làm vũ khí cao cấp hơn)</a:t>
            </a:r>
          </a:p>
          <a:p>
            <a:pPr algn="just">
              <a:lnSpc>
                <a:spcPct val="150000"/>
              </a:lnSpc>
              <a:spcAft>
                <a:spcPts val="1000"/>
              </a:spcAft>
            </a:pPr>
            <a:r>
              <a:rPr lang="en-US" sz="2400">
                <a:latin typeface="Times New Roman" pitchFamily="18" charset="0"/>
                <a:cs typeface="Times New Roman" pitchFamily="18" charset="0"/>
              </a:rPr>
              <a:t>+ Câu văn giàu nhịp điệu, điệp ngữ, liệt kê...tạo nên nhịp điệu; nhân hóa, ẩn dụ</a:t>
            </a:r>
          </a:p>
          <a:p>
            <a:pPr algn="just">
              <a:lnSpc>
                <a:spcPct val="150000"/>
              </a:lnSpc>
              <a:spcAft>
                <a:spcPts val="1000"/>
              </a:spcAft>
            </a:pPr>
            <a:r>
              <a:rPr lang="en-US" sz="2400">
                <a:latin typeface="Times New Roman" pitchFamily="18" charset="0"/>
                <a:cs typeface="Times New Roman" pitchFamily="18" charset="0"/>
              </a:rPr>
              <a:t>+ Sử dụng các từ ngữ giàu tính biểu cảm: “tất cả”. “Tất cả”</a:t>
            </a:r>
          </a:p>
          <a:p>
            <a:pPr algn="just">
              <a:lnSpc>
                <a:spcPct val="150000"/>
              </a:lnSpc>
              <a:spcAft>
                <a:spcPts val="1000"/>
              </a:spcAft>
            </a:pPr>
            <a:r>
              <a:rPr lang="en-US" sz="2400">
                <a:latin typeface="Times New Roman" pitchFamily="18" charset="0"/>
                <a:cs typeface="Times New Roman" pitchFamily="18" charset="0"/>
              </a:rPr>
              <a:t>- Ý nghĩa: Tình yêu, biết ơn của con người với tre; bày tỏ tình yêu nước, niềm tự hào về sức mạnh dân tộc trong kháng chiến vĩ đại.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87350" y="306388"/>
            <a:ext cx="3319463" cy="6302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381000"/>
            <a:ext cx="5584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*Dự kiến sản phẩm: </a:t>
            </a:r>
            <a:endParaRPr lang="en-US" sz="2400">
              <a:latin typeface="Calibri" pitchFamily="34"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04503607"/>
              </p:ext>
            </p:extLst>
          </p:nvPr>
        </p:nvGraphicFramePr>
        <p:xfrm>
          <a:off x="294481" y="1011237"/>
          <a:ext cx="11590338" cy="5574792"/>
        </p:xfrm>
        <a:graphic>
          <a:graphicData uri="http://schemas.openxmlformats.org/drawingml/2006/table">
            <a:tbl>
              <a:tblPr/>
              <a:tblGrid>
                <a:gridCol w="1489075">
                  <a:extLst>
                    <a:ext uri="{9D8B030D-6E8A-4147-A177-3AD203B41FA5}">
                      <a16:colId xmlns:a16="http://schemas.microsoft.com/office/drawing/2014/main" val="20000"/>
                    </a:ext>
                  </a:extLst>
                </a:gridCol>
                <a:gridCol w="6056313">
                  <a:extLst>
                    <a:ext uri="{9D8B030D-6E8A-4147-A177-3AD203B41FA5}">
                      <a16:colId xmlns:a16="http://schemas.microsoft.com/office/drawing/2014/main" val="20001"/>
                    </a:ext>
                  </a:extLst>
                </a:gridCol>
                <a:gridCol w="4044950">
                  <a:extLst>
                    <a:ext uri="{9D8B030D-6E8A-4147-A177-3AD203B41FA5}">
                      <a16:colId xmlns:a16="http://schemas.microsoft.com/office/drawing/2014/main" val="20002"/>
                    </a:ext>
                  </a:extLst>
                </a:gridCol>
              </a:tblGrid>
              <a:tr h="1381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ca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dao</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Từ ngữ, hình ảnh độc đáo</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Tác dụng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471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khói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tỏa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chuông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Trấn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Ẩn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Tây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Long.</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316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         2</a:t>
                      </a: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hỏi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vừa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núi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đồng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“ai ơi”là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mời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 “Núi thành Lạng”, “sông Tam Cờ” vẻ đẹp của cảnh sắc núi sông.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pt-BR" sz="2400" b="0" i="0" u="none" strike="noStrike" cap="none" normalizeH="0" baseline="0" dirty="0" smtClean="0">
                          <a:ln>
                            <a:noFill/>
                          </a:ln>
                          <a:solidFill>
                            <a:schemeClr val="tx1"/>
                          </a:solidFill>
                          <a:effectLst/>
                          <a:latin typeface="Times New Roman" pitchFamily="18" charset="0"/>
                          <a:cs typeface="Times New Roman" pitchFamily="18" charset="0"/>
                        </a:rPr>
                        <a:t>+“Kìa”  điệp từ</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khoáng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2875" marR="42875"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5138" y="455613"/>
            <a:ext cx="11272837" cy="5697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704850"/>
            <a:ext cx="6092825" cy="5810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 Trong tương lai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65163" y="1401763"/>
            <a:ext cx="11061700" cy="4170362"/>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Khẳng định: “sắt thép có thể nhiều hơn tre nứa”, nhưng tre vẫn là một hình ảnh vô cùng thân thuộc,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đã gắn với con người Việt Nam qua rất nhiều thế hệ. Hình ảnh của tre là thân thuộc. Hình ảnh có sự kế tiếp, từ đời này sang đời khác truyền cho nhau. Tin tưởng vào truyền thống văn hóa: </a:t>
            </a:r>
            <a:r>
              <a:rPr lang="en-US" sz="2400" i="1">
                <a:latin typeface="Times New Roman" pitchFamily="18" charset="0"/>
                <a:cs typeface="Times New Roman" pitchFamily="18" charset="0"/>
              </a:rPr>
              <a:t>uống nước nhớ nguồn</a:t>
            </a:r>
            <a:r>
              <a:rPr lang="en-US" sz="2400">
                <a:latin typeface="Times New Roman" pitchFamily="18" charset="0"/>
                <a:cs typeface="Times New Roman" pitchFamily="18" charset="0"/>
              </a:rPr>
              <a:t>.</a:t>
            </a:r>
          </a:p>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Tre có sức sống mãnh liệt, ở đâu cũng có thể sống được;</a:t>
            </a:r>
          </a:p>
          <a:p>
            <a:pPr>
              <a:tabLst>
                <a:tab pos="88900" algn="l"/>
                <a:tab pos="179388" algn="l"/>
              </a:tabLst>
            </a:pPr>
            <a:r>
              <a:rPr lang="en-US" sz="2400">
                <a:latin typeface="Times New Roman" pitchFamily="18" charset="0"/>
                <a:cs typeface="Times New Roman" pitchFamily="18" charset="0"/>
              </a:rPr>
              <a:t>+ Tre mang những đức tính của người hiền là tượng trưng cao quý của dân tộc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44488" y="250825"/>
            <a:ext cx="1140777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82675" y="409575"/>
            <a:ext cx="6094413" cy="482600"/>
          </a:xfrm>
          <a:prstGeom prst="rect">
            <a:avLst/>
          </a:prstGeom>
          <a:noFill/>
          <a:ln w="9525">
            <a:noFill/>
            <a:miter lim="800000"/>
            <a:headEnd/>
            <a:tailEnd/>
          </a:ln>
        </p:spPr>
        <p:txBody>
          <a:bodyPr>
            <a:spAutoFit/>
          </a:bodyPr>
          <a:lstStyle/>
          <a:p>
            <a:pPr algn="just">
              <a:lnSpc>
                <a:spcPct val="115000"/>
              </a:lnSpc>
            </a:pPr>
            <a:r>
              <a:rPr lang="en-US" sz="2400" b="1">
                <a:solidFill>
                  <a:srgbClr val="0D0D0D"/>
                </a:solidFill>
                <a:latin typeface="Times New Roman" pitchFamily="18" charset="0"/>
                <a:cs typeface="Times New Roman" pitchFamily="18" charset="0"/>
              </a:rPr>
              <a:t>1.3 Đánh giá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12800" y="914400"/>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D0D0D"/>
                </a:solidFill>
                <a:latin typeface="Times New Roman" pitchFamily="18" charset="0"/>
                <a:cs typeface="Times New Roman" pitchFamily="18" charset="0"/>
              </a:rPr>
              <a:t>a. </a:t>
            </a:r>
            <a:r>
              <a:rPr lang="en-US" sz="2400" b="1">
                <a:latin typeface="Times New Roman" pitchFamily="18" charset="0"/>
                <a:cs typeface="Times New Roman" pitchFamily="18" charset="0"/>
              </a:rPr>
              <a:t>Nghệ thuật</a:t>
            </a:r>
            <a:r>
              <a:rPr lang="en-US" sz="2400">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8975" y="1441450"/>
            <a:ext cx="10944225" cy="18478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Với thể kí, bài văn giàu hình ảnh, nhạc điệu, thấm đẫm chất trữ tình.</a:t>
            </a:r>
            <a:endParaRPr lang="en-US" sz="2400">
              <a:latin typeface="Times New Roman" pitchFamily="18" charset="0"/>
              <a:cs typeface="Times New Roman" pitchFamily="18" charset="0"/>
            </a:endParaRPr>
          </a:p>
          <a:p>
            <a:pPr algn="just">
              <a:lnSpc>
                <a:spcPct val="150000"/>
              </a:lnSpc>
              <a:spcAft>
                <a:spcPts val="1000"/>
              </a:spcAft>
              <a:tabLst>
                <a:tab pos="88900" algn="l"/>
                <a:tab pos="179388" algn="l"/>
              </a:tabLst>
            </a:pPr>
            <a:r>
              <a:rPr lang="nl-NL" sz="2400">
                <a:latin typeface="Times New Roman" pitchFamily="18" charset="0"/>
                <a:cs typeface="Times New Roman" pitchFamily="18" charset="0"/>
              </a:rPr>
              <a:t>- Cách sử dụng các biện pháp tu từ như điệp ngữ, ẩn dụ, hoán dụ,...</a:t>
            </a:r>
            <a:endParaRPr lang="en-US" sz="2400">
              <a:latin typeface="Times New Roman" pitchFamily="18" charset="0"/>
              <a:cs typeface="Times New Roman" pitchFamily="18" charset="0"/>
            </a:endParaRPr>
          </a:p>
          <a:p>
            <a:pPr algn="just">
              <a:lnSpc>
                <a:spcPct val="115000"/>
              </a:lnSpc>
              <a:spcAft>
                <a:spcPts val="1000"/>
              </a:spcAft>
              <a:tabLst>
                <a:tab pos="88900" algn="l"/>
                <a:tab pos="179388" algn="l"/>
              </a:tabLst>
            </a:pPr>
            <a:r>
              <a:rPr lang="en-US" sz="2400">
                <a:solidFill>
                  <a:srgbClr val="000000"/>
                </a:solidFill>
                <a:latin typeface="Times New Roman" pitchFamily="18" charset="0"/>
                <a:cs typeface="Times New Roman" pitchFamily="18" charset="0"/>
              </a:rPr>
              <a:t>- Nhiều chi tiết hình ảnh chọn lọc, giàu sức gợi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12800" y="3319463"/>
            <a:ext cx="6094413" cy="4826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 Nội dung</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88975" y="3868738"/>
            <a:ext cx="10944225" cy="2663825"/>
          </a:xfrm>
          <a:prstGeom prst="rect">
            <a:avLst/>
          </a:prstGeom>
          <a:noFill/>
          <a:ln w="9525">
            <a:noFill/>
            <a:miter lim="800000"/>
            <a:headEnd/>
            <a:tailEnd/>
          </a:ln>
        </p:spPr>
        <p:txBody>
          <a:bodyPr>
            <a:spAutoFit/>
          </a:bodyPr>
          <a:lstStyle/>
          <a:p>
            <a:pPr algn="just">
              <a:lnSpc>
                <a:spcPct val="115000"/>
              </a:lnSpc>
              <a:spcAft>
                <a:spcPts val="1000"/>
              </a:spcAft>
            </a:pPr>
            <a:r>
              <a:rPr lang="en-US" sz="2400">
                <a:latin typeface="Times New Roman" pitchFamily="18" charset="0"/>
                <a:cs typeface="Times New Roman" pitchFamily="18" charset="0"/>
              </a:rPr>
              <a:t>- Cây tre là người bạn thân thiết, lâu đời của người nông dân và nhân dân Việt Nam</a:t>
            </a:r>
          </a:p>
          <a:p>
            <a:pPr algn="just">
              <a:lnSpc>
                <a:spcPct val="115000"/>
              </a:lnSpc>
              <a:spcAft>
                <a:spcPts val="1000"/>
              </a:spcAft>
            </a:pPr>
            <a:r>
              <a:rPr lang="en-US" sz="2400">
                <a:latin typeface="Times New Roman" pitchFamily="18" charset="0"/>
                <a:cs typeface="Times New Roman" pitchFamily="18" charset="0"/>
              </a:rPr>
              <a:t>- Cây tre có vẻ đẹp bình dị và nhiều phẩm chất quý báu, trở thành biểu tượng của đất nước, dân tộc Việt Nam. </a:t>
            </a:r>
          </a:p>
          <a:p>
            <a:pPr algn="just">
              <a:lnSpc>
                <a:spcPct val="150000"/>
              </a:lnSpc>
              <a:spcAft>
                <a:spcPts val="1000"/>
              </a:spcAft>
            </a:pPr>
            <a:r>
              <a:rPr lang="en-US" sz="2400">
                <a:latin typeface="Times New Roman" pitchFamily="18" charset="0"/>
                <a:cs typeface="Times New Roman" pitchFamily="18" charset="0"/>
              </a:rPr>
              <a:t>- </a:t>
            </a:r>
            <a:r>
              <a:rPr lang="nl-NL" sz="2400">
                <a:latin typeface="Times New Roman" pitchFamily="18" charset="0"/>
                <a:cs typeface="Times New Roman" pitchFamily="18" charset="0"/>
              </a:rPr>
              <a:t>Tình yêu quê hương, đất nước và niềm tự hào của nhà văn vẻ đẹp của thiên nhiên, con người Việt Nam và  truyền thống văn hóa dân tộc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arn(inVertic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65175"/>
            <a:ext cx="11141075" cy="53355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35000" y="1319213"/>
            <a:ext cx="10787063" cy="431165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Thép Mới là cây bút nổi tiếng, có nhiều đóng góp cho văn học Việt Nam với nhiều tác phẩm bút kí, những bài thuyết minh cho phim, cũng như những tác phẩm thơ...Nhưng có lẽ, tên tuổi của nhà văn đã gắn liền với bài văn “Cây tre Việt Nam”. Đây là văn bản viết theo thể kí, vốn là bài thuyết minh cho một bộ phim của điện ảnh Ba Lan, ca ngợi cuộc kháng chiến chống Pháp vĩ đại của dân tộc ta năm 1955. Từ đó đến nay, đã trải qua nhiều thập kỉ, đất nước đã bước sang giai đoạn mới, nhưng mỗi lần đọc “Cây tre Việt Nam” mỗi người lại thêm yêu mến, tự hào về vẻ đẹp quê hương. Với giọng văn giàu nhạc điệu, thấm đẫm chất thơ, văn bản cho ta cảm nhận về vẻ đẹp, sự gắn bó, vai trò của cây tre trong đời sống của người dân Việt Nam theo suốt chiều dài lịch sử của dân tộc.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15688" cy="4106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698625"/>
            <a:ext cx="10952162" cy="2676525"/>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Năm 1954, kết thức cuộc kháng chiến chống Pháp của dân tộc ta bằng một dấu son chói lọi: chiến dịch Điện Biên Phủ “lừng lẫy năm châu, trấn động địa cầu” (Tố Hữu), thế giới phải nghiêng mình nể phục nhân dân Việt nam. Năm 1955, một đoàn làm pphim Ba Lan đã sang Việt Nam làm một bộ phim tài liệu về con người và đất nước Việt nam, về cuộc kháng chiến vĩ đại của dân tộc, nhà văn Thép Mới được tham gia cùng làm bộ phim, và văn </a:t>
            </a:r>
            <a:r>
              <a:rPr lang="pt-BR" sz="2400" i="1">
                <a:latin typeface="Times New Roman" pitchFamily="18" charset="0"/>
                <a:cs typeface="Times New Roman" pitchFamily="18" charset="0"/>
              </a:rPr>
              <a:t>bản  “Cây tre Việt Nam</a:t>
            </a:r>
            <a:r>
              <a:rPr lang="pt-BR" sz="2400">
                <a:latin typeface="Times New Roman" pitchFamily="18" charset="0"/>
                <a:cs typeface="Times New Roman" pitchFamily="18" charset="0"/>
              </a:rPr>
              <a:t>” được dùng làm lời bình của bộ phim.</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89050"/>
            <a:ext cx="11322050" cy="42719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1500" y="2054225"/>
            <a:ext cx="11049000" cy="2678113"/>
          </a:xfrm>
          <a:prstGeom prst="rect">
            <a:avLst/>
          </a:prstGeom>
          <a:noFill/>
          <a:ln w="9525">
            <a:noFill/>
            <a:miter lim="800000"/>
            <a:headEnd/>
            <a:tailEnd/>
          </a:ln>
        </p:spPr>
        <p:txBody>
          <a:bodyPr>
            <a:spAutoFit/>
          </a:bodyPr>
          <a:lstStyle/>
          <a:p>
            <a:r>
              <a:rPr lang="pt-BR" sz="2400">
                <a:latin typeface="Times New Roman" pitchFamily="18" charset="0"/>
                <a:cs typeface="Times New Roman" pitchFamily="18" charset="0"/>
              </a:rPr>
              <a:t> Mở đầu bài kí, tác giả đã giới thiệu về cây tre với một mối quan hệ đặc biệt “</a:t>
            </a:r>
            <a:r>
              <a:rPr lang="pt-BR" sz="2400" i="1">
                <a:latin typeface="Times New Roman" pitchFamily="18" charset="0"/>
                <a:cs typeface="Times New Roman" pitchFamily="18" charset="0"/>
              </a:rPr>
              <a:t>là người bạn thân của nông dân Việt Nam, bạn thân củanhân dân Việt Nam”</a:t>
            </a:r>
            <a:r>
              <a:rPr lang="pt-BR" sz="2400">
                <a:latin typeface="Times New Roman" pitchFamily="18" charset="0"/>
                <a:cs typeface="Times New Roman" pitchFamily="18" charset="0"/>
              </a:rPr>
              <a:t>. Đó là mỗi quan hệ thân thiết, gắn bó không thể tách dời. Tre thân thuộc và có mặt ở khắp mọi nơi </a:t>
            </a:r>
            <a:r>
              <a:rPr lang="pt-BR" sz="2400" i="1">
                <a:latin typeface="Times New Roman" pitchFamily="18" charset="0"/>
                <a:cs typeface="Times New Roman" pitchFamily="18" charset="0"/>
              </a:rPr>
              <a:t>“tre Đồng Nai, nứa Việt Bắc, tre ngút ngàn Điện Biên Phủ...</a:t>
            </a:r>
            <a:r>
              <a:rPr lang="pt-BR" sz="2400">
                <a:latin typeface="Times New Roman" pitchFamily="18" charset="0"/>
                <a:cs typeface="Times New Roman" pitchFamily="18" charset="0"/>
              </a:rPr>
              <a:t>”cho đến “</a:t>
            </a:r>
            <a:r>
              <a:rPr lang="pt-BR" sz="2400" i="1">
                <a:latin typeface="Times New Roman" pitchFamily="18" charset="0"/>
                <a:cs typeface="Times New Roman" pitchFamily="18" charset="0"/>
              </a:rPr>
              <a:t>lũy tre thân mật làng tôi</a:t>
            </a:r>
            <a:r>
              <a:rPr lang="pt-BR" sz="2400">
                <a:latin typeface="Times New Roman" pitchFamily="18" charset="0"/>
                <a:cs typeface="Times New Roman" pitchFamily="18" charset="0"/>
              </a:rPr>
              <a:t>” , từ đó nhà văn đã khẳng định tre có mặt từ đồng bằng cho đến vùng núi cao. Không chỉ giới thiệu về sự có mặt của tre ở mọi miền tổ quốc, mà nhà văn còn giới thiệu về  sức sống mãnh liệt của tre “</a:t>
            </a:r>
            <a:r>
              <a:rPr lang="pt-BR" sz="2400" i="1">
                <a:latin typeface="Times New Roman" pitchFamily="18" charset="0"/>
                <a:cs typeface="Times New Roman" pitchFamily="18" charset="0"/>
              </a:rPr>
              <a:t>vào đâu tre cũng sống”, “ở đâu tre cũng xanh tốt”.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74688"/>
            <a:ext cx="11456988" cy="5411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8813" y="895350"/>
            <a:ext cx="11214100" cy="47371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a:latin typeface="Times New Roman" pitchFamily="18" charset="0"/>
                <a:cs typeface="Times New Roman" pitchFamily="18" charset="0"/>
              </a:rPr>
              <a:t>Đặc biệt, tác giả giới thiệu nhiều phẩm chất đáng quý của cây tre “</a:t>
            </a:r>
            <a:r>
              <a:rPr lang="en-US" sz="2400" i="1">
                <a:latin typeface="Times New Roman" pitchFamily="18" charset="0"/>
                <a:cs typeface="Times New Roman" pitchFamily="18" charset="0"/>
              </a:rPr>
              <a:t>Mọc thẳng, xanh tốt ở mọi nơi, dáng vươn mộc mạc và thanh cao</a:t>
            </a:r>
            <a:r>
              <a:rPr lang="en-US" sz="2400">
                <a:latin typeface="Times New Roman" pitchFamily="18" charset="0"/>
                <a:cs typeface="Times New Roman" pitchFamily="18" charset="0"/>
              </a:rPr>
              <a:t>, m</a:t>
            </a:r>
            <a:r>
              <a:rPr lang="en-US" sz="2400" i="1">
                <a:latin typeface="Times New Roman" pitchFamily="18" charset="0"/>
                <a:cs typeface="Times New Roman" pitchFamily="18" charset="0"/>
              </a:rPr>
              <a:t>ầm măng non mọc thẳng, màu xanh của tre tươi, nhũn nhặn”. </a:t>
            </a:r>
            <a:r>
              <a:rPr lang="en-US" sz="2400">
                <a:latin typeface="Times New Roman" pitchFamily="18" charset="0"/>
                <a:cs typeface="Times New Roman" pitchFamily="18" charset="0"/>
              </a:rPr>
              <a:t>Với các tính từ miêu tả đặc sắc, gợi hình gợi cảm: </a:t>
            </a:r>
            <a:r>
              <a:rPr lang="en-US" sz="2400" i="1">
                <a:latin typeface="Times New Roman" pitchFamily="18" charset="0"/>
                <a:cs typeface="Times New Roman" pitchFamily="18" charset="0"/>
              </a:rPr>
              <a:t>xanh tốt, thẳng, tươi, cứng cáp, dẻo dai </a:t>
            </a:r>
            <a:r>
              <a:rPr lang="en-US" sz="2400">
                <a:latin typeface="Times New Roman" pitchFamily="18" charset="0"/>
                <a:cs typeface="Times New Roman" pitchFamily="18" charset="0"/>
              </a:rPr>
              <a:t>nhà văn đã thổi hồn cho cây tre, giúp người đọc hình dung ra đặc điểm của cây tre</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Tác giả đã nhân hóa cây tre, cây tre không phải là vật vô tri mà mang phẩm chất và đức tính của con người Việt Nam. Nhà văn không dấu được niềm tự hào, tình yêu mãnh liệt của mình với cây tre, và con người Việt Nam. Cây tre lại còn được Thép Mới so sánh ”trông thanh cao giản dị chí khí như người”, liệt kê ra nhiều vẻ đẹp, nơi sống của tre, cùng các tính từ chỉ đặc điểm phẩm chất của cây tre. Điều đó đủ khẳng định, thể hiện tình yêu, sự gắn bó, cũng như những hiểu biết rất sâu sắc của mình với loài cây tre, tạo ấn tượng cho người đọc về loài tre.</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50625" cy="46307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15925" y="1701800"/>
            <a:ext cx="11231563" cy="3359150"/>
          </a:xfrm>
          <a:prstGeom prst="rect">
            <a:avLst/>
          </a:prstGeom>
          <a:noFill/>
          <a:ln w="9525">
            <a:noFill/>
            <a:miter lim="800000"/>
            <a:headEnd/>
            <a:tailEnd/>
          </a:ln>
        </p:spPr>
        <p:txBody>
          <a:bodyPr>
            <a:spAutoFit/>
          </a:bodyPr>
          <a:lstStyle/>
          <a:p>
            <a:pPr>
              <a:lnSpc>
                <a:spcPct val="150000"/>
              </a:lnSpc>
            </a:pPr>
            <a:r>
              <a:rPr lang="en-US" sz="2400" b="1" i="1">
                <a:latin typeface="Times New Roman" pitchFamily="18" charset="0"/>
                <a:cs typeface="Times New Roman" pitchFamily="18" charset="0"/>
              </a:rPr>
              <a:t> </a:t>
            </a:r>
            <a:r>
              <a:rPr lang="en-US" sz="2400" i="1">
                <a:latin typeface="Times New Roman" pitchFamily="18" charset="0"/>
                <a:cs typeface="Times New Roman" pitchFamily="18" charset="0"/>
              </a:rPr>
              <a:t>Nhà văn đã giới thiệu tre là người bạn thân của người nông dân, của nhân dân Việt Nam ở đầu văn bản. Tại sao vậy? Phần tiếp theo nhà văn khẳng định vai trò của tre. </a:t>
            </a:r>
            <a:r>
              <a:rPr lang="en-US" sz="2400">
                <a:latin typeface="Times New Roman" pitchFamily="18" charset="0"/>
                <a:cs typeface="Times New Roman" pitchFamily="18" charset="0"/>
              </a:rPr>
              <a:t>Tre đã gắn bó với con người Việt Nam trên nhiều phương diện: trong đời sống và trong lao động, trong chiên đấu, trong đời sống tinh thần và trong tương lai. Mỗi chặng đường của lịch sử, mỗi phương diện của đời sống, nhà văn đã khẳng định những gắn bó của cây tre với con người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54075"/>
            <a:ext cx="11396663" cy="541178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050925"/>
            <a:ext cx="11161712" cy="50180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Trong lao động và cuộc sống hàng ngày, nhà văn đã mượn một câu thơ của Tố Hữu để giới thiệu mối khăng khít, gắn bó của tre với con người “Bóng tre trùm mát rượi” câu thơ tạo một nốt nhấn cho bài ca của tình người tình tre. Quả thật, cây tre gần gũi và thân thuộc với con người từ bao đời nay: “</a:t>
            </a:r>
            <a:r>
              <a:rPr lang="en-US" sz="2400" i="1">
                <a:latin typeface="Times New Roman" pitchFamily="18" charset="0"/>
                <a:cs typeface="Times New Roman" pitchFamily="18" charset="0"/>
              </a:rPr>
              <a:t>trùm lên âu yếm, ăn ở với con người, giúp người, vất vả với con người...</a:t>
            </a:r>
            <a:r>
              <a:rPr lang="en-US" sz="2400">
                <a:latin typeface="Times New Roman" pitchFamily="18" charset="0"/>
                <a:cs typeface="Times New Roman" pitchFamily="18" charset="0"/>
              </a:rPr>
              <a:t>” nhà văn nhân hóa cây tre như người bạn đồng hành, sát cánh với con người Việt Nam. Điệp ngữ “Dưới bóng tre xanh” 3 lần gợi lên trước mắt người đọc bóng tre xanh bao trùm lên làng quê. Các từ “lâu đời</a:t>
            </a:r>
            <a:r>
              <a:rPr lang="en-US" sz="2400" i="1">
                <a:latin typeface="Times New Roman" pitchFamily="18" charset="0"/>
                <a:cs typeface="Times New Roman" pitchFamily="18" charset="0"/>
              </a:rPr>
              <a:t>”, đời đời, kiếp kiếp, từ nghìn đời nay.</a:t>
            </a:r>
            <a:r>
              <a:rPr lang="en-US" sz="2400">
                <a:latin typeface="Times New Roman" pitchFamily="18" charset="0"/>
                <a:cs typeface="Times New Roman" pitchFamily="18" charset="0"/>
              </a:rPr>
              <a:t>..đứng đầu các câu văn nhấn mạnh sự đồng hành của tre với con người trong lao động sản xuất từ xưa đến nay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0850" y="854075"/>
            <a:ext cx="11290300"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0850" y="1076325"/>
            <a:ext cx="10926763" cy="445770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Calibri" pitchFamily="34" charset="0"/>
                <a:cs typeface="Times New Roman" pitchFamily="18" charset="0"/>
              </a:rPr>
              <a:t>  </a:t>
            </a:r>
            <a:r>
              <a:rPr lang="en-US" sz="2400">
                <a:latin typeface="Times New Roman" pitchFamily="18" charset="0"/>
                <a:cs typeface="Times New Roman" pitchFamily="18" charset="0"/>
              </a:rPr>
              <a:t>Giọng văn đến đây như lắng xuống, tác giả như đang gợi nhắc lại những thời kì lịch sử đau thương của dân tộc, chúng ta đã trải qua một nghìn năm đô hộ của phong kiến phương Bắc, gần một trăm năm áp bức của thực dân Pháp, trong suốt thời gian ấy tre vẫn kề vai sát cánh cùng con người </a:t>
            </a:r>
            <a:r>
              <a:rPr lang="en-US" sz="2400" i="1">
                <a:latin typeface="Times New Roman" pitchFamily="18" charset="0"/>
                <a:cs typeface="Times New Roman" pitchFamily="18" charset="0"/>
              </a:rPr>
              <a:t>“cối xay tre vẫn nặng nề quay tuef ngàn đời nay, xay thúng thóc” </a:t>
            </a:r>
            <a:r>
              <a:rPr lang="en-US" sz="2400">
                <a:latin typeface="Times New Roman" pitchFamily="18" charset="0"/>
                <a:cs typeface="Times New Roman" pitchFamily="18" charset="0"/>
              </a:rPr>
              <a:t>tre vẫn cùng con người cần cù, nhẫn nại cùng con người. Chính vì vậy tre được ví là “</a:t>
            </a:r>
            <a:r>
              <a:rPr lang="en-US" sz="2400" i="1">
                <a:latin typeface="Times New Roman" pitchFamily="18" charset="0"/>
                <a:cs typeface="Times New Roman" pitchFamily="18" charset="0"/>
              </a:rPr>
              <a:t>Tre là cánh tay của người nông dân</a:t>
            </a:r>
            <a:r>
              <a:rPr lang="en-US" sz="2400">
                <a:latin typeface="Times New Roman" pitchFamily="18" charset="0"/>
                <a:cs typeface="Times New Roman" pitchFamily="18" charset="0"/>
              </a:rPr>
              <a:t>” hình ảnh so sánh  rất giản dị đã khẳng định, ngợi ca những ân tình của tre với người nông dân trong lao động sản xuất từ bao đời.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22050" cy="36671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870075"/>
            <a:ext cx="10958513" cy="193833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Viết về tre, nhưng Thép Mới lại giúp người đọc cảm nhận về không gian văn hóa truyền thống của người Việt Nam. Đó là không gian của mái đình cổ kính, của cuộc sống lao động lam lũ, của con người bền bỉ, nhẫn nhại vươn lên bất chấp mọi khắc nghiệt của cuộc sống. Mỗi câu văn thẫm đẫm chất thơ, chất nhạc, như bồi dắp thêm cho ta tình yêu và niềm tự hào về quê hương xứ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2558884"/>
              </p:ext>
            </p:extLst>
          </p:nvPr>
        </p:nvGraphicFramePr>
        <p:xfrm>
          <a:off x="660400" y="1892300"/>
          <a:ext cx="10858499" cy="3479800"/>
        </p:xfrm>
        <a:graphic>
          <a:graphicData uri="http://schemas.openxmlformats.org/drawingml/2006/table">
            <a:tbl>
              <a:tblPr/>
              <a:tblGrid>
                <a:gridCol w="1856983">
                  <a:extLst>
                    <a:ext uri="{9D8B030D-6E8A-4147-A177-3AD203B41FA5}">
                      <a16:colId xmlns:a16="http://schemas.microsoft.com/office/drawing/2014/main" val="20000"/>
                    </a:ext>
                  </a:extLst>
                </a:gridCol>
                <a:gridCol w="4297161">
                  <a:extLst>
                    <a:ext uri="{9D8B030D-6E8A-4147-A177-3AD203B41FA5}">
                      <a16:colId xmlns:a16="http://schemas.microsoft.com/office/drawing/2014/main" val="20001"/>
                    </a:ext>
                  </a:extLst>
                </a:gridCol>
                <a:gridCol w="4704355">
                  <a:extLst>
                    <a:ext uri="{9D8B030D-6E8A-4147-A177-3AD203B41FA5}">
                      <a16:colId xmlns:a16="http://schemas.microsoft.com/office/drawing/2014/main" val="20002"/>
                    </a:ext>
                  </a:extLst>
                </a:gridCol>
              </a:tblGrid>
              <a:tr h="347980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địa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liệt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Ba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Âm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tiếng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vọng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xứ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Huế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êm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hò</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lay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Niềm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tự</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06175" cy="5472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1076325"/>
            <a:ext cx="11087100" cy="4524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Trong đời sống hàng, tác giả đã khẳng định sự gắn bó giữa tre với người rất khăng khít, s</a:t>
            </a:r>
            <a:r>
              <a:rPr lang="en-US" sz="2400">
                <a:latin typeface="Times New Roman" pitchFamily="18" charset="0"/>
                <a:cs typeface="Times New Roman" pitchFamily="18" charset="0"/>
              </a:rPr>
              <a:t>ự gắn bó là suốt đời</a:t>
            </a:r>
            <a:r>
              <a:rPr lang="en-US" sz="2400" i="1">
                <a:latin typeface="Times New Roman" pitchFamily="18" charset="0"/>
                <a:cs typeface="Times New Roman" pitchFamily="18" charset="0"/>
              </a:rPr>
              <a:t>.Theo hành trình của đời người ( Từ thuở lọt lòng trong chiếc nôi tre, đến khi nhắm) </a:t>
            </a:r>
            <a:r>
              <a:rPr lang="en-US" sz="2400" b="1">
                <a:latin typeface="Times New Roman" pitchFamily="18" charset="0"/>
                <a:cs typeface="Times New Roman" pitchFamily="18" charset="0"/>
              </a:rPr>
              <a:t>tre có vai trò như thế nào? Tác giả khẳng định tre </a:t>
            </a:r>
            <a:r>
              <a:rPr lang="en-US" sz="2400">
                <a:latin typeface="Times New Roman" pitchFamily="18" charset="0"/>
                <a:cs typeface="Times New Roman" pitchFamily="18" charset="0"/>
              </a:rPr>
              <a:t>là nguồn vui tuổi thơ “</a:t>
            </a:r>
            <a:r>
              <a:rPr lang="en-US" sz="2400" i="1">
                <a:latin typeface="Times New Roman" pitchFamily="18" charset="0"/>
                <a:cs typeface="Times New Roman" pitchFamily="18" charset="0"/>
              </a:rPr>
              <a:t>chiếc thuyền lá tre, que chuyền que chắt”nghĩa là tre góp phần làm cho tuổi thơ được sống hồn nhiên, hạnh phúc, vui tươi với bao kỉ niệm về trò chơi con trẻ nhưng vô cùng thích thú. </a:t>
            </a:r>
            <a:r>
              <a:rPr lang="en-US" sz="2400">
                <a:latin typeface="Times New Roman" pitchFamily="18" charset="0"/>
                <a:cs typeface="Times New Roman" pitchFamily="18" charset="0"/>
              </a:rPr>
              <a:t>Đến tuổi thanh xuân</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tre là nhịp cầu bắc cho tình yêu đôi lứa “Những mối tình quê thương nỉ non dưới bóng tre nứa” nghĩa là tre là minh chứng cho bao tâm tình của tuổi trẻ, rồi tre kết tình lứa đôi như ca dao từng viết: “</a:t>
            </a:r>
            <a:r>
              <a:rPr lang="en-US" sz="2400" i="1">
                <a:latin typeface="Times New Roman" pitchFamily="18" charset="0"/>
                <a:cs typeface="Times New Roman" pitchFamily="18" charset="0"/>
              </a:rPr>
              <a:t>Lạt này gói bánh chưng xanh, cho mai lấy trúc cho anh lấy nàng”</a:t>
            </a:r>
            <a:r>
              <a:rPr lang="en-US" sz="2400">
                <a:latin typeface="Times New Roman" pitchFamily="18" charset="0"/>
                <a:cs typeface="Times New Roman" pitchFamily="18" charset="0"/>
              </a:rPr>
              <a:t>. Còn đến lúc con người ta xế bóng, tre làm chiếc điếu cày để  hút thuốc làm vui . Thậm chí, </a:t>
            </a:r>
            <a:r>
              <a:rPr lang="en-US" sz="2400" i="1">
                <a:latin typeface="Times New Roman" pitchFamily="18" charset="0"/>
                <a:cs typeface="Times New Roman" pitchFamily="18" charset="0"/>
              </a:rPr>
              <a:t>đến khi “nhắm mắt xuôi tay”, </a:t>
            </a:r>
            <a:r>
              <a:rPr lang="en-US" sz="2400">
                <a:latin typeface="Times New Roman" pitchFamily="18" charset="0"/>
                <a:cs typeface="Times New Roman" pitchFamily="18" charset="0"/>
              </a:rPr>
              <a:t>người ta vẫn gắn bó với tre</a:t>
            </a:r>
            <a:r>
              <a:rPr lang="en-US" sz="2400" i="1">
                <a:latin typeface="Times New Roman" pitchFamily="18" charset="0"/>
                <a:cs typeface="Times New Roman" pitchFamily="18" charset="0"/>
              </a:rPr>
              <a:t> “ nằm trên chiếc giường tre”. </a:t>
            </a:r>
            <a:r>
              <a:rPr lang="en-US" sz="2400">
                <a:latin typeface="Times New Roman" pitchFamily="18" charset="0"/>
                <a:cs typeface="Times New Roman" pitchFamily="18" charset="0"/>
              </a:rPr>
              <a:t>Đó là sự gắn bó không phải ngày một ngày hai mà là sự gắn bó suốt cả cuộc đời</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25438" y="869950"/>
            <a:ext cx="11487150" cy="5095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9750" y="1460500"/>
            <a:ext cx="11236325" cy="3887788"/>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Từ khi cất tiếng khóc chào đời, cả tuổi ấu thơ, tuổi thanh xuân thậm chí đến khi già yếu, qua đời. Sự đồng hành của con người từ khi ra đời đến khi nhắm mắt xuôi tay, tre với người sống có nhau, chết có nhau, chung thủy, son sắt. Thép Mới dùng hình ảnh gần gũi như “</a:t>
            </a:r>
            <a:r>
              <a:rPr lang="en-US" sz="2400" i="1">
                <a:solidFill>
                  <a:srgbClr val="000000"/>
                </a:solidFill>
                <a:latin typeface="Times New Roman" pitchFamily="18" charset="0"/>
                <a:cs typeface="Times New Roman" pitchFamily="18" charset="0"/>
              </a:rPr>
              <a:t>mái đình”, “mái chùa”, “cối xay tre”, “giang lạt”, “nôi tre”, “giường tre</a:t>
            </a:r>
            <a:r>
              <a:rPr lang="en-US" sz="2400">
                <a:solidFill>
                  <a:srgbClr val="000000"/>
                </a:solidFill>
                <a:latin typeface="Times New Roman" pitchFamily="18" charset="0"/>
                <a:cs typeface="Times New Roman" pitchFamily="18" charset="0"/>
              </a:rPr>
              <a:t>”... ; câu văn nhịp nhàng kết hợp với biện pháp liệt kê những chặng đường khác nhau trong cuộc đời con người; nhân hóa, so sánh đặc sắc; từ đó khẳng định những ân tình của con người với tre. Mối quan hệ của cây tre với cuộc sống của con người Việt Nam là quan hệ gắn bó, thủy chung, không thể tách dời. Cũng từ đó, tác giả ca ngợi nét đẹp của truyền thống văn hóa dân tộc đậm đà bản sắc với thái độ tự hào, trân trọng.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96663" cy="5126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74688" y="1328738"/>
            <a:ext cx="11137900" cy="4524375"/>
          </a:xfrm>
          <a:prstGeom prst="rect">
            <a:avLst/>
          </a:prstGeom>
          <a:noFill/>
          <a:ln w="9525">
            <a:noFill/>
            <a:miter lim="800000"/>
            <a:headEnd/>
            <a:tailEnd/>
          </a:ln>
        </p:spPr>
        <p:txBody>
          <a:bodyPr>
            <a:spAutoFit/>
          </a:bodyPr>
          <a:lstStyle/>
          <a:p>
            <a:r>
              <a:rPr lang="en-US" sz="2400" i="1">
                <a:latin typeface="Times New Roman" pitchFamily="18" charset="0"/>
                <a:cs typeface="Times New Roman" pitchFamily="18" charset="0"/>
              </a:rPr>
              <a:t> </a:t>
            </a:r>
            <a:r>
              <a:rPr lang="en-US" sz="2400" b="1">
                <a:latin typeface="Times New Roman" pitchFamily="18" charset="0"/>
                <a:cs typeface="Times New Roman" pitchFamily="18" charset="0"/>
              </a:rPr>
              <a:t>Tre không chỉ gắn bó với con người Việt Nam, dân tộc Việt Nam trong cuộc sống đời thường mà tre còn  gắn bó với con người trong chiến đấu</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Đến đây, giọng văn trở nên rắn rỏi, mạnh mẽ, sôi nổi, chứa đựng niềm  tự hào của tác giả. Nhà văn đặt vào h</a:t>
            </a:r>
            <a:r>
              <a:rPr lang="en-US" sz="2400" b="1">
                <a:latin typeface="Times New Roman" pitchFamily="18" charset="0"/>
                <a:cs typeface="Times New Roman" pitchFamily="18" charset="0"/>
              </a:rPr>
              <a:t>oàn cảnh</a:t>
            </a:r>
            <a:r>
              <a:rPr lang="en-US" sz="2400">
                <a:latin typeface="Times New Roman" pitchFamily="18" charset="0"/>
                <a:cs typeface="Times New Roman" pitchFamily="18" charset="0"/>
              </a:rPr>
              <a:t> cụ thể. Đó là lúc khó khăn, gian khổ của cuộc kháng chiến chống giặc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B</a:t>
            </a:r>
            <a:r>
              <a:rPr lang="en-US" sz="2400" i="1">
                <a:latin typeface="Times New Roman" pitchFamily="18" charset="0"/>
                <a:cs typeface="Times New Roman" pitchFamily="18" charset="0"/>
              </a:rPr>
              <a:t>uổi đầu, không một tấc sắt trong tay”, </a:t>
            </a:r>
            <a:r>
              <a:rPr lang="en-US" sz="2400">
                <a:latin typeface="Times New Roman" pitchFamily="18" charset="0"/>
                <a:cs typeface="Times New Roman" pitchFamily="18" charset="0"/>
              </a:rPr>
              <a:t>tre có</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vai trò, sức mạnh đặc</a:t>
            </a:r>
            <a:r>
              <a:rPr lang="en-US" sz="2400" i="1">
                <a:latin typeface="Times New Roman" pitchFamily="18" charset="0"/>
                <a:cs typeface="Times New Roman" pitchFamily="18" charset="0"/>
              </a:rPr>
              <a:t> </a:t>
            </a:r>
            <a:r>
              <a:rPr lang="en-US" sz="2400">
                <a:latin typeface="Times New Roman" pitchFamily="18" charset="0"/>
                <a:cs typeface="Times New Roman" pitchFamily="18" charset="0"/>
              </a:rPr>
              <a:t>biệt </a:t>
            </a:r>
            <a:r>
              <a:rPr lang="en-US" sz="2400" i="1">
                <a:latin typeface="Times New Roman" pitchFamily="18" charset="0"/>
                <a:cs typeface="Times New Roman" pitchFamily="18" charset="0"/>
              </a:rPr>
              <a:t>“tre là tất cả, tre là vũ khí</a:t>
            </a:r>
            <a:r>
              <a:rPr lang="en-US" sz="2400">
                <a:latin typeface="Times New Roman" pitchFamily="18" charset="0"/>
                <a:cs typeface="Times New Roman" pitchFamily="18" charset="0"/>
              </a:rPr>
              <a:t>”. Vị thế của tre được tôn vinh </a:t>
            </a:r>
            <a:r>
              <a:rPr lang="en-US" sz="2400" i="1">
                <a:latin typeface="Times New Roman" pitchFamily="18" charset="0"/>
                <a:cs typeface="Times New Roman" pitchFamily="18" charset="0"/>
              </a:rPr>
              <a:t>“vũ khí, đồng chí chiến đấu đồng cam cộng khổ, cái chông tre sông Hồng”. </a:t>
            </a:r>
            <a:r>
              <a:rPr lang="en-US" sz="2400">
                <a:latin typeface="Times New Roman" pitchFamily="18" charset="0"/>
                <a:cs typeface="Times New Roman" pitchFamily="18" charset="0"/>
              </a:rPr>
              <a:t>Từ những buổi đầu dựng nước, biểu tượng của lòng yêu nước quyết tâm đánh giặc cứu nước đã được kết tinh qua vẻ đẹp của Thánh Gióng. Cũng từ hình tượng Gióng chúng ta còn thấy được sự gắn kết của tre với người khi Gióng đánh giắc roi sắt gẫy, liền nhổ tre bên đường quật vào lũ giặc, xác giặc như ngả dạ. Trở lại thực tế lúc đó, trong năm tháng kháng chiến chống Pháp, chống Mỹ</a:t>
            </a:r>
            <a:r>
              <a:rPr lang="en-US" sz="2400" i="1">
                <a:latin typeface="Times New Roman" pitchFamily="18" charset="0"/>
                <a:cs typeface="Times New Roman" pitchFamily="18" charset="0"/>
              </a:rPr>
              <a:t>, “tre xung phong vào xe tăng đại bác”.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35013"/>
            <a:ext cx="11306175" cy="5365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3413" y="1028700"/>
            <a:ext cx="11088687" cy="4524375"/>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Hành động dũng cảm quên mình của tre: </a:t>
            </a:r>
            <a:r>
              <a:rPr lang="en-US" sz="2400" i="1">
                <a:latin typeface="Times New Roman" pitchFamily="18" charset="0"/>
                <a:cs typeface="Times New Roman" pitchFamily="18" charset="0"/>
              </a:rPr>
              <a:t>“chống lại sắt thép quân thù; tre xung phong vào xe tăng; hi sinh để bảo vệ con người”. </a:t>
            </a:r>
            <a:r>
              <a:rPr lang="en-US" sz="2400">
                <a:latin typeface="Times New Roman" pitchFamily="18" charset="0"/>
                <a:cs typeface="Times New Roman" pitchFamily="18" charset="0"/>
              </a:rPr>
              <a:t>Bằng những vũ khí thô sơ, tre cùng người đã làm nên những chiến công oanh liệt, những dấu son chói lọi.  Con người được so sánh:  </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như tre mọc thẳng con người không chịu khuất phục</a:t>
            </a:r>
            <a:r>
              <a:rPr lang="en-US" sz="2400" i="1">
                <a:latin typeface="Times New Roman" pitchFamily="18" charset="0"/>
                <a:cs typeface="Times New Roman" pitchFamily="18" charset="0"/>
              </a:rPr>
              <a:t>”</a:t>
            </a:r>
            <a:r>
              <a:rPr lang="en-US" sz="2400">
                <a:latin typeface="Times New Roman" pitchFamily="18" charset="0"/>
                <a:cs typeface="Times New Roman" pitchFamily="18" charset="0"/>
              </a:rPr>
              <a:t>, tre được nhân hóa: </a:t>
            </a:r>
            <a:r>
              <a:rPr lang="en-US" sz="2400" i="1">
                <a:latin typeface="Times New Roman" pitchFamily="18" charset="0"/>
                <a:cs typeface="Times New Roman" pitchFamily="18" charset="0"/>
              </a:rPr>
              <a:t>“tre là đồng chí chiến đấu, cùng ta làm ăn, vì ta mà cùng ta đánh giặc...hi sinh để bảo vệ con người</a:t>
            </a:r>
            <a:r>
              <a:rPr lang="en-US" sz="2400">
                <a:latin typeface="Times New Roman" pitchFamily="18" charset="0"/>
                <a:cs typeface="Times New Roman" pitchFamily="18" charset="0"/>
              </a:rPr>
              <a:t>”. Điệp ngữ  “tre”, “giữ” trong câu văn “tre giữ làng, giữ nước, giữ mái nhà tranh, giữ đồng lúa chín”  tác giả đã nhấn mạnh vai trò của cây tre . Giọng văn không còn bùi ngùi trầm lắng như ở đoạn trước mà trở nên sôi nổi, mạnh mẽ, hào hùng hơn, thấm đẫm niềm tự hào của một dân tộc vừa chiến thắng kẻ thù xâm lược. Tác giả kết hợp với các động từ mạnh như </a:t>
            </a:r>
            <a:r>
              <a:rPr lang="en-US" sz="2400" i="1">
                <a:latin typeface="Times New Roman" pitchFamily="18" charset="0"/>
                <a:cs typeface="Times New Roman" pitchFamily="18" charset="0"/>
              </a:rPr>
              <a:t>“chống lại”, “xung phong”, “giữ”,...</a:t>
            </a:r>
            <a:r>
              <a:rPr lang="en-US" sz="2400">
                <a:latin typeface="Times New Roman" pitchFamily="18" charset="0"/>
                <a:cs typeface="Times New Roman" pitchFamily="18" charset="0"/>
              </a:rPr>
              <a:t>nhấn mạnh sự dũng cảm gan dạ của cây tre kiên cường trong chiến tranh. Nhà văn khẳng định vai trò của tre, vị thế của tre bằng câu văn trắc nịch </a:t>
            </a:r>
            <a:r>
              <a:rPr lang="en-US" sz="2400" i="1">
                <a:latin typeface="Times New Roman" pitchFamily="18" charset="0"/>
                <a:cs typeface="Times New Roman" pitchFamily="18" charset="0"/>
              </a:rPr>
              <a:t>“anh hùng lao động, anh hùng chiến đấu</a:t>
            </a:r>
            <a:r>
              <a:rPr lang="en-US" sz="2400">
                <a:latin typeface="Times New Roman" pitchFamily="18" charset="0"/>
                <a:cs typeface="Times New Roman" pitchFamily="18" charset="0"/>
              </a:rPr>
              <a:t>”</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09663"/>
            <a:ext cx="11350625" cy="42862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2938" y="1641475"/>
            <a:ext cx="10898187" cy="26130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Tre được phong tặng danh hiệu cao quý </a:t>
            </a:r>
            <a:r>
              <a:rPr lang="en-US" sz="2400" i="1">
                <a:solidFill>
                  <a:srgbClr val="000000"/>
                </a:solidFill>
                <a:latin typeface="Times New Roman" pitchFamily="18" charset="0"/>
                <a:cs typeface="Times New Roman" pitchFamily="18" charset="0"/>
              </a:rPr>
              <a:t>“Tre, anh hùng lao động! Tre, anh hùng chiến đấu</a:t>
            </a:r>
            <a:r>
              <a:rPr lang="en-US" sz="2400">
                <a:solidFill>
                  <a:srgbClr val="000000"/>
                </a:solidFill>
                <a:latin typeface="Times New Roman" pitchFamily="18" charset="0"/>
                <a:cs typeface="Times New Roman" pitchFamily="18" charset="0"/>
              </a:rPr>
              <a:t>!” Sự lặp lại cấu trúc câu văn khiến giọng văn trở nên mạnh mẽ, khẳng định trong chiến đấu, tre là một người chiến sĩ quả cảm, anh hùng, cùng con người xông pha nơi trận mạc. Vẻ đẹp anh hùng, kiên cường, quả cảm, hi sinh quên mình của tre đã cho thấy được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3538" y="300038"/>
            <a:ext cx="11614150" cy="634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449263"/>
            <a:ext cx="10868025" cy="3181350"/>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 Từ những đóng góp to lớn ấy, tre đã đi vào đời sống tinh thần của dân tộc. Lời văn bay bổng tựa như lời thơ, nhà văn đã khéo léo kết hợp câu văn có vần có nhịp, đậm chất thơ </a:t>
            </a: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Diều bay, diều lá tre bay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Sáo tre, sáo trúc vang lưng trời...</a:t>
            </a:r>
            <a:endParaRPr lang="en-US" sz="2400">
              <a:latin typeface="Times New Roman" pitchFamily="18" charset="0"/>
              <a:cs typeface="Times New Roman" pitchFamily="18" charset="0"/>
            </a:endParaRPr>
          </a:p>
          <a:p>
            <a:pPr algn="ctr">
              <a:lnSpc>
                <a:spcPct val="150000"/>
              </a:lnSpc>
              <a:spcAft>
                <a:spcPts val="1000"/>
              </a:spcAft>
              <a:tabLst>
                <a:tab pos="88900" algn="l"/>
                <a:tab pos="179388" algn="l"/>
              </a:tabLst>
            </a:pPr>
            <a:r>
              <a:rPr lang="en-US" sz="2400" i="1">
                <a:latin typeface="Times New Roman" pitchFamily="18" charset="0"/>
                <a:cs typeface="Times New Roman" pitchFamily="18" charset="0"/>
              </a:rPr>
              <a:t>         Gió đưa tiếng sáo, gió nâng cánh diều.</a:t>
            </a:r>
            <a:endParaRPr 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3471863"/>
            <a:ext cx="11358563" cy="2803525"/>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a:latin typeface="Times New Roman" pitchFamily="18" charset="0"/>
                <a:cs typeface="Times New Roman" pitchFamily="18" charset="0"/>
              </a:rPr>
              <a:t>Tre trở thành nhạc cụ dân dã như làm sáo, làm diều, làm sạp để múa trong hội vui mừng chiến thắng...Âm thanh du dương của nhạc cụ dân dã ấy có sự đóng góp của tre; để từ đây tác giả đã giới thiệu cả một đời sống tinh thần vừa phong phú, vừa sôi nổi, tình yêu cuộc sống của người dân Việt Nam dưới bóng tre xanh. Cái hòa quyện của tình người, tình tre trong chất thơ bay bổng, giàu nhạc diệu của bài kí.</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54038"/>
            <a:ext cx="11350625" cy="5921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730250"/>
            <a:ext cx="11123613" cy="55737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Viết về tre, nhà văn không chỉ nhìn vào lịch sử, vào thức tại, mà ông còn hướng ngòi bút cảu mình đến tương lai với không ít trăn trở. </a:t>
            </a:r>
            <a:r>
              <a:rPr lang="en-US" sz="2400">
                <a:latin typeface="Times New Roman" pitchFamily="18" charset="0"/>
                <a:cs typeface="Times New Roman" pitchFamily="18" charset="0"/>
              </a:rPr>
              <a:t>Trong tương lai, khi sắt thép xi măng thay thế tre nứa, nhà văn Thép Mới không khỏi lo lắng, băn khoăn, tre sẽ ở đâu? Trên đường tới tương lai  </a:t>
            </a:r>
            <a:r>
              <a:rPr lang="en-US" sz="2400" i="1">
                <a:latin typeface="Times New Roman" pitchFamily="18" charset="0"/>
                <a:cs typeface="Times New Roman" pitchFamily="18" charset="0"/>
              </a:rPr>
              <a:t>“măng mọc trên phù hiệu ở ngực thiều nhi Việt Nam” </a:t>
            </a:r>
            <a:r>
              <a:rPr lang="en-US" sz="2400">
                <a:latin typeface="Times New Roman" pitchFamily="18" charset="0"/>
                <a:cs typeface="Times New Roman" pitchFamily="18" charset="0"/>
              </a:rPr>
              <a:t>tre trở thành biểu tượng cho sự nối tiếp của các thế hệ con người. Dù cho tương lai: “sắt thép có thể nhiều hơn tre nứa”, nhưng tre vẫn là một hình ảnh vô cùng thân thuộc, hiện hữu trong đời sống của con người Việt Nam. Âm thanh của tiếng sáo vút cao trong trẻo sẽ không có một thứ vật liệu nào thay thế cho tre; bởi: </a:t>
            </a:r>
            <a:r>
              <a:rPr lang="en-US" sz="2400" i="1">
                <a:latin typeface="Times New Roman" pitchFamily="18" charset="0"/>
                <a:cs typeface="Times New Roman" pitchFamily="18" charset="0"/>
              </a:rPr>
              <a:t>Tre vẫn là bóng mát, Tre vẫn mang khúc tâm tình,</a:t>
            </a:r>
            <a:r>
              <a:rPr lang="en-US" sz="2400">
                <a:latin typeface="Times New Roman" pitchFamily="18" charset="0"/>
                <a:cs typeface="Times New Roman" pitchFamily="18" charset="0"/>
              </a:rPr>
              <a:t> tre sẽ tươi những cổng chào thắng lợi, những chiếc du tre vẫn rướn lên bay bổng, tiếng sáo diều tre vút mãi...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06175" cy="4795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444625"/>
            <a:ext cx="10972800" cy="3784600"/>
          </a:xfrm>
          <a:prstGeom prst="rect">
            <a:avLst/>
          </a:prstGeom>
          <a:noFill/>
          <a:ln w="9525">
            <a:noFill/>
            <a:miter lim="800000"/>
            <a:headEnd/>
            <a:tailEnd/>
          </a:ln>
        </p:spPr>
        <p:txBody>
          <a:bodyPr>
            <a:spAutoFit/>
          </a:bodyPr>
          <a:lstStyle/>
          <a:p>
            <a:r>
              <a:rPr lang="nl-NL" sz="2400">
                <a:latin typeface="Times New Roman" pitchFamily="18" charset="0"/>
                <a:cs typeface="Times New Roman" pitchFamily="18" charset="0"/>
              </a:rPr>
              <a:t> Hình ảnh cây tre </a:t>
            </a:r>
            <a:r>
              <a:rPr lang="en-US" sz="2400">
                <a:latin typeface="Times New Roman" pitchFamily="18" charset="0"/>
                <a:cs typeface="Times New Roman" pitchFamily="18" charset="0"/>
              </a:rPr>
              <a:t>đã trở thành nguồn cảm hứng cho nhiều tác phẩm thơ ca như </a:t>
            </a:r>
            <a:r>
              <a:rPr lang="en-US" sz="2400" i="1">
                <a:latin typeface="Times New Roman" pitchFamily="18" charset="0"/>
                <a:cs typeface="Times New Roman" pitchFamily="18" charset="0"/>
              </a:rPr>
              <a:t>, Quê hương</a:t>
            </a:r>
            <a:r>
              <a:rPr lang="en-US" sz="2400">
                <a:latin typeface="Times New Roman" pitchFamily="18" charset="0"/>
                <a:cs typeface="Times New Roman" pitchFamily="18" charset="0"/>
              </a:rPr>
              <a:t> của Tế Hanh, </a:t>
            </a:r>
            <a:r>
              <a:rPr lang="en-US" sz="2400" i="1">
                <a:latin typeface="Times New Roman" pitchFamily="18" charset="0"/>
                <a:cs typeface="Times New Roman" pitchFamily="18" charset="0"/>
              </a:rPr>
              <a:t>Tre Việt Nam”</a:t>
            </a:r>
            <a:r>
              <a:rPr lang="en-US" sz="2400">
                <a:latin typeface="Times New Roman" pitchFamily="18" charset="0"/>
                <a:cs typeface="Times New Roman" pitchFamily="18" charset="0"/>
              </a:rPr>
              <a:t>của nguyễn Duy...Nhưng ”Cây tre Việt Nam” của Thép Mới mang dấu ấn riêng trên diễn đàn văn học. </a:t>
            </a:r>
            <a:r>
              <a:rPr lang="nl-NL" sz="2400">
                <a:latin typeface="Times New Roman" pitchFamily="18" charset="0"/>
                <a:cs typeface="Times New Roman" pitchFamily="18" charset="0"/>
              </a:rPr>
              <a:t>Nhà văn thành công với thể bút kí, bài văn giàu hình ảnh, nhạc điệu, thấm đẫm chất trữ tình. Sử dụng các biện pháp tu từ như điệp ngữ, ẩn dụ, hoán dụ, n</a:t>
            </a:r>
            <a:r>
              <a:rPr lang="en-US" sz="2400">
                <a:solidFill>
                  <a:srgbClr val="000000"/>
                </a:solidFill>
                <a:latin typeface="Times New Roman" pitchFamily="18" charset="0"/>
                <a:cs typeface="Times New Roman" pitchFamily="18" charset="0"/>
              </a:rPr>
              <a:t>hiều chi tiết hình ảnh chọn lọc, giàu sức gợi, ngôn ngữ mộc mạc, giản dị, bài văn đã tôn vinh, ca ngợi c</a:t>
            </a:r>
            <a:r>
              <a:rPr lang="en-US" sz="2400">
                <a:latin typeface="Times New Roman" pitchFamily="18" charset="0"/>
                <a:cs typeface="Times New Roman" pitchFamily="18" charset="0"/>
              </a:rPr>
              <a:t>ây Việt Nam. Tre là người bạn thân thiết, lâu đời của người nông dân và nhân dân Việt Nam, mang nhiều vẻ đẹp bình dị và nhiều phẩm chất quý báu, trở thành biểu tượng của đất nước, dân tộc Việt Nam. Bài viết còn gửi gắm t</a:t>
            </a:r>
            <a:r>
              <a:rPr lang="nl-NL" sz="2400">
                <a:latin typeface="Times New Roman" pitchFamily="18" charset="0"/>
                <a:cs typeface="Times New Roman" pitchFamily="18" charset="0"/>
              </a:rPr>
              <a:t>ình yêu quê hương, đất nước và niềm tự hào của nhà văn vẻ đẹp của thiên nhiên, con người Việt Nam và  truyền thống văn hóa dân tộc.</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6413" y="411163"/>
            <a:ext cx="415607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619125" y="530225"/>
            <a:ext cx="6092825"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Calibri" pitchFamily="34" charset="0"/>
              <a:cs typeface="Times New Roman" pitchFamily="18" charset="0"/>
            </a:endParaRPr>
          </a:p>
        </p:txBody>
      </p:sp>
      <p:sp>
        <p:nvSpPr>
          <p:cNvPr id="6" name="Rounded Rectangle 10"/>
          <p:cNvSpPr>
            <a:spLocks noChangeArrowheads="1"/>
          </p:cNvSpPr>
          <p:nvPr/>
        </p:nvSpPr>
        <p:spPr bwMode="auto">
          <a:xfrm>
            <a:off x="506413" y="1363663"/>
            <a:ext cx="11110912" cy="49641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19125" y="1763713"/>
            <a:ext cx="10475913" cy="958850"/>
          </a:xfrm>
          <a:prstGeom prst="rect">
            <a:avLst/>
          </a:prstGeom>
          <a:noFill/>
          <a:ln w="9525">
            <a:noFill/>
            <a:miter lim="800000"/>
            <a:headEnd/>
            <a:tailEnd/>
          </a:ln>
        </p:spPr>
        <p:txBody>
          <a:bodyPr>
            <a:spAutoFit/>
          </a:bodyPr>
          <a:lstStyle/>
          <a:p>
            <a:pPr marL="228600">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Bài cây tre Việt Nam được viết theo thể loại nào?</a:t>
            </a:r>
            <a:endParaRPr lang="en-US" sz="2400">
              <a:latin typeface="Calibri" pitchFamily="34" charset="0"/>
              <a:cs typeface="Times New Roman" pitchFamily="18" charset="0"/>
            </a:endParaRPr>
          </a:p>
          <a:p>
            <a:pPr marL="228600">
              <a:spcAft>
                <a:spcPts val="1000"/>
              </a:spcAft>
              <a:buFont typeface="Calibri Light"/>
              <a:buAutoNum type="alphaUcPeriod"/>
            </a:pPr>
            <a:r>
              <a:rPr lang="en-US" sz="2400">
                <a:solidFill>
                  <a:srgbClr val="000000"/>
                </a:solidFill>
                <a:latin typeface="Times New Roman" pitchFamily="18" charset="0"/>
                <a:cs typeface="Times New Roman" pitchFamily="18" charset="0"/>
              </a:rPr>
              <a:t>Truyện                    B.Kí                      C.Tiểu thuyết                       D.Thơ</a:t>
            </a:r>
            <a:endParaRPr lang="en-US" sz="2400">
              <a:latin typeface="Calibri" pitchFamily="34" charset="0"/>
              <a:cs typeface="Times New Roman" pitchFamily="18" charset="0"/>
            </a:endParaRPr>
          </a:p>
        </p:txBody>
      </p:sp>
      <p:sp>
        <p:nvSpPr>
          <p:cNvPr id="11" name="TextBox 10"/>
          <p:cNvSpPr txBox="1">
            <a:spLocks noChangeArrowheads="1"/>
          </p:cNvSpPr>
          <p:nvPr/>
        </p:nvSpPr>
        <p:spPr bwMode="auto">
          <a:xfrm>
            <a:off x="587375" y="3122613"/>
            <a:ext cx="11042650" cy="2316162"/>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Câu nào dưới đây nói về văn bản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Là truyện ngắn đạt giải nhất trong cuộc thi viết về làng quê và con người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 Là lời bình cho bộ phim cùng tên của các nhà điện ảnh Ba Lan.</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Là kí sự của tác giả viết về cây tre Việt Nam.</a:t>
            </a:r>
            <a:endParaRPr lang="en-US" sz="2400">
              <a:latin typeface="Calibri" pitchFamily="34"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Là tác phẩm đạt giải nhì trong cuộc vận động sáng tác cho thiếu nhi.</a:t>
            </a:r>
            <a:endParaRPr lang="en-US" sz="2400">
              <a:latin typeface="Calibri" pitchFamily="34" charset="0"/>
              <a:cs typeface="Times New Roman" pitchFamily="18" charset="0"/>
            </a:endParaRPr>
          </a:p>
        </p:txBody>
      </p:sp>
      <p:sp>
        <p:nvSpPr>
          <p:cNvPr id="13" name="TextBox 12"/>
          <p:cNvSpPr txBox="1">
            <a:spLocks noChangeArrowheads="1"/>
          </p:cNvSpPr>
          <p:nvPr/>
        </p:nvSpPr>
        <p:spPr bwMode="auto">
          <a:xfrm>
            <a:off x="582613" y="4087813"/>
            <a:ext cx="2249487"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
        <p:nvSpPr>
          <p:cNvPr id="15" name="TextBox 14"/>
          <p:cNvSpPr txBox="1">
            <a:spLocks noChangeArrowheads="1"/>
          </p:cNvSpPr>
          <p:nvPr/>
        </p:nvSpPr>
        <p:spPr bwMode="auto">
          <a:xfrm>
            <a:off x="3536950" y="2254250"/>
            <a:ext cx="1693863" cy="457200"/>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B</a:t>
            </a:r>
            <a:endParaRPr lang="en-US" sz="2400" b="1">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P spid="13" grpId="0"/>
      <p:bldP spid="15"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23950"/>
            <a:ext cx="11187113" cy="4811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550988"/>
            <a:ext cx="10553700" cy="236378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bài văn, tác giả không miêu tả phẩm chất nào của cây tre?</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A. Vẻ đẹp thẳng thắn, bất khuất.</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B.Vẻ đẹp  thanh thoát, dẻo dai.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C. Vẻ đẹp thủy chung, gắn bó với con người.</a:t>
            </a:r>
            <a:endParaRPr lang="en-US" sz="2400">
              <a:latin typeface="Times New Roman" pitchFamily="18" charset="0"/>
              <a:cs typeface="Times New Roman" pitchFamily="18" charset="0"/>
            </a:endParaRPr>
          </a:p>
          <a:p>
            <a:pPr>
              <a:lnSpc>
                <a:spcPts val="2550"/>
              </a:lnSpc>
              <a:spcAft>
                <a:spcPts val="1000"/>
              </a:spcAft>
            </a:pPr>
            <a:r>
              <a:rPr lang="en-US" sz="2400">
                <a:solidFill>
                  <a:srgbClr val="000000"/>
                </a:solidFill>
                <a:latin typeface="Times New Roman" pitchFamily="18" charset="0"/>
                <a:cs typeface="Times New Roman" pitchFamily="18" charset="0"/>
              </a:rPr>
              <a:t>D. Vẻ dẹp mềm dẻo, linh hoạt của tre</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8963" y="4235450"/>
            <a:ext cx="10698162" cy="887413"/>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Câu 4: Để miêu tả phẩm chất của tre, tác giả sử dụng chủ yếu biện pháp tu từ nào?</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Hoán dụ           B.So sánh        C. Ẩn dụ           D.Nhân hóa</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93725" y="3422650"/>
            <a:ext cx="2112963"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
        <p:nvSpPr>
          <p:cNvPr id="11" name="TextBox 10"/>
          <p:cNvSpPr txBox="1">
            <a:spLocks noChangeArrowheads="1"/>
          </p:cNvSpPr>
          <p:nvPr/>
        </p:nvSpPr>
        <p:spPr bwMode="auto">
          <a:xfrm>
            <a:off x="6545263" y="4651375"/>
            <a:ext cx="2894012"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141075" cy="47212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3750" y="1022350"/>
            <a:ext cx="6116638"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1. Thể thơ: Lục bát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35000" y="1739900"/>
            <a:ext cx="6115050" cy="482600"/>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D0D0D"/>
                </a:solidFill>
                <a:latin typeface="Times New Roman" pitchFamily="18" charset="0"/>
                <a:cs typeface="Times New Roman" pitchFamily="18" charset="0"/>
              </a:rPr>
              <a:t>2. Chủ đề: Tình cảm yêu quê hương đất nước</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35000" y="2438400"/>
            <a:ext cx="6115050" cy="484188"/>
          </a:xfrm>
          <a:prstGeom prst="rect">
            <a:avLst/>
          </a:prstGeom>
          <a:noFill/>
          <a:ln w="9525">
            <a:noFill/>
            <a:miter lim="800000"/>
            <a:headEnd/>
            <a:tailEnd/>
          </a:ln>
        </p:spPr>
        <p:txBody>
          <a:bodyPr>
            <a:spAutoFit/>
          </a:bodyPr>
          <a:lstStyle/>
          <a:p>
            <a:pPr algn="just">
              <a:lnSpc>
                <a:spcPct val="115000"/>
              </a:lnSpc>
              <a:spcAft>
                <a:spcPts val="1200"/>
              </a:spcAft>
            </a:pPr>
            <a:r>
              <a:rPr lang="en-US" sz="2400" b="1">
                <a:solidFill>
                  <a:srgbClr val="000000"/>
                </a:solidFill>
                <a:latin typeface="Times New Roman" pitchFamily="18" charset="0"/>
                <a:cs typeface="Times New Roman" pitchFamily="18" charset="0"/>
              </a:rPr>
              <a:t>3. </a:t>
            </a:r>
            <a:r>
              <a:rPr lang="vi-VN" sz="2400" b="1">
                <a:solidFill>
                  <a:srgbClr val="000000"/>
                </a:solidFill>
                <a:latin typeface="Times New Roman" pitchFamily="18" charset="0"/>
                <a:cs typeface="Times New Roman" pitchFamily="18" charset="0"/>
              </a:rPr>
              <a:t>Nghệ thuật</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15925" y="3121025"/>
            <a:ext cx="10744200" cy="1589088"/>
          </a:xfrm>
          <a:prstGeom prst="rect">
            <a:avLst/>
          </a:prstGeom>
          <a:noFill/>
          <a:ln w="9525">
            <a:noFill/>
            <a:miter lim="800000"/>
            <a:headEnd/>
            <a:tailEnd/>
          </a:ln>
        </p:spPr>
        <p:txBody>
          <a:bodyPr>
            <a:spAutoFit/>
          </a:bodyPr>
          <a:lstStyle/>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Ngôn ngữ, hình ảnh thơ thân thuộc, bình dị, giàu sức gợi</a:t>
            </a:r>
            <a:endParaRPr lang="en-US" sz="2400">
              <a:latin typeface="Times New Roman" pitchFamily="18" charset="0"/>
              <a:ea typeface="MS Mincho" pitchFamily="49" charset="-128"/>
              <a:cs typeface="Times New Roman" pitchFamily="18" charset="0"/>
            </a:endParaRPr>
          </a:p>
          <a:p>
            <a:pPr>
              <a:lnSpc>
                <a:spcPct val="115000"/>
              </a:lnSpc>
              <a:spcAft>
                <a:spcPts val="1000"/>
              </a:spcAft>
              <a:tabLst>
                <a:tab pos="1385888" algn="l"/>
              </a:tabLst>
            </a:pPr>
            <a:r>
              <a:rPr lang="en-US" sz="2400">
                <a:solidFill>
                  <a:srgbClr val="0D0D0D"/>
                </a:solidFill>
                <a:latin typeface="Times New Roman" pitchFamily="18" charset="0"/>
                <a:ea typeface="MS Mincho" pitchFamily="49" charset="-128"/>
                <a:cs typeface="Times New Roman" pitchFamily="18" charset="0"/>
              </a:rPr>
              <a:t>- Sử dụng nhiều phép tu từ , nhân hóa, điệp ngữ đặc sắc.</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854075"/>
            <a:ext cx="11169650" cy="52768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52475" y="1176338"/>
            <a:ext cx="10550525" cy="1220787"/>
          </a:xfrm>
          <a:prstGeom prst="rect">
            <a:avLst/>
          </a:prstGeom>
          <a:noFill/>
          <a:ln w="9525">
            <a:noFill/>
            <a:miter lim="800000"/>
            <a:headEnd/>
            <a:tailEnd/>
          </a:ln>
        </p:spPr>
        <p:txBody>
          <a:bodyPr>
            <a:spAutoFit/>
          </a:bodyPr>
          <a:lstStyle/>
          <a:p>
            <a:pPr>
              <a:lnSpc>
                <a:spcPts val="2550"/>
              </a:lnSpc>
              <a:spcAft>
                <a:spcPts val="1000"/>
              </a:spcAft>
            </a:pPr>
            <a:r>
              <a:rPr lang="en-US" sz="2400" b="1">
                <a:solidFill>
                  <a:srgbClr val="000000"/>
                </a:solidFill>
                <a:latin typeface="Times New Roman" pitchFamily="18" charset="0"/>
                <a:cs typeface="Times New Roman" pitchFamily="18" charset="0"/>
              </a:rPr>
              <a:t>Câu 5:</a:t>
            </a:r>
            <a:r>
              <a:rPr lang="en-US" sz="2400">
                <a:solidFill>
                  <a:srgbClr val="000000"/>
                </a:solidFill>
                <a:latin typeface="Times New Roman" pitchFamily="18" charset="0"/>
                <a:cs typeface="Times New Roman" pitchFamily="18" charset="0"/>
              </a:rPr>
              <a:t> Từ nào không thể thay thế cho từ “nhũn nhặn” trong câu “Dáng tre vươn mộc mạc, màu tre tươi nhũn nhặn” ?</a:t>
            </a:r>
            <a:endParaRPr lang="en-US" sz="2400">
              <a:latin typeface="Times New Roman" pitchFamily="18" charset="0"/>
              <a:cs typeface="Times New Roman" pitchFamily="18" charset="0"/>
            </a:endParaRPr>
          </a:p>
          <a:p>
            <a:pPr>
              <a:lnSpc>
                <a:spcPts val="2550"/>
              </a:lnSpc>
              <a:spcAft>
                <a:spcPts val="1000"/>
              </a:spcAft>
              <a:buFont typeface="Calibri Light"/>
              <a:buAutoNum type="alphaUcPeriod"/>
            </a:pPr>
            <a:r>
              <a:rPr lang="en-US" sz="2400">
                <a:solidFill>
                  <a:srgbClr val="000000"/>
                </a:solidFill>
                <a:latin typeface="Times New Roman" pitchFamily="18" charset="0"/>
                <a:cs typeface="Times New Roman" pitchFamily="18" charset="0"/>
              </a:rPr>
              <a:t>Bình thường         B.Khiêm nhường           C.Bình dị            D.Giản dị</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52475" y="2563813"/>
            <a:ext cx="10744200" cy="32131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6:</a:t>
            </a:r>
            <a:r>
              <a:rPr lang="en-US" sz="2400">
                <a:solidFill>
                  <a:srgbClr val="000000"/>
                </a:solidFill>
                <a:latin typeface="Times New Roman" pitchFamily="18" charset="0"/>
                <a:cs typeface="Times New Roman" pitchFamily="18" charset="0"/>
              </a:rPr>
              <a:t> Đoạn văn: “Suốt một đời người, từ thuở lọt lòng trong chiếc nôi tre, đến khi nhắm mắt xuôi tay, nằm trên giường tre, tre với mình, sống có nhau, chết có nhau, chung thủy” nói lên điều gì?</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A. Sự gắn bó thủy chung của tre với con người trong suốt cả cuộc đời.</a:t>
            </a:r>
            <a:endParaRPr lang="en-US" sz="2400">
              <a:latin typeface="Times New Roman" pitchFamily="18" charset="0"/>
              <a:cs typeface="Times New Roman" pitchFamily="18" charset="0"/>
            </a:endParaRPr>
          </a:p>
          <a:p>
            <a:pPr>
              <a:lnSpc>
                <a:spcPts val="2550"/>
              </a:lnSpc>
              <a:spcAft>
                <a:spcPts val="1000"/>
              </a:spcAft>
              <a:buSzPts val="1000"/>
            </a:pPr>
            <a:r>
              <a:rPr lang="en-US" sz="2400">
                <a:solidFill>
                  <a:srgbClr val="000000"/>
                </a:solidFill>
                <a:latin typeface="Times New Roman" pitchFamily="18" charset="0"/>
                <a:cs typeface="Times New Roman" pitchFamily="18" charset="0"/>
              </a:rPr>
              <a:t>B. Sự tận tình của tre trong việc phục vụ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C. Những phẩm chất cao quý của tre đối với con người.</a:t>
            </a:r>
          </a:p>
          <a:p>
            <a:pPr>
              <a:lnSpc>
                <a:spcPts val="2550"/>
              </a:lnSpc>
              <a:spcAft>
                <a:spcPts val="1000"/>
              </a:spcAft>
              <a:buSzPts val="1000"/>
            </a:pPr>
            <a:r>
              <a:rPr lang="en-US" sz="2400">
                <a:solidFill>
                  <a:srgbClr val="000000"/>
                </a:solidFill>
                <a:latin typeface="Times New Roman" pitchFamily="18" charset="0"/>
                <a:cs typeface="Times New Roman" pitchFamily="18" charset="0"/>
              </a:rPr>
              <a:t>D. Những đóng góp của tre cho sự nghiệp bảo vệ Tổ quốc.</a:t>
            </a:r>
          </a:p>
        </p:txBody>
      </p:sp>
      <p:sp>
        <p:nvSpPr>
          <p:cNvPr id="9" name="TextBox 8"/>
          <p:cNvSpPr txBox="1">
            <a:spLocks noChangeArrowheads="1"/>
          </p:cNvSpPr>
          <p:nvPr/>
        </p:nvSpPr>
        <p:spPr bwMode="auto">
          <a:xfrm>
            <a:off x="752475" y="3906838"/>
            <a:ext cx="1150938" cy="460375"/>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
        <p:nvSpPr>
          <p:cNvPr id="11" name="TextBox 10"/>
          <p:cNvSpPr txBox="1">
            <a:spLocks noChangeArrowheads="1"/>
          </p:cNvSpPr>
          <p:nvPr/>
        </p:nvSpPr>
        <p:spPr bwMode="auto">
          <a:xfrm>
            <a:off x="752475" y="1935163"/>
            <a:ext cx="85090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69913"/>
            <a:ext cx="11471275"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274763"/>
            <a:ext cx="10668000" cy="1481137"/>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7: Trong câu: “ Và sông Hồng bất khuất có cái chông tre.”, hình ảnh sông Hồng được dùng theo lối:</a:t>
            </a:r>
          </a:p>
          <a:p>
            <a:pPr algn="just">
              <a:lnSpc>
                <a:spcPct val="115000"/>
              </a:lnSpc>
              <a:spcAft>
                <a:spcPts val="1000"/>
              </a:spcAft>
            </a:pPr>
            <a:r>
              <a:rPr lang="en-US" sz="2400">
                <a:latin typeface="Times New Roman" pitchFamily="18" charset="0"/>
                <a:cs typeface="Times New Roman" pitchFamily="18" charset="0"/>
              </a:rPr>
              <a:t>A. Ẩn dụ                B. Hoán dụ               C. So sánh                   D. Nhân hóa</a:t>
            </a:r>
          </a:p>
        </p:txBody>
      </p:sp>
      <p:sp>
        <p:nvSpPr>
          <p:cNvPr id="7" name="TextBox 6"/>
          <p:cNvSpPr txBox="1">
            <a:spLocks noChangeArrowheads="1"/>
          </p:cNvSpPr>
          <p:nvPr/>
        </p:nvSpPr>
        <p:spPr bwMode="auto">
          <a:xfrm>
            <a:off x="563563" y="3260725"/>
            <a:ext cx="11176000" cy="1060450"/>
          </a:xfrm>
          <a:prstGeom prst="rect">
            <a:avLst/>
          </a:prstGeom>
          <a:noFill/>
          <a:ln w="9525">
            <a:noFill/>
            <a:miter lim="800000"/>
            <a:headEnd/>
            <a:tailEnd/>
          </a:ln>
        </p:spPr>
        <p:txBody>
          <a:bodyPr>
            <a:spAutoFit/>
          </a:bodyPr>
          <a:lstStyle/>
          <a:p>
            <a:pPr algn="just">
              <a:lnSpc>
                <a:spcPct val="115000"/>
              </a:lnSpc>
              <a:spcAft>
                <a:spcPts val="1000"/>
              </a:spcAft>
            </a:pPr>
            <a:r>
              <a:rPr lang="en-US" sz="2400" b="1">
                <a:latin typeface="Times New Roman" pitchFamily="18" charset="0"/>
                <a:cs typeface="Times New Roman" pitchFamily="18" charset="0"/>
              </a:rPr>
              <a:t>Câu 8: “ Thành đồng Tổ Quốc” là chỉ danh hiệu miền đất nào?</a:t>
            </a:r>
          </a:p>
          <a:p>
            <a:pPr algn="just">
              <a:lnSpc>
                <a:spcPct val="115000"/>
              </a:lnSpc>
              <a:spcAft>
                <a:spcPts val="1000"/>
              </a:spcAft>
            </a:pPr>
            <a:r>
              <a:rPr lang="en-US" sz="2400">
                <a:latin typeface="Times New Roman" pitchFamily="18" charset="0"/>
                <a:cs typeface="Times New Roman" pitchFamily="18" charset="0"/>
              </a:rPr>
              <a:t>A. Bắc Bộ              B. Trung Bộ                  C. Nam Bộ              D. Tây Nguyên</a:t>
            </a:r>
          </a:p>
        </p:txBody>
      </p:sp>
      <p:sp>
        <p:nvSpPr>
          <p:cNvPr id="9" name="TextBox 8"/>
          <p:cNvSpPr txBox="1">
            <a:spLocks noChangeArrowheads="1"/>
          </p:cNvSpPr>
          <p:nvPr/>
        </p:nvSpPr>
        <p:spPr bwMode="auto">
          <a:xfrm>
            <a:off x="600075" y="2273300"/>
            <a:ext cx="2228850" cy="461963"/>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A</a:t>
            </a:r>
            <a:endParaRPr lang="en-US" sz="2400">
              <a:solidFill>
                <a:srgbClr val="FF0000"/>
              </a:solidFill>
              <a:latin typeface="Calibri" pitchFamily="34" charset="0"/>
            </a:endParaRPr>
          </a:p>
        </p:txBody>
      </p:sp>
      <p:sp>
        <p:nvSpPr>
          <p:cNvPr id="11" name="TextBox 10"/>
          <p:cNvSpPr txBox="1">
            <a:spLocks noChangeArrowheads="1"/>
          </p:cNvSpPr>
          <p:nvPr/>
        </p:nvSpPr>
        <p:spPr bwMode="auto">
          <a:xfrm>
            <a:off x="8251825" y="3849688"/>
            <a:ext cx="2014538" cy="457200"/>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D</a:t>
            </a:r>
            <a:endParaRPr lang="en-US" sz="240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82613"/>
            <a:ext cx="11034713" cy="5381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1363" y="1047750"/>
            <a:ext cx="10204450"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Em hãy tìm những câu tục ngữ dân gian, câu ca dao, câu chuyện, bài thơ có nói tới hình ảnh cây tre?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1363" y="2016125"/>
            <a:ext cx="10682287" cy="758825"/>
          </a:xfrm>
          <a:prstGeom prst="rect">
            <a:avLst/>
          </a:prstGeom>
          <a:noFill/>
          <a:ln w="9525">
            <a:noFill/>
            <a:miter lim="800000"/>
            <a:headEnd/>
            <a:tailEnd/>
          </a:ln>
        </p:spPr>
        <p:txBody>
          <a:bodyPr>
            <a:spAutoFit/>
          </a:bodyPr>
          <a:lstStyle/>
          <a:p>
            <a:pPr>
              <a:lnSpc>
                <a:spcPts val="2550"/>
              </a:lnSpc>
              <a:spcAft>
                <a:spcPts val="1000"/>
              </a:spcAft>
            </a:pPr>
            <a:r>
              <a:rPr lang="en-US" sz="2400">
                <a:solidFill>
                  <a:srgbClr val="000000"/>
                </a:solidFill>
                <a:latin typeface="Times New Roman" pitchFamily="18" charset="0"/>
                <a:cs typeface="Times New Roman" pitchFamily="18" charset="0"/>
              </a:rPr>
              <a:t>GV chia lớp thành 4 nhóm,  cho HS thi cuộc thi NHANH NHƯ CHỚP- thời gian 3 phút; Nhóm nào tìm được nhiều, nhóm đó chiến thắng</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15925" y="3190875"/>
            <a:ext cx="9390063" cy="2917825"/>
          </a:xfrm>
          <a:prstGeom prst="rect">
            <a:avLst/>
          </a:prstGeom>
          <a:noFill/>
          <a:ln w="9525">
            <a:noFill/>
            <a:miter lim="800000"/>
            <a:headEnd/>
            <a:tailEnd/>
          </a:ln>
        </p:spPr>
        <p:txBody>
          <a:bodyPr>
            <a:spAutoFit/>
          </a:bodyPr>
          <a:lstStyle/>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Tre già, măng mọc; Lạt mềm buộc chặt  </a:t>
            </a:r>
            <a:r>
              <a:rPr lang="en-US" sz="2400" i="1">
                <a:solidFill>
                  <a:srgbClr val="000000"/>
                </a:solidFill>
                <a:latin typeface="Times New Roman" pitchFamily="18" charset="0"/>
                <a:cs typeface="Times New Roman" pitchFamily="18" charset="0"/>
              </a:rPr>
              <a:t>(tục ngữ)</a:t>
            </a:r>
            <a:endParaRPr lang="en-US" sz="2400">
              <a:latin typeface="Times New Roman" pitchFamily="18" charset="0"/>
              <a:cs typeface="Times New Roman" pitchFamily="18" charset="0"/>
            </a:endParaRPr>
          </a:p>
          <a:p>
            <a:pPr marL="742950" lvl="1" indent="-285750">
              <a:lnSpc>
                <a:spcPts val="2550"/>
              </a:lnSpc>
              <a:spcAft>
                <a:spcPts val="1000"/>
              </a:spcAft>
              <a:buFont typeface="Calibri Light"/>
              <a:buAutoNum type="arabicPeriod"/>
              <a:tabLst>
                <a:tab pos="914400" algn="l"/>
              </a:tabLst>
            </a:pPr>
            <a:r>
              <a:rPr lang="en-US" sz="2400">
                <a:solidFill>
                  <a:srgbClr val="000000"/>
                </a:solidFill>
                <a:latin typeface="Times New Roman" pitchFamily="18" charset="0"/>
                <a:cs typeface="Times New Roman" pitchFamily="18" charset="0"/>
              </a:rPr>
              <a:t>- Lạt này gói bánh chưng xanh</a:t>
            </a:r>
            <a:endParaRPr lang="en-US" sz="2400">
              <a:latin typeface="Times New Roman" pitchFamily="18" charset="0"/>
              <a:cs typeface="Times New Roman" pitchFamily="18" charset="0"/>
            </a:endParaRPr>
          </a:p>
          <a:p>
            <a:pPr marL="685800">
              <a:lnSpc>
                <a:spcPts val="2550"/>
              </a:lnSpc>
              <a:spcAft>
                <a:spcPts val="1000"/>
              </a:spcAft>
              <a:tabLst>
                <a:tab pos="914400" algn="l"/>
              </a:tabLst>
            </a:pPr>
            <a:r>
              <a:rPr lang="en-US" sz="2400">
                <a:solidFill>
                  <a:srgbClr val="000000"/>
                </a:solidFill>
                <a:latin typeface="Times New Roman" pitchFamily="18" charset="0"/>
                <a:cs typeface="Times New Roman" pitchFamily="18" charset="0"/>
              </a:rPr>
              <a:t>Cho mai lấy trúc cho anh lấy nàng </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  Khi đi trúc chửa mọc măng</a:t>
            </a:r>
            <a:endParaRPr lang="en-US" sz="2400">
              <a:latin typeface="Times New Roman" pitchFamily="18" charset="0"/>
              <a:cs typeface="Times New Roman" pitchFamily="18" charset="0"/>
            </a:endParaRPr>
          </a:p>
          <a:p>
            <a:pPr marL="685800">
              <a:lnSpc>
                <a:spcPct val="115000"/>
              </a:lnSpc>
              <a:spcAft>
                <a:spcPts val="1000"/>
              </a:spcAft>
              <a:tabLst>
                <a:tab pos="914400" algn="l"/>
              </a:tabLst>
            </a:pPr>
            <a:r>
              <a:rPr lang="en-US" sz="2400">
                <a:solidFill>
                  <a:srgbClr val="000000"/>
                </a:solidFill>
                <a:latin typeface="Times New Roman" pitchFamily="18" charset="0"/>
                <a:cs typeface="Times New Roman" pitchFamily="18" charset="0"/>
              </a:rPr>
              <a:t>                 Khi về trúc đã cao bằng ngọn tre.</a:t>
            </a:r>
            <a:endParaRPr lang="en-US" sz="2400">
              <a:latin typeface="Times New Roman" pitchFamily="18" charset="0"/>
              <a:cs typeface="Times New Roman" pitchFamily="18" charset="0"/>
            </a:endParaRPr>
          </a:p>
          <a:p>
            <a:pPr marL="685800">
              <a:lnSpc>
                <a:spcPts val="2550"/>
              </a:lnSpc>
              <a:spcAft>
                <a:spcPts val="1000"/>
              </a:spcAft>
              <a:tabLst>
                <a:tab pos="914400" algn="l"/>
              </a:tabLst>
            </a:pP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25438"/>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841375" y="387350"/>
            <a:ext cx="6096000"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Dạng 2: Đọc hiểu:</a:t>
            </a:r>
            <a:endParaRPr 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701675" y="1417638"/>
            <a:ext cx="10972800" cy="46116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TextBox 6">
            <a:extLst/>
          </p:cNvPr>
          <p:cNvSpPr txBox="1"/>
          <p:nvPr/>
        </p:nvSpPr>
        <p:spPr>
          <a:xfrm>
            <a:off x="1166191" y="1547804"/>
            <a:ext cx="6096000" cy="461665"/>
          </a:xfrm>
          <a:prstGeom prst="rect">
            <a:avLst/>
          </a:prstGeom>
          <a:noFill/>
        </p:spPr>
        <p:txBody>
          <a:bodyPr>
            <a:spAutoFit/>
          </a:bodyPr>
          <a:lstStyle/>
          <a:p>
            <a:pPr>
              <a:spcBef>
                <a:spcPts val="0"/>
              </a:spcBef>
              <a:spcAft>
                <a:spcPts val="1200"/>
              </a:spcAft>
              <a:defRPr/>
            </a:pP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28850" y="1547813"/>
            <a:ext cx="6096000"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văn sau đây và trả lời câu hỏi </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28663" y="2260600"/>
            <a:ext cx="10761662" cy="3503613"/>
          </a:xfrm>
          <a:prstGeom prst="rect">
            <a:avLst/>
          </a:prstGeom>
          <a:noFill/>
          <a:ln w="9525">
            <a:noFill/>
            <a:miter lim="800000"/>
            <a:headEnd/>
            <a:tailEnd/>
          </a:ln>
        </p:spPr>
        <p:txBody>
          <a:bodyPr>
            <a:spAutoFit/>
          </a:bodyPr>
          <a:lstStyle/>
          <a:p>
            <a:pPr>
              <a:lnSpc>
                <a:spcPct val="150000"/>
              </a:lnSpc>
              <a:spcAft>
                <a:spcPts val="1200"/>
              </a:spcAft>
            </a:pPr>
            <a:r>
              <a:rPr lang="en-US" sz="2400">
                <a:solidFill>
                  <a:srgbClr val="000000"/>
                </a:solidFill>
                <a:latin typeface="Times New Roman" pitchFamily="18" charset="0"/>
                <a:cs typeface="Times New Roman" pitchFamily="18" charset="0"/>
              </a:rPr>
              <a:t> “...Bóng tre chùm lên âu yếm làng, bản, xóm, thôn. Dưới bóng tre của ngàn xưa, thấp thoáng mái đình, mái chùa cổ kính. Dưới bóng tre xanh, ta gìn giữ một nền văn hóa lâu đời. Dưới bóng tre xanh, đã từ lâu đời, người dân cày Việt Nam dựng nhà, dựng cửa, vỡ ruộng, khai hoang. Tre ăn ở với người đời đời, kiếp kiếp. Tre, nứa, vầu giúp người hàng nghìn công việc khác nhau. Tre là cánh tay của người nông dân”.</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P spid="11"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6588"/>
            <a:ext cx="11087100" cy="5618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1474788"/>
            <a:ext cx="10561638" cy="38163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văn trích trong văn bản nào, của ai? Thể loại của văn bản?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văn.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Chỉ ra và nêu tác dụng của biện pháp tu từ nhân hóa trong đoạn văn?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a. Hãy kể tên 2 trải nghiệm chứng tỏ cây tre vẫn gắn bó với em và gia đình trong cuộc sống hàng ngày?</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b. Theo em, là học sinh đang tuổi đến trường, em thấy mình cần làm gì để lưu giữ giá trị của văn hóa dân tộc? </a:t>
            </a:r>
            <a:r>
              <a:rPr lang="en-US" sz="2400" i="1">
                <a:solidFill>
                  <a:srgbClr val="000000"/>
                </a:solidFill>
                <a:latin typeface="Times New Roman" pitchFamily="18" charset="0"/>
                <a:cs typeface="Times New Roman" pitchFamily="18" charset="0"/>
              </a:rPr>
              <a:t>(dành cho HS giỏi)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59263" y="25876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99813" cy="3749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29213" y="323850"/>
            <a:ext cx="2027237" cy="461963"/>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73113" y="1851025"/>
            <a:ext cx="10375900" cy="908050"/>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Đoạn trích trên được trích từ văn bản"Cây tre Việt Nam" của tác giả Thép Mới, thuôc thể loại kí</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641350" y="3070225"/>
            <a:ext cx="11053763" cy="1331913"/>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Đoạn văn trên nói về sự gắn bó, thủy chung của cây tre với con người trong cuộc sống đời thường. Với bao phẩm chất cao quý, tre luôn là biểu tượng của quê hương, đất nước và dân tộc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P spid="11"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49025" cy="50847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1188" y="1143000"/>
            <a:ext cx="11053762" cy="4598988"/>
          </a:xfrm>
          <a:prstGeom prst="rect">
            <a:avLst/>
          </a:prstGeom>
          <a:noFill/>
          <a:ln w="9525">
            <a:noFill/>
            <a:miter lim="800000"/>
            <a:headEnd/>
            <a:tailEnd/>
          </a:ln>
        </p:spPr>
        <p:txBody>
          <a:bodyPr>
            <a:spAutoFit/>
          </a:bodyPr>
          <a:lstStyle/>
          <a:p>
            <a:pPr algn="just">
              <a:lnSpc>
                <a:spcPct val="115000"/>
              </a:lnSpc>
              <a:spcAft>
                <a:spcPts val="6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Đoạn trích trên sử dụng biện pháp nghệ thuật là nhân hóa.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"Bóng tre trùm lên âu yếm làng, bản, xóm, thôn"</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"Tre ăn ở với người, đời đời kiếp kiếp"</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Tác dụng: </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Khẳng định sự gắn bó, khăng khít của tre với con người và cuộc sống của nhân dân Việt Nam</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Bày tỏ tình yêu mến tự hào của tác giả với cây tre nói riêng, với truyền thống văn hóa dân tộc Việt nói chung</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Làm cho hình ảnh cây tre trở nên gần gũi, sinh động, gợi hình gợi cảm.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1638" y="1063625"/>
            <a:ext cx="11410950" cy="4872038"/>
          </a:xfrm>
          <a:prstGeom prst="roundRect">
            <a:avLst>
              <a:gd name="adj" fmla="val 16667"/>
            </a:avLst>
          </a:prstGeom>
          <a:noFill/>
          <a:ln w="25400">
            <a:solidFill>
              <a:srgbClr val="243F60"/>
            </a:solidFill>
            <a:round/>
            <a:headEnd/>
            <a:tailEnd/>
          </a:ln>
        </p:spPr>
        <p:txBody>
          <a:bodyPr anchor="ctr"/>
          <a:lstStyle/>
          <a:p>
            <a:pPr eaLnBrk="0" hangingPunct="0">
              <a:lnSpc>
                <a:spcPct val="150000"/>
              </a:lnSpc>
              <a:spcAft>
                <a:spcPts val="800"/>
              </a:spcAft>
            </a:pPr>
            <a:endParaRPr lang="en-US" sz="2400" b="1">
              <a:latin typeface="Times New Roman" pitchFamily="18" charset="0"/>
              <a:cs typeface="Times New Roman" pitchFamily="18" charset="0"/>
            </a:endParaRPr>
          </a:p>
          <a:p>
            <a:pPr algn="ctr" eaLnBrk="0" hangingPunct="0">
              <a:lnSpc>
                <a:spcPct val="150000"/>
              </a:lnSpc>
            </a:pPr>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38175" y="1476375"/>
            <a:ext cx="10937875" cy="3940175"/>
          </a:xfrm>
          <a:prstGeom prst="rect">
            <a:avLst/>
          </a:prstGeom>
          <a:noFill/>
          <a:ln w="9525">
            <a:noFill/>
            <a:miter lim="800000"/>
            <a:headEnd/>
            <a:tailEnd/>
          </a:ln>
        </p:spPr>
        <p:txBody>
          <a:bodyPr>
            <a:spAutoFit/>
          </a:bodyPr>
          <a:lstStyle/>
          <a:p>
            <a:pPr algn="just">
              <a:lnSpc>
                <a:spcPct val="150000"/>
              </a:lnSpc>
              <a:spcAft>
                <a:spcPts val="1000"/>
              </a:spcAft>
            </a:pPr>
            <a:r>
              <a:rPr lang="en-US" sz="2400" b="1">
                <a:solidFill>
                  <a:srgbClr val="000000"/>
                </a:solidFill>
                <a:latin typeface="Times New Roman" pitchFamily="18" charset="0"/>
                <a:cs typeface="Times New Roman" pitchFamily="18" charset="0"/>
              </a:rPr>
              <a:t>Câu 4.</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a. Hai  trải nghiệm chứng tỏ cây tre vẫn gắn bó với em và gia đình trong cuộc sống hàng ngày: </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em cùng chị chơi chuyền bằng que tre, ông thổi sáo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vật dùng trong nhà em đang dùng là tre: rổ, rá, tăm tre,..</a:t>
            </a:r>
            <a:endParaRPr lang="en-US" sz="2400">
              <a:latin typeface="Times New Roman" pitchFamily="18" charset="0"/>
              <a:cs typeface="Times New Roman" pitchFamily="18" charset="0"/>
            </a:endParaRPr>
          </a:p>
          <a:p>
            <a:pPr>
              <a:lnSpc>
                <a:spcPct val="150000"/>
              </a:lnSpc>
              <a:spcAft>
                <a:spcPts val="1200"/>
              </a:spcAft>
            </a:pPr>
            <a:r>
              <a:rPr lang="en-US" sz="2400">
                <a:solidFill>
                  <a:srgbClr val="000000"/>
                </a:solidFill>
                <a:latin typeface="Times New Roman" pitchFamily="18" charset="0"/>
                <a:cs typeface="Times New Roman" pitchFamily="18" charset="0"/>
              </a:rPr>
              <a:t>- Hàng ngày em vẫn chơi với bạn bè dưới khóm tre làng...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82600"/>
            <a:ext cx="11080750" cy="57038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1073150" y="671513"/>
            <a:ext cx="2435225" cy="461962"/>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Đề số 2</a:t>
            </a:r>
            <a:endParaRPr 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6088" y="1320800"/>
            <a:ext cx="10890250" cy="4248150"/>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"Như tre mọc thẳng, con người không chịu khuất phục. Người xưa có câu:"Trúc dẫu cháy, đốt ngay vẫn thẳng".Tre là thẳng thắn, bất khuất! Ta kháng chiến, tre lại là đồng chí chiến đấu cùng ta. Tre vốn cùng ta làm ăn, lại vì ta mà cùng đánh giặc.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Buổi đầu đành giặc không có một tấc sắt trong tay, tre là tất cả, tre là vũ khí. Muôn đời biết ơn gậy tầm vông đã dựng nên Thành đồng Tổ quốc. Và sông Hồng bất khuất có cái chông tre.</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Trích Cây tre Việt Nam</a:t>
            </a:r>
            <a:r>
              <a:rPr lang="en-US" sz="2400">
                <a:solidFill>
                  <a:srgbClr val="000000"/>
                </a:solidFill>
                <a:latin typeface="Times New Roman" pitchFamily="18" charset="0"/>
                <a:cs typeface="Times New Roman" pitchFamily="18" charset="0"/>
              </a:rPr>
              <a:t>, Thép Mới</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788988"/>
            <a:ext cx="11034713" cy="51165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28675" y="1530350"/>
            <a:ext cx="10579100" cy="39147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Xác định phương thức biểu đạt có trong đoạn văn trên?</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Chỉ ra về nêu tác dụng của biện pháp tu từ được sử dụng trong câu văn “Tre, anh hùng lao động! Tre, anh hùng chiến đấu!” </a:t>
            </a:r>
            <a:endParaRPr lang="en-US" sz="2400">
              <a:latin typeface="Times New Roman" pitchFamily="18" charset="0"/>
              <a:cs typeface="Times New Roman" pitchFamily="18" charset="0"/>
            </a:endParaRPr>
          </a:p>
          <a:p>
            <a:pPr algn="just">
              <a:lnSpc>
                <a:spcPct val="150000"/>
              </a:lnSpc>
              <a:spcAft>
                <a:spcPts val="1000"/>
              </a:spcAf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nào của cây tre:</a:t>
            </a:r>
          </a:p>
          <a:p>
            <a:pPr algn="just">
              <a:lnSpc>
                <a:spcPct val="150000"/>
              </a:lnSpc>
              <a:spcAft>
                <a:spcPts val="1000"/>
              </a:spcAft>
            </a:pPr>
            <a:r>
              <a:rPr lang="en-US" sz="2400">
                <a:latin typeface="Times New Roman" pitchFamily="18" charset="0"/>
                <a:cs typeface="Times New Roman" pitchFamily="18" charset="0"/>
              </a:rPr>
              <a:t>- Vẻ đẹp anh hùng, kiên cường, quả cảm, hi sinh quên mình của cây tre trong các cuộc kháng chiến bảo vệ tổ quốc.</a:t>
            </a:r>
          </a:p>
          <a:p>
            <a:pPr algn="just">
              <a:lnSpc>
                <a:spcPct val="150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1482725"/>
            <a:ext cx="11390313" cy="3987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87363" y="1768475"/>
            <a:ext cx="11217275" cy="34163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4</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66713"/>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28388" cy="4757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40388" y="366713"/>
            <a:ext cx="1735137" cy="57943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28675" y="1768475"/>
            <a:ext cx="10609263" cy="4603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1. </a:t>
            </a:r>
            <a:r>
              <a:rPr lang="en-US" sz="2400">
                <a:solidFill>
                  <a:srgbClr val="000000"/>
                </a:solidFill>
                <a:latin typeface="Times New Roman" pitchFamily="18" charset="0"/>
                <a:cs typeface="Times New Roman" pitchFamily="18" charset="0"/>
              </a:rPr>
              <a:t>Phương thức biểu đạt có trong đoạn văn trên: Biểu cảm, miêu tả, tự sự</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28675" y="2209800"/>
            <a:ext cx="10795000" cy="3140075"/>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Câu 2. </a:t>
            </a:r>
            <a:endParaRPr lang="en-US" sz="2400">
              <a:latin typeface="Times New Roman" pitchFamily="18" charset="0"/>
              <a:cs typeface="Times New Roman" pitchFamily="18" charset="0"/>
            </a:endParaRPr>
          </a:p>
          <a:p>
            <a:pPr>
              <a:spcAft>
                <a:spcPts val="12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Chỉ ra </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Biện pháp tu từ được sử dụng trong câu văn “Tre, anh hùng lao động! Tre, anh hùng chiến đấu!” nhân hóa cây tre có những phẩm chất như con người: “anh hùng” trong lao động và chiến đấu.</a:t>
            </a:r>
            <a:endParaRPr lang="en-US" sz="2400">
              <a:latin typeface="Times New Roman" pitchFamily="18" charset="0"/>
              <a:cs typeface="Times New Roman" pitchFamily="18" charset="0"/>
            </a:endParaRPr>
          </a:p>
          <a:p>
            <a:pPr>
              <a:spcAft>
                <a:spcPts val="1200"/>
              </a:spcAft>
              <a:buFont typeface="Times New Roman" pitchFamily="18" charset="0"/>
              <a:buChar char="-"/>
            </a:pPr>
            <a:r>
              <a:rPr lang="en-US" sz="2400">
                <a:solidFill>
                  <a:srgbClr val="000000"/>
                </a:solidFill>
                <a:latin typeface="Times New Roman" pitchFamily="18" charset="0"/>
                <a:cs typeface="Times New Roman" pitchFamily="18" charset="0"/>
              </a:rPr>
              <a:t>Điệp ngữ: “Tre, anh hùng ...! Tre, anh hùng ...!”  (Hai câu văn có cấu trúc hoàn toàn giống nhau)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66500" cy="47307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79463" y="1560513"/>
            <a:ext cx="10868025" cy="3662362"/>
          </a:xfrm>
          <a:prstGeom prst="rect">
            <a:avLst/>
          </a:prstGeom>
          <a:noFill/>
          <a:ln w="9525">
            <a:noFill/>
            <a:miter lim="800000"/>
            <a:headEnd/>
            <a:tailEnd/>
          </a:ln>
        </p:spPr>
        <p:txBody>
          <a:bodyPr>
            <a:spAutoFit/>
          </a:bodyPr>
          <a:lstStyle/>
          <a:p>
            <a:pPr>
              <a:spcAft>
                <a:spcPts val="1200"/>
              </a:spcAft>
            </a:pPr>
            <a:r>
              <a:rPr lang="en-US" sz="2400">
                <a:solidFill>
                  <a:srgbClr val="000000"/>
                </a:solidFill>
                <a:latin typeface="Times New Roman" pitchFamily="18" charset="0"/>
                <a:cs typeface="Times New Roman" pitchFamily="18" charset="0"/>
              </a:rPr>
              <a:t>* Tác dụng</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Sự lặp lại cấu trúc câu văn khiến giọng văn trở nên mạnh mẽ, sôi nổi...; </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Làm cho câu văn sinh động, gợi hình, gợi cảm.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Khẳng định trong chiến đấu, tre là một người chiến sĩ quả cảm, anh hùng, cùng con người xông pha nơi trận mạc. Tác giả ca ngợi vẻ đẹp anh hùng, kiên cường, quả cảm, hi sinh quên mình của tre, khẳng định vai trò to lớn của cây tre đối với nhân dân, đất nước. Hình ảnh cây tre trở thành biểu tượng cho dân tộc Việt Nam.</a:t>
            </a:r>
            <a:endParaRPr lang="en-US" sz="2400">
              <a:latin typeface="Calibri" pitchFamily="34"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Thể hiện tình yêu, tự hào của nhà văn về cây tre, về con người dân tộc Việt Nam.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545888" cy="56657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25488" y="809625"/>
            <a:ext cx="10912475" cy="1687513"/>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3. </a:t>
            </a:r>
            <a:r>
              <a:rPr lang="en-US" sz="2400">
                <a:latin typeface="Times New Roman" pitchFamily="18" charset="0"/>
                <a:cs typeface="Times New Roman" pitchFamily="18" charset="0"/>
              </a:rPr>
              <a:t>Trong đoạn văn, tác giả ca ngợi vẻ đẹp của cây tre: Tác giả ca ngợi vẻ đẹp anh hùng, kiên cường, quả cảm, hi sinh quên mình của tre; đó cũng là vẻ đẹp của con người Việt Nam.</a:t>
            </a:r>
          </a:p>
        </p:txBody>
      </p:sp>
      <p:sp>
        <p:nvSpPr>
          <p:cNvPr id="7" name="TextBox 6"/>
          <p:cNvSpPr txBox="1">
            <a:spLocks noChangeArrowheads="1"/>
          </p:cNvSpPr>
          <p:nvPr/>
        </p:nvSpPr>
        <p:spPr bwMode="auto">
          <a:xfrm>
            <a:off x="415925" y="2497138"/>
            <a:ext cx="11769725" cy="3735387"/>
          </a:xfrm>
          <a:prstGeom prst="rect">
            <a:avLst/>
          </a:prstGeom>
          <a:noFill/>
          <a:ln w="9525">
            <a:noFill/>
            <a:miter lim="800000"/>
            <a:headEnd/>
            <a:tailEnd/>
          </a:ln>
        </p:spPr>
        <p:txBody>
          <a:bodyPr>
            <a:spAutoFit/>
          </a:bodyPr>
          <a:lstStyle/>
          <a:p>
            <a:pPr algn="just">
              <a:lnSpc>
                <a:spcPct val="150000"/>
              </a:lnSpc>
              <a:spcAft>
                <a:spcPts val="1000"/>
              </a:spcAft>
              <a:tabLst>
                <a:tab pos="88900" algn="l"/>
                <a:tab pos="179388"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Những thông điệp mà em rút ra sau khi đọc văn bản có đoạn văn là:</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Bài học về “uống nước nhớ nguồn” biết ơn bao thế hệ cha ông đã cống hiến xậy dựng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Biết yêu thiên nhiên, yêu cây tre loài cây là biểu tượng cho dân tộc, yêu quê hương đất nước.</a:t>
            </a:r>
          </a:p>
          <a:p>
            <a:pPr>
              <a:lnSpc>
                <a:spcPct val="150000"/>
              </a:lnSpc>
              <a:spcAft>
                <a:spcPts val="1000"/>
              </a:spcAft>
              <a:buFont typeface="Times New Roman" pitchFamily="18" charset="0"/>
              <a:buChar char="-"/>
              <a:tabLst>
                <a:tab pos="88900" algn="l"/>
                <a:tab pos="179388" algn="l"/>
              </a:tabLst>
            </a:pPr>
            <a:r>
              <a:rPr lang="en-US" sz="2400">
                <a:latin typeface="Times New Roman" pitchFamily="18" charset="0"/>
                <a:cs typeface="Times New Roman" pitchFamily="18" charset="0"/>
              </a:rPr>
              <a:t>Tìm hiểu, trân trọng, giữ gìn và phát huy giá trị văn hóa truyền thống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34963" y="134938"/>
            <a:ext cx="11537950" cy="67230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96925" y="322263"/>
            <a:ext cx="10598150" cy="6535737"/>
          </a:xfrm>
          <a:prstGeom prst="rect">
            <a:avLst/>
          </a:prstGeom>
          <a:noFill/>
          <a:ln w="9525">
            <a:noFill/>
            <a:miter lim="800000"/>
            <a:headEnd/>
            <a:tailEnd/>
          </a:ln>
        </p:spPr>
        <p:txBody>
          <a:bodyPr>
            <a:spAutoFit/>
          </a:bodyPr>
          <a:lstStyle/>
          <a:p>
            <a:pPr>
              <a:spcAft>
                <a:spcPts val="1200"/>
              </a:spcAft>
            </a:pPr>
            <a:r>
              <a:rPr lang="en-US" sz="2400" b="1">
                <a:solidFill>
                  <a:srgbClr val="000000"/>
                </a:solidFill>
                <a:latin typeface="Times New Roman" pitchFamily="18" charset="0"/>
                <a:cs typeface="Times New Roman" pitchFamily="18" charset="0"/>
              </a:rPr>
              <a:t>Đọc đoạn thơ sau đây và trả lời câu hỏi </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Bão bùng thân bọc lấy thân</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Tay ôm tay níu tre gần nhau thêm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Thương nhau tre không ở riêng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Lũy thành từ đó mà nên hỡi người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Chẳng may thân gãy cành rơi</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Vẫn nguyên cái gốc truyền đời cho măng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Nòi tre đâu chịu mọc cong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Chưa lên đã nhọn như chông lạ thường           </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          Lưng trần phơi nắng phơi sương</a:t>
            </a:r>
            <a:endParaRPr lang="en-US" sz="2400">
              <a:latin typeface="Times New Roman" pitchFamily="18"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Có manh áo cộc tre nhường cho con</a:t>
            </a:r>
            <a:endParaRPr lang="en-US" sz="2400">
              <a:latin typeface="Times New Roman" pitchFamily="18" charset="0"/>
              <a:cs typeface="Times New Roman" pitchFamily="18" charset="0"/>
            </a:endParaRPr>
          </a:p>
          <a:p>
            <a:pPr algn="r">
              <a:lnSpc>
                <a:spcPct val="115000"/>
              </a:lnSpc>
              <a:spcAft>
                <a:spcPts val="1200"/>
              </a:spcAft>
            </a:pPr>
            <a:r>
              <a:rPr lang="en-US" sz="2400">
                <a:solidFill>
                  <a:srgbClr val="000000"/>
                </a:solidFill>
                <a:latin typeface="Times New Roman" pitchFamily="18" charset="0"/>
                <a:cs typeface="Times New Roman" pitchFamily="18" charset="0"/>
              </a:rPr>
              <a:t>(Tre Việt Nam – Nguyễn Duy)</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69988"/>
            <a:ext cx="11322050" cy="43910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2155825"/>
            <a:ext cx="11153775" cy="2444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Hãy xác định phương thức biểu đạt chính trong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2. </a:t>
            </a:r>
            <a:r>
              <a:rPr lang="en-US" sz="2400">
                <a:solidFill>
                  <a:srgbClr val="000000"/>
                </a:solidFill>
                <a:latin typeface="Times New Roman" pitchFamily="18" charset="0"/>
                <a:cs typeface="Times New Roman" pitchFamily="18" charset="0"/>
              </a:rPr>
              <a:t>Nêu nội dung chính của đoạn thơ trên. </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Câu 3. </a:t>
            </a:r>
            <a:r>
              <a:rPr lang="en-US" sz="2400">
                <a:solidFill>
                  <a:srgbClr val="000000"/>
                </a:solidFill>
                <a:latin typeface="Times New Roman" pitchFamily="18" charset="0"/>
                <a:cs typeface="Times New Roman" pitchFamily="18" charset="0"/>
              </a:rPr>
              <a:t>Nêu 2 biện pháp tu từ tác giả sử dụng chủ yếu trong đoạn thơ trên. </a:t>
            </a: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vấn đề gì?</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49725" y="32067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96888" y="1536700"/>
            <a:ext cx="11198225"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0963" y="439738"/>
            <a:ext cx="2573337"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8000"/>
                </a:solidFill>
                <a:latin typeface="Times New Roman" pitchFamily="18" charset="0"/>
                <a:cs typeface="Times New Roman" pitchFamily="18" charset="0"/>
              </a:rPr>
              <a:t>Lời giải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903288" y="2173288"/>
            <a:ext cx="10385425" cy="490537"/>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1.</a:t>
            </a:r>
            <a:r>
              <a:rPr lang="en-US" sz="2400">
                <a:solidFill>
                  <a:srgbClr val="000000"/>
                </a:solidFill>
                <a:latin typeface="Times New Roman" pitchFamily="18" charset="0"/>
                <a:cs typeface="Times New Roman" pitchFamily="18" charset="0"/>
              </a:rPr>
              <a:t> Phương thức biểu đạt chính của đoạn thơ: phương thức biểu cảm.</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42963" y="3111500"/>
            <a:ext cx="10780712" cy="13398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Nội dung chính của đoạn thơ: Qua chuyện cây tre, tác giả ngợi ca phẩm chất của con người Việt Nam: luôn vượt qua khó khăn, gian khổ bằng sức sống bền bỉ, bằng tình yêu thương, tinh thần đoàn kết gắn bó lẫn nhau.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680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6600" y="852488"/>
            <a:ext cx="11039475" cy="521017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Trong đoạn thơ, tác giả sử dụng phép tu từ: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ẩn dụ (cây tre ẩn dụ cho con người Việt Nam);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nhân hóa (trong các câu: Bão bùng thân bọc lấy thân/ Tay ôm tay níu tre gần nhau thêm/ Thương nhau tre không ở riêng/ Lưng trần phơi nắng phơi sương/ Có manh áo cộc tre nhường cho con).</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Tác dụng:</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Giúp câu thơ thêm sinh động, gợi hình, gợi tả, gợi cảm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Sự vật trở nên có hồn hơn, mang sắc thái, dáng vóc của con người.</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Qua việc khắc họa hình ảnh cây tre, tác giả đã bộc lộ, đặc tả những phẩm chất vốn có của con người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441113" cy="5216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35050" y="1095375"/>
            <a:ext cx="10741025" cy="485775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Câu 4. </a:t>
            </a:r>
            <a:r>
              <a:rPr lang="en-US" sz="2400">
                <a:solidFill>
                  <a:srgbClr val="000000"/>
                </a:solidFill>
                <a:latin typeface="Times New Roman" pitchFamily="18" charset="0"/>
                <a:cs typeface="Times New Roman" pitchFamily="18" charset="0"/>
              </a:rPr>
              <a:t>Hai dòng thơ: Lưng trần phơi nắng phơi sương/ Có manh áo cộc tre nhường cho con biểu đạt tinh thần chịu thương chịu khó, hi sinh bản thân vì con của cây tre, cũng tức là của con người Việt Nam.</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Hình tượng cây tre trong hai câu thơ đã thể hiện, khắc họa hình ảnh người mẹ tần tảo, chịu thương chịu khó vì con. Đây cũng chính là điểm độc đáo đồng thời cũng chính là sự sáng tạo của nhà thơ. Mượn hình ảnh cây tre cùng thủ pháp nhân hóa, tác giả không chỉ khiến cây tre trở nên có hồn hơn, mang sắc thái như con người vừa ẩn hiện lấp ló đằng sau hình ảnh cây tre ấy chính là hình ảnh người mẹ lam lũ, chịu thương chịu khó, dãi dầm mưa nắm. Không quản ngại khó khăn để kiếm miếng cơm manh áo nuôi con. Qua đó, tác giả cũng thể hiện tình yêu bao la đối với những người mẹ Việt Nam anh hùng.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TIẾNG VIỆT: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đồng</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âm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nghĩa</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biện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pháp</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tu</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từ</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hoán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dụ</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417" b="41417" l="2563" r="46000"/>
                    </a14:imgEffect>
                  </a14:imgLayer>
                </a14:imgProps>
              </a:ext>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690519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551005"/>
            <a:ext cx="4737489" cy="783119"/>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569029" y="1750855"/>
            <a:ext cx="11093319" cy="490477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40C5D87-269F-48E3-A59C-BC5B12FBBA0F}"/>
              </a:ext>
            </a:extLst>
          </p:cNvPr>
          <p:cNvSpPr txBox="1"/>
          <p:nvPr/>
        </p:nvSpPr>
        <p:spPr>
          <a:xfrm>
            <a:off x="798225" y="680756"/>
            <a:ext cx="494300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C82B0DD-737D-4D55-AD5D-7A45A0ED0894}"/>
              </a:ext>
            </a:extLst>
          </p:cNvPr>
          <p:cNvSpPr txBox="1"/>
          <p:nvPr/>
        </p:nvSpPr>
        <p:spPr>
          <a:xfrm>
            <a:off x="978108" y="1880605"/>
            <a:ext cx="609350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0E06D94-6B0F-46EE-A816-2BF6319EFE26}"/>
              </a:ext>
            </a:extLst>
          </p:cNvPr>
          <p:cNvSpPr txBox="1"/>
          <p:nvPr/>
        </p:nvSpPr>
        <p:spPr>
          <a:xfrm>
            <a:off x="842762" y="2408086"/>
            <a:ext cx="10639704"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10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miệng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uống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tiện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591B9DEF-195B-49BC-A48F-E3FDC3953358}"/>
              </a:ext>
            </a:extLst>
          </p:cNvPr>
          <p:cNvSpPr txBox="1"/>
          <p:nvPr/>
        </p:nvSpPr>
        <p:spPr>
          <a:xfrm>
            <a:off x="842762" y="4493847"/>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492F28E-31ED-4F55-A694-C9703406A08D}"/>
              </a:ext>
            </a:extLst>
          </p:cNvPr>
          <p:cNvSpPr txBox="1"/>
          <p:nvPr/>
        </p:nvSpPr>
        <p:spPr>
          <a:xfrm>
            <a:off x="842762" y="4988421"/>
            <a:ext cx="10639704"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ngọt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11150"/>
            <a:ext cx="6588125" cy="628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0934700" cy="4121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7725" y="401638"/>
            <a:ext cx="6308725" cy="461962"/>
          </a:xfrm>
          <a:prstGeom prst="rect">
            <a:avLst/>
          </a:prstGeom>
          <a:noFill/>
          <a:ln w="9525">
            <a:noFill/>
            <a:miter lim="800000"/>
            <a:headEnd/>
            <a:tailEnd/>
          </a:ln>
        </p:spPr>
        <p:txBody>
          <a:bodyPr>
            <a:spAutoFit/>
          </a:bodyPr>
          <a:lstStyle/>
          <a:p>
            <a:r>
              <a:rPr lang="en-US" sz="2400" b="1">
                <a:solidFill>
                  <a:srgbClr val="FF0000"/>
                </a:solidFill>
                <a:latin typeface="Times New Roman" pitchFamily="18" charset="0"/>
                <a:cs typeface="Times New Roman" pitchFamily="18" charset="0"/>
              </a:rPr>
              <a:t>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60450" y="1547813"/>
            <a:ext cx="6096000" cy="482600"/>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4713" y="2082800"/>
            <a:ext cx="10748962" cy="2843213"/>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1.1. Nêu vấn đề:</a:t>
            </a:r>
            <a:endParaRPr lang="en-US" sz="2400">
              <a:latin typeface="Times New Roman" pitchFamily="18" charset="0"/>
              <a:cs typeface="Times New Roman" pitchFamily="18" charset="0"/>
            </a:endParaRPr>
          </a:p>
          <a:p>
            <a:pPr>
              <a:lnSpc>
                <a:spcPct val="115000"/>
              </a:lnSpc>
            </a:pP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Giới thiệu về đặc trưng thể loại ca dao: Là thể loại trữ tình diễn tả tâm trạng, cảm xúc của con người, gắn với các hình thức sinh hoạt.</a:t>
            </a:r>
            <a:endParaRPr lang="en-US" sz="2400">
              <a:latin typeface="Times New Roman" pitchFamily="18" charset="0"/>
              <a:cs typeface="Times New Roman" pitchFamily="18" charset="0"/>
            </a:endParaRPr>
          </a:p>
          <a:p>
            <a:r>
              <a:rPr lang="en-US" sz="2400">
                <a:solidFill>
                  <a:srgbClr val="0D0D0D"/>
                </a:solidFill>
                <a:latin typeface="Times New Roman" pitchFamily="18" charset="0"/>
                <a:cs typeface="Times New Roman" pitchFamily="18" charset="0"/>
              </a:rPr>
              <a:t>- Giới thiệu về chùm ca dao về </a:t>
            </a:r>
            <a:r>
              <a:rPr lang="en-US" sz="2400" b="1">
                <a:solidFill>
                  <a:srgbClr val="0D0D0D"/>
                </a:solidFill>
                <a:latin typeface="Times New Roman" pitchFamily="18" charset="0"/>
                <a:cs typeface="Times New Roman" pitchFamily="18" charset="0"/>
              </a:rPr>
              <a:t>tình yêu quê hương đất nước </a:t>
            </a:r>
            <a:r>
              <a:rPr lang="en-US" sz="2400">
                <a:solidFill>
                  <a:srgbClr val="0D0D0D"/>
                </a:solidFill>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49358"/>
            <a:ext cx="11179022" cy="5037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849C942-EAC9-493C-B626-AE5DE5D84757}"/>
              </a:ext>
            </a:extLst>
          </p:cNvPr>
          <p:cNvSpPr txBox="1"/>
          <p:nvPr/>
        </p:nvSpPr>
        <p:spPr>
          <a:xfrm>
            <a:off x="416630" y="1171367"/>
            <a:ext cx="10813774" cy="392395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1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81878"/>
            <a:ext cx="11245283" cy="511533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66956450-C01C-42B8-9585-768F5BEC671E}"/>
              </a:ext>
            </a:extLst>
          </p:cNvPr>
          <p:cNvSpPr txBox="1"/>
          <p:nvPr/>
        </p:nvSpPr>
        <p:spPr>
          <a:xfrm>
            <a:off x="675861" y="1156583"/>
            <a:ext cx="10707756" cy="1759456"/>
          </a:xfrm>
          <a:prstGeom prst="rect">
            <a:avLst/>
          </a:prstGeom>
          <a:noFill/>
        </p:spPr>
        <p:txBody>
          <a:bodyPr wrap="square">
            <a:spAutoFit/>
          </a:bodyPr>
          <a:lstStyle/>
          <a:p>
            <a:pPr marL="342900" marR="0" lvl="0" indent="-342900" algn="l" defTabSz="914400" rtl="0" eaLnBrk="1" fontAlgn="auto" latinLnBrk="0" hangingPunct="1">
              <a:lnSpc>
                <a:spcPts val="1950"/>
              </a:lnSpc>
              <a:spcBef>
                <a:spcPts val="0"/>
              </a:spcBef>
              <a:spcAft>
                <a:spcPts val="1000"/>
              </a:spcAft>
              <a:buClrTx/>
              <a:buSzTx/>
              <a:buFont typeface="Times New Roman" panose="02020603050405020304" pitchFamily="18" charset="0"/>
              <a:buChar char="-"/>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03C0792-0B19-4119-8A85-00CF2A13B773}"/>
              </a:ext>
            </a:extLst>
          </p:cNvPr>
          <p:cNvSpPr txBox="1"/>
          <p:nvPr/>
        </p:nvSpPr>
        <p:spPr>
          <a:xfrm>
            <a:off x="675860" y="3429000"/>
            <a:ext cx="10707755" cy="21441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100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371061"/>
            <a:ext cx="11417561" cy="59899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1521DC86-2ED4-4D3A-842E-C710C2647F1B}"/>
              </a:ext>
            </a:extLst>
          </p:cNvPr>
          <p:cNvSpPr txBox="1"/>
          <p:nvPr/>
        </p:nvSpPr>
        <p:spPr>
          <a:xfrm>
            <a:off x="715618" y="686985"/>
            <a:ext cx="6096000" cy="356829"/>
          </a:xfrm>
          <a:prstGeom prst="rect">
            <a:avLst/>
          </a:prstGeom>
          <a:noFill/>
        </p:spPr>
        <p:txBody>
          <a:bodyPr wrap="square">
            <a:spAutoFit/>
          </a:bodyPr>
          <a:lstStyle/>
          <a:p>
            <a:pPr marL="0" marR="0" lvl="0" indent="0" algn="l" defTabSz="914400" rtl="0" eaLnBrk="1" fontAlgn="auto" latinLnBrk="0" hangingPunct="1">
              <a:lnSpc>
                <a:spcPts val="1950"/>
              </a:lnSpc>
              <a:spcBef>
                <a:spcPts val="0"/>
              </a:spcBef>
              <a:spcAft>
                <a:spcPts val="195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E0781A-FAC3-4D58-9089-2A9AA19A185B}"/>
              </a:ext>
            </a:extLst>
          </p:cNvPr>
          <p:cNvSpPr txBox="1"/>
          <p:nvPr/>
        </p:nvSpPr>
        <p:spPr>
          <a:xfrm>
            <a:off x="715618" y="993751"/>
            <a:ext cx="11059752" cy="498085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trừu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54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30" y="861391"/>
            <a:ext cx="11324796" cy="536713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6BAF623-814E-442D-9071-834935BD93EB}"/>
              </a:ext>
            </a:extLst>
          </p:cNvPr>
          <p:cNvSpPr txBox="1"/>
          <p:nvPr/>
        </p:nvSpPr>
        <p:spPr>
          <a:xfrm>
            <a:off x="503582" y="1106179"/>
            <a:ext cx="11184835" cy="487755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Tre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90170" algn="l"/>
                <a:tab pos="180340" algn="l"/>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629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1265654"/>
            <a:ext cx="11311544" cy="350512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F1214EF-0F2B-4DD0-9A37-4A10ADEFAFD9}"/>
              </a:ext>
            </a:extLst>
          </p:cNvPr>
          <p:cNvSpPr txBox="1"/>
          <p:nvPr/>
        </p:nvSpPr>
        <p:spPr>
          <a:xfrm>
            <a:off x="728869" y="151161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32CBA62-ED2F-4A56-BB26-FC31D3E5CBEF}"/>
              </a:ext>
            </a:extLst>
          </p:cNvPr>
          <p:cNvSpPr txBox="1"/>
          <p:nvPr/>
        </p:nvSpPr>
        <p:spPr>
          <a:xfrm>
            <a:off x="463826" y="2338168"/>
            <a:ext cx="11105322" cy="16464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niệm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79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569029" y="311497"/>
            <a:ext cx="4268014" cy="6691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0817" y="1213467"/>
            <a:ext cx="11502887" cy="542587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9F866DD-12EF-4DEC-9E58-DB793291417C}"/>
              </a:ext>
            </a:extLst>
          </p:cNvPr>
          <p:cNvSpPr txBox="1"/>
          <p:nvPr/>
        </p:nvSpPr>
        <p:spPr>
          <a:xfrm>
            <a:off x="742122" y="441248"/>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4FD6069F-DF6A-470A-A901-BBCCD4951CCD}"/>
              </a:ext>
            </a:extLst>
          </p:cNvPr>
          <p:cNvSpPr txBox="1"/>
          <p:nvPr/>
        </p:nvSpPr>
        <p:spPr>
          <a:xfrm>
            <a:off x="742122" y="1291215"/>
            <a:ext cx="11171582" cy="52032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tổ</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chức</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chớp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GV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dãy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bò</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01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Vòng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(03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Hai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05 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03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569029" y="284813"/>
            <a:ext cx="4947351" cy="749105"/>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314793" y="1418053"/>
            <a:ext cx="11587397" cy="40533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975DE13-D859-401C-818C-08F7F0D402A2}"/>
              </a:ext>
            </a:extLst>
          </p:cNvPr>
          <p:cNvSpPr txBox="1"/>
          <p:nvPr/>
        </p:nvSpPr>
        <p:spPr>
          <a:xfrm>
            <a:off x="938460" y="436811"/>
            <a:ext cx="4208488"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A411092-6D22-42EB-B083-B02278431B29}"/>
              </a:ext>
            </a:extLst>
          </p:cNvPr>
          <p:cNvSpPr txBox="1"/>
          <p:nvPr/>
        </p:nvSpPr>
        <p:spPr>
          <a:xfrm>
            <a:off x="569028" y="1597265"/>
            <a:ext cx="11168269" cy="90774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
                <a:srgbClr val="FF0000"/>
              </a:buClr>
              <a:buSzPts val="1400"/>
              <a:buFont typeface="Times New Roman" panose="02020603050405020304" pitchFamily="18" charset="0"/>
              <a:buAutoNum type="arabicPeriod"/>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4A25A87-A603-4A39-9B57-0D04BA323B89}"/>
              </a:ext>
            </a:extLst>
          </p:cNvPr>
          <p:cNvSpPr txBox="1"/>
          <p:nvPr/>
        </p:nvSpPr>
        <p:spPr>
          <a:xfrm>
            <a:off x="5066675" y="3150356"/>
            <a:ext cx="25220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0E86C662-03B9-4A6E-B8F7-7CE156101C03}"/>
              </a:ext>
            </a:extLst>
          </p:cNvPr>
          <p:cNvSpPr txBox="1"/>
          <p:nvPr/>
        </p:nvSpPr>
        <p:spPr>
          <a:xfrm>
            <a:off x="445956" y="4125454"/>
            <a:ext cx="10361952" cy="483017"/>
          </a:xfrm>
          <a:prstGeom prst="rect">
            <a:avLst/>
          </a:prstGeom>
          <a:noFill/>
        </p:spPr>
        <p:txBody>
          <a:bodyPr wrap="square">
            <a:spAutoFit/>
          </a:bodyPr>
          <a:lstStyle/>
          <a:p>
            <a:pPr marL="5715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265655"/>
            <a:ext cx="11440590" cy="422074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449E62-162A-41DE-9A1A-DBD94DF89914}"/>
              </a:ext>
            </a:extLst>
          </p:cNvPr>
          <p:cNvSpPr txBox="1"/>
          <p:nvPr/>
        </p:nvSpPr>
        <p:spPr>
          <a:xfrm>
            <a:off x="734517" y="1635642"/>
            <a:ext cx="1014834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709EB392-8E84-41BC-96CC-94B2E9890DDE}"/>
              </a:ext>
            </a:extLst>
          </p:cNvPr>
          <p:cNvSpPr txBox="1"/>
          <p:nvPr/>
        </p:nvSpPr>
        <p:spPr>
          <a:xfrm>
            <a:off x="734517" y="2467295"/>
            <a:ext cx="10897849" cy="23342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cam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5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4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29588"/>
            <a:ext cx="11440590" cy="51566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41C82A6B-134A-4779-BF2C-2E4EAE3CB60E}"/>
              </a:ext>
            </a:extLst>
          </p:cNvPr>
          <p:cNvSpPr txBox="1"/>
          <p:nvPr/>
        </p:nvSpPr>
        <p:spPr>
          <a:xfrm>
            <a:off x="5096656" y="816494"/>
            <a:ext cx="2833141"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EE6B06E-3EE0-4390-AA90-6C20D4BC9387}"/>
              </a:ext>
            </a:extLst>
          </p:cNvPr>
          <p:cNvSpPr txBox="1"/>
          <p:nvPr/>
        </p:nvSpPr>
        <p:spPr>
          <a:xfrm>
            <a:off x="619593" y="2043431"/>
            <a:ext cx="10832892" cy="264360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ửng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1200"/>
              </a:spcAft>
              <a:buClrTx/>
              <a:buSzTx/>
              <a:buFont typeface="+mj-lt"/>
              <a:buAutoNum type="alphaLcParenR"/>
              <a:tabLst>
                <a:tab pos="400050" algn="l"/>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2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30" y="591095"/>
            <a:ext cx="11003377" cy="525506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E601383-98D7-48BB-A4FE-722C5772FDC9}"/>
              </a:ext>
            </a:extLst>
          </p:cNvPr>
          <p:cNvSpPr txBox="1"/>
          <p:nvPr/>
        </p:nvSpPr>
        <p:spPr>
          <a:xfrm>
            <a:off x="993097" y="867082"/>
            <a:ext cx="972486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3.Bài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B1AF967-A617-42A7-B78B-DCDF722A0B1F}"/>
              </a:ext>
            </a:extLst>
          </p:cNvPr>
          <p:cNvSpPr txBox="1"/>
          <p:nvPr/>
        </p:nvSpPr>
        <p:spPr>
          <a:xfrm>
            <a:off x="993097" y="1574233"/>
            <a:ext cx="10459388" cy="38008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55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30200" y="809625"/>
            <a:ext cx="11661775" cy="5156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073150"/>
            <a:ext cx="60928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30225" y="1903413"/>
            <a:ext cx="11661775" cy="3686175"/>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Bài 1</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a:p>
            <a:pPr>
              <a:lnSpc>
                <a:spcPct val="115000"/>
              </a:lnSpc>
              <a:spcAft>
                <a:spcPts val="1000"/>
              </a:spcAft>
            </a:pPr>
            <a:r>
              <a:rPr lang="en-US" sz="2400" b="1">
                <a:latin typeface="Times New Roman" pitchFamily="18" charset="0"/>
                <a:cs typeface="Times New Roman" pitchFamily="18" charset="0"/>
              </a:rPr>
              <a:t>* Bức tranh thiên nhiên thơ mộng, yên bình</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 +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“mịt mù khói tỏa ngàn sương”</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a:t>
            </a:r>
            <a:r>
              <a:rPr lang="en-US" sz="2400" i="1">
                <a:latin typeface="Times New Roman" pitchFamily="18" charset="0"/>
                <a:cs typeface="Times New Roman" pitchFamily="18" charset="0"/>
              </a:rPr>
              <a:t>“Tiếng chuông Trấn Vũ, canh gà Thọ Xương”,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389744" y="404734"/>
            <a:ext cx="11422505" cy="60260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9C2DF8-896C-4821-A35A-93DC88856A69}"/>
              </a:ext>
            </a:extLst>
          </p:cNvPr>
          <p:cNvSpPr txBox="1"/>
          <p:nvPr/>
        </p:nvSpPr>
        <p:spPr>
          <a:xfrm>
            <a:off x="2900597" y="573794"/>
            <a:ext cx="6130976"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F2E188-A9FF-47E6-A474-FFF593F33727}"/>
              </a:ext>
            </a:extLst>
          </p:cNvPr>
          <p:cNvSpPr txBox="1"/>
          <p:nvPr/>
        </p:nvSpPr>
        <p:spPr>
          <a:xfrm>
            <a:off x="944380" y="1063993"/>
            <a:ext cx="11247620" cy="5331139"/>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Covid 19,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72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959370"/>
            <a:ext cx="11410609" cy="41522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AC26513-2200-451E-8CA8-E556DFD8830A}"/>
              </a:ext>
            </a:extLst>
          </p:cNvPr>
          <p:cNvSpPr txBox="1"/>
          <p:nvPr/>
        </p:nvSpPr>
        <p:spPr>
          <a:xfrm>
            <a:off x="779488" y="1306855"/>
            <a:ext cx="25183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4.Bài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C3314672-43A8-49F3-AEA4-5BF01E9A1A91}"/>
              </a:ext>
            </a:extLst>
          </p:cNvPr>
          <p:cNvSpPr txBox="1"/>
          <p:nvPr/>
        </p:nvSpPr>
        <p:spPr>
          <a:xfrm>
            <a:off x="674556" y="2023672"/>
            <a:ext cx="11100813" cy="224196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614598" y="614597"/>
            <a:ext cx="11047750" cy="56512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4509DCA-DA9D-4FE5-9CA7-9E23FB8253D8}"/>
              </a:ext>
            </a:extLst>
          </p:cNvPr>
          <p:cNvSpPr txBox="1"/>
          <p:nvPr/>
        </p:nvSpPr>
        <p:spPr>
          <a:xfrm>
            <a:off x="3111082" y="861507"/>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07936C-6A6B-42EE-8CF1-AC5201ACD9F9}"/>
              </a:ext>
            </a:extLst>
          </p:cNvPr>
          <p:cNvSpPr txBox="1"/>
          <p:nvPr/>
        </p:nvSpPr>
        <p:spPr>
          <a:xfrm>
            <a:off x="738264" y="1743485"/>
            <a:ext cx="10839137" cy="415498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nghìn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Ba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32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01640" y="381234"/>
            <a:ext cx="11365639" cy="546493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07E812F7-A273-41AC-96C4-56EBD2AEBF1A}"/>
              </a:ext>
            </a:extLst>
          </p:cNvPr>
          <p:cNvSpPr txBox="1"/>
          <p:nvPr/>
        </p:nvSpPr>
        <p:spPr>
          <a:xfrm>
            <a:off x="854439" y="607102"/>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2: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0C1787-668D-4510-90F4-0F4C624A0F79}"/>
              </a:ext>
            </a:extLst>
          </p:cNvPr>
          <p:cNvSpPr txBox="1"/>
          <p:nvPr/>
        </p:nvSpPr>
        <p:spPr>
          <a:xfrm>
            <a:off x="609600" y="1225129"/>
            <a:ext cx="10972800" cy="4251228"/>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trẽn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nhằm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10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269823" y="239843"/>
            <a:ext cx="11722307" cy="66181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F86ADFC-5694-481B-9F09-62D3C3DA7930}"/>
              </a:ext>
            </a:extLst>
          </p:cNvPr>
          <p:cNvSpPr txBox="1"/>
          <p:nvPr/>
        </p:nvSpPr>
        <p:spPr>
          <a:xfrm>
            <a:off x="764497" y="239843"/>
            <a:ext cx="10732957" cy="6419001"/>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Hữu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vẫn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phía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Duật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54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6D764E30-3E1F-4BF7-B073-6DD6A0CA9305}"/>
              </a:ext>
            </a:extLst>
          </p:cNvPr>
          <p:cNvSpPr>
            <a:spLocks noChangeArrowheads="1"/>
          </p:cNvSpPr>
          <p:nvPr/>
        </p:nvSpPr>
        <p:spPr bwMode="auto">
          <a:xfrm>
            <a:off x="569030" y="809469"/>
            <a:ext cx="11168268" cy="52765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9B76F33-C28C-4419-8920-2FD4A5488587}"/>
              </a:ext>
            </a:extLst>
          </p:cNvPr>
          <p:cNvSpPr txBox="1"/>
          <p:nvPr/>
        </p:nvSpPr>
        <p:spPr>
          <a:xfrm>
            <a:off x="569030" y="1644856"/>
            <a:ext cx="11053940" cy="3892156"/>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333333"/>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058A3CA-383B-4495-A455-A51278E78E8A}"/>
              </a:ext>
            </a:extLst>
          </p:cNvPr>
          <p:cNvSpPr txBox="1"/>
          <p:nvPr/>
        </p:nvSpPr>
        <p:spPr>
          <a:xfrm>
            <a:off x="3106414" y="1090155"/>
            <a:ext cx="60935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9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94676"/>
            <a:ext cx="11358740"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46128CD8-A6FE-4307-9364-9CCA53A787B6}"/>
              </a:ext>
            </a:extLst>
          </p:cNvPr>
          <p:cNvSpPr txBox="1"/>
          <p:nvPr/>
        </p:nvSpPr>
        <p:spPr>
          <a:xfrm>
            <a:off x="762596" y="866712"/>
            <a:ext cx="11012774" cy="4946803"/>
          </a:xfrm>
          <a:prstGeom prst="rect">
            <a:avLst/>
          </a:prstGeom>
          <a:noFill/>
        </p:spPr>
        <p:txBody>
          <a:bodyPr wrap="square">
            <a:spAutoFit/>
          </a:bodyPr>
          <a:lstStyle/>
          <a:p>
            <a:pPr marL="0" marR="0" lvl="0" indent="0" algn="l"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Quan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gn="l" defTabSz="914400" rtl="0" eaLnBrk="1" fontAlgn="base" latinLnBrk="0" hangingPunct="1">
              <a:lnSpc>
                <a:spcPct val="115000"/>
              </a:lnSpc>
              <a:spcBef>
                <a:spcPts val="0"/>
              </a:spcBef>
              <a:spcAft>
                <a:spcPts val="750"/>
              </a:spcAft>
              <a:buClrTx/>
              <a:buSzTx/>
              <a:buFont typeface="Times New Roman" panose="02020603050405020304" pitchFamily="18" charset="0"/>
              <a:buChar char="–"/>
              <a:tabLst>
                <a:tab pos="91440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Theo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búa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33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366244"/>
            <a:ext cx="4047941" cy="728038"/>
          </a:xfrm>
          <a:prstGeom prst="roundRect">
            <a:avLst>
              <a:gd name="adj" fmla="val 16667"/>
            </a:avLst>
          </a:prstGeom>
          <a:blipFill>
            <a:blip r:embed="rId2"/>
            <a:tile tx="0" ty="0" sx="100000" sy="100000" flip="none" algn="tl"/>
          </a:blip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AE5D92D7-56B7-4753-9980-89FC8708D73E}"/>
              </a:ext>
            </a:extLst>
          </p:cNvPr>
          <p:cNvSpPr>
            <a:spLocks noChangeArrowheads="1"/>
          </p:cNvSpPr>
          <p:nvPr/>
        </p:nvSpPr>
        <p:spPr bwMode="auto">
          <a:xfrm>
            <a:off x="569030" y="1418054"/>
            <a:ext cx="11168268" cy="495536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4C81FB4-DBC5-4422-A33E-297A2D3B56BD}"/>
              </a:ext>
            </a:extLst>
          </p:cNvPr>
          <p:cNvSpPr txBox="1"/>
          <p:nvPr/>
        </p:nvSpPr>
        <p:spPr>
          <a:xfrm>
            <a:off x="948128" y="484580"/>
            <a:ext cx="366884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3: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5B19EA9-2E62-4A66-ACC9-363270DC855B}"/>
              </a:ext>
            </a:extLst>
          </p:cNvPr>
          <p:cNvSpPr txBox="1"/>
          <p:nvPr/>
        </p:nvSpPr>
        <p:spPr>
          <a:xfrm>
            <a:off x="842762" y="1706531"/>
            <a:ext cx="10474812"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AC6F13A-B927-4A54-AF1F-D74D4BF47AE6}"/>
              </a:ext>
            </a:extLst>
          </p:cNvPr>
          <p:cNvSpPr txBox="1"/>
          <p:nvPr/>
        </p:nvSpPr>
        <p:spPr>
          <a:xfrm>
            <a:off x="842762" y="2273194"/>
            <a:ext cx="10780208" cy="3595664"/>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tờ</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98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1265654"/>
            <a:ext cx="11245718" cy="426571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BEAB305-25A6-4FA8-8DFE-C6EB5CE986B9}"/>
              </a:ext>
            </a:extLst>
          </p:cNvPr>
          <p:cNvSpPr txBox="1"/>
          <p:nvPr/>
        </p:nvSpPr>
        <p:spPr>
          <a:xfrm>
            <a:off x="2818151" y="1476061"/>
            <a:ext cx="6115986" cy="483017"/>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9644733-199D-4F20-860C-61132410C7C2}"/>
              </a:ext>
            </a:extLst>
          </p:cNvPr>
          <p:cNvSpPr txBox="1"/>
          <p:nvPr/>
        </p:nvSpPr>
        <p:spPr>
          <a:xfrm>
            <a:off x="529652" y="2321869"/>
            <a:ext cx="11132696" cy="2472793"/>
          </a:xfrm>
          <a:prstGeom prst="rect">
            <a:avLst/>
          </a:prstGeom>
          <a:noFill/>
        </p:spPr>
        <p:txBody>
          <a:bodyPr wrap="square">
            <a:spAutoFit/>
          </a:bodyPr>
          <a:lstStyle/>
          <a:p>
            <a:pPr marL="0" marR="0" lvl="0" indent="0" algn="just" defTabSz="914400" rtl="0" eaLnBrk="1" fontAlgn="base" latinLnBrk="0" hangingPunct="1">
              <a:lnSpc>
                <a:spcPct val="150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3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203673" y="1337872"/>
            <a:ext cx="11812249" cy="418225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0034782-9ADC-46BF-890E-19A128B664B2}"/>
              </a:ext>
            </a:extLst>
          </p:cNvPr>
          <p:cNvSpPr txBox="1"/>
          <p:nvPr/>
        </p:nvSpPr>
        <p:spPr>
          <a:xfrm>
            <a:off x="4901784" y="1503140"/>
            <a:ext cx="6115986" cy="483017"/>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E6E1154-4F17-49C1-9FAE-C46D2AD7A631}"/>
              </a:ext>
            </a:extLst>
          </p:cNvPr>
          <p:cNvSpPr txBox="1"/>
          <p:nvPr/>
        </p:nvSpPr>
        <p:spPr>
          <a:xfrm>
            <a:off x="203673" y="2857890"/>
            <a:ext cx="11358740" cy="1460721"/>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75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9873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15688" cy="4632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95438"/>
            <a:ext cx="10966450" cy="3360737"/>
          </a:xfrm>
          <a:prstGeom prst="rect">
            <a:avLst/>
          </a:prstGeom>
          <a:noFill/>
          <a:ln w="9525">
            <a:noFill/>
            <a:miter lim="800000"/>
            <a:headEnd/>
            <a:tailEnd/>
          </a:ln>
        </p:spPr>
        <p:txBody>
          <a:bodyPr>
            <a:spAutoFit/>
          </a:bodyPr>
          <a:lstStyle/>
          <a:p>
            <a:pPr>
              <a:lnSpc>
                <a:spcPts val="1650"/>
              </a:lnSpc>
            </a:pPr>
            <a:r>
              <a:rPr lang="en-US" sz="2400" i="1">
                <a:latin typeface="Times New Roman" pitchFamily="18" charset="0"/>
                <a:cs typeface="Times New Roman" pitchFamily="18" charset="0"/>
              </a:rPr>
              <a:t>Nghệ thuật: chọn lựa hình ảnh, âm thanh</a:t>
            </a:r>
            <a:endParaRPr lang="en-US" sz="2400">
              <a:latin typeface="Times New Roman" pitchFamily="18" charset="0"/>
              <a:cs typeface="Times New Roman" pitchFamily="18" charset="0"/>
            </a:endParaRPr>
          </a:p>
          <a:p>
            <a:pPr>
              <a:lnSpc>
                <a:spcPct val="115000"/>
              </a:lnSpc>
              <a:spcAft>
                <a:spcPts val="1000"/>
              </a:spcAft>
            </a:pPr>
            <a:r>
              <a:rPr lang="en-US" sz="2400" i="1">
                <a:latin typeface="Times New Roman" pitchFamily="18" charset="0"/>
                <a:cs typeface="Times New Roman" pitchFamily="18" charset="0"/>
              </a:rPr>
              <a:t>Từ láy “la đà”, “mịt mù”; hình ảnh ẩn dụ “mặt gương Tây Hồ”.</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Nổi bật là cành trúc nhẹ nhàng, đung đưa, lay động theo làn gió nhẹ.</a:t>
            </a:r>
            <a:endParaRPr lang="en-US" sz="2400">
              <a:latin typeface="Times New Roman" pitchFamily="18" charset="0"/>
              <a:cs typeface="Times New Roman" pitchFamily="18" charset="0"/>
            </a:endParaRPr>
          </a:p>
          <a:p>
            <a:pPr>
              <a:lnSpc>
                <a:spcPts val="1650"/>
              </a:lnSpc>
            </a:pPr>
            <a:r>
              <a:rPr lang="en-US" sz="2400">
                <a:latin typeface="Times New Roman" pitchFamily="18" charset="0"/>
                <a:cs typeface="Times New Roman" pitchFamily="18" charset="0"/>
              </a:rPr>
              <a:t>+ Âm thanh: Xa xa văng vẳng tiếng chuông Trấn Vũ, tiếng gà tàn canh Thọ Xương vọng tới . Tiếng chuông ngân vang hoà cùng tiếng gà gáy. Âm thanh như tan ra hoà cùng đất trời sương khói mùa thu.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198677" y="659567"/>
            <a:ext cx="11643553" cy="56962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AD4CC10-E0BE-4DBF-A866-465D8CEDD535}"/>
              </a:ext>
            </a:extLst>
          </p:cNvPr>
          <p:cNvSpPr txBox="1"/>
          <p:nvPr/>
        </p:nvSpPr>
        <p:spPr>
          <a:xfrm>
            <a:off x="416630" y="1400160"/>
            <a:ext cx="11358740" cy="4818563"/>
          </a:xfrm>
          <a:prstGeom prst="rect">
            <a:avLst/>
          </a:prstGeom>
          <a:noFill/>
        </p:spPr>
        <p:txBody>
          <a:bodyPr wrap="square">
            <a:spAutoFit/>
          </a:bodyPr>
          <a:lstStyle/>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dễ</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da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phấn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dịu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băng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Tú Nam)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đen</a:t>
            </a:r>
            <a:r>
              <a:rPr kumimoji="0" lang="en-US" sz="2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ủ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cắt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máu</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gấc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đỏ</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tai,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nạc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chì</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nặng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đeo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gan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3832F3C-CF37-4688-91DF-AF7051A461A0}"/>
              </a:ext>
            </a:extLst>
          </p:cNvPr>
          <p:cNvSpPr txBox="1"/>
          <p:nvPr/>
        </p:nvSpPr>
        <p:spPr>
          <a:xfrm>
            <a:off x="4691923" y="780037"/>
            <a:ext cx="239842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56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69029" y="411214"/>
            <a:ext cx="11123299" cy="2077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D5215C4-E27F-4779-BB70-496E60D3A290}"/>
              </a:ext>
            </a:extLst>
          </p:cNvPr>
          <p:cNvSpPr txBox="1"/>
          <p:nvPr/>
        </p:nvSpPr>
        <p:spPr>
          <a:xfrm>
            <a:off x="842762" y="53028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BBB0701-9E63-462B-A850-287CFC0ABF43}"/>
              </a:ext>
            </a:extLst>
          </p:cNvPr>
          <p:cNvSpPr txBox="1"/>
          <p:nvPr/>
        </p:nvSpPr>
        <p:spPr>
          <a:xfrm>
            <a:off x="842761" y="920972"/>
            <a:ext cx="10780209"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yếu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hệ</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bởi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616970" y="351254"/>
            <a:ext cx="3147936"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a16="http://schemas.microsoft.com/office/drawing/2014/main" id="{97108ED5-5496-4C74-A737-E4C0A8D14AE8}"/>
              </a:ext>
            </a:extLst>
          </p:cNvPr>
          <p:cNvGraphicFramePr>
            <a:graphicFrameLocks noGrp="1"/>
          </p:cNvGraphicFramePr>
          <p:nvPr>
            <p:extLst/>
          </p:nvPr>
        </p:nvGraphicFramePr>
        <p:xfrm>
          <a:off x="177157" y="1027450"/>
          <a:ext cx="11782268" cy="5419571"/>
        </p:xfrm>
        <a:graphic>
          <a:graphicData uri="http://schemas.openxmlformats.org/drawingml/2006/table">
            <a:tbl>
              <a:tblPr firstRow="1" firstCol="1" bandRow="1" bandCol="1">
                <a:tableStyleId>{5C22544A-7EE6-4342-B048-85BDC9FD1C3A}</a:tableStyleId>
              </a:tblPr>
              <a:tblGrid>
                <a:gridCol w="3293510">
                  <a:extLst>
                    <a:ext uri="{9D8B030D-6E8A-4147-A177-3AD203B41FA5}">
                      <a16:colId xmlns:a16="http://schemas.microsoft.com/office/drawing/2014/main" val="2683073438"/>
                    </a:ext>
                  </a:extLst>
                </a:gridCol>
                <a:gridCol w="8488758">
                  <a:extLst>
                    <a:ext uri="{9D8B030D-6E8A-4147-A177-3AD203B41FA5}">
                      <a16:colId xmlns:a16="http://schemas.microsoft.com/office/drawing/2014/main" val="4001502002"/>
                    </a:ext>
                  </a:extLst>
                </a:gridCol>
              </a:tblGrid>
              <a:tr h="45306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551579"/>
                  </a:ext>
                </a:extLst>
              </a:tr>
              <a:tr h="1475433">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mua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endParaRPr lang="en-US" sz="24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tôm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tươi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nhiêu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cũng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488474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Lúng ba lúng búng như ngậm hột thị</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thiếu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mạch</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Bạn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búng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ngậm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thị</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ai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hiểu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7630904"/>
                  </a:ext>
                </a:extLst>
              </a:tr>
              <a:tr h="79385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Trắng như tuyết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bằng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VD: </a:t>
                      </a:r>
                      <a:r>
                        <a:rPr lang="en-US" sz="2400" dirty="0" err="1">
                          <a:solidFill>
                            <a:schemeClr val="tx1"/>
                          </a:solidFill>
                          <a:effectLst/>
                          <a:latin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làn</a:t>
                      </a:r>
                      <a:r>
                        <a:rPr lang="en-US" sz="2400" dirty="0">
                          <a:solidFill>
                            <a:schemeClr val="tx1"/>
                          </a:solidFill>
                          <a:effectLst/>
                          <a:latin typeface="Times New Roman" panose="02020603050405020304" pitchFamily="18" charset="0"/>
                          <a:cs typeface="Times New Roman" panose="02020603050405020304" pitchFamily="18" charset="0"/>
                        </a:rPr>
                        <a:t> da </a:t>
                      </a:r>
                      <a:r>
                        <a:rPr lang="en-US" sz="2400" dirty="0" err="1">
                          <a:solidFill>
                            <a:schemeClr val="tx1"/>
                          </a:solidFill>
                          <a:effectLst/>
                          <a:latin typeface="Times New Roman" panose="02020603050405020304" pitchFamily="18" charset="0"/>
                          <a:cs typeface="Times New Roman" panose="02020603050405020304" pitchFamily="18" charset="0"/>
                        </a:rPr>
                        <a:t>trắng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tuyết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ấy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nhỉ</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5885966"/>
                  </a:ext>
                </a:extLst>
              </a:tr>
              <a:tr h="113464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Đen như cột nhà cháy</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Rất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khó</a:t>
                      </a:r>
                      <a:r>
                        <a:rPr lang="en-US" sz="2400" dirty="0">
                          <a:solidFill>
                            <a:schemeClr val="tx1"/>
                          </a:solidFill>
                          <a:effectLst/>
                          <a:latin typeface="Times New Roman" panose="02020603050405020304" pitchFamily="18" charset="0"/>
                          <a:cs typeface="Times New Roman" panose="02020603050405020304" pitchFamily="18" charset="0"/>
                        </a:rPr>
                        <a:t> ai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hơn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da)</a:t>
                      </a:r>
                    </a:p>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Mùa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hè</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diễu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nắng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thì</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như</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cháy</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659594"/>
                  </a:ext>
                </a:extLst>
              </a:tr>
            </a:tbl>
          </a:graphicData>
        </a:graphic>
      </p:graphicFrame>
      <p:sp>
        <p:nvSpPr>
          <p:cNvPr id="5" name="TextBox 4">
            <a:extLst>
              <a:ext uri="{FF2B5EF4-FFF2-40B4-BE49-F238E27FC236}">
                <a16:creationId xmlns:a16="http://schemas.microsoft.com/office/drawing/2014/main" id="{3C905F60-98A5-4372-8248-D783F3C856FA}"/>
              </a:ext>
            </a:extLst>
          </p:cNvPr>
          <p:cNvSpPr txBox="1"/>
          <p:nvPr/>
        </p:nvSpPr>
        <p:spPr>
          <a:xfrm>
            <a:off x="5350892" y="398618"/>
            <a:ext cx="241401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569029" y="1310625"/>
            <a:ext cx="11393122" cy="35162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B4721CE-CFAF-40B4-ACB7-E65F37323F39}"/>
              </a:ext>
            </a:extLst>
          </p:cNvPr>
          <p:cNvSpPr txBox="1"/>
          <p:nvPr/>
        </p:nvSpPr>
        <p:spPr>
          <a:xfrm>
            <a:off x="827771" y="1804590"/>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207C215-D70E-4AA5-9531-36D0A7D0E7A6}"/>
              </a:ext>
            </a:extLst>
          </p:cNvPr>
          <p:cNvSpPr txBox="1"/>
          <p:nvPr/>
        </p:nvSpPr>
        <p:spPr>
          <a:xfrm>
            <a:off x="569029" y="2762759"/>
            <a:ext cx="11053942"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xen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vế</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6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299083" y="38002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B20197F-84FD-4AB5-AE2F-8E8E292CD7E0}"/>
              </a:ext>
            </a:extLst>
          </p:cNvPr>
          <p:cNvSpPr txBox="1"/>
          <p:nvPr/>
        </p:nvSpPr>
        <p:spPr>
          <a:xfrm>
            <a:off x="2912574" y="498363"/>
            <a:ext cx="6093500" cy="39215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2FF3397F-0A94-4B5D-B812-7E83B1C6AECE}"/>
              </a:ext>
            </a:extLst>
          </p:cNvPr>
          <p:cNvGraphicFramePr>
            <a:graphicFrameLocks noGrp="1"/>
          </p:cNvGraphicFramePr>
          <p:nvPr>
            <p:extLst/>
          </p:nvPr>
        </p:nvGraphicFramePr>
        <p:xfrm>
          <a:off x="257331" y="1127195"/>
          <a:ext cx="11677338" cy="5784975"/>
        </p:xfrm>
        <a:graphic>
          <a:graphicData uri="http://schemas.openxmlformats.org/drawingml/2006/table">
            <a:tbl>
              <a:tblPr firstRow="1" firstCol="1" bandRow="1" bandCol="1">
                <a:tableStyleId>{5C22544A-7EE6-4342-B048-85BDC9FD1C3A}</a:tableStyleId>
              </a:tblPr>
              <a:tblGrid>
                <a:gridCol w="1965457">
                  <a:extLst>
                    <a:ext uri="{9D8B030D-6E8A-4147-A177-3AD203B41FA5}">
                      <a16:colId xmlns:a16="http://schemas.microsoft.com/office/drawing/2014/main" val="707133377"/>
                    </a:ext>
                  </a:extLst>
                </a:gridCol>
                <a:gridCol w="1602202">
                  <a:extLst>
                    <a:ext uri="{9D8B030D-6E8A-4147-A177-3AD203B41FA5}">
                      <a16:colId xmlns:a16="http://schemas.microsoft.com/office/drawing/2014/main" val="1937571777"/>
                    </a:ext>
                  </a:extLst>
                </a:gridCol>
                <a:gridCol w="8109679">
                  <a:extLst>
                    <a:ext uri="{9D8B030D-6E8A-4147-A177-3AD203B41FA5}">
                      <a16:colId xmlns:a16="http://schemas.microsoft.com/office/drawing/2014/main" val="1296395669"/>
                    </a:ext>
                  </a:extLst>
                </a:gridCol>
              </a:tblGrid>
              <a:tr h="352908">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ngữ</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Đối xứng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Ý nghĩa</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327934"/>
                  </a:ext>
                </a:extLst>
              </a:tr>
              <a:tr h="1469680">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200" dirty="0">
                          <a:solidFill>
                            <a:schemeClr val="tx1"/>
                          </a:solidFill>
                          <a:effectLst/>
                          <a:latin typeface="Times New Roman" panose="02020603050405020304" pitchFamily="18" charset="0"/>
                          <a:cs typeface="Times New Roman" panose="02020603050405020304" pitchFamily="18" charset="0"/>
                        </a:rPr>
                        <a:t>- Ở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trạng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vừa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bừng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tỉnh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hẳn</a:t>
                      </a:r>
                      <a:r>
                        <a:rPr lang="en-US" sz="2200" dirty="0">
                          <a:solidFill>
                            <a:schemeClr val="tx1"/>
                          </a:solidFill>
                          <a:effectLst/>
                          <a:latin typeface="Times New Roman" panose="02020603050405020304" pitchFamily="18" charset="0"/>
                          <a:cs typeface="Times New Roman" panose="02020603050405020304" pitchFamily="18" charset="0"/>
                        </a:rPr>
                        <a:t> </a:t>
                      </a:r>
                    </a:p>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sự</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vội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vã</a:t>
                      </a:r>
                      <a:endParaRPr lang="en-US" sz="2200" dirty="0">
                        <a:solidFill>
                          <a:schemeClr val="tx1"/>
                        </a:solidFill>
                        <a:effectLst/>
                        <a:latin typeface="Times New Roman" panose="02020603050405020304" pitchFamily="18" charset="0"/>
                        <a:cs typeface="Times New Roman" panose="02020603050405020304" pitchFamily="18" charset="0"/>
                      </a:endParaRPr>
                    </a:p>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Ví</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mới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gáy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mốt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choàng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dậy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nhắm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mở</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cuốc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bộ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mạch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năm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cây</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Nội</a:t>
                      </a:r>
                      <a:r>
                        <a:rPr lang="en-US" sz="2200" dirty="0">
                          <a:solidFill>
                            <a:schemeClr val="tx1"/>
                          </a:solidFill>
                          <a:effectLst/>
                          <a:latin typeface="Times New Roman" panose="02020603050405020304" pitchFamily="18" charset="0"/>
                          <a:cs typeface="Times New Roman" panose="02020603050405020304" pitchFamily="18" charset="0"/>
                        </a:rPr>
                        <a:t>. (Nam Cao)</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727890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Dời non lấp bể</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Dời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lấp</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hành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phi </a:t>
                      </a:r>
                      <a:r>
                        <a:rPr lang="en-US" sz="2200" dirty="0" err="1">
                          <a:solidFill>
                            <a:schemeClr val="tx1"/>
                          </a:solidFill>
                          <a:effectLst/>
                          <a:latin typeface="Times New Roman" panose="02020603050405020304" pitchFamily="18" charset="0"/>
                          <a:cs typeface="Times New Roman" panose="02020603050405020304" pitchFamily="18" charset="0"/>
                        </a:rPr>
                        <a:t>thường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có</a:t>
                      </a:r>
                      <a:r>
                        <a:rPr lang="en-US" sz="2200" dirty="0">
                          <a:solidFill>
                            <a:schemeClr val="tx1"/>
                          </a:solidFill>
                          <a:effectLst/>
                          <a:latin typeface="Times New Roman" panose="02020603050405020304" pitchFamily="18" charset="0"/>
                          <a:cs typeface="Times New Roman" panose="02020603050405020304" pitchFamily="18" charset="0"/>
                        </a:rPr>
                        <a:t> ý </a:t>
                      </a:r>
                      <a:r>
                        <a:rPr lang="en-US" sz="2200" dirty="0" err="1">
                          <a:solidFill>
                            <a:schemeClr val="tx1"/>
                          </a:solidFill>
                          <a:effectLst/>
                          <a:latin typeface="Times New Roman" panose="02020603050405020304" pitchFamily="18" charset="0"/>
                          <a:cs typeface="Times New Roman" panose="02020603050405020304" pitchFamily="18" charset="0"/>
                        </a:rPr>
                        <a:t>nghĩa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lớn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lao</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vĩ</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đại</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4278314"/>
                  </a:ext>
                </a:extLst>
              </a:tr>
              <a:tr h="897554">
                <a:tc>
                  <a:txBody>
                    <a:bodyPr/>
                    <a:lstStyle/>
                    <a:p>
                      <a:pPr marL="15240" algn="just">
                        <a:lnSpc>
                          <a:spcPct val="115000"/>
                        </a:lnSpc>
                        <a:spcAft>
                          <a:spcPts val="120"/>
                        </a:spcAft>
                      </a:pPr>
                      <a:r>
                        <a:rPr lang="en-US" sz="2200">
                          <a:solidFill>
                            <a:schemeClr val="tx1"/>
                          </a:solidFill>
                          <a:effectLst/>
                          <a:latin typeface="Times New Roman" panose="02020603050405020304" pitchFamily="18" charset="0"/>
                          <a:cs typeface="Times New Roman" panose="02020603050405020304" pitchFamily="18" charset="0"/>
                        </a:rPr>
                        <a:t>Lên voi xuống chó</a:t>
                      </a:r>
                    </a:p>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Lên- xuống</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Trải</a:t>
                      </a:r>
                      <a:r>
                        <a:rPr lang="en-US" sz="2200" dirty="0">
                          <a:solidFill>
                            <a:schemeClr val="tx1"/>
                          </a:solidFill>
                          <a:effectLst/>
                          <a:latin typeface="Times New Roman" panose="02020603050405020304" pitchFamily="18" charset="0"/>
                          <a:cs typeface="Times New Roman" panose="02020603050405020304" pitchFamily="18" charset="0"/>
                        </a:rPr>
                        <a:t> qua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gian</a:t>
                      </a:r>
                      <a:r>
                        <a:rPr lang="en-US" sz="2200" dirty="0">
                          <a:solidFill>
                            <a:schemeClr val="tx1"/>
                          </a:solidFill>
                          <a:effectLst/>
                          <a:latin typeface="Times New Roman" panose="02020603050405020304" pitchFamily="18" charset="0"/>
                          <a:cs typeface="Times New Roman" panose="02020603050405020304" pitchFamily="18" charset="0"/>
                        </a:rPr>
                        <a:t> nan.</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4068092"/>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Dậu đổ bìm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Đổ- leo</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Nói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đến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việc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lợi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dụng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gặp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không</a:t>
                      </a:r>
                      <a:r>
                        <a:rPr lang="en-US" sz="2200" dirty="0">
                          <a:solidFill>
                            <a:schemeClr val="tx1"/>
                          </a:solidFill>
                          <a:effectLst/>
                          <a:latin typeface="Times New Roman" panose="02020603050405020304" pitchFamily="18" charset="0"/>
                          <a:cs typeface="Times New Roman" panose="02020603050405020304" pitchFamily="18" charset="0"/>
                        </a:rPr>
                        <a:t> hay </a:t>
                      </a:r>
                      <a:r>
                        <a:rPr lang="en-US" sz="2200" dirty="0" err="1">
                          <a:solidFill>
                            <a:schemeClr val="tx1"/>
                          </a:solidFill>
                          <a:effectLst/>
                          <a:latin typeface="Times New Roman" panose="02020603050405020304" pitchFamily="18" charset="0"/>
                          <a:cs typeface="Times New Roman" panose="02020603050405020304" pitchFamily="18" charset="0"/>
                        </a:rPr>
                        <a:t>hoặc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khó</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khăn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hoạn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nạn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lấn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lướt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áp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đảo</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2322388"/>
                  </a:ext>
                </a:extLst>
              </a:tr>
              <a:tr h="618361">
                <a:tc>
                  <a:txBody>
                    <a:bodyPr/>
                    <a:lstStyle/>
                    <a:p>
                      <a:pPr algn="just">
                        <a:lnSpc>
                          <a:spcPct val="115000"/>
                        </a:lnSpc>
                      </a:pPr>
                      <a:r>
                        <a:rPr lang="en-US" sz="2200">
                          <a:solidFill>
                            <a:schemeClr val="tx1"/>
                          </a:solidFill>
                          <a:effectLst/>
                          <a:latin typeface="Times New Roman" panose="02020603050405020304" pitchFamily="18" charset="0"/>
                          <a:cs typeface="Times New Roman" panose="02020603050405020304" pitchFamily="18" charset="0"/>
                        </a:rPr>
                        <a:t>Bảy nổi ba chìm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Chìm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nổi</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200" dirty="0" err="1">
                          <a:solidFill>
                            <a:schemeClr val="tx1"/>
                          </a:solidFill>
                          <a:effectLst/>
                          <a:latin typeface="Times New Roman" panose="02020603050405020304" pitchFamily="18" charset="0"/>
                          <a:cs typeface="Times New Roman" panose="02020603050405020304" pitchFamily="18" charset="0"/>
                        </a:rPr>
                        <a:t>Chỉ</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ngộ</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một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lận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đận</a:t>
                      </a:r>
                      <a:r>
                        <a:rPr lang="en-US" sz="2200" dirty="0">
                          <a:solidFill>
                            <a:schemeClr val="tx1"/>
                          </a:solidFill>
                          <a:effectLst/>
                          <a:latin typeface="Times New Roman" panose="02020603050405020304" pitchFamily="18" charset="0"/>
                          <a:cs typeface="Times New Roman" panose="02020603050405020304" pitchFamily="18" charset="0"/>
                        </a:rPr>
                        <a:t>, long </a:t>
                      </a:r>
                      <a:r>
                        <a:rPr lang="en-US" sz="2200" dirty="0" err="1">
                          <a:solidFill>
                            <a:schemeClr val="tx1"/>
                          </a:solidFill>
                          <a:effectLst/>
                          <a:latin typeface="Times New Roman" panose="02020603050405020304" pitchFamily="18" charset="0"/>
                          <a:cs typeface="Times New Roman" panose="02020603050405020304" pitchFamily="18" charset="0"/>
                        </a:rPr>
                        <a:t>đong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vất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nhiều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phen</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7718795"/>
                  </a:ext>
                </a:extLst>
              </a:tr>
            </a:tbl>
          </a:graphicData>
        </a:graphic>
      </p:graphicFrame>
    </p:spTree>
    <p:extLst>
      <p:ext uri="{BB962C8B-B14F-4D97-AF65-F5344CB8AC3E}">
        <p14:creationId xmlns:p14="http://schemas.microsoft.com/office/powerpoint/2010/main" val="306167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96875" y="374910"/>
            <a:ext cx="11198249" cy="74935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EA200D0-4FEA-4B9A-BE09-4FAB7A9E1E98}"/>
              </a:ext>
            </a:extLst>
          </p:cNvPr>
          <p:cNvSpPr txBox="1"/>
          <p:nvPr/>
        </p:nvSpPr>
        <p:spPr>
          <a:xfrm>
            <a:off x="843820" y="474186"/>
            <a:ext cx="105043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8D4EA2D-C54D-4515-B6DB-FE1B91D711DA}"/>
              </a:ext>
            </a:extLst>
          </p:cNvPr>
          <p:cNvGraphicFramePr>
            <a:graphicFrameLocks noGrp="1"/>
          </p:cNvGraphicFramePr>
          <p:nvPr>
            <p:extLst/>
          </p:nvPr>
        </p:nvGraphicFramePr>
        <p:xfrm>
          <a:off x="496874" y="1380004"/>
          <a:ext cx="11198248" cy="4879340"/>
        </p:xfrm>
        <a:graphic>
          <a:graphicData uri="http://schemas.openxmlformats.org/drawingml/2006/table">
            <a:tbl>
              <a:tblPr firstRow="1" firstCol="1" bandRow="1" bandCol="1">
                <a:tableStyleId>{5C22544A-7EE6-4342-B048-85BDC9FD1C3A}</a:tableStyleId>
              </a:tblPr>
              <a:tblGrid>
                <a:gridCol w="3513405">
                  <a:extLst>
                    <a:ext uri="{9D8B030D-6E8A-4147-A177-3AD203B41FA5}">
                      <a16:colId xmlns:a16="http://schemas.microsoft.com/office/drawing/2014/main" val="863907395"/>
                    </a:ext>
                  </a:extLst>
                </a:gridCol>
                <a:gridCol w="7684843">
                  <a:extLst>
                    <a:ext uri="{9D8B030D-6E8A-4147-A177-3AD203B41FA5}">
                      <a16:colId xmlns:a16="http://schemas.microsoft.com/office/drawing/2014/main" val="2459153676"/>
                    </a:ext>
                  </a:extLst>
                </a:gridCol>
              </a:tblGrid>
              <a:tr h="420494">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Nghĩa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7459179"/>
                  </a:ext>
                </a:extLst>
              </a:tr>
              <a:tr h="420494">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Thả hổ về rừng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4913627"/>
                  </a:ext>
                </a:extLst>
              </a:tr>
              <a:tr h="80226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a:t>
                      </a:r>
                      <a:r>
                        <a:rPr lang="en-US" sz="2400" dirty="0" err="1">
                          <a:solidFill>
                            <a:schemeClr val="tx1"/>
                          </a:solidFill>
                          <a:effectLst/>
                          <a:latin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cạn</a:t>
                      </a:r>
                      <a:r>
                        <a:rPr lang="en-US" sz="2400" dirty="0">
                          <a:solidFill>
                            <a:schemeClr val="tx1"/>
                          </a:solidFill>
                          <a:effectLst/>
                          <a:latin typeface="Times New Roman" panose="02020603050405020304" pitchFamily="18" charset="0"/>
                          <a:cs typeface="Times New Roman" panose="02020603050405020304" pitchFamily="18" charset="0"/>
                        </a:rPr>
                        <a:t> non </a:t>
                      </a:r>
                      <a:r>
                        <a:rPr lang="en-US" sz="2400" dirty="0" err="1">
                          <a:solidFill>
                            <a:schemeClr val="tx1"/>
                          </a:solidFill>
                          <a:effectLst/>
                          <a:latin typeface="Times New Roman" panose="02020603050405020304" pitchFamily="18" charset="0"/>
                          <a:cs typeface="Times New Roman" panose="02020603050405020304" pitchFamily="18" charset="0"/>
                        </a:rPr>
                        <a:t>mòn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8085634"/>
                  </a:ext>
                </a:extLst>
              </a:tr>
              <a:tr h="73678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1501759"/>
                  </a:ext>
                </a:extLst>
              </a:tr>
              <a:tr h="471489">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20872"/>
                  </a:ext>
                </a:extLst>
              </a:tr>
              <a:tr h="1118561">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spcAft>
                          <a:spcPts val="360"/>
                        </a:spcAft>
                      </a:pP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bao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p>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4781887"/>
                  </a:ext>
                </a:extLst>
              </a:tr>
            </a:tbl>
          </a:graphicData>
        </a:graphic>
      </p:graphicFrame>
    </p:spTree>
    <p:extLst>
      <p:ext uri="{BB962C8B-B14F-4D97-AF65-F5344CB8AC3E}">
        <p14:creationId xmlns:p14="http://schemas.microsoft.com/office/powerpoint/2010/main" val="272750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553915" y="426204"/>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7FEC8A1-E533-4216-92D9-577A73820A88}"/>
              </a:ext>
            </a:extLst>
          </p:cNvPr>
          <p:cNvSpPr txBox="1"/>
          <p:nvPr/>
        </p:nvSpPr>
        <p:spPr>
          <a:xfrm>
            <a:off x="5097924" y="426204"/>
            <a:ext cx="267949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3" name="Table 2">
            <a:extLst>
              <a:ext uri="{FF2B5EF4-FFF2-40B4-BE49-F238E27FC236}">
                <a16:creationId xmlns:a16="http://schemas.microsoft.com/office/drawing/2014/main" id="{006D2AF4-FFD6-4B6B-8B65-58A9D9D85990}"/>
              </a:ext>
            </a:extLst>
          </p:cNvPr>
          <p:cNvGraphicFramePr>
            <a:graphicFrameLocks noGrp="1"/>
          </p:cNvGraphicFramePr>
          <p:nvPr>
            <p:extLst/>
          </p:nvPr>
        </p:nvGraphicFramePr>
        <p:xfrm>
          <a:off x="314794" y="1277344"/>
          <a:ext cx="11587396" cy="4932779"/>
        </p:xfrm>
        <a:graphic>
          <a:graphicData uri="http://schemas.openxmlformats.org/drawingml/2006/table">
            <a:tbl>
              <a:tblPr firstRow="1" firstCol="1" bandRow="1" bandCol="1">
                <a:tableStyleId>{5C22544A-7EE6-4342-B048-85BDC9FD1C3A}</a:tableStyleId>
              </a:tblPr>
              <a:tblGrid>
                <a:gridCol w="3635499">
                  <a:extLst>
                    <a:ext uri="{9D8B030D-6E8A-4147-A177-3AD203B41FA5}">
                      <a16:colId xmlns:a16="http://schemas.microsoft.com/office/drawing/2014/main" val="4048632726"/>
                    </a:ext>
                  </a:extLst>
                </a:gridCol>
                <a:gridCol w="7951897">
                  <a:extLst>
                    <a:ext uri="{9D8B030D-6E8A-4147-A177-3AD203B41FA5}">
                      <a16:colId xmlns:a16="http://schemas.microsoft.com/office/drawing/2014/main" val="2447391709"/>
                    </a:ext>
                  </a:extLst>
                </a:gridCol>
              </a:tblGrid>
              <a:tr h="632895">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ngữ</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Nghĩa của thành ngữ</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9599088"/>
                  </a:ext>
                </a:extLst>
              </a:tr>
              <a:tr h="1162222">
                <a:tc>
                  <a:txBody>
                    <a:bodyPr/>
                    <a:lstStyle/>
                    <a:p>
                      <a:pPr algn="just">
                        <a:lnSpc>
                          <a:spcPct val="115000"/>
                        </a:lnSpc>
                      </a:pPr>
                      <a:r>
                        <a:rPr lang="en-US" sz="2400" dirty="0" err="1">
                          <a:solidFill>
                            <a:schemeClr val="tx1"/>
                          </a:solidFill>
                          <a:effectLst/>
                          <a:latin typeface="Times New Roman" panose="02020603050405020304" pitchFamily="18" charset="0"/>
                          <a:cs typeface="Times New Roman" panose="02020603050405020304" pitchFamily="18" charset="0"/>
                        </a:rPr>
                        <a:t>Thả</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rừng</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vô</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thêm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điều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kẻ</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dữ</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hoành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cs typeface="Times New Roman" panose="02020603050405020304" pitchFamily="18" charset="0"/>
                        </a:rPr>
                        <a:t>môi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quen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thuộc</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3685601"/>
                  </a:ext>
                </a:extLst>
              </a:tr>
              <a:tr h="1162222">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Nuôi ong tay áo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che</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8730364"/>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Lên thác xuống ghềnh</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cs typeface="Times New Roman" panose="02020603050405020304" pitchFamily="18" charset="0"/>
                        </a:rPr>
                        <a:t> nan, </a:t>
                      </a:r>
                      <a:r>
                        <a:rPr lang="en-US" sz="2400" dirty="0" err="1">
                          <a:solidFill>
                            <a:schemeClr val="tx1"/>
                          </a:solidFill>
                          <a:effectLst/>
                          <a:latin typeface="Times New Roman" panose="02020603050405020304" pitchFamily="18" charset="0"/>
                          <a:cs typeface="Times New Roman" panose="02020603050405020304" pitchFamily="18" charset="0"/>
                        </a:rPr>
                        <a:t>vất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vả</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020099"/>
                  </a:ext>
                </a:extLst>
              </a:tr>
              <a:tr h="709650">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Chuột chạy cùng sào</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Tình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đến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bước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đường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cùng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lối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thoát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4949236"/>
                  </a:ext>
                </a:extLst>
              </a:tr>
              <a:tr h="632895">
                <a:tc>
                  <a:txBody>
                    <a:bodyPr/>
                    <a:lstStyle/>
                    <a:p>
                      <a:pPr algn="just">
                        <a:lnSpc>
                          <a:spcPct val="115000"/>
                        </a:lnSpc>
                      </a:pPr>
                      <a:r>
                        <a:rPr lang="en-US" sz="2400">
                          <a:solidFill>
                            <a:schemeClr val="tx1"/>
                          </a:solidFill>
                          <a:effectLst/>
                          <a:latin typeface="Times New Roman" panose="02020603050405020304" pitchFamily="18" charset="0"/>
                          <a:cs typeface="Times New Roman" panose="02020603050405020304" pitchFamily="18" charset="0"/>
                        </a:rPr>
                        <a:t>Bể cạn non mòn</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Aft>
                          <a:spcPts val="360"/>
                        </a:spcAft>
                      </a:pPr>
                      <a:r>
                        <a:rPr lang="en-US" sz="24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thay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đổi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lớn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lao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trụ</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đời</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b="1" dirty="0">
                        <a:solidFill>
                          <a:schemeClr val="tx1"/>
                        </a:solidFill>
                        <a:effectLst/>
                        <a:latin typeface="Times New Roman" panose="02020603050405020304" pitchFamily="18"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434357"/>
                  </a:ext>
                </a:extLst>
              </a:tr>
            </a:tbl>
          </a:graphicData>
        </a:graphic>
      </p:graphicFrame>
    </p:spTree>
    <p:extLst>
      <p:ext uri="{BB962C8B-B14F-4D97-AF65-F5344CB8AC3E}">
        <p14:creationId xmlns:p14="http://schemas.microsoft.com/office/powerpoint/2010/main" val="177794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1"/>
            <a:ext cx="140335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KỸ NĂNG VIẾT: </a:t>
            </a:r>
          </a:p>
          <a:p>
            <a:pPr marL="571500" marR="0" lvl="0" indent="-571500" algn="ctr" defTabSz="914400" rtl="0" eaLnBrk="1" fontAlgn="auto" latinLnBrk="0" hangingPunct="1">
              <a:lnSpc>
                <a:spcPct val="100000"/>
              </a:lnSpc>
              <a:spcBef>
                <a:spcPts val="0"/>
              </a:spcBef>
              <a:spcAft>
                <a:spcPts val="0"/>
              </a:spcAft>
              <a:buClrTx/>
              <a:buSzTx/>
              <a:buFontTx/>
              <a:buChar char="-"/>
              <a:tabLst/>
              <a:defRPr/>
            </a:pP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Làm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Viết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đoạn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văn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ghi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lại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cảm</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xúc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về</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một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bài</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thơ</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lục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r>
              <a:rPr kumimoji="0" lang="en-US" sz="3600" b="1" i="0" u="none" strike="noStrike" kern="10" cap="none" spc="0" normalizeH="0" baseline="0" noProof="0" dirty="0" err="1">
                <a:ln w="19050">
                  <a:solidFill>
                    <a:srgbClr val="0000FF"/>
                  </a:solidFill>
                  <a:round/>
                  <a:headEnd/>
                  <a:tailEnd/>
                </a:ln>
                <a:solidFill>
                  <a:srgbClr val="FF0000"/>
                </a:solidFill>
                <a:effectLst/>
                <a:uLnTx/>
                <a:uFillTx/>
                <a:latin typeface="Times New Roman"/>
                <a:ea typeface="+mn-ea"/>
                <a:cs typeface="Times New Roman"/>
              </a:rPr>
              <a:t>bát</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pic>
        <p:nvPicPr>
          <p:cNvPr id="10" name="Picture 4"/>
          <p:cNvPicPr>
            <a:picLocks noChangeAspect="1"/>
          </p:cNvPicPr>
          <p:nvPr/>
        </p:nvPicPr>
        <p:blipFill rotWithShape="1">
          <a:blip r:embed="rId3">
            <a:extLst/>
          </a:blip>
          <a:srcRect r="52890" b="57091"/>
          <a:stretch/>
        </p:blipFill>
        <p:spPr bwMode="auto">
          <a:xfrm>
            <a:off x="910476" y="346101"/>
            <a:ext cx="2651573" cy="1811312"/>
          </a:xfrm>
          <a:prstGeom prst="rect">
            <a:avLst/>
          </a:prstGeom>
          <a:noFill/>
          <a:ln w="9525">
            <a:noFill/>
            <a:miter lim="800000"/>
            <a:headEnd/>
            <a:tailEnd/>
          </a:ln>
        </p:spPr>
      </p:pic>
      <p:pic>
        <p:nvPicPr>
          <p:cNvPr id="13" name="图片 1">
            <a:extLst>
              <a:ext uri="{FF2B5EF4-FFF2-40B4-BE49-F238E27FC236}">
                <a16:creationId xmlns:a16="http://schemas.microsoft.com/office/drawing/2014/main" id="{3B21C40C-2E27-4B5C-99B2-BCE50D733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 y="4883061"/>
            <a:ext cx="12190992" cy="2072468"/>
          </a:xfrm>
          <a:prstGeom prst="rect">
            <a:avLst/>
          </a:prstGeom>
        </p:spPr>
      </p:pic>
    </p:spTree>
    <p:extLst>
      <p:ext uri="{BB962C8B-B14F-4D97-AF65-F5344CB8AC3E}">
        <p14:creationId xmlns:p14="http://schemas.microsoft.com/office/powerpoint/2010/main" val="40796249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a:extLst>
              <a:ext uri="{FF2B5EF4-FFF2-40B4-BE49-F238E27FC236}">
                <a16:creationId xmlns:a16="http://schemas.microsoft.com/office/drawing/2014/main" id="{32DE40A4-A56B-4EEC-AA4B-D45D5C99B677}"/>
              </a:ext>
            </a:extLst>
          </p:cNvPr>
          <p:cNvSpPr>
            <a:spLocks noChangeArrowheads="1"/>
          </p:cNvSpPr>
          <p:nvPr/>
        </p:nvSpPr>
        <p:spPr bwMode="auto">
          <a:xfrm>
            <a:off x="231100" y="359765"/>
            <a:ext cx="5533596"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7E59F06-6D02-4D6F-A356-3596860DE7B0}"/>
              </a:ext>
            </a:extLst>
          </p:cNvPr>
          <p:cNvSpPr txBox="1"/>
          <p:nvPr/>
        </p:nvSpPr>
        <p:spPr>
          <a:xfrm>
            <a:off x="416630" y="451700"/>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A73DC029-7FFF-4918-A1F7-F5B5E985525E}"/>
              </a:ext>
            </a:extLst>
          </p:cNvPr>
          <p:cNvSpPr txBox="1"/>
          <p:nvPr/>
        </p:nvSpPr>
        <p:spPr>
          <a:xfrm>
            <a:off x="549859" y="1194215"/>
            <a:ext cx="6115986" cy="489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id="{E092050D-2764-4B79-8EE1-322F01B7AE40}"/>
              </a:ext>
            </a:extLst>
          </p:cNvPr>
          <p:cNvSpPr>
            <a:spLocks noChangeArrowheads="1"/>
          </p:cNvSpPr>
          <p:nvPr/>
        </p:nvSpPr>
        <p:spPr bwMode="auto">
          <a:xfrm>
            <a:off x="416630" y="2068936"/>
            <a:ext cx="11410610" cy="449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extBox 11">
            <a:extLst>
              <a:ext uri="{FF2B5EF4-FFF2-40B4-BE49-F238E27FC236}">
                <a16:creationId xmlns:a16="http://schemas.microsoft.com/office/drawing/2014/main" id="{DDCD68A3-9A4C-440B-AE71-B0A2B6D80171}"/>
              </a:ext>
            </a:extLst>
          </p:cNvPr>
          <p:cNvSpPr txBox="1"/>
          <p:nvPr/>
        </p:nvSpPr>
        <p:spPr>
          <a:xfrm>
            <a:off x="549859" y="2229931"/>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260C12A-DA8C-46F1-9EAD-005DC37417CA}"/>
              </a:ext>
            </a:extLst>
          </p:cNvPr>
          <p:cNvSpPr txBox="1"/>
          <p:nvPr/>
        </p:nvSpPr>
        <p:spPr>
          <a:xfrm>
            <a:off x="528106" y="2687314"/>
            <a:ext cx="11135787"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2082BC9C-A827-4FDD-9F18-74350585367C}"/>
              </a:ext>
            </a:extLst>
          </p:cNvPr>
          <p:cNvSpPr>
            <a:spLocks noChangeArrowheads="1"/>
          </p:cNvSpPr>
          <p:nvPr/>
        </p:nvSpPr>
        <p:spPr bwMode="auto">
          <a:xfrm>
            <a:off x="231100" y="1117618"/>
            <a:ext cx="5295057" cy="67046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40EA4B9E-0C9E-49F5-8532-85E3329BCF16}"/>
              </a:ext>
            </a:extLst>
          </p:cNvPr>
          <p:cNvSpPr txBox="1"/>
          <p:nvPr/>
        </p:nvSpPr>
        <p:spPr>
          <a:xfrm>
            <a:off x="639582" y="3563786"/>
            <a:ext cx="11135786" cy="279749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35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2" grpId="0"/>
      <p:bldP spid="14" grpId="0"/>
      <p:bldP spid="11" grpId="0" animBg="1"/>
      <p:bldP spid="1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id="{DD11AF3F-1522-45C4-B5D3-701DF0BB5CD9}"/>
              </a:ext>
            </a:extLst>
          </p:cNvPr>
          <p:cNvSpPr>
            <a:spLocks noChangeArrowheads="1"/>
          </p:cNvSpPr>
          <p:nvPr/>
        </p:nvSpPr>
        <p:spPr bwMode="auto">
          <a:xfrm>
            <a:off x="569030" y="1349114"/>
            <a:ext cx="11018367" cy="415227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3A25DD61-35BB-453C-8BBF-A9DEB69E85D5}"/>
              </a:ext>
            </a:extLst>
          </p:cNvPr>
          <p:cNvSpPr txBox="1"/>
          <p:nvPr/>
        </p:nvSpPr>
        <p:spPr>
          <a:xfrm>
            <a:off x="604603" y="2008010"/>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F98674B-CF51-4260-853E-868BD82EF19E}"/>
              </a:ext>
            </a:extLst>
          </p:cNvPr>
          <p:cNvSpPr txBox="1"/>
          <p:nvPr/>
        </p:nvSpPr>
        <p:spPr>
          <a:xfrm>
            <a:off x="364760" y="2737694"/>
            <a:ext cx="11053940" cy="201369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chợt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diễn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26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93825"/>
            <a:ext cx="11080750" cy="46466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23875" y="1866900"/>
            <a:ext cx="10839450"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của kinh đô.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Vẻ đẹp nên thơ, huyền ảo của Hồ Tây qua hình ảnh ẩn dụ đặc sắc </a:t>
            </a:r>
            <a:r>
              <a:rPr lang="en-US" sz="2400" i="1">
                <a:solidFill>
                  <a:srgbClr val="000000"/>
                </a:solidFill>
                <a:latin typeface="Times New Roman" pitchFamily="18" charset="0"/>
                <a:cs typeface="Times New Roman" pitchFamily="18" charset="0"/>
              </a:rPr>
              <a:t>“mặt gương Tây Hồ” </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Nhận xét:</a:t>
            </a:r>
            <a:r>
              <a:rPr lang="en-US" sz="2400">
                <a:latin typeface="Times New Roman" pitchFamily="18" charset="0"/>
                <a:cs typeface="Times New Roman" pitchFamily="18" charset="0"/>
              </a:rPr>
              <a:t> Bài thơ tả cảnh kinh thành Thăng Long mang vẻ đẹp cổ kính, thơ mộng, yên bình</a:t>
            </a:r>
          </a:p>
          <a:p>
            <a:r>
              <a:rPr lang="en-US" sz="2400" b="1">
                <a:latin typeface="Times New Roman" pitchFamily="18" charset="0"/>
                <a:cs typeface="Times New Roman" pitchFamily="18" charset="0"/>
              </a:rPr>
              <a:t>* Cảm xúc của tác giả:</a:t>
            </a:r>
            <a:br>
              <a:rPr lang="en-US" sz="2400" b="1">
                <a:latin typeface="Times New Roman" pitchFamily="18" charset="0"/>
                <a:cs typeface="Times New Roman" pitchFamily="18" charset="0"/>
              </a:rPr>
            </a:br>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764498"/>
            <a:ext cx="11260708" cy="505289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C32D0A59-1303-4FCE-B012-2B9CB0D29578}"/>
              </a:ext>
            </a:extLst>
          </p:cNvPr>
          <p:cNvSpPr txBox="1"/>
          <p:nvPr/>
        </p:nvSpPr>
        <p:spPr>
          <a:xfrm>
            <a:off x="629587" y="1040609"/>
            <a:ext cx="6115986" cy="4921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EB15E4-DB09-432A-88E3-8A5E2F6006EE}"/>
              </a:ext>
            </a:extLst>
          </p:cNvPr>
          <p:cNvSpPr txBox="1"/>
          <p:nvPr/>
        </p:nvSpPr>
        <p:spPr>
          <a:xfrm>
            <a:off x="629586" y="1923510"/>
            <a:ext cx="10927829" cy="307552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05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053652" y="396224"/>
            <a:ext cx="828956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880F03-582D-4466-8C05-E70F5F53EBF5}"/>
              </a:ext>
            </a:extLst>
          </p:cNvPr>
          <p:cNvSpPr txBox="1"/>
          <p:nvPr/>
        </p:nvSpPr>
        <p:spPr>
          <a:xfrm>
            <a:off x="2177321" y="464165"/>
            <a:ext cx="7821118" cy="49019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557E2C64-5FDB-4564-AAEE-0F38D62A261D}"/>
              </a:ext>
            </a:extLst>
          </p:cNvPr>
          <p:cNvGraphicFramePr>
            <a:graphicFrameLocks noGrp="1"/>
          </p:cNvGraphicFramePr>
          <p:nvPr>
            <p:extLst/>
          </p:nvPr>
        </p:nvGraphicFramePr>
        <p:xfrm>
          <a:off x="309797" y="1092997"/>
          <a:ext cx="11572406" cy="5595112"/>
        </p:xfrm>
        <a:graphic>
          <a:graphicData uri="http://schemas.openxmlformats.org/drawingml/2006/table">
            <a:tbl>
              <a:tblPr firstRow="1" firstCol="1" bandRow="1" bandCol="1">
                <a:tableStyleId>{5C22544A-7EE6-4342-B048-85BDC9FD1C3A}</a:tableStyleId>
              </a:tblPr>
              <a:tblGrid>
                <a:gridCol w="2039545">
                  <a:extLst>
                    <a:ext uri="{9D8B030D-6E8A-4147-A177-3AD203B41FA5}">
                      <a16:colId xmlns:a16="http://schemas.microsoft.com/office/drawing/2014/main" val="3610423704"/>
                    </a:ext>
                  </a:extLst>
                </a:gridCol>
                <a:gridCol w="7352536">
                  <a:extLst>
                    <a:ext uri="{9D8B030D-6E8A-4147-A177-3AD203B41FA5}">
                      <a16:colId xmlns:a16="http://schemas.microsoft.com/office/drawing/2014/main" val="3394009318"/>
                    </a:ext>
                  </a:extLst>
                </a:gridCol>
                <a:gridCol w="2180325">
                  <a:extLst>
                    <a:ext uri="{9D8B030D-6E8A-4147-A177-3AD203B41FA5}">
                      <a16:colId xmlns:a16="http://schemas.microsoft.com/office/drawing/2014/main" val="976927463"/>
                    </a:ext>
                  </a:extLst>
                </a:gridCol>
              </a:tblGrid>
              <a:tr h="592580">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diện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Nội</a:t>
                      </a:r>
                      <a:r>
                        <a:rPr lang="en-US" sz="2400" dirty="0">
                          <a:solidFill>
                            <a:schemeClr val="tx1"/>
                          </a:solidFill>
                          <a:effectLst/>
                          <a:latin typeface="Times New Roman" panose="02020603050405020304" pitchFamily="18" charset="0"/>
                          <a:cs typeface="Times New Roman" panose="02020603050405020304" pitchFamily="18" charset="0"/>
                        </a:rPr>
                        <a:t> dung </a:t>
                      </a:r>
                      <a:r>
                        <a:rPr lang="en-US" sz="2400" dirty="0" err="1">
                          <a:solidFill>
                            <a:schemeClr val="tx1"/>
                          </a:solidFill>
                          <a:effectLst/>
                          <a:latin typeface="Times New Roman" panose="02020603050405020304" pitchFamily="18" charset="0"/>
                          <a:cs typeface="Times New Roman" panose="02020603050405020304" pitchFamily="18" charset="0"/>
                        </a:rPr>
                        <a:t>kiểm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tra</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Đạt/</a:t>
                      </a:r>
                    </a:p>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Chưa đạt</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1927245"/>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gồm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000935"/>
                  </a:ext>
                </a:extLst>
              </a:tr>
              <a:tr h="35223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dòng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chủ</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yếu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ngắt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theo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nhịp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chẵn</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00654"/>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nó</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4408326"/>
                  </a:ext>
                </a:extLst>
              </a:tr>
              <a:tr h="735163">
                <a:tc>
                  <a:txBody>
                    <a:bodyPr/>
                    <a:lstStyle/>
                    <a:p>
                      <a:pP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Hình thức</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8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bát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vần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với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thứ</a:t>
                      </a:r>
                      <a:r>
                        <a:rPr lang="en-US" sz="2400" dirty="0">
                          <a:solidFill>
                            <a:schemeClr val="tx1"/>
                          </a:solidFill>
                          <a:effectLst/>
                          <a:latin typeface="Times New Roman" panose="02020603050405020304" pitchFamily="18" charset="0"/>
                          <a:cs typeface="Times New Roman" panose="02020603050405020304" pitchFamily="18" charset="0"/>
                        </a:rPr>
                        <a:t> 6 </a:t>
                      </a:r>
                      <a:r>
                        <a:rPr lang="en-US" sz="2400" dirty="0" err="1">
                          <a:solidFill>
                            <a:schemeClr val="tx1"/>
                          </a:solidFill>
                          <a:effectLst/>
                          <a:latin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câu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lục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kế</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tiếp</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812296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sử</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biện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pháp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tu</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 so </a:t>
                      </a:r>
                      <a:r>
                        <a:rPr lang="en-US" sz="2400" dirty="0" err="1">
                          <a:solidFill>
                            <a:schemeClr val="tx1"/>
                          </a:solidFill>
                          <a:effectLst/>
                          <a:latin typeface="Times New Roman" panose="02020603050405020304" pitchFamily="18" charset="0"/>
                          <a:cs typeface="Times New Roman" panose="02020603050405020304" pitchFamily="18" charset="0"/>
                        </a:rPr>
                        <a:t>sánh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hóa</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điệp</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từ</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380838"/>
                  </a:ext>
                </a:extLst>
              </a:tr>
              <a:tr h="735163">
                <a:tc>
                  <a:txBody>
                    <a:bodyPr/>
                    <a:lstStyle/>
                    <a:p>
                      <a:pPr algn="ctr">
                        <a:lnSpc>
                          <a:spcPct val="115000"/>
                        </a:lnSpc>
                        <a:spcAft>
                          <a:spcPts val="1000"/>
                        </a:spcAft>
                        <a:tabLst>
                          <a:tab pos="1386840" algn="l"/>
                        </a:tabLst>
                      </a:pPr>
                      <a:r>
                        <a:rPr lang="en-US" sz="2400">
                          <a:solidFill>
                            <a:schemeClr val="tx1"/>
                          </a:solidFill>
                          <a:effectLst/>
                          <a:latin typeface="Times New Roman" panose="02020603050405020304" pitchFamily="18" charset="0"/>
                          <a:cs typeface="Times New Roman" panose="02020603050405020304" pitchFamily="18" charset="0"/>
                        </a:rPr>
                        <a:t>Nội dung</a:t>
                      </a:r>
                      <a:endParaRPr lang="en-US"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1386840" algn="l"/>
                        </a:tabLst>
                      </a:pPr>
                      <a:r>
                        <a:rPr lang="en-US" sz="2400" dirty="0" err="1">
                          <a:solidFill>
                            <a:schemeClr val="tx1"/>
                          </a:solidFill>
                          <a:effectLst/>
                          <a:latin typeface="Times New Roman" panose="02020603050405020304" pitchFamily="18" charset="0"/>
                          <a:cs typeface="Times New Roman" panose="02020603050405020304" pitchFamily="18" charset="0"/>
                        </a:rPr>
                        <a:t>Bài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thơ</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thể</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hiện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thái</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cảm</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xúc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suy</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nghĩ</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cách</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nhìn</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nào</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đó</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cuộc</a:t>
                      </a:r>
                      <a:r>
                        <a:rPr lang="en-US" sz="2400" dirty="0">
                          <a:solidFill>
                            <a:schemeClr val="tx1"/>
                          </a:solidFill>
                          <a:effectLst/>
                          <a:latin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1000"/>
                        </a:spcAft>
                        <a:tabLst>
                          <a:tab pos="1386840" algn="l"/>
                        </a:tabLst>
                      </a:pPr>
                      <a:r>
                        <a:rPr lang="en-US" sz="2400" dirty="0">
                          <a:solidFill>
                            <a:schemeClr val="tx1"/>
                          </a:solidFill>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1970108"/>
                  </a:ext>
                </a:extLst>
              </a:tr>
            </a:tbl>
          </a:graphicData>
        </a:graphic>
      </p:graphicFrame>
    </p:spTree>
    <p:extLst>
      <p:ext uri="{BB962C8B-B14F-4D97-AF65-F5344CB8AC3E}">
        <p14:creationId xmlns:p14="http://schemas.microsoft.com/office/powerpoint/2010/main" val="226747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61600" y="398606"/>
            <a:ext cx="4799948"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4FD54F08-CD02-4759-AE71-844ED16A7CED}"/>
              </a:ext>
            </a:extLst>
          </p:cNvPr>
          <p:cNvSpPr>
            <a:spLocks noChangeArrowheads="1"/>
          </p:cNvSpPr>
          <p:nvPr/>
        </p:nvSpPr>
        <p:spPr bwMode="auto">
          <a:xfrm>
            <a:off x="2934311" y="1140583"/>
            <a:ext cx="6323377"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276A45DE-D294-462D-AA8A-A6FCB555BC6D}"/>
              </a:ext>
            </a:extLst>
          </p:cNvPr>
          <p:cNvSpPr txBox="1"/>
          <p:nvPr/>
        </p:nvSpPr>
        <p:spPr>
          <a:xfrm>
            <a:off x="569030" y="482189"/>
            <a:ext cx="552697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BÁO CÁO SẢN PHẨM VIẾT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D6FF499-0D59-485C-B0AF-945737CF636B}"/>
              </a:ext>
            </a:extLst>
          </p:cNvPr>
          <p:cNvSpPr txBox="1"/>
          <p:nvPr/>
        </p:nvSpPr>
        <p:spPr>
          <a:xfrm>
            <a:off x="3792514" y="1177578"/>
            <a:ext cx="60935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rubric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phẩm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0" name="Table 9">
            <a:extLst>
              <a:ext uri="{FF2B5EF4-FFF2-40B4-BE49-F238E27FC236}">
                <a16:creationId xmlns:a16="http://schemas.microsoft.com/office/drawing/2014/main" id="{7F513F1E-5FFD-4FDE-98D0-7BDCF8FF720F}"/>
              </a:ext>
            </a:extLst>
          </p:cNvPr>
          <p:cNvGraphicFramePr>
            <a:graphicFrameLocks noGrp="1"/>
          </p:cNvGraphicFramePr>
          <p:nvPr>
            <p:extLst/>
          </p:nvPr>
        </p:nvGraphicFramePr>
        <p:xfrm>
          <a:off x="272320" y="1882561"/>
          <a:ext cx="11647359" cy="4757924"/>
        </p:xfrm>
        <a:graphic>
          <a:graphicData uri="http://schemas.openxmlformats.org/drawingml/2006/table">
            <a:tbl>
              <a:tblPr firstRow="1" firstCol="1" bandRow="1" bandCol="1">
                <a:tableStyleId>{5C22544A-7EE6-4342-B048-85BDC9FD1C3A}</a:tableStyleId>
              </a:tblPr>
              <a:tblGrid>
                <a:gridCol w="2939053">
                  <a:extLst>
                    <a:ext uri="{9D8B030D-6E8A-4147-A177-3AD203B41FA5}">
                      <a16:colId xmlns:a16="http://schemas.microsoft.com/office/drawing/2014/main" val="3832168637"/>
                    </a:ext>
                  </a:extLst>
                </a:gridCol>
                <a:gridCol w="2939053">
                  <a:extLst>
                    <a:ext uri="{9D8B030D-6E8A-4147-A177-3AD203B41FA5}">
                      <a16:colId xmlns:a16="http://schemas.microsoft.com/office/drawing/2014/main" val="1107767877"/>
                    </a:ext>
                  </a:extLst>
                </a:gridCol>
                <a:gridCol w="2830200">
                  <a:extLst>
                    <a:ext uri="{9D8B030D-6E8A-4147-A177-3AD203B41FA5}">
                      <a16:colId xmlns:a16="http://schemas.microsoft.com/office/drawing/2014/main" val="4218796175"/>
                    </a:ext>
                  </a:extLst>
                </a:gridCol>
                <a:gridCol w="2939053">
                  <a:extLst>
                    <a:ext uri="{9D8B030D-6E8A-4147-A177-3AD203B41FA5}">
                      <a16:colId xmlns:a16="http://schemas.microsoft.com/office/drawing/2014/main" val="399902433"/>
                    </a:ext>
                  </a:extLst>
                </a:gridCol>
              </a:tblGrid>
              <a:tr h="1261539">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a:t>
                      </a:r>
                      <a:endParaRPr lang="en-US" sz="2200" dirty="0">
                        <a:solidFill>
                          <a:schemeClr val="tx1"/>
                        </a:solidFill>
                        <a:effectLst/>
                        <a:latin typeface="Times New Roman" panose="02020603050405020304" pitchFamily="18" charset="0"/>
                        <a:cs typeface="Times New Roman" panose="02020603050405020304" pitchFamily="18" charset="0"/>
                      </a:endParaRP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Tiêu</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Mức</a:t>
                      </a:r>
                      <a:r>
                        <a:rPr lang="en-US" sz="2200" dirty="0">
                          <a:solidFill>
                            <a:schemeClr val="tx1"/>
                          </a:solidFill>
                          <a:effectLst/>
                          <a:latin typeface="Times New Roman" panose="02020603050405020304" pitchFamily="18" charset="0"/>
                          <a:cs typeface="Times New Roman" panose="02020603050405020304" pitchFamily="18" charset="0"/>
                        </a:rPr>
                        <a:t> 1</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2</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        Mức 3</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7947355"/>
                  </a:ext>
                </a:extLst>
              </a:tr>
              <a:tr h="3347208">
                <a:tc>
                  <a:txBody>
                    <a:bodyPr/>
                    <a:lstStyle/>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Bài thơ lục bát tập làm viết về người thân hoặc thầy/cô giáo.</a:t>
                      </a:r>
                    </a:p>
                    <a:p>
                      <a:pPr>
                        <a:lnSpc>
                          <a:spcPct val="115000"/>
                        </a:lnSpc>
                        <a:spcAft>
                          <a:spcPts val="1000"/>
                        </a:spcAft>
                        <a:tabLst>
                          <a:tab pos="602615" algn="l"/>
                        </a:tabLst>
                      </a:pPr>
                      <a:r>
                        <a:rPr lang="en-US" sz="2200">
                          <a:solidFill>
                            <a:schemeClr val="tx1"/>
                          </a:solidFill>
                          <a:effectLst/>
                          <a:latin typeface="Times New Roman" panose="02020603050405020304" pitchFamily="18" charset="0"/>
                          <a:cs typeface="Times New Roman" panose="02020603050405020304" pitchFamily="18" charset="0"/>
                        </a:rPr>
                        <a:t>(10 điểm)</a:t>
                      </a:r>
                      <a:endParaRPr lang="en-US" sz="2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đúng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còn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mắc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lỗi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tả</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chưa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(5 - 6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tương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đối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rõ</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(7 - 8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tabLst>
                          <a:tab pos="602615" algn="l"/>
                        </a:tabLst>
                      </a:pPr>
                      <a:r>
                        <a:rPr lang="en-US" sz="2200" dirty="0" err="1">
                          <a:solidFill>
                            <a:schemeClr val="tx1"/>
                          </a:solidFill>
                          <a:effectLst/>
                          <a:latin typeface="Times New Roman" panose="02020603050405020304" pitchFamily="18" charset="0"/>
                          <a:cs typeface="Times New Roman" panose="02020603050405020304" pitchFamily="18" charset="0"/>
                        </a:rPr>
                        <a:t>Bài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thơ</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chính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xác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thức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số</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tiếng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nhịp</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thể</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hiện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xúc</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động</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về</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cần</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và</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tình</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cảm</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của</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người</a:t>
                      </a: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dirty="0" err="1">
                          <a:solidFill>
                            <a:schemeClr val="tx1"/>
                          </a:solidFill>
                          <a:effectLst/>
                          <a:latin typeface="Times New Roman" panose="02020603050405020304" pitchFamily="18" charset="0"/>
                          <a:cs typeface="Times New Roman" panose="02020603050405020304" pitchFamily="18" charset="0"/>
                        </a:rPr>
                        <a:t>viết</a:t>
                      </a:r>
                      <a:r>
                        <a:rPr lang="en-US" sz="2200" dirty="0">
                          <a:solidFill>
                            <a:schemeClr val="tx1"/>
                          </a:solidFill>
                          <a:effectLst/>
                          <a:latin typeface="Times New Roman" panose="02020603050405020304" pitchFamily="18" charset="0"/>
                          <a:cs typeface="Times New Roman" panose="02020603050405020304" pitchFamily="18" charset="0"/>
                        </a:rPr>
                        <a:t>.</a:t>
                      </a:r>
                    </a:p>
                    <a:p>
                      <a:pPr>
                        <a:lnSpc>
                          <a:spcPct val="115000"/>
                        </a:lnSpc>
                        <a:spcAft>
                          <a:spcPts val="1000"/>
                        </a:spcAft>
                        <a:tabLst>
                          <a:tab pos="602615" algn="l"/>
                        </a:tabLst>
                      </a:pPr>
                      <a:r>
                        <a:rPr lang="en-US" sz="2200" dirty="0">
                          <a:solidFill>
                            <a:schemeClr val="tx1"/>
                          </a:solidFill>
                          <a:effectLst/>
                          <a:latin typeface="Times New Roman" panose="02020603050405020304" pitchFamily="18" charset="0"/>
                          <a:cs typeface="Times New Roman" panose="02020603050405020304" pitchFamily="18" charset="0"/>
                        </a:rPr>
                        <a:t>       (9 - 10 </a:t>
                      </a:r>
                      <a:r>
                        <a:rPr lang="en-US" sz="2200" dirty="0" err="1">
                          <a:solidFill>
                            <a:schemeClr val="tx1"/>
                          </a:solidFill>
                          <a:effectLst/>
                          <a:latin typeface="Times New Roman" panose="02020603050405020304" pitchFamily="18" charset="0"/>
                          <a:cs typeface="Times New Roman" panose="02020603050405020304" pitchFamily="18" charset="0"/>
                        </a:rPr>
                        <a:t>điểm</a:t>
                      </a: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2059233"/>
                  </a:ext>
                </a:extLst>
              </a:tr>
            </a:tbl>
          </a:graphicData>
        </a:graphic>
      </p:graphicFrame>
      <p:cxnSp>
        <p:nvCxnSpPr>
          <p:cNvPr id="12" name="Straight Connector 11">
            <a:extLst>
              <a:ext uri="{FF2B5EF4-FFF2-40B4-BE49-F238E27FC236}">
                <a16:creationId xmlns:a16="http://schemas.microsoft.com/office/drawing/2014/main" id="{C26D333D-F64F-4E2E-AAC2-4B985E3DCC43}"/>
              </a:ext>
            </a:extLst>
          </p:cNvPr>
          <p:cNvCxnSpPr/>
          <p:nvPr/>
        </p:nvCxnSpPr>
        <p:spPr>
          <a:xfrm>
            <a:off x="272320" y="1882561"/>
            <a:ext cx="2938072" cy="1382114"/>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462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569626"/>
            <a:ext cx="11215737" cy="91440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0AEAB1E-BA57-4B8E-A564-09B4EA054A9E}"/>
              </a:ext>
            </a:extLst>
          </p:cNvPr>
          <p:cNvSpPr txBox="1"/>
          <p:nvPr/>
        </p:nvSpPr>
        <p:spPr>
          <a:xfrm>
            <a:off x="554038" y="774793"/>
            <a:ext cx="1076353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VIẾT ĐOẠN VĂN GHI LẠI CẢM XÚC VỀ MỘT BÀI THƠ LỤC BÁT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4A35BAC-B40B-479B-81D1-F9B8204B7E7E}"/>
              </a:ext>
            </a:extLst>
          </p:cNvPr>
          <p:cNvSpPr>
            <a:spLocks noChangeArrowheads="1"/>
          </p:cNvSpPr>
          <p:nvPr/>
        </p:nvSpPr>
        <p:spPr bwMode="auto">
          <a:xfrm>
            <a:off x="416630" y="1813810"/>
            <a:ext cx="11215737" cy="475188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08131756-8F6B-4F96-AC1B-75C41AC5DBCD}"/>
              </a:ext>
            </a:extLst>
          </p:cNvPr>
          <p:cNvSpPr txBox="1"/>
          <p:nvPr/>
        </p:nvSpPr>
        <p:spPr>
          <a:xfrm>
            <a:off x="554038" y="1990337"/>
            <a:ext cx="6115986" cy="482633"/>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8F811BF-44C5-4016-B88A-6204A136A26C}"/>
              </a:ext>
            </a:extLst>
          </p:cNvPr>
          <p:cNvSpPr txBox="1"/>
          <p:nvPr/>
        </p:nvSpPr>
        <p:spPr>
          <a:xfrm>
            <a:off x="416630" y="2649496"/>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1" i="1"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DFEC747-C222-47A0-8DA8-95546683EADC}"/>
              </a:ext>
            </a:extLst>
          </p:cNvPr>
          <p:cNvSpPr txBox="1"/>
          <p:nvPr/>
        </p:nvSpPr>
        <p:spPr>
          <a:xfrm>
            <a:off x="499075" y="3299247"/>
            <a:ext cx="11050845" cy="303140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chỗ</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I</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lùi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dấu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dòng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1"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628989" y="1229193"/>
            <a:ext cx="11003378" cy="41372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D06290-F766-4BF7-8223-52224DE6B9B4}"/>
              </a:ext>
            </a:extLst>
          </p:cNvPr>
          <p:cNvSpPr txBox="1"/>
          <p:nvPr/>
        </p:nvSpPr>
        <p:spPr>
          <a:xfrm>
            <a:off x="698345" y="2045687"/>
            <a:ext cx="888037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171373-1570-414D-B98D-F66B127451AE}"/>
              </a:ext>
            </a:extLst>
          </p:cNvPr>
          <p:cNvSpPr txBox="1"/>
          <p:nvPr/>
        </p:nvSpPr>
        <p:spPr>
          <a:xfrm>
            <a:off x="698345" y="2884628"/>
            <a:ext cx="1093402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762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179882" y="404734"/>
            <a:ext cx="11752287"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34A1DBC-7D68-421A-8CD1-12FDFD4027B6}"/>
              </a:ext>
            </a:extLst>
          </p:cNvPr>
          <p:cNvSpPr txBox="1"/>
          <p:nvPr/>
        </p:nvSpPr>
        <p:spPr>
          <a:xfrm>
            <a:off x="569029" y="468078"/>
            <a:ext cx="10129604"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40344E0-7EA1-4915-B750-473E3A108035}"/>
              </a:ext>
            </a:extLst>
          </p:cNvPr>
          <p:cNvSpPr txBox="1"/>
          <p:nvPr/>
        </p:nvSpPr>
        <p:spPr>
          <a:xfrm>
            <a:off x="569029" y="951095"/>
            <a:ext cx="11053942"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F71E86-A282-49D1-BB07-031D9BDA41CE}"/>
              </a:ext>
            </a:extLst>
          </p:cNvPr>
          <p:cNvSpPr txBox="1"/>
          <p:nvPr/>
        </p:nvSpPr>
        <p:spPr>
          <a:xfrm>
            <a:off x="389147" y="2708307"/>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CA92A0-566D-4464-A655-9E4AF9CA9D9F}"/>
              </a:ext>
            </a:extLst>
          </p:cNvPr>
          <p:cNvSpPr txBox="1"/>
          <p:nvPr/>
        </p:nvSpPr>
        <p:spPr>
          <a:xfrm>
            <a:off x="591187" y="3326081"/>
            <a:ext cx="10929675" cy="311963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a.Tìm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nhanh</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tưởng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69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914400"/>
            <a:ext cx="11470570" cy="580119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244959F4-5DEB-4C63-B6C0-9EAA138E5B9A}"/>
              </a:ext>
            </a:extLst>
          </p:cNvPr>
          <p:cNvSpPr txBox="1"/>
          <p:nvPr/>
        </p:nvSpPr>
        <p:spPr>
          <a:xfrm>
            <a:off x="525607" y="1482344"/>
            <a:ext cx="11140786" cy="46503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Lập</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gồm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Khẳng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4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929390"/>
            <a:ext cx="11335659" cy="463196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FBA4B04E-F01A-4361-A23B-48F3BDDB5637}"/>
              </a:ext>
            </a:extLst>
          </p:cNvPr>
          <p:cNvSpPr txBox="1"/>
          <p:nvPr/>
        </p:nvSpPr>
        <p:spPr>
          <a:xfrm>
            <a:off x="779487" y="1186468"/>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CD43D70-9462-48C0-8572-141EC7DED3C3}"/>
              </a:ext>
            </a:extLst>
          </p:cNvPr>
          <p:cNvSpPr txBox="1"/>
          <p:nvPr/>
        </p:nvSpPr>
        <p:spPr>
          <a:xfrm>
            <a:off x="439711" y="1846817"/>
            <a:ext cx="1088285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hợp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FB64F41-3F67-4A04-934D-C7740E2961EA}"/>
              </a:ext>
            </a:extLst>
          </p:cNvPr>
          <p:cNvSpPr txBox="1"/>
          <p:nvPr/>
        </p:nvSpPr>
        <p:spPr>
          <a:xfrm>
            <a:off x="584617" y="2931903"/>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1" i="0" u="none" strike="noStrike" kern="1200" cap="none" spc="0" normalizeH="0" baseline="0" noProof="0" dirty="0">
                <a:ln>
                  <a:noFill/>
                </a:ln>
                <a:solidFill>
                  <a:srgbClr val="363636"/>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FF72267B-6DE8-417F-942A-25E3B1C1BD11}"/>
              </a:ext>
            </a:extLst>
          </p:cNvPr>
          <p:cNvSpPr txBox="1"/>
          <p:nvPr/>
        </p:nvSpPr>
        <p:spPr>
          <a:xfrm>
            <a:off x="439711" y="3684588"/>
            <a:ext cx="11117705" cy="13324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723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536550" y="411214"/>
            <a:ext cx="3360893"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9ABC022C-F06D-4164-9BD0-EFBEE8FC2A32}"/>
              </a:ext>
            </a:extLst>
          </p:cNvPr>
          <p:cNvSpPr txBox="1"/>
          <p:nvPr/>
        </p:nvSpPr>
        <p:spPr>
          <a:xfrm>
            <a:off x="939492" y="470328"/>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130AE0AF-F41B-4179-AA9F-B36DE74838C2}"/>
              </a:ext>
            </a:extLst>
          </p:cNvPr>
          <p:cNvSpPr>
            <a:spLocks noChangeArrowheads="1"/>
          </p:cNvSpPr>
          <p:nvPr/>
        </p:nvSpPr>
        <p:spPr bwMode="auto">
          <a:xfrm>
            <a:off x="536550" y="1234671"/>
            <a:ext cx="11110806" cy="113377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23CC64A9-A26C-42A5-A49C-C9B42DB97AA8}"/>
              </a:ext>
            </a:extLst>
          </p:cNvPr>
          <p:cNvSpPr txBox="1"/>
          <p:nvPr/>
        </p:nvSpPr>
        <p:spPr>
          <a:xfrm>
            <a:off x="766534" y="1347682"/>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id="{E3FA5758-2A5D-4393-9D1C-02A1EE9C72C1}"/>
              </a:ext>
            </a:extLst>
          </p:cNvPr>
          <p:cNvSpPr>
            <a:spLocks noChangeArrowheads="1"/>
          </p:cNvSpPr>
          <p:nvPr/>
        </p:nvSpPr>
        <p:spPr bwMode="auto">
          <a:xfrm>
            <a:off x="536550" y="2563069"/>
            <a:ext cx="11110806" cy="407757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5BC2B7DF-B5BF-4C17-A255-F39EA407D89B}"/>
              </a:ext>
            </a:extLst>
          </p:cNvPr>
          <p:cNvSpPr txBox="1"/>
          <p:nvPr/>
        </p:nvSpPr>
        <p:spPr>
          <a:xfrm>
            <a:off x="780413" y="2636085"/>
            <a:ext cx="10639269" cy="90774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846819E-525A-4588-9F01-9956AC991506}"/>
              </a:ext>
            </a:extLst>
          </p:cNvPr>
          <p:cNvSpPr txBox="1"/>
          <p:nvPr/>
        </p:nvSpPr>
        <p:spPr>
          <a:xfrm>
            <a:off x="780413" y="3596458"/>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DC0ADCA-362F-4FC0-9786-E6463EC8AFBF}"/>
              </a:ext>
            </a:extLst>
          </p:cNvPr>
          <p:cNvSpPr txBox="1"/>
          <p:nvPr/>
        </p:nvSpPr>
        <p:spPr>
          <a:xfrm>
            <a:off x="766534" y="4204967"/>
            <a:ext cx="10880822" cy="2310184"/>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76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10" grpId="0"/>
      <p:bldP spid="12" grpId="0"/>
      <p:bldP spid="14"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50629" y="389744"/>
            <a:ext cx="11391602" cy="619093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911089-9DCC-4811-982A-2B86E67884F6}"/>
              </a:ext>
            </a:extLst>
          </p:cNvPr>
          <p:cNvSpPr txBox="1"/>
          <p:nvPr/>
        </p:nvSpPr>
        <p:spPr>
          <a:xfrm>
            <a:off x="903158" y="513331"/>
            <a:ext cx="791105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CE5950E-C5EE-40A8-B23D-D502F02B0875}"/>
              </a:ext>
            </a:extLst>
          </p:cNvPr>
          <p:cNvSpPr txBox="1"/>
          <p:nvPr/>
        </p:nvSpPr>
        <p:spPr>
          <a:xfrm>
            <a:off x="693294" y="1072454"/>
            <a:ext cx="60935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7A83ABF-7227-4B9D-A9C8-9420DCF04DEC}"/>
              </a:ext>
            </a:extLst>
          </p:cNvPr>
          <p:cNvSpPr txBox="1"/>
          <p:nvPr/>
        </p:nvSpPr>
        <p:spPr>
          <a:xfrm>
            <a:off x="592438" y="1631577"/>
            <a:ext cx="11007123" cy="2863156"/>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6607D42-46BB-4489-A404-8CF37074BD5E}"/>
              </a:ext>
            </a:extLst>
          </p:cNvPr>
          <p:cNvSpPr txBox="1"/>
          <p:nvPr/>
        </p:nvSpPr>
        <p:spPr>
          <a:xfrm>
            <a:off x="592437" y="4572908"/>
            <a:ext cx="11148935" cy="175721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690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153775" cy="50657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152525"/>
            <a:ext cx="10758488" cy="4730750"/>
          </a:xfrm>
          <a:prstGeom prst="rect">
            <a:avLst/>
          </a:prstGeom>
          <a:noFill/>
          <a:ln w="9525">
            <a:noFill/>
            <a:miter lim="800000"/>
            <a:headEnd/>
            <a:tailEnd/>
          </a:ln>
        </p:spPr>
        <p:txBody>
          <a:bodyPr>
            <a:spAutoFit/>
          </a:bodyPr>
          <a:lstStyle/>
          <a:p>
            <a:pPr marL="457200">
              <a:lnSpc>
                <a:spcPct val="115000"/>
              </a:lnSpc>
            </a:pPr>
            <a:r>
              <a:rPr lang="en-US" sz="2400" b="1">
                <a:latin typeface="Times New Roman" pitchFamily="18" charset="0"/>
                <a:cs typeface="Times New Roman" pitchFamily="18" charset="0"/>
              </a:rPr>
              <a:t>Bài 2</a:t>
            </a:r>
            <a:endParaRPr lang="en-US" sz="2400">
              <a:latin typeface="Times New Roman" pitchFamily="18" charset="0"/>
              <a:cs typeface="Times New Roman" pitchFamily="18" charset="0"/>
            </a:endParaRPr>
          </a:p>
          <a:p>
            <a:pPr marL="457200" algn="ctr">
              <a:lnSpc>
                <a:spcPct val="115000"/>
              </a:lnSpc>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a:p>
            <a:pPr marL="457200">
              <a:lnSpc>
                <a:spcPct val="115000"/>
              </a:lnSpc>
            </a:pPr>
            <a:r>
              <a:rPr lang="pt-BR" sz="2400" b="1">
                <a:latin typeface="Times New Roman" pitchFamily="18" charset="0"/>
                <a:cs typeface="Times New Roman" pitchFamily="18" charset="0"/>
              </a:rPr>
              <a:t>* Hai câu đầu:  </a:t>
            </a:r>
            <a:endParaRPr lang="en-US" sz="2400">
              <a:latin typeface="Times New Roman" pitchFamily="18" charset="0"/>
              <a:cs typeface="Times New Roman" pitchFamily="18" charset="0"/>
            </a:endParaRPr>
          </a:p>
          <a:p>
            <a:pPr marL="457200">
              <a:lnSpc>
                <a:spcPct val="115000"/>
              </a:lnSpc>
              <a:spcAft>
                <a:spcPts val="1000"/>
              </a:spcAft>
            </a:pPr>
            <a:r>
              <a:rPr lang="en-US" sz="2400" b="1">
                <a:latin typeface="Times New Roman" pitchFamily="18" charset="0"/>
                <a:cs typeface="Times New Roman" pitchFamily="18" charset="0"/>
              </a:rPr>
              <a:t>Giới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trữ tình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76591" y="456184"/>
            <a:ext cx="11440589" cy="544994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1185636-48E6-4B86-A6BF-9039DB3C734E}"/>
              </a:ext>
            </a:extLst>
          </p:cNvPr>
          <p:cNvSpPr txBox="1"/>
          <p:nvPr/>
        </p:nvSpPr>
        <p:spPr>
          <a:xfrm>
            <a:off x="738265" y="807292"/>
            <a:ext cx="104593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2C379A7-7779-4A52-83D3-752CB92C9533}"/>
              </a:ext>
            </a:extLst>
          </p:cNvPr>
          <p:cNvSpPr txBox="1"/>
          <p:nvPr/>
        </p:nvSpPr>
        <p:spPr>
          <a:xfrm>
            <a:off x="476591" y="1484026"/>
            <a:ext cx="11440589" cy="400911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Phép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5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54834" y="524655"/>
            <a:ext cx="11497456" cy="61159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8F85E6E-611B-41FE-827C-D9CD448A9BC4}"/>
              </a:ext>
            </a:extLst>
          </p:cNvPr>
          <p:cNvSpPr txBox="1"/>
          <p:nvPr/>
        </p:nvSpPr>
        <p:spPr>
          <a:xfrm>
            <a:off x="914400" y="636250"/>
            <a:ext cx="6115986" cy="483017"/>
          </a:xfrm>
          <a:prstGeom prst="rect">
            <a:avLst/>
          </a:prstGeom>
          <a:noFill/>
        </p:spPr>
        <p:txBody>
          <a:bodyPr wrap="square">
            <a:spAutoFit/>
          </a:bodyPr>
          <a:lstStyle/>
          <a:p>
            <a:pPr marL="342900" marR="0" lvl="0" indent="-342900" algn="just" defTabSz="914400" rtl="0" eaLnBrk="1" fontAlgn="auto" latinLnBrk="0" hangingPunct="1">
              <a:lnSpc>
                <a:spcPct val="115000"/>
              </a:lnSpc>
              <a:spcBef>
                <a:spcPts val="0"/>
              </a:spcBef>
              <a:spcAft>
                <a:spcPts val="800"/>
              </a:spcAft>
              <a:buClrTx/>
              <a:buSzTx/>
              <a:buFont typeface="+mj-lt"/>
              <a:buAutoNum type="alphaLcPeriod" startAt="2"/>
              <a:tabLst>
                <a:tab pos="408940" algn="l"/>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775D325-CFD9-4234-AD1A-88E29F6EF7C2}"/>
              </a:ext>
            </a:extLst>
          </p:cNvPr>
          <p:cNvSpPr txBox="1"/>
          <p:nvPr/>
        </p:nvSpPr>
        <p:spPr>
          <a:xfrm>
            <a:off x="4470163" y="123086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800"/>
              </a:spcAft>
              <a:buClrTx/>
              <a:buSzTx/>
              <a:buFontTx/>
              <a:buNone/>
              <a:tabLst>
                <a:tab pos="138684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khảo</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78AC505-AAEE-41ED-ABD1-5D317E380AFD}"/>
              </a:ext>
            </a:extLst>
          </p:cNvPr>
          <p:cNvSpPr txBox="1"/>
          <p:nvPr/>
        </p:nvSpPr>
        <p:spPr>
          <a:xfrm>
            <a:off x="2713219" y="1713878"/>
            <a:ext cx="6115986" cy="1757212"/>
          </a:xfrm>
          <a:prstGeom prst="rect">
            <a:avLst/>
          </a:prstGeom>
          <a:noFill/>
        </p:spPr>
        <p:txBody>
          <a:bodyPr wrap="square">
            <a:spAutoFit/>
          </a:bodyPr>
          <a:lstStyle/>
          <a:p>
            <a:pPr marL="30480" marR="30480" lvl="0" indent="0" algn="ctr" defTabSz="914400" rtl="0" eaLnBrk="1" fontAlgn="auto" latinLnBrk="0" hangingPunct="1">
              <a:lnSpc>
                <a:spcPct val="115000"/>
              </a:lnSpc>
              <a:spcBef>
                <a:spcPts val="500"/>
              </a:spcBef>
              <a:spcAft>
                <a:spcPts val="12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E007BAB-0F0F-437C-9564-D81A72A58CE5}"/>
              </a:ext>
            </a:extLst>
          </p:cNvPr>
          <p:cNvSpPr txBox="1"/>
          <p:nvPr/>
        </p:nvSpPr>
        <p:spPr>
          <a:xfrm>
            <a:off x="439712" y="3582649"/>
            <a:ext cx="11312578"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ngất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15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479685"/>
            <a:ext cx="11380629"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0D2A552-C18F-48B8-97D8-14201959FB0D}"/>
              </a:ext>
            </a:extLst>
          </p:cNvPr>
          <p:cNvSpPr txBox="1"/>
          <p:nvPr/>
        </p:nvSpPr>
        <p:spPr>
          <a:xfrm>
            <a:off x="644577" y="699717"/>
            <a:ext cx="10972800" cy="558697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to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lặp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khẳng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Núi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ơi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ðýợc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bổn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õn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gọi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1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989350"/>
            <a:ext cx="11530531" cy="496174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045A5D0A-FB0C-4D37-BF8B-AE390732582E}"/>
              </a:ext>
            </a:extLst>
          </p:cNvPr>
          <p:cNvSpPr txBox="1"/>
          <p:nvPr/>
        </p:nvSpPr>
        <p:spPr>
          <a:xfrm>
            <a:off x="416630" y="1571619"/>
            <a:ext cx="10890950" cy="91493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DC6A67-BD99-4A6A-8B49-1BDEA717234B}"/>
              </a:ext>
            </a:extLst>
          </p:cNvPr>
          <p:cNvSpPr txBox="1"/>
          <p:nvPr/>
        </p:nvSpPr>
        <p:spPr>
          <a:xfrm>
            <a:off x="399737" y="2742842"/>
            <a:ext cx="11392525" cy="274209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A4A4A"/>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3,4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lần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3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416629" y="479685"/>
            <a:ext cx="11590491" cy="576372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504C76EE-CB56-43FE-B127-DE96F7FBF7EF}"/>
              </a:ext>
            </a:extLst>
          </p:cNvPr>
          <p:cNvSpPr txBox="1"/>
          <p:nvPr/>
        </p:nvSpPr>
        <p:spPr>
          <a:xfrm>
            <a:off x="719528" y="614594"/>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52AFE2-0BC8-45FC-80DB-BD5A668725B2}"/>
              </a:ext>
            </a:extLst>
          </p:cNvPr>
          <p:cNvSpPr txBox="1"/>
          <p:nvPr/>
        </p:nvSpPr>
        <p:spPr>
          <a:xfrm>
            <a:off x="719528" y="1097611"/>
            <a:ext cx="6115986"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B3932C9-2016-4179-90A4-445CDCC099A2}"/>
              </a:ext>
            </a:extLst>
          </p:cNvPr>
          <p:cNvSpPr txBox="1"/>
          <p:nvPr/>
        </p:nvSpPr>
        <p:spPr>
          <a:xfrm>
            <a:off x="375705" y="1606221"/>
            <a:ext cx="11440590" cy="403219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chủ</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ý </a:t>
            </a: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748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509665"/>
            <a:ext cx="11410609" cy="596608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552B0A1-EE28-4524-B553-CF6A6F680B7D}"/>
              </a:ext>
            </a:extLst>
          </p:cNvPr>
          <p:cNvSpPr txBox="1"/>
          <p:nvPr/>
        </p:nvSpPr>
        <p:spPr>
          <a:xfrm>
            <a:off x="915351" y="799697"/>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98FC83D-6555-4272-9A26-F45ED3D30422}"/>
              </a:ext>
            </a:extLst>
          </p:cNvPr>
          <p:cNvSpPr txBox="1"/>
          <p:nvPr/>
        </p:nvSpPr>
        <p:spPr>
          <a:xfrm>
            <a:off x="416630" y="1397597"/>
            <a:ext cx="11358740" cy="445795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tuyệt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sớm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68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239844" y="569625"/>
            <a:ext cx="11587396"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2020EDE-26F8-49BB-A2BC-6F8F57045E3B}"/>
              </a:ext>
            </a:extLst>
          </p:cNvPr>
          <p:cNvSpPr txBox="1"/>
          <p:nvPr/>
        </p:nvSpPr>
        <p:spPr>
          <a:xfrm>
            <a:off x="794478" y="786514"/>
            <a:ext cx="10686737"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BCDF4C5-5E9B-4BF7-96FA-EBC087452AAF}"/>
              </a:ext>
            </a:extLst>
          </p:cNvPr>
          <p:cNvSpPr txBox="1"/>
          <p:nvPr/>
        </p:nvSpPr>
        <p:spPr>
          <a:xfrm>
            <a:off x="416630" y="1269531"/>
            <a:ext cx="1101777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dắt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bật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1C96F5A9-A969-43B2-9497-8ABAA903A971}"/>
              </a:ext>
            </a:extLst>
          </p:cNvPr>
          <p:cNvSpPr txBox="1"/>
          <p:nvPr/>
        </p:nvSpPr>
        <p:spPr>
          <a:xfrm>
            <a:off x="562130" y="2171070"/>
            <a:ext cx="11265109"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tỏa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07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1154243"/>
            <a:ext cx="11245718" cy="402925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56372F20-23D1-4A0E-8423-7D34DFAEE4E2}"/>
              </a:ext>
            </a:extLst>
          </p:cNvPr>
          <p:cNvSpPr txBox="1"/>
          <p:nvPr/>
        </p:nvSpPr>
        <p:spPr>
          <a:xfrm>
            <a:off x="529652" y="1674500"/>
            <a:ext cx="10822898" cy="16979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A72FB2F-AA64-483A-82DD-8CE4438A8327}"/>
              </a:ext>
            </a:extLst>
          </p:cNvPr>
          <p:cNvSpPr txBox="1"/>
          <p:nvPr/>
        </p:nvSpPr>
        <p:spPr>
          <a:xfrm>
            <a:off x="457199" y="3623872"/>
            <a:ext cx="10967804" cy="91493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98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24721" y="224851"/>
            <a:ext cx="11582400" cy="629151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6675AF9-BFAE-4021-BB74-3EE1BE6DC796}"/>
              </a:ext>
            </a:extLst>
          </p:cNvPr>
          <p:cNvSpPr txBox="1"/>
          <p:nvPr/>
        </p:nvSpPr>
        <p:spPr>
          <a:xfrm>
            <a:off x="933138" y="341631"/>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549AB5-A688-4325-8B6B-25D4BD963512}"/>
              </a:ext>
            </a:extLst>
          </p:cNvPr>
          <p:cNvSpPr txBox="1"/>
          <p:nvPr/>
        </p:nvSpPr>
        <p:spPr>
          <a:xfrm>
            <a:off x="2552076" y="721223"/>
            <a:ext cx="6093500" cy="1764394"/>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khói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
            <a:b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A456D0-8D9D-46EE-8A4E-D10A7C0855FA}"/>
              </a:ext>
            </a:extLst>
          </p:cNvPr>
          <p:cNvSpPr txBox="1"/>
          <p:nvPr/>
        </p:nvSpPr>
        <p:spPr>
          <a:xfrm>
            <a:off x="569029" y="2485617"/>
            <a:ext cx="11198250"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dao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chỉ</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gợi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êm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trẻo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quen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Võ</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Xương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chuông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gáy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tan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hoà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35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254833" y="584616"/>
            <a:ext cx="11587397" cy="58611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9E4147-F3BE-4930-B5B8-5FD84B1CC328}"/>
              </a:ext>
            </a:extLst>
          </p:cNvPr>
          <p:cNvSpPr txBox="1"/>
          <p:nvPr/>
        </p:nvSpPr>
        <p:spPr>
          <a:xfrm>
            <a:off x="659566" y="681520"/>
            <a:ext cx="11115803" cy="558697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léo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mịt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lung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tĩnh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kém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mạnh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khổng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lồ</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nhịp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rộn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Long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452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455613"/>
            <a:ext cx="3643313" cy="788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58950"/>
            <a:ext cx="11034713" cy="4445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55638" y="654050"/>
            <a:ext cx="6092826" cy="484188"/>
          </a:xfrm>
          <a:prstGeom prst="rect">
            <a:avLst/>
          </a:prstGeom>
          <a:noFill/>
          <a:ln w="9525">
            <a:noFill/>
            <a:miter lim="800000"/>
            <a:headEnd/>
            <a:tailEnd/>
          </a:ln>
        </p:spPr>
        <p:txBody>
          <a:bodyPr>
            <a:spAutoFit/>
          </a:bodyPr>
          <a:lstStyle/>
          <a:p>
            <a:pPr algn="ctr">
              <a:lnSpc>
                <a:spcPct val="115000"/>
              </a:lnSpc>
              <a:spcAft>
                <a:spcPts val="1000"/>
              </a:spcAft>
              <a:tabLst>
                <a:tab pos="400050" algn="l"/>
              </a:tabLst>
            </a:pPr>
            <a:r>
              <a:rPr lang="da-DK" sz="2400" b="1" u="sng">
                <a:latin typeface="Times New Roman" pitchFamily="18" charset="0"/>
                <a:cs typeface="Times New Roman" pitchFamily="18" charset="0"/>
              </a:rPr>
              <a:t>Hoạt động 1 : Khởi động</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46125" y="2270125"/>
            <a:ext cx="10699750" cy="3287713"/>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da-DK" sz="2400" b="1">
                <a:latin typeface="Times New Roman" pitchFamily="18" charset="0"/>
                <a:cs typeface="Times New Roman" pitchFamily="18" charset="0"/>
              </a:rPr>
              <a:t>Báo cáo sản phẩm dạy học dự án:</a:t>
            </a:r>
            <a:endParaRPr lang="en-US" sz="2400">
              <a:latin typeface="Times New Roman" pitchFamily="18" charset="0"/>
              <a:cs typeface="Times New Roman" pitchFamily="18" charset="0"/>
            </a:endParaRPr>
          </a:p>
          <a:p>
            <a:pPr>
              <a:lnSpc>
                <a:spcPct val="115000"/>
              </a:lnSpc>
              <a:tabLst>
                <a:tab pos="400050" algn="l"/>
              </a:tabLst>
            </a:pPr>
            <a:r>
              <a:rPr lang="en-US" sz="2400">
                <a:solidFill>
                  <a:srgbClr val="FF0000"/>
                </a:solidFill>
                <a:latin typeface="Times New Roman" pitchFamily="18" charset="0"/>
                <a:cs typeface="Times New Roman" pitchFamily="18" charset="0"/>
              </a:rPr>
              <a:t>- Nhóm 1: </a:t>
            </a:r>
            <a:r>
              <a:rPr lang="en-US" sz="2400">
                <a:latin typeface="Times New Roman" pitchFamily="18" charset="0"/>
                <a:cs typeface="Times New Roman" pitchFamily="18" charset="0"/>
              </a:rPr>
              <a:t>Tập làm phóng viên hoặc hướng dẫn viên du lịch: Nếu được nói những ấn tượng đẹp đẽ sâu sắc về quê hương, em sẽ nói những gì?</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en-US" sz="2400">
                <a:solidFill>
                  <a:srgbClr val="FF0000"/>
                </a:solidFill>
                <a:latin typeface="Times New Roman" pitchFamily="18" charset="0"/>
                <a:cs typeface="Times New Roman" pitchFamily="18" charset="0"/>
              </a:rPr>
              <a:t>- Nhóm 2:</a:t>
            </a: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Tập làm hoạ sĩ: Vẽ các bức tranh minh hoạ nội dung của một bài ca dao hoặc một văn bản trong bài 4 (ghép nhiều tranh lại theo trình tự tạo thành 1 truyện tranh).</a:t>
            </a:r>
            <a:endParaRPr lang="en-US" sz="2400">
              <a:latin typeface="Times New Roman" pitchFamily="18" charset="0"/>
              <a:cs typeface="Times New Roman" pitchFamily="18" charset="0"/>
            </a:endParaRPr>
          </a:p>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(Nhiệm vụ các nhóm đã được giao trước một tuần sau tiết học buổi sáng)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1416050"/>
            <a:ext cx="11471275" cy="39735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73075" y="2038350"/>
            <a:ext cx="11358563" cy="2308225"/>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Hai câu sau: Lời mời gọi đến với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Lời mời gọi thiết tha: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pt-BR" sz="2400">
                <a:solidFill>
                  <a:srgbClr val="000000"/>
                </a:solidFill>
                <a:latin typeface="Times New Roman" pitchFamily="18" charset="0"/>
                <a:cs typeface="Times New Roman" pitchFamily="18" charset="0"/>
              </a:rPr>
              <a:t>là</a:t>
            </a:r>
            <a:r>
              <a:rPr lang="en-US" sz="2400">
                <a:solidFill>
                  <a:srgbClr val="000000"/>
                </a:solidFill>
                <a:latin typeface="Times New Roman" pitchFamily="18" charset="0"/>
                <a:cs typeface="Times New Roman" pitchFamily="18" charset="0"/>
              </a:rPr>
              <a:t> tiếng gọi, lời mời, 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Cụm từ</a:t>
            </a:r>
            <a:r>
              <a:rPr lang="pt-BR" sz="2400" i="1">
                <a:solidFill>
                  <a:srgbClr val="000000"/>
                </a:solidFill>
                <a:latin typeface="Times New Roman" pitchFamily="18" charset="0"/>
                <a:cs typeface="Times New Roman" pitchFamily="18" charset="0"/>
              </a:rPr>
              <a:t>“đứng lại mà trông” </a:t>
            </a:r>
            <a:r>
              <a:rPr lang="en-US" sz="2400">
                <a:solidFill>
                  <a:srgbClr val="000000"/>
                </a:solidFill>
                <a:latin typeface="Times New Roman" pitchFamily="18" charset="0"/>
                <a:cs typeface="Times New Roman" pitchFamily="18" charset="0"/>
              </a:rPr>
              <a:t>lời đề nghị  tha thiết, ông cha ta muốn nhắc nhở về sự ghi nhớ cội nguồn, là tình yêu bao la đối với quê hương đất nước.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A58E6-36F3-4636-9D0C-A659B3E9326A}"/>
              </a:ext>
            </a:extLst>
          </p:cNvPr>
          <p:cNvSpPr txBox="1"/>
          <p:nvPr/>
        </p:nvSpPr>
        <p:spPr>
          <a:xfrm>
            <a:off x="1736713" y="264191"/>
            <a:ext cx="8718575" cy="1070037"/>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 TẬP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id="{0ACE8F91-AF62-43C8-BAAB-51FA5BD572CA}"/>
              </a:ext>
            </a:extLst>
          </p:cNvPr>
          <p:cNvSpPr>
            <a:spLocks noChangeArrowheads="1"/>
          </p:cNvSpPr>
          <p:nvPr/>
        </p:nvSpPr>
        <p:spPr bwMode="auto">
          <a:xfrm>
            <a:off x="361276" y="1568364"/>
            <a:ext cx="4257802"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E291C5F4-3887-4209-9E9C-06321E369043}"/>
              </a:ext>
            </a:extLst>
          </p:cNvPr>
          <p:cNvSpPr txBox="1"/>
          <p:nvPr/>
        </p:nvSpPr>
        <p:spPr>
          <a:xfrm>
            <a:off x="597966" y="1638400"/>
            <a:ext cx="40211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NHẮC LẠI LÍ THUYẾT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91CA2F50-A633-4394-A622-4815BDCC79B6}"/>
              </a:ext>
            </a:extLst>
          </p:cNvPr>
          <p:cNvSpPr txBox="1"/>
          <p:nvPr/>
        </p:nvSpPr>
        <p:spPr>
          <a:xfrm>
            <a:off x="856708" y="2558158"/>
            <a:ext cx="108377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id="{E641C592-BA1F-4420-B8EC-689298123E18}"/>
              </a:ext>
            </a:extLst>
          </p:cNvPr>
          <p:cNvSpPr>
            <a:spLocks noChangeArrowheads="1"/>
          </p:cNvSpPr>
          <p:nvPr/>
        </p:nvSpPr>
        <p:spPr bwMode="auto">
          <a:xfrm>
            <a:off x="597966" y="2431332"/>
            <a:ext cx="11276351" cy="399618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FAEB854-8623-4113-869B-BFF14A066EE8}"/>
              </a:ext>
            </a:extLst>
          </p:cNvPr>
          <p:cNvSpPr txBox="1"/>
          <p:nvPr/>
        </p:nvSpPr>
        <p:spPr>
          <a:xfrm>
            <a:off x="856707" y="3131732"/>
            <a:ext cx="6123482"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82FFE346-1169-46EE-BE1E-A28B4905487E}"/>
              </a:ext>
            </a:extLst>
          </p:cNvPr>
          <p:cNvSpPr txBox="1"/>
          <p:nvPr/>
        </p:nvSpPr>
        <p:spPr>
          <a:xfrm>
            <a:off x="856707" y="3611886"/>
            <a:ext cx="10837727"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30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2" grpId="0" animBg="1"/>
      <p:bldP spid="15" grpId="0"/>
      <p:bldP spid="17"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58BF45-D792-4F08-8FE5-6515D3F097E5}"/>
              </a:ext>
            </a:extLst>
          </p:cNvPr>
          <p:cNvSpPr>
            <a:spLocks noChangeArrowheads="1"/>
          </p:cNvSpPr>
          <p:nvPr/>
        </p:nvSpPr>
        <p:spPr bwMode="auto">
          <a:xfrm>
            <a:off x="364762" y="839449"/>
            <a:ext cx="11462478" cy="557634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6DF7999-CBB3-42D0-8487-5853DD3C3AEC}"/>
              </a:ext>
            </a:extLst>
          </p:cNvPr>
          <p:cNvSpPr txBox="1"/>
          <p:nvPr/>
        </p:nvSpPr>
        <p:spPr>
          <a:xfrm>
            <a:off x="704538" y="998264"/>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2.Bước 2:</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253155-544E-4B54-9E6A-A92496A4FBFE}"/>
              </a:ext>
            </a:extLst>
          </p:cNvPr>
          <p:cNvSpPr txBox="1"/>
          <p:nvPr/>
        </p:nvSpPr>
        <p:spPr>
          <a:xfrm>
            <a:off x="536552" y="158601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DF6133-8A29-45AD-A8A4-0A363BD65BB2}"/>
              </a:ext>
            </a:extLst>
          </p:cNvPr>
          <p:cNvSpPr txBox="1"/>
          <p:nvPr/>
        </p:nvSpPr>
        <p:spPr>
          <a:xfrm>
            <a:off x="536552" y="2234121"/>
            <a:ext cx="1054118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5861E3B-36B9-48B8-B587-1388DCF5C34B}"/>
              </a:ext>
            </a:extLst>
          </p:cNvPr>
          <p:cNvSpPr txBox="1"/>
          <p:nvPr/>
        </p:nvSpPr>
        <p:spPr>
          <a:xfrm>
            <a:off x="536552" y="2962810"/>
            <a:ext cx="11238818"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gũi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5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B9AD5F47-096E-4FE1-A52F-AA58A1F6B48D}"/>
              </a:ext>
            </a:extLst>
          </p:cNvPr>
          <p:cNvSpPr>
            <a:spLocks noChangeArrowheads="1"/>
          </p:cNvSpPr>
          <p:nvPr/>
        </p:nvSpPr>
        <p:spPr bwMode="auto">
          <a:xfrm>
            <a:off x="416630" y="494675"/>
            <a:ext cx="11365639" cy="596608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BC0BD91C-C0F8-4B89-A844-9F1AECB58A03}"/>
              </a:ext>
            </a:extLst>
          </p:cNvPr>
          <p:cNvSpPr txBox="1"/>
          <p:nvPr/>
        </p:nvSpPr>
        <p:spPr>
          <a:xfrm>
            <a:off x="869430" y="711563"/>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50F295-0519-4245-8A0B-9E5F01DB6AED}"/>
              </a:ext>
            </a:extLst>
          </p:cNvPr>
          <p:cNvSpPr txBox="1"/>
          <p:nvPr/>
        </p:nvSpPr>
        <p:spPr>
          <a:xfrm>
            <a:off x="624589" y="1319135"/>
            <a:ext cx="10947817" cy="146072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luyện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gương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ghi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âm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hoặc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nhờ</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9673F84-FE32-4B4C-80BE-EF1E178D2152}"/>
              </a:ext>
            </a:extLst>
          </p:cNvPr>
          <p:cNvSpPr txBox="1"/>
          <p:nvPr/>
        </p:nvSpPr>
        <p:spPr>
          <a:xfrm>
            <a:off x="624589" y="2945983"/>
            <a:ext cx="935886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4: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đổi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CDC664B-6AE9-4AA2-8416-7E9AFCF30C1B}"/>
              </a:ext>
            </a:extLst>
          </p:cNvPr>
          <p:cNvSpPr txBox="1"/>
          <p:nvPr/>
        </p:nvSpPr>
        <p:spPr>
          <a:xfrm>
            <a:off x="624589" y="3611464"/>
            <a:ext cx="10947817" cy="243842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góp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ưu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9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P spid="11"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DB2D34A6-8F06-4610-8ECA-87178D17CF7D}"/>
              </a:ext>
            </a:extLst>
          </p:cNvPr>
          <p:cNvSpPr>
            <a:spLocks noChangeArrowheads="1"/>
          </p:cNvSpPr>
          <p:nvPr/>
        </p:nvSpPr>
        <p:spPr bwMode="auto">
          <a:xfrm>
            <a:off x="416630" y="456185"/>
            <a:ext cx="4575095" cy="62883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10">
            <a:extLst>
              <a:ext uri="{FF2B5EF4-FFF2-40B4-BE49-F238E27FC236}">
                <a16:creationId xmlns:a16="http://schemas.microsoft.com/office/drawing/2014/main" id="{1374B935-92B2-46A6-A9F9-E857FEC24C8F}"/>
              </a:ext>
            </a:extLst>
          </p:cNvPr>
          <p:cNvSpPr>
            <a:spLocks noChangeArrowheads="1"/>
          </p:cNvSpPr>
          <p:nvPr/>
        </p:nvSpPr>
        <p:spPr bwMode="auto">
          <a:xfrm>
            <a:off x="416629" y="1334125"/>
            <a:ext cx="11305679" cy="506768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199670CC-09A2-4512-A868-48FB16B1916A}"/>
              </a:ext>
            </a:extLst>
          </p:cNvPr>
          <p:cNvSpPr txBox="1"/>
          <p:nvPr/>
        </p:nvSpPr>
        <p:spPr>
          <a:xfrm>
            <a:off x="416630" y="57525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400050" algn="l"/>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 HÀNH NÓI VÀ NGHE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8377B8D-CF99-4AAB-9D39-41E2335967A9}"/>
              </a:ext>
            </a:extLst>
          </p:cNvPr>
          <p:cNvSpPr txBox="1"/>
          <p:nvPr/>
        </p:nvSpPr>
        <p:spPr>
          <a:xfrm>
            <a:off x="679120" y="1505716"/>
            <a:ext cx="611598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id="{CB8B82EF-BCCC-43FA-B4C6-AA938DB98D3E}"/>
              </a:ext>
            </a:extLst>
          </p:cNvPr>
          <p:cNvSpPr txBox="1"/>
          <p:nvPr/>
        </p:nvSpPr>
        <p:spPr>
          <a:xfrm>
            <a:off x="547874" y="1947124"/>
            <a:ext cx="11043188" cy="90774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AAC5EA9-490B-4712-98A1-7C5537EBC772}"/>
              </a:ext>
            </a:extLst>
          </p:cNvPr>
          <p:cNvSpPr txBox="1"/>
          <p:nvPr/>
        </p:nvSpPr>
        <p:spPr>
          <a:xfrm>
            <a:off x="547874" y="2897399"/>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A50619C-00FF-4367-AA5B-10A9DC1714B8}"/>
              </a:ext>
            </a:extLst>
          </p:cNvPr>
          <p:cNvSpPr txBox="1"/>
          <p:nvPr/>
        </p:nvSpPr>
        <p:spPr>
          <a:xfrm>
            <a:off x="679120" y="3445561"/>
            <a:ext cx="10911942" cy="2694905"/>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65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9" grpId="0"/>
      <p:bldP spid="11" grpId="0"/>
      <p:bldP spid="13" grpId="0"/>
      <p:bldP spid="15"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29587"/>
            <a:ext cx="11230727"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6871CD34-99E2-49A8-87E6-7E7A24FFB03A}"/>
              </a:ext>
            </a:extLst>
          </p:cNvPr>
          <p:cNvSpPr txBox="1"/>
          <p:nvPr/>
        </p:nvSpPr>
        <p:spPr>
          <a:xfrm>
            <a:off x="794479" y="891445"/>
            <a:ext cx="6115986"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1BD0A4-AE42-474B-B808-074E7C74DD78}"/>
              </a:ext>
            </a:extLst>
          </p:cNvPr>
          <p:cNvSpPr txBox="1"/>
          <p:nvPr/>
        </p:nvSpPr>
        <p:spPr>
          <a:xfrm>
            <a:off x="544643" y="1348645"/>
            <a:ext cx="10488118" cy="4901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8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"bể cá"</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(5 </a:t>
            </a:r>
            <a:r>
              <a:rPr kumimoji="0" lang="en-US" sz="2400" b="1"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1"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E77515-3682-45A5-B98E-183FC8EB7AF1}"/>
              </a:ext>
            </a:extLst>
          </p:cNvPr>
          <p:cNvSpPr txBox="1"/>
          <p:nvPr/>
        </p:nvSpPr>
        <p:spPr>
          <a:xfrm>
            <a:off x="544642" y="2001187"/>
            <a:ext cx="10982793"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(GV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 giữa lớp và thảo luận với nhau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 những HS khác trong lớp ngồi xung quanh ở vòng ngoài theo dõi cuộc thảo luận đó và sau khi kết thúc cuộc thảo luận thì đưa ra những nhận xét về cách ứng xử của những HS thảo luận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 một kỹ thuật dùng cho thảo luận nhóm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203484-1487-4B21-8B0C-FF9691D0EA7B}"/>
              </a:ext>
            </a:extLst>
          </p:cNvPr>
          <p:cNvSpPr txBox="1"/>
          <p:nvPr/>
        </p:nvSpPr>
        <p:spPr>
          <a:xfrm>
            <a:off x="540597" y="3877878"/>
            <a:ext cx="10982792" cy="1764394"/>
          </a:xfrm>
          <a:prstGeom prst="rect">
            <a:avLst/>
          </a:prstGeom>
          <a:noFill/>
        </p:spPr>
        <p:txBody>
          <a:bodyPr wrap="square">
            <a:spAutoFit/>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 nhóm thảo luận có thể có một vị trí không có người ngồi. HS tham gia nhóm quan sát có thể ngồi vào chỗ đó và đóng góp ý kiến vào cuộc thảo luận, ví dụ đưa ra một câu hỏi đối với nhóm thảo luận hoặc phát biểu ý kiến khi cuộc thảo luận bị chững lại trong nhóm. Bảng câu hỏi dành cho những người quan sát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6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689548"/>
            <a:ext cx="11350649" cy="5321508"/>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DDFA2F33-FBF5-400E-8921-1A12A03303DE}"/>
              </a:ext>
            </a:extLst>
          </p:cNvPr>
          <p:cNvSpPr txBox="1"/>
          <p:nvPr/>
        </p:nvSpPr>
        <p:spPr>
          <a:xfrm>
            <a:off x="584616" y="1027590"/>
            <a:ext cx="10972800" cy="448840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 nói có nhìn vào những người đang nói với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nói một cách dễ hiểu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để những người khác nói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đưa ra được những luận điểm đáng thuyết phục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đề cập đến luận điểm của người nói trước mình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120"/>
              </a:spcAft>
              <a:buClrTx/>
              <a:buSzPts val="1000"/>
              <a:buFont typeface="Symbol" panose="05050102010706020507" pitchFamily="18" charset="2"/>
              <a:buChar char=""/>
              <a:tabLst>
                <a:tab pos="457200" algn="l"/>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lệch hướng khỏi đề tài hay không?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vi-VN"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 có tôn trọng những quan điểm khác hay không?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56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494675"/>
            <a:ext cx="11185757" cy="584616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D9EAD5B-5079-4AE4-BFC1-F1F96A2CA73C}"/>
              </a:ext>
            </a:extLst>
          </p:cNvPr>
          <p:cNvSpPr txBox="1"/>
          <p:nvPr/>
        </p:nvSpPr>
        <p:spPr>
          <a:xfrm>
            <a:off x="589613" y="830725"/>
            <a:ext cx="10792921"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FED1BC4-5395-40D2-BB08-B8240BBD7118}"/>
              </a:ext>
            </a:extLst>
          </p:cNvPr>
          <p:cNvSpPr txBox="1"/>
          <p:nvPr/>
        </p:nvSpPr>
        <p:spPr>
          <a:xfrm>
            <a:off x="809466" y="1435389"/>
            <a:ext cx="10343213"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6595AAD-86EA-4D4A-AE22-F159AF3EEBBB}"/>
              </a:ext>
            </a:extLst>
          </p:cNvPr>
          <p:cNvSpPr txBox="1"/>
          <p:nvPr/>
        </p:nvSpPr>
        <p:spPr>
          <a:xfrm>
            <a:off x="416630" y="1996827"/>
            <a:ext cx="11185757" cy="426559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8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46610" y="434715"/>
            <a:ext cx="11305679" cy="611598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7D0AA3EF-772A-4CE0-A159-6EB83D39B8A7}"/>
              </a:ext>
            </a:extLst>
          </p:cNvPr>
          <p:cNvSpPr txBox="1"/>
          <p:nvPr/>
        </p:nvSpPr>
        <p:spPr>
          <a:xfrm>
            <a:off x="644577" y="754435"/>
            <a:ext cx="11100813" cy="579626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mưu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lũy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tre</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ăn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khao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sum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họp</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1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31620" y="426203"/>
            <a:ext cx="11545521" cy="6079527"/>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848E1487-7123-47EE-B1DE-B00C147B4101}"/>
              </a:ext>
            </a:extLst>
          </p:cNvPr>
          <p:cNvSpPr txBox="1"/>
          <p:nvPr/>
        </p:nvSpPr>
        <p:spPr>
          <a:xfrm>
            <a:off x="1053059" y="654515"/>
            <a:ext cx="6093500" cy="337593"/>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426C1ED-4633-4DF3-8D72-A95CF6B35EE0}"/>
              </a:ext>
            </a:extLst>
          </p:cNvPr>
          <p:cNvSpPr txBox="1"/>
          <p:nvPr/>
        </p:nvSpPr>
        <p:spPr>
          <a:xfrm>
            <a:off x="550889" y="1012382"/>
            <a:ext cx="610849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8A23C7D-A1E6-45E4-BA74-39E2D92D378C}"/>
              </a:ext>
            </a:extLst>
          </p:cNvPr>
          <p:cNvSpPr txBox="1"/>
          <p:nvPr/>
        </p:nvSpPr>
        <p:spPr>
          <a:xfrm>
            <a:off x="515626" y="1701289"/>
            <a:ext cx="1120949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6B220C96-EEE5-45E0-A49D-0189DF04B0B6}"/>
              </a:ext>
            </a:extLst>
          </p:cNvPr>
          <p:cNvSpPr txBox="1"/>
          <p:nvPr/>
        </p:nvSpPr>
        <p:spPr>
          <a:xfrm>
            <a:off x="431619" y="2738176"/>
            <a:ext cx="11328759"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3328EA3-9721-499C-98D8-ADBA38FEA890}"/>
              </a:ext>
            </a:extLst>
          </p:cNvPr>
          <p:cNvSpPr txBox="1"/>
          <p:nvPr/>
        </p:nvSpPr>
        <p:spPr>
          <a:xfrm>
            <a:off x="431619" y="3288463"/>
            <a:ext cx="11377506" cy="2908489"/>
          </a:xfrm>
          <a:prstGeom prst="rect">
            <a:avLst/>
          </a:prstGeom>
          <a:noFill/>
        </p:spPr>
        <p:txBody>
          <a:bodyPr wrap="square">
            <a:spAutoFit/>
          </a:bodyPr>
          <a:lstStyle/>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ctr" defTabSz="914400" rtl="0" eaLnBrk="1" fontAlgn="auto" latinLnBrk="0" hangingPunct="1">
              <a:lnSpc>
                <a:spcPct val="100000"/>
              </a:lnSpc>
              <a:spcBef>
                <a:spcPts val="0"/>
              </a:spcBef>
              <a:spcAft>
                <a:spcPts val="9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kính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quen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112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689547"/>
            <a:ext cx="11245718" cy="565129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E51A8F10-6E37-4601-A1BC-6CE7837CCF10}"/>
              </a:ext>
            </a:extLst>
          </p:cNvPr>
          <p:cNvSpPr txBox="1"/>
          <p:nvPr/>
        </p:nvSpPr>
        <p:spPr>
          <a:xfrm>
            <a:off x="529652" y="1005626"/>
            <a:ext cx="11132696" cy="501913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rặng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soi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vươn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qua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thửa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mênh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bùn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lũy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chờ</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6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14438"/>
            <a:ext cx="11245850" cy="4362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30225" y="1600200"/>
            <a:ext cx="11131550" cy="34163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pt-BR" sz="2400">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a:t>
            </a:r>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Vẻ đẹp hùng vĩ, khoáng đạt, mêng mông của xứ Lạng.</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Cảm xúc của tác giả:</a:t>
            </a:r>
            <a:r>
              <a:rPr lang="pt-BR" sz="2400">
                <a:solidFill>
                  <a:srgbClr val="000000"/>
                </a:solidFill>
                <a:latin typeface="Times New Roman" pitchFamily="18" charset="0"/>
                <a:cs typeface="Times New Roman" pitchFamily="18" charset="0"/>
              </a:rPr>
              <a:t> Bài ca thể hiện niềm tự hào, yêu mến thiết tha của tác giả dân gian về vẻ đẹp của xứ Lạng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536552" y="689548"/>
            <a:ext cx="11050845" cy="5666282"/>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3D9F1E0C-CF51-49B8-825D-B81A4FC7D88E}"/>
              </a:ext>
            </a:extLst>
          </p:cNvPr>
          <p:cNvSpPr txBox="1"/>
          <p:nvPr/>
        </p:nvSpPr>
        <p:spPr>
          <a:xfrm>
            <a:off x="604603" y="1028343"/>
            <a:ext cx="10862872"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xúc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chưa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khỏi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vui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bè</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thừa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xin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xóm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câu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chuyện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tếu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đủ</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vang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thèm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tuổi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Từ</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sớm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hôm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mẹ</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cháu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180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149902" y="269823"/>
            <a:ext cx="11842229" cy="6318354"/>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18113AF-8EC3-42FB-9BCB-7924F7B102D6}"/>
              </a:ext>
            </a:extLst>
          </p:cNvPr>
          <p:cNvSpPr txBox="1"/>
          <p:nvPr/>
        </p:nvSpPr>
        <p:spPr>
          <a:xfrm>
            <a:off x="199869" y="269823"/>
            <a:ext cx="11792262" cy="485857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ra.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đường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trưởng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Vậy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bằng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hòa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04FCCBE-12F2-4EA8-9D33-95D8076E532C}"/>
              </a:ext>
            </a:extLst>
          </p:cNvPr>
          <p:cNvSpPr txBox="1"/>
          <p:nvPr/>
        </p:nvSpPr>
        <p:spPr>
          <a:xfrm>
            <a:off x="1124262" y="5128397"/>
            <a:ext cx="9728617" cy="1328569"/>
          </a:xfrm>
          <a:prstGeom prst="rect">
            <a:avLst/>
          </a:prstGeom>
          <a:noFill/>
        </p:spPr>
        <p:txBody>
          <a:bodyPr wrap="square">
            <a:spAutoFit/>
          </a:bodyPr>
          <a:lstStyle/>
          <a:p>
            <a:pPr marL="57150" marR="0" lvl="0" indent="228600" algn="l" defTabSz="914400" rtl="0" eaLnBrk="1" fontAlgn="auto" latinLnBrk="0" hangingPunct="1">
              <a:lnSpc>
                <a:spcPct val="100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15240" marR="0" lvl="0" indent="0" algn="l" defTabSz="914400" rtl="0" eaLnBrk="1" fontAlgn="auto" latinLnBrk="0" hangingPunct="1">
              <a:lnSpc>
                <a:spcPct val="100000"/>
              </a:lnSpc>
              <a:spcBef>
                <a:spcPts val="0"/>
              </a:spcBef>
              <a:spcAft>
                <a:spcPts val="90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167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569029" y="471174"/>
            <a:ext cx="11108309" cy="5974595"/>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084A0F29-89EB-4FD2-8660-D17834676586}"/>
              </a:ext>
            </a:extLst>
          </p:cNvPr>
          <p:cNvSpPr txBox="1"/>
          <p:nvPr/>
        </p:nvSpPr>
        <p:spPr>
          <a:xfrm>
            <a:off x="963117" y="786426"/>
            <a:ext cx="1050435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DF750BD-4C1A-409B-9F94-C73EA9EE4F6E}"/>
              </a:ext>
            </a:extLst>
          </p:cNvPr>
          <p:cNvSpPr txBox="1"/>
          <p:nvPr/>
        </p:nvSpPr>
        <p:spPr>
          <a:xfrm>
            <a:off x="724526" y="1986755"/>
            <a:ext cx="6093500"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1.</a:t>
            </a:r>
            <a:r>
              <a:rPr kumimoji="0" lang="en-US" sz="2400" b="1" i="0" u="sng"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 1</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E8AE7E0-4F0C-4F27-88D8-5475FCE5C2D9}"/>
              </a:ext>
            </a:extLst>
          </p:cNvPr>
          <p:cNvSpPr txBox="1"/>
          <p:nvPr/>
        </p:nvSpPr>
        <p:spPr>
          <a:xfrm>
            <a:off x="569029" y="2501558"/>
            <a:ext cx="10729209" cy="3570016"/>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nhằm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mục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đích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HS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highlight>
                  <a:srgbClr val="00FF00"/>
                </a:highligh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ai?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thực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bao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nhiêu</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(7- 8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355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194872" y="644576"/>
            <a:ext cx="11662348" cy="527836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97468876-01B2-455D-AD2D-2AB3F474D396}"/>
              </a:ext>
            </a:extLst>
          </p:cNvPr>
          <p:cNvSpPr txBox="1"/>
          <p:nvPr/>
        </p:nvSpPr>
        <p:spPr>
          <a:xfrm>
            <a:off x="599606" y="989446"/>
            <a:ext cx="611598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Bước</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Chuẩn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bị</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77F8677-6988-416F-A1F7-C1F2A1251C6A}"/>
              </a:ext>
            </a:extLst>
          </p:cNvPr>
          <p:cNvSpPr txBox="1"/>
          <p:nvPr/>
        </p:nvSpPr>
        <p:spPr>
          <a:xfrm>
            <a:off x="334780" y="1581955"/>
            <a:ext cx="10166426"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thảo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thuật</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khăn</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trải</a:t>
            </a:r>
            <a:r>
              <a:rPr kumimoji="0" lang="en-US" sz="2400" b="1" i="1" u="sng"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1" u="sng"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62377E-95AD-4129-B0FA-4D2248E96DAD}"/>
              </a:ext>
            </a:extLst>
          </p:cNvPr>
          <p:cNvSpPr txBox="1"/>
          <p:nvPr/>
        </p:nvSpPr>
        <p:spPr>
          <a:xfrm>
            <a:off x="416628" y="2229258"/>
            <a:ext cx="11097064" cy="32878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Nội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sẽ</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chính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đáp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Sau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khi</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thảo</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luận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Nhóm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đứng</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lên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khác</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bổ</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sung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1"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1"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20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(HS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tỏ</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76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04538"/>
            <a:ext cx="11410609" cy="545641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A2A901E5-D801-46E7-A46E-2F8EA3768774}"/>
              </a:ext>
            </a:extLst>
          </p:cNvPr>
          <p:cNvSpPr txBox="1"/>
          <p:nvPr/>
        </p:nvSpPr>
        <p:spPr>
          <a:xfrm>
            <a:off x="809469" y="876454"/>
            <a:ext cx="10463134" cy="483017"/>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xếp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phù</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hợp</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8B9A928-A6C8-46A5-9660-536EB47FEAE6}"/>
              </a:ext>
            </a:extLst>
          </p:cNvPr>
          <p:cNvSpPr txBox="1"/>
          <p:nvPr/>
        </p:nvSpPr>
        <p:spPr>
          <a:xfrm>
            <a:off x="689547" y="1531387"/>
            <a:ext cx="11137692" cy="427277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cấp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cụ</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332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1265653"/>
            <a:ext cx="11185757" cy="4880313"/>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8AD348D1-04F3-4F73-BA58-57459720F964}"/>
              </a:ext>
            </a:extLst>
          </p:cNvPr>
          <p:cNvSpPr txBox="1"/>
          <p:nvPr/>
        </p:nvSpPr>
        <p:spPr>
          <a:xfrm>
            <a:off x="589612" y="1607828"/>
            <a:ext cx="10907843" cy="3848041"/>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8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794479"/>
            <a:ext cx="11275698" cy="5561351"/>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FF7FD437-0C46-48BE-A49F-2ACC265633E3}"/>
              </a:ext>
            </a:extLst>
          </p:cNvPr>
          <p:cNvSpPr txBox="1"/>
          <p:nvPr/>
        </p:nvSpPr>
        <p:spPr>
          <a:xfrm>
            <a:off x="567128" y="1165872"/>
            <a:ext cx="11057744" cy="4818563"/>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quát</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em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quý</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tiếp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2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5D30A648-1FC9-4045-AB09-89392BD603A1}"/>
              </a:ext>
            </a:extLst>
          </p:cNvPr>
          <p:cNvSpPr>
            <a:spLocks noChangeArrowheads="1"/>
          </p:cNvSpPr>
          <p:nvPr/>
        </p:nvSpPr>
        <p:spPr bwMode="auto">
          <a:xfrm>
            <a:off x="416630" y="719528"/>
            <a:ext cx="11335659" cy="5471410"/>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EFB50CC3-9CAE-4859-8A09-7D702B030FE8}"/>
              </a:ext>
            </a:extLst>
          </p:cNvPr>
          <p:cNvSpPr txBox="1"/>
          <p:nvPr/>
        </p:nvSpPr>
        <p:spPr>
          <a:xfrm>
            <a:off x="794479" y="1058137"/>
            <a:ext cx="6115986" cy="344774"/>
          </a:xfrm>
          <a:prstGeom prst="rect">
            <a:avLst/>
          </a:prstGeom>
          <a:noFill/>
        </p:spPr>
        <p:txBody>
          <a:bodyPr wrap="square">
            <a:spAutoFit/>
          </a:bodyPr>
          <a:lstStyle/>
          <a:p>
            <a:pPr marL="15240" marR="0" lvl="0" indent="0" algn="l" defTabSz="914400" rtl="0" eaLnBrk="1" fontAlgn="auto" latinLnBrk="0" hangingPunct="1">
              <a:lnSpc>
                <a:spcPts val="1800"/>
              </a:lnSpc>
              <a:spcBef>
                <a:spcPts val="0"/>
              </a:spcBef>
              <a:spcAft>
                <a:spcPts val="9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khảo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45E1B4-FA6F-4C0C-B130-C0EB8BD2C40A}"/>
              </a:ext>
            </a:extLst>
          </p:cNvPr>
          <p:cNvSpPr txBox="1"/>
          <p:nvPr/>
        </p:nvSpPr>
        <p:spPr>
          <a:xfrm>
            <a:off x="514661" y="1553221"/>
            <a:ext cx="10742952"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cởi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731A664-75B4-4E15-9607-652A4D0DDC9B}"/>
              </a:ext>
            </a:extLst>
          </p:cNvPr>
          <p:cNvSpPr txBox="1"/>
          <p:nvPr/>
        </p:nvSpPr>
        <p:spPr>
          <a:xfrm>
            <a:off x="489677" y="2210228"/>
            <a:ext cx="1117766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chào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tên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lớp</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Sau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gắn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id="{EBAFB001-8579-4B97-82E7-8DC466DE7E43}"/>
              </a:ext>
            </a:extLst>
          </p:cNvPr>
          <p:cNvSpPr txBox="1"/>
          <p:nvPr/>
        </p:nvSpPr>
        <p:spPr>
          <a:xfrm>
            <a:off x="514661" y="3041225"/>
            <a:ext cx="6093500" cy="49019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vấn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8C6D1427-239D-4E03-8F44-4EE6E2F4B873}"/>
              </a:ext>
            </a:extLst>
          </p:cNvPr>
          <p:cNvSpPr txBox="1"/>
          <p:nvPr/>
        </p:nvSpPr>
        <p:spPr>
          <a:xfrm>
            <a:off x="416630" y="3778326"/>
            <a:ext cx="11145188"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Nhớ</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qua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lich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37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p:bldP spid="15"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3F7EE8FA-A7E3-4CAF-A382-20303274D188}"/>
              </a:ext>
            </a:extLst>
          </p:cNvPr>
          <p:cNvSpPr>
            <a:spLocks noChangeArrowheads="1"/>
          </p:cNvSpPr>
          <p:nvPr/>
        </p:nvSpPr>
        <p:spPr bwMode="auto">
          <a:xfrm>
            <a:off x="416630" y="359764"/>
            <a:ext cx="11350649" cy="598107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DC0F2DC0-013D-43C7-B57E-04FA7C68A638}"/>
              </a:ext>
            </a:extLst>
          </p:cNvPr>
          <p:cNvSpPr txBox="1"/>
          <p:nvPr/>
        </p:nvSpPr>
        <p:spPr>
          <a:xfrm>
            <a:off x="569626" y="747596"/>
            <a:ext cx="11197653"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Lộc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2" tooltip="Lộc Vượng"/>
              </a:rPr>
              <a:t>Vượng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tooltip="Nam Định (thành phố)"/>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quốc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lộ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tooltip="Quốc lộ 10"/>
              </a:rPr>
              <a:t> 10</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phù</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1695,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Thái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6" tooltip="Thái miếu"/>
              </a:rPr>
              <a:t>miếu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5" tooltip="Nhà Trần"/>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quân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7"/>
              </a:rPr>
              <a:t> Minh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kỷ</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XV.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bao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gồm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trúc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mô</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2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hút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đảo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đẹp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14 - 15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Giêng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14,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hòm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muốn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mới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phát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diễn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15 - 20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8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âm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5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A7CB3061-5C49-4203-9353-697D26C074D5}"/>
              </a:ext>
            </a:extLst>
          </p:cNvPr>
          <p:cNvSpPr>
            <a:spLocks noChangeArrowheads="1"/>
          </p:cNvSpPr>
          <p:nvPr/>
        </p:nvSpPr>
        <p:spPr bwMode="auto">
          <a:xfrm>
            <a:off x="416630" y="314793"/>
            <a:ext cx="11545521" cy="6235909"/>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196B8ADD-4DF9-4391-B9A3-159FE2BDFD59}"/>
              </a:ext>
            </a:extLst>
          </p:cNvPr>
          <p:cNvSpPr txBox="1"/>
          <p:nvPr/>
        </p:nvSpPr>
        <p:spPr>
          <a:xfrm>
            <a:off x="533101" y="423145"/>
            <a:ext cx="11545521" cy="601171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dõng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dạc</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cao</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niềm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chỉ</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còn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sinh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6,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luôn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muốn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tòi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khoa hoc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thêm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thầy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Khi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hướng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dẫn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mắt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xúc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trang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oanh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liệt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XIII.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khâm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tài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năng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Duật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lớn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Nguyên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lễ</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ở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Nam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Định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tham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phú</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trở</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thành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nét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đẹp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đầu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xuân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257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485563" cy="5695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803275"/>
            <a:ext cx="11033125" cy="5108575"/>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00000"/>
                </a:solidFill>
                <a:latin typeface="Times New Roman" pitchFamily="18" charset="0"/>
                <a:cs typeface="Times New Roman" pitchFamily="18" charset="0"/>
              </a:rPr>
              <a:t>Bài 3</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Bức tranh tuyệt đẹp về Huế: </a:t>
            </a:r>
            <a:endParaRPr lang="en-US" sz="2400">
              <a:latin typeface="Times New Roman" pitchFamily="18" charset="0"/>
              <a:cs typeface="Times New Roman" pitchFamily="18" charset="0"/>
            </a:endParaRPr>
          </a:p>
          <a:p>
            <a:r>
              <a:rPr lang="pt-BR"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Hình ảnh để miêu tả thiên nhiên xứ Huế: - Các địa danh nổi tiếng bên dòng sông Hương được liệt kê: chợ Đông Ba, Đập Đá, thôn Vĩ Dạ, Ngã Ba Sình gợi đến những chuyến đò xuôi ngược.</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Hình ảnh: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Những chuyến đò nối liền các địa danh nổi tiếng mở ra một miền sông nước mênh mông, thơ mộng, trữ tình của Huế.</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id="{9B6AF5A0-3786-4DB4-A46E-11E3CDBE309D}"/>
              </a:ext>
            </a:extLst>
          </p:cNvPr>
          <p:cNvSpPr>
            <a:spLocks noChangeArrowheads="1"/>
          </p:cNvSpPr>
          <p:nvPr/>
        </p:nvSpPr>
        <p:spPr bwMode="auto">
          <a:xfrm>
            <a:off x="416630" y="449705"/>
            <a:ext cx="11500550" cy="6056026"/>
          </a:xfrm>
          <a:prstGeom prst="roundRect">
            <a:avLst>
              <a:gd name="adj" fmla="val 16667"/>
            </a:avLst>
          </a:prstGeom>
          <a:no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B79203B6-8EED-4952-A6CE-4574A4250CDB}"/>
              </a:ext>
            </a:extLst>
          </p:cNvPr>
          <p:cNvSpPr txBox="1"/>
          <p:nvPr/>
        </p:nvSpPr>
        <p:spPr>
          <a:xfrm>
            <a:off x="558440" y="764497"/>
            <a:ext cx="1135874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Giọng</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chia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sẻ</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riêng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tích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lịch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sử</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danh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lam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nước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chung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Việc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ấy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bồi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đắp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yêu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hương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Đây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truyền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thế</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hệ</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cần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nâng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ý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thức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nhiệm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giữ</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phát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huy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những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hóa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đặc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sắc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tộc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dục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lòng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biết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trọng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về</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sống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động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lực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con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người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phấn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đấu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hoàn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thiện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thân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không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quên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cội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nguồn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id="{A61BC73D-B60E-44A6-AE11-9956FDF9F580}"/>
              </a:ext>
            </a:extLst>
          </p:cNvPr>
          <p:cNvSpPr txBox="1"/>
          <p:nvPr/>
        </p:nvSpPr>
        <p:spPr>
          <a:xfrm>
            <a:off x="558440" y="3811485"/>
            <a:ext cx="1121693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niềm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bồi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đắp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quê</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EB42119-F66B-4BD3-89D9-0A422A1F1414}"/>
              </a:ext>
            </a:extLst>
          </p:cNvPr>
          <p:cNvSpPr txBox="1"/>
          <p:nvPr/>
        </p:nvSpPr>
        <p:spPr>
          <a:xfrm>
            <a:off x="558440" y="5200124"/>
            <a:ext cx="10867869" cy="914930"/>
          </a:xfrm>
          <a:prstGeom prst="rect">
            <a:avLst/>
          </a:prstGeom>
          <a:noFill/>
        </p:spPr>
        <p:txBody>
          <a:bodyPr wrap="square">
            <a:spAutoFit/>
          </a:bodyPr>
          <a:lstStyle/>
          <a:p>
            <a:pPr marL="57150" marR="0" lvl="0" indent="228600" algn="l" defTabSz="914400" rtl="0" eaLnBrk="1" fontAlgn="auto" latinLnBrk="0" hangingPunct="1">
              <a:lnSpc>
                <a:spcPct val="115000"/>
              </a:lnSpc>
              <a:spcBef>
                <a:spcPts val="0"/>
              </a:spcBef>
              <a:spcAft>
                <a:spcPts val="1000"/>
              </a:spcAft>
              <a:buClrTx/>
              <a:buSzTx/>
              <a:buFontTx/>
              <a:buNone/>
              <a:tabLst>
                <a:tab pos="1386840" algn="l"/>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thúc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cô</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đã</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lắng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Tôi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được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nghe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chia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bạn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WordArt 40"/>
          <p:cNvSpPr>
            <a:spLocks noChangeArrowheads="1" noChangeShapeType="1" noTextEdit="1"/>
          </p:cNvSpPr>
          <p:nvPr/>
        </p:nvSpPr>
        <p:spPr bwMode="auto">
          <a:xfrm>
            <a:off x="1066800" y="1685926"/>
            <a:ext cx="10058399" cy="2209800"/>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LUYỆN ĐỀ TỔNG HỢP </a:t>
            </a:r>
          </a:p>
        </p:txBody>
      </p:sp>
      <p:pic>
        <p:nvPicPr>
          <p:cNvPr id="14339" name="Picture 4"/>
          <p:cNvPicPr>
            <a:picLocks noChangeAspect="1"/>
          </p:cNvPicPr>
          <p:nvPr/>
        </p:nvPicPr>
        <p:blipFill>
          <a:blip r:embed="rId3"/>
          <a:srcRect r="52890" b="57091"/>
          <a:stretch>
            <a:fillRect/>
          </a:stretch>
        </p:blipFill>
        <p:spPr bwMode="auto">
          <a:xfrm>
            <a:off x="911225" y="346075"/>
            <a:ext cx="2651125" cy="1811338"/>
          </a:xfrm>
          <a:prstGeom prst="rect">
            <a:avLst/>
          </a:prstGeom>
          <a:noFill/>
          <a:ln w="9525">
            <a:noFill/>
            <a:miter lim="800000"/>
            <a:headEnd/>
            <a:tailEnd/>
          </a:ln>
        </p:spPr>
      </p:pic>
      <p:pic>
        <p:nvPicPr>
          <p:cNvPr id="14340" name="图片 1"/>
          <p:cNvPicPr>
            <a:picLocks noChangeAspect="1"/>
          </p:cNvPicPr>
          <p:nvPr/>
        </p:nvPicPr>
        <p:blipFill>
          <a:blip r:embed="rId4"/>
          <a:srcRect/>
          <a:stretch>
            <a:fillRect/>
          </a:stretch>
        </p:blipFill>
        <p:spPr bwMode="auto">
          <a:xfrm>
            <a:off x="1588" y="4883150"/>
            <a:ext cx="12190412" cy="2071688"/>
          </a:xfrm>
          <a:prstGeom prst="rect">
            <a:avLst/>
          </a:prstGeom>
          <a:noFill/>
          <a:ln w="9525">
            <a:noFill/>
            <a:miter lim="800000"/>
            <a:headEnd/>
            <a:tailEnd/>
          </a:ln>
        </p:spPr>
      </p:pic>
    </p:spTree>
    <p:extLst>
      <p:ext uri="{BB962C8B-B14F-4D97-AF65-F5344CB8AC3E}">
        <p14:creationId xmlns:p14="http://schemas.microsoft.com/office/powerpoint/2010/main" val="1887677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959225" y="241300"/>
            <a:ext cx="3319463"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136650"/>
            <a:ext cx="504983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Rounded Rectangle 10"/>
          <p:cNvSpPr>
            <a:spLocks noChangeArrowheads="1"/>
          </p:cNvSpPr>
          <p:nvPr/>
        </p:nvSpPr>
        <p:spPr bwMode="auto">
          <a:xfrm>
            <a:off x="568325" y="2127250"/>
            <a:ext cx="11026775" cy="4379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2322513" y="287338"/>
            <a:ext cx="6096000" cy="482600"/>
          </a:xfrm>
          <a:prstGeom prst="rect">
            <a:avLst/>
          </a:prstGeom>
          <a:noFill/>
          <a:ln w="9525">
            <a:noFill/>
            <a:miter lim="800000"/>
            <a:headEnd/>
            <a:tailEnd/>
          </a:ln>
        </p:spPr>
        <p:txBody>
          <a:bodyPr>
            <a:spAutoFit/>
          </a:bodyPr>
          <a:lstStyle/>
          <a:p>
            <a:pPr marL="45720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ĐỀ BÀI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720725" y="1222375"/>
            <a:ext cx="4897438"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 Tiếng Việt  ( 2,0 điểm)</a:t>
            </a:r>
            <a:r>
              <a:rPr kumimoji="0" lang="en-US" sz="2400" b="0"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a:extLst/>
          </p:cNvPr>
          <p:cNvSpPr txBox="1"/>
          <p:nvPr/>
        </p:nvSpPr>
        <p:spPr>
          <a:xfrm>
            <a:off x="927100" y="2209800"/>
            <a:ext cx="10544175" cy="2219325"/>
          </a:xfrm>
          <a:prstGeom prst="rect">
            <a:avLst/>
          </a:prstGeom>
          <a:noFill/>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Em chọn từ nào trong các từ sau để điền vào dấu {...} cho phù hợp?</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là từ có âm giống nhau nhưng nghĩa khác nhau, không liên quan với nhau”</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 Từ đa nghĩa                                     B. Từ đồng âm</a:t>
            </a:r>
          </a:p>
          <a:p>
            <a:pPr marL="30163" marR="0" lvl="0" indent="0" algn="just"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C. Từ trái nghĩa                                   D. Từ mượn</a:t>
            </a:r>
          </a:p>
        </p:txBody>
      </p:sp>
      <p:sp>
        <p:nvSpPr>
          <p:cNvPr id="13" name="TextBox 12">
            <a:extLst/>
          </p:cNvPr>
          <p:cNvSpPr txBox="1"/>
          <p:nvPr/>
        </p:nvSpPr>
        <p:spPr>
          <a:xfrm>
            <a:off x="908050" y="4632325"/>
            <a:ext cx="10375900" cy="1485900"/>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“chiều” trong câu ca dao “Chiều chiều ra đứng ngõ sau/ Trông về quê mẹ ruột đau chín chiều”  là hiện tượng:</a:t>
            </a:r>
          </a:p>
          <a:p>
            <a:pPr marL="0" marR="0" lvl="0" indent="0" algn="just" defTabSz="914400" rtl="0" eaLnBrk="1" fontAlgn="base" latinLnBrk="0" hangingPunct="1">
              <a:lnSpc>
                <a:spcPct val="115000"/>
              </a:lnSpc>
              <a:spcBef>
                <a:spcPct val="0"/>
              </a:spcBef>
              <a:spcAft>
                <a:spcPts val="1200"/>
              </a:spcAft>
              <a:buClrTx/>
              <a:buSzTx/>
              <a:buFont typeface="Calibri Light"/>
              <a:buAutoNum type="alphaUcPeriod"/>
              <a:tabLst>
                <a:tab pos="400050"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Từ đồng âm     B. Từ đa nghĩa      C. Từ trái nghĩa     D.Cả ba đáp án trên đều sai</a:t>
            </a:r>
          </a:p>
        </p:txBody>
      </p:sp>
    </p:spTree>
    <p:extLst>
      <p:ext uri="{BB962C8B-B14F-4D97-AF65-F5344CB8AC3E}">
        <p14:creationId xmlns:p14="http://schemas.microsoft.com/office/powerpoint/2010/main" val="163987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3" grpId="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5588" y="523875"/>
            <a:ext cx="11557000" cy="61769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854075" y="830263"/>
            <a:ext cx="10807700" cy="2065337"/>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Hiện tượng từ đa nghĩa là xét về nghĩa khác nhau của... từ lại có liên quan đến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Điền từ nào thích hợp vào dấu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một                        B. hai                            C. ba                                D. bốn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a:extLst/>
          </p:cNvPr>
          <p:cNvSpPr txBox="1"/>
          <p:nvPr/>
        </p:nvSpPr>
        <p:spPr>
          <a:xfrm>
            <a:off x="854075" y="2895600"/>
            <a:ext cx="10958513" cy="3625850"/>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Xét nghĩa của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trong các trường hợp sau đây, trường hợp nào là hiện tượng đồng âm với từ “</a:t>
            </a:r>
            <a:r>
              <a:rPr kumimoji="0" lang="pt-BR"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“Anh em như thể chân tay/ Rách lành đùm bọc, dở hay đỡ đần.” (Ca dao)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Anh ấy sống rất chân tình.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Chân trời ở rất xa.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 typeface="Calibri Light"/>
              <a:buAutoNum type="alphaUcPeriod"/>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Tôi có chân trong đội tuyển bóng đá của lớp.</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Anh ấy là chân sút của đội tuyển Việt Nam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968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23875"/>
            <a:ext cx="11306175" cy="58912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22338" y="758825"/>
            <a:ext cx="10853737" cy="22177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5:</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Câu thơ sau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sử dụng phép tu từ gì?</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Áo Chàm đưa buổi phân li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Cầm tay nhau biết nói gì hôm nay”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(Tố Hữu)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Nhân hóa                  B. Ẩn dụ                      C. So sánh             D. Hoán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584200" y="3209925"/>
            <a:ext cx="10583863" cy="2855913"/>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50000"/>
              </a:lnSpc>
              <a:spcBef>
                <a:spcPct val="0"/>
              </a:spcBef>
              <a:spcAft>
                <a:spcPts val="1000"/>
              </a:spcAft>
              <a:buClrTx/>
              <a:buSzTx/>
              <a:buFontTx/>
              <a:buNone/>
              <a:tabLst>
                <a:tab pos="88900" algn="l"/>
                <a:tab pos="179388"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6</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“Hoán dụ là gọi tên sự vật, hiện tượng, khái niệm này bằng tên một sự vật, hiện tượng, khái niệm khác có quan hệ ... với nó nhằm tăng sức gợi hình, gợi cảm cho sự diễn đạt.” Em chọn từ nào trong các từ sau để điền vào dấu {...} cho phù hợp?</a:t>
            </a: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gần gũi                                                                 C. giống nhau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200"/>
              </a:spcAft>
              <a:buClrTx/>
              <a:buSzTx/>
              <a:buFontTx/>
              <a:buNone/>
              <a:tabLst>
                <a:tab pos="88900" algn="l"/>
                <a:tab pos="179388" algn="l"/>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a:t>
            </a: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không giống nhau                                              D. tương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5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80788" cy="58308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TextBox 4">
            <a:extLst/>
          </p:cNvPr>
          <p:cNvSpPr txBox="1"/>
          <p:nvPr/>
        </p:nvSpPr>
        <p:spPr>
          <a:xfrm>
            <a:off x="765175" y="741363"/>
            <a:ext cx="10582275" cy="3159125"/>
          </a:xfrm>
          <a:prstGeom prst="rect">
            <a:avLst/>
          </a:prstGeom>
          <a:noFill/>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7: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Thành ngữ nào chỉ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người không độc lập, không có chính kiến riêng, luôn bị tác động và thay đổi theo ý kiến người khác thì làm việc gì cũng không đạt được kết quả”</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Đẽo cày giữa đường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Thả hổ về rừng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Nuôi ong tay áo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 typeface="Calibri Light"/>
              <a:buAutoNum type="alphaUcPeriod"/>
              <a:tabLst>
                <a:tab pos="400050" algn="l"/>
              </a:tabLst>
              <a:defRPr/>
            </a:pP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Giậu đổ bìm leo.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765175" y="4176713"/>
            <a:ext cx="10761663" cy="15890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8</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Thành ngữ nào sau đây được dùng theo nghĩa ẩn dụ</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A. Đục nước, béo cò.                                               C. H</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ôi như cú mèo.</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 Ngáy như sấm                                                      D. Đắt như tôm tươi.</a:t>
            </a:r>
            <a:r>
              <a:rPr kumimoji="0" lang="pt-BR"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0075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01650"/>
            <a:ext cx="58928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71613"/>
            <a:ext cx="11258550" cy="49387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958850" y="544513"/>
            <a:ext cx="6092825" cy="482600"/>
          </a:xfrm>
          <a:prstGeom prst="rect">
            <a:avLst/>
          </a:prstGeom>
          <a:noFill/>
          <a:ln w="9525">
            <a:noFill/>
            <a:miter lim="800000"/>
            <a:headEnd/>
            <a:tailEnd/>
          </a:ln>
        </p:spPr>
        <p:txBody>
          <a:bodyPr>
            <a:spAutoFit/>
          </a:bodyPr>
          <a:lstStyle/>
          <a:p>
            <a:pPr marL="30163" marR="0" lvl="0" indent="0" algn="just"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87413" y="1536700"/>
            <a:ext cx="6094412" cy="48418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Đọc </a:t>
            </a:r>
            <a:r>
              <a:rPr kumimoji="0" lang="en-US" sz="2400" b="1"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văn bản sau và thực hiện các yêu cầu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468313" y="2047875"/>
            <a:ext cx="6092825" cy="482600"/>
          </a:xfrm>
          <a:prstGeom prst="rect">
            <a:avLst/>
          </a:prstGeom>
          <a:noFill/>
          <a:ln w="9525">
            <a:noFill/>
            <a:miter lim="800000"/>
            <a:headEnd/>
            <a:tailEnd/>
          </a:ln>
        </p:spPr>
        <p:txBody>
          <a:bodyPr>
            <a:spAutoFit/>
          </a:bodyPr>
          <a:lstStyle/>
          <a:p>
            <a:pPr marL="0" marR="0" lvl="0" indent="457200" algn="l"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Đọc đoạn thơ sau và trả lời các câu hỏi: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1981200" y="2559050"/>
            <a:ext cx="8959850" cy="3617913"/>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“Chắt trong vị ngọt mùi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Lặng thầm thay những con đường ong bay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Trải qua mưa nắng vơi đầy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Bầy ong giữ hộ cho người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Những mùa hoa đã tàn phai tháng ngày”</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(Trích </a:t>
            </a:r>
            <a:r>
              <a:rPr kumimoji="0" lang="en-US" sz="2400" b="0" i="1"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Hành trình của bầy ong-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Nguyễn Đức Mậu)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275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04888"/>
            <a:ext cx="11380788" cy="4630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69913" y="1550988"/>
            <a:ext cx="11091862" cy="34163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1:</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Xác định phương thức biểu đạt chính của đoạn thơ trên.</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2:</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Nêu nội dung chính của đoạn thơ?</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Câu 3:</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Giải nghĩa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trong câu thơ: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Men trời đất đủ làm say đất trời</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Nêu hiệu quả của việc dùng từ “</a:t>
            </a:r>
            <a:r>
              <a:rPr kumimoji="0" lang="en-US" sz="2400" b="0" i="1"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say”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ở câu thơ?</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Câu 4:</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Từ hành trình tìm kiếm mật ngọt của bầy ông trong đoạn thơ, em liên tưởng đến những hình ảnh của những con người như thế nào trong cuộc sống? Lí giải tại sao em có được liên tưởng đó                                                                     </a:t>
            </a:r>
          </a:p>
        </p:txBody>
      </p:sp>
    </p:spTree>
    <p:extLst>
      <p:ext uri="{BB962C8B-B14F-4D97-AF65-F5344CB8AC3E}">
        <p14:creationId xmlns:p14="http://schemas.microsoft.com/office/powerpoint/2010/main" val="1197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6088" y="425450"/>
            <a:ext cx="5240337" cy="630238"/>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446088" y="1417638"/>
            <a:ext cx="11126787" cy="468312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31850" y="498475"/>
            <a:ext cx="5238750" cy="484188"/>
          </a:xfrm>
          <a:prstGeom prst="rect">
            <a:avLst/>
          </a:prstGeom>
          <a:noFill/>
          <a:ln w="9525">
            <a:noFill/>
            <a:miter lim="800000"/>
            <a:headEnd/>
            <a:tailEnd/>
          </a:ln>
        </p:spPr>
        <p:txBody>
          <a:bodyPr>
            <a:spAutoFit/>
          </a:bodyPr>
          <a:lstStyle/>
          <a:p>
            <a:pPr marL="30163" marR="0" lvl="0" indent="0" algn="l" defTabSz="914400" rtl="0" eaLnBrk="1" fontAlgn="base" latinLnBrk="0" hangingPunct="1">
              <a:lnSpc>
                <a:spcPct val="115000"/>
              </a:lnSpc>
              <a:spcBef>
                <a:spcPct val="0"/>
              </a:spcBef>
              <a:spcAft>
                <a:spcPts val="1200"/>
              </a:spcAft>
              <a:buClrTx/>
              <a:buSzTx/>
              <a:buFontTx/>
              <a:buNone/>
              <a:tabLst>
                <a:tab pos="400050" algn="l"/>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446088" y="1993900"/>
            <a:ext cx="11126787" cy="34480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(2.0 điểm):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Viết một đoạn văn ghi lại cảm xúc về một bài thơ lục bát mà em yêu thích.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50000"/>
              </a:lnSpc>
              <a:spcBef>
                <a:spcPct val="0"/>
              </a:spcBef>
              <a:spcAft>
                <a:spcPts val="120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2 (4.0 điểm): </a:t>
            </a: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Quê em có nhiều cảnh đẹp (có lũy tre xanh, cây đa, mái đình, cánh đồng lúa...), có món ăn đậm đà hương vị, có danh lam thắng cảnh, di tích lịch sử.. và nhiều nét đẹp khác. Em hãy trình bày suy nghĩ của em về một trong những vấn đề đó để thấy được tình cảm sâu nặng của con người với quê hương.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166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4950" y="261938"/>
            <a:ext cx="41544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4992688"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435475" y="381000"/>
            <a:ext cx="3321050" cy="48895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ĐÁP ÁN HƯỚNG DẪN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Times New Roman" pitchFamily="18" charset="0"/>
            </a:endParaRPr>
          </a:p>
        </p:txBody>
      </p:sp>
      <p:sp>
        <p:nvSpPr>
          <p:cNvPr id="9" name="TextBox 8"/>
          <p:cNvSpPr txBox="1">
            <a:spLocks noChangeArrowheads="1"/>
          </p:cNvSpPr>
          <p:nvPr/>
        </p:nvSpPr>
        <p:spPr bwMode="auto">
          <a:xfrm>
            <a:off x="447675" y="1487488"/>
            <a:ext cx="5233988" cy="49053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defRPr/>
            </a:pPr>
            <a:r>
              <a:rPr kumimoji="0" lang="en-US" sz="2400" b="1" i="0" u="sng"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Phần I. Tiếng Việt  ( 2,0 điểm)</a:t>
            </a:r>
            <a:endParaRPr kumimoji="0" lang="en-US" sz="2400" b="0" i="0" u="none" strike="noStrike" kern="1200" cap="none" spc="0" normalizeH="0" baseline="0" noProof="0">
              <a:ln>
                <a:noFill/>
              </a:ln>
              <a:solidFill>
                <a:srgbClr val="FF0000"/>
              </a:solidFill>
              <a:effectLst/>
              <a:uLnTx/>
              <a:uFillTx/>
              <a:latin typeface="Calibri" pitchFamily="34" charset="0"/>
              <a:ea typeface="+mn-ea"/>
              <a:cs typeface="Times New Roman" pitchFamily="18" charset="0"/>
            </a:endParaRPr>
          </a:p>
        </p:txBody>
      </p:sp>
      <p:graphicFrame>
        <p:nvGraphicFramePr>
          <p:cNvPr id="10" name="Table 9"/>
          <p:cNvGraphicFramePr>
            <a:graphicFrameLocks noGrp="1"/>
          </p:cNvGraphicFramePr>
          <p:nvPr>
            <p:extLst/>
          </p:nvPr>
        </p:nvGraphicFramePr>
        <p:xfrm>
          <a:off x="447675" y="2274887"/>
          <a:ext cx="11229975" cy="2308226"/>
        </p:xfrm>
        <a:graphic>
          <a:graphicData uri="http://schemas.openxmlformats.org/drawingml/2006/table">
            <a:tbl>
              <a:tblPr/>
              <a:tblGrid>
                <a:gridCol w="140335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1403350">
                  <a:extLst>
                    <a:ext uri="{9D8B030D-6E8A-4147-A177-3AD203B41FA5}">
                      <a16:colId xmlns:a16="http://schemas.microsoft.com/office/drawing/2014/main" val="20002"/>
                    </a:ext>
                  </a:extLst>
                </a:gridCol>
                <a:gridCol w="1403350">
                  <a:extLst>
                    <a:ext uri="{9D8B030D-6E8A-4147-A177-3AD203B41FA5}">
                      <a16:colId xmlns:a16="http://schemas.microsoft.com/office/drawing/2014/main" val="20003"/>
                    </a:ext>
                  </a:extLst>
                </a:gridCol>
                <a:gridCol w="1403350">
                  <a:extLst>
                    <a:ext uri="{9D8B030D-6E8A-4147-A177-3AD203B41FA5}">
                      <a16:colId xmlns:a16="http://schemas.microsoft.com/office/drawing/2014/main" val="20004"/>
                    </a:ext>
                  </a:extLst>
                </a:gridCol>
                <a:gridCol w="1403350">
                  <a:extLst>
                    <a:ext uri="{9D8B030D-6E8A-4147-A177-3AD203B41FA5}">
                      <a16:colId xmlns:a16="http://schemas.microsoft.com/office/drawing/2014/main" val="20005"/>
                    </a:ext>
                  </a:extLst>
                </a:gridCol>
                <a:gridCol w="1404938">
                  <a:extLst>
                    <a:ext uri="{9D8B030D-6E8A-4147-A177-3AD203B41FA5}">
                      <a16:colId xmlns:a16="http://schemas.microsoft.com/office/drawing/2014/main" val="20006"/>
                    </a:ext>
                  </a:extLst>
                </a:gridCol>
                <a:gridCol w="1404937">
                  <a:extLst>
                    <a:ext uri="{9D8B030D-6E8A-4147-A177-3AD203B41FA5}">
                      <a16:colId xmlns:a16="http://schemas.microsoft.com/office/drawing/2014/main" val="20007"/>
                    </a:ext>
                  </a:extLst>
                </a:gridCol>
              </a:tblGrid>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2</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3</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6</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7</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8</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4113">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B</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D</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409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35050"/>
            <a:ext cx="11322050" cy="47069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582738"/>
            <a:ext cx="11118850"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Hình ảnh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khắc họa bức tranh sông Hương trong không gian chìm ánh trăng thơ mộng, huyền ảo. Thiên nhiên hòa nhịp với cuộc sống của người dân lao động,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Đó là những làn điệu dân ca Huế tha thiết, ngọt ngào, vang vọng, lan tỏa trên mênh mang sông nước; tiếng hò chan chứa tình yêu đất nước.</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Nhận xét: </a:t>
            </a:r>
            <a:r>
              <a:rPr lang="en-US" sz="2400">
                <a:solidFill>
                  <a:srgbClr val="000000"/>
                </a:solidFill>
                <a:latin typeface="Times New Roman" pitchFamily="18" charset="0"/>
                <a:cs typeface="Times New Roman" pitchFamily="18" charset="0"/>
              </a:rPr>
              <a:t>Với hình thức lục bát biến thể, bài ca dao đã ca ngợi vẻ đẹp của xứ Huế thơ mộng, trầm mặc, với sông nước mênh mang, với điệu hò thiết tha lay động lòng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 Cảm xúc của tác giả:</a:t>
            </a:r>
            <a:r>
              <a:rPr lang="en-US" sz="2400">
                <a:latin typeface="Times New Roman" pitchFamily="18" charset="0"/>
                <a:cs typeface="Times New Roman" pitchFamily="18" charset="0"/>
              </a:rPr>
              <a:t> Tình yêu, niềm tự hào của tác giả đối với xứ Huế</a:t>
            </a: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25425"/>
            <a:ext cx="5549900" cy="82391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584200" y="385763"/>
            <a:ext cx="6116638" cy="461962"/>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 Đọc – hiểu văn bản (2,0 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9" name="Table 8"/>
          <p:cNvGraphicFramePr>
            <a:graphicFrameLocks noGrp="1"/>
          </p:cNvGraphicFramePr>
          <p:nvPr>
            <p:extLst/>
          </p:nvPr>
        </p:nvGraphicFramePr>
        <p:xfrm>
          <a:off x="328613" y="911732"/>
          <a:ext cx="11618912" cy="5416898"/>
        </p:xfrm>
        <a:graphic>
          <a:graphicData uri="http://schemas.openxmlformats.org/drawingml/2006/table">
            <a:tbl>
              <a:tblPr/>
              <a:tblGrid>
                <a:gridCol w="1019175">
                  <a:extLst>
                    <a:ext uri="{9D8B030D-6E8A-4147-A177-3AD203B41FA5}">
                      <a16:colId xmlns:a16="http://schemas.microsoft.com/office/drawing/2014/main" val="20000"/>
                    </a:ext>
                  </a:extLst>
                </a:gridCol>
                <a:gridCol w="9580562">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863944">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cảm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225559">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15667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Câu 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“Men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đủ</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mê</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toàn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thú</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ts val="363"/>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“say”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sản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phẩm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bầy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quả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chắt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chiu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ngọt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muôn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Vì</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vậy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giá</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trị</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cuốn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21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47700" y="1081627"/>
          <a:ext cx="10883900" cy="5101146"/>
        </p:xfrm>
        <a:graphic>
          <a:graphicData uri="http://schemas.openxmlformats.org/drawingml/2006/table">
            <a:tbl>
              <a:tblPr/>
              <a:tblGrid>
                <a:gridCol w="955675">
                  <a:extLst>
                    <a:ext uri="{9D8B030D-6E8A-4147-A177-3AD203B41FA5}">
                      <a16:colId xmlns:a16="http://schemas.microsoft.com/office/drawing/2014/main" val="20000"/>
                    </a:ext>
                  </a:extLst>
                </a:gridCol>
                <a:gridCol w="8972550">
                  <a:extLst>
                    <a:ext uri="{9D8B030D-6E8A-4147-A177-3AD203B41FA5}">
                      <a16:colId xmlns:a16="http://schemas.microsoft.com/office/drawing/2014/main" val="20001"/>
                    </a:ext>
                  </a:extLst>
                </a:gridCol>
                <a:gridCol w="955675">
                  <a:extLst>
                    <a:ext uri="{9D8B030D-6E8A-4147-A177-3AD203B41FA5}">
                      <a16:colId xmlns:a16="http://schemas.microsoft.com/office/drawing/2014/main" val="20002"/>
                    </a:ext>
                  </a:extLst>
                </a:gridCol>
              </a:tblGrid>
              <a:tr h="5094288">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chia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sẻ</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thấy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tivi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tế</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lao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thầm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khổ</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y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sĩ</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nguyện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dịch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cứu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bệnh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vít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Bắc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phố</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Hồ</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Minh.</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nhân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vệ</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môi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nóng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Họ</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cũng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chăm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cần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mẫn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lặng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lẽ</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việc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cống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hiến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sức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làm</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đẹp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cho</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cuộc</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15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miêu</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tả</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ảnh</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nhiên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hợp</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0.5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0210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9263" y="160338"/>
            <a:ext cx="5210175"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625475" y="244475"/>
            <a:ext cx="4857750" cy="461963"/>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Phần III. Làm văn (</a:t>
            </a:r>
            <a:r>
              <a:rPr kumimoji="0" lang="en-US"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6,0 </a:t>
            </a:r>
            <a:r>
              <a:rPr kumimoji="0" lang="vi-VN" sz="2400" b="1" i="0" u="sng"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điểm)</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aphicFrame>
        <p:nvGraphicFramePr>
          <p:cNvPr id="2" name="Table 1"/>
          <p:cNvGraphicFramePr>
            <a:graphicFrameLocks noGrp="1"/>
          </p:cNvGraphicFramePr>
          <p:nvPr>
            <p:extLst/>
          </p:nvPr>
        </p:nvGraphicFramePr>
        <p:xfrm>
          <a:off x="364331" y="1014412"/>
          <a:ext cx="11450638" cy="5424015"/>
        </p:xfrm>
        <a:graphic>
          <a:graphicData uri="http://schemas.openxmlformats.org/drawingml/2006/table">
            <a:tbl>
              <a:tblPr/>
              <a:tblGrid>
                <a:gridCol w="1417638">
                  <a:extLst>
                    <a:ext uri="{9D8B030D-6E8A-4147-A177-3AD203B41FA5}">
                      <a16:colId xmlns:a16="http://schemas.microsoft.com/office/drawing/2014/main" val="20000"/>
                    </a:ext>
                  </a:extLst>
                </a:gridCol>
                <a:gridCol w="9453562">
                  <a:extLst>
                    <a:ext uri="{9D8B030D-6E8A-4147-A177-3AD203B41FA5}">
                      <a16:colId xmlns:a16="http://schemas.microsoft.com/office/drawing/2014/main" val="20001"/>
                    </a:ext>
                  </a:extLst>
                </a:gridCol>
                <a:gridCol w="579438">
                  <a:extLst>
                    <a:ext uri="{9D8B030D-6E8A-4147-A177-3AD203B41FA5}">
                      <a16:colId xmlns:a16="http://schemas.microsoft.com/office/drawing/2014/main" val="20002"/>
                    </a:ext>
                  </a:extLst>
                </a:gridCol>
              </a:tblGrid>
              <a:tr h="294776">
                <a:tc rowSpan="3">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1</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(2.0điểm)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thức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15272">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yếu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428715">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hợp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lý</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đây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nhan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chủ</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lí</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do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khiến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Khẳng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xúc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37053" marR="3705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08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31788" y="271463"/>
          <a:ext cx="11528425" cy="6317870"/>
        </p:xfrm>
        <a:graphic>
          <a:graphicData uri="http://schemas.openxmlformats.org/drawingml/2006/table">
            <a:tbl>
              <a:tblPr/>
              <a:tblGrid>
                <a:gridCol w="1192212">
                  <a:extLst>
                    <a:ext uri="{9D8B030D-6E8A-4147-A177-3AD203B41FA5}">
                      <a16:colId xmlns:a16="http://schemas.microsoft.com/office/drawing/2014/main" val="20000"/>
                    </a:ext>
                  </a:extLst>
                </a:gridCol>
                <a:gridCol w="9755188">
                  <a:extLst>
                    <a:ext uri="{9D8B030D-6E8A-4147-A177-3AD203B41FA5}">
                      <a16:colId xmlns:a16="http://schemas.microsoft.com/office/drawing/2014/main" val="20001"/>
                    </a:ext>
                  </a:extLst>
                </a:gridCol>
                <a:gridCol w="581025">
                  <a:extLst>
                    <a:ext uri="{9D8B030D-6E8A-4147-A177-3AD203B41FA5}">
                      <a16:colId xmlns:a16="http://schemas.microsoft.com/office/drawing/2014/main" val="20002"/>
                    </a:ext>
                  </a:extLst>
                </a:gridCol>
              </a:tblGrid>
              <a:tr h="688975">
                <a:tc rowSpan="5">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2</a:t>
                      </a:r>
                    </a:p>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Đảm</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bảo</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cấu</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trúc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một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nghị</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bố</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cục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chặt</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chẽ</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rõ</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ràng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sắp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xếp</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hệ</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thống</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mạch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lạc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chính</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14350">
                <a:tc vMerge="1">
                  <a:txBody>
                    <a:bodyPr/>
                    <a:lstStyle/>
                    <a:p>
                      <a:endParaRPr lang="en-US"/>
                    </a:p>
                  </a:txBody>
                  <a:tcPr/>
                </a:tc>
                <a:tc>
                  <a:txBody>
                    <a:bodyPr/>
                    <a:lstStyle/>
                    <a:p>
                      <a:pPr marL="0" marR="0" lvl="0" indent="0" algn="just" defTabSz="914400" rtl="0" eaLnBrk="1" fontAlgn="base" latinLnBrk="0" hangingPunct="1">
                        <a:lnSpc>
                          <a:spcPct val="115000"/>
                        </a:lnSpc>
                        <a:spcBef>
                          <a:spcPct val="0"/>
                        </a:spcBef>
                        <a:spcAft>
                          <a:spcPts val="1000"/>
                        </a:spcAft>
                        <a:buClrTx/>
                        <a:buSzTx/>
                        <a:buFontTx/>
                        <a:buNone/>
                        <a:tabLst>
                          <a:tab pos="40005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Xác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định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đúng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43350">
                <a:tc vMerge="1">
                  <a:txBody>
                    <a:bodyPr/>
                    <a:lstStyle/>
                    <a:p>
                      <a:endParaRPr lang="en-US"/>
                    </a:p>
                  </a:txBody>
                  <a:tcPr/>
                </a:tc>
                <a:tc>
                  <a:txBody>
                    <a:bodyPr/>
                    <a:lstStyle/>
                    <a:p>
                      <a:pPr marL="342900" marR="0" lvl="0" indent="-342900" algn="l" defTabSz="914400" rtl="0" eaLnBrk="1" fontAlgn="base" latinLnBrk="0" hangingPunct="1">
                        <a:lnSpc>
                          <a:spcPct val="115000"/>
                        </a:lnSpc>
                        <a:spcBef>
                          <a:spcPct val="0"/>
                        </a:spcBef>
                        <a:spcAft>
                          <a:spcPts val="1000"/>
                        </a:spcAft>
                        <a:buClrTx/>
                        <a:buSzTx/>
                        <a:buFont typeface="Calibri Light"/>
                        <a:buAutoNum type="alphaLcPeriod" startAt="2"/>
                        <a:tabLst>
                          <a:tab pos="407988" algn="l"/>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Triển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theo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gợi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sau</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em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biểu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gắn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đối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phong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tục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quán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những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món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ăn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gũi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đậm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0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hương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với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mỗi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giúp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tốt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lực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để</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con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hoàn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quên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cội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nguồn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p>
                      <a:pPr marL="342900" marR="0" lvl="0" indent="-342900" algn="l" defTabSz="914400" rtl="0" eaLnBrk="1" fontAlgn="base" latinLnBrk="0" hangingPunct="1">
                        <a:lnSpc>
                          <a:spcPct val="115000"/>
                        </a:lnSpc>
                        <a:spcBef>
                          <a:spcPct val="0"/>
                        </a:spcBef>
                        <a:spcAft>
                          <a:spcPts val="1200"/>
                        </a:spcAft>
                        <a:buClrTx/>
                        <a:buSzTx/>
                        <a:buFontTx/>
                        <a:buNone/>
                        <a:tabLst>
                          <a:tab pos="407988"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(GV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tham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khảo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phần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luyện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nói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3.0</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4350">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Sáng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HS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lập</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luận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linh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hoạt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cách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diễn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đạt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độc</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đáo</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suy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riêng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vấn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đề</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39725">
                <a:tc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e. Chính tả: dùng từ, đặt câu, đảm bảo chuẩn ngữ pháp, ngữ nghĩa TV.</a:t>
                      </a:r>
                    </a:p>
                  </a:txBody>
                  <a:tcPr marL="38302" marR="3830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tab pos="400050" algn="l"/>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0,25</a:t>
                      </a:r>
                    </a:p>
                  </a:txBody>
                  <a:tcPr marL="38302" marR="3830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317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9900" y="365125"/>
            <a:ext cx="5626100" cy="62865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311275"/>
            <a:ext cx="11187113" cy="5275263"/>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841375" y="444500"/>
            <a:ext cx="4645025" cy="482600"/>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15000"/>
              </a:lnSpc>
              <a:spcBef>
                <a:spcPts val="200"/>
              </a:spcBef>
              <a:spcAft>
                <a:spcPct val="0"/>
              </a:spcAft>
              <a:buClrTx/>
              <a:buSzTx/>
              <a:buFontTx/>
              <a:buNone/>
              <a:tabLst>
                <a:tab pos="400050"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Câu 1: Tham khảo bài viết : </a:t>
            </a:r>
            <a:endParaRPr kumimoji="0" lang="en-US" sz="2400" b="1" i="0" u="none" strike="noStrike" kern="1200" cap="none" spc="0" normalizeH="0" baseline="0" noProof="0">
              <a:ln>
                <a:noFill/>
              </a:ln>
              <a:solidFill>
                <a:srgbClr val="243F60"/>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1020763" y="148748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Hướng dẫn HS: Tìm ý và lập dàn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841375" y="2001838"/>
            <a:ext cx="60960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 Tìm ý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715963" y="2568575"/>
            <a:ext cx="10653712" cy="384175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cảm xúc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mà bài thơ mang lại: khơi dậy trong em niềm xúc động, biết ơn, tự hào về mẹ, về tình mẫu tử.</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chủ đề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ca thơ: tình mẫu tử thiêng liêng, hình ảnh người mẹ Việt Nam điển hình.</a:t>
            </a:r>
          </a:p>
          <a:p>
            <a:pPr marL="0" marR="0" lvl="0" indent="0" algn="just" defTabSz="914400" rtl="0" eaLnBrk="1" fontAlgn="base" latinLnBrk="0" hangingPunct="1">
              <a:lnSpc>
                <a:spcPct val="115000"/>
              </a:lnSpc>
              <a:spcBef>
                <a:spcPct val="0"/>
              </a:spcBef>
              <a:spcAft>
                <a:spcPts val="1000"/>
              </a:spcAft>
              <a:buClrTx/>
              <a:buSzTx/>
              <a:buFontTx/>
              <a:buNone/>
              <a:tabLst>
                <a:tab pos="1385888" algn="l"/>
              </a:tabLst>
              <a:defRPr/>
            </a:pP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 Tìm và xác định </a:t>
            </a:r>
            <a:r>
              <a:rPr kumimoji="0" lang="en-US" sz="2400" b="0" i="0" u="none" strike="noStrike" kern="1200" cap="none" spc="0" normalizeH="0" baseline="0" noProof="0">
                <a:ln>
                  <a:noFill/>
                </a:ln>
                <a:solidFill>
                  <a:srgbClr val="FF0000"/>
                </a:solidFill>
                <a:effectLst/>
                <a:uLnTx/>
                <a:uFillTx/>
                <a:latin typeface="Times New Roman" pitchFamily="18" charset="0"/>
                <a:ea typeface="MS Mincho" pitchFamily="49" charset="-128"/>
                <a:cs typeface="Times New Roman" pitchFamily="18" charset="0"/>
              </a:rPr>
              <a:t>ý nghĩa </a:t>
            </a:r>
            <a:r>
              <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rPr>
              <a:t>của những từ ngữ, hình ảnh độc đáo, biện pháp tu từ…có trong bài thơ.</a:t>
            </a:r>
          </a:p>
          <a:p>
            <a:pPr marL="0" marR="0" lvl="0" indent="0" algn="just" defTabSz="914400" rtl="0" eaLnBrk="1" fontAlgn="base" latinLnBrk="0" hangingPunct="1">
              <a:lnSpc>
                <a:spcPct val="115000"/>
              </a:lnSpc>
              <a:spcBef>
                <a:spcPct val="0"/>
              </a:spcBef>
              <a:spcAft>
                <a:spcPct val="0"/>
              </a:spcAft>
              <a:buClrTx/>
              <a:buSzTx/>
              <a:buFontTx/>
              <a:buNone/>
              <a:tabLst>
                <a:tab pos="1385888" algn="l"/>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Hình ảnh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hoán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Bàn tay mẹ</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 - người mẹ ;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chắn mưa sa",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chặn bão qua mùa màng" chỉ </a:t>
            </a:r>
            <a:r>
              <a:rPr kumimoji="0" lang="en-US" sz="2400" b="0" i="0" u="none" strike="noStrike" kern="1200" cap="none" spc="0" normalizeH="0" baseline="0" noProof="0">
                <a:ln>
                  <a:noFill/>
                </a:ln>
                <a:solidFill>
                  <a:srgbClr val="000000"/>
                </a:solidFill>
                <a:effectLst/>
                <a:uLnTx/>
                <a:uFillTx/>
                <a:latin typeface="Times New Roman" pitchFamily="18" charset="0"/>
                <a:ea typeface="MS Mincho" pitchFamily="49" charset="-128"/>
                <a:cs typeface="Times New Roman" pitchFamily="18" charset="0"/>
              </a:rPr>
              <a:t>khó khăn, vất vả mẹ phải trải qua trong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S Mincho" pitchFamily="49" charset="-128"/>
              <a:cs typeface="Times New Roman" pitchFamily="18" charset="0"/>
            </a:endParaRPr>
          </a:p>
        </p:txBody>
      </p:sp>
    </p:spTree>
    <p:extLst>
      <p:ext uri="{BB962C8B-B14F-4D97-AF65-F5344CB8AC3E}">
        <p14:creationId xmlns:p14="http://schemas.microsoft.com/office/powerpoint/2010/main" val="11578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524000"/>
            <a:ext cx="11325225" cy="42799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609600" y="1868488"/>
            <a:ext cx="10972800" cy="3590925"/>
          </a:xfrm>
          <a:prstGeom prst="rect">
            <a:avLst/>
          </a:prstGeom>
          <a:noFill/>
        </p:spPr>
        <p:txBody>
          <a:bodyPr>
            <a:spAutoFit/>
          </a:bodyPr>
          <a:lstStyle/>
          <a:p>
            <a:pPr marL="7620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Ẩn dụ  “Cái trăng, cái Mặt Trời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người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Điệp từ, điệp cấu trúc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"À ơi này cái"</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Âm hưởng thiết tha lời ru trên nền thơ lục bát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Cảm nhận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ẻ đẹp của hình ảnh đôi tay mẹ kiên cường và bền bỉ, dịu dàng và yêu thương, nhiệm màu hi sinh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7620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t</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hể hiện sự hi sinh cao cả của mẹ không chỉ với con mà là với người thân, với cả cộng đồng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27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39713"/>
            <a:ext cx="11501438" cy="631031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946150" y="317500"/>
            <a:ext cx="10299700"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Lập dàn ý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phát biểu cảm nghĩ về bài thơ theo gợi ý:</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06413" y="1004888"/>
            <a:ext cx="11269662" cy="90646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Mở đoạn: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giới thiệu tên 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của nhà thơ Bình Nguyên là một bài thơ xúc động viết về tình mẫu tử thiêng liêng, tình yêu và những hi sinh của mẹ với con.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1" name="TextBox 10"/>
          <p:cNvSpPr txBox="1">
            <a:spLocks noChangeArrowheads="1"/>
          </p:cNvSpPr>
          <p:nvPr/>
        </p:nvSpPr>
        <p:spPr bwMode="auto">
          <a:xfrm>
            <a:off x="619125" y="2087563"/>
            <a:ext cx="6116638"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Thân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3" name="TextBox 12"/>
          <p:cNvSpPr txBox="1">
            <a:spLocks noChangeArrowheads="1"/>
          </p:cNvSpPr>
          <p:nvPr/>
        </p:nvSpPr>
        <p:spPr bwMode="auto">
          <a:xfrm>
            <a:off x="619125" y="2659063"/>
            <a:ext cx="6116638" cy="484187"/>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Ấn tượng về bài thơ là ở điểm gì?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15" name="TextBox 14"/>
          <p:cNvSpPr txBox="1">
            <a:spLocks noChangeArrowheads="1"/>
          </p:cNvSpPr>
          <p:nvPr/>
        </p:nvSpPr>
        <p:spPr bwMode="auto">
          <a:xfrm>
            <a:off x="506413" y="3300413"/>
            <a:ext cx="11410950" cy="31210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Nhan đề: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Times New Roman" pitchFamily="18" charset="0"/>
              </a:rPr>
              <a:t>” khơi gợi xúc cảm về lời ru và hình ảnh đôi bàn tay mẹ, đó là biểu tượng sâu đậm về hình ảnh người mẹ tần tảo, dịu dàng.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Nghệ thuật đặc sắc: có thể chọn một trong những vẻ đẹp nghệ thuật của bài thơ như:</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Thể thơ lục bát tạo âm hưởng đằm thắm, tha thiết, bình dị gần gũi diễn tả xúc cảm trong lòng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Nhiều hình ảnh ẩn dụ gần gũi để chỉ mẹ, chỉ con; điệp từ, điệp cấu trúc, cách sử dụng từ “vẫn”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358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P spid="11" grpId="0"/>
      <p:bldP spid="13" grpId="0"/>
      <p:bldP spid="15"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49263"/>
            <a:ext cx="11426825" cy="60864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539750" y="839788"/>
            <a:ext cx="11236325" cy="5154612"/>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Nội dung: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Vẻ đẹp của hình ảnh đôi tay mẹ được khắc họa qua nhiều hình ảnh thơ giàu sức khái quát: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mạnh mẽ, kiên cường trước khó khăn, chông gai trong cuộc đời để bảo vệ con, cho con được hạnh phúc, bình yên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luôn dịu dàng, yêu thương con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gọi con là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M</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ẹ hi sinh vì con “bàn tay mang phép nhiệm màu”, cách gọi con “cái mặt trời bé con” ẩn dụ con là nguồn sống, hi vọng của mẹ. niềm yêu thương bao la.</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Khắc họa hình ảnh người mẹ tảo tần, hi sinh, luôn hết lòng vì con.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Người mẹ luôn ẩn chứa sức mạnh phi thương để bảo vệ con trước mọi bão dông của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3629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1093788"/>
            <a:ext cx="11707813" cy="508158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a:extLst/>
          </p:cNvPr>
          <p:cNvSpPr txBox="1"/>
          <p:nvPr/>
        </p:nvSpPr>
        <p:spPr>
          <a:xfrm>
            <a:off x="754063" y="1774825"/>
            <a:ext cx="11063287" cy="3719513"/>
          </a:xfrm>
          <a:prstGeom prst="rect">
            <a:avLst/>
          </a:prstGeom>
          <a:noFill/>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Ý nghĩa lời ru của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Nghĩ cho đứa con yếu ớt, nhớ nhung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xua tan đi cái rét mướt, lạnh lẽo của thời tiết. → Sự ấm áp đến từ lời ru, từ trái tim người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Pts val="1000"/>
              <a:buFont typeface="Symbol" pitchFamily="18" charset="2"/>
              <a:buChar char=""/>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thương cho đứa con còn nhỏ, chưa phát triển đầy đủ, thương con khi phải xa mẹ.</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mẹ, cho bà: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"sóng lặng bãi bồi", "mưa không dột chỗ bà ngồi khâu".</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 Nghĩ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751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85563" cy="5235575"/>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a:spLocks noChangeArrowheads="1"/>
          </p:cNvSpPr>
          <p:nvPr/>
        </p:nvSpPr>
        <p:spPr bwMode="auto">
          <a:xfrm>
            <a:off x="415925" y="4076700"/>
            <a:ext cx="11360150" cy="14605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Kết đoạn: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Qua bài thơ, người đọc thấy được tình mẫu tử giản dị mà thiêng liêng, bồi đắp ta về ý nghĩa cao cả của tình mẫu tử trong cuộc sống.</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590550" y="917575"/>
            <a:ext cx="11010900" cy="3159125"/>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vì mọi người mà quên mất bản thân mình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15000"/>
              </a:lnSpc>
              <a:spcBef>
                <a:spcPct val="0"/>
              </a:spcBef>
              <a:spcAft>
                <a:spcPts val="100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Bài thơ khơi dậy tình cảm cao đẹp: tình yêu, đức hi sinh, nỗi vất vả...của mẹ dành cho con, cho cuộc đời.</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0650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974725"/>
            <a:ext cx="10974388" cy="4332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288925" y="1306513"/>
            <a:ext cx="6092825" cy="490537"/>
          </a:xfrm>
          <a:prstGeom prst="rect">
            <a:avLst/>
          </a:prstGeom>
          <a:noFill/>
          <a:ln w="9525">
            <a:noFill/>
            <a:miter lim="800000"/>
            <a:headEnd/>
            <a:tailEnd/>
          </a:ln>
        </p:spPr>
        <p:txBody>
          <a:bodyPr>
            <a:spAutoFit/>
          </a:bodyPr>
          <a:lstStyle/>
          <a:p>
            <a:pPr lvl="1">
              <a:lnSpc>
                <a:spcPct val="115000"/>
              </a:lnSpc>
              <a:spcAft>
                <a:spcPts val="1200"/>
              </a:spcAft>
            </a:pPr>
            <a:r>
              <a:rPr lang="en-US" sz="2400" b="1">
                <a:latin typeface="Times New Roman" pitchFamily="18" charset="0"/>
                <a:cs typeface="Times New Roman" pitchFamily="18" charset="0"/>
              </a:rPr>
              <a:t>1.3. Đánh giá vấn đề</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49288" y="1971675"/>
            <a:ext cx="10893425" cy="2598738"/>
          </a:xfrm>
          <a:prstGeom prst="rect">
            <a:avLst/>
          </a:prstGeom>
          <a:noFill/>
          <a:ln w="9525">
            <a:noFill/>
            <a:miter lim="800000"/>
            <a:headEnd/>
            <a:tailEnd/>
          </a:ln>
        </p:spPr>
        <p:txBody>
          <a:bodyPr>
            <a:spAutoFit/>
          </a:bodyPr>
          <a:lstStyle/>
          <a:p>
            <a:pPr>
              <a:lnSpc>
                <a:spcPct val="115000"/>
              </a:lnSpc>
            </a:pPr>
            <a:r>
              <a:rPr lang="en-US" sz="2400" b="1">
                <a:latin typeface="Times New Roman" pitchFamily="18" charset="0"/>
                <a:cs typeface="Times New Roman" pitchFamily="18" charset="0"/>
              </a:rPr>
              <a:t>*Khái quát đặc sắc vè nội dung, nghệ thuật của chùm ca dao </a:t>
            </a:r>
            <a:endParaRPr lang="en-US" sz="2400">
              <a:latin typeface="Calibri" pitchFamily="34" charset="0"/>
              <a:cs typeface="Times New Roman" pitchFamily="18" charset="0"/>
            </a:endParaRPr>
          </a:p>
          <a:p>
            <a:pPr algn="just">
              <a:lnSpc>
                <a:spcPct val="115000"/>
              </a:lnSpc>
              <a:spcAft>
                <a:spcPts val="1200"/>
              </a:spcAft>
            </a:pPr>
            <a:r>
              <a:rPr lang="en-US" sz="2400" b="1">
                <a:latin typeface="Times New Roman" pitchFamily="18" charset="0"/>
                <a:cs typeface="Times New Roman" pitchFamily="18" charset="0"/>
              </a:rPr>
              <a:t>a. </a:t>
            </a:r>
            <a:r>
              <a:rPr lang="vi-VN" sz="2400" b="1">
                <a:latin typeface="Times New Roman" pitchFamily="18" charset="0"/>
                <a:cs typeface="Times New Roman" pitchFamily="18" charset="0"/>
              </a:rPr>
              <a:t>Nghệ thuật</a:t>
            </a:r>
            <a:r>
              <a:rPr lang="en-US" sz="2400" b="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cs typeface="Times New Roman" pitchFamily="18" charset="0"/>
              </a:rPr>
              <a:t>- Thể thơ lục bát, lục bát biến thể với cách gieo vần hài hòa, tạo âm hưởng thiết tha .</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Ngôn ngữ, hình ảnh thơ thân thuộc, bình dị, giàu sức gợi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ea typeface="MS Mincho" pitchFamily="49" charset="-128"/>
              </a:rPr>
              <a:t>- Sử dụng nhiều phép tu từ , nhân hóa, điệp ngữ đặc sắc.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61938"/>
            <a:ext cx="3719513" cy="817562"/>
          </a:xfrm>
          <a:prstGeom prst="roundRect">
            <a:avLst>
              <a:gd name="adj" fmla="val 16667"/>
            </a:avLst>
          </a:prstGeom>
          <a:solidFill>
            <a:srgbClr val="92D050"/>
          </a:solid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5" name="Rounded Rectangle 10"/>
          <p:cNvSpPr>
            <a:spLocks noChangeArrowheads="1"/>
          </p:cNvSpPr>
          <p:nvPr/>
        </p:nvSpPr>
        <p:spPr bwMode="auto">
          <a:xfrm>
            <a:off x="568325" y="1417638"/>
            <a:ext cx="11274425" cy="5011737"/>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786313" y="428625"/>
            <a:ext cx="3368675" cy="482600"/>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Đoạn văn tham khảo: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a:spLocks noChangeArrowheads="1"/>
          </p:cNvSpPr>
          <p:nvPr/>
        </p:nvSpPr>
        <p:spPr bwMode="auto">
          <a:xfrm>
            <a:off x="828675" y="1517650"/>
            <a:ext cx="10753725" cy="48926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Ai đã từng đọc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bài thơ “</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của nhà thơ Bình Nguyên thì đều rưng rưng xúc động về tình mẫu tử thiêng liêng, tình yêu và những hi sinh của mẹ với con. Ngay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nhan đề:</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a:t>
            </a:r>
            <a:r>
              <a:rPr kumimoji="0" lang="en-US" sz="2400" b="0" i="1"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À ơi tay mẹ”</a:t>
            </a:r>
            <a:r>
              <a:rPr kumimoji="0" lang="en-US" sz="2400" b="0" i="0" u="none" strike="noStrike" kern="1200" cap="none" spc="0" normalizeH="0" baseline="0" noProof="0">
                <a:ln>
                  <a:noFill/>
                </a:ln>
                <a:solidFill>
                  <a:srgbClr val="0D0D0D"/>
                </a:solidFill>
                <a:effectLst/>
                <a:uLnTx/>
                <a:uFillTx/>
                <a:latin typeface="Times New Roman" pitchFamily="18" charset="0"/>
                <a:ea typeface="MS Mincho" pitchFamily="49" charset="-128"/>
                <a:cs typeface="Arial" charset="0"/>
              </a:rPr>
              <a:t> đã khơi gợi xúc cảm về lời ru và hình ảnh đôi bàn tay mẹ. Đó là biểu tượng sâu đậm về hình ảnh người mẹ tần tảo, dịu dàng, gần gũi !. Bình Nguyên đưa ta về với âm hưởng đằm thắm, tha thiết, bình dị của thể thơ lục để diễn tả xúc cảm trong lòng mẹ. </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Trước hết, bài thơ khắc họa vẻ đẹp của hình ảnh đôi tay mẹ qua nhiều hình ảnh thơ giàu sức  gợi. Nổi bật nhất bài thơ là hình ảnh hóan dụ “</a:t>
            </a:r>
            <a:r>
              <a:rPr kumimoji="0" lang="pt-BR"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đôi bàn tay mẹ”</a:t>
            </a:r>
            <a:r>
              <a:rPr kumimoji="0" lang="pt-BR"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đoi bàn tay tượng trưng cho chính người mẹ ! Hình ảnh ẩn dụ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 đã ca ngợi mẹ luôn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mạnh mẽ, kiên cường trước khó khăn, chông gai trong cuộc đời để bảo vệ con. Cho con được hạnh phúc, bình yên, mẹ sẵn sàng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"chắn mưa sa",</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chặn bão qua mùa màng".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Mẹ luôn dịu dàng, yêu thương con với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mẹ dịu dàng</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Cách mẹ gọi con mới thiết tha, trìu mến nhường nào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trăng vàng, cái trăng tròn, cái trăng còn nằm nôi, cái Mặt Trời bé con”.</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1660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54013" y="854075"/>
            <a:ext cx="11483975" cy="5156200"/>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a:spLocks noChangeArrowheads="1"/>
          </p:cNvSpPr>
          <p:nvPr/>
        </p:nvSpPr>
        <p:spPr bwMode="auto">
          <a:xfrm>
            <a:off x="415925" y="1146175"/>
            <a:ext cx="11485563" cy="4306888"/>
          </a:xfrm>
          <a:prstGeom prst="rect">
            <a:avLst/>
          </a:prstGeom>
          <a:noFill/>
          <a:ln w="9525">
            <a:noFill/>
            <a:miter lim="800000"/>
            <a:headEnd/>
            <a:tailEnd/>
          </a:ln>
        </p:spPr>
        <p:txBody>
          <a:bodyPr>
            <a:spAutoFit/>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Mỗi hình ảnh ẩn dụ như thế đã gợi đến tình yêu sâu thẳm của mẹ với con. Với mẹ,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con là nguồn sống, hi vọng của mẹ, là niềm yêu thương bao la. Hình ảnh “</a:t>
            </a:r>
            <a:r>
              <a:rPr kumimoji="0" lang="en-US" sz="2400" b="1"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bàn tay mang phép nhiệm màu”</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ẩn dụ cho người mẹ luôn ẩn chứa</a:t>
            </a:r>
            <a:r>
              <a:rPr kumimoji="0" lang="en-US" sz="2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gì tốt đẹp nhất trong cuộc đời mà mẹ dành cho con. </a:t>
            </a:r>
            <a:r>
              <a:rPr kumimoji="0" lang="pt-BR"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Bằng tình yêu, sự biết ơn mẹ, nhà thơ suy ngẫm về ý nghĩa lời ru của mẹ. Trong lời ru, mẹ gửi ý n</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ghĩ của mình cho đứa con yếu ớt, nhớ nhung mẹ. Hình ảnh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"mềm ngọn gió thu", "tan đám sương mù lá cây" cho thấy lời ru của mẹ đã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xua tan đi cái rét mướt, lạnh lẽo của thời tiết. Lời ru mang lại sự ấm áp cất lên từ trái tim người mẹ. Đó còn là tình thương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đứa con còn nhỏ, chưa phát triển đầy đủ, thương con khi phải xa mẹ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"cái khuyết tròn đầy", "cái thương cái nhớ".</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Lời ru chất chứa bao trăn trở của mẹ cho cả mọi người, cho cuộc đời: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"cho đời nín đau"</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692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15688" cy="5110162"/>
          </a:xfrm>
          <a:prstGeom prst="roundRect">
            <a:avLst>
              <a:gd name="adj" fmla="val 16667"/>
            </a:avLst>
          </a:prstGeom>
          <a:noFill/>
          <a:ln w="25400">
            <a:solidFill>
              <a:srgbClr val="243F60"/>
            </a:solidFill>
            <a:round/>
            <a:headEnd/>
            <a:tailEnd/>
          </a:ln>
        </p:spPr>
        <p:txBody>
          <a:bodyPr anchor="ct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sp>
        <p:nvSpPr>
          <p:cNvPr id="9" name="TextBox 8"/>
          <p:cNvSpPr txBox="1">
            <a:spLocks noChangeArrowheads="1"/>
          </p:cNvSpPr>
          <p:nvPr/>
        </p:nvSpPr>
        <p:spPr bwMode="auto">
          <a:xfrm>
            <a:off x="679450" y="1222375"/>
            <a:ext cx="10952163" cy="4465638"/>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Bài thơ khép lại bằng lời ru </a:t>
            </a:r>
            <a:r>
              <a:rPr kumimoji="0" lang="en-US" sz="2400" b="0" i="1"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"À ơi...Mẹ chẳng một câu ru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Mẹ vì mọi người mà quên mất bản thân mình. </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Đức hi sinh cao cả, thiêng liêng của người mẹ.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Thể thơ lục bát nhịp nhàng như lối hát ru con; p</a:t>
            </a:r>
            <a:r>
              <a:rPr kumimoji="0" lang="en-US" sz="2400" b="0" i="0" u="none" strike="noStrike" kern="1200" cap="none" spc="0" normalizeH="0" baseline="0" noProof="0">
                <a:ln>
                  <a:noFill/>
                </a:ln>
                <a:solidFill>
                  <a:srgbClr val="0D0D0D"/>
                </a:solidFill>
                <a:effectLst/>
                <a:uLnTx/>
                <a:uFillTx/>
                <a:latin typeface="Times New Roman" pitchFamily="18" charset="0"/>
                <a:ea typeface="+mn-ea"/>
                <a:cs typeface="Times New Roman" pitchFamily="18" charset="0"/>
              </a:rPr>
              <a:t>hối hợp hài hòa các biện pháp tu từ: ẩn dụ, điệp từ, điệp cấu trúc. Bài thơ khơi dậy tình cảm cao đẹp: tình yêu, đức hi sinh, nỗi vất vả...của mẹ dành cho con, cho cuộc đời. </a:t>
            </a:r>
            <a:r>
              <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Qua bài thơ, ta nhận thấy  tình mẫu tử giản dị mà thiêng liêng cao quý biết bao, phải là người con yêu mẹ tha thiết, luôn tự hào, biết ơn, trân trọng và nhớ thương mẹ,thì Bình Nguyên mới mang đến những vần thơ lục bát xúc động về mẹ như thế!</a:t>
            </a:r>
            <a:endParaRPr kumimoji="0" lang="en-US"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60634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22050" cy="52006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1427163"/>
            <a:ext cx="11002963" cy="43180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b</a:t>
            </a:r>
            <a:r>
              <a:rPr lang="vi-VN" sz="2400" b="1">
                <a:solidFill>
                  <a:srgbClr val="000000"/>
                </a:solidFill>
                <a:latin typeface="Times New Roman" pitchFamily="18" charset="0"/>
                <a:cs typeface="Times New Roman" pitchFamily="18" charset="0"/>
              </a:rPr>
              <a:t>. Nội dung</a:t>
            </a:r>
            <a:r>
              <a:rPr lang="en-US" sz="2400" b="1">
                <a:solidFill>
                  <a:srgbClr val="000000"/>
                </a:solidFill>
                <a:latin typeface="Times New Roman" pitchFamily="18" charset="0"/>
                <a:cs typeface="Times New Roman" pitchFamily="18" charset="0"/>
              </a:rPr>
              <a:t>.</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Ca ngợi vẻ đẹp của thiên nhiên, của cuộc sống lao động bình dị trên mọi miền của đất nước.</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Tác giả gửi gắm lòng tự hào, tình yêu tha thiết của mình với quê hương đất nước, con người.</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 Gợi nhắc mọi người hãy trân trọng, tự hào về vẻ đẹp của quê hương đất nước, con người.</a:t>
            </a:r>
            <a:endParaRPr lang="en-US" sz="2400">
              <a:latin typeface="Times New Roman" pitchFamily="18" charset="0"/>
              <a:cs typeface="Times New Roman" pitchFamily="18" charset="0"/>
            </a:endParaRPr>
          </a:p>
          <a:p>
            <a:r>
              <a:rPr lang="en-US" sz="2400" b="1">
                <a:latin typeface="Times New Roman" pitchFamily="18" charset="0"/>
                <a:cs typeface="Times New Roman" pitchFamily="18" charset="0"/>
              </a:rPr>
              <a:t>*Bày tỏ thái độ của bản thân</a:t>
            </a:r>
            <a:r>
              <a:rPr lang="en-US" sz="2400">
                <a:latin typeface="Times New Roman" pitchFamily="18" charset="0"/>
                <a:cs typeface="Times New Roman" pitchFamily="18" charset="0"/>
              </a:rPr>
              <a:t>: Thêm hiểu về con người Việt Nam xưa, yêu và trân trọng những giá trị văn hóa tốt đẹp của dân tộc qua các bài ca dao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60363"/>
            <a:ext cx="6267450" cy="781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49250" y="1912938"/>
            <a:ext cx="11423650" cy="3963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19138" y="555625"/>
            <a:ext cx="6116637" cy="482600"/>
          </a:xfrm>
          <a:prstGeom prst="rect">
            <a:avLst/>
          </a:prstGeom>
          <a:noFill/>
          <a:ln w="9525">
            <a:noFill/>
            <a:miter lim="800000"/>
            <a:headEnd/>
            <a:tailEnd/>
          </a:ln>
        </p:spPr>
        <p:txBody>
          <a:bodyPr>
            <a:spAutoFit/>
          </a:bodyPr>
          <a:lstStyle/>
          <a:p>
            <a:pPr algn="just">
              <a:lnSpc>
                <a:spcPct val="115000"/>
              </a:lnSpc>
              <a:spcAft>
                <a:spcPts val="1000"/>
              </a:spcAft>
              <a:tabLst>
                <a:tab pos="400050" algn="l"/>
              </a:tabLst>
            </a:pPr>
            <a:r>
              <a:rPr lang="pt-BR" sz="2400" b="1">
                <a:solidFill>
                  <a:srgbClr val="FF0000"/>
                </a:solidFill>
                <a:latin typeface="Times New Roman" pitchFamily="18" charset="0"/>
                <a:cs typeface="Times New Roman" pitchFamily="18" charset="0"/>
              </a:rPr>
              <a:t>II.</a:t>
            </a:r>
            <a:r>
              <a:rPr lang="pt-BR" sz="2400" i="1">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ĐỊNH HƯỚNG PHÂN TÍCH VĂN BẢN</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82600" y="2628900"/>
            <a:ext cx="11226800" cy="2795588"/>
          </a:xfrm>
          <a:prstGeom prst="rect">
            <a:avLst/>
          </a:prstGeom>
          <a:noFill/>
          <a:ln w="9525">
            <a:noFill/>
            <a:miter lim="800000"/>
            <a:headEnd/>
            <a:tailEnd/>
          </a:ln>
        </p:spPr>
        <p:txBody>
          <a:bodyPr>
            <a:spAutoFit/>
          </a:bodyPr>
          <a:lstStyle/>
          <a:p>
            <a:pPr>
              <a:lnSpc>
                <a:spcPct val="150000"/>
              </a:lnSpc>
            </a:pPr>
            <a:r>
              <a:rPr lang="en-US" sz="2400">
                <a:latin typeface="Times New Roman" pitchFamily="18" charset="0"/>
                <a:cs typeface="Times New Roman" pitchFamily="18" charset="0"/>
              </a:rPr>
              <a:t>Ca dao là thể loại trữ tình diễn tả tâm trạng, cảm xúc của con người, gắn với các hình thức sinh hoạt văn hóa dân gian. Ca dao về </a:t>
            </a:r>
            <a:r>
              <a:rPr lang="en-US" sz="2400" b="1">
                <a:latin typeface="Times New Roman" pitchFamily="18" charset="0"/>
                <a:cs typeface="Times New Roman" pitchFamily="18" charset="0"/>
              </a:rPr>
              <a:t>tình</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yêu quê hương đất nước </a:t>
            </a:r>
            <a:r>
              <a:rPr lang="en-US" sz="2400">
                <a:latin typeface="Times New Roman" pitchFamily="18" charset="0"/>
                <a:cs typeface="Times New Roman" pitchFamily="18" charset="0"/>
              </a:rPr>
              <a:t>là bộ phận phong phú trong kho tàng ca dao trữ tình Việt Nam.  Từ những câu hát ca ngợi vẻ đẹp của đất nước quê hương, nhân dân ta gửi gắm tình yêu, niềm t</a:t>
            </a:r>
            <a:r>
              <a:rPr lang="pt-BR" sz="2400">
                <a:latin typeface="Times New Roman" pitchFamily="18" charset="0"/>
                <a:cs typeface="Times New Roman" pitchFamily="18" charset="0"/>
              </a:rPr>
              <a:t>ự hào về truyền thống của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63700"/>
            <a:ext cx="11291888" cy="38973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184275" y="2370138"/>
            <a:ext cx="9532938" cy="2741612"/>
          </a:xfrm>
          <a:prstGeom prst="rect">
            <a:avLst/>
          </a:prstGeom>
          <a:noFill/>
          <a:ln w="9525">
            <a:noFill/>
            <a:miter lim="800000"/>
            <a:headEnd/>
            <a:tailEnd/>
          </a:ln>
        </p:spPr>
        <p:txBody>
          <a:bodyPr>
            <a:spAutoFit/>
          </a:bodyPr>
          <a:lstStyle/>
          <a:p>
            <a:pPr>
              <a:lnSpc>
                <a:spcPct val="115000"/>
              </a:lnSpc>
              <a:spcAft>
                <a:spcPts val="1000"/>
              </a:spcAft>
            </a:pPr>
            <a:r>
              <a:rPr lang="pt-BR" sz="2400">
                <a:latin typeface="Times New Roman" pitchFamily="18" charset="0"/>
                <a:cs typeface="Times New Roman" pitchFamily="18" charset="0"/>
              </a:rPr>
              <a:t> Đến với b</a:t>
            </a:r>
            <a:r>
              <a:rPr lang="en-US" sz="2400">
                <a:solidFill>
                  <a:srgbClr val="0D0D0D"/>
                </a:solidFill>
                <a:latin typeface="Times New Roman" pitchFamily="18" charset="0"/>
                <a:cs typeface="Times New Roman" pitchFamily="18" charset="0"/>
              </a:rPr>
              <a:t>ài ca dao thứ nhất, chúng ta đến với vẻ đẹp của kinh thành Thăng Long thuớ xa xưa</a:t>
            </a:r>
            <a:endParaRPr lang="en-US" sz="2400">
              <a:latin typeface="Times New Roman" pitchFamily="18" charset="0"/>
              <a:cs typeface="Times New Roman" pitchFamily="18" charset="0"/>
            </a:endParaRPr>
          </a:p>
          <a:p>
            <a:pPr algn="ctr">
              <a:lnSpc>
                <a:spcPct val="115000"/>
              </a:lnSpc>
              <a:spcAft>
                <a:spcPts val="1000"/>
              </a:spcAft>
            </a:pPr>
            <a:r>
              <a:rPr lang="en-US" sz="2400">
                <a:solidFill>
                  <a:srgbClr val="000000"/>
                </a:solidFill>
                <a:latin typeface="Times New Roman" pitchFamily="18" charset="0"/>
                <a:cs typeface="Times New Roman" pitchFamily="18" charset="0"/>
              </a:rPr>
              <a:t>Gió đưa cành trúc la đà,</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chuông Trấn Võ canh gà Thọ Xương.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Mịt mờ khói toả ngàn sương,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Nhịp chày Yên Thái, mặt gương Tây Hồ.</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46100"/>
            <a:ext cx="10914063" cy="53149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1120775"/>
            <a:ext cx="10774363" cy="3786188"/>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 Đọc bài ca dao, bức tranh thiên nhiên thơ mộng, yên bình của kinh thành Thăng Long mở ra trước mắt người đọc. Trong không gian của buổi sáng mùa thu, khung cảnh Thăng Long được miêu tả bằng vài nét chấm phá.</a:t>
            </a:r>
            <a:r>
              <a:rPr lang="en-US" sz="2400">
                <a:solidFill>
                  <a:srgbClr val="000000"/>
                </a:solidFill>
                <a:latin typeface="Times New Roman" pitchFamily="18" charset="0"/>
                <a:cs typeface="Times New Roman" pitchFamily="18" charset="0"/>
              </a:rPr>
              <a:t> Hình ảnh: </a:t>
            </a:r>
            <a:r>
              <a:rPr lang="en-US" sz="2400" i="1">
                <a:solidFill>
                  <a:srgbClr val="000000"/>
                </a:solidFill>
                <a:latin typeface="Times New Roman" pitchFamily="18" charset="0"/>
                <a:cs typeface="Times New Roman" pitchFamily="18" charset="0"/>
              </a:rPr>
              <a:t>“gió đưa cành trúc”</a:t>
            </a:r>
            <a:r>
              <a:rPr lang="en-US" sz="2400">
                <a:solidFill>
                  <a:srgbClr val="000000"/>
                </a:solidFill>
                <a:latin typeface="Times New Roman" pitchFamily="18" charset="0"/>
                <a:cs typeface="Times New Roman" pitchFamily="18" charset="0"/>
              </a:rPr>
              <a:t> gợi tả không gian buổi sáng mùa thu, gió rất nhẹ, gió không thổi mà chỉ đưa nhẹ nhàng làm đung đưa những cành trúc la đà sát mặt đất. Cành trúc được làn gió thu trong trẻo, mát lành vuốt ve êm dịu, cùng với gió cành trúc khẽ lay động bay cùng chiều gió. Cảnh sắc gợi ra cái êm đềm, trong trẻo của  khí thu mát mẻ trong lành. Câu thơ có màu xanh của trúc, cử động khe khẽ của gió, và đương nhiên khí thu, tiết thu, bầu trời khoáng đạt cũng hiện ra thật rõ nét. Bức tranh không chỉ được cảm nhận bằng thị giác, mà còn cả thính giác.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688975"/>
            <a:ext cx="11290300" cy="55324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9900" y="1189038"/>
            <a:ext cx="11252200" cy="4313237"/>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Đó là âm thanh quen thuộc của cuộc sống đời thường. Âm thanh rất bình dị:</a:t>
            </a:r>
            <a:r>
              <a:rPr lang="en-US" sz="2400" i="1">
                <a:latin typeface="Times New Roman" pitchFamily="18" charset="0"/>
                <a:cs typeface="Times New Roman" pitchFamily="18" charset="0"/>
              </a:rPr>
              <a:t>“Tiếng chuông Trấn Võ, canh gà Thọ Xương”. </a:t>
            </a:r>
            <a:r>
              <a:rPr lang="en-US" sz="2400">
                <a:latin typeface="Times New Roman" pitchFamily="18" charset="0"/>
                <a:cs typeface="Times New Roman" pitchFamily="18" charset="0"/>
              </a:rPr>
              <a:t>Xa xa văng vẳng tiếng chuông Trấn Vũ, tiếng gà gáy tàn canh ở huyện Thọ Xương vọng tới, báo hiệu một ngày mới bắt đầu. Tiếng chuông ngân vang hoà cùng tiếng gà gáy tạo ra âm thanh như tan ra hoà cùng đất trời sương khói mùa thu. </a:t>
            </a:r>
            <a:r>
              <a:rPr lang="en-US" sz="2400">
                <a:solidFill>
                  <a:srgbClr val="000000"/>
                </a:solidFill>
                <a:latin typeface="Times New Roman" pitchFamily="18" charset="0"/>
                <a:cs typeface="Times New Roman" pitchFamily="18" charset="0"/>
              </a:rPr>
              <a:t>Khói toả mịt mù được đảo lại “</a:t>
            </a:r>
            <a:r>
              <a:rPr lang="en-US" sz="2400" i="1">
                <a:solidFill>
                  <a:srgbClr val="000000"/>
                </a:solidFill>
                <a:latin typeface="Times New Roman" pitchFamily="18" charset="0"/>
                <a:cs typeface="Times New Roman" pitchFamily="18" charset="0"/>
              </a:rPr>
              <a:t>mịt mù khói toả</a:t>
            </a:r>
            <a:r>
              <a:rPr lang="en-US" sz="2400">
                <a:solidFill>
                  <a:srgbClr val="000000"/>
                </a:solidFill>
                <a:latin typeface="Times New Roman" pitchFamily="18" charset="0"/>
                <a:cs typeface="Times New Roman" pitchFamily="18" charset="0"/>
              </a:rPr>
              <a:t>”. Thủ pháp nghệ thuật đảo ngữ làm tăng sự huyền ảo lung linh của cảnh vật, của cuộc sống. Mặt đất một màu trắng mờ, do màn sương bao phủ. </a:t>
            </a:r>
            <a:r>
              <a:rPr lang="en-US" sz="2400">
                <a:latin typeface="Times New Roman" pitchFamily="18" charset="0"/>
                <a:cs typeface="Times New Roman" pitchFamily="18" charset="0"/>
              </a:rPr>
              <a:t>Đây cũng là cách miêu tả lấy động tả tĩnh, tả cảnh theo trình tự từ gần đến xa, t</a:t>
            </a:r>
            <a:r>
              <a:rPr lang="en-US" sz="2400" b="1">
                <a:latin typeface="Times New Roman" pitchFamily="18" charset="0"/>
                <a:cs typeface="Times New Roman" pitchFamily="18" charset="0"/>
              </a:rPr>
              <a:t>ác giả vẽ ra một b</a:t>
            </a:r>
            <a:r>
              <a:rPr lang="en-US" sz="2400" b="1">
                <a:solidFill>
                  <a:srgbClr val="000000"/>
                </a:solidFill>
                <a:latin typeface="Times New Roman" pitchFamily="18" charset="0"/>
                <a:cs typeface="Times New Roman" pitchFamily="18" charset="0"/>
              </a:rPr>
              <a:t>ức tranh tuyệt đẹp về cảnh mùa thu vào buổi sáng sớm nơi kinh thành Thăng Long. Không gian buổi sáng sớm tinh mơ, cả kinh thành ẩn hiện trong màn sương mơ màng</a:t>
            </a:r>
            <a:r>
              <a:rPr lang="en-US" sz="2400">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07206" y="2440466"/>
            <a:ext cx="6256337" cy="7794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931863" y="406400"/>
            <a:ext cx="5438775" cy="461963"/>
          </a:xfrm>
          <a:prstGeom prst="rect">
            <a:avLst/>
          </a:prstGeom>
          <a:noFill/>
          <a:ln w="9525">
            <a:noFill/>
            <a:miter lim="800000"/>
            <a:headEnd/>
            <a:tailEnd/>
          </a:ln>
        </p:spPr>
        <p:txBody>
          <a:bodyPr>
            <a:spAutoFit/>
          </a:bodyPr>
          <a:lstStyle/>
          <a:p>
            <a:r>
              <a:rPr lang="da-DK" sz="2400" b="1" u="sng">
                <a:latin typeface="Times New Roman" pitchFamily="18" charset="0"/>
                <a:cs typeface="Times New Roman" pitchFamily="18" charset="0"/>
              </a:rPr>
              <a:t>Hoạt động 2: Ôn tập kiến thức cơ bản</a:t>
            </a:r>
            <a:endParaRPr lang="en-US" sz="2400">
              <a:latin typeface="Calibri" pitchFamily="34" charset="0"/>
            </a:endParaRPr>
          </a:p>
        </p:txBody>
      </p:sp>
      <p:sp>
        <p:nvSpPr>
          <p:cNvPr id="6" name="Rounded Rectangle 10"/>
          <p:cNvSpPr>
            <a:spLocks noChangeArrowheads="1"/>
          </p:cNvSpPr>
          <p:nvPr/>
        </p:nvSpPr>
        <p:spPr bwMode="auto">
          <a:xfrm>
            <a:off x="3883025" y="1312863"/>
            <a:ext cx="5446713" cy="1001712"/>
          </a:xfrm>
          <a:prstGeom prst="roundRect">
            <a:avLst>
              <a:gd name="adj" fmla="val 16667"/>
            </a:avLst>
          </a:prstGeom>
          <a:solidFill>
            <a:srgbClr val="00B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7" name="Rounded Rectangle 10"/>
          <p:cNvSpPr>
            <a:spLocks noChangeArrowheads="1"/>
          </p:cNvSpPr>
          <p:nvPr/>
        </p:nvSpPr>
        <p:spPr bwMode="auto">
          <a:xfrm>
            <a:off x="433388" y="277813"/>
            <a:ext cx="6088062" cy="779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986213" y="1582738"/>
            <a:ext cx="5143500" cy="587853"/>
          </a:xfrm>
          <a:prstGeom prst="rect">
            <a:avLst/>
          </a:prstGeom>
          <a:noFill/>
          <a:ln w="9525">
            <a:noFill/>
            <a:miter lim="800000"/>
            <a:headEnd/>
            <a:tailEnd/>
          </a:ln>
        </p:spPr>
        <p:txBody>
          <a:bodyPr wrap="square">
            <a:spAutoFit/>
          </a:bodyPr>
          <a:lstStyle/>
          <a:p>
            <a:pPr>
              <a:lnSpc>
                <a:spcPct val="115000"/>
              </a:lnSpc>
              <a:spcAft>
                <a:spcPts val="1000"/>
              </a:spcAft>
            </a:pPr>
            <a:r>
              <a:rPr lang="en-US" sz="2800" b="1" dirty="0">
                <a:solidFill>
                  <a:schemeClr val="bg1"/>
                </a:solidFill>
                <a:latin typeface="Times New Roman" pitchFamily="18" charset="0"/>
                <a:cs typeface="Times New Roman" pitchFamily="18" charset="0"/>
              </a:rPr>
              <a:t>ÔN TẬP ĐỌC HIỂU VĂN BẢN</a:t>
            </a:r>
            <a:endParaRPr lang="en-US" sz="2800" dirty="0">
              <a:solidFill>
                <a:schemeClr val="bg1"/>
              </a:solidFill>
              <a:latin typeface="Calibri" pitchFamily="34" charset="0"/>
              <a:cs typeface="Times New Roman" pitchFamily="18" charset="0"/>
            </a:endParaRPr>
          </a:p>
        </p:txBody>
      </p:sp>
      <p:sp>
        <p:nvSpPr>
          <p:cNvPr id="10" name="TextBox 9"/>
          <p:cNvSpPr txBox="1">
            <a:spLocks noChangeArrowheads="1"/>
          </p:cNvSpPr>
          <p:nvPr/>
        </p:nvSpPr>
        <p:spPr bwMode="auto">
          <a:xfrm>
            <a:off x="654843" y="2559529"/>
            <a:ext cx="6108700" cy="490537"/>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a:latin typeface="Times New Roman" pitchFamily="18" charset="0"/>
                <a:cs typeface="Times New Roman" pitchFamily="18" charset="0"/>
              </a:rPr>
              <a:t>KIẾN THỨC CHUNG VỀ THƠ LỤC BÁT</a:t>
            </a:r>
            <a:endParaRPr lang="en-US" sz="2400" dirty="0">
              <a:latin typeface="Calibri" pitchFamily="34" charset="0"/>
              <a:cs typeface="Times New Roman" pitchFamily="18" charset="0"/>
            </a:endParaRPr>
          </a:p>
        </p:txBody>
      </p:sp>
      <p:sp>
        <p:nvSpPr>
          <p:cNvPr id="11" name="Rounded Rectangle 10"/>
          <p:cNvSpPr>
            <a:spLocks noChangeArrowheads="1"/>
          </p:cNvSpPr>
          <p:nvPr/>
        </p:nvSpPr>
        <p:spPr bwMode="auto">
          <a:xfrm>
            <a:off x="507206" y="3429000"/>
            <a:ext cx="11177587" cy="17351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654843" y="3786187"/>
            <a:ext cx="11029950" cy="947738"/>
          </a:xfrm>
          <a:prstGeom prst="rect">
            <a:avLst/>
          </a:prstGeom>
          <a:noFill/>
          <a:ln w="9525">
            <a:noFill/>
            <a:miter lim="800000"/>
            <a:headEnd/>
            <a:tailEnd/>
          </a:ln>
        </p:spPr>
        <p:txBody>
          <a:bodyPr>
            <a:spAutoFit/>
          </a:bodyPr>
          <a:lstStyle/>
          <a:p>
            <a:pPr indent="-57150">
              <a:lnSpc>
                <a:spcPct val="115000"/>
              </a:lnSpc>
              <a:spcAft>
                <a:spcPts val="1000"/>
              </a:spcAft>
            </a:pP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bát</a:t>
            </a:r>
            <a:r>
              <a:rPr lang="en-US" sz="2400" dirty="0">
                <a:latin typeface="Times New Roman" pitchFamily="18" charset="0"/>
                <a:cs typeface="Times New Roman" pitchFamily="18" charset="0"/>
              </a:rPr>
              <a:t>.</a:t>
            </a:r>
            <a:endParaRPr lang="en-US" sz="2400" dirty="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10" grpId="0"/>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649413"/>
            <a:ext cx="11306175" cy="4406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69900" y="2306638"/>
            <a:ext cx="11147425" cy="304641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Trong không gian ấy, cuộc sống lao động của nhân dân bắt đầu</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“nhịp chày Yên Thái”</a:t>
            </a:r>
            <a:r>
              <a:rPr lang="en-US" sz="2400">
                <a:solidFill>
                  <a:srgbClr val="000000"/>
                </a:solidFill>
                <a:latin typeface="Times New Roman" pitchFamily="18" charset="0"/>
                <a:cs typeface="Times New Roman" pitchFamily="18" charset="0"/>
              </a:rPr>
              <a:t>ngân vang dồn dập, khẩn trương. Nhịp chày chính là nhịp đập của cuộc sống, sức sống mạnh mẽ nơi kinh đô. Vẻ đẹp nên thơ, huyền ảo của Hồ Tây được miêu tả qua hình ảnh ẩn dụ đặc sắc </a:t>
            </a:r>
            <a:r>
              <a:rPr lang="en-US" sz="2400" i="1">
                <a:solidFill>
                  <a:srgbClr val="000000"/>
                </a:solidFill>
                <a:latin typeface="Times New Roman" pitchFamily="18" charset="0"/>
                <a:cs typeface="Times New Roman" pitchFamily="18" charset="0"/>
              </a:rPr>
              <a:t>“mặt gương Tây Hồ”. </a:t>
            </a:r>
            <a:r>
              <a:rPr lang="en-US" sz="2400">
                <a:solidFill>
                  <a:srgbClr val="000000"/>
                </a:solidFill>
                <a:latin typeface="Times New Roman" pitchFamily="18" charset="0"/>
                <a:cs typeface="Times New Roman" pitchFamily="18" charset="0"/>
              </a:rPr>
              <a:t>Hồ Tây tựa  như một chiếc gương khổng lồ phản chiếu những sắc màu và nhịp sống vừa rộn rã vừa yên bình của Thăng Long</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Bài thơ tả cảnh kinh thành Thăng Long mang vẻ đẹp cổ kính, thơ mộng, yên bình</a:t>
            </a:r>
          </a:p>
          <a:p>
            <a:r>
              <a:rPr lang="en-US" sz="2400">
                <a:latin typeface="Times New Roman" pitchFamily="18" charset="0"/>
                <a:cs typeface="Times New Roman" pitchFamily="18" charset="0"/>
              </a:rPr>
              <a:t>Thông qua miêu tả cảnh, ẩn chứa tình cảm tự hào, tình yêu, sự gắn bó của tác giả với Thăng Long và cũng là với quê hương đất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036300" cy="42656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14363" y="1957388"/>
            <a:ext cx="10598150" cy="3544887"/>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Khác với bài ca dao thứ nhất, bài ca dao thứ hai lại có một hình thức rất đặc biệt, đó là hình thức lời mời, lời gọi thiết tha, đây là hình thức sinh hoạt phổ biến trong ca dao.</a:t>
            </a:r>
            <a:r>
              <a:rPr lang="en-US" sz="2400" b="1">
                <a:solidFill>
                  <a:srgbClr val="0D0D0D"/>
                </a:solidFill>
                <a:latin typeface="Times New Roman" pitchFamily="18" charset="0"/>
                <a:cs typeface="Times New Roman" pitchFamily="18" charset="0"/>
              </a:rPr>
              <a:t> Tác giả dân gian giới thiệu vẻ đẹp của xứ Lạng, nơi địa đầu tổ quốc, nơi có thiên nhiên hùng vĩ, hữu tình:</a:t>
            </a:r>
            <a:endParaRPr lang="en-US" sz="2400">
              <a:latin typeface="Times New Roman" pitchFamily="18" charset="0"/>
              <a:cs typeface="Times New Roman" pitchFamily="18" charset="0"/>
            </a:endParaRPr>
          </a:p>
          <a:p>
            <a:pPr>
              <a:spcAft>
                <a:spcPts val="1000"/>
              </a:spcAft>
            </a:pPr>
            <a:r>
              <a:rPr lang="en-US" sz="2400" b="1">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ctr">
              <a:spcAft>
                <a:spcPts val="10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một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34975"/>
            <a:ext cx="11471275" cy="57562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796925"/>
            <a:ext cx="11360150" cy="5264150"/>
          </a:xfrm>
          <a:prstGeom prst="rect">
            <a:avLst/>
          </a:prstGeom>
          <a:noFill/>
          <a:ln w="9525">
            <a:noFill/>
            <a:miter lim="800000"/>
            <a:headEnd/>
            <a:tailEnd/>
          </a:ln>
        </p:spPr>
        <p:txBody>
          <a:bodyPr>
            <a:spAutoFit/>
          </a:bodyPr>
          <a:lstStyle/>
          <a:p>
            <a:r>
              <a:rPr lang="pt-BR" sz="2400" b="1">
                <a:latin typeface="Times New Roman" pitchFamily="18" charset="0"/>
                <a:cs typeface="Times New Roman" pitchFamily="18" charset="0"/>
              </a:rPr>
              <a:t> Hai câu đầu bài ca g</a:t>
            </a:r>
            <a:r>
              <a:rPr lang="en-US" sz="2400" b="1">
                <a:latin typeface="Times New Roman" pitchFamily="18" charset="0"/>
                <a:cs typeface="Times New Roman" pitchFamily="18" charset="0"/>
              </a:rPr>
              <a:t>iới thiệu con đường lên xứ Lạng:</a:t>
            </a:r>
            <a:r>
              <a:rPr lang="en-US" sz="2400">
                <a:latin typeface="Times New Roman" pitchFamily="18" charset="0"/>
                <a:cs typeface="Times New Roman" pitchFamily="18" charset="0"/>
              </a:rPr>
              <a:t> “bao xa</a:t>
            </a:r>
            <a:r>
              <a:rPr lang="en-US" sz="2400" i="1">
                <a:latin typeface="Times New Roman" pitchFamily="18" charset="0"/>
                <a:cs typeface="Times New Roman" pitchFamily="18" charset="0"/>
              </a:rPr>
              <a:t>” “một trái núi”, “ba quãng đồng”</a:t>
            </a:r>
            <a:r>
              <a:rPr lang="en-US" sz="2400">
                <a:latin typeface="Times New Roman" pitchFamily="18" charset="0"/>
                <a:cs typeface="Times New Roman" pitchFamily="18" charset="0"/>
              </a:rPr>
              <a:t>; tác giả cách dùng câu hỏi, và những cách tính độ dài đường đi cụ thể, vừa mộc mạc, dân dã đo đường </a:t>
            </a:r>
            <a:r>
              <a:rPr lang="en-US" sz="2400" i="1">
                <a:latin typeface="Times New Roman" pitchFamily="18" charset="0"/>
                <a:cs typeface="Times New Roman" pitchFamily="18" charset="0"/>
              </a:rPr>
              <a:t>bằng cánh đồng, trái núi</a:t>
            </a:r>
            <a:r>
              <a:rPr lang="en-US" sz="2400">
                <a:latin typeface="Times New Roman" pitchFamily="18" charset="0"/>
                <a:cs typeface="Times New Roman" pitchFamily="18" charset="0"/>
              </a:rPr>
              <a:t>. Qua đó, tác giả muốn thiết tha mời gọi mọi người đến với xứ Lạng, đó là con đường gần gũi, thơ mộng, không có gì cách trở.</a:t>
            </a:r>
            <a:r>
              <a:rPr lang="pt-BR" sz="2400" b="1">
                <a:latin typeface="Times New Roman" pitchFamily="18" charset="0"/>
                <a:cs typeface="Times New Roman" pitchFamily="18" charset="0"/>
              </a:rPr>
              <a:t>  Hai câu sau là lời mời gọi thiết tha đến với mảnh đất Lạng Sơn hùng vĩ.      </a:t>
            </a:r>
            <a:r>
              <a:rPr lang="pt-BR" sz="2400">
                <a:latin typeface="Times New Roman" pitchFamily="18" charset="0"/>
                <a:cs typeface="Times New Roman" pitchFamily="18" charset="0"/>
              </a:rPr>
              <a:t>“Ai” ở đây là đại từ, không chỉ một đối tượng cụ thể, đó là mọi người, ai yêu mến, quan tâm đến vùng đất nơi đây. Ca dao thường dùng “ai” để bộc lộ, dãi bày suy nghĩ, tâm tư, tình cảm sâu kín trong lòng người như “Ai ơi bưng bát cơm đầy...”, “Ai làm cho bể kia đầy?...”</a:t>
            </a:r>
            <a:r>
              <a:rPr lang="pt-BR" sz="2400" b="1">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ở đây  chính là</a:t>
            </a:r>
            <a:r>
              <a:rPr lang="en-US" sz="2400">
                <a:latin typeface="Times New Roman" pitchFamily="18" charset="0"/>
                <a:cs typeface="Times New Roman" pitchFamily="18" charset="0"/>
              </a:rPr>
              <a:t> tiếng gọi, lời mời, hướng tới ai đó, đồng thời tạo nên giọng thơ tâm tình, tha thiết. Cụm động từ</a:t>
            </a:r>
            <a:r>
              <a:rPr lang="pt-BR" sz="2400" i="1">
                <a:latin typeface="Times New Roman" pitchFamily="18" charset="0"/>
                <a:cs typeface="Times New Roman" pitchFamily="18" charset="0"/>
              </a:rPr>
              <a:t>“đứng lại mà trông” </a:t>
            </a:r>
            <a:r>
              <a:rPr lang="en-US" sz="2400">
                <a:latin typeface="Times New Roman" pitchFamily="18" charset="0"/>
                <a:cs typeface="Times New Roman" pitchFamily="18" charset="0"/>
              </a:rPr>
              <a:t>lời đề nghị  tha thiết, lời nhắn nhủ mộc mạc, ân tình, nhẹ nhàng mà không kém phần duyên dáng. Ông cha ta muốn nhắc nhở về sự ghi nhớ cội nguồn, về mảnh đất mà cha ông đã tranh đấu, giữ gìn cho tổ quốc trước bao cuộc chiến tranh xâm chiếm lãnh thổ của kẻ thù. Hẳn những câu ca dao như thế đã bồi đắp cho chúng ta tình yêu đối với quê hương đất nước.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276013" cy="5051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1582738"/>
            <a:ext cx="11191875" cy="37846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mảnh đất xứ Lạng như thế nào. Câu cuối bài ca dao tác giả liệt kê những gì tiêu biểu nhất, đáng tự hào vô cùng của Lạng Sơn. Đó chính là v</a:t>
            </a:r>
            <a:r>
              <a:rPr lang="pt-BR" sz="2400">
                <a:solidFill>
                  <a:srgbClr val="000000"/>
                </a:solidFill>
                <a:latin typeface="Times New Roman" pitchFamily="18" charset="0"/>
                <a:cs typeface="Times New Roman" pitchFamily="18" charset="0"/>
              </a:rPr>
              <a:t>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 Từ </a:t>
            </a:r>
            <a:r>
              <a:rPr lang="pt-BR" sz="2400" i="1">
                <a:solidFill>
                  <a:srgbClr val="000000"/>
                </a:solidFill>
                <a:latin typeface="Times New Roman" pitchFamily="18" charset="0"/>
                <a:cs typeface="Times New Roman" pitchFamily="18" charset="0"/>
              </a:rPr>
              <a:t>“Kìa”</a:t>
            </a:r>
            <a:r>
              <a:rPr lang="pt-BR" sz="2400">
                <a:solidFill>
                  <a:srgbClr val="000000"/>
                </a:solidFill>
                <a:latin typeface="Times New Roman" pitchFamily="18" charset="0"/>
                <a:cs typeface="Times New Roman" pitchFamily="18" charset="0"/>
              </a:rPr>
              <a:t> hai lần lặp lại trong một câu thơ, tạo ta phép điệp từ, mở ra liên tiếp khung cảnh kì vĩ của thiên nhiên xứ Lạng, đồng thời diễn tả niềm tự hào, ngỡ ngàng trước bức tranh thiên nhiên khoáng đạt, mênh mông của mảnh đất Lạng Sơn. Thiên nhiên ban tặng cho xứ Lạng một vẻ đẹp hùng vĩ, khoáng đạt, mêng mông của núi của sông. Bài ca cho ta hình dung chủ thể trữ tình đang đứng trước núi non hùng vĩ, đang đưa mắt ngắm nhìn bao quát cảnh núi sông mà lòng dâng lên niềm tự hào, yêu mến thiết tha với quê hương xú sở.</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39825"/>
            <a:ext cx="11336338" cy="4916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69913" y="1924050"/>
            <a:ext cx="11017250" cy="3243263"/>
          </a:xfrm>
          <a:prstGeom prst="rect">
            <a:avLst/>
          </a:prstGeom>
          <a:noFill/>
          <a:ln w="9525">
            <a:noFill/>
            <a:miter lim="800000"/>
            <a:headEnd/>
            <a:tailEnd/>
          </a:ln>
        </p:spPr>
        <p:txBody>
          <a:bodyPr>
            <a:spAutoFit/>
          </a:bodyPr>
          <a:lstStyle/>
          <a:p>
            <a:r>
              <a:rPr lang="pt-BR" sz="2400">
                <a:solidFill>
                  <a:srgbClr val="000000"/>
                </a:solidFill>
                <a:latin typeface="Times New Roman" pitchFamily="18" charset="0"/>
                <a:cs typeface="Times New Roman" pitchFamily="18" charset="0"/>
              </a:rPr>
              <a:t> Ca dao về tình yêu quê hương đất nước luôn là dòng chảy thiết tha trong tâm hồn người Việt. Và không gian sinh hoạt của văn hóa dân gian không chỉ ở sân đình, ở trên cánh đồng, ruộng lúa...Mà đối với con người miền Trung, câu hát dân ca vang lên trên sông nước mênh mông, trong điệu hò, điệu lí mênh mang. Bài cau dao sau là một ví dụ:</a:t>
            </a:r>
            <a:r>
              <a:rPr lang="en-US" sz="2400" b="1">
                <a:solidFill>
                  <a:srgbClr val="000000"/>
                </a:solidFill>
                <a:latin typeface="Times New Roman" pitchFamily="18" charset="0"/>
                <a:cs typeface="Times New Roman" pitchFamily="18" charset="0"/>
              </a:rPr>
              <a:t>   </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Đò từ Đông Ba, đò qua Đập Đá,</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Đò về Vĩ Dạ, thẳng ngã ba Sình.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Lờ đờ bóng ngả trăng chênh,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Tiếng hò xa vọng, nặng tình nước non.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284163"/>
            <a:ext cx="11471275" cy="6311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00075" y="609600"/>
            <a:ext cx="11287125" cy="5638800"/>
          </a:xfrm>
          <a:prstGeom prst="rect">
            <a:avLst/>
          </a:prstGeom>
          <a:noFill/>
          <a:ln w="9525">
            <a:noFill/>
            <a:miter lim="800000"/>
            <a:headEnd/>
            <a:tailEnd/>
          </a:ln>
        </p:spPr>
        <p:txBody>
          <a:bodyPr>
            <a:spAutoFit/>
          </a:bodyPr>
          <a:lstStyle/>
          <a:p>
            <a:r>
              <a:rPr lang="pt-BR" sz="2400" b="1">
                <a:solidFill>
                  <a:srgbClr val="000000"/>
                </a:solidFill>
                <a:latin typeface="Times New Roman" pitchFamily="18" charset="0"/>
                <a:cs typeface="Times New Roman" pitchFamily="18" charset="0"/>
              </a:rPr>
              <a:t> Vẻ đẹp của xứ Huế được khắc họa vô cùng </a:t>
            </a:r>
            <a:r>
              <a:rPr lang="en-US" sz="2400">
                <a:solidFill>
                  <a:srgbClr val="000000"/>
                </a:solidFill>
                <a:latin typeface="Times New Roman" pitchFamily="18" charset="0"/>
                <a:cs typeface="Times New Roman" pitchFamily="18" charset="0"/>
              </a:rPr>
              <a:t>đặc sắc. Những chuyến đò nối liền các địa danh nổi tiếng mở ra một miền sông nước mênh mông, thơ mộng, trữ tình của Huế. Tác giả dùng phép liệt kê các địa danh nổi tiếng bên dòng sông Hương như chợ Đông Ba, Đập Đá, thôn Vĩ Dạ, Ngã Ba Sình. Hai câu thơ đầu kéo dài 8 tiếng, ngắt nhịp 4/4, cách phối thanh điệu đặc biệt ở các tiếng thứ sáu và tiếng thứ tám: "qua", "Sình", "chênh". "tình" là thanh bằng; tiếng "Dạ", "ngả", "vọng" là thanh trắc, tuy nhiên tiếng "Ba" lại là thanh ngang. Câu thơ lục bát biến thể tạo ra âm điệu rất riêng như chính con người Huế, và cùng chính câu thơ kéo dài bất thường như mở ra trước mắt người đọc những chuyến đò xuôi ngược trên dòng sông Hương. Đây là nhịp sống, là hơi thở của cuộc sống yên ả, thanh bình của vùng đất Huế thơ mộng. Trên những chuyến đò dài ấy, con người như cảm nhận được tất cả vẻ đẹp của thiên nhiên. Không phải là gió, là mây, là sương, là cành trúc, mà đó là bóng trăng chênh. Hình ảnh bóng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đảo ngữ đặt đầu câu thơ</a:t>
            </a:r>
            <a:r>
              <a:rPr lang="en-US" sz="2400" i="1">
                <a:solidFill>
                  <a:srgbClr val="000000"/>
                </a:solidFill>
                <a:latin typeface="Times New Roman" pitchFamily="18" charset="0"/>
                <a:cs typeface="Times New Roman" pitchFamily="18" charset="0"/>
              </a:rPr>
              <a:t> “Lờ đờ bóng ngả trăng chênh” </a:t>
            </a:r>
            <a:r>
              <a:rPr lang="en-US" sz="2400">
                <a:solidFill>
                  <a:srgbClr val="000000"/>
                </a:solidFill>
                <a:latin typeface="Times New Roman" pitchFamily="18" charset="0"/>
                <a:cs typeface="Times New Roman" pitchFamily="18" charset="0"/>
              </a:rPr>
              <a:t>khiến dòng sông Hương trở nên huyền ảo thơ mộng, trữ tình. Đêm về khuya, cả dòng sông Hương đắm chìm ánh trăng thơ mộng. Thiên nhiên hòa nhịp với cuộc sống của người dân lao động.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202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439863"/>
            <a:ext cx="11191875" cy="34163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Bức tranh lao động được tô điểm bằng âm thanh của điệu hò sông nước. Âm thanh tiếng hò trên sông: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gợi cho ta liên tưởng làn điệu dân ca Huế tha thiết, ngọt ngào, vang vọng, lan tỏa trên mênh mang sông nước; tiếng hò chan chứa tình yêu đất nước. Lấy âm thanh tiếng hò khép lại bài ca cao, tác giả đã làm nổi bật một bức tranh lao động bình dị, chăm chỉ, con người xứ Huế cần cù, yêu đời, có tâm hồn lãng mạn, dù vất vả nhưng vẫn yêu thiên nhiên, yêu cuộc sống, yêu quê hương tha thiết.</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Tóm lại bài ca dao thứ 3 với hình thức lục bát biến thể, bài ca dao đã ca ngợi vẻ đẹp của xứ Huế thơ mộng, trầm mặc, với sông nước mênh mang, với điệu hò thiết tha lay động lòng người. Bài ca dao chứa chất tình yêu, niềm tự hào của tác giả đối với xứ Huế.</a:t>
            </a:r>
            <a:r>
              <a:rPr lang="en-US" sz="2400" b="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14400"/>
            <a:ext cx="10947400" cy="49022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8650" y="1444625"/>
            <a:ext cx="10569575" cy="4154488"/>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Tóm lại, </a:t>
            </a:r>
            <a:r>
              <a:rPr lang="en-US" sz="2400">
                <a:latin typeface="Times New Roman" pitchFamily="18" charset="0"/>
                <a:cs typeface="Times New Roman" pitchFamily="18" charset="0"/>
              </a:rPr>
              <a:t>các bài ca dao sử dụng thể thơ lục bát với âm điệu thiết tha, phù hợp để bộc lộ tình cảm; ngôn ngữ giàu hình ảnh, gợi cảm; sử dụng linh hoạt các biện pháp tu từ, đa dạng trong cách thức thể hiện: mời gọi, bày tỏ cảm xúc kín đáo. Những bài ca dao trên đã cất lên tiếng hát chan chứa tình yêu, niềm tự hào về vẻ đẹp của mọi miền quê hương đất nước. Vẻ đẹp về một đất nước được thiên nhiên ban tặng vẻ đẹp núi sông, có truyền thống văn hóa lịch sử lâu đời phong phú, đậm đà bản sắc. Các bài ca dao đã ca </a:t>
            </a:r>
            <a:r>
              <a:rPr lang="pt-BR" sz="2400">
                <a:latin typeface="Times New Roman" pitchFamily="18" charset="0"/>
                <a:cs typeface="Times New Roman" pitchFamily="18" charset="0"/>
              </a:rPr>
              <a:t>ngợi vẻ đẹp của mọi miền quê hương, từ Bắc tới Nam...., từ đó bộc lộ tình yêu quê hương, đất nước. Đọc ca cao về vẻ đẹp quê hương giúp mỗi người hiểu được trách nhiệm xây dựng quê hương, đất nước ngày một giàu đẹp, t</a:t>
            </a:r>
            <a:r>
              <a:rPr lang="en-US" sz="2400">
                <a:solidFill>
                  <a:srgbClr val="0D0D0D"/>
                </a:solidFill>
                <a:latin typeface="Times New Roman" pitchFamily="18" charset="0"/>
                <a:cs typeface="Times New Roman" pitchFamily="18" charset="0"/>
              </a:rPr>
              <a:t>hêm hiểu về con người Việt Nam xưa, yêu và trân trọng những giá trị văn hóa tốt đẹp của dân tộc qua các bài ca dao ấy.</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69875"/>
            <a:ext cx="3763963" cy="7381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2060575"/>
            <a:ext cx="11274425" cy="3806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135063" y="396875"/>
            <a:ext cx="6094412"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IV.</a:t>
            </a:r>
            <a:r>
              <a:rPr lang="en-US" sz="2400">
                <a:solidFill>
                  <a:srgbClr val="FF0000"/>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LUYỆN ĐỀ</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135063" y="1327150"/>
            <a:ext cx="2913062" cy="490538"/>
          </a:xfrm>
          <a:prstGeom prst="rect">
            <a:avLst/>
          </a:prstGeom>
          <a:noFill/>
          <a:ln w="9525">
            <a:noFill/>
            <a:miter lim="800000"/>
            <a:headEnd/>
            <a:tailEnd/>
          </a:ln>
        </p:spPr>
        <p:txBody>
          <a:bodyPr>
            <a:spAutoFit/>
          </a:bodyPr>
          <a:lstStyle/>
          <a:p>
            <a:pPr>
              <a:lnSpc>
                <a:spcPct val="115000"/>
              </a:lnSpc>
              <a:spcAft>
                <a:spcPts val="1000"/>
              </a:spcAft>
              <a:tabLst>
                <a:tab pos="400050" algn="l"/>
                <a:tab pos="628650" algn="l"/>
              </a:tabLst>
            </a:pPr>
            <a:r>
              <a:rPr lang="en-US" sz="2400">
                <a:solidFill>
                  <a:srgbClr val="FF0000"/>
                </a:solidFill>
                <a:latin typeface="Times New Roman" pitchFamily="18" charset="0"/>
                <a:cs typeface="Times New Roman" pitchFamily="18" charset="0"/>
              </a:rPr>
              <a:t>*</a:t>
            </a:r>
            <a:r>
              <a:rPr lang="en-US" sz="2400" u="sng">
                <a:solidFill>
                  <a:srgbClr val="FF0000"/>
                </a:solidFill>
                <a:latin typeface="Times New Roman" pitchFamily="18" charset="0"/>
                <a:cs typeface="Times New Roman" pitchFamily="18" charset="0"/>
              </a:rPr>
              <a:t>Đề đọc hiểu :</a:t>
            </a:r>
            <a:endParaRPr lang="en-US" sz="2400">
              <a:latin typeface="Times New Roman" pitchFamily="18" charset="0"/>
              <a:cs typeface="Times New Roman" pitchFamily="18" charset="0"/>
            </a:endParaRPr>
          </a:p>
        </p:txBody>
      </p:sp>
      <p:sp>
        <p:nvSpPr>
          <p:cNvPr id="10" name="Rounded Rectangle 10"/>
          <p:cNvSpPr>
            <a:spLocks noChangeArrowheads="1"/>
          </p:cNvSpPr>
          <p:nvPr/>
        </p:nvSpPr>
        <p:spPr bwMode="auto">
          <a:xfrm>
            <a:off x="568324" y="1180306"/>
            <a:ext cx="3763963" cy="7334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dirty="0">
              <a:latin typeface="Times New Roman" pitchFamily="18" charset="0"/>
              <a:cs typeface="Times New Roman" pitchFamily="18" charset="0"/>
            </a:endParaRPr>
          </a:p>
          <a:p>
            <a:pPr algn="ctr" eaLnBrk="0" hangingPunct="0"/>
            <a:endParaRPr lang="en-US" altLang="en-US" sz="2400" dirty="0">
              <a:latin typeface="Times New Roman" pitchFamily="18" charset="0"/>
              <a:cs typeface="Times New Roman" pitchFamily="18" charset="0"/>
            </a:endParaRPr>
          </a:p>
        </p:txBody>
      </p:sp>
      <p:sp>
        <p:nvSpPr>
          <p:cNvPr id="12" name="TextBox 11"/>
          <p:cNvSpPr txBox="1">
            <a:spLocks noChangeArrowheads="1"/>
          </p:cNvSpPr>
          <p:nvPr/>
        </p:nvSpPr>
        <p:spPr bwMode="auto">
          <a:xfrm>
            <a:off x="828675" y="2705100"/>
            <a:ext cx="10795000" cy="2922587"/>
          </a:xfrm>
          <a:prstGeom prst="rect">
            <a:avLst/>
          </a:prstGeom>
          <a:noFill/>
          <a:ln w="9525">
            <a:noFill/>
            <a:miter lim="800000"/>
            <a:headEnd/>
            <a:tailEnd/>
          </a:ln>
        </p:spPr>
        <p:txBody>
          <a:bodyPr>
            <a:spAutoFit/>
          </a:bodyPr>
          <a:lstStyle/>
          <a:p>
            <a:pPr>
              <a:lnSpc>
                <a:spcPct val="115000"/>
              </a:lnSpc>
              <a:spcAft>
                <a:spcPts val="1200"/>
              </a:spcAft>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đoạn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dưới</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ctr">
              <a:lnSpc>
                <a:spcPct val="115000"/>
              </a:lnSpc>
              <a:spcAft>
                <a:spcPts val="1200"/>
              </a:spcAft>
            </a:pP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từ</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Đông</a:t>
            </a:r>
            <a:r>
              <a:rPr lang="en-US" sz="2400" dirty="0">
                <a:solidFill>
                  <a:srgbClr val="000000"/>
                </a:solidFill>
                <a:latin typeface="Times New Roman" pitchFamily="18" charset="0"/>
                <a:cs typeface="Times New Roman" pitchFamily="18" charset="0"/>
              </a:rPr>
              <a:t> Ba, </a:t>
            </a: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qua </a:t>
            </a:r>
            <a:r>
              <a:rPr lang="en-US" sz="2400" dirty="0" err="1">
                <a:solidFill>
                  <a:srgbClr val="000000"/>
                </a:solidFill>
                <a:latin typeface="Times New Roman" pitchFamily="18" charset="0"/>
                <a:cs typeface="Times New Roman" pitchFamily="18" charset="0"/>
              </a:rPr>
              <a:t>Đập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Đá</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Đò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về</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Vĩ</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Sình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Lờ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bóng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ngả</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trăng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chênh</a:t>
            </a:r>
            <a:r>
              <a:rPr lang="en-US" sz="2400" dirty="0">
                <a:solidFill>
                  <a:srgbClr val="000000"/>
                </a:solidFill>
                <a:latin typeface="Times New Roman" pitchFamily="18" charset="0"/>
                <a:cs typeface="Times New Roman" pitchFamily="18" charset="0"/>
              </a:rPr>
              <a:t>,</a:t>
            </a:r>
            <a:br>
              <a:rPr lang="en-US" sz="2400" dirty="0">
                <a:solidFill>
                  <a:srgbClr val="000000"/>
                </a:solidFill>
                <a:latin typeface="Times New Roman" pitchFamily="18" charset="0"/>
                <a:cs typeface="Times New Roman" pitchFamily="18" charset="0"/>
              </a:rPr>
            </a:b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hò</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xa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vọng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nặng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tình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nước</a:t>
            </a:r>
            <a:r>
              <a:rPr lang="en-US" sz="2400" dirty="0">
                <a:solidFill>
                  <a:srgbClr val="000000"/>
                </a:solidFill>
                <a:latin typeface="Times New Roman" pitchFamily="18" charset="0"/>
                <a:cs typeface="Times New Roman" pitchFamily="18" charset="0"/>
              </a:rPr>
              <a:t> non.</a:t>
            </a:r>
            <a:endParaRPr lang="en-US" sz="2400" dirty="0">
              <a:latin typeface="Times New Roman" pitchFamily="18" charset="0"/>
              <a:cs typeface="Times New Roman" pitchFamily="18" charset="0"/>
            </a:endParaRPr>
          </a:p>
          <a:p>
            <a:pPr algn="ctr">
              <a:lnSpc>
                <a:spcPct val="115000"/>
              </a:lnSpc>
              <a:spcAft>
                <a:spcPts val="1200"/>
              </a:spcAft>
            </a:pPr>
            <a:r>
              <a:rPr lang="en-US" sz="2400" i="1" dirty="0">
                <a:solidFill>
                  <a:srgbClr val="000000"/>
                </a:solidFill>
                <a:latin typeface="Times New Roman" pitchFamily="18" charset="0"/>
                <a:cs typeface="Times New Roman" pitchFamily="18" charset="0"/>
              </a:rPr>
              <a:t>(Ca </a:t>
            </a:r>
            <a:r>
              <a:rPr lang="en-US" sz="2400" i="1" dirty="0" err="1">
                <a:solidFill>
                  <a:srgbClr val="000000"/>
                </a:solidFill>
                <a:latin typeface="Times New Roman" pitchFamily="18" charset="0"/>
                <a:cs typeface="Times New Roman" pitchFamily="18" charset="0"/>
              </a:rPr>
              <a:t>dao</a:t>
            </a:r>
            <a:r>
              <a:rPr lang="en-US" sz="2400" i="1" dirty="0">
                <a:solidFill>
                  <a:srgbClr val="000000"/>
                </a:solidFill>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animBg="1"/>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50212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543050"/>
            <a:ext cx="10868025" cy="39703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nào để miêu tả thiên nhiên xứ Huế?</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Hãy giải thích nghĩa của từ “</a:t>
            </a:r>
            <a:r>
              <a:rPr lang="en-US" sz="2400" b="1" i="1">
                <a:latin typeface="Times New Roman" pitchFamily="18" charset="0"/>
                <a:cs typeface="Times New Roman" pitchFamily="18" charset="0"/>
              </a:rPr>
              <a:t>nặng</a:t>
            </a:r>
            <a:r>
              <a:rPr lang="en-US" sz="2400">
                <a:latin typeface="Times New Roman" pitchFamily="18" charset="0"/>
                <a:cs typeface="Times New Roman" pitchFamily="18" charset="0"/>
              </a:rPr>
              <a:t>” trong câu “</a:t>
            </a:r>
            <a:r>
              <a:rPr lang="en-US" sz="2400" i="1">
                <a:solidFill>
                  <a:srgbClr val="000000"/>
                </a:solidFill>
                <a:latin typeface="Times New Roman" pitchFamily="18" charset="0"/>
                <a:cs typeface="Times New Roman" pitchFamily="18" charset="0"/>
              </a:rPr>
              <a:t>Tiếng hò xa vọng, nặng tình nước non</a:t>
            </a:r>
            <a:r>
              <a:rPr lang="en-US" sz="2400">
                <a:solidFill>
                  <a:srgbClr val="000000"/>
                </a:solidFill>
                <a:latin typeface="Times New Roman" pitchFamily="18" charset="0"/>
                <a:cs typeface="Times New Roman" pitchFamily="18" charset="0"/>
              </a:rPr>
              <a:t>”. Lấy ví dụ về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nhưng mang nghĩa khác với nghĩa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trong câu thơ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Sưu tầm 2 bài ca dao viết về quê hương em.</a:t>
            </a:r>
          </a:p>
          <a:p>
            <a:pPr algn="just">
              <a:lnSpc>
                <a:spcPct val="115000"/>
              </a:lnSpc>
              <a:spcAft>
                <a:spcPts val="1000"/>
              </a:spcAf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98950" y="396875"/>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58550" cy="4668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19425" y="455613"/>
            <a:ext cx="6092825" cy="482600"/>
          </a:xfrm>
          <a:prstGeom prst="rect">
            <a:avLst/>
          </a:prstGeom>
          <a:noFill/>
          <a:ln w="9525">
            <a:noFill/>
            <a:miter lim="800000"/>
            <a:headEnd/>
            <a:tailEnd/>
          </a:ln>
        </p:spPr>
        <p:txBody>
          <a:bodyPr>
            <a:spAutoFit/>
          </a:bodyPr>
          <a:lstStyle/>
          <a:p>
            <a:pPr indent="-57150"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17575" y="1716088"/>
            <a:ext cx="6094413" cy="482600"/>
          </a:xfrm>
          <a:prstGeom prst="rect">
            <a:avLst/>
          </a:prstGeom>
          <a:noFill/>
          <a:ln w="9525">
            <a:noFill/>
            <a:miter lim="800000"/>
            <a:headEnd/>
            <a:tailEnd/>
          </a:ln>
        </p:spPr>
        <p:txBody>
          <a:bodyPr>
            <a:spAutoFit/>
          </a:bodyPr>
          <a:lstStyle/>
          <a:p>
            <a:pPr indent="-57150">
              <a:lnSpc>
                <a:spcPct val="115000"/>
              </a:lnSpc>
            </a:pPr>
            <a:r>
              <a:rPr lang="en-US" sz="2400" b="1">
                <a:solidFill>
                  <a:srgbClr val="000000"/>
                </a:solidFill>
                <a:latin typeface="Times New Roman" pitchFamily="18" charset="0"/>
                <a:cs typeface="Times New Roman" pitchFamily="18" charset="0"/>
              </a:rPr>
              <a:t>1. Một số yếu tố hình thức của bài thơ</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738188" y="2497138"/>
            <a:ext cx="10885487" cy="3030537"/>
          </a:xfrm>
          <a:prstGeom prst="rect">
            <a:avLst/>
          </a:prstGeom>
          <a:noFill/>
          <a:ln w="9525">
            <a:noFill/>
            <a:miter lim="800000"/>
            <a:headEnd/>
            <a:tailEnd/>
          </a:ln>
        </p:spPr>
        <p:txBody>
          <a:bodyPr>
            <a:spAutoFit/>
          </a:bodyPr>
          <a:lstStyle/>
          <a:p>
            <a:pPr indent="-57150" algn="just">
              <a:lnSpc>
                <a:spcPct val="115000"/>
              </a:lnSpc>
            </a:pPr>
            <a:r>
              <a:rPr lang="en-US" sz="2400">
                <a:solidFill>
                  <a:srgbClr val="000000"/>
                </a:solidFill>
                <a:latin typeface="Times New Roman" pitchFamily="18" charset="0"/>
                <a:cs typeface="Times New Roman" pitchFamily="18" charset="0"/>
              </a:rPr>
              <a:t> - Dòng thơ gồm các tiếng được sắp xếp thành hàng; các dòng thơ có thể giống hoặc khác nhau về độ dài, ngắn.</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Vần là phương tiện tạo tính nhạc cơ bản của thơ dựa trên sự lặp lại (hoàn toàn hoặc không   hoàn toàn) phần vần của âm tiết. Vân có vị trí ở cuối dòng thơ gọi là vần chân, ở giữa dòng thơ gọi là vần lưng.</a:t>
            </a:r>
            <a:endParaRPr lang="en-US" sz="2400">
              <a:latin typeface="Times New Roman" pitchFamily="18" charset="0"/>
              <a:cs typeface="Times New Roman" pitchFamily="18" charset="0"/>
            </a:endParaRPr>
          </a:p>
          <a:p>
            <a:pPr indent="-57150" algn="just">
              <a:lnSpc>
                <a:spcPct val="115000"/>
              </a:lnSpc>
            </a:pPr>
            <a:r>
              <a:rPr lang="en-US" sz="2400">
                <a:solidFill>
                  <a:srgbClr val="000000"/>
                </a:solidFill>
                <a:latin typeface="Times New Roman" pitchFamily="18" charset="0"/>
                <a:cs typeface="Times New Roman" pitchFamily="18" charset="0"/>
              </a:rPr>
              <a:t>  - Nhịp là những điểm ngắt hơi khi đọc một dòng thơ. Ngắt nhịp tạo ra sự hài hoà, đồng thời giúp hiểu đúng ý nghĩa của dòng thơ.</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441325"/>
            <a:ext cx="3321050" cy="6302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139488" cy="39941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594350" y="523875"/>
            <a:ext cx="1916113"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i="1">
                <a:latin typeface="Times New Roman" pitchFamily="18" charset="0"/>
                <a:cs typeface="Times New Roman" pitchFamily="18" charset="0"/>
              </a:rPr>
              <a:t>Gợi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93738" y="1928813"/>
            <a:ext cx="10929937" cy="299085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bài ca dao trên: Biểu cảm</a:t>
            </a:r>
          </a:p>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Bài ca dao sử dụng từ ngữ, </a:t>
            </a:r>
            <a:r>
              <a:rPr lang="pt-BR" sz="2400">
                <a:latin typeface="Times New Roman" pitchFamily="18" charset="0"/>
                <a:cs typeface="Times New Roman" pitchFamily="18" charset="0"/>
              </a:rPr>
              <a:t>hình ảnh để miêu tả thiên nhiên xứ Huế là: </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Các từ ngữ chỉ địa danh nổi tiếng bên dòng sông Hương được liệt kê: chợ Đông Ba, Đập Đá, thôn Vĩ Dạ, Ngã Ba Sình.</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Hình ảnh: những chuyến đò trên sông, ánh trăng </a:t>
            </a:r>
            <a:r>
              <a:rPr lang="en-US" sz="2400" i="1">
                <a:solidFill>
                  <a:srgbClr val="000000"/>
                </a:solidFill>
                <a:latin typeface="Times New Roman" pitchFamily="18" charset="0"/>
                <a:cs typeface="Times New Roman" pitchFamily="18" charset="0"/>
              </a:rPr>
              <a:t>“Lờ đờ”</a:t>
            </a:r>
            <a:r>
              <a:rPr lang="en-US" sz="2400">
                <a:solidFill>
                  <a:srgbClr val="000000"/>
                </a:solidFill>
                <a:latin typeface="Times New Roman" pitchFamily="18" charset="0"/>
                <a:cs typeface="Times New Roman" pitchFamily="18" charset="0"/>
              </a:rPr>
              <a:t> từ láy đặt đầu câu thơ</a:t>
            </a:r>
            <a:r>
              <a:rPr lang="en-US" sz="2400" i="1">
                <a:solidFill>
                  <a:srgbClr val="000000"/>
                </a:solidFill>
                <a:latin typeface="Times New Roman" pitchFamily="18" charset="0"/>
                <a:cs typeface="Times New Roman" pitchFamily="18" charset="0"/>
              </a:rPr>
              <a:t> “Lờ đờ bóng ngả trăng chênh”,</a:t>
            </a:r>
            <a:r>
              <a:rPr lang="en-US" sz="2400">
                <a:solidFill>
                  <a:srgbClr val="000000"/>
                </a:solidFill>
                <a:latin typeface="Times New Roman" pitchFamily="18" charset="0"/>
                <a:cs typeface="Times New Roman" pitchFamily="18" charset="0"/>
              </a:rPr>
              <a:t> âm thanh tiếng hò thấm đãm tình yêu quê hương đất nước</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276013" cy="5172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65175" y="1319213"/>
            <a:ext cx="10761663" cy="4483100"/>
          </a:xfrm>
          <a:prstGeom prst="rect">
            <a:avLst/>
          </a:prstGeom>
          <a:noFill/>
          <a:ln w="9525">
            <a:noFill/>
            <a:miter lim="800000"/>
            <a:headEnd/>
            <a:tailEnd/>
          </a:ln>
        </p:spPr>
        <p:txBody>
          <a:bodyPr>
            <a:spAutoFit/>
          </a:bodyPr>
          <a:lstStyle/>
          <a:p>
            <a:pPr algn="just">
              <a:lnSpc>
                <a:spcPct val="115000"/>
              </a:lnSpc>
              <a:spcAft>
                <a:spcPts val="1000"/>
              </a:spcAft>
            </a:pPr>
            <a:r>
              <a:rPr lang="en-US" sz="2400" b="1">
                <a:solidFill>
                  <a:srgbClr val="000000"/>
                </a:solidFill>
                <a:latin typeface="Times New Roman" pitchFamily="18" charset="0"/>
                <a:cs typeface="Times New Roman" pitchFamily="18" charset="0"/>
              </a:rPr>
              <a:t>Câu 3.</a:t>
            </a:r>
            <a:endParaRPr lang="en-US" sz="2400">
              <a:latin typeface="Times New Roman" pitchFamily="18" charset="0"/>
              <a:cs typeface="Times New Roman" pitchFamily="18" charset="0"/>
            </a:endParaRPr>
          </a:p>
          <a:p>
            <a:pPr algn="just">
              <a:lnSpc>
                <a:spcPct val="115000"/>
              </a:lnSpc>
              <a:spcAft>
                <a:spcPts val="1000"/>
              </a:spcAft>
            </a:pPr>
            <a:r>
              <a:rPr lang="en-US" sz="2400">
                <a:solidFill>
                  <a:srgbClr val="000000"/>
                </a:solidFill>
                <a:latin typeface="Times New Roman" pitchFamily="18" charset="0"/>
                <a:cs typeface="Times New Roman" pitchFamily="18" charset="0"/>
              </a:rPr>
              <a:t>Nghĩa của từ “</a:t>
            </a:r>
            <a:r>
              <a:rPr lang="en-US" sz="2400" b="1" i="1">
                <a:solidFill>
                  <a:srgbClr val="000000"/>
                </a:solidFill>
                <a:latin typeface="Times New Roman" pitchFamily="18" charset="0"/>
                <a:cs typeface="Times New Roman" pitchFamily="18" charset="0"/>
              </a:rPr>
              <a:t>nặng” </a:t>
            </a:r>
            <a:r>
              <a:rPr lang="en-US" sz="2400">
                <a:solidFill>
                  <a:srgbClr val="000000"/>
                </a:solidFill>
                <a:latin typeface="Times New Roman" pitchFamily="18" charset="0"/>
                <a:cs typeface="Times New Roman" pitchFamily="18" charset="0"/>
              </a:rPr>
              <a:t>  trong câu ca dao: “Tiếng hò xa vọng, </a:t>
            </a:r>
            <a:r>
              <a:rPr lang="en-US" sz="2400" b="1">
                <a:solidFill>
                  <a:srgbClr val="000000"/>
                </a:solidFill>
                <a:latin typeface="Times New Roman" pitchFamily="18" charset="0"/>
                <a:cs typeface="Times New Roman" pitchFamily="18" charset="0"/>
              </a:rPr>
              <a:t>nặng</a:t>
            </a:r>
            <a:r>
              <a:rPr lang="en-US" sz="2400">
                <a:solidFill>
                  <a:srgbClr val="000000"/>
                </a:solidFill>
                <a:latin typeface="Times New Roman" pitchFamily="18" charset="0"/>
                <a:cs typeface="Times New Roman" pitchFamily="18" charset="0"/>
              </a:rPr>
              <a:t> tình nước non” là: tình cảm yêu thương đong đầy, sâu nặng, chất chứa từ lâu.</a:t>
            </a:r>
            <a:endParaRPr lang="en-US" sz="2400">
              <a:latin typeface="Times New Roman" pitchFamily="18" charset="0"/>
              <a:cs typeface="Times New Roman" pitchFamily="18" charset="0"/>
            </a:endParaRPr>
          </a:p>
          <a:p>
            <a:pPr algn="just">
              <a:lnSpc>
                <a:spcPct val="150000"/>
              </a:lnSpc>
              <a:spcAft>
                <a:spcPts val="1000"/>
              </a:spcAft>
            </a:pPr>
            <a:r>
              <a:rPr lang="en-US" sz="2400">
                <a:latin typeface="Times New Roman" pitchFamily="18" charset="0"/>
                <a:cs typeface="Times New Roman" pitchFamily="18" charset="0"/>
              </a:rPr>
              <a:t>- Một số ví dụ có từ “</a:t>
            </a:r>
            <a:r>
              <a:rPr lang="en-US" sz="2400" b="1" i="1">
                <a:latin typeface="Times New Roman" pitchFamily="18" charset="0"/>
                <a:cs typeface="Times New Roman" pitchFamily="18" charset="0"/>
              </a:rPr>
              <a:t>nặng”</a:t>
            </a:r>
            <a:r>
              <a:rPr lang="en-US" sz="2400">
                <a:latin typeface="Times New Roman" pitchFamily="18" charset="0"/>
                <a:cs typeface="Times New Roman" pitchFamily="18" charset="0"/>
              </a:rPr>
              <a:t> được dùng với nghĩa khác:</a:t>
            </a:r>
          </a:p>
          <a:p>
            <a:pPr algn="just">
              <a:lnSpc>
                <a:spcPct val="150000"/>
              </a:lnSpc>
              <a:spcAft>
                <a:spcPts val="1000"/>
              </a:spcAft>
            </a:pPr>
            <a:r>
              <a:rPr lang="en-US" sz="2400">
                <a:latin typeface="Times New Roman" pitchFamily="18" charset="0"/>
                <a:cs typeface="Times New Roman" pitchFamily="18" charset="0"/>
              </a:rPr>
              <a:t>+ Túi hoa quả này nặng quá ;</a:t>
            </a:r>
          </a:p>
          <a:p>
            <a:pPr algn="just">
              <a:lnSpc>
                <a:spcPct val="115000"/>
              </a:lnSpc>
              <a:spcAft>
                <a:spcPts val="1000"/>
              </a:spcAft>
            </a:pPr>
            <a:r>
              <a:rPr lang="en-US" sz="2400">
                <a:solidFill>
                  <a:srgbClr val="000000"/>
                </a:solidFill>
                <a:latin typeface="Times New Roman" pitchFamily="18" charset="0"/>
                <a:cs typeface="Times New Roman" pitchFamily="18" charset="0"/>
              </a:rPr>
              <a:t>+ Em rất buồn vì bà nội bị ốm nặng.</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Sưu tầm 2 bài ca dao viết về quê hương em.</a:t>
            </a:r>
          </a:p>
          <a:p>
            <a:pPr algn="just">
              <a:lnSpc>
                <a:spcPct val="115000"/>
              </a:lnSpc>
              <a:spcAft>
                <a:spcPts val="1000"/>
              </a:spcAft>
            </a:pPr>
            <a:r>
              <a:rPr lang="en-US" sz="2400">
                <a:latin typeface="Times New Roman" pitchFamily="18" charset="0"/>
                <a:cs typeface="Times New Roman" pitchFamily="18" charset="0"/>
              </a:rPr>
              <a:t>(HS tự sưu tầm. Gửi lên zalo cho giáo viên hoặc một phền mền quy định của lớp)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04850"/>
            <a:ext cx="11441113" cy="56356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1338" y="996950"/>
            <a:ext cx="11190287" cy="508158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5:</a:t>
            </a:r>
            <a:r>
              <a:rPr lang="en-US" sz="2400">
                <a:latin typeface="Times New Roman" pitchFamily="18" charset="0"/>
                <a:cs typeface="Times New Roman" pitchFamily="18" charset="0"/>
              </a:rPr>
              <a:t> Điểm chung của các bài ca dao về quê hương đất nước ở điểm nào. Chỉ ra vài đặc điểm tiêu biểu để em nhận biết chủ đề ấy?</a:t>
            </a:r>
          </a:p>
          <a:p>
            <a:pPr algn="just">
              <a:lnSpc>
                <a:spcPct val="115000"/>
              </a:lnSpc>
              <a:spcAft>
                <a:spcPts val="1000"/>
              </a:spcAft>
              <a:tabLst>
                <a:tab pos="57150" algn="l"/>
              </a:tabLst>
            </a:pPr>
            <a:r>
              <a:rPr lang="en-US" sz="2400">
                <a:latin typeface="Times New Roman" pitchFamily="18" charset="0"/>
                <a:cs typeface="Times New Roman" pitchFamily="18" charset="0"/>
              </a:rPr>
              <a:t>- Điểm chung của các bài ca dao về quê hương đất nước: Bộc lộ tình yêu mến tự hào về vẻ đẹp thiên nhiên, về cuộc sống lao động của con người.</a:t>
            </a:r>
          </a:p>
          <a:p>
            <a:pPr algn="just">
              <a:lnSpc>
                <a:spcPct val="115000"/>
              </a:lnSpc>
              <a:spcAft>
                <a:spcPts val="1000"/>
              </a:spcAft>
              <a:tabLst>
                <a:tab pos="57150" algn="l"/>
              </a:tabLst>
            </a:pPr>
            <a:r>
              <a:rPr lang="en-US" sz="2400">
                <a:latin typeface="Times New Roman" pitchFamily="18" charset="0"/>
                <a:cs typeface="Times New Roman" pitchFamily="18" charset="0"/>
              </a:rPr>
              <a:t>- Đặc điểm tiêu biểu để em nhận biết chủ đề </a:t>
            </a:r>
          </a:p>
          <a:p>
            <a:pPr algn="just">
              <a:lnSpc>
                <a:spcPct val="115000"/>
              </a:lnSpc>
              <a:spcAft>
                <a:spcPts val="1000"/>
              </a:spcAft>
              <a:tabLst>
                <a:tab pos="57150" algn="l"/>
              </a:tabLst>
            </a:pPr>
            <a:r>
              <a:rPr lang="en-US" sz="2400">
                <a:latin typeface="Times New Roman" pitchFamily="18" charset="0"/>
                <a:cs typeface="Times New Roman" pitchFamily="18" charset="0"/>
              </a:rPr>
              <a:t>+ Có từ ngữ là tên địa danh nổi tiếng của một vùng đất: tên sông, tên núi, tên địa danh...</a:t>
            </a:r>
          </a:p>
          <a:p>
            <a:pPr algn="just">
              <a:lnSpc>
                <a:spcPct val="115000"/>
              </a:lnSpc>
              <a:spcAft>
                <a:spcPts val="1000"/>
              </a:spcAft>
              <a:tabLst>
                <a:tab pos="57150" algn="l"/>
              </a:tabLst>
            </a:pPr>
            <a:r>
              <a:rPr lang="en-US" sz="2400">
                <a:latin typeface="Times New Roman" pitchFamily="18" charset="0"/>
                <a:cs typeface="Times New Roman" pitchFamily="18" charset="0"/>
              </a:rPr>
              <a:t>+ Có hình ảnh thiên nhiên nổi bật của vùng quê được nói tới (tùy theo đặc điểm địa hình)</a:t>
            </a:r>
          </a:p>
          <a:p>
            <a:pPr algn="just">
              <a:lnSpc>
                <a:spcPct val="115000"/>
              </a:lnSpc>
              <a:spcAft>
                <a:spcPts val="1000"/>
              </a:spcAft>
              <a:tabLst>
                <a:tab pos="57150" algn="l"/>
              </a:tabLst>
            </a:pPr>
            <a:r>
              <a:rPr lang="en-US" sz="2400">
                <a:latin typeface="Times New Roman" pitchFamily="18" charset="0"/>
                <a:cs typeface="Times New Roman" pitchFamily="18" charset="0"/>
              </a:rPr>
              <a:t>+ Dùng kết hợp tự sự và miêu tả để bộc lộ tình yêu mến tự hào của tác giả.</a:t>
            </a:r>
          </a:p>
          <a:p>
            <a:pPr algn="just">
              <a:lnSpc>
                <a:spcPct val="115000"/>
              </a:lnSpc>
              <a:spcAft>
                <a:spcPts val="1000"/>
              </a:spcAft>
              <a:tabLst>
                <a:tab pos="57150" algn="l"/>
              </a:tabLst>
            </a:pPr>
            <a:r>
              <a:rPr lang="en-US" sz="2400">
                <a:latin typeface="Times New Roman" pitchFamily="18" charset="0"/>
                <a:cs typeface="Times New Roman" pitchFamily="18" charset="0"/>
              </a:rPr>
              <a:t>+ Hay xuất hiện lời gọi, lời mời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50863" y="809625"/>
            <a:ext cx="11110912" cy="45862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77938" y="1204913"/>
            <a:ext cx="2424112" cy="461962"/>
          </a:xfrm>
          <a:prstGeom prst="rect">
            <a:avLst/>
          </a:prstGeom>
          <a:noFill/>
          <a:ln w="9525">
            <a:noFill/>
            <a:miter lim="800000"/>
            <a:headEnd/>
            <a:tailEnd/>
          </a:ln>
        </p:spPr>
        <p:txBody>
          <a:bodyPr>
            <a:spAutoFit/>
          </a:bodyPr>
          <a:lstStyle/>
          <a:p>
            <a:r>
              <a:rPr lang="en-US" sz="2400" b="1">
                <a:solidFill>
                  <a:srgbClr val="0D0D0D"/>
                </a:solidFill>
                <a:latin typeface="Calibri" pitchFamily="34" charset="0"/>
                <a:cs typeface="Times New Roman" pitchFamily="18" charset="0"/>
              </a:rPr>
              <a:t> </a:t>
            </a:r>
            <a:r>
              <a:rPr lang="en-US" sz="2400" b="1">
                <a:solidFill>
                  <a:srgbClr val="0D0D0D"/>
                </a:solidFill>
                <a:latin typeface="Times New Roman" pitchFamily="18" charset="0"/>
                <a:cs typeface="Times New Roman" pitchFamily="18" charset="0"/>
              </a:rPr>
              <a:t>Đề bài 02:  </a:t>
            </a:r>
            <a:endParaRPr lang="en-US" sz="2400">
              <a:latin typeface="Calibri" pitchFamily="34" charset="0"/>
            </a:endParaRPr>
          </a:p>
        </p:txBody>
      </p:sp>
      <p:sp>
        <p:nvSpPr>
          <p:cNvPr id="7" name="TextBox 6"/>
          <p:cNvSpPr txBox="1">
            <a:spLocks noChangeArrowheads="1"/>
          </p:cNvSpPr>
          <p:nvPr/>
        </p:nvSpPr>
        <p:spPr bwMode="auto">
          <a:xfrm>
            <a:off x="1277938" y="1830388"/>
            <a:ext cx="9709150" cy="292100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Calibri" pitchFamily="34"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Ðường lên xứ Lạng bao xa?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Cách ba quả núi với ba quãng đồng.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Ai ơi đứng lại mà trông,</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Kìa núi thành Lạng, kìa sông Tam Cờ.</a:t>
            </a:r>
            <a:endParaRPr lang="en-US" sz="2400">
              <a:latin typeface="Calibri" pitchFamily="34" charset="0"/>
              <a:cs typeface="Times New Roman" pitchFamily="18" charset="0"/>
            </a:endParaRPr>
          </a:p>
          <a:p>
            <a:pPr algn="ctr">
              <a:lnSpc>
                <a:spcPct val="115000"/>
              </a:lnSpc>
              <a:spcAft>
                <a:spcPts val="1200"/>
              </a:spcAft>
            </a:pPr>
            <a:r>
              <a:rPr lang="en-US" sz="2400" i="1">
                <a:solidFill>
                  <a:srgbClr val="000000"/>
                </a:solidFill>
                <a:latin typeface="Times New Roman" pitchFamily="18" charset="0"/>
                <a:cs typeface="Times New Roman" pitchFamily="18" charset="0"/>
              </a:rPr>
              <a:t>                      (Ca dao)</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19175"/>
            <a:ext cx="11066463" cy="44227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663700"/>
            <a:ext cx="10931525" cy="28082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 Văn bản trên do ai sáng tác?</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nào?</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Cụm từ “Ai ơi” trong bài ca hướng đến ai và để làm gì?</a:t>
            </a: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nào có ý nghĩa với em nhất khi học những bài ca dao về vẻ đẹp quê hương đất nước? Lí giải tại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29075" y="425450"/>
            <a:ext cx="3556000" cy="833438"/>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708150"/>
            <a:ext cx="11241088" cy="46640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830763" y="631825"/>
            <a:ext cx="2859087" cy="4826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81050" y="2087563"/>
            <a:ext cx="11028363" cy="38052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Phương thức biểu đạt chính của  văn bản trên: Biểu cảm</a:t>
            </a:r>
          </a:p>
          <a:p>
            <a:pPr>
              <a:lnSpc>
                <a:spcPct val="115000"/>
              </a:lnSpc>
              <a:spcAft>
                <a:spcPts val="1000"/>
              </a:spcAft>
            </a:pPr>
            <a:r>
              <a:rPr lang="en-US" sz="2400">
                <a:latin typeface="Times New Roman" pitchFamily="18" charset="0"/>
                <a:cs typeface="Times New Roman" pitchFamily="18" charset="0"/>
              </a:rPr>
              <a:t>Tác giả: nhân dân lao động.</a:t>
            </a:r>
          </a:p>
          <a:p>
            <a:r>
              <a:rPr lang="en-US" sz="2400" b="1">
                <a:solidFill>
                  <a:srgbClr val="000000"/>
                </a:solidFill>
                <a:latin typeface="Times New Roman" pitchFamily="18" charset="0"/>
                <a:cs typeface="Times New Roman" pitchFamily="18" charset="0"/>
              </a:rPr>
              <a:t>Câu 2</a:t>
            </a:r>
            <a:r>
              <a:rPr lang="en-US" sz="2400">
                <a:solidFill>
                  <a:srgbClr val="000000"/>
                </a:solidFill>
                <a:latin typeface="Times New Roman" pitchFamily="18" charset="0"/>
                <a:cs typeface="Times New Roman" pitchFamily="18" charset="0"/>
              </a:rPr>
              <a:t>. Bài ca dao  giới thiệu v</a:t>
            </a:r>
            <a:r>
              <a:rPr lang="pt-BR" sz="2400">
                <a:solidFill>
                  <a:srgbClr val="000000"/>
                </a:solidFill>
                <a:latin typeface="Times New Roman" pitchFamily="18" charset="0"/>
                <a:cs typeface="Times New Roman" pitchFamily="18" charset="0"/>
              </a:rPr>
              <a:t>ẻ đẹp mảnh đất xứ Lạng Sơn qua những hình ảnh :Vẻ đẹp của cảnh sắc núi sông: </a:t>
            </a:r>
            <a:r>
              <a:rPr lang="pt-BR" sz="2400" i="1">
                <a:solidFill>
                  <a:srgbClr val="000000"/>
                </a:solidFill>
                <a:latin typeface="Times New Roman" pitchFamily="18" charset="0"/>
                <a:cs typeface="Times New Roman" pitchFamily="18" charset="0"/>
              </a:rPr>
              <a:t>“Núi thành Lạng”, “sông Tam Cờ”. </a:t>
            </a:r>
            <a:r>
              <a:rPr lang="pt-BR" sz="2400">
                <a:solidFill>
                  <a:srgbClr val="000000"/>
                </a:solidFill>
                <a:latin typeface="Times New Roman" pitchFamily="18" charset="0"/>
                <a:cs typeface="Times New Roman" pitchFamily="18" charset="0"/>
              </a:rPr>
              <a:t>Đây là tên ngọn núi, tên sông rất nổi tiếng của Lạng Sơn</a:t>
            </a:r>
            <a:endParaRPr lang="en-US" sz="2400">
              <a:latin typeface="Times New Roman" pitchFamily="18" charset="0"/>
              <a:cs typeface="Times New Roman" pitchFamily="18" charset="0"/>
            </a:endParaRPr>
          </a:p>
          <a:p>
            <a:r>
              <a:rPr lang="en-US" sz="2400" b="1">
                <a:solidFill>
                  <a:srgbClr val="000000"/>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r>
              <a:rPr lang="pt-BR" sz="2400">
                <a:solidFill>
                  <a:srgbClr val="000000"/>
                </a:solidFill>
                <a:latin typeface="Times New Roman" pitchFamily="18" charset="0"/>
                <a:cs typeface="Times New Roman" pitchFamily="18" charset="0"/>
              </a:rPr>
              <a:t>Hai chữ</a:t>
            </a:r>
            <a:r>
              <a:rPr lang="pt-BR" sz="2400" b="1" i="1">
                <a:solidFill>
                  <a:srgbClr val="000000"/>
                </a:solidFill>
                <a:latin typeface="Times New Roman" pitchFamily="18" charset="0"/>
                <a:cs typeface="Times New Roman" pitchFamily="18" charset="0"/>
              </a:rPr>
              <a:t> </a:t>
            </a:r>
            <a:r>
              <a:rPr lang="pt-BR" sz="2400" i="1">
                <a:solidFill>
                  <a:srgbClr val="000000"/>
                </a:solidFill>
                <a:latin typeface="Times New Roman" pitchFamily="18" charset="0"/>
                <a:cs typeface="Times New Roman" pitchFamily="18" charset="0"/>
              </a:rPr>
              <a:t>“ai ơi”</a:t>
            </a:r>
            <a:r>
              <a:rPr lang="en-US" sz="2400">
                <a:solidFill>
                  <a:srgbClr val="000000"/>
                </a:solidFill>
                <a:latin typeface="Times New Roman" pitchFamily="18" charset="0"/>
                <a:cs typeface="Times New Roman" pitchFamily="18" charset="0"/>
              </a:rPr>
              <a:t>hướng tới ai đó, nó không cụ thể, là tất cả những con người Việt Nam ta.</a:t>
            </a:r>
            <a:r>
              <a:rPr lang="en-US" sz="2400"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algn="just">
              <a:lnSpc>
                <a:spcPct val="115000"/>
              </a:lnSpc>
              <a:spcAft>
                <a:spcPts val="1000"/>
              </a:spcAft>
            </a:pPr>
            <a:r>
              <a:rPr lang="en-US" sz="2400">
                <a:latin typeface="Times New Roman" pitchFamily="18" charset="0"/>
                <a:cs typeface="Times New Roman" pitchFamily="18" charset="0"/>
              </a:rPr>
              <a:t>+ </a:t>
            </a:r>
            <a:r>
              <a:rPr lang="pt-BR" sz="2400">
                <a:latin typeface="Times New Roman" pitchFamily="18" charset="0"/>
                <a:cs typeface="Times New Roman" pitchFamily="18" charset="0"/>
              </a:rPr>
              <a:t>Hai chữ</a:t>
            </a:r>
            <a:r>
              <a:rPr lang="pt-BR" sz="2400" b="1" i="1">
                <a:latin typeface="Times New Roman" pitchFamily="18" charset="0"/>
                <a:cs typeface="Times New Roman" pitchFamily="18" charset="0"/>
              </a:rPr>
              <a:t> </a:t>
            </a:r>
            <a:r>
              <a:rPr lang="pt-BR" sz="2400" i="1">
                <a:latin typeface="Times New Roman" pitchFamily="18" charset="0"/>
                <a:cs typeface="Times New Roman" pitchFamily="18" charset="0"/>
              </a:rPr>
              <a:t>“ai ơi”</a:t>
            </a:r>
            <a:r>
              <a:rPr lang="pt-BR" sz="2400">
                <a:latin typeface="Times New Roman" pitchFamily="18" charset="0"/>
                <a:cs typeface="Times New Roman" pitchFamily="18" charset="0"/>
              </a:rPr>
              <a:t> là</a:t>
            </a:r>
            <a:r>
              <a:rPr lang="en-US" sz="2400">
                <a:solidFill>
                  <a:srgbClr val="000000"/>
                </a:solidFill>
                <a:latin typeface="Times New Roman" pitchFamily="18" charset="0"/>
                <a:cs typeface="Times New Roman" pitchFamily="18" charset="0"/>
              </a:rPr>
              <a:t> tiếng gọi, lời mời thiết tha, chân thành của tác giả.</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14363"/>
            <a:ext cx="11231563" cy="57864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704850" y="952500"/>
            <a:ext cx="10702925" cy="5499100"/>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Thông điệp có ý nghĩa với em nhất khi học những bài ca dao về vẻ đẹp quê hương đất nước là:</a:t>
            </a:r>
          </a:p>
          <a:p>
            <a:pPr algn="just">
              <a:lnSpc>
                <a:spcPct val="115000"/>
              </a:lnSpc>
              <a:spcAft>
                <a:spcPts val="1000"/>
              </a:spcAft>
              <a:tabLst>
                <a:tab pos="57150" algn="l"/>
              </a:tabLst>
            </a:pPr>
            <a:r>
              <a:rPr lang="en-US" sz="2400">
                <a:latin typeface="Times New Roman" pitchFamily="18" charset="0"/>
                <a:cs typeface="Times New Roman" pitchFamily="18" charset="0"/>
              </a:rPr>
              <a:t>+ Mỗi người cần có trách nhiệm với quê hương đất nước, có ý thức bảo vệ, giữ gìn vẻ đẹp của đất nước.</a:t>
            </a:r>
          </a:p>
          <a:p>
            <a:pPr algn="just">
              <a:lnSpc>
                <a:spcPct val="115000"/>
              </a:lnSpc>
              <a:spcAft>
                <a:spcPts val="1000"/>
              </a:spcAft>
              <a:tabLst>
                <a:tab pos="57150" algn="l"/>
              </a:tabLst>
            </a:pPr>
            <a:r>
              <a:rPr lang="en-US" sz="2400">
                <a:latin typeface="Times New Roman" pitchFamily="18" charset="0"/>
                <a:cs typeface="Times New Roman" pitchFamily="18" charset="0"/>
              </a:rPr>
              <a:t>+ Tình yêu quê hương, đất nước là tình cảm vô cùng cao đẹp, rộng lớn và rất quan trọng với mỗi người.</a:t>
            </a:r>
          </a:p>
          <a:p>
            <a:pPr algn="just">
              <a:lnSpc>
                <a:spcPct val="115000"/>
              </a:lnSpc>
              <a:spcAft>
                <a:spcPts val="1000"/>
              </a:spcAft>
              <a:tabLst>
                <a:tab pos="57150" algn="l"/>
              </a:tabLst>
            </a:pPr>
            <a:r>
              <a:rPr lang="en-US" sz="2400">
                <a:latin typeface="Times New Roman" pitchFamily="18" charset="0"/>
                <a:cs typeface="Times New Roman" pitchFamily="18" charset="0"/>
              </a:rPr>
              <a:t>+ Bài học về việc gìn giữ những giá  trị lịch sử, văn hóa truyền thống của dân tộc</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đưa ra một thông điệp có ý nghiã nhất là được, nếu HS nêu 2 thông điệp thì không cho điểm)</a:t>
            </a:r>
          </a:p>
          <a:p>
            <a:pPr algn="just">
              <a:lnSpc>
                <a:spcPct val="115000"/>
              </a:lnSpc>
              <a:spcAft>
                <a:spcPts val="1000"/>
              </a:spcAft>
              <a:tabLst>
                <a:tab pos="57150" algn="l"/>
              </a:tabLst>
            </a:pPr>
            <a:r>
              <a:rPr lang="en-US" sz="2400">
                <a:latin typeface="Times New Roman" pitchFamily="18" charset="0"/>
                <a:cs typeface="Times New Roman" pitchFamily="18" charset="0"/>
              </a:rPr>
              <a:t>Lí giải tại sao?</a:t>
            </a:r>
          </a:p>
          <a:p>
            <a:pPr algn="just">
              <a:lnSpc>
                <a:spcPct val="115000"/>
              </a:lnSpc>
              <a:spcAft>
                <a:spcPts val="1000"/>
              </a:spcAft>
              <a:tabLst>
                <a:tab pos="57150" algn="l"/>
              </a:tabLst>
            </a:pPr>
            <a:r>
              <a:rPr lang="en-US" sz="2400">
                <a:latin typeface="Times New Roman" pitchFamily="18" charset="0"/>
                <a:cs typeface="Times New Roman" pitchFamily="18" charset="0"/>
              </a:rPr>
              <a:t>(HS có thể bày tỏ quan điểm phù hợp)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31800" y="1012825"/>
            <a:ext cx="11064875" cy="4370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1225" y="1504950"/>
            <a:ext cx="6108700" cy="4619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63563" y="2459038"/>
            <a:ext cx="10802937" cy="29146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 Đọc đoạn văn sau và thực hiện các yêu cầu bên dưới:</a:t>
            </a:r>
            <a:endParaRPr lang="en-US" sz="2400">
              <a:latin typeface="Times New Roman" pitchFamily="18" charset="0"/>
              <a:cs typeface="Times New Roman" pitchFamily="18" charset="0"/>
            </a:endParaRPr>
          </a:p>
          <a:p>
            <a:pPr algn="ctr">
              <a:lnSpc>
                <a:spcPct val="115000"/>
              </a:lnSpc>
              <a:spcAft>
                <a:spcPts val="1200"/>
              </a:spcAft>
            </a:pPr>
            <a:r>
              <a:rPr lang="en-US" sz="2400">
                <a:solidFill>
                  <a:srgbClr val="000000"/>
                </a:solidFill>
                <a:latin typeface="Times New Roman" pitchFamily="18" charset="0"/>
                <a:cs typeface="Times New Roman" pitchFamily="18" charset="0"/>
              </a:rPr>
              <a:t>Bình Định có núi Vọng Phu,</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Có đầm Thị Nại, có cù lao xanh.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Em về Bình Định cùng anh,</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Được ăn bí đỏ nấu canh nước dừa.</a:t>
            </a:r>
            <a:endParaRPr lang="en-US" sz="2400">
              <a:latin typeface="Times New Roman" pitchFamily="18" charset="0"/>
              <a:cs typeface="Times New Roman" pitchFamily="18" charset="0"/>
            </a:endParaRPr>
          </a:p>
          <a:p>
            <a:pPr>
              <a:lnSpc>
                <a:spcPct val="115000"/>
              </a:lnSpc>
              <a:spcAft>
                <a:spcPts val="1200"/>
              </a:spcAft>
            </a:pPr>
            <a:r>
              <a:rPr lang="en-US" sz="2400" b="1">
                <a:solidFill>
                  <a:srgbClr val="0D0D0D"/>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49338"/>
            <a:ext cx="11410950" cy="4557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92150" y="1495425"/>
            <a:ext cx="10807700" cy="3867150"/>
          </a:xfrm>
          <a:prstGeom prst="rect">
            <a:avLst/>
          </a:prstGeom>
          <a:noFill/>
          <a:ln w="9525">
            <a:noFill/>
            <a:miter lim="800000"/>
            <a:headEnd/>
            <a:tailEnd/>
          </a:ln>
        </p:spPr>
        <p:txBody>
          <a:bodyPr>
            <a:spAutoFit/>
          </a:bodyPr>
          <a:lstStyle/>
          <a:p>
            <a:pPr>
              <a:lnSpc>
                <a:spcPct val="115000"/>
              </a:lnSpc>
              <a:spcAft>
                <a:spcPts val="1200"/>
              </a:spcAft>
            </a:pPr>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Xác định phương thức biểu đạt chính của văn bản trên.</a:t>
            </a:r>
          </a:p>
          <a:p>
            <a:pPr>
              <a:lnSpc>
                <a:spcPct val="115000"/>
              </a:lnSpc>
              <a:spcAft>
                <a:spcPts val="1000"/>
              </a:spcAft>
            </a:pPr>
            <a:r>
              <a:rPr lang="en-US" sz="2400" b="1">
                <a:latin typeface="Times New Roman" pitchFamily="18" charset="0"/>
                <a:cs typeface="Times New Roman" pitchFamily="18" charset="0"/>
              </a:rPr>
              <a:t>Câu 2. </a:t>
            </a:r>
            <a:r>
              <a:rPr lang="en-US" sz="2400">
                <a:latin typeface="Times New Roman" pitchFamily="18" charset="0"/>
                <a:cs typeface="Times New Roman" pitchFamily="18" charset="0"/>
              </a:rPr>
              <a:t>Hãy chọn và nêu tác dụng của biện pháp tu từ  điệp ngữ được sử dụng trong một bài ca dao trên.</a:t>
            </a:r>
          </a:p>
          <a:p>
            <a:pPr algn="just">
              <a:lnSpc>
                <a:spcPct val="115000"/>
              </a:lnSpc>
              <a:spcAft>
                <a:spcPts val="1000"/>
              </a:spcAft>
            </a:pPr>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Viết theo trí nhớ </a:t>
            </a:r>
            <a:r>
              <a:rPr lang="nl-NL" sz="2400">
                <a:latin typeface="Times New Roman" pitchFamily="18" charset="0"/>
                <a:cs typeface="Times New Roman" pitchFamily="18" charset="0"/>
              </a:rPr>
              <a:t>2 bài ca dao cùng chủ đề với bài ca dao trên.</a:t>
            </a:r>
            <a:endParaRPr lang="en-US" sz="2400">
              <a:latin typeface="Times New Roman" pitchFamily="18" charset="0"/>
              <a:cs typeface="Times New Roman" pitchFamily="18" charset="0"/>
            </a:endParaRPr>
          </a:p>
          <a:p>
            <a:pPr algn="just">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Nếu được giới thiệu về vẻ đẹp của quê hương em cho một người bạn ở nơi khác, em sẽ giới thiệu một vẻ đẹp của quê hương mà em tự hào nhất. </a:t>
            </a:r>
            <a:r>
              <a:rPr lang="en-US" sz="2400" i="1">
                <a:latin typeface="Times New Roman" pitchFamily="18" charset="0"/>
                <a:cs typeface="Times New Roman" pitchFamily="18" charset="0"/>
              </a:rPr>
              <a:t>(câu hỏi này GV nên giao ngay sau tiết học buổi sáng của VB để HS có sự tìm hiểu tốt nhất- áp dụng kĩ thuật dạy học dự án)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276225"/>
            <a:ext cx="3321050" cy="773113"/>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74650" y="1277938"/>
            <a:ext cx="11661775" cy="5303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14925" y="396875"/>
            <a:ext cx="2874963" cy="490538"/>
          </a:xfrm>
          <a:prstGeom prst="rect">
            <a:avLst/>
          </a:prstGeom>
          <a:noFill/>
          <a:ln w="9525">
            <a:noFill/>
            <a:miter lim="800000"/>
            <a:headEnd/>
            <a:tailEnd/>
          </a:ln>
        </p:spPr>
        <p:txBody>
          <a:bodyPr>
            <a:spAutoFit/>
          </a:bodyPr>
          <a:lstStyle/>
          <a:p>
            <a:pPr algn="just">
              <a:lnSpc>
                <a:spcPct val="115000"/>
              </a:lnSpc>
              <a:spcAft>
                <a:spcPts val="1000"/>
              </a:spcAft>
              <a:tabLst>
                <a:tab pos="57150" algn="l"/>
              </a:tabLst>
            </a:pPr>
            <a:r>
              <a:rPr lang="en-US" sz="2400" b="1">
                <a:solidFill>
                  <a:srgbClr val="0D0D0D"/>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584200" y="1438275"/>
            <a:ext cx="11452225" cy="4973638"/>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biểu cảm</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Câu 2.</a:t>
            </a:r>
            <a:r>
              <a:rPr lang="en-US" sz="2400" b="1">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 Biện pháp tu từ </a:t>
            </a:r>
            <a:r>
              <a:rPr lang="vi-VN" sz="2400">
                <a:solidFill>
                  <a:srgbClr val="000000"/>
                </a:solidFill>
                <a:latin typeface="Times New Roman" pitchFamily="18" charset="0"/>
                <a:cs typeface="Times New Roman" pitchFamily="18" charset="0"/>
              </a:rPr>
              <a:t>điệp từ</a:t>
            </a:r>
            <a:r>
              <a:rPr lang="vi-VN" sz="2400" i="1">
                <a:solidFill>
                  <a:srgbClr val="000000"/>
                </a:solidFill>
                <a:latin typeface="Times New Roman" pitchFamily="18" charset="0"/>
                <a:cs typeface="Times New Roman" pitchFamily="18" charset="0"/>
              </a:rPr>
              <a:t> “có”</a:t>
            </a:r>
            <a:r>
              <a:rPr lang="vi-VN" sz="2400">
                <a:solidFill>
                  <a:srgbClr val="000000"/>
                </a:solidFill>
                <a:latin typeface="Times New Roman" pitchFamily="18" charset="0"/>
                <a:cs typeface="Times New Roman" pitchFamily="18" charset="0"/>
              </a:rPr>
              <a:t> trong câu lục bát </a:t>
            </a:r>
            <a:r>
              <a:rPr lang="vi-VN" sz="2400" i="1">
                <a:solidFill>
                  <a:srgbClr val="000000"/>
                </a:solidFill>
                <a:latin typeface="Times New Roman" pitchFamily="18" charset="0"/>
                <a:cs typeface="Times New Roman" pitchFamily="18" charset="0"/>
              </a:rPr>
              <a:t>“Bình Định có núi Vọng Phu/ Có đầm Thị Nại, có cù lao Xanh”</a:t>
            </a:r>
            <a:endParaRPr lang="en-US" sz="2400">
              <a:latin typeface="Times New Roman" pitchFamily="18" charset="0"/>
              <a:cs typeface="Times New Roman" pitchFamily="18" charset="0"/>
            </a:endParaRPr>
          </a:p>
          <a:p>
            <a:pPr>
              <a:lnSpc>
                <a:spcPct val="115000"/>
              </a:lnSpc>
              <a:spcAft>
                <a:spcPts val="1000"/>
              </a:spcAft>
            </a:pPr>
            <a:r>
              <a:rPr lang="en-US" sz="2400" b="1">
                <a:solidFill>
                  <a:srgbClr val="0D0D0D"/>
                </a:solidFill>
                <a:latin typeface="Times New Roman" pitchFamily="18" charset="0"/>
                <a:cs typeface="Times New Roman" pitchFamily="18" charset="0"/>
              </a:rPr>
              <a:t>- Tác dụng của biện pháp điệp từ (điệp ngữ)</a:t>
            </a:r>
            <a:endParaRPr lang="en-US" sz="2400">
              <a:latin typeface="Times New Roman" pitchFamily="18" charset="0"/>
              <a:cs typeface="Times New Roman" pitchFamily="18" charset="0"/>
            </a:endParaRPr>
          </a:p>
          <a:p>
            <a:pPr>
              <a:lnSpc>
                <a:spcPct val="115000"/>
              </a:lnSpc>
              <a:spcAft>
                <a:spcPts val="1000"/>
              </a:spcAft>
            </a:pPr>
            <a:r>
              <a:rPr lang="en-US" sz="2400">
                <a:solidFill>
                  <a:srgbClr val="0D0D0D"/>
                </a:solidFill>
                <a:latin typeface="Times New Roman" pitchFamily="18" charset="0"/>
                <a:cs typeface="Times New Roman" pitchFamily="18" charset="0"/>
              </a:rPr>
              <a:t>+  Tăng sức gợi hình gợi cảm cho câu ca dao.</a:t>
            </a:r>
            <a:endParaRPr lang="en-US" sz="2400">
              <a:latin typeface="Times New Roman" pitchFamily="18" charset="0"/>
              <a:cs typeface="Times New Roman" pitchFamily="18" charset="0"/>
            </a:endParaRPr>
          </a:p>
          <a:p>
            <a:pPr>
              <a:lnSpc>
                <a:spcPct val="115000"/>
              </a:lnSpc>
              <a:spcAft>
                <a:spcPts val="1200"/>
              </a:spcAft>
            </a:pPr>
            <a:r>
              <a:rPr lang="en-US" sz="2400">
                <a:solidFill>
                  <a:srgbClr val="0D0D0D"/>
                </a:solidFill>
                <a:latin typeface="Times New Roman" pitchFamily="18" charset="0"/>
                <a:cs typeface="Times New Roman" pitchFamily="18" charset="0"/>
              </a:rPr>
              <a:t>+ </a:t>
            </a:r>
            <a:r>
              <a:rPr lang="vi-VN" sz="2400">
                <a:solidFill>
                  <a:srgbClr val="000000"/>
                </a:solidFill>
                <a:latin typeface="Times New Roman" pitchFamily="18" charset="0"/>
                <a:cs typeface="Times New Roman" pitchFamily="18" charset="0"/>
              </a:rPr>
              <a:t>Điệp từ này đã góp phần nhấn mạnh</a:t>
            </a:r>
            <a:r>
              <a:rPr lang="pt-BR" sz="2400">
                <a:solidFill>
                  <a:srgbClr val="000000"/>
                </a:solidFill>
                <a:latin typeface="Times New Roman" pitchFamily="18" charset="0"/>
                <a:cs typeface="Times New Roman" pitchFamily="18" charset="0"/>
              </a:rPr>
              <a:t>sự phong phú về các danh lam thắng cảnh, những nét đặc sắc về văn hóa vùng miền của mảnh đất thượng võ Bình Định. Qua đó làm nổi bật vẻ đẹp của quê hương Bình Định yêu dấu. </a:t>
            </a:r>
            <a:endParaRPr lang="en-US" sz="2400">
              <a:latin typeface="Times New Roman" pitchFamily="18"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Làm cho bài ca dao có âm hưởng nhịp nhàng, du dương, trầm bổng, tạo sự liên kết giữa các câu thơ trong bài.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738188" y="1190625"/>
            <a:ext cx="6092825" cy="484188"/>
          </a:xfrm>
          <a:prstGeom prst="rect">
            <a:avLst/>
          </a:prstGeom>
          <a:noFill/>
          <a:ln w="9525">
            <a:noFill/>
            <a:miter lim="800000"/>
            <a:headEnd/>
            <a:tailEnd/>
          </a:ln>
        </p:spPr>
        <p:txBody>
          <a:bodyPr>
            <a:spAutoFit/>
          </a:bodyPr>
          <a:lstStyle/>
          <a:p>
            <a:pPr>
              <a:lnSpc>
                <a:spcPct val="115000"/>
              </a:lnSpc>
            </a:pPr>
            <a:r>
              <a:rPr lang="en-US" sz="2400" b="1">
                <a:solidFill>
                  <a:srgbClr val="000000"/>
                </a:solidFill>
                <a:latin typeface="Times New Roman" pitchFamily="18" charset="0"/>
                <a:cs typeface="Times New Roman" pitchFamily="18" charset="0"/>
              </a:rPr>
              <a:t> 2. Đặc điểm của thơ lục bát</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568325" y="1882775"/>
            <a:ext cx="10888663" cy="3416300"/>
          </a:xfrm>
          <a:prstGeom prst="rect">
            <a:avLst/>
          </a:prstGeom>
          <a:solidFill>
            <a:srgbClr val="FFFFFF"/>
          </a:solidFill>
          <a:ln w="9525">
            <a:noFill/>
            <a:miter lim="800000"/>
            <a:headEnd/>
            <a:tailEnd/>
          </a:ln>
        </p:spPr>
        <p:txBody>
          <a:bodyPr anchor="ctr">
            <a:spAutoFit/>
          </a:bodyPr>
          <a:lstStyle/>
          <a:p>
            <a:pPr algn="just" eaLnBrk="0" hangingPunct="0"/>
            <a:r>
              <a:rPr lang="en-US" altLang="en-US" sz="2400">
                <a:solidFill>
                  <a:srgbClr val="000000"/>
                </a:solidFill>
                <a:latin typeface="Times New Roman" pitchFamily="18" charset="0"/>
                <a:cs typeface="Times New Roman" pitchFamily="18" charset="0"/>
              </a:rPr>
              <a:t>- Lục bát là thể thơ truyền thống của dân tộc Việt Nam, có sức sống mãnh liệt, mang đậm vẻ đẹp tâm hồn con người Việt Nam.</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Số câu, số chữ mỗi dòng:</a:t>
            </a:r>
            <a:r>
              <a:rPr lang="en-US" altLang="en-US" sz="2400">
                <a:solidFill>
                  <a:srgbClr val="000000"/>
                </a:solidFill>
                <a:latin typeface="Times New Roman" pitchFamily="18" charset="0"/>
                <a:cs typeface="Times New Roman" pitchFamily="18" charset="0"/>
              </a:rPr>
              <a:t> Mỗi bài thơ ít nhất gồm hai dòng với số tiếng cố định: dòng sáu tiếng (dòng lục) và dòng tám tiếng (dòng bát).</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Gieo vần:</a:t>
            </a:r>
            <a:r>
              <a:rPr lang="en-US" altLang="en-US" sz="2400">
                <a:solidFill>
                  <a:srgbClr val="000000"/>
                </a:solidFill>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Gieo vần chân và vần lưng. </a:t>
            </a:r>
            <a:endParaRPr lang="en-US" altLang="en-US" sz="2400">
              <a:latin typeface="Times New Roman" pitchFamily="18" charset="0"/>
              <a:cs typeface="Times New Roman" pitchFamily="18" charset="0"/>
            </a:endParaRPr>
          </a:p>
          <a:p>
            <a:pPr algn="just" eaLnBrk="0" hangingPunct="0"/>
            <a:r>
              <a:rPr lang="en-US" altLang="en-US" sz="2400">
                <a:solidFill>
                  <a:srgbClr val="000000"/>
                </a:solidFill>
                <a:latin typeface="Times New Roman" pitchFamily="18" charset="0"/>
                <a:cs typeface="Times New Roman" pitchFamily="18" charset="0"/>
              </a:rPr>
              <a:t>  + Tiếng thứ sáu của dòng lục gieo vần xuống tiếng thứ sáu của dòng bát, tiếng thứ tám của dòng bát gieo vần xuống tiếng thứ sáu của dòng lục tiếp theo</a:t>
            </a:r>
            <a:endParaRPr lang="en-US" altLang="en-US" sz="2400">
              <a:latin typeface="Times New Roman" pitchFamily="18" charset="0"/>
              <a:cs typeface="Times New Roman" pitchFamily="18" charset="0"/>
            </a:endParaRPr>
          </a:p>
          <a:p>
            <a:pPr algn="just" eaLnBrk="0" hangingPunct="0"/>
            <a:r>
              <a:rPr lang="en-US" altLang="en-US" sz="2400" b="1" i="1">
                <a:solidFill>
                  <a:srgbClr val="000000"/>
                </a:solidFill>
                <a:latin typeface="Times New Roman" pitchFamily="18" charset="0"/>
                <a:cs typeface="Times New Roman" pitchFamily="18" charset="0"/>
              </a:rPr>
              <a:t>- Ngắt nhịp: </a:t>
            </a:r>
            <a:r>
              <a:rPr lang="en-US" altLang="en-US" sz="2400">
                <a:solidFill>
                  <a:srgbClr val="000000"/>
                </a:solidFill>
                <a:latin typeface="Times New Roman" pitchFamily="18" charset="0"/>
                <a:cs typeface="Times New Roman" pitchFamily="18" charset="0"/>
              </a:rPr>
              <a:t> thường ngắt nhịp chẵn (mỗi nhịp hai tiếng)</a:t>
            </a:r>
            <a:endParaRPr lang="en-US" altLang="en-US" sz="2400">
              <a:latin typeface="Times New Roman" pitchFamily="18" charset="0"/>
              <a:cs typeface="Times New Roman" pitchFamily="18" charset="0"/>
            </a:endParaRPr>
          </a:p>
        </p:txBody>
      </p:sp>
      <p:sp>
        <p:nvSpPr>
          <p:cNvPr id="4" name="Rounded Rectangle 10"/>
          <p:cNvSpPr>
            <a:spLocks noChangeArrowheads="1"/>
          </p:cNvSpPr>
          <p:nvPr/>
        </p:nvSpPr>
        <p:spPr bwMode="auto">
          <a:xfrm>
            <a:off x="568325" y="809625"/>
            <a:ext cx="11123613" cy="5067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69875" y="300038"/>
            <a:ext cx="11557000" cy="64309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365125" y="427038"/>
            <a:ext cx="11190288" cy="6315075"/>
          </a:xfrm>
          <a:prstGeom prst="rect">
            <a:avLst/>
          </a:prstGeom>
          <a:noFill/>
          <a:ln w="9525">
            <a:noFill/>
            <a:miter lim="800000"/>
            <a:headEnd/>
            <a:tailEnd/>
          </a:ln>
        </p:spPr>
        <p:txBody>
          <a:bodyPr>
            <a:spAutoFit/>
          </a:bodyPr>
          <a:lstStyle/>
          <a:p>
            <a:pPr marL="457200" algn="just">
              <a:lnSpc>
                <a:spcPct val="115000"/>
              </a:lnSpc>
              <a:tabLst>
                <a:tab pos="127000" algn="l"/>
              </a:tabLst>
            </a:pPr>
            <a:r>
              <a:rPr lang="en-US" sz="2400" b="1">
                <a:solidFill>
                  <a:srgbClr val="0D0D0D"/>
                </a:solidFill>
                <a:latin typeface="Times New Roman" pitchFamily="18" charset="0"/>
                <a:cs typeface="Times New Roman" pitchFamily="18" charset="0"/>
              </a:rPr>
              <a:t>Câu 3.</a:t>
            </a:r>
            <a:r>
              <a:rPr lang="en-US" sz="2400">
                <a:solidFill>
                  <a:srgbClr val="000000"/>
                </a:solidFill>
                <a:latin typeface="Times New Roman" pitchFamily="18" charset="0"/>
                <a:cs typeface="Times New Roman" pitchFamily="18" charset="0"/>
              </a:rPr>
              <a:t> HS có viết ra 2 bài ca dao về vẻ đẹp quê hương đất nước trong hoặc ngoài sách giáo khoa.</a:t>
            </a:r>
            <a:endParaRPr lang="en-US" sz="2400">
              <a:latin typeface="Times New Roman" pitchFamily="18" charset="0"/>
              <a:cs typeface="Times New Roman" pitchFamily="18" charset="0"/>
            </a:endParaRPr>
          </a:p>
          <a:p>
            <a:pPr marL="457200" algn="just">
              <a:lnSpc>
                <a:spcPct val="115000"/>
              </a:lnSpc>
              <a:tabLst>
                <a:tab pos="127000" algn="l"/>
              </a:tabLst>
            </a:pPr>
            <a:r>
              <a:rPr lang="en-US" sz="2400">
                <a:latin typeface="Times New Roman" pitchFamily="18" charset="0"/>
                <a:cs typeface="Times New Roman" pitchFamily="18" charset="0"/>
              </a:rPr>
              <a:t> </a:t>
            </a:r>
            <a:r>
              <a:rPr lang="en-US" sz="2400" b="1">
                <a:solidFill>
                  <a:srgbClr val="0D0D0D"/>
                </a:solidFill>
                <a:latin typeface="Times New Roman" pitchFamily="18" charset="0"/>
                <a:cs typeface="Times New Roman" pitchFamily="18" charset="0"/>
              </a:rPr>
              <a:t>Câu 4.</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Nếu được giới thiệu về vẻ đẹp của quê hương em cho một người bạn ở nơi khác, em sẽ giới thiệu về:</a:t>
            </a:r>
          </a:p>
          <a:p>
            <a:pPr marL="457200">
              <a:lnSpc>
                <a:spcPct val="115000"/>
              </a:lnSpc>
              <a:tabLst>
                <a:tab pos="127000" algn="l"/>
              </a:tabLst>
            </a:pPr>
            <a:r>
              <a:rPr lang="en-US" sz="2400">
                <a:latin typeface="Times New Roman" pitchFamily="18" charset="0"/>
                <a:cs typeface="Times New Roman" pitchFamily="18" charset="0"/>
              </a:rPr>
              <a:t>Hs đưa ra quan điểm cá nhân: có thể giới thiệu về vẻ đẹp quê hương với nét đẹp riêng. Có thể về tên các danh lam thắng cảnh, món ăn, lịch sử, văn hóa, phong tục...</a:t>
            </a:r>
          </a:p>
          <a:p>
            <a:pPr marL="457200">
              <a:lnSpc>
                <a:spcPct val="115000"/>
              </a:lnSpc>
              <a:tabLst>
                <a:tab pos="127000" algn="l"/>
              </a:tabLst>
            </a:pPr>
            <a:r>
              <a:rPr lang="en-US" sz="2400" i="1">
                <a:latin typeface="Times New Roman" pitchFamily="18" charset="0"/>
                <a:cs typeface="Times New Roman" pitchFamily="18" charset="0"/>
              </a:rPr>
              <a:t>(Chỉ cần HS nêu tên và nét đẹp nổi bật đối tượng được giới thiệu. Tuy nhiên GV nên khuyến khích HS có sự chuẩn bị chu đáo, thậm chí các em có thể làm một bài giới thiệu ngắn có tranh, ảnh, clip minh hoạ</a:t>
            </a:r>
            <a:r>
              <a:rPr lang="en-US" sz="2400">
                <a:latin typeface="Times New Roman" pitchFamily="18" charset="0"/>
                <a:cs typeface="Times New Roman" pitchFamily="18" charset="0"/>
              </a:rPr>
              <a:t>)</a:t>
            </a:r>
          </a:p>
          <a:p>
            <a:pPr marL="457200">
              <a:lnSpc>
                <a:spcPct val="115000"/>
              </a:lnSpc>
              <a:spcAft>
                <a:spcPts val="1000"/>
              </a:spcAft>
              <a:tabLst>
                <a:tab pos="127000" algn="l"/>
              </a:tabLst>
            </a:pPr>
            <a:r>
              <a:rPr lang="en-US" sz="2400" i="1">
                <a:solidFill>
                  <a:srgbClr val="0D0D0D"/>
                </a:solidFill>
                <a:latin typeface="Times New Roman" pitchFamily="18" charset="0"/>
                <a:cs typeface="Times New Roman" pitchFamily="18" charset="0"/>
              </a:rPr>
              <a:t>Ví dụ: Nam Định quê mình có di tích Đền Trần.</a:t>
            </a:r>
            <a:endParaRPr lang="en-US" sz="2400">
              <a:latin typeface="Times New Roman" pitchFamily="18" charset="0"/>
              <a:cs typeface="Times New Roman" pitchFamily="18" charset="0"/>
            </a:endParaRPr>
          </a:p>
          <a:p>
            <a:pPr marL="457200">
              <a:tabLst>
                <a:tab pos="127000" algn="l"/>
              </a:tabLst>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Di tích đền Trần và chùa Phổ Minh (thôn Tức Mặc, phường Lộc Vượng, thành phố Nam Định, tỉnh Nam Định) gắn liền với những nhân vật lịch sử thời Trần. Triều đại nhà Trần tồn tại hơn 175 năm (1225 – 1400), đã để lại cho dân tộc ta những thành tựu to lớn về nhiều lĩnh vực: chính trị, tư tưởng, kinh tế, văn hóa, quân sự…</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322050" cy="4016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88975" y="2049463"/>
            <a:ext cx="10823575" cy="2189162"/>
          </a:xfrm>
          <a:prstGeom prst="rect">
            <a:avLst/>
          </a:prstGeom>
          <a:noFill/>
          <a:ln w="9525">
            <a:noFill/>
            <a:miter lim="800000"/>
            <a:headEnd/>
            <a:tailEnd/>
          </a:ln>
        </p:spPr>
        <p:txBody>
          <a:bodyPr>
            <a:spAutoFit/>
          </a:bodyPr>
          <a:lstStyle/>
          <a:p>
            <a:pPr>
              <a:lnSpc>
                <a:spcPct val="115000"/>
              </a:lnSpc>
              <a:tabLst>
                <a:tab pos="400050" algn="l"/>
              </a:tabLst>
            </a:pPr>
            <a:r>
              <a:rPr lang="en-US" sz="2400">
                <a:solidFill>
                  <a:srgbClr val="000000"/>
                </a:solidFill>
                <a:latin typeface="Times New Roman" pitchFamily="18" charset="0"/>
                <a:cs typeface="Times New Roman" pitchFamily="18" charset="0"/>
              </a:rPr>
              <a:t>Đền Trần và chùa Phổ Minh cũng là một trung tâm tôn giáo, tín ngưỡng lớn ở khu vực châu thổ sông Hồng. Hàng năm, tại đây diễn ra một số lễ hội, với nhiều hình thức sinh hoạt văn hoá dân gian đặc sắc, mang ý nghĩa ghi nhớ và tôn vinh thời đại nhà Trần. Trong đó, có hai kỳ lễ hội quan trọng nhất là lễ Khai ấn đầu Xuân và lễ hội tháng Tám – kỷ niệm ngày mất của vị anh hùng dân tộc, Đức thánh Trần Hưng Đạo</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361951" y="1756570"/>
            <a:ext cx="7764462" cy="400129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105944" y="152941"/>
            <a:ext cx="5967412" cy="1083374"/>
          </a:xfrm>
          <a:prstGeom prst="rect">
            <a:avLst/>
          </a:prstGeom>
          <a:blipFill>
            <a:blip r:embed="rId2"/>
            <a:tile tx="0" ty="0" sx="100000" sy="100000" flip="none" algn="tl"/>
          </a:blipFill>
          <a:ln w="9525">
            <a:noFill/>
            <a:miter lim="800000"/>
            <a:headEnd/>
            <a:tailEnd/>
          </a:ln>
        </p:spPr>
        <p:txBody>
          <a:bodyPr wrap="square">
            <a:spAutoFit/>
          </a:bodyPr>
          <a:lstStyle/>
          <a:p>
            <a:pPr algn="ctr">
              <a:lnSpc>
                <a:spcPct val="115000"/>
              </a:lnSpc>
              <a:tabLst>
                <a:tab pos="400050" algn="l"/>
              </a:tabLst>
            </a:pPr>
            <a:r>
              <a:rPr lang="en-US" sz="2800" b="1" dirty="0" err="1">
                <a:solidFill>
                  <a:schemeClr val="bg1"/>
                </a:solidFill>
                <a:latin typeface="Times New Roman" pitchFamily="18" charset="0"/>
                <a:cs typeface="Times New Roman" pitchFamily="18" charset="0"/>
              </a:rPr>
              <a:t>Văn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bản</a:t>
            </a:r>
            <a:r>
              <a:rPr lang="en-US" sz="2800" b="1" dirty="0">
                <a:solidFill>
                  <a:schemeClr val="bg1"/>
                </a:solidFill>
                <a:latin typeface="Times New Roman" pitchFamily="18" charset="0"/>
                <a:cs typeface="Times New Roman" pitchFamily="18" charset="0"/>
              </a:rPr>
              <a:t> 2:   </a:t>
            </a:r>
            <a:r>
              <a:rPr lang="en-US" sz="2800" b="1" dirty="0" err="1">
                <a:solidFill>
                  <a:schemeClr val="bg1"/>
                </a:solidFill>
                <a:latin typeface="Times New Roman" pitchFamily="18" charset="0"/>
                <a:cs typeface="Times New Roman" pitchFamily="18" charset="0"/>
              </a:rPr>
              <a:t>Chuyện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cổ</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nước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mình</a:t>
            </a:r>
            <a:endParaRPr lang="en-US" sz="2800" dirty="0">
              <a:solidFill>
                <a:schemeClr val="bg1"/>
              </a:solidFill>
              <a:latin typeface="Times New Roman" pitchFamily="18" charset="0"/>
              <a:cs typeface="Times New Roman" pitchFamily="18" charset="0"/>
            </a:endParaRPr>
          </a:p>
          <a:p>
            <a:pPr algn="ctr">
              <a:lnSpc>
                <a:spcPct val="115000"/>
              </a:lnSpc>
              <a:tabLst>
                <a:tab pos="400050" algn="l"/>
              </a:tabLst>
            </a:pPr>
            <a:r>
              <a:rPr lang="en-US" sz="2800" i="1" dirty="0">
                <a:solidFill>
                  <a:schemeClr val="bg1"/>
                </a:solidFill>
                <a:latin typeface="Times New Roman" pitchFamily="18" charset="0"/>
                <a:cs typeface="Times New Roman" pitchFamily="18" charset="0"/>
              </a:rPr>
              <a:t>(</a:t>
            </a:r>
            <a:r>
              <a:rPr lang="en-US" sz="2800" i="1" dirty="0" err="1">
                <a:solidFill>
                  <a:schemeClr val="bg1"/>
                </a:solidFill>
                <a:latin typeface="Times New Roman" pitchFamily="18" charset="0"/>
                <a:cs typeface="Times New Roman" pitchFamily="18" charset="0"/>
              </a:rPr>
              <a:t>Lâm</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Thị</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Mỹ</a:t>
            </a:r>
            <a:r>
              <a:rPr lang="en-US" sz="2800" i="1" dirty="0">
                <a:solidFill>
                  <a:schemeClr val="bg1"/>
                </a:solidFill>
                <a:latin typeface="Times New Roman" pitchFamily="18" charset="0"/>
                <a:cs typeface="Times New Roman" pitchFamily="18" charset="0"/>
              </a:rPr>
              <a:t> </a:t>
            </a:r>
            <a:r>
              <a:rPr lang="en-US" sz="2800" i="1" dirty="0" err="1">
                <a:solidFill>
                  <a:schemeClr val="bg1"/>
                </a:solidFill>
                <a:latin typeface="Times New Roman" pitchFamily="18" charset="0"/>
                <a:cs typeface="Times New Roman" pitchFamily="18" charset="0"/>
              </a:rPr>
              <a:t>Dạ</a:t>
            </a:r>
            <a:r>
              <a:rPr lang="en-US" sz="2800" i="1" dirty="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7" name="TextBox 6"/>
          <p:cNvSpPr txBox="1">
            <a:spLocks noChangeArrowheads="1"/>
          </p:cNvSpPr>
          <p:nvPr/>
        </p:nvSpPr>
        <p:spPr bwMode="auto">
          <a:xfrm>
            <a:off x="422276" y="1756570"/>
            <a:ext cx="6122987" cy="490537"/>
          </a:xfrm>
          <a:prstGeom prst="rect">
            <a:avLst/>
          </a:prstGeom>
          <a:noFill/>
          <a:ln w="9525">
            <a:noFill/>
            <a:miter lim="800000"/>
            <a:headEnd/>
            <a:tailEnd/>
          </a:ln>
        </p:spPr>
        <p:txBody>
          <a:bodyPr>
            <a:spAutoFit/>
          </a:bodyPr>
          <a:lstStyle/>
          <a:p>
            <a:pPr marL="457200" algn="just">
              <a:lnSpc>
                <a:spcPct val="115000"/>
              </a:lnSpc>
              <a:spcAft>
                <a:spcPts val="1000"/>
              </a:spcAft>
              <a:tabLst>
                <a:tab pos="400050" algn="l"/>
              </a:tabLst>
            </a:pPr>
            <a:r>
              <a:rPr lang="en-US" sz="2400" b="1" dirty="0">
                <a:solidFill>
                  <a:srgbClr val="FF0000"/>
                </a:solidFill>
                <a:latin typeface="Times New Roman" pitchFamily="18" charset="0"/>
                <a:cs typeface="Times New Roman" pitchFamily="18" charset="0"/>
              </a:rPr>
              <a:t>I. TÁC GIẢ</a:t>
            </a:r>
            <a:endParaRPr lang="en-US" sz="2400" dirty="0">
              <a:latin typeface="Calibri" pitchFamily="34" charset="0"/>
              <a:cs typeface="Times New Roman" pitchFamily="18" charset="0"/>
            </a:endParaRPr>
          </a:p>
        </p:txBody>
      </p:sp>
      <p:sp>
        <p:nvSpPr>
          <p:cNvPr id="9" name="TextBox 8"/>
          <p:cNvSpPr txBox="1">
            <a:spLocks noChangeArrowheads="1"/>
          </p:cNvSpPr>
          <p:nvPr/>
        </p:nvSpPr>
        <p:spPr bwMode="auto">
          <a:xfrm>
            <a:off x="422276" y="2247107"/>
            <a:ext cx="7704137" cy="3287712"/>
          </a:xfrm>
          <a:prstGeom prst="rect">
            <a:avLst/>
          </a:prstGeom>
          <a:noFill/>
          <a:ln w="9525">
            <a:noFill/>
            <a:miter lim="800000"/>
            <a:headEnd/>
            <a:tailEnd/>
          </a:ln>
        </p:spPr>
        <p:txBody>
          <a:bodyPr>
            <a:spAutoFit/>
          </a:bodyPr>
          <a:lstStyle/>
          <a:p>
            <a:pPr algn="just">
              <a:lnSpc>
                <a:spcPct val="115000"/>
              </a:lnSpc>
              <a:spcAft>
                <a:spcPts val="1000"/>
              </a:spcAft>
            </a:pPr>
            <a:r>
              <a:rPr lang="en-US" sz="2400" b="1" dirty="0">
                <a:latin typeface="Times New Roman" pitchFamily="18" charset="0"/>
                <a:cs typeface="Times New Roman" pitchFamily="18" charset="0"/>
              </a:rPr>
              <a: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sinh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1949, </a:t>
            </a:r>
            <a:r>
              <a:rPr lang="en-US" sz="2400" dirty="0" err="1">
                <a:solidFill>
                  <a:srgbClr val="000000"/>
                </a:solidFill>
                <a:latin typeface="Times New Roman" pitchFamily="18" charset="0"/>
                <a:cs typeface="Times New Roman" pitchFamily="18" charset="0"/>
              </a:rPr>
              <a:t>quê</a:t>
            </a:r>
            <a:r>
              <a:rPr lang="en-US" sz="2400" dirty="0">
                <a:solidFill>
                  <a:srgbClr val="000000"/>
                </a:solidFill>
                <a:latin typeface="Times New Roman" pitchFamily="18" charset="0"/>
                <a:cs typeface="Times New Roman" pitchFamily="18" charset="0"/>
              </a:rPr>
              <a:t> ở </a:t>
            </a:r>
            <a:r>
              <a:rPr lang="en-US" sz="2400" dirty="0" err="1">
                <a:solidFill>
                  <a:srgbClr val="000000"/>
                </a:solidFill>
                <a:latin typeface="Times New Roman" pitchFamily="18" charset="0"/>
                <a:cs typeface="Times New Roman" pitchFamily="18" charset="0"/>
              </a:rPr>
              <a:t>huyện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hlinkClick r:id="rId3" tooltip="Lệ Thủy, Quảng Bình"/>
              </a:rPr>
              <a:t>Lệ</a:t>
            </a:r>
            <a:r>
              <a:rPr lang="en-US" sz="2400" dirty="0">
                <a:solidFill>
                  <a:srgbClr val="000000"/>
                </a:solidFill>
                <a:latin typeface="Times New Roman" pitchFamily="18" charset="0"/>
                <a:cs typeface="Times New Roman" pitchFamily="18" charset="0"/>
                <a:hlinkClick r:id="rId3" tooltip="Lệ Thủy, Quảng Bình"/>
              </a:rPr>
              <a:t> </a:t>
            </a:r>
            <a:r>
              <a:rPr lang="en-US" sz="2400" dirty="0" err="1">
                <a:solidFill>
                  <a:srgbClr val="000000"/>
                </a:solidFill>
                <a:latin typeface="Times New Roman" pitchFamily="18" charset="0"/>
                <a:cs typeface="Times New Roman" pitchFamily="18" charset="0"/>
                <a:hlinkClick r:id="rId3" tooltip="Lệ Thủy, Quảng Bình"/>
              </a:rPr>
              <a:t>Thủy</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rPr>
              <a:t>tỉnh</a:t>
            </a:r>
            <a:r>
              <a:rPr lang="en-US" sz="2400" dirty="0">
                <a:solidFill>
                  <a:srgbClr val="0D0D0D"/>
                </a:solidFill>
                <a:latin typeface="Times New Roman" pitchFamily="18" charset="0"/>
                <a:cs typeface="Times New Roman" pitchFamily="18" charset="0"/>
              </a:rPr>
              <a:t> </a:t>
            </a:r>
            <a:r>
              <a:rPr lang="en-US" sz="2400" dirty="0" err="1">
                <a:solidFill>
                  <a:srgbClr val="0D0D0D"/>
                </a:solidFill>
                <a:latin typeface="Times New Roman" pitchFamily="18" charset="0"/>
                <a:cs typeface="Times New Roman" pitchFamily="18" charset="0"/>
                <a:hlinkClick r:id="rId4" tooltip="Quảng Bình"/>
              </a:rPr>
              <a:t>Quảng</a:t>
            </a:r>
            <a:r>
              <a:rPr lang="en-US" sz="2400" dirty="0">
                <a:solidFill>
                  <a:srgbClr val="0D0D0D"/>
                </a:solidFill>
                <a:latin typeface="Times New Roman" pitchFamily="18" charset="0"/>
                <a:cs typeface="Times New Roman" pitchFamily="18" charset="0"/>
                <a:hlinkClick r:id="rId4" tooltip="Quảng Bình"/>
              </a:rPr>
              <a:t> </a:t>
            </a:r>
            <a:r>
              <a:rPr lang="en-US" sz="2400" dirty="0" err="1">
                <a:solidFill>
                  <a:srgbClr val="0D0D0D"/>
                </a:solidFill>
                <a:latin typeface="Times New Roman" pitchFamily="18" charset="0"/>
                <a:cs typeface="Times New Roman" pitchFamily="18" charset="0"/>
                <a:hlinkClick r:id="rId4" tooltip="Quảng Bình"/>
              </a:rPr>
              <a:t>Bình</a:t>
            </a:r>
            <a:endParaRPr lang="en-US" sz="2400" dirty="0">
              <a:latin typeface="Times New Roman" pitchFamily="18" charset="0"/>
              <a:cs typeface="Times New Roman" pitchFamily="18" charset="0"/>
            </a:endParaRPr>
          </a:p>
          <a:p>
            <a:pPr algn="just">
              <a:lnSpc>
                <a:spcPct val="115000"/>
              </a:lnSpc>
              <a:spcAft>
                <a:spcPts val="1000"/>
              </a:spcAft>
              <a:buFontTx/>
              <a:buChar char="-"/>
            </a:pP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Lâm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Thị</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Mỹ</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đằm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a:t>
            </a:r>
          </a:p>
          <a:p>
            <a:pPr algn="just">
              <a:lnSpc>
                <a:spcPct val="115000"/>
              </a:lnSpc>
              <a:spcAft>
                <a:spcPts val="1000"/>
              </a:spcAft>
              <a:buFontTx/>
              <a:buChar char="-"/>
            </a:pP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Tập</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biểu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của</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Hái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tuổi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đầy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tay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1989); </a:t>
            </a:r>
            <a:r>
              <a:rPr lang="en-US" sz="2400" i="1" dirty="0" err="1">
                <a:solidFill>
                  <a:srgbClr val="000000"/>
                </a:solidFill>
                <a:latin typeface="Times New Roman" pitchFamily="18" charset="0"/>
                <a:cs typeface="Times New Roman" pitchFamily="18" charset="0"/>
              </a:rPr>
              <a:t>Mẹ</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và</a:t>
            </a:r>
            <a:r>
              <a:rPr lang="en-US" sz="2400" i="1" dirty="0">
                <a:solidFill>
                  <a:srgbClr val="000000"/>
                </a:solidFill>
                <a:latin typeface="Times New Roman" pitchFamily="18" charset="0"/>
                <a:cs typeface="Times New Roman" pitchFamily="18" charset="0"/>
              </a:rPr>
              <a:t> con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1994); </a:t>
            </a:r>
            <a:r>
              <a:rPr lang="en-US" sz="2400" i="1" dirty="0" err="1">
                <a:solidFill>
                  <a:srgbClr val="000000"/>
                </a:solidFill>
                <a:latin typeface="Times New Roman" pitchFamily="18" charset="0"/>
                <a:cs typeface="Times New Roman" pitchFamily="18" charset="0"/>
              </a:rPr>
              <a:t>Hồn</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đầy</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hoa</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cúc</a:t>
            </a:r>
            <a:r>
              <a:rPr lang="en-US" sz="2400" i="1" dirty="0">
                <a:solidFill>
                  <a:srgbClr val="000000"/>
                </a:solidFill>
                <a:latin typeface="Times New Roman" pitchFamily="18" charset="0"/>
                <a:cs typeface="Times New Roman" pitchFamily="18" charset="0"/>
              </a:rPr>
              <a:t> </a:t>
            </a:r>
            <a:r>
              <a:rPr lang="en-US" sz="2400" i="1" dirty="0" err="1">
                <a:solidFill>
                  <a:srgbClr val="000000"/>
                </a:solidFill>
                <a:latin typeface="Times New Roman" pitchFamily="18" charset="0"/>
                <a:cs typeface="Times New Roman" pitchFamily="18" charset="0"/>
              </a:rPr>
              <a:t>dại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thơ</a:t>
            </a:r>
            <a:r>
              <a:rPr lang="en-US" sz="2400" dirty="0">
                <a:solidFill>
                  <a:srgbClr val="000000"/>
                </a:solidFill>
                <a:latin typeface="Times New Roman" pitchFamily="18" charset="0"/>
                <a:cs typeface="Times New Roman" pitchFamily="18" charset="0"/>
              </a:rPr>
              <a:t>, 2007)...</a:t>
            </a:r>
            <a:endParaRPr lang="en-US" sz="2400" dirty="0">
              <a:latin typeface="Times New Roman" pitchFamily="18" charset="0"/>
              <a:cs typeface="Times New Roman" pitchFamily="18" charset="0"/>
            </a:endParaRPr>
          </a:p>
        </p:txBody>
      </p:sp>
      <p:pic>
        <p:nvPicPr>
          <p:cNvPr id="10" name="Picture 9" descr="Tuyển Tập 10 Bài Thơ Hay Nhất Của Nhà Thơ Lâm Thị Mỹ Dạ"/>
          <p:cNvPicPr>
            <a:picLocks noChangeAspect="1" noChangeArrowheads="1"/>
          </p:cNvPicPr>
          <p:nvPr/>
        </p:nvPicPr>
        <p:blipFill>
          <a:blip r:embed="rId5"/>
          <a:srcRect/>
          <a:stretch>
            <a:fillRect/>
          </a:stretch>
        </p:blipFill>
        <p:spPr bwMode="auto">
          <a:xfrm>
            <a:off x="8186738" y="1943100"/>
            <a:ext cx="3700463" cy="359171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6875"/>
            <a:ext cx="7526338" cy="7572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633538"/>
            <a:ext cx="11063288" cy="48275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8325" y="508000"/>
            <a:ext cx="7421563" cy="908050"/>
          </a:xfrm>
          <a:prstGeom prst="rect">
            <a:avLst/>
          </a:prstGeom>
          <a:noFill/>
          <a:ln w="9525">
            <a:noFill/>
            <a:miter lim="800000"/>
            <a:headEnd/>
            <a:tailEnd/>
          </a:ln>
        </p:spPr>
        <p:txBody>
          <a:bodyPr>
            <a:spAutoFit/>
          </a:bodyPr>
          <a:lstStyle/>
          <a:p>
            <a:pPr marL="342900" indent="-342900" algn="just">
              <a:lnSpc>
                <a:spcPct val="115000"/>
              </a:lnSpc>
              <a:buFont typeface="Calibri Light"/>
              <a:buAutoNum type="romanUcPeriod"/>
              <a:tabLst>
                <a:tab pos="400050" algn="l"/>
              </a:tabLst>
            </a:pPr>
            <a:r>
              <a:rPr lang="en-US" sz="2400" b="1">
                <a:solidFill>
                  <a:srgbClr val="FF0000"/>
                </a:solidFill>
                <a:latin typeface="Times New Roman" pitchFamily="18" charset="0"/>
                <a:cs typeface="Times New Roman" pitchFamily="18" charset="0"/>
              </a:rPr>
              <a:t>VĂN BẢN: Bài thơ “Chuyện cổ nước mình”</a:t>
            </a:r>
            <a:endParaRPr lang="en-US" sz="2400">
              <a:latin typeface="Times New Roman" pitchFamily="18" charset="0"/>
              <a:cs typeface="Times New Roman" pitchFamily="18" charset="0"/>
            </a:endParaRPr>
          </a:p>
          <a:p>
            <a:pPr marL="342900" indent="-342900" algn="just">
              <a:lnSpc>
                <a:spcPct val="115000"/>
              </a:lnSpc>
              <a:spcAft>
                <a:spcPts val="1000"/>
              </a:spcAft>
              <a:tabLst>
                <a:tab pos="400050" algn="l"/>
              </a:tabLst>
            </a:pPr>
            <a:r>
              <a:rPr lang="pt-BR" sz="2400" b="1" i="1">
                <a:solidFill>
                  <a:srgbClr val="FF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779463" y="1936750"/>
            <a:ext cx="10598150" cy="4352925"/>
          </a:xfrm>
          <a:prstGeom prst="rect">
            <a:avLst/>
          </a:prstGeom>
          <a:noFill/>
          <a:ln w="9525">
            <a:noFill/>
            <a:miter lim="800000"/>
            <a:headEnd/>
            <a:tailEnd/>
          </a:ln>
        </p:spPr>
        <p:txBody>
          <a:bodyPr>
            <a:spAutoFit/>
          </a:bodyPr>
          <a:lstStyle/>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a. Năm sáng tác</a:t>
            </a:r>
            <a:r>
              <a:rPr lang="en-US" sz="2400">
                <a:solidFill>
                  <a:srgbClr val="0D0D0D"/>
                </a:solidFill>
                <a:latin typeface="Times New Roman" pitchFamily="18" charset="0"/>
                <a:ea typeface="MS Mincho" pitchFamily="49" charset="-128"/>
                <a:cs typeface="Times New Roman" pitchFamily="18" charset="0"/>
              </a:rPr>
              <a:t>: Sáng tác năm </a:t>
            </a:r>
            <a:r>
              <a:rPr lang="en-US" sz="2400">
                <a:solidFill>
                  <a:srgbClr val="000000"/>
                </a:solidFill>
                <a:latin typeface="Times New Roman" pitchFamily="18" charset="0"/>
                <a:ea typeface="MS Mincho" pitchFamily="49" charset="-128"/>
                <a:cs typeface="Times New Roman" pitchFamily="18" charset="0"/>
              </a:rPr>
              <a:t>1979</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00000"/>
                </a:solidFill>
                <a:latin typeface="Times New Roman" pitchFamily="18" charset="0"/>
                <a:ea typeface="MS Mincho" pitchFamily="49" charset="-128"/>
                <a:cs typeface="Times New Roman" pitchFamily="18" charset="0"/>
              </a:rPr>
              <a:t>b. Thể thơ</a:t>
            </a:r>
            <a:r>
              <a:rPr lang="en-US" sz="2400">
                <a:solidFill>
                  <a:srgbClr val="000000"/>
                </a:solidFill>
                <a:latin typeface="Times New Roman" pitchFamily="18" charset="0"/>
                <a:ea typeface="MS Mincho" pitchFamily="49" charset="-128"/>
                <a:cs typeface="Times New Roman" pitchFamily="18" charset="0"/>
              </a:rPr>
              <a:t>: lục bát</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Gieo vần: </a:t>
            </a:r>
            <a:r>
              <a:rPr lang="en-US" sz="2400" i="1">
                <a:solidFill>
                  <a:srgbClr val="000000"/>
                </a:solidFill>
                <a:latin typeface="Times New Roman" pitchFamily="18" charset="0"/>
                <a:ea typeface="MS Mincho" pitchFamily="49" charset="-128"/>
                <a:cs typeface="Times New Roman" pitchFamily="18" charset="0"/>
              </a:rPr>
              <a:t>“ta- xa”, “hiền- tiên”...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Ngắt nhịp câu sáu: 2/2/2; câu tám: 4/4</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000000"/>
                </a:solidFill>
                <a:latin typeface="Times New Roman" pitchFamily="18" charset="0"/>
                <a:ea typeface="MS Mincho" pitchFamily="49" charset="-128"/>
                <a:cs typeface="Times New Roman" pitchFamily="18" charset="0"/>
              </a:rPr>
              <a:t>- Phương thức biểu đạt chính: Biểu cảm </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b="1">
                <a:solidFill>
                  <a:srgbClr val="0D0D0D"/>
                </a:solidFill>
                <a:latin typeface="Times New Roman" pitchFamily="18" charset="0"/>
                <a:ea typeface="MS Mincho" pitchFamily="49" charset="-128"/>
                <a:cs typeface="Times New Roman" pitchFamily="18" charset="0"/>
              </a:rPr>
              <a:t>c. Bố cục: 2 phần</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1: </a:t>
            </a:r>
            <a:r>
              <a:rPr lang="en-US" sz="2400">
                <a:solidFill>
                  <a:srgbClr val="000000"/>
                </a:solidFill>
                <a:latin typeface="Times New Roman" pitchFamily="18" charset="0"/>
                <a:ea typeface="MS Mincho" pitchFamily="49" charset="-128"/>
                <a:cs typeface="Times New Roman" pitchFamily="18" charset="0"/>
              </a:rPr>
              <a:t>Vẻ đẹp chuyện cổ nước mình.</a:t>
            </a:r>
            <a:endParaRPr lang="en-US" sz="2400">
              <a:latin typeface="Times New Roman" pitchFamily="18" charset="0"/>
              <a:ea typeface="MS Mincho" pitchFamily="49" charset="-128"/>
              <a:cs typeface="Times New Roman" pitchFamily="18" charset="0"/>
            </a:endParaRPr>
          </a:p>
          <a:p>
            <a:pPr algn="just">
              <a:lnSpc>
                <a:spcPct val="115000"/>
              </a:lnSpc>
              <a:spcAft>
                <a:spcPts val="1000"/>
              </a:spcAft>
              <a:tabLst>
                <a:tab pos="1385888" algn="l"/>
              </a:tabLst>
            </a:pPr>
            <a:r>
              <a:rPr lang="en-US" sz="2400">
                <a:solidFill>
                  <a:srgbClr val="FF0000"/>
                </a:solidFill>
                <a:latin typeface="Times New Roman" pitchFamily="18" charset="0"/>
                <a:ea typeface="MS Mincho" pitchFamily="49" charset="-128"/>
                <a:cs typeface="Times New Roman" pitchFamily="18" charset="0"/>
              </a:rPr>
              <a:t>- Phần 2: </a:t>
            </a:r>
            <a:r>
              <a:rPr lang="en-US" sz="2400">
                <a:solidFill>
                  <a:srgbClr val="000000"/>
                </a:solidFill>
                <a:latin typeface="Times New Roman" pitchFamily="18" charset="0"/>
                <a:ea typeface="MS Mincho" pitchFamily="49" charset="-128"/>
                <a:cs typeface="Times New Roman" pitchFamily="18" charset="0"/>
              </a:rPr>
              <a:t>Ý nghĩa chuyện cổ nước mình.</a:t>
            </a:r>
            <a:endParaRPr lang="en-US" sz="2400">
              <a:latin typeface="Times New Roman" pitchFamily="18" charset="0"/>
              <a:ea typeface="MS Mincho" pitchFamily="49"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4325" y="419100"/>
            <a:ext cx="11542713" cy="58388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39750" y="600075"/>
            <a:ext cx="11198225" cy="5305425"/>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00000"/>
                </a:solidFill>
                <a:latin typeface="Times New Roman" pitchFamily="18" charset="0"/>
                <a:cs typeface="Times New Roman" pitchFamily="18" charset="0"/>
              </a:rPr>
              <a:t>3. Đặc sắc nội dung và nghệ thuật</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 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Times New Roman" pitchFamily="18" charset="0"/>
              <a:cs typeface="Times New Roman" pitchFamily="18" charset="0"/>
            </a:endParaRPr>
          </a:p>
          <a:p>
            <a:pPr marL="457200">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Times New Roman" pitchFamily="18" charset="0"/>
              <a:cs typeface="Times New Roman" pitchFamily="18" charset="0"/>
            </a:endParaRPr>
          </a:p>
          <a:p>
            <a:pPr marL="457200"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61963" y="284163"/>
            <a:ext cx="6329362" cy="74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1963" y="1417638"/>
            <a:ext cx="11260137" cy="49799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61963" y="460375"/>
            <a:ext cx="6092825"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ĐỊNH HƯỚNG PHÂN TÍCH VĂN BẢN</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052513" y="1592263"/>
            <a:ext cx="6094412" cy="484187"/>
          </a:xfrm>
          <a:prstGeom prst="rect">
            <a:avLst/>
          </a:prstGeom>
          <a:noFill/>
          <a:ln w="9525">
            <a:noFill/>
            <a:miter lim="800000"/>
            <a:headEnd/>
            <a:tailEnd/>
          </a:ln>
        </p:spPr>
        <p:txBody>
          <a:bodyPr>
            <a:spAutoFit/>
          </a:bodyPr>
          <a:lstStyle/>
          <a:p>
            <a:pPr>
              <a:lnSpc>
                <a:spcPct val="115000"/>
              </a:lnSpc>
              <a:tabLst>
                <a:tab pos="400050" algn="l"/>
              </a:tabLst>
            </a:pPr>
            <a:r>
              <a:rPr lang="en-US" sz="2400" b="1">
                <a:solidFill>
                  <a:srgbClr val="000000"/>
                </a:solidFill>
                <a:latin typeface="Times New Roman" pitchFamily="18" charset="0"/>
                <a:cs typeface="Times New Roman" pitchFamily="18" charset="0"/>
              </a:rPr>
              <a:t>1. Dàn ý:</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469900" y="2052638"/>
            <a:ext cx="11252200"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1.1. Nêu vấn đề: </a:t>
            </a:r>
            <a:r>
              <a:rPr lang="en-US" sz="2400">
                <a:latin typeface="Times New Roman" pitchFamily="18" charset="0"/>
                <a:cs typeface="Times New Roman" pitchFamily="18" charset="0"/>
              </a:rPr>
              <a:t>Giới thiệu tác giả, văn bản, khái quát giá trị nội dung và giá trị nghệ thuật…</a:t>
            </a:r>
          </a:p>
        </p:txBody>
      </p:sp>
      <p:sp>
        <p:nvSpPr>
          <p:cNvPr id="11" name="TextBox 10"/>
          <p:cNvSpPr txBox="1">
            <a:spLocks noChangeArrowheads="1"/>
          </p:cNvSpPr>
          <p:nvPr/>
        </p:nvSpPr>
        <p:spPr bwMode="auto">
          <a:xfrm>
            <a:off x="439738" y="2982913"/>
            <a:ext cx="10106025" cy="482600"/>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a:solidFill>
                  <a:srgbClr val="000000"/>
                </a:solidFill>
                <a:latin typeface="Times New Roman" pitchFamily="18" charset="0"/>
                <a:cs typeface="Times New Roman" pitchFamily="18" charset="0"/>
              </a:rPr>
              <a:t>1.2. Giải quyết vấn đề</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25463" y="3586163"/>
            <a:ext cx="8869362" cy="461962"/>
          </a:xfrm>
          <a:prstGeom prst="rect">
            <a:avLst/>
          </a:prstGeom>
          <a:noFill/>
          <a:ln w="9525">
            <a:noFill/>
            <a:miter lim="800000"/>
            <a:headEnd/>
            <a:tailEnd/>
          </a:ln>
        </p:spPr>
        <p:txBody>
          <a:bodyPr>
            <a:spAutoFit/>
          </a:bodyPr>
          <a:lstStyle/>
          <a:p>
            <a:r>
              <a:rPr lang="en-US" sz="2400" b="1" i="1">
                <a:solidFill>
                  <a:srgbClr val="C00000"/>
                </a:solidFill>
                <a:latin typeface="Times New Roman" pitchFamily="18" charset="0"/>
                <a:cs typeface="Times New Roman" pitchFamily="18" charset="0"/>
              </a:rPr>
              <a:t>1.2.1. Vẻ đẹp chuyện cổ nước mình (06 câu đầu)</a:t>
            </a:r>
            <a:endParaRPr 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525463" y="4230688"/>
            <a:ext cx="11133137" cy="1885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giàu lòng nhân ái: đó là tình thương giữa con người với con người.</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 Chuyện cổ nước mình gửi gắm những phẩm chất quý báu của cha ông như lẽ công bằng, sự thông minh, lòng độ lượng….</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06175" cy="4386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5" name="TextBox 14"/>
          <p:cNvSpPr txBox="1">
            <a:spLocks noChangeArrowheads="1"/>
          </p:cNvSpPr>
          <p:nvPr/>
        </p:nvSpPr>
        <p:spPr bwMode="auto">
          <a:xfrm>
            <a:off x="674688" y="1470025"/>
            <a:ext cx="11047412" cy="201295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 Chuyện cổ nước mình gửi gắm tình thương người bao la và triết lí về niềm tin "ở hiền gặp lành":</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Ở hiền thì lại gặp hiền </a:t>
            </a:r>
            <a:endParaRPr lang="en-US" sz="2400">
              <a:latin typeface="Times New Roman" pitchFamily="18" charset="0"/>
              <a:cs typeface="Times New Roman" pitchFamily="18" charset="0"/>
            </a:endParaRPr>
          </a:p>
          <a:p>
            <a:pPr>
              <a:lnSpc>
                <a:spcPct val="115000"/>
              </a:lnSpc>
              <a:spcAft>
                <a:spcPts val="1000"/>
              </a:spcAft>
            </a:pPr>
            <a:r>
              <a:rPr lang="en-US" sz="2400" i="1">
                <a:solidFill>
                  <a:srgbClr val="000000"/>
                </a:solidFill>
                <a:latin typeface="Times New Roman" pitchFamily="18" charset="0"/>
                <a:cs typeface="Times New Roman" pitchFamily="18" charset="0"/>
              </a:rPr>
              <a:t>Người ngay thì gặp người tiên độ trì</a:t>
            </a:r>
            <a:endParaRPr lang="en-US" sz="2400">
              <a:latin typeface="Times New Roman" pitchFamily="18" charset="0"/>
              <a:cs typeface="Times New Roman" pitchFamily="18" charset="0"/>
            </a:endParaRPr>
          </a:p>
        </p:txBody>
      </p:sp>
      <p:sp>
        <p:nvSpPr>
          <p:cNvPr id="17" name="TextBox 16"/>
          <p:cNvSpPr txBox="1">
            <a:spLocks noChangeArrowheads="1"/>
          </p:cNvSpPr>
          <p:nvPr/>
        </p:nvSpPr>
        <p:spPr bwMode="auto">
          <a:xfrm>
            <a:off x="941388" y="3533775"/>
            <a:ext cx="10255250" cy="908050"/>
          </a:xfrm>
          <a:prstGeom prst="rect">
            <a:avLst/>
          </a:prstGeom>
          <a:noFill/>
          <a:ln w="9525">
            <a:noFill/>
            <a:miter lim="800000"/>
            <a:headEnd/>
            <a:tailEnd/>
          </a:ln>
        </p:spPr>
        <p:txBody>
          <a:bodyPr>
            <a:spAutoFit/>
          </a:bodyPr>
          <a:lstStyle/>
          <a:p>
            <a:pPr>
              <a:lnSpc>
                <a:spcPct val="115000"/>
              </a:lnSpc>
              <a:spcAft>
                <a:spcPts val="1000"/>
              </a:spcAft>
            </a:pPr>
            <a:r>
              <a:rPr lang="vi-VN" sz="2400">
                <a:solidFill>
                  <a:srgbClr val="000000"/>
                </a:solidFill>
                <a:latin typeface="Times New Roman" pitchFamily="18" charset="0"/>
                <a:cs typeface="Times New Roman" pitchFamily="18" charset="0"/>
              </a:rPr>
              <a:t>Chuyện cổ nước mình phản ánh ý nghĩa cuộc sống một cách sâu xa,</a:t>
            </a:r>
            <a:r>
              <a:rPr lang="vi-VN" sz="2400">
                <a:latin typeface="Times New Roman" pitchFamily="18" charset="0"/>
                <a:cs typeface="Times New Roman" pitchFamily="18" charset="0"/>
              </a:rPr>
              <a:t>  kết tinh những vẻ đẹp tình cảm, tư tưởng của người xưa.</a:t>
            </a:r>
            <a:endParaRPr lang="en-US" sz="2400">
              <a:latin typeface="Times New Roman" pitchFamily="18" charset="0"/>
              <a:cs typeface="Times New Roman" pitchFamily="18" charset="0"/>
            </a:endParaRPr>
          </a:p>
        </p:txBody>
      </p:sp>
      <p:sp>
        <p:nvSpPr>
          <p:cNvPr id="19" name="TextBox 18"/>
          <p:cNvSpPr txBox="1">
            <a:spLocks noChangeArrowheads="1"/>
          </p:cNvSpPr>
          <p:nvPr/>
        </p:nvSpPr>
        <p:spPr bwMode="auto">
          <a:xfrm>
            <a:off x="1025525" y="4565650"/>
            <a:ext cx="10531475" cy="482600"/>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00000"/>
                </a:solidFill>
                <a:latin typeface="Times New Roman" pitchFamily="18" charset="0"/>
                <a:cs typeface="Times New Roman" pitchFamily="18" charset="0"/>
              </a:rPr>
              <a:t>Chuyện cổ nước mình là một kho tàng chuyện phong phú, đa dạng.</a:t>
            </a:r>
            <a:endParaRPr lang="en-US" sz="2400">
              <a:latin typeface="Times New Roman" pitchFamily="18" charset="0"/>
              <a:cs typeface="Times New Roman" pitchFamily="18" charset="0"/>
            </a:endParaRPr>
          </a:p>
        </p:txBody>
      </p:sp>
      <p:sp>
        <p:nvSpPr>
          <p:cNvPr id="71685" name="Rectangle 12"/>
          <p:cNvSpPr>
            <a:spLocks noChangeArrowheads="1"/>
          </p:cNvSpPr>
          <p:nvPr/>
        </p:nvSpPr>
        <p:spPr bwMode="auto">
          <a:xfrm flipV="1">
            <a:off x="1093788" y="163513"/>
            <a:ext cx="28068587" cy="461962"/>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59"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300" y="4676775"/>
            <a:ext cx="417513" cy="328613"/>
          </a:xfrm>
          <a:prstGeom prst="rect">
            <a:avLst/>
          </a:prstGeom>
          <a:noFill/>
          <a:ln w="9525">
            <a:noFill/>
            <a:miter lim="800000"/>
            <a:headEnd/>
            <a:tailEnd/>
          </a:ln>
        </p:spPr>
      </p:pic>
      <p:sp>
        <p:nvSpPr>
          <p:cNvPr id="71687" name="Rectangle 14"/>
          <p:cNvSpPr>
            <a:spLocks noChangeArrowheads="1"/>
          </p:cNvSpPr>
          <p:nvPr/>
        </p:nvSpPr>
        <p:spPr bwMode="auto">
          <a:xfrm flipV="1">
            <a:off x="0" y="-207963"/>
            <a:ext cx="28067000" cy="461963"/>
          </a:xfrm>
          <a:prstGeom prst="rect">
            <a:avLst/>
          </a:prstGeom>
          <a:noFill/>
          <a:ln w="9525">
            <a:noFill/>
            <a:miter lim="800000"/>
            <a:headEnd/>
            <a:tailEnd/>
          </a:ln>
        </p:spPr>
        <p:txBody>
          <a:bodyPr anchor="ctr">
            <a:spAutoFit/>
          </a:bodyPr>
          <a:lstStyle/>
          <a:p>
            <a:endParaRPr lang="en-US" sz="2400">
              <a:latin typeface="Times New Roman" pitchFamily="18" charset="0"/>
              <a:cs typeface="Times New Roman" pitchFamily="18" charset="0"/>
            </a:endParaRPr>
          </a:p>
        </p:txBody>
      </p:sp>
      <p:pic>
        <p:nvPicPr>
          <p:cNvPr id="2061"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4825" y="3663950"/>
            <a:ext cx="415925" cy="328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061"/>
                                        </p:tgtEl>
                                        <p:attrNameLst>
                                          <p:attrName>style.visibility</p:attrName>
                                        </p:attrNameLst>
                                      </p:cBhvr>
                                      <p:to>
                                        <p:strVal val="visible"/>
                                      </p:to>
                                    </p:set>
                                    <p:animEffect transition="in" filter="barn(inVertical)">
                                      <p:cBhvr>
                                        <p:cTn id="18" dur="500"/>
                                        <p:tgtEl>
                                          <p:spTgt spid="206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059"/>
                                        </p:tgtEl>
                                        <p:attrNameLst>
                                          <p:attrName>style.visibility</p:attrName>
                                        </p:attrNameLst>
                                      </p:cBhvr>
                                      <p:to>
                                        <p:strVal val="visible"/>
                                      </p:to>
                                    </p:set>
                                    <p:animEffect transition="in" filter="barn(inVertical)">
                                      <p:cBhvr>
                                        <p:cTn id="26"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7" grpId="0"/>
      <p:bldP spid="1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515938"/>
            <a:ext cx="11169650" cy="53895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36613" y="952500"/>
            <a:ext cx="9739312" cy="482600"/>
          </a:xfrm>
          <a:prstGeom prst="rect">
            <a:avLst/>
          </a:prstGeom>
          <a:noFill/>
          <a:ln w="9525">
            <a:noFill/>
            <a:miter lim="800000"/>
            <a:headEnd/>
            <a:tailEnd/>
          </a:ln>
        </p:spPr>
        <p:txBody>
          <a:bodyPr>
            <a:spAutoFit/>
          </a:bodyPr>
          <a:lstStyle/>
          <a:p>
            <a:pPr>
              <a:lnSpc>
                <a:spcPct val="115000"/>
              </a:lnSpc>
              <a:spcAft>
                <a:spcPts val="1000"/>
              </a:spcAft>
            </a:pPr>
            <a:r>
              <a:rPr lang="en-US" sz="2400" b="1" i="1">
                <a:solidFill>
                  <a:srgbClr val="C00000"/>
                </a:solidFill>
                <a:latin typeface="Times New Roman" pitchFamily="18" charset="0"/>
                <a:cs typeface="Times New Roman" pitchFamily="18" charset="0"/>
              </a:rPr>
              <a:t>1.2.2. Ý nghĩa chuyện cổ nước mình (20 câu tiếp)</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36613" y="1792288"/>
            <a:ext cx="10518775" cy="3673475"/>
          </a:xfrm>
          <a:prstGeom prst="rect">
            <a:avLst/>
          </a:prstGeom>
          <a:noFill/>
          <a:ln w="9525">
            <a:noFill/>
            <a:miter lim="800000"/>
            <a:headEnd/>
            <a:tailEnd/>
          </a:ln>
        </p:spPr>
        <p:txBody>
          <a:bodyPr>
            <a:spAutoFit/>
          </a:bodyPr>
          <a:lstStyle/>
          <a:p>
            <a:pPr marL="342900" indent="-342900">
              <a:lnSpc>
                <a:spcPct val="115000"/>
              </a:lnSpc>
              <a:spcAft>
                <a:spcPts val="1000"/>
              </a:spcAft>
              <a:buFont typeface="Calibri Light"/>
              <a:buAutoNum type="alphaLcPeriod"/>
            </a:pPr>
            <a:r>
              <a:rPr lang="en-US" sz="2400" b="1">
                <a:solidFill>
                  <a:srgbClr val="0D0D0D"/>
                </a:solidFill>
                <a:latin typeface="Times New Roman" pitchFamily="18" charset="0"/>
                <a:cs typeface="Times New Roman" pitchFamily="18" charset="0"/>
              </a:rPr>
              <a:t>Hành trang tinh thần</a:t>
            </a:r>
            <a:endParaRPr lang="en-US" sz="2400">
              <a:latin typeface="Times New Roman" pitchFamily="18" charset="0"/>
              <a:cs typeface="Times New Roman" pitchFamily="18" charset="0"/>
            </a:endParaRPr>
          </a:p>
          <a:p>
            <a:pPr marL="342900" indent="-342900">
              <a:lnSpc>
                <a:spcPct val="115000"/>
              </a:lnSpc>
              <a:spcAft>
                <a:spcPts val="1000"/>
              </a:spcAft>
            </a:pPr>
            <a:r>
              <a:rPr lang="en-US" sz="2400">
                <a:solidFill>
                  <a:srgbClr val="000000"/>
                </a:solidFill>
                <a:latin typeface="Times New Roman" pitchFamily="18" charset="0"/>
                <a:cs typeface="Times New Roman" pitchFamily="18" charset="0"/>
              </a:rPr>
              <a:t>- Chuyện cổ nước mình đã trở thành hành trang tinh thần: sức mạnh để vượt qua mọi thử thách, đi tới mọi miền quê xa xôi…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Mang theo chuyện cổ tôi đi</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Nghe trong cuộc sống thầm thì tiếng xưa.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Vàng cơn nắng, trắng cơn mưa.</a:t>
            </a:r>
            <a:endParaRPr lang="en-US" sz="2400">
              <a:latin typeface="Times New Roman" pitchFamily="18" charset="0"/>
              <a:cs typeface="Times New Roman" pitchFamily="18" charset="0"/>
            </a:endParaRPr>
          </a:p>
          <a:p>
            <a:pPr marL="342900" indent="-342900" algn="ctr">
              <a:lnSpc>
                <a:spcPct val="115000"/>
              </a:lnSpc>
              <a:spcAft>
                <a:spcPts val="1000"/>
              </a:spcAft>
            </a:pPr>
            <a:r>
              <a:rPr lang="en-US" sz="2400" i="1">
                <a:solidFill>
                  <a:srgbClr val="000000"/>
                </a:solidFill>
                <a:latin typeface="Times New Roman" pitchFamily="18" charset="0"/>
                <a:cs typeface="Times New Roman" pitchFamily="18" charset="0"/>
              </a:rPr>
              <a:t>Con sông chảy có rặng dừa nghiêng soi.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195263" y="149225"/>
            <a:ext cx="11782425" cy="63563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47700" y="352425"/>
            <a:ext cx="10896600" cy="5635625"/>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D0D0D"/>
                </a:solidFill>
                <a:latin typeface="Times New Roman" pitchFamily="18" charset="0"/>
                <a:cs typeface="Times New Roman" pitchFamily="18" charset="0"/>
              </a:rPr>
              <a:t>b. Phương tiện kết nối quá khứ và hiện tại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Đọc chuyện cổ nước mình như được gặp lại ông cha, khám phá được bao phẩm chất tốt đẹp của tổ tiên mình.</a:t>
            </a:r>
            <a:endParaRPr lang="en-US" sz="2400">
              <a:latin typeface="Calibri" pitchFamily="34" charset="0"/>
              <a:cs typeface="Times New Roman" pitchFamily="18" charset="0"/>
            </a:endParaRPr>
          </a:p>
          <a:p>
            <a:pPr>
              <a:lnSpc>
                <a:spcPct val="115000"/>
              </a:lnSpc>
              <a:spcAft>
                <a:spcPts val="1000"/>
              </a:spcAft>
            </a:pPr>
            <a:r>
              <a:rPr lang="en-US" sz="2400" b="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Giúp thế hệ đời sau tiếp nhận được những phẩm chất quý báu của cha ông như lẽ công bằng, sự thông minh, lòng độ lượng tình nhân ái bao la… </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Vừa nhân hậu lại tuyệt vời sâu xa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Thương mình rồi mới thương ta</a:t>
            </a:r>
            <a:endParaRPr lang="en-US" sz="2400">
              <a:latin typeface="Calibri" pitchFamily="34" charset="0"/>
              <a:cs typeface="Times New Roman" pitchFamily="18" charset="0"/>
            </a:endParaRPr>
          </a:p>
          <a:p>
            <a:pPr algn="ctr">
              <a:lnSpc>
                <a:spcPct val="115000"/>
              </a:lnSpc>
              <a:spcAft>
                <a:spcPts val="1000"/>
              </a:spcAft>
            </a:pPr>
            <a:r>
              <a:rPr lang="en-US" sz="2400" i="1">
                <a:solidFill>
                  <a:srgbClr val="000000"/>
                </a:solidFill>
                <a:latin typeface="Times New Roman" pitchFamily="18" charset="0"/>
                <a:cs typeface="Times New Roman" pitchFamily="18" charset="0"/>
              </a:rPr>
              <a:t>Yêu nhau dù mấy cách xa cũng tìm</a:t>
            </a:r>
            <a:endParaRPr lang="en-US" sz="2400">
              <a:latin typeface="Calibri" pitchFamily="34" charset="0"/>
              <a:cs typeface="Times New Roman" pitchFamily="18" charset="0"/>
            </a:endParaRPr>
          </a:p>
          <a:p>
            <a:pPr>
              <a:lnSpc>
                <a:spcPct val="115000"/>
              </a:lnSpc>
              <a:spcAft>
                <a:spcPts val="1000"/>
              </a:spcAft>
            </a:pPr>
            <a:r>
              <a:rPr lang="vi-VN" sz="2400">
                <a:latin typeface="Times New Roman" pitchFamily="18" charset="0"/>
                <a:cs typeface="Times New Roman" pitchFamily="18" charset="0"/>
              </a:rPr>
              <a:t>- Truyện cổ dân gian chính là nhịp cầu nối liền bao thế hệ</a:t>
            </a:r>
            <a:r>
              <a:rPr lang="en-US" sz="2400">
                <a:latin typeface="Times New Roman" pitchFamily="18" charset="0"/>
                <a:cs typeface="Times New Roman" pitchFamily="18" charset="0"/>
              </a:rPr>
              <a:t>: </a:t>
            </a:r>
            <a:r>
              <a:rPr lang="en-US" sz="2400" i="1">
                <a:latin typeface="Times New Roman" pitchFamily="18" charset="0"/>
                <a:cs typeface="Times New Roman" pitchFamily="18" charset="0"/>
              </a:rPr>
              <a:t>đời cha ông với đời tôi</a:t>
            </a:r>
            <a:endParaRPr lang="en-US" sz="2400">
              <a:latin typeface="Calibri" pitchFamily="34"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Hai câu cuối nhấn mạnh lời răn dạy của ông cha ta về lẽ sống, về tình thương, về nhân cách, về đức độ, sự cần cù, lòng nhân ái,… </a:t>
            </a:r>
            <a:endParaRPr lang="en-US" sz="2400">
              <a:latin typeface="Calibri" pitchFamily="34" charset="0"/>
              <a:cs typeface="Times New Roman" pitchFamily="18" charset="0"/>
            </a:endParaRPr>
          </a:p>
        </p:txBody>
      </p:sp>
      <p:sp>
        <p:nvSpPr>
          <p:cNvPr id="73731" name="Rectangle 2"/>
          <p:cNvSpPr>
            <a:spLocks noChangeArrowheads="1"/>
          </p:cNvSpPr>
          <p:nvPr/>
        </p:nvSpPr>
        <p:spPr bwMode="auto">
          <a:xfrm>
            <a:off x="195263" y="893763"/>
            <a:ext cx="33324800" cy="461962"/>
          </a:xfrm>
          <a:prstGeom prst="rect">
            <a:avLst/>
          </a:prstGeom>
          <a:noFill/>
          <a:ln w="9525">
            <a:noFill/>
            <a:miter lim="800000"/>
            <a:headEnd/>
            <a:tailEnd/>
          </a:ln>
        </p:spPr>
        <p:txBody>
          <a:bodyPr anchor="ctr">
            <a:spAutoFit/>
          </a:bodyPr>
          <a:lstStyle/>
          <a:p>
            <a:endParaRPr lang="en-US" sz="2400">
              <a:latin typeface="Calibri" pitchFamily="34" charset="0"/>
            </a:endParaRPr>
          </a:p>
        </p:txBody>
      </p:sp>
      <p:pic>
        <p:nvPicPr>
          <p:cNvPr id="30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23913" y="5994400"/>
            <a:ext cx="495300" cy="390525"/>
          </a:xfrm>
          <a:prstGeom prst="rect">
            <a:avLst/>
          </a:prstGeom>
          <a:noFill/>
          <a:ln w="9525">
            <a:noFill/>
            <a:miter lim="800000"/>
            <a:headEnd/>
            <a:tailEnd/>
          </a:ln>
        </p:spPr>
      </p:pic>
      <p:sp>
        <p:nvSpPr>
          <p:cNvPr id="73733" name="Rectangle 3"/>
          <p:cNvSpPr>
            <a:spLocks noChangeArrowheads="1"/>
          </p:cNvSpPr>
          <p:nvPr/>
        </p:nvSpPr>
        <p:spPr bwMode="auto">
          <a:xfrm flipV="1">
            <a:off x="195263" y="1157288"/>
            <a:ext cx="33324800" cy="460375"/>
          </a:xfrm>
          <a:prstGeom prst="rect">
            <a:avLst/>
          </a:prstGeom>
          <a:noFill/>
          <a:ln w="9525">
            <a:noFill/>
            <a:miter lim="800000"/>
            <a:headEnd/>
            <a:tailEnd/>
          </a:ln>
        </p:spPr>
        <p:txBody>
          <a:bodyPr anchor="ctr">
            <a:spAutoFit/>
          </a:bodyPr>
          <a:lstStyle/>
          <a:p>
            <a:pPr algn="just" eaLnBrk="0" hangingPunct="0">
              <a:tabLst>
                <a:tab pos="400050" algn="l"/>
              </a:tabLst>
            </a:pPr>
            <a:r>
              <a:rPr lang="vi-VN" altLang="en-US" sz="2400">
                <a:solidFill>
                  <a:srgbClr val="000000"/>
                </a:solidFill>
                <a:latin typeface="Times New Roman" pitchFamily="18" charset="0"/>
                <a:cs typeface="Times New Roman" pitchFamily="18" charset="0"/>
              </a:rPr>
              <a:t>Đó là bài học </a:t>
            </a:r>
            <a:r>
              <a:rPr lang="en-US" altLang="en-US" sz="2400">
                <a:solidFill>
                  <a:srgbClr val="000000"/>
                </a:solidFill>
                <a:latin typeface="Times New Roman" pitchFamily="18" charset="0"/>
                <a:cs typeface="Times New Roman" pitchFamily="18" charset="0"/>
              </a:rPr>
              <a:t>quý giá </a:t>
            </a:r>
            <a:r>
              <a:rPr lang="vi-VN" altLang="en-US" sz="2400">
                <a:solidFill>
                  <a:srgbClr val="000000"/>
                </a:solidFill>
                <a:latin typeface="Times New Roman" pitchFamily="18" charset="0"/>
                <a:cs typeface="Times New Roman" pitchFamily="18" charset="0"/>
              </a:rPr>
              <a:t>cho con cháu đời sau.</a:t>
            </a:r>
            <a:endParaRPr lang="vi-VN" altLang="en-US" sz="2400"/>
          </a:p>
        </p:txBody>
      </p:sp>
      <p:sp>
        <p:nvSpPr>
          <p:cNvPr id="12" name="TextBox 11"/>
          <p:cNvSpPr txBox="1">
            <a:spLocks noChangeArrowheads="1"/>
          </p:cNvSpPr>
          <p:nvPr/>
        </p:nvSpPr>
        <p:spPr bwMode="auto">
          <a:xfrm>
            <a:off x="1319213" y="5945188"/>
            <a:ext cx="16908462" cy="490537"/>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vi-VN" sz="2400">
                <a:solidFill>
                  <a:srgbClr val="000000"/>
                </a:solidFill>
                <a:latin typeface="Times New Roman" pitchFamily="18" charset="0"/>
                <a:cs typeface="Times New Roman" pitchFamily="18" charset="0"/>
              </a:rPr>
              <a:t>Đó là bài học </a:t>
            </a:r>
            <a:r>
              <a:rPr lang="en-US" sz="2400">
                <a:solidFill>
                  <a:srgbClr val="000000"/>
                </a:solidFill>
                <a:latin typeface="Times New Roman" pitchFamily="18" charset="0"/>
                <a:cs typeface="Times New Roman" pitchFamily="18" charset="0"/>
              </a:rPr>
              <a:t>quý giá </a:t>
            </a:r>
            <a:r>
              <a:rPr lang="vi-VN" sz="2400">
                <a:solidFill>
                  <a:srgbClr val="000000"/>
                </a:solidFill>
                <a:latin typeface="Times New Roman" pitchFamily="18" charset="0"/>
                <a:cs typeface="Times New Roman" pitchFamily="18" charset="0"/>
              </a:rPr>
              <a:t>cho con cháu đời sau.</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16" presetClass="entr" presetSubtype="21" fill="hold" nodeType="withEffect">
                                  <p:stCondLst>
                                    <p:cond delay="0"/>
                                  </p:stCondLst>
                                  <p:childTnLst>
                                    <p:set>
                                      <p:cBhvr>
                                        <p:cTn id="21" dur="1" fill="hold">
                                          <p:stCondLst>
                                            <p:cond delay="0"/>
                                          </p:stCondLst>
                                        </p:cTn>
                                        <p:tgtEl>
                                          <p:spTgt spid="3073"/>
                                        </p:tgtEl>
                                        <p:attrNameLst>
                                          <p:attrName>style.visibility</p:attrName>
                                        </p:attrNameLst>
                                      </p:cBhvr>
                                      <p:to>
                                        <p:strVal val="visible"/>
                                      </p:to>
                                    </p:set>
                                    <p:animEffect transition="in" filter="barn(inVertical)">
                                      <p:cBhvr>
                                        <p:cTn id="22" dur="500"/>
                                        <p:tgtEl>
                                          <p:spTgt spid="3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438275"/>
            <a:ext cx="11231563"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44513" y="2005013"/>
            <a:ext cx="11102975" cy="3236912"/>
          </a:xfrm>
          <a:prstGeom prst="rect">
            <a:avLst/>
          </a:prstGeom>
          <a:noFill/>
          <a:ln w="9525">
            <a:noFill/>
            <a:miter lim="800000"/>
            <a:headEnd/>
            <a:tailEnd/>
          </a:ln>
        </p:spPr>
        <p:txBody>
          <a:bodyPr>
            <a:spAutoFit/>
          </a:bodyPr>
          <a:lstStyle/>
          <a:p>
            <a:pPr algn="just">
              <a:lnSpc>
                <a:spcPct val="115000"/>
              </a:lnSpc>
              <a:spcAft>
                <a:spcPts val="1200"/>
              </a:spcAft>
              <a:tabLst>
                <a:tab pos="400050" algn="l"/>
              </a:tabLst>
            </a:pPr>
            <a:r>
              <a:rPr lang="en-US" sz="2400" b="1" i="1">
                <a:solidFill>
                  <a:srgbClr val="C00000"/>
                </a:solidFill>
                <a:latin typeface="Times New Roman" pitchFamily="18" charset="0"/>
                <a:cs typeface="Times New Roman" pitchFamily="18" charset="0"/>
              </a:rPr>
              <a:t>1.2.3. Suy ngẫm về sức sống lâu bền của chuyện cổ ( 04 câu cuối)</a:t>
            </a:r>
            <a:endParaRPr lang="en-US" sz="2400">
              <a:latin typeface="Times New Roman" pitchFamily="18" charset="0"/>
              <a:cs typeface="Times New Roman" pitchFamily="18" charset="0"/>
            </a:endParaRPr>
          </a:p>
          <a:p>
            <a:pPr algn="ctr">
              <a:lnSpc>
                <a:spcPct val="115000"/>
              </a:lnSpc>
              <a:spcAft>
                <a:spcPts val="1000"/>
              </a:spcAft>
              <a:tabLst>
                <a:tab pos="400050" algn="l"/>
              </a:tabLs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a:p>
            <a:pPr>
              <a:tabLst>
                <a:tab pos="400050" algn="l"/>
              </a:tabLst>
            </a:pPr>
            <a:r>
              <a:rPr lang="en-US" sz="2400">
                <a:solidFill>
                  <a:srgbClr val="000000"/>
                </a:solidFill>
                <a:latin typeface="Times New Roman" pitchFamily="18" charset="0"/>
                <a:cs typeface="Times New Roman" pitchFamily="18" charset="0"/>
              </a:rPr>
              <a:t>Dù thời gian có chuyển dời thì giá trị của chuyện cổ vẫn vẹn nguyên với các thế hệ mai sau</a:t>
            </a:r>
            <a:endParaRPr lang="en-US" sz="2400">
              <a:latin typeface="Times New Roman" pitchFamily="18" charset="0"/>
              <a:cs typeface="Times New Roman" pitchFamily="18" charset="0"/>
            </a:endParaRPr>
          </a:p>
        </p:txBody>
      </p:sp>
      <p:pic>
        <p:nvPicPr>
          <p:cNvPr id="7475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pic>
        <p:nvPicPr>
          <p:cNvPr id="747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0"/>
            <a:ext cx="180975" cy="14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50838"/>
            <a:ext cx="11274425" cy="1133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284163" y="1709738"/>
            <a:ext cx="11663362" cy="51482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42963" y="350838"/>
            <a:ext cx="6092825" cy="484187"/>
          </a:xfrm>
          <a:prstGeom prst="rect">
            <a:avLst/>
          </a:prstGeom>
          <a:noFill/>
          <a:ln w="9525">
            <a:noFill/>
            <a:miter lim="800000"/>
            <a:headEnd/>
            <a:tailEnd/>
          </a:ln>
        </p:spPr>
        <p:txBody>
          <a:bodyPr>
            <a:spAutoFit/>
          </a:bodyPr>
          <a:lstStyle/>
          <a:p>
            <a:pPr algn="just">
              <a:lnSpc>
                <a:spcPct val="115000"/>
              </a:lnSpc>
            </a:pPr>
            <a:r>
              <a:rPr lang="en-US" sz="2400" b="1">
                <a:solidFill>
                  <a:srgbClr val="000000"/>
                </a:solidFill>
                <a:latin typeface="Times New Roman" pitchFamily="18" charset="0"/>
                <a:cs typeface="Times New Roman" pitchFamily="18" charset="0"/>
              </a:rPr>
              <a:t>3. Cách đọc hiểu tác phẩm thơ lục bát</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833438"/>
            <a:ext cx="10355262" cy="484187"/>
          </a:xfrm>
          <a:prstGeom prst="rect">
            <a:avLst/>
          </a:prstGeom>
          <a:noFill/>
          <a:ln w="9525">
            <a:noFill/>
            <a:miter lim="800000"/>
            <a:headEnd/>
            <a:tailEnd/>
          </a:ln>
        </p:spPr>
        <p:txBody>
          <a:bodyPr>
            <a:spAutoFit/>
          </a:bodyPr>
          <a:lstStyle/>
          <a:p>
            <a:pPr algn="just">
              <a:lnSpc>
                <a:spcPct val="115000"/>
              </a:lnSpc>
            </a:pPr>
            <a:r>
              <a:rPr lang="en-US" sz="2400">
                <a:solidFill>
                  <a:srgbClr val="000000"/>
                </a:solidFill>
                <a:latin typeface="Times New Roman" pitchFamily="18" charset="0"/>
                <a:cs typeface="Times New Roman" pitchFamily="18" charset="0"/>
              </a:rPr>
              <a:t>Câu hỏi ôn tập: Em cần lưu ý những điều gì khi đọc hiểu một bài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3041650" y="1725613"/>
            <a:ext cx="6108700" cy="482600"/>
          </a:xfrm>
          <a:prstGeom prst="rect">
            <a:avLst/>
          </a:prstGeom>
          <a:noFill/>
          <a:ln w="9525">
            <a:noFill/>
            <a:miter lim="800000"/>
            <a:headEnd/>
            <a:tailEnd/>
          </a:ln>
        </p:spPr>
        <p:txBody>
          <a:bodyPr>
            <a:spAutoFit/>
          </a:bodyPr>
          <a:lstStyle/>
          <a:p>
            <a:pPr algn="ctr">
              <a:lnSpc>
                <a:spcPct val="115000"/>
              </a:lnSpc>
            </a:pPr>
            <a:r>
              <a:rPr lang="en-US" sz="2400" b="1">
                <a:solidFill>
                  <a:srgbClr val="00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52438" y="2241550"/>
            <a:ext cx="11506200" cy="4265613"/>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Khi đọc hiểu một tác phẩm thơ lục bát, ta cần tuân thủ những yêu cầu dưới đây:</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Cần biết rõ tên tác phẩm, tên tập thơ, tên tác giả, năm xuất bản, tìm hiểu những thông tin liên quan đến hoàn cảnh sáng tác bài thơ.</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a:t>
            </a:r>
            <a:r>
              <a:rPr lang="en-US" sz="2400" b="1">
                <a:solidFill>
                  <a:srgbClr val="000000"/>
                </a:solidFill>
                <a:latin typeface="Times New Roman" pitchFamily="18" charset="0"/>
                <a:cs typeface="Times New Roman" pitchFamily="18" charset="0"/>
              </a:rPr>
              <a:t>Cần hiểu được bài thơ là lời của ai, nói về ai, về điều gì?</a:t>
            </a:r>
            <a:endParaRPr lang="en-US" sz="2400">
              <a:latin typeface="Times New Roman" pitchFamily="18" charset="0"/>
              <a:cs typeface="Times New Roman" pitchFamily="18" charset="0"/>
            </a:endParaRPr>
          </a:p>
          <a:p>
            <a:pPr>
              <a:lnSpc>
                <a:spcPct val="115000"/>
              </a:lnSpc>
              <a:spcAft>
                <a:spcPts val="1000"/>
              </a:spcAft>
            </a:pPr>
            <a:r>
              <a:rPr lang="en-US" sz="2400">
                <a:solidFill>
                  <a:srgbClr val="000000"/>
                </a:solidFill>
                <a:latin typeface="Times New Roman" pitchFamily="18" charset="0"/>
                <a:cs typeface="Times New Roman" pitchFamily="18" charset="0"/>
              </a:rPr>
              <a:t>- Đọc kĩ bài thơ, cảm nhận ý thơ qua </a:t>
            </a:r>
            <a:r>
              <a:rPr lang="en-US" sz="2400" b="1">
                <a:solidFill>
                  <a:srgbClr val="000000"/>
                </a:solidFill>
                <a:latin typeface="Times New Roman" pitchFamily="18" charset="0"/>
                <a:cs typeface="Times New Roman" pitchFamily="18" charset="0"/>
              </a:rPr>
              <a:t>các yếu tố hình thức của bài thơ lục bát: nhan đề, dòng thơ, số khổ thơ, vần và nhịp, các hình ảnh đặc sắc, các biện pháp tu từ,…</a:t>
            </a:r>
            <a:r>
              <a:rPr lang="en-US" sz="2400">
                <a:solidFill>
                  <a:srgbClr val="000000"/>
                </a:solidFill>
                <a:latin typeface="Times New Roman" pitchFamily="18" charset="0"/>
                <a:cs typeface="Times New Roman" pitchFamily="18" charset="0"/>
              </a:rPr>
              <a:t>. Ý thơ ở đây là cảm xúc, suy nghĩ, tâm trạng, những sự việc, sự vật,… Đồng cảm với nhà thơ, dùng liên tưởng, tưởng tượng, phân tích khả năng biểu hiện của từng từ ngữ, chi tiết, vần điệu,… mới cảm nhận được ý thơ, thấu hiểu hình tượng thơ, cái tôi trữ tình, nhân vật trữ tình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87113" cy="46863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8963" y="1971675"/>
            <a:ext cx="10714037" cy="3648075"/>
          </a:xfrm>
          <a:prstGeom prst="rect">
            <a:avLst/>
          </a:prstGeom>
          <a:noFill/>
          <a:ln w="9525">
            <a:noFill/>
            <a:miter lim="800000"/>
            <a:headEnd/>
            <a:tailEnd/>
          </a:ln>
        </p:spPr>
        <p:txBody>
          <a:bodyPr>
            <a:spAutoFit/>
          </a:bodyPr>
          <a:lstStyle/>
          <a:p>
            <a:pPr marL="742950" lvl="1" indent="-285750">
              <a:lnSpc>
                <a:spcPct val="115000"/>
              </a:lnSpc>
              <a:spcAft>
                <a:spcPts val="1200"/>
              </a:spcAft>
              <a:buFont typeface="Calibri Light"/>
              <a:buAutoNum type="arabicPeriod" startAt="3"/>
              <a:tabLst>
                <a:tab pos="400050" algn="l"/>
              </a:tabLst>
            </a:pPr>
            <a:r>
              <a:rPr lang="en-US" sz="2400" b="1">
                <a:solidFill>
                  <a:srgbClr val="0D0D0D"/>
                </a:solidFill>
                <a:latin typeface="Times New Roman" pitchFamily="18" charset="0"/>
                <a:cs typeface="Times New Roman" pitchFamily="18" charset="0"/>
              </a:rPr>
              <a:t>Đánh giá vấn đề</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a:t>
            </a:r>
            <a:r>
              <a:rPr lang="en-US" sz="2400" b="1" i="1">
                <a:solidFill>
                  <a:srgbClr val="000000"/>
                </a:solidFill>
                <a:latin typeface="Times New Roman" pitchFamily="18" charset="0"/>
                <a:cs typeface="Times New Roman" pitchFamily="18" charset="0"/>
              </a:rPr>
              <a:t> </a:t>
            </a:r>
            <a:r>
              <a:rPr lang="vi-VN" sz="2400" b="1" i="1">
                <a:solidFill>
                  <a:srgbClr val="000000"/>
                </a:solidFill>
                <a:latin typeface="Times New Roman" pitchFamily="18" charset="0"/>
                <a:cs typeface="Times New Roman" pitchFamily="18" charset="0"/>
              </a:rPr>
              <a:t>Nghệ thuật</a:t>
            </a:r>
            <a:r>
              <a:rPr lang="en-US" sz="2400" b="1" i="1">
                <a:solidFill>
                  <a:srgbClr val="000000"/>
                </a:solidFill>
                <a:latin typeface="Times New Roman" pitchFamily="18" charset="0"/>
                <a:cs typeface="Times New Roman" pitchFamily="18" charset="0"/>
              </a:rPr>
              <a:t>:  </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Thể thơ lục bát dễ đọc, dễ nhớ; sử dụng ngôn từ mộc mạc gần với lời ăn tiếng nói của nhân dân...</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Giọng thơ nhẹ nhàng, tâm tình</a:t>
            </a:r>
            <a:endParaRPr lang="en-US" sz="2400">
              <a:latin typeface="Times New Roman" pitchFamily="18" charset="0"/>
              <a:cs typeface="Times New Roman" pitchFamily="18" charset="0"/>
            </a:endParaRPr>
          </a:p>
          <a:p>
            <a:pPr marL="30163" algn="just">
              <a:lnSpc>
                <a:spcPct val="115000"/>
              </a:lnSpc>
              <a:spcAft>
                <a:spcPts val="1200"/>
              </a:spcAft>
              <a:tabLst>
                <a:tab pos="400050" algn="l"/>
              </a:tabLst>
            </a:pPr>
            <a:r>
              <a:rPr lang="en-US" sz="2400">
                <a:solidFill>
                  <a:srgbClr val="000000"/>
                </a:solidFill>
                <a:latin typeface="Times New Roman" pitchFamily="18" charset="0"/>
                <a:cs typeface="Times New Roman" pitchFamily="18" charset="0"/>
              </a:rPr>
              <a:t>- Các biện pháp tu từ: nhân hóa (chuyện cổ thầm thì), so sánh (đời cha ông với đời tôi)….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1265238"/>
            <a:ext cx="11152187" cy="48117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7700" y="1487488"/>
            <a:ext cx="10668000" cy="43688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vi-VN" sz="2400" b="1" i="1">
                <a:latin typeface="Times New Roman" pitchFamily="18" charset="0"/>
                <a:cs typeface="Times New Roman" pitchFamily="18" charset="0"/>
              </a:rPr>
              <a:t>* Nội dung</a:t>
            </a:r>
            <a:r>
              <a:rPr lang="en-US" sz="2400" b="1" i="1">
                <a:latin typeface="Times New Roman" pitchFamily="18" charset="0"/>
                <a:cs typeface="Times New Roman" pitchFamily="18" charset="0"/>
              </a:rPr>
              <a:t>:</a:t>
            </a:r>
            <a:endParaRPr lang="en-US" sz="2400">
              <a:latin typeface="Calibri" pitchFamily="34" charset="0"/>
              <a:cs typeface="Times New Roman" pitchFamily="18" charset="0"/>
            </a:endParaRPr>
          </a:p>
          <a:p>
            <a:pPr>
              <a:lnSpc>
                <a:spcPct val="115000"/>
              </a:lnSpc>
              <a:spcAft>
                <a:spcPts val="1000"/>
              </a:spcAft>
              <a:tabLst>
                <a:tab pos="400050" algn="l"/>
              </a:tabLst>
            </a:pPr>
            <a:r>
              <a:rPr lang="en-US" sz="2400">
                <a:solidFill>
                  <a:srgbClr val="000000"/>
                </a:solidFill>
                <a:latin typeface="Times New Roman" pitchFamily="18" charset="0"/>
                <a:cs typeface="Times New Roman" pitchFamily="18" charset="0"/>
              </a:rPr>
              <a:t>-  Ngợi ca ý nghĩa to lớn và những bài học về đạo lí làm người chứa trong kho tàng chuyện cổ dân gian của nước nhà.</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cs typeface="Times New Roman" pitchFamily="18" charset="0"/>
              </a:rPr>
              <a:t>- Nhà thơ gián tiếp khẳng định: Kho tàng chuyện cổ nước nhà có giá trị vô cùng to lớn và sẽ tồn tại mãi muôn đời sau.</a:t>
            </a:r>
            <a:endParaRPr lang="en-US" sz="2400">
              <a:latin typeface="Calibri" pitchFamily="34" charset="0"/>
              <a:cs typeface="Times New Roman" pitchFamily="18" charset="0"/>
            </a:endParaRPr>
          </a:p>
          <a:p>
            <a:pPr algn="just">
              <a:lnSpc>
                <a:spcPct val="115000"/>
              </a:lnSpc>
              <a:spcAft>
                <a:spcPts val="1200"/>
              </a:spcAft>
              <a:tabLst>
                <a:tab pos="400050" algn="l"/>
              </a:tabLst>
            </a:pPr>
            <a:r>
              <a:rPr lang="en-US" sz="2400">
                <a:solidFill>
                  <a:srgbClr val="0D0D0D"/>
                </a:solidFill>
                <a:latin typeface="Times New Roman" pitchFamily="18" charset="0"/>
                <a:ea typeface="MS Mincho" pitchFamily="49" charset="-128"/>
              </a:rPr>
              <a:t>- Bày tỏ tình yêu, niềm tự hào của nhà thơ về kho tàng chuyện cổ nói riêng, về vẻ đẹp truyền thống văn hóa dân tộc nói chung.</a:t>
            </a:r>
            <a:endParaRPr lang="en-US" sz="2400">
              <a:latin typeface="Calibri" pitchFamily="34" charset="0"/>
              <a:cs typeface="Times New Roman" pitchFamily="18" charset="0"/>
            </a:endParaRPr>
          </a:p>
          <a:p>
            <a:pPr>
              <a:tabLst>
                <a:tab pos="400050" algn="l"/>
              </a:tabLst>
            </a:pPr>
            <a:r>
              <a:rPr lang="en-US" sz="2400" b="1">
                <a:solidFill>
                  <a:srgbClr val="0D0D0D"/>
                </a:solidFill>
                <a:latin typeface="Times New Roman" pitchFamily="18" charset="0"/>
                <a:cs typeface="Times New Roman" pitchFamily="18" charset="0"/>
              </a:rPr>
              <a:t>*Bày tỏ thái độ của bản thân</a:t>
            </a:r>
            <a:r>
              <a:rPr lang="en-US" sz="2400">
                <a:solidFill>
                  <a:srgbClr val="0D0D0D"/>
                </a:solidFill>
                <a:latin typeface="Times New Roman" pitchFamily="18" charset="0"/>
                <a:cs typeface="Times New Roman" pitchFamily="18" charset="0"/>
              </a:rPr>
              <a:t>: Thêm tự hào, yêu quý và trân trọng những vẻ đẹp văn học dân gian.</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90525"/>
            <a:ext cx="7405688"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34975" y="1468438"/>
            <a:ext cx="11407775" cy="45720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17575" y="469900"/>
            <a:ext cx="6472238" cy="490538"/>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pt-BR" sz="2400" b="1">
                <a:solidFill>
                  <a:srgbClr val="0D0D0D"/>
                </a:solidFill>
                <a:latin typeface="Times New Roman" pitchFamily="18" charset="0"/>
                <a:cs typeface="Times New Roman" pitchFamily="18" charset="0"/>
              </a:rPr>
              <a:t>2. Định hướng phân tích (Dành cho HS giỏi)</a:t>
            </a:r>
            <a:endParaRPr lang="en-US" sz="2400">
              <a:latin typeface="Calibri" pitchFamily="34" charset="0"/>
              <a:cs typeface="Times New Roman" pitchFamily="18" charset="0"/>
            </a:endParaRPr>
          </a:p>
        </p:txBody>
      </p:sp>
      <p:sp>
        <p:nvSpPr>
          <p:cNvPr id="7" name="TextBox 6"/>
          <p:cNvSpPr txBox="1">
            <a:spLocks noChangeArrowheads="1"/>
          </p:cNvSpPr>
          <p:nvPr/>
        </p:nvSpPr>
        <p:spPr bwMode="auto">
          <a:xfrm>
            <a:off x="693738" y="1800225"/>
            <a:ext cx="10788650" cy="3463925"/>
          </a:xfrm>
          <a:prstGeom prst="rect">
            <a:avLst/>
          </a:prstGeom>
          <a:noFill/>
          <a:ln w="9525">
            <a:noFill/>
            <a:miter lim="800000"/>
            <a:headEnd/>
            <a:tailEnd/>
          </a:ln>
        </p:spPr>
        <p:txBody>
          <a:bodyPr>
            <a:spAutoFit/>
          </a:bodyPr>
          <a:lstStyle/>
          <a:p>
            <a:pPr>
              <a:lnSpc>
                <a:spcPct val="115000"/>
              </a:lnSpc>
              <a:spcAft>
                <a:spcPts val="1000"/>
              </a:spcAft>
            </a:pPr>
            <a:r>
              <a:rPr lang="en-US" sz="2400">
                <a:solidFill>
                  <a:srgbClr val="0D0D0D"/>
                </a:solidFill>
                <a:latin typeface="Times New Roman" pitchFamily="18" charset="0"/>
                <a:cs typeface="Times New Roman" pitchFamily="18" charset="0"/>
              </a:rPr>
              <a:t>Mỗi con người, ngay khi cất tiếng khóc chào đời ai cũng được lớn lên trong lời ru ngọt ngào của mẹ, trong lời kể chuyện thủ thỉ của bà. Chuyện cổ đã nuôi dưỡng tâm hồn mỗi con người, làm hành trang cho chúng ta trong cuộc đời dài rộng.</a:t>
            </a:r>
            <a:r>
              <a:rPr lang="en-US" sz="2400">
                <a:latin typeface="Times New Roman" pitchFamily="18" charset="0"/>
                <a:cs typeface="Times New Roman" pitchFamily="18" charset="0"/>
              </a:rPr>
              <a:t> Bằng tình yêu đối với những câu chuyện cổ của dân tộc, tác giả Lâm Thị Mỹ Dạ đã viết nên bài thơ “</a:t>
            </a:r>
            <a:r>
              <a:rPr lang="en-US" sz="2400" b="1">
                <a:latin typeface="Times New Roman" pitchFamily="18" charset="0"/>
                <a:cs typeface="Times New Roman" pitchFamily="18" charset="0"/>
              </a:rPr>
              <a:t>Chuyện cổ nước mình"</a:t>
            </a:r>
            <a:r>
              <a:rPr lang="en-US" sz="2400">
                <a:latin typeface="Times New Roman" pitchFamily="18" charset="0"/>
                <a:cs typeface="Times New Roman" pitchFamily="18" charset="0"/>
              </a:rPr>
              <a:t>. Với thể thơ lục bát, âm điệu nhẹ nhàng, mang màu sắc ca dao, dân ca, qua bài thơ,  Lâm Thị Mỹ Dạ đã ca ngợi vẻ đẹp và ý nghĩa sâu xa của kho tàng chuyện cổ nước mình – nơi chứa đựng bao bài học quý báu của ông cha truyền lại cho con cháu đời sau.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65138"/>
            <a:ext cx="11366500" cy="59055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617538"/>
            <a:ext cx="11360150" cy="5283200"/>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Bài thơ được viết theo thể lục bát giản dị, cách gieo vần linh hoạt cùng với thanh điệu vô cùng hài hòa. Bài thơ có thể chia thành 3 phần: 06 câu đầu là vẻ đẹp của chuyện cổ nước mình; 20 câu tiếp là ý nghĩa của những câu chuyện cổ và 04 câu cuối là suy ngẫm của nhà thơ về sức sống của chuyện cổ. Bằng ngôn ngữ bình dị, sử dụng sáng tạo chất liệu văn hoá dân gian,  tác giả đã ca ngợi vẻ đẹp cũng như ý nghĩa của những câu chuyện cổ, khẳng định sức sống của văn hoá truyền thống dân gian để từ đó khơi dậy trong lòng người đọc về niềm tự hào về những giá trị văn hoá tinh thần của cha ông.Tác giả vửa kể, gợi câu chuyện cổ, vừa bộc lộ cảm xúc, suy ngẫm về giá trị của chuyện cổ với mình. Việc kể, gợi nhắc làm cơ sở để bộc lộ suy ngẫm. Mạch tự sự và mạch cảm xúc đan xen, nâng đỡ trong suốt bài thơ, tạo ra chiều sâu triết lí cho bài thơ.</a:t>
            </a:r>
          </a:p>
          <a:p>
            <a:pPr indent="457200">
              <a:lnSpc>
                <a:spcPct val="115000"/>
              </a:lnSpc>
              <a:spcAft>
                <a:spcPts val="1000"/>
              </a:spcAft>
            </a:pPr>
            <a:r>
              <a:rPr lang="en-US" sz="2400">
                <a:latin typeface="Times New Roman" pitchFamily="18" charset="0"/>
                <a:cs typeface="Times New Roman" pitchFamily="18" charset="0"/>
              </a:rPr>
              <a:t>            "Chuyện cổ " là những câu chuyện xa xưa do nhân dân ta sáng tạo ra qua hàng ngàn năm lịch sử, thể hiện tâm hồn Việt Nam, bản sắc nền văn hóa Việt Nam.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495300"/>
            <a:ext cx="11396663" cy="58912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9913" y="1460500"/>
            <a:ext cx="11061700" cy="426561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đầu bài thơ, nhân vật trữ tình đã khái quát  tình cảm của mình với vẻ đẹp của chuyện cổ nước mình:</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“Tôi yêu chuyện cổ nước tôi</a:t>
            </a:r>
          </a:p>
          <a:p>
            <a:pPr algn="ctr">
              <a:lnSpc>
                <a:spcPct val="115000"/>
              </a:lnSpc>
              <a:spcAft>
                <a:spcPts val="1000"/>
              </a:spcAft>
            </a:pPr>
            <a:r>
              <a:rPr lang="en-US" sz="2400">
                <a:latin typeface="Times New Roman" pitchFamily="18" charset="0"/>
                <a:cs typeface="Times New Roman" pitchFamily="18" charset="0"/>
              </a:rPr>
              <a:t>Vừa nhân hậu lại tuyệt vời sâu xa”</a:t>
            </a:r>
          </a:p>
          <a:p>
            <a:pPr>
              <a:lnSpc>
                <a:spcPct val="115000"/>
              </a:lnSpc>
              <a:spcAft>
                <a:spcPts val="1000"/>
              </a:spcAft>
            </a:pPr>
            <a:r>
              <a:rPr lang="en-US" sz="2400">
                <a:latin typeface="Times New Roman" pitchFamily="18" charset="0"/>
                <a:cs typeface="Times New Roman" pitchFamily="18" charset="0"/>
              </a:rPr>
              <a:t>Tình cảm của nhân vật trữ tình được bộc lộ trực tiếp qua từ “yêu”.  Tình cảm đó cho thấy sự trân trọng, gắn bó, say mê của “tôi” đối với kho tàng chuyện cổ dân tộc. Lí do mà “tôi” lại yêu chuyện cổ nước mình vì chính vẻ đẹp của nó. Nhà thơ sử dụng các tính từ để khái quát vẻ đẹp của chuyện cổ: “nhân hậu” – “tuyệt vời” – “sâu xa”. Chỉ cần ba tính từ đã đủ để khẳng định những giá trị cốt lõi của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28625" y="1858963"/>
            <a:ext cx="11334750" cy="37623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8625" y="2500313"/>
            <a:ext cx="11128375" cy="2735262"/>
          </a:xfrm>
          <a:prstGeom prst="rect">
            <a:avLst/>
          </a:prstGeom>
          <a:noFill/>
          <a:ln w="9525">
            <a:noFill/>
            <a:miter lim="800000"/>
            <a:headEnd/>
            <a:tailEnd/>
          </a:ln>
        </p:spPr>
        <p:txBody>
          <a:bodyPr>
            <a:spAutoFit/>
          </a:bodyPr>
          <a:lstStyle/>
          <a:p>
            <a:pPr indent="457200">
              <a:lnSpc>
                <a:spcPct val="115000"/>
              </a:lnSpc>
              <a:spcAft>
                <a:spcPts val="1000"/>
              </a:spcAft>
            </a:pPr>
            <a:r>
              <a:rPr lang="en-US" sz="2400">
                <a:latin typeface="Times New Roman" pitchFamily="18" charset="0"/>
                <a:cs typeface="Times New Roman" pitchFamily="18" charset="0"/>
              </a:rPr>
              <a:t>Những vẻ đẹp của chuyện cổ được cụ thể hoá qua những đạo lí được cha ông gửi gắm:</a:t>
            </a:r>
          </a:p>
          <a:p>
            <a:pPr indent="457200" algn="ctr">
              <a:lnSpc>
                <a:spcPct val="115000"/>
              </a:lnSpc>
              <a:spcAft>
                <a:spcPts val="1000"/>
              </a:spcAft>
            </a:pPr>
            <a:r>
              <a:rPr lang="en-US" sz="2400">
                <a:latin typeface="Times New Roman" pitchFamily="18" charset="0"/>
                <a:cs typeface="Times New Roman" pitchFamily="18" charset="0"/>
              </a:rPr>
              <a:t>Thương người rồi mới thương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Yêu nhau dù mấy cách xa cũng tìm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Ở hiền thì lại gặp hiền</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Người ngay thì gặp người tiên độ trì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69950"/>
            <a:ext cx="11410950" cy="54403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415925" y="1301750"/>
            <a:ext cx="11360150"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Vẻ đẹp </a:t>
            </a:r>
            <a:r>
              <a:rPr lang="en-US" sz="2400" i="1">
                <a:latin typeface="Times New Roman" pitchFamily="18" charset="0"/>
                <a:cs typeface="Times New Roman" pitchFamily="18" charset="0"/>
              </a:rPr>
              <a:t>nhân hậu, tuyệt vời, sâu sa</a:t>
            </a:r>
            <a:r>
              <a:rPr lang="en-US" sz="2400">
                <a:latin typeface="Times New Roman" pitchFamily="18" charset="0"/>
                <a:cs typeface="Times New Roman" pitchFamily="18" charset="0"/>
              </a:rPr>
              <a:t> hay cũng chính là vẻ đẹp của tâm hồn, trí tuệ cha ông đúc kết. Đó là bài học về lối sống giàu lòng nhân ái, chan chứa tình thương giữa con người với con người “</a:t>
            </a:r>
            <a:r>
              <a:rPr lang="en-US" sz="2400" i="1">
                <a:latin typeface="Times New Roman" pitchFamily="18" charset="0"/>
                <a:cs typeface="Times New Roman" pitchFamily="18" charset="0"/>
              </a:rPr>
              <a:t>Thương người rồi mới thương ta</a:t>
            </a:r>
            <a:r>
              <a:rPr lang="en-US" sz="2400">
                <a:latin typeface="Times New Roman" pitchFamily="18" charset="0"/>
                <a:cs typeface="Times New Roman" pitchFamily="18" charset="0"/>
              </a:rPr>
              <a:t>”; ân nghĩa, thuỷ chung trong tình yêu “</a:t>
            </a:r>
            <a:r>
              <a:rPr lang="en-US" sz="2400" i="1">
                <a:latin typeface="Times New Roman" pitchFamily="18" charset="0"/>
                <a:cs typeface="Times New Roman" pitchFamily="18" charset="0"/>
              </a:rPr>
              <a:t>Yêu nhau dù mấy cách xa cũng tìm</a:t>
            </a:r>
            <a:r>
              <a:rPr lang="en-US" sz="2400">
                <a:latin typeface="Times New Roman" pitchFamily="18" charset="0"/>
                <a:cs typeface="Times New Roman" pitchFamily="18" charset="0"/>
              </a:rPr>
              <a:t>”; cũng như  niềm tin về lẽ công bằng trong xã hội “</a:t>
            </a:r>
            <a:r>
              <a:rPr lang="en-US" sz="2400" i="1">
                <a:latin typeface="Times New Roman" pitchFamily="18" charset="0"/>
                <a:cs typeface="Times New Roman" pitchFamily="18" charset="0"/>
              </a:rPr>
              <a:t>Ở hiền thì lại gặp hiền</a:t>
            </a:r>
            <a:r>
              <a:rPr lang="en-US" sz="2400">
                <a:latin typeface="Times New Roman" pitchFamily="18" charset="0"/>
                <a:cs typeface="Times New Roman" pitchFamily="18" charset="0"/>
              </a:rPr>
              <a:t>”. Điều thú vị là những dẫn chứng về vẻ đẹp của chuyện cổ lại được tác giả khéo léo gợi nên qua những chất liệu văn hoá dân gian – vốn là sản phẩm tinh thần của cha ông. Đó là những câu tục ngữ, ca dao được tác giả gợi lên qua một số từ hoặc cụm từ như câu ca dao “Yêu nhau mấy núi cũng leo- Mấy sông cũng lội mấy đèo cũng qua” hay qua câu tục ngữ “Thương người như thể thương thân”, “Ở hiền gặp lành” hay . Triết lí bao quát hầu hết trong các chuyện cổ là triết lí "Ở hiền gặp lành, ác giả ác báo",  thể hiện niềm tin của nhân dân ta gửi gắm trong chuyện cổ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60363" y="314325"/>
            <a:ext cx="11526837" cy="6221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20713" y="490538"/>
            <a:ext cx="11063287" cy="57086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Câu thơ của Lâm Thị Mỹ Dạ gợi nhớ trong lòng ta bao chuyện cổ, bao hình ảnh, bao nhân vật. Anh trai cày hiền lành được Phật trao cho câu thần chú: "Khắc nhập! Khắc xuất" mà lấy được vợ đẹp con nhà giàu (Truyện "Cây tre trăm đốt”). Người em cần cù, trung hậu được con chim phượng hoàng đền đáp "ăn một quả trà cục vàng" mà trở nên giàu có hạnh phúc; trái lại người anh tham lam mà chết chìm xuống đáy biển (Truyện "Cây khế". Thạch Sanh được Tiên "độ trì" mà trở nên võ nghệ cao cường, có lắm phép thần thông biến hóa, đã giết chết Trăn tinh, bắn chết Đại Bàng, có đàn thần để lui giặc, được làm phò mã, rồi được làm vua; trái lại Lý Thông gian tham, độc ác, quỷ quyệt bị sét đánh rồi hóa thành bọ hung... Như vậy khẳng định, chuyện cổ nước mình đã phản ánh cuộc sống một cách sâu sắc,  kết tinh những vẻ đẹp tình cảm, tư tưởng của người xưa, đặc biệt là tình người rộng lớn.</a:t>
            </a:r>
          </a:p>
          <a:p>
            <a:pPr>
              <a:lnSpc>
                <a:spcPct val="115000"/>
              </a:lnSpc>
              <a:spcAft>
                <a:spcPts val="1000"/>
              </a:spcAft>
            </a:pPr>
            <a:r>
              <a:rPr lang="en-US" sz="2400" b="1">
                <a:latin typeface="Times New Roman" pitchFamily="18" charset="0"/>
                <a:cs typeface="Times New Roman" pitchFamily="18" charset="0"/>
              </a:rPr>
              <a:t>Kết tinh những giá trị tinh thần, về đẹp tâm hồn, trí tuệ của người xưa nên chuyện cổ có ý nghĩa vô cùng lớn lao với muôn đời.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90638"/>
            <a:ext cx="11410950" cy="48847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42925" y="2024063"/>
            <a:ext cx="11233150" cy="35433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Chuyện cổ nước mình đã trở thành hành trang tinh thần</a:t>
            </a:r>
            <a:r>
              <a:rPr lang="en-US" sz="2400">
                <a:latin typeface="Times New Roman" pitchFamily="18" charset="0"/>
                <a:cs typeface="Times New Roman" pitchFamily="18" charset="0"/>
              </a:rPr>
              <a:t>, đem đến cho nhân vật trữ tình sức mạnh để vượt qua mọi thử thách "nắng mưa" trong cuộc đời, để đi tới mọi miền quê, mọi chân trời xa xôi đẹp đẽ:</a:t>
            </a:r>
          </a:p>
          <a:p>
            <a:pPr algn="ctr">
              <a:lnSpc>
                <a:spcPct val="115000"/>
              </a:lnSpc>
              <a:spcAft>
                <a:spcPts val="1000"/>
              </a:spcAft>
            </a:pPr>
            <a:r>
              <a:rPr lang="en-US" sz="2400">
                <a:latin typeface="Times New Roman" pitchFamily="18" charset="0"/>
                <a:cs typeface="Times New Roman" pitchFamily="18" charset="0"/>
              </a:rPr>
              <a:t>"Mang theo truyện cổ tôi đi</a:t>
            </a:r>
          </a:p>
          <a:p>
            <a:pPr algn="ctr">
              <a:lnSpc>
                <a:spcPct val="115000"/>
              </a:lnSpc>
              <a:spcAft>
                <a:spcPts val="1000"/>
              </a:spcAft>
            </a:pPr>
            <a:r>
              <a:rPr lang="en-US" sz="2400">
                <a:latin typeface="Times New Roman" pitchFamily="18" charset="0"/>
                <a:cs typeface="Times New Roman" pitchFamily="18" charset="0"/>
              </a:rPr>
              <a:t>Nghe trong cuộc sông thầm thì tiếng xưa.</a:t>
            </a:r>
          </a:p>
          <a:p>
            <a:pPr algn="ctr">
              <a:lnSpc>
                <a:spcPct val="115000"/>
              </a:lnSpc>
              <a:spcAft>
                <a:spcPts val="1000"/>
              </a:spcAft>
            </a:pPr>
            <a:r>
              <a:rPr lang="en-US" sz="2400">
                <a:latin typeface="Times New Roman" pitchFamily="18" charset="0"/>
                <a:cs typeface="Times New Roman" pitchFamily="18" charset="0"/>
              </a:rPr>
              <a:t>Vàng cơn nắng, trắng cơn mưa</a:t>
            </a:r>
          </a:p>
          <a:p>
            <a:pPr algn="ctr">
              <a:lnSpc>
                <a:spcPct val="115000"/>
              </a:lnSpc>
              <a:spcAft>
                <a:spcPts val="1000"/>
              </a:spcAft>
            </a:pPr>
            <a:r>
              <a:rPr lang="en-US" sz="2400">
                <a:latin typeface="Times New Roman" pitchFamily="18" charset="0"/>
                <a:cs typeface="Times New Roman" pitchFamily="18" charset="0"/>
              </a:rPr>
              <a:t>Con sông chảy có rặng dừa nghiêng soi".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509588"/>
            <a:ext cx="11322050" cy="60118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598488" y="762000"/>
            <a:ext cx="11177587" cy="5586413"/>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Nhân vật trữ tình trong bài thơ lớn lên từ những câu chuyện cổ qua lời kể của bà, của mẹ. Trên hành trình vô tận của cuộc sống, “tôi” có được những câu chuyện cổ là hành trang để khám phá cuộc sống. Chuyện cổ trở thành hành trang tinh thần, là điểm tựa cho “tôi” trong cuộc đời. Biện pháp nhân hóa kết hợp với  đảo ngữ “t</a:t>
            </a:r>
            <a:r>
              <a:rPr lang="en-US" sz="2400" i="1">
                <a:latin typeface="Times New Roman" pitchFamily="18" charset="0"/>
                <a:cs typeface="Times New Roman" pitchFamily="18" charset="0"/>
              </a:rPr>
              <a:t>hì thầm  tiếng xưa</a:t>
            </a:r>
            <a:r>
              <a:rPr lang="en-US" sz="2400">
                <a:latin typeface="Times New Roman" pitchFamily="18" charset="0"/>
                <a:cs typeface="Times New Roman" pitchFamily="18" charset="0"/>
              </a:rPr>
              <a:t>” để khẳng định giá trị của chuyện cổ của cha ông với cuộc sống hôm nay.  “Tiếng xưa” là ẩn dụ chỉ  tiếng nói, lời răn dạy của cha ông gửi gắm trong những câu chuyện. Giá trị tinh thần, triết lí nhân sinh, truyền thống văn hóa của cha ông có sức sống mãnh liệt, bồi đắp tâm hồn nhà thơ, làm hành trang trong cuộc đời “tôi”. Không chỉ bồi đắp tâm hồn, “tôi” còn trở nên vững vàng, tự tin trong cuộc đời dài rộng “</a:t>
            </a:r>
            <a:r>
              <a:rPr lang="en-US" sz="2400" i="1">
                <a:latin typeface="Times New Roman" pitchFamily="18" charset="0"/>
                <a:cs typeface="Times New Roman" pitchFamily="18" charset="0"/>
              </a:rPr>
              <a:t>Vàng cơn nắng, trắng cơn mưa”</a:t>
            </a:r>
            <a:r>
              <a:rPr lang="en-US" sz="2400">
                <a:latin typeface="Times New Roman" pitchFamily="18" charset="0"/>
                <a:cs typeface="Times New Roman" pitchFamily="18" charset="0"/>
              </a:rPr>
              <a:t>. Dẫu cuộc đời sau này  có lắm “</a:t>
            </a:r>
            <a:r>
              <a:rPr lang="en-US" sz="2400" i="1">
                <a:latin typeface="Times New Roman" pitchFamily="18" charset="0"/>
                <a:cs typeface="Times New Roman" pitchFamily="18" charset="0"/>
              </a:rPr>
              <a:t>nắng”, “mưa</a:t>
            </a:r>
            <a:r>
              <a:rPr lang="en-US" sz="2400">
                <a:latin typeface="Times New Roman" pitchFamily="18" charset="0"/>
                <a:cs typeface="Times New Roman" pitchFamily="18" charset="0"/>
              </a:rPr>
              <a:t>” thử thách nhưng nhờ có hành trang chuyện cổ - những giá trị tinh thần, lời dạy của cha ông soi sáng, dẫn lối thì mỗi người sẽ an nhiên trước cuộc đời, giống như dòng sông kia vẫn luôn yên bình chảy trôi soi bóng hàng dừa, ta sẽ luôn cảm nhận được vẻ đẹp của cuộc sống từ những điều bình dị nhất.</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171238" cy="41306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04838" y="1939925"/>
            <a:ext cx="10847387" cy="27432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 Chỉ ra được tình cảm, cảm xúc của người viết và tác động của chúng đến suy nghĩ và tình cảm của người đọc.</a:t>
            </a:r>
            <a:endParaRPr lang="en-US" sz="2400">
              <a:latin typeface="Times New Roman" pitchFamily="18" charset="0"/>
              <a:cs typeface="Times New Roman" pitchFamily="18" charset="0"/>
            </a:endParaRPr>
          </a:p>
          <a:p>
            <a:pPr>
              <a:lnSpc>
                <a:spcPct val="115000"/>
              </a:lnSpc>
              <a:spcAft>
                <a:spcPts val="1200"/>
              </a:spcAft>
            </a:pPr>
            <a:r>
              <a:rPr lang="en-US" sz="2400" b="1">
                <a:latin typeface="Times New Roman" pitchFamily="18" charset="0"/>
                <a:cs typeface="Times New Roman" pitchFamily="18" charset="0"/>
              </a:rPr>
              <a:t>-</a:t>
            </a:r>
            <a:r>
              <a:rPr lang="en-US" sz="2400">
                <a:latin typeface="Times New Roman" pitchFamily="18" charset="0"/>
                <a:cs typeface="Times New Roman" pitchFamily="18" charset="0"/>
              </a:rPr>
              <a:t>Từ những câu thơ đẹp, lời thơ lạ, ý thơ hay, từ hình tượng thơ, cái tôi trữ tình, nhân vật trữ tình, hãy lùi xa ra và nhìn lại để lí giải, đánh giá toàn bài thơ cả về nội dung và nghệ thuật. Cần chỉ ra được những nét độc đáo, sáng tạo trong hình thức biểu hiện; những đóng góp về nội dung tư tưởng.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198563"/>
            <a:ext cx="11350625" cy="4167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65313"/>
            <a:ext cx="11236325" cy="273526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Không chỉ làm hành trang mang theo của mỗi người, chuyện cổ còn là phương tiện kết nối quá khứ và hiện tại, là sợi dây kết nối giữa ông cha với con cháu:</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Đời cha ông với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 con sông với chân trời đã xa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Chỉ còn truyện cổ thiết tha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Cho tôi nhận mặt ông cha của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063625"/>
            <a:ext cx="11350625" cy="49625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574800"/>
            <a:ext cx="11350625" cy="37861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Trong dòng chảy miên viễn của thời gian, có bao giá trị bị quên lãng, chôn vùi. Những lời dạy của cha ông, những thế hệ đi trước liệu thế hệ cháu con có biết đến? Bằng giọng thơ mang nặng suy ngẫm, triết lí, nhà thơ đã bày tỏ lòng biết ơn đối với những chuyện cổ, nhờ đó mà thế hệ nhà thơ mới biết được bộ mặt tinh thần của cha ông. Mối liên hệ giữa “đời cha ông”- thế hệ đi trước với “đời tôi” – thế hệ sau được so sánh với mối liên hệ giữa con sông với chân trời đã xa.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Khoảng cách thời gian giữa các thế hệ được ví với khoảng cách không gian địa lí con sông – chân trời.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0388" y="1184275"/>
            <a:ext cx="11215687" cy="40465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39775" y="1868488"/>
            <a:ext cx="10891838" cy="267811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Điệp từ “với” nhấn mạnh quan hệ gắn kết giữa các thế hệ, tạo sợi dậy liên tưởng. Có bao giá trị, bao lời dạy mà cha ông muốn gửi gắm đến con cháu đời sau, chỉ có một phương tiện có thể làm cầu nối – đó chính là những câu chuyện cổ. Chính những câu “</a:t>
            </a:r>
            <a:r>
              <a:rPr lang="en-US" sz="2400" i="1">
                <a:latin typeface="Times New Roman" pitchFamily="18" charset="0"/>
                <a:cs typeface="Times New Roman" pitchFamily="18" charset="0"/>
              </a:rPr>
              <a:t>chuyện cổ thiết tha</a:t>
            </a:r>
            <a:r>
              <a:rPr lang="en-US" sz="2400">
                <a:latin typeface="Times New Roman" pitchFamily="18" charset="0"/>
                <a:cs typeface="Times New Roman" pitchFamily="18" charset="0"/>
              </a:rPr>
              <a:t>” đã giúp tác giả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tức là nhận ra, thấu hiểu được thế giới tinh thần, tâm hồn, lối sống, phong tục, tập quán,… được ghi dấu trong những câu chuyện từ ngàn xưa. Lời thơ thể hiện  tình cảm yêu mến sâu nặng của tác giả với  thế giới chuyện cổ nói riêng và  những giá trị văn hoá dân tộc nói chung.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91888" cy="42433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76263" y="1738313"/>
            <a:ext cx="10972800" cy="2998787"/>
          </a:xfrm>
          <a:prstGeom prst="rect">
            <a:avLst/>
          </a:prstGeom>
          <a:noFill/>
          <a:ln w="9525">
            <a:noFill/>
            <a:miter lim="800000"/>
            <a:headEnd/>
            <a:tailEnd/>
          </a:ln>
        </p:spPr>
        <p:txBody>
          <a:bodyPr>
            <a:spAutoFit/>
          </a:bodyPr>
          <a:lstStyle/>
          <a:p>
            <a:pPr algn="ctr">
              <a:lnSpc>
                <a:spcPct val="115000"/>
              </a:lnSpc>
              <a:spcAft>
                <a:spcPts val="1000"/>
              </a:spcAft>
            </a:pPr>
            <a:r>
              <a:rPr lang="en-US" sz="2400">
                <a:latin typeface="Times New Roman" pitchFamily="18" charset="0"/>
                <a:cs typeface="Times New Roman" pitchFamily="18" charset="0"/>
              </a:rPr>
              <a:t>“Rất công bằng, rất thông minh</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Vừa độ lượng lại vừa đa tình, đa mang”</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Nhà thơ khẳng định, đánh giá vẻ đẹp nhân văn của chuyện cổ bằng từ ngữ vô cùng ý nghĩa: </a:t>
            </a:r>
            <a:r>
              <a:rPr lang="en-US" sz="2400" i="1">
                <a:latin typeface="Times New Roman" pitchFamily="18" charset="0"/>
                <a:cs typeface="Times New Roman" pitchFamily="18" charset="0"/>
              </a:rPr>
              <a:t>công bằng, thông minh, độ lượng, đa tình, đa mang</a:t>
            </a:r>
            <a:r>
              <a:rPr lang="en-US" sz="2400">
                <a:latin typeface="Times New Roman" pitchFamily="18" charset="0"/>
                <a:cs typeface="Times New Roman" pitchFamily="18" charset="0"/>
              </a:rPr>
              <a:t>. Đó là những phẩm chất, đức tính quan trọng để hình thành nhân cách của con người.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80788" cy="4835525"/>
          </a:xfrm>
          <a:prstGeom prst="roundRect">
            <a:avLst>
              <a:gd name="adj" fmla="val 16667"/>
            </a:avLst>
          </a:prstGeom>
          <a:noFill/>
          <a:ln w="25400">
            <a:solidFill>
              <a:srgbClr val="243F60"/>
            </a:solidFill>
            <a:round/>
            <a:headEnd/>
            <a:tailEnd/>
          </a:ln>
        </p:spPr>
        <p:txBody>
          <a:bodyPr anchor="ctr"/>
          <a:lstStyle/>
          <a:p>
            <a:pPr>
              <a:lnSpc>
                <a:spcPct val="115000"/>
              </a:lnSpc>
              <a:spcAft>
                <a:spcPts val="1000"/>
              </a:spcAft>
            </a:pPr>
            <a:r>
              <a:rPr lang="en-US" sz="2400">
                <a:latin typeface="Times New Roman" pitchFamily="18" charset="0"/>
                <a:cs typeface="Times New Roman" pitchFamily="18" charset="0"/>
              </a:rPr>
              <a:t> Có biết bao chuyện cổ đã sáng ngời những vẻ đẹp đáng quý đó:</a:t>
            </a:r>
            <a:endParaRPr lang="en-US" sz="2400">
              <a:latin typeface="Calibri" pitchFamily="34"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Thị thơm thì giấu người thơm</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Chăm làm thì được áo cơm cửa nhà</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Đẽo cày theo ý người ta</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Sẽ thành khúc gỗ chẳng ra việc gì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Tôi nghe truyện cổ thầm thì</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Lời cha ông dạy cũng vì đời sau.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Đậm đà cái tích trầu cau</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Miếng trầu đỏ thắm nặng sâu tình người.</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30238"/>
            <a:ext cx="11485563" cy="53800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84200" y="1301750"/>
            <a:ext cx="11191875" cy="4154488"/>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Những câu chuyện cổ được gợi ra trong kí ức của tác giả là những câu chuyện đã in dấu ấn trong đời sống, phong tục, tập quán xưa, những quan niệm của người xưa. Đó là câu chuyện Tấm Cám được gợi lên qua qua câu thơ: “</a:t>
            </a:r>
            <a:r>
              <a:rPr lang="en-US" sz="2400" i="1">
                <a:latin typeface="Times New Roman" pitchFamily="18" charset="0"/>
                <a:cs typeface="Times New Roman" pitchFamily="18" charset="0"/>
              </a:rPr>
              <a:t>Thị thơm thì giấu người thơm</a:t>
            </a:r>
            <a:r>
              <a:rPr lang="en-US" sz="2400">
                <a:latin typeface="Times New Roman" pitchFamily="18" charset="0"/>
                <a:cs typeface="Times New Roman" pitchFamily="18" charset="0"/>
              </a:rPr>
              <a:t>”. Hình ảnh ẩn dụ đặc sắc “</a:t>
            </a:r>
            <a:r>
              <a:rPr lang="en-US" sz="2400" i="1">
                <a:latin typeface="Times New Roman" pitchFamily="18" charset="0"/>
                <a:cs typeface="Times New Roman" pitchFamily="18" charset="0"/>
              </a:rPr>
              <a:t>người thơm</a:t>
            </a:r>
            <a:r>
              <a:rPr lang="en-US" sz="2400">
                <a:latin typeface="Times New Roman" pitchFamily="18" charset="0"/>
                <a:cs typeface="Times New Roman" pitchFamily="18" charset="0"/>
              </a:rPr>
              <a:t>” khiến người đọc liên tưởng đến cô Tấm ngoan hiền, trong sáng, hay lam hay làm. Chuyện cổ “Tấm Cám” cùng hình ảnh cô Tấm gửi gắm triết lí về đức tính chăm chỉ của con người trong cuộc sống “</a:t>
            </a:r>
            <a:r>
              <a:rPr lang="en-US" sz="2400" i="1">
                <a:latin typeface="Times New Roman" pitchFamily="18" charset="0"/>
                <a:cs typeface="Times New Roman" pitchFamily="18" charset="0"/>
              </a:rPr>
              <a:t>Chăm làm thì được áo cơm, cửa nhà</a:t>
            </a:r>
            <a:r>
              <a:rPr lang="en-US" sz="2400">
                <a:latin typeface="Times New Roman" pitchFamily="18" charset="0"/>
                <a:cs typeface="Times New Roman" pitchFamily="18" charset="0"/>
              </a:rPr>
              <a:t>”. Đó còn là bài học cần có chính kiến, chủ động trong cuộc sống, không nên chỉ làm theo lời người khác được cha ông khéo léo cài vào câu chuyện “Đẽo cày giữa đường”.  Hay bài học về tình nghĩa anh em, vợ chồng sâu đậm được gửi gắm qua câu chuyện “Sự tích trầu cau” được gợi nhắc đến trong câu thơ “</a:t>
            </a:r>
            <a:r>
              <a:rPr lang="en-US" sz="2400" i="1">
                <a:latin typeface="Times New Roman" pitchFamily="18" charset="0"/>
                <a:cs typeface="Times New Roman" pitchFamily="18" charset="0"/>
              </a:rPr>
              <a:t>Đậm đà cái tích trầu cau - Miếng trầu đỏ thắm nặng sâu tình người</a:t>
            </a:r>
            <a:r>
              <a:rPr lang="en-US" sz="2400">
                <a:latin typeface="Times New Roman" pitchFamily="18" charset="0"/>
                <a:cs typeface="Times New Roman" pitchFamily="18" charset="0"/>
              </a:rPr>
              <a:t>”…. </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74725"/>
            <a:ext cx="11322050" cy="48720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54025" y="1636713"/>
            <a:ext cx="11283950"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Nhà thơ không kể tên tác phẩm chuyện cụ thể, cũng  không tóm tắt, liệt kê sự việc mà tác giả chỉ khéo léo gợi lên tác phẩm chuyện cổ qua một vài hình ảnh, ý nghĩa của chuyện cổ. Cả thế giới chuyện cố như sống dậy trong trang thơ của Lâm Thị Mỹ Dạ. Lời thơ nối tiếp nhau vẽ ra cả một thế giới chuyện cổ sống động, nơi đó đã kết tinh bao vẻ đẹp tâm hồn, trí tuệ cùng bao lời dạy sâu xa mà cha ông gửi gắm đời sau. Đọc mỗi câu chuyện cổ và suy ngẫm, trong tim mỗi người như thầm thì lời nói cha ông. Nhờ có những câu chuyện cổ mà thế hệ hôm nay và mai sau biết được gương mặt tâm hồn của cha ông mình và biết sống sao cho đúng với những lời dạy quý báu mà cha ông gửi gắm.</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04925"/>
            <a:ext cx="11441113" cy="43164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2009775"/>
            <a:ext cx="11360150" cy="2735263"/>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Bốn câu thơ cuối bài là những suy ngẫm của nhân vật trữ tình về sức sống lâu bền của chuyện cổ nước mình: </a:t>
            </a:r>
            <a:endParaRPr lang="en-US" sz="2400">
              <a:latin typeface="Times New Roman" pitchFamily="18" charset="0"/>
              <a:cs typeface="Times New Roman" pitchFamily="18" charset="0"/>
            </a:endParaRPr>
          </a:p>
          <a:p>
            <a:pPr algn="ctr">
              <a:lnSpc>
                <a:spcPct val="115000"/>
              </a:lnSpc>
              <a:spcAft>
                <a:spcPts val="1000"/>
              </a:spcAft>
            </a:pPr>
            <a:r>
              <a:rPr lang="en-US" sz="2400">
                <a:latin typeface="Times New Roman" pitchFamily="18" charset="0"/>
                <a:cs typeface="Times New Roman" pitchFamily="18" charset="0"/>
              </a:rPr>
              <a:t>“Sẽ đi qua cuộc đời tôi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Bấy nhiêu thời nữa chuyển dời xa xôi.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Nhưng bao chuyện cổ trên đời</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Vẫn luôn mới mẻ rạng ngời lương tâm”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644525"/>
            <a:ext cx="11380788" cy="54117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TextBox 4"/>
          <p:cNvSpPr txBox="1">
            <a:spLocks noChangeArrowheads="1"/>
          </p:cNvSpPr>
          <p:nvPr/>
        </p:nvSpPr>
        <p:spPr bwMode="auto">
          <a:xfrm>
            <a:off x="395288" y="1000125"/>
            <a:ext cx="11380787" cy="473075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Bằng nghệ thuật đối lập ý thơ ở hai câu trên với hai câu dưới, nhân vật trữ khẳng định một điều chắc chắn: dù thời gian có “chuyển dời”, dù có trải qua bao thế hệ về sau thì giá trị của những câu chuyện cổ của cha ông vẫn luôn “mới mẻ”, toả sáng, đủ sức soi đường cho các lớp lớp cháu con. Chuyện cổ không chỉ có giá trị to lớn với thế hệ hôm nay – thế hệ mà “tôi” đang sống mà sẽ còn nguyên vẹn giá trị với các thế hệ tương lai mai sau. Dù thời gian có khắc nghiệt đến đâu thì cũng không thể làm hư hao, mất mát, mờ đi vẻ đẹp quý báu của những chuyện cổ. Thế giới chuyện cổ sẽ không bao giờ cũ đi, thậm chí còn luôn “</a:t>
            </a:r>
            <a:r>
              <a:rPr lang="en-US" sz="2400" i="1">
                <a:latin typeface="Times New Roman" pitchFamily="18" charset="0"/>
                <a:cs typeface="Times New Roman" pitchFamily="18" charset="0"/>
              </a:rPr>
              <a:t>mới mẻ”</a:t>
            </a:r>
            <a:r>
              <a:rPr lang="en-US" sz="2400">
                <a:latin typeface="Times New Roman" pitchFamily="18" charset="0"/>
                <a:cs typeface="Times New Roman" pitchFamily="18" charset="0"/>
              </a:rPr>
              <a:t> vẫn vẹn nguyên giá trị tinh thần, giống như một viêc ngọc toả sáng mãi cùng thời gian để mỗi thế hệ người đọc sẽ tìm thấy ở đó những giá trị chân thiện mĩ, để mỗi lần đọc sẽ thấy những lời dạy của cha ông vẫn nguyên giá trị hiện sinh, làm tâm hồn con người thêm trong lành, hướng thiện hơn.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65238"/>
            <a:ext cx="11350625" cy="4551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25450" y="1836738"/>
            <a:ext cx="11341100" cy="341630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"Chuyện cổ nước mình" của Lâm Thị Mỹ Dã là bài thơ thành công cả về phương diện nội dung và nghệ thuật.</a:t>
            </a:r>
            <a:r>
              <a:rPr lang="en-US" sz="2400">
                <a:latin typeface="Times New Roman" pitchFamily="18" charset="0"/>
                <a:cs typeface="Times New Roman" pitchFamily="18" charset="0"/>
              </a:rPr>
              <a:t> Điểm thành công của bài thơ trước hết ở việc đề cập vấn đề triết lí sâu sắc nhưng bằng giọng thơ nhỏ nhẹ, tâm tình khiến lời thơ dễ đi sâu vào tâm hồn người đọc. Nhà thơ đã viết nên những vần thơ dịu dàng tha thiết, mang vẻ đẹp văn hóa, chở cả tình yêu thương, lấp lánh vẻ đẹp của nghệ thuật bởi trái tim chân thành, nhân hậu, dịu dàng. Bằng thể thơ lục bát dễ đọc, dễ nhớ; ngôn ngữ trong sáng, giản dị; sử dụng sáng tạo chất liệu văn hoá dân kết hợp với các biện pháp tu từ như nhân hóa, so sánh, liệt kê,..., bài thơ của nữ nhà thơ gốc Quảng Bình đã ngợi ca vẻ đẹp, truyền thống văn hoá của dân tộc ta qua những câu chuyện cổ.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71475" y="252413"/>
            <a:ext cx="4665663" cy="6508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3544888" y="1116013"/>
            <a:ext cx="6094412" cy="1266825"/>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Rounded Rectangle 10"/>
          <p:cNvSpPr>
            <a:spLocks noChangeArrowheads="1"/>
          </p:cNvSpPr>
          <p:nvPr/>
        </p:nvSpPr>
        <p:spPr bwMode="auto">
          <a:xfrm>
            <a:off x="371475" y="2522538"/>
            <a:ext cx="11576050" cy="40830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442913" y="322263"/>
            <a:ext cx="6092825" cy="490537"/>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latin typeface="Times New Roman" pitchFamily="18" charset="0"/>
                <a:cs typeface="Times New Roman" pitchFamily="18" charset="0"/>
              </a:rPr>
              <a:t>ÔN TẬP VĂN BẢN ĐỌC HIỂU</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2724150" y="1249363"/>
            <a:ext cx="7623175" cy="954087"/>
          </a:xfrm>
          <a:prstGeom prst="rect">
            <a:avLst/>
          </a:prstGeom>
          <a:noFill/>
          <a:ln w="9525">
            <a:noFill/>
            <a:miter lim="800000"/>
            <a:headEnd/>
            <a:tailEnd/>
          </a:ln>
        </p:spPr>
        <p:txBody>
          <a:bodyPr>
            <a:spAutoFit/>
          </a:bodyPr>
          <a:lstStyle/>
          <a:p>
            <a:pPr algn="ctr"/>
            <a:r>
              <a:rPr lang="en-US" sz="2800" b="1">
                <a:solidFill>
                  <a:srgbClr val="FF0000"/>
                </a:solidFill>
                <a:latin typeface="Times New Roman" pitchFamily="18" charset="0"/>
                <a:cs typeface="Times New Roman" pitchFamily="18" charset="0"/>
              </a:rPr>
              <a:t>Văn bản 1: </a:t>
            </a:r>
          </a:p>
          <a:p>
            <a:pPr algn="ctr"/>
            <a:r>
              <a:rPr lang="pt-BR" sz="2800" b="1" i="1">
                <a:solidFill>
                  <a:srgbClr val="FF0000"/>
                </a:solidFill>
                <a:latin typeface="Times New Roman" pitchFamily="18" charset="0"/>
                <a:cs typeface="Times New Roman" pitchFamily="18" charset="0"/>
              </a:rPr>
              <a:t>Chùm ca dao về quê hươngđất nước</a:t>
            </a:r>
            <a:endParaRPr lang="en-US" sz="2800">
              <a:latin typeface="Calibri" pitchFamily="34" charset="0"/>
            </a:endParaRPr>
          </a:p>
        </p:txBody>
      </p:sp>
      <p:sp>
        <p:nvSpPr>
          <p:cNvPr id="11" name="TextBox 10"/>
          <p:cNvSpPr txBox="1">
            <a:spLocks noChangeArrowheads="1"/>
          </p:cNvSpPr>
          <p:nvPr/>
        </p:nvSpPr>
        <p:spPr bwMode="auto">
          <a:xfrm>
            <a:off x="760413" y="2597150"/>
            <a:ext cx="6138862" cy="490538"/>
          </a:xfrm>
          <a:prstGeom prst="rect">
            <a:avLst/>
          </a:prstGeom>
          <a:noFill/>
          <a:ln w="9525">
            <a:noFill/>
            <a:miter lim="800000"/>
            <a:headEnd/>
            <a:tailEnd/>
          </a:ln>
        </p:spPr>
        <p:txBody>
          <a:bodyPr>
            <a:spAutoFit/>
          </a:bodyPr>
          <a:lstStyle/>
          <a:p>
            <a:pPr marL="342900" indent="-342900">
              <a:lnSpc>
                <a:spcPct val="115000"/>
              </a:lnSpc>
              <a:spcAft>
                <a:spcPts val="1200"/>
              </a:spcAft>
              <a:buFont typeface="Calibri Light"/>
              <a:buAutoNum type="romanUcPeriod"/>
            </a:pPr>
            <a:r>
              <a:rPr lang="en-US" sz="2400" b="1">
                <a:solidFill>
                  <a:srgbClr val="FF0000"/>
                </a:solidFill>
                <a:latin typeface="Times New Roman" pitchFamily="18" charset="0"/>
                <a:cs typeface="Times New Roman" pitchFamily="18" charset="0"/>
              </a:rPr>
              <a:t>KIẾN THỨC CHUNG VỀ CA DAO</a:t>
            </a:r>
            <a:endParaRPr lang="en-US" sz="2400">
              <a:latin typeface="Calibri" pitchFamily="34" charset="0"/>
              <a:cs typeface="Times New Roman" pitchFamily="18" charset="0"/>
            </a:endParaRPr>
          </a:p>
        </p:txBody>
      </p:sp>
      <p:sp>
        <p:nvSpPr>
          <p:cNvPr id="12" name="Rectangle 1"/>
          <p:cNvSpPr>
            <a:spLocks noChangeArrowheads="1"/>
          </p:cNvSpPr>
          <p:nvPr/>
        </p:nvSpPr>
        <p:spPr bwMode="auto">
          <a:xfrm>
            <a:off x="371475" y="3090863"/>
            <a:ext cx="11576050" cy="830262"/>
          </a:xfrm>
          <a:prstGeom prst="rect">
            <a:avLst/>
          </a:prstGeom>
          <a:noFill/>
          <a:ln w="9525">
            <a:noFill/>
            <a:miter lim="800000"/>
            <a:headEnd/>
            <a:tailEnd/>
          </a:ln>
        </p:spPr>
        <p:txBody>
          <a:bodyPr anchor="ctr">
            <a:spAutoFit/>
          </a:bodyPr>
          <a:lstStyle/>
          <a:p>
            <a:pPr eaLnBrk="0" hangingPunct="0"/>
            <a:r>
              <a:rPr lang="en-US" altLang="en-US" sz="2400" b="1">
                <a:solidFill>
                  <a:srgbClr val="0D0D0D"/>
                </a:solidFill>
                <a:latin typeface="Times New Roman" pitchFamily="18" charset="0"/>
                <a:cs typeface="Times New Roman" pitchFamily="18" charset="0"/>
              </a:rPr>
              <a:t>1. Định nghĩa</a:t>
            </a:r>
            <a:r>
              <a:rPr lang="en-US" altLang="en-US" sz="2400">
                <a:solidFill>
                  <a:srgbClr val="0D0D0D"/>
                </a:solidFill>
                <a:latin typeface="Times New Roman" pitchFamily="18" charset="0"/>
                <a:cs typeface="Times New Roman" pitchFamily="18" charset="0"/>
              </a:rPr>
              <a:t>: Ca dao là một hình thức thơ ca dân gian truyền thống lâu đời của dân tộc Việt Nam</a:t>
            </a:r>
            <a:r>
              <a:rPr lang="en-US" altLang="en-US" sz="1400">
                <a:solidFill>
                  <a:srgbClr val="0D0D0D"/>
                </a:solidFill>
                <a:latin typeface="Times New Roman" pitchFamily="18" charset="0"/>
                <a:cs typeface="Times New Roman" pitchFamily="18" charset="0"/>
              </a:rPr>
              <a:t>.</a:t>
            </a:r>
            <a:endParaRPr lang="en-US" altLang="en-US"/>
          </a:p>
        </p:txBody>
      </p:sp>
      <p:sp>
        <p:nvSpPr>
          <p:cNvPr id="14" name="TextBox 13"/>
          <p:cNvSpPr txBox="1">
            <a:spLocks noChangeArrowheads="1"/>
          </p:cNvSpPr>
          <p:nvPr/>
        </p:nvSpPr>
        <p:spPr bwMode="auto">
          <a:xfrm>
            <a:off x="371475" y="4013200"/>
            <a:ext cx="6138863" cy="490538"/>
          </a:xfrm>
          <a:prstGeom prst="rect">
            <a:avLst/>
          </a:prstGeom>
          <a:noFill/>
          <a:ln w="9525">
            <a:noFill/>
            <a:miter lim="800000"/>
            <a:headEnd/>
            <a:tailEnd/>
          </a:ln>
        </p:spPr>
        <p:txBody>
          <a:bodyPr>
            <a:spAutoFit/>
          </a:bodyPr>
          <a:lstStyle/>
          <a:p>
            <a:pPr>
              <a:lnSpc>
                <a:spcPct val="115000"/>
              </a:lnSpc>
              <a:spcAft>
                <a:spcPts val="1200"/>
              </a:spcAft>
            </a:pPr>
            <a:r>
              <a:rPr lang="en-US" sz="2400" b="1">
                <a:solidFill>
                  <a:srgbClr val="0D0D0D"/>
                </a:solidFill>
                <a:latin typeface="Times New Roman" pitchFamily="18" charset="0"/>
                <a:cs typeface="Times New Roman" pitchFamily="18" charset="0"/>
              </a:rPr>
              <a:t>2. Đặc điểm hình thức</a:t>
            </a:r>
            <a:r>
              <a:rPr lang="en-US" sz="2400">
                <a:solidFill>
                  <a:srgbClr val="0D0D0D"/>
                </a:solidFill>
                <a:latin typeface="Times New Roman" pitchFamily="18" charset="0"/>
                <a:cs typeface="Times New Roman" pitchFamily="18" charset="0"/>
              </a:rPr>
              <a:t>: </a:t>
            </a:r>
            <a:endParaRPr lang="en-US" sz="2400">
              <a:latin typeface="Calibri" pitchFamily="34" charset="0"/>
              <a:cs typeface="Times New Roman" pitchFamily="18" charset="0"/>
            </a:endParaRPr>
          </a:p>
        </p:txBody>
      </p:sp>
      <p:sp>
        <p:nvSpPr>
          <p:cNvPr id="16" name="TextBox 15"/>
          <p:cNvSpPr txBox="1">
            <a:spLocks noChangeArrowheads="1"/>
          </p:cNvSpPr>
          <p:nvPr/>
        </p:nvSpPr>
        <p:spPr bwMode="auto">
          <a:xfrm>
            <a:off x="622300" y="4503738"/>
            <a:ext cx="10947400" cy="1917700"/>
          </a:xfrm>
          <a:prstGeom prst="rect">
            <a:avLst/>
          </a:prstGeom>
          <a:noFill/>
          <a:ln w="9525">
            <a:noFill/>
            <a:miter lim="800000"/>
            <a:headEnd/>
            <a:tailEnd/>
          </a:ln>
        </p:spPr>
        <p:txBody>
          <a:bodyPr>
            <a:spAutoFit/>
          </a:bodyPr>
          <a:lstStyle/>
          <a:p>
            <a:pPr>
              <a:lnSpc>
                <a:spcPct val="115000"/>
              </a:lnSpc>
              <a:spcAft>
                <a:spcPts val="1200"/>
              </a:spcAft>
            </a:pPr>
            <a:r>
              <a:rPr lang="en-US" sz="2400">
                <a:solidFill>
                  <a:srgbClr val="0D0D0D"/>
                </a:solidFill>
                <a:latin typeface="Times New Roman" pitchFamily="18" charset="0"/>
                <a:cs typeface="Times New Roman" pitchFamily="18" charset="0"/>
              </a:rPr>
              <a:t>+ Ca dao sử dụng nhiều thể thơ, trong đó nhiều bài viết theo thể lục bát. Mỗi bài ca dao ít nhất có hai dòng.</a:t>
            </a:r>
            <a:endParaRPr lang="en-US" sz="2400">
              <a:latin typeface="Calibri" pitchFamily="34" charset="0"/>
              <a:cs typeface="Times New Roman" pitchFamily="18" charset="0"/>
            </a:endParaRPr>
          </a:p>
          <a:p>
            <a:pPr>
              <a:lnSpc>
                <a:spcPct val="115000"/>
              </a:lnSpc>
              <a:spcAft>
                <a:spcPts val="1200"/>
              </a:spcAft>
            </a:pPr>
            <a:r>
              <a:rPr lang="en-US" sz="2400">
                <a:solidFill>
                  <a:srgbClr val="000000"/>
                </a:solidFill>
                <a:latin typeface="Times New Roman" pitchFamily="18" charset="0"/>
                <a:cs typeface="Times New Roman" pitchFamily="18" charset="0"/>
              </a:rPr>
              <a:t>+ Thường sử dụng nhiều biện pháp tu từ, phép lặp hình ảnh, từ ngữ; lời ca dao thường ngắn gọn, dễ thuộc, dễ nhớ (2- 4 dòng)</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arn(inVertical)">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1" grpId="0"/>
      <p:bldP spid="12" grpId="0"/>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311150" y="558800"/>
            <a:ext cx="11276013" cy="5740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00063" y="776288"/>
            <a:ext cx="11087100" cy="52832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Qua bài thơ, n</a:t>
            </a:r>
            <a:r>
              <a:rPr lang="en-US" sz="2400">
                <a:latin typeface="Times New Roman" pitchFamily="18" charset="0"/>
                <a:ea typeface="MS Mincho" pitchFamily="49" charset="-128"/>
                <a:cs typeface="Times New Roman" pitchFamily="18" charset="0"/>
              </a:rPr>
              <a:t>hà thơ gián tiếp khẳng định kho tàng chuyện cổ nước nhà có giá trị vô cùng to lớn và sẽ tồn tại mãi muôn đời sau.  Lâm Thị Mỹ Dạ cũng thể hiện sự am hiểu chuyện cổ và vốn văn hoá dân gian; đồng thời nhà thơ bày tỏ </a:t>
            </a:r>
            <a:r>
              <a:rPr lang="en-US" sz="2400">
                <a:latin typeface="Times New Roman" pitchFamily="18" charset="0"/>
                <a:cs typeface="Times New Roman" pitchFamily="18" charset="0"/>
              </a:rPr>
              <a:t>tình yêu và niềm tự hào với truyền thống văn hoá nói chung và chuyện cổ nói riêng. Với Lâm Thị Mỹ Dạ, đất nước không chỉ đẹp bởi núi sông biển cả hùng vĩ, phong cảnh nên thơ mà làm nên chiều sâu vẻ đẹp đất nước còn bởi những truyền thống văn hoá, giá trị tinh thần – những điều cốt lõi đã làm nên gương mặt tâm hồn người dân Việt Nam. Nhà thơ cũng gián tiếp gửi tới mọi người thông điệp cần trân trọng và giữ gìn văn hoá dân gian cũng những giá trị tốt đẹp của truyền thống dân tộc.</a:t>
            </a:r>
          </a:p>
          <a:p>
            <a:pPr>
              <a:lnSpc>
                <a:spcPct val="115000"/>
              </a:lnSpc>
              <a:spcAft>
                <a:spcPts val="1000"/>
              </a:spcAft>
            </a:pPr>
            <a:r>
              <a:rPr lang="en-US" sz="2400">
                <a:latin typeface="Times New Roman" pitchFamily="18" charset="0"/>
                <a:cs typeface="Times New Roman" pitchFamily="18" charset="0"/>
              </a:rPr>
              <a:t>              Bài thơ đã giúp mỗi tuổi thơ chúng ta yêu thêm chuyện cổ của đất nước mình, dân tộc mình. Đọc bài thơ của Lâm Thị Mỹ Dạ, chúng ta mới hiểu rõ vì sao nhân dân ta từ người trẻ đến người già, ai cũng yêu, cũng thích chuyện cổ nước mình.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84163"/>
            <a:ext cx="4613275" cy="7318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23863" y="1201738"/>
            <a:ext cx="11344275" cy="54911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749300" y="371475"/>
            <a:ext cx="6096000" cy="482600"/>
          </a:xfrm>
          <a:prstGeom prst="rect">
            <a:avLst/>
          </a:prstGeom>
          <a:noFill/>
          <a:ln w="9525">
            <a:noFill/>
            <a:miter lim="800000"/>
            <a:headEnd/>
            <a:tailEnd/>
          </a:ln>
        </p:spPr>
        <p:txBody>
          <a:bodyPr>
            <a:spAutoFit/>
          </a:bodyPr>
          <a:lstStyle/>
          <a:p>
            <a:pPr>
              <a:lnSpc>
                <a:spcPct val="115000"/>
              </a:lnSpc>
              <a:spcAft>
                <a:spcPts val="1000"/>
              </a:spcAft>
              <a:tabLst>
                <a:tab pos="400050" algn="l"/>
              </a:tabLst>
            </a:pPr>
            <a:r>
              <a:rPr lang="en-US" sz="2400" b="1">
                <a:solidFill>
                  <a:srgbClr val="FF0000"/>
                </a:solidFill>
                <a:latin typeface="Times New Roman" pitchFamily="18" charset="0"/>
                <a:cs typeface="Times New Roman" pitchFamily="18" charset="0"/>
              </a:rPr>
              <a:t>III. LUYỆN ĐỀ ĐỌC HIỂU</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81075" y="1273175"/>
            <a:ext cx="6096000" cy="482600"/>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solidFill>
                  <a:srgbClr val="0D0D0D"/>
                </a:solidFill>
                <a:latin typeface="Times New Roman" pitchFamily="18" charset="0"/>
                <a:cs typeface="Times New Roman" pitchFamily="18" charset="0"/>
              </a:rPr>
              <a:t>Đề bài 01: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557463" y="1255713"/>
            <a:ext cx="6096000"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 Đọc đoạn trích sau và thực hiện các yêu cầu:</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98438" y="1947863"/>
            <a:ext cx="6096000" cy="3878262"/>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Tôi yêu chuyện cổ nước tôi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Vừa nhân hậu lại tuyệt vời sâu xa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Thương người rồi mới thương ta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Yêu nhau dù mấy cách xa cũng tìm</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Ở hiền thì lại gặp hiền</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Người ngay thì được phật, tiên độ trì.</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Mang theo truyện cổ tôi đi</a:t>
            </a: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5611813" y="1924050"/>
            <a:ext cx="6156325" cy="3454400"/>
          </a:xfrm>
          <a:prstGeom prst="rect">
            <a:avLst/>
          </a:prstGeom>
          <a:noFill/>
          <a:ln w="9525">
            <a:noFill/>
            <a:miter lim="800000"/>
            <a:headEnd/>
            <a:tailEnd/>
          </a:ln>
        </p:spPr>
        <p:txBody>
          <a:bodyPr>
            <a:spAutoFit/>
          </a:bodyPr>
          <a:lstStyle/>
          <a:p>
            <a:pPr algn="ctr">
              <a:lnSpc>
                <a:spcPct val="115000"/>
              </a:lnSpc>
              <a:spcAft>
                <a:spcPts val="1125"/>
              </a:spcAft>
            </a:pPr>
            <a:r>
              <a:rPr lang="en-US" sz="2400" i="1">
                <a:solidFill>
                  <a:srgbClr val="0D0D0D"/>
                </a:solidFill>
                <a:latin typeface="Times New Roman" pitchFamily="18" charset="0"/>
                <a:cs typeface="Times New Roman" pitchFamily="18" charset="0"/>
              </a:rPr>
              <a:t>    Nghe trong cuộc sống thầm thì tiếng xưa</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Vàng cơn nắng, trắng cơn mưa </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    Con sông chảy có rặng dừa nghiêng soi.</a:t>
            </a:r>
            <a:endParaRPr lang="en-US" sz="2400">
              <a:latin typeface="Times New Roman" pitchFamily="18" charset="0"/>
              <a:cs typeface="Times New Roman" pitchFamily="18" charset="0"/>
            </a:endParaRPr>
          </a:p>
          <a:p>
            <a:pPr algn="ctr">
              <a:lnSpc>
                <a:spcPct val="115000"/>
              </a:lnSpc>
              <a:spcAft>
                <a:spcPts val="1125"/>
              </a:spcAft>
            </a:pPr>
            <a:r>
              <a:rPr lang="en-US" sz="2400" i="1">
                <a:solidFill>
                  <a:srgbClr val="0D0D0D"/>
                </a:solidFill>
                <a:latin typeface="Times New Roman" pitchFamily="18" charset="0"/>
                <a:cs typeface="Times New Roman" pitchFamily="18" charset="0"/>
              </a:rPr>
              <a:t>Đời cha ông với đời tôi</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Như con sông với chân trời đã xa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
            </a:r>
            <a:br>
              <a:rPr lang="en-US" sz="2400">
                <a:solidFill>
                  <a:srgbClr val="0D0D0D"/>
                </a:solidFill>
                <a:latin typeface="Times New Roman" pitchFamily="18" charset="0"/>
                <a:cs typeface="Times New Roman" pitchFamily="18" charset="0"/>
              </a:rPr>
            </a:br>
            <a:r>
              <a:rPr lang="en-US" sz="2400" i="1">
                <a:solidFill>
                  <a:srgbClr val="0D0D0D"/>
                </a:solidFill>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cxnSp>
        <p:nvCxnSpPr>
          <p:cNvPr id="15" name="Straight Connector 14">
            <a:extLst/>
          </p:cNvPr>
          <p:cNvCxnSpPr>
            <a:cxnSpLocks/>
          </p:cNvCxnSpPr>
          <p:nvPr/>
        </p:nvCxnSpPr>
        <p:spPr>
          <a:xfrm>
            <a:off x="6037263" y="2116138"/>
            <a:ext cx="58737" cy="3540125"/>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1511300" y="5824538"/>
            <a:ext cx="10256838" cy="1225550"/>
          </a:xfrm>
          <a:prstGeom prst="rect">
            <a:avLst/>
          </a:prstGeom>
          <a:noFill/>
          <a:ln w="9525">
            <a:noFill/>
            <a:miter lim="800000"/>
            <a:headEnd/>
            <a:tailEnd/>
          </a:ln>
        </p:spPr>
        <p:txBody>
          <a:bodyPr>
            <a:spAutoFit/>
          </a:bodyPr>
          <a:lstStyle/>
          <a:p>
            <a:r>
              <a:rPr lang="en-US" sz="2400">
                <a:solidFill>
                  <a:srgbClr val="0D0D0D"/>
                </a:solidFill>
                <a:latin typeface="Times New Roman" pitchFamily="18" charset="0"/>
                <a:cs typeface="Times New Roman" pitchFamily="18" charset="0"/>
              </a:rPr>
              <a:t>(Trích </a:t>
            </a:r>
            <a:r>
              <a:rPr lang="en-US" sz="2400" i="1">
                <a:solidFill>
                  <a:srgbClr val="0D0D0D"/>
                </a:solidFill>
                <a:latin typeface="Times New Roman" pitchFamily="18" charset="0"/>
                <a:cs typeface="Times New Roman" pitchFamily="18" charset="0"/>
              </a:rPr>
              <a:t>Chuyện cổ nước mình, </a:t>
            </a:r>
            <a:r>
              <a:rPr lang="en-US" sz="2400">
                <a:solidFill>
                  <a:srgbClr val="0D0D0D"/>
                </a:solidFill>
                <a:latin typeface="Times New Roman" pitchFamily="18" charset="0"/>
                <a:cs typeface="Times New Roman" pitchFamily="18" charset="0"/>
              </a:rPr>
              <a:t>Lâm Thị Mỹ Dạ – SGK </a:t>
            </a:r>
            <a:r>
              <a:rPr lang="en-US" sz="2400" i="1">
                <a:solidFill>
                  <a:srgbClr val="0D0D0D"/>
                </a:solidFill>
                <a:latin typeface="Times New Roman" pitchFamily="18" charset="0"/>
                <a:cs typeface="Times New Roman" pitchFamily="18" charset="0"/>
              </a:rPr>
              <a:t>Ngữ văn 6, Chân trời sáng tạo</a:t>
            </a:r>
            <a:r>
              <a:rPr lang="en-US" sz="2400">
                <a:solidFill>
                  <a:srgbClr val="0D0D0D"/>
                </a:solidFill>
                <a:latin typeface="Times New Roman" pitchFamily="18" charset="0"/>
                <a:cs typeface="Times New Roman" pitchFamily="18" charset="0"/>
              </a:rPr>
              <a:t>, tập 1, trang 49)</a:t>
            </a:r>
            <a:br>
              <a:rPr lang="en-US" sz="2400">
                <a:solidFill>
                  <a:srgbClr val="0D0D0D"/>
                </a:solidFill>
                <a:latin typeface="Times New Roman" pitchFamily="18" charset="0"/>
                <a:cs typeface="Times New Roman" pitchFamily="18" charset="0"/>
              </a:rPr>
            </a:b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P spid="19"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319213"/>
            <a:ext cx="11022013" cy="379253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415925" y="1731963"/>
            <a:ext cx="11022013" cy="3349625"/>
          </a:xfrm>
          <a:prstGeom prst="rect">
            <a:avLst/>
          </a:prstGeom>
          <a:noFill/>
          <a:ln w="9525">
            <a:noFill/>
            <a:miter lim="800000"/>
            <a:headEnd/>
            <a:tailEnd/>
          </a:ln>
        </p:spPr>
        <p:txBody>
          <a:bodyPr>
            <a:spAutoFit/>
          </a:bodyPr>
          <a:lstStyle/>
          <a:p>
            <a:pPr>
              <a:lnSpc>
                <a:spcPct val="150000"/>
              </a:lnSpc>
            </a:pPr>
            <a:r>
              <a:rPr lang="en-US" sz="2400" b="1">
                <a:solidFill>
                  <a:srgbClr val="0D0D0D"/>
                </a:solidFill>
                <a:latin typeface="Times New Roman" pitchFamily="18" charset="0"/>
                <a:cs typeface="Times New Roman" pitchFamily="18" charset="0"/>
              </a:rPr>
              <a:t>Câu 1.</a:t>
            </a:r>
            <a:r>
              <a:rPr lang="en-US" sz="2400">
                <a:solidFill>
                  <a:srgbClr val="0D0D0D"/>
                </a:solidFill>
                <a:latin typeface="Times New Roman" pitchFamily="18" charset="0"/>
                <a:cs typeface="Times New Roman" pitchFamily="18" charset="0"/>
              </a:rPr>
              <a:t> Xác định phương thức biểu đạt chính của đoạn thơ trên.</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2. </a:t>
            </a:r>
            <a:r>
              <a:rPr lang="en-US" sz="2400">
                <a:solidFill>
                  <a:srgbClr val="0D0D0D"/>
                </a:solidFill>
                <a:latin typeface="Times New Roman" pitchFamily="18" charset="0"/>
                <a:cs typeface="Times New Roman" pitchFamily="18" charset="0"/>
              </a:rPr>
              <a:t>Nêu nội dung chính của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3. </a:t>
            </a:r>
            <a:r>
              <a:rPr lang="en-US" sz="2400">
                <a:solidFill>
                  <a:srgbClr val="0D0D0D"/>
                </a:solidFill>
                <a:latin typeface="Times New Roman" pitchFamily="18" charset="0"/>
                <a:cs typeface="Times New Roman" pitchFamily="18" charset="0"/>
              </a:rPr>
              <a:t> Hãy liệt kê ít nhất hai câu tục ngữ, ca dao được gợi ra trong đoạn thơ.</a:t>
            </a:r>
            <a:br>
              <a:rPr lang="en-US" sz="2400">
                <a:solidFill>
                  <a:srgbClr val="0D0D0D"/>
                </a:solidFill>
                <a:latin typeface="Times New Roman" pitchFamily="18" charset="0"/>
                <a:cs typeface="Times New Roman" pitchFamily="18" charset="0"/>
              </a:rPr>
            </a:b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Em có đồng tình với quan niệm của tác giả trong hai câu thơ: “</a:t>
            </a:r>
            <a:r>
              <a:rPr lang="en-US" sz="2400" i="1">
                <a:solidFill>
                  <a:srgbClr val="0D0D0D"/>
                </a:solidFill>
                <a:latin typeface="Times New Roman" pitchFamily="18" charset="0"/>
                <a:cs typeface="Times New Roman" pitchFamily="18" charset="0"/>
              </a:rPr>
              <a:t>Chỉ còn chuyện cổ thiết tha</a:t>
            </a:r>
            <a:r>
              <a:rPr lang="en-US" sz="2400">
                <a:solidFill>
                  <a:srgbClr val="0D0D0D"/>
                </a:solidFill>
                <a:latin typeface="Times New Roman" pitchFamily="18" charset="0"/>
                <a:cs typeface="Times New Roman" pitchFamily="18" charset="0"/>
              </a:rPr>
              <a:t>/</a:t>
            </a:r>
            <a:r>
              <a:rPr lang="en-US" sz="2400" i="1">
                <a:solidFill>
                  <a:srgbClr val="0D0D0D"/>
                </a:solidFill>
                <a:latin typeface="Times New Roman" pitchFamily="18" charset="0"/>
                <a:cs typeface="Times New Roman" pitchFamily="18" charset="0"/>
              </a:rPr>
              <a:t>Cho tôi nhận mặt ông cha của mình” </a:t>
            </a:r>
            <a:r>
              <a:rPr lang="en-US" sz="2400">
                <a:solidFill>
                  <a:srgbClr val="0D0D0D"/>
                </a:solidFill>
                <a:latin typeface="Times New Roman" pitchFamily="18" charset="0"/>
                <a:cs typeface="Times New Roman" pitchFamily="18" charset="0"/>
              </a:rPr>
              <a:t>không?</a:t>
            </a:r>
            <a:r>
              <a:rPr lang="en-US" sz="2400" i="1">
                <a:solidFill>
                  <a:srgbClr val="0D0D0D"/>
                </a:solidFill>
                <a:latin typeface="Times New Roman" pitchFamily="18" charset="0"/>
                <a:cs typeface="Times New Roman" pitchFamily="18" charset="0"/>
              </a:rPr>
              <a:t> </a:t>
            </a:r>
            <a:r>
              <a:rPr lang="en-US" sz="2400">
                <a:solidFill>
                  <a:srgbClr val="0D0D0D"/>
                </a:solidFill>
                <a:latin typeface="Times New Roman" pitchFamily="18" charset="0"/>
                <a:cs typeface="Times New Roman" pitchFamily="18" charset="0"/>
              </a:rPr>
              <a:t>Vì sao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43547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14100" cy="4929187"/>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205413" y="404813"/>
            <a:ext cx="2889250" cy="461962"/>
          </a:xfrm>
          <a:prstGeom prst="rect">
            <a:avLst/>
          </a:prstGeom>
          <a:noFill/>
          <a:ln w="9525">
            <a:noFill/>
            <a:miter lim="800000"/>
            <a:headEnd/>
            <a:tailEnd/>
          </a:ln>
        </p:spPr>
        <p:txBody>
          <a:bodyPr>
            <a:spAutoFit/>
          </a:bodyPr>
          <a:lstStyle/>
          <a:p>
            <a:r>
              <a:rPr lang="en-US" sz="2400">
                <a:solidFill>
                  <a:srgbClr val="FF0000"/>
                </a:solidFill>
                <a:latin typeface="Times New Roman" pitchFamily="18" charset="0"/>
                <a:cs typeface="Times New Roman" pitchFamily="18" charset="0"/>
              </a:rPr>
              <a:t>Gợi ý trả lời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963613" y="1787525"/>
            <a:ext cx="10350500" cy="830263"/>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1: </a:t>
            </a:r>
            <a:r>
              <a:rPr lang="en-US" sz="2400">
                <a:solidFill>
                  <a:srgbClr val="0D0D0D"/>
                </a:solidFill>
                <a:latin typeface="Times New Roman" pitchFamily="18" charset="0"/>
                <a:cs typeface="Times New Roman" pitchFamily="18" charset="0"/>
              </a:rPr>
              <a:t>Phương thức biểu đạt chính của đoạn thơ: biểu cảm</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877888" y="2571750"/>
            <a:ext cx="10660062" cy="1570038"/>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Câu 2</a:t>
            </a:r>
            <a:r>
              <a:rPr lang="en-US" sz="2400">
                <a:solidFill>
                  <a:srgbClr val="0D0D0D"/>
                </a:solidFill>
                <a:latin typeface="Times New Roman" pitchFamily="18" charset="0"/>
                <a:cs typeface="Times New Roman" pitchFamily="18" charset="0"/>
              </a:rPr>
              <a:t> : Nội dung chính của đoạn thơ: Tình cảm yêu mến của tác giả đối với truyện cổ dân gian, cảm nhận thấm thía về bài học làm người ẩn chứa trong những truyện cổ dân gian mà cha ông ta đã đúc rút, răn dạy.</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963613" y="3908425"/>
            <a:ext cx="10488612" cy="2179638"/>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3</a:t>
            </a:r>
            <a:r>
              <a:rPr lang="en-US" sz="2400">
                <a:solidFill>
                  <a:srgbClr val="0D0D0D"/>
                </a:solidFill>
                <a:latin typeface="Times New Roman" pitchFamily="18" charset="0"/>
                <a:cs typeface="Times New Roman" pitchFamily="18" charset="0"/>
              </a:rPr>
              <a:t> : Các câu tục ngữ, ca dao được gợi ra trong đoạn thơ:</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Ở hiền gặp lành</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Thương người như thể thương thân</a:t>
            </a:r>
            <a:endParaRPr lang="en-US" sz="2400">
              <a:latin typeface="Times New Roman" pitchFamily="18" charset="0"/>
              <a:cs typeface="Times New Roman" pitchFamily="18" charset="0"/>
            </a:endParaRPr>
          </a:p>
          <a:p>
            <a:pPr>
              <a:lnSpc>
                <a:spcPct val="115000"/>
              </a:lnSpc>
              <a:spcAft>
                <a:spcPts val="1125"/>
              </a:spcAft>
              <a:buFont typeface="Times New Roman" pitchFamily="18" charset="0"/>
              <a:buChar char="-"/>
            </a:pPr>
            <a:r>
              <a:rPr lang="en-US" sz="2400" i="1">
                <a:solidFill>
                  <a:srgbClr val="0D0D0D"/>
                </a:solidFill>
                <a:latin typeface="Times New Roman" pitchFamily="18" charset="0"/>
                <a:cs typeface="Times New Roman" pitchFamily="18" charset="0"/>
              </a:rPr>
              <a:t>Yêu nhau mấy núi cũng trèo- mấy sông cũng lội mấy đèo cũng qua.</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1228725"/>
            <a:ext cx="11276013" cy="46370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14363" y="1693863"/>
            <a:ext cx="10958512" cy="417195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Câu 4</a:t>
            </a:r>
            <a:r>
              <a:rPr lang="en-US" sz="2400">
                <a:solidFill>
                  <a:srgbClr val="0D0D0D"/>
                </a:solidFill>
                <a:latin typeface="Times New Roman" pitchFamily="18" charset="0"/>
                <a:cs typeface="Times New Roman" pitchFamily="18" charset="0"/>
              </a:rPr>
              <a:t> : Hướng HS theo quan niệm </a:t>
            </a:r>
            <a:r>
              <a:rPr lang="en-US" sz="2400" b="1">
                <a:solidFill>
                  <a:srgbClr val="0D0D0D"/>
                </a:solidFill>
                <a:latin typeface="Times New Roman" pitchFamily="18" charset="0"/>
                <a:cs typeface="Times New Roman" pitchFamily="18" charset="0"/>
              </a:rPr>
              <a:t>đồng tình</a:t>
            </a:r>
            <a:r>
              <a:rPr lang="en-US" sz="2400">
                <a:solidFill>
                  <a:srgbClr val="0D0D0D"/>
                </a:solidFill>
                <a:latin typeface="Times New Roman" pitchFamily="18" charset="0"/>
                <a:cs typeface="Times New Roman" pitchFamily="18" charset="0"/>
              </a:rPr>
              <a:t> vì:</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Giữa thế hệ cha ông và con cháu thời nay cách nhau rất xa về thời gian, do đó để hiểu được  đời sống tâm hồn, lời dạy của cha ông thì phải tìm hiểu qua những giá trị tinh thần mà cha ông để lại.</a:t>
            </a:r>
            <a:endParaRPr lang="en-US" sz="2400">
              <a:latin typeface="Times New Roman" pitchFamily="18" charset="0"/>
              <a:cs typeface="Times New Roman" pitchFamily="18" charset="0"/>
            </a:endParaRPr>
          </a:p>
          <a:p>
            <a:pPr>
              <a:lnSpc>
                <a:spcPct val="115000"/>
              </a:lnSpc>
              <a:spcAft>
                <a:spcPts val="1125"/>
              </a:spcAft>
            </a:pPr>
            <a:r>
              <a:rPr lang="en-US" sz="2400">
                <a:solidFill>
                  <a:srgbClr val="0D0D0D"/>
                </a:solidFill>
                <a:latin typeface="Times New Roman" pitchFamily="18" charset="0"/>
                <a:cs typeface="Times New Roman" pitchFamily="18" charset="0"/>
              </a:rPr>
              <a:t>+  Chuyện cổ dân gian kết tinh những vẻ đẹp tình cảm, tư tưởng của cha ông xưa, là những lời dạy mà cha ông gửi gắm lại.</a:t>
            </a:r>
            <a:br>
              <a:rPr lang="en-US" sz="2400">
                <a:solidFill>
                  <a:srgbClr val="0D0D0D"/>
                </a:solidFill>
                <a:latin typeface="Times New Roman" pitchFamily="18" charset="0"/>
                <a:cs typeface="Times New Roman" pitchFamily="18" charset="0"/>
              </a:rPr>
            </a:br>
            <a:r>
              <a:rPr lang="en-US" sz="2400">
                <a:solidFill>
                  <a:srgbClr val="0D0D0D"/>
                </a:solidFill>
                <a:latin typeface="Times New Roman" pitchFamily="18" charset="0"/>
                <a:cs typeface="Times New Roman" pitchFamily="18" charset="0"/>
              </a:rPr>
              <a:t>+ Chuyện cổ dân gian chính là nhịp cầu nối liền bao thế hệ, nối quá khứ và hiện tại để thế hệ sau noi theo những đạo lí từ người xưa đúc kết. </a:t>
            </a:r>
            <a:br>
              <a:rPr lang="en-US" sz="2400">
                <a:solidFill>
                  <a:srgbClr val="0D0D0D"/>
                </a:solidFill>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p:cNvSpPr>
            <a:spLocks noChangeArrowheads="1"/>
          </p:cNvSpPr>
          <p:nvPr/>
        </p:nvSpPr>
        <p:spPr bwMode="auto">
          <a:xfrm>
            <a:off x="466725" y="300038"/>
            <a:ext cx="11464925" cy="64008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225550" y="300038"/>
            <a:ext cx="2484438" cy="482600"/>
          </a:xfrm>
          <a:prstGeom prst="rect">
            <a:avLst/>
          </a:prstGeom>
          <a:noFill/>
          <a:ln w="9525">
            <a:noFill/>
            <a:miter lim="800000"/>
            <a:headEnd/>
            <a:tailEnd/>
          </a:ln>
        </p:spPr>
        <p:txBody>
          <a:bodyPr>
            <a:spAutoFit/>
          </a:bodyPr>
          <a:lstStyle/>
          <a:p>
            <a:pPr>
              <a:lnSpc>
                <a:spcPct val="115000"/>
              </a:lnSpc>
              <a:spcAft>
                <a:spcPts val="1125"/>
              </a:spcAft>
            </a:pPr>
            <a:r>
              <a:rPr lang="en-US" sz="2400" b="1">
                <a:solidFill>
                  <a:srgbClr val="0D0D0D"/>
                </a:solidFill>
                <a:latin typeface="Times New Roman" pitchFamily="18" charset="0"/>
                <a:cs typeface="Times New Roman" pitchFamily="18" charset="0"/>
              </a:rPr>
              <a:t>Đề bài 02:</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466725" y="782638"/>
            <a:ext cx="11464925" cy="6080125"/>
          </a:xfrm>
          <a:prstGeom prst="rect">
            <a:avLst/>
          </a:prstGeom>
          <a:noFill/>
          <a:ln w="9525">
            <a:noFill/>
            <a:miter lim="800000"/>
            <a:headEnd/>
            <a:tailEnd/>
          </a:ln>
        </p:spPr>
        <p:txBody>
          <a:bodyPr>
            <a:spAutoFit/>
          </a:bodyPr>
          <a:lstStyle/>
          <a:p>
            <a:pPr indent="285750" algn="ctr">
              <a:lnSpc>
                <a:spcPct val="115000"/>
              </a:lnSpc>
            </a:pPr>
            <a:r>
              <a:rPr lang="en-US" sz="2400" i="1">
                <a:solidFill>
                  <a:srgbClr val="000000"/>
                </a:solidFill>
                <a:latin typeface="Times New Roman" pitchFamily="18" charset="0"/>
                <a:cs typeface="Times New Roman" pitchFamily="18" charset="0"/>
              </a:rPr>
              <a:t>Thị thơm thì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Đẽo cày theo ý người ta</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thành khúc gỗ chẳng ra việc gì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Tôi nghe chuyện cổ thầm thì</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Lời cha ông dạy cũng vì đời sau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Đậm đà cái tích trầu cau</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Miếng trầu đỏ thắm nặng sâu tình người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Sẽ đi qua cuộc đời tôi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Bấy nhiêu thời nữa chuyển dời xa xôi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Nhưng bao chuyện cổ trên đời</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Vẫn luôn mới mẻ rạng ngời lương tâm.</a:t>
            </a:r>
            <a:endParaRPr lang="en-US" sz="2400">
              <a:latin typeface="Times New Roman" pitchFamily="18" charset="0"/>
              <a:cs typeface="Times New Roman" pitchFamily="18" charset="0"/>
            </a:endParaRPr>
          </a:p>
          <a:p>
            <a:pPr indent="285750" algn="r">
              <a:lnSpc>
                <a:spcPct val="115000"/>
              </a:lnSpc>
            </a:pPr>
            <a:r>
              <a:rPr lang="en-US" sz="2400">
                <a:solidFill>
                  <a:srgbClr val="000000"/>
                </a:solidFill>
                <a:latin typeface="Times New Roman" pitchFamily="18" charset="0"/>
                <a:cs typeface="Times New Roman" pitchFamily="18" charset="0"/>
              </a:rPr>
              <a:t>(Chuyện cổ nước mình - Lâm Thi Mỹ Dạ, Thơ Tình Việt Nam chọn lọc, NXB Văn học, 2014, tr36-37)</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644775" y="276225"/>
            <a:ext cx="6092825" cy="484188"/>
          </a:xfrm>
          <a:prstGeom prst="rect">
            <a:avLst/>
          </a:prstGeom>
          <a:noFill/>
          <a:ln w="9525">
            <a:noFill/>
            <a:miter lim="800000"/>
            <a:headEnd/>
            <a:tailEnd/>
          </a:ln>
        </p:spPr>
        <p:txBody>
          <a:bodyPr>
            <a:spAutoFit/>
          </a:bodyPr>
          <a:lstStyle/>
          <a:p>
            <a:pPr>
              <a:lnSpc>
                <a:spcPct val="115000"/>
              </a:lnSpc>
              <a:spcAft>
                <a:spcPts val="1200"/>
              </a:spcAft>
              <a:tabLst>
                <a:tab pos="400050" algn="l"/>
              </a:tabLst>
            </a:pPr>
            <a:r>
              <a:rPr lang="en-US" sz="2400" b="1">
                <a:latin typeface="Times New Roman" pitchFamily="18" charset="0"/>
                <a:cs typeface="Times New Roman" pitchFamily="18" charset="0"/>
              </a:rPr>
              <a:t>Đọc đoạn trích:</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84238"/>
            <a:ext cx="11215688"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60388" y="1541463"/>
            <a:ext cx="10907712" cy="3455987"/>
          </a:xfrm>
          <a:prstGeom prst="rect">
            <a:avLst/>
          </a:prstGeom>
          <a:noFill/>
          <a:ln w="9525">
            <a:noFill/>
            <a:miter lim="800000"/>
            <a:headEnd/>
            <a:tailEnd/>
          </a:ln>
        </p:spPr>
        <p:txBody>
          <a:bodyPr>
            <a:spAutoFit/>
          </a:bodyPr>
          <a:lstStyle/>
          <a:p>
            <a:pPr indent="285750" algn="just">
              <a:lnSpc>
                <a:spcPct val="115000"/>
              </a:lnSpc>
            </a:pPr>
            <a:r>
              <a:rPr lang="en-US" sz="2400" b="1">
                <a:solidFill>
                  <a:srgbClr val="000000"/>
                </a:solidFill>
                <a:latin typeface="Times New Roman" pitchFamily="18" charset="0"/>
                <a:cs typeface="Times New Roman" pitchFamily="18" charset="0"/>
              </a:rPr>
              <a:t>Thực hiện các yêu cầu sau</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1. (0,5 điểm).</a:t>
            </a:r>
            <a:r>
              <a:rPr lang="en-US" sz="2400">
                <a:solidFill>
                  <a:srgbClr val="000000"/>
                </a:solidFill>
                <a:latin typeface="Times New Roman" pitchFamily="18" charset="0"/>
                <a:cs typeface="Times New Roman" pitchFamily="18" charset="0"/>
              </a:rPr>
              <a:t> Xác định thể thơ của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2. (0,75 điểm)</a:t>
            </a:r>
            <a:r>
              <a:rPr lang="en-US" sz="2400">
                <a:solidFill>
                  <a:srgbClr val="000000"/>
                </a:solidFill>
                <a:latin typeface="Times New Roman" pitchFamily="18" charset="0"/>
                <a:cs typeface="Times New Roman" pitchFamily="18" charset="0"/>
              </a:rPr>
              <a:t>. Những truyện cổ nào được gợi ra trong đoạn trích trên?</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3. (0,75 điểm).</a:t>
            </a:r>
            <a:r>
              <a:rPr lang="en-US" sz="2400">
                <a:solidFill>
                  <a:srgbClr val="000000"/>
                </a:solidFill>
                <a:latin typeface="Times New Roman" pitchFamily="18" charset="0"/>
                <a:cs typeface="Times New Roman" pitchFamily="18" charset="0"/>
              </a:rPr>
              <a:t> “Người thơm” được tác giả nhắc đến là ai trong các dòng thơ?</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Thị thơm thị giấu người thơm</a:t>
            </a:r>
            <a:endParaRPr lang="en-US" sz="2400">
              <a:latin typeface="Times New Roman" pitchFamily="18" charset="0"/>
              <a:cs typeface="Times New Roman" pitchFamily="18" charset="0"/>
            </a:endParaRPr>
          </a:p>
          <a:p>
            <a:pPr indent="285750" algn="ctr">
              <a:lnSpc>
                <a:spcPct val="115000"/>
              </a:lnSpc>
            </a:pPr>
            <a:r>
              <a:rPr lang="en-US" sz="2400" i="1">
                <a:solidFill>
                  <a:srgbClr val="000000"/>
                </a:solidFill>
                <a:latin typeface="Times New Roman" pitchFamily="18" charset="0"/>
                <a:cs typeface="Times New Roman" pitchFamily="18" charset="0"/>
              </a:rPr>
              <a:t>Chăm làm thì được áo cơm cửa nhà</a:t>
            </a:r>
            <a:endParaRPr lang="en-US" sz="2400">
              <a:latin typeface="Times New Roman" pitchFamily="18" charset="0"/>
              <a:cs typeface="Times New Roman" pitchFamily="18" charset="0"/>
            </a:endParaRPr>
          </a:p>
          <a:p>
            <a:pPr indent="285750" algn="just">
              <a:lnSpc>
                <a:spcPct val="115000"/>
              </a:lnSpc>
            </a:pPr>
            <a:r>
              <a:rPr lang="en-US" sz="2400" b="1">
                <a:solidFill>
                  <a:srgbClr val="000000"/>
                </a:solidFill>
                <a:latin typeface="Times New Roman" pitchFamily="18" charset="0"/>
                <a:cs typeface="Times New Roman" pitchFamily="18" charset="0"/>
              </a:rPr>
              <a:t>Câu 4. (1,0 điểm).</a:t>
            </a:r>
            <a:r>
              <a:rPr lang="en-US" sz="2400">
                <a:solidFill>
                  <a:srgbClr val="000000"/>
                </a:solidFill>
                <a:latin typeface="Times New Roman" pitchFamily="18" charset="0"/>
                <a:cs typeface="Times New Roman" pitchFamily="18" charset="0"/>
              </a:rPr>
              <a:t> Rút ra bài học ý nghĩa nhất với em qua đoạn trích trên. Li giải lựa chọn.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721225" y="454025"/>
            <a:ext cx="3319463"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304588" cy="4970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69900"/>
            <a:ext cx="6092825" cy="482600"/>
          </a:xfrm>
          <a:prstGeom prst="rect">
            <a:avLst/>
          </a:prstGeom>
          <a:noFill/>
          <a:ln w="9525">
            <a:noFill/>
            <a:miter lim="800000"/>
            <a:headEnd/>
            <a:tailEnd/>
          </a:ln>
        </p:spPr>
        <p:txBody>
          <a:bodyPr>
            <a:spAutoFit/>
          </a:bodyPr>
          <a:lstStyle/>
          <a:p>
            <a:pPr indent="285750" algn="ctr">
              <a:lnSpc>
                <a:spcPct val="115000"/>
              </a:lnSpc>
            </a:pPr>
            <a:r>
              <a:rPr lang="en-US" sz="2400" b="1" i="1">
                <a:solidFill>
                  <a:srgbClr val="000000"/>
                </a:solidFill>
                <a:latin typeface="Times New Roman" pitchFamily="18" charset="0"/>
                <a:cs typeface="Times New Roman" pitchFamily="18" charset="0"/>
              </a:rPr>
              <a:t>Gợi ý làm bài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42963" y="1606550"/>
            <a:ext cx="6094412" cy="484188"/>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1: </a:t>
            </a:r>
            <a:r>
              <a:rPr lang="en-US" sz="2400" i="1">
                <a:solidFill>
                  <a:srgbClr val="000000"/>
                </a:solidFill>
                <a:latin typeface="Times New Roman" pitchFamily="18" charset="0"/>
                <a:cs typeface="Times New Roman" pitchFamily="18" charset="0"/>
              </a:rPr>
              <a:t>Thể thơ lục bát.</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568325" y="2279650"/>
            <a:ext cx="10013950" cy="2181225"/>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2: </a:t>
            </a:r>
            <a:r>
              <a:rPr lang="en-US" sz="2400" i="1">
                <a:solidFill>
                  <a:srgbClr val="000000"/>
                </a:solidFill>
                <a:latin typeface="Times New Roman" pitchFamily="18" charset="0"/>
                <a:cs typeface="Times New Roman" pitchFamily="18" charset="0"/>
              </a:rPr>
              <a:t>Những truyện cổ được gợi ra từ đoạn trích:</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Tấm Cám</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Đẽo cày giữa đường</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 Sự tích trầu cau</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Mỗi ý trả lời đúng được 0.25 đ</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842963" y="4578350"/>
            <a:ext cx="10309225" cy="13335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3: </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“Người thơm” được nhắc đến trong các dòng thơ là nhân vật cô Tấm (0.5 đ) trong truyện cổ tích “Tấm Cám” (0.25 đ)</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749300"/>
            <a:ext cx="11350625" cy="54864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688975" y="1158875"/>
            <a:ext cx="10958513" cy="4305300"/>
          </a:xfrm>
          <a:prstGeom prst="rect">
            <a:avLst/>
          </a:prstGeom>
          <a:noFill/>
          <a:ln w="9525">
            <a:noFill/>
            <a:miter lim="800000"/>
            <a:headEnd/>
            <a:tailEnd/>
          </a:ln>
        </p:spPr>
        <p:txBody>
          <a:bodyPr>
            <a:spAutoFit/>
          </a:bodyPr>
          <a:lstStyle/>
          <a:p>
            <a:pPr indent="285750">
              <a:lnSpc>
                <a:spcPct val="115000"/>
              </a:lnSpc>
            </a:pPr>
            <a:r>
              <a:rPr lang="en-US" sz="2400" b="1" i="1">
                <a:solidFill>
                  <a:srgbClr val="000000"/>
                </a:solidFill>
                <a:latin typeface="Times New Roman" pitchFamily="18" charset="0"/>
                <a:cs typeface="Times New Roman" pitchFamily="18" charset="0"/>
              </a:rPr>
              <a:t>Câu 4: </a:t>
            </a:r>
            <a:r>
              <a:rPr lang="en-US" sz="2400" i="1">
                <a:solidFill>
                  <a:srgbClr val="000000"/>
                </a:solidFill>
                <a:latin typeface="Times New Roman" pitchFamily="18" charset="0"/>
                <a:cs typeface="Times New Roman" pitchFamily="18" charset="0"/>
              </a:rPr>
              <a:t>HS lựa chọn một bài học ý nghĩa cho bản thân và lí giải.</a:t>
            </a:r>
            <a:endParaRPr lang="en-US" sz="2400">
              <a:latin typeface="Times New Roman" pitchFamily="18" charset="0"/>
              <a:cs typeface="Times New Roman" pitchFamily="18" charset="0"/>
            </a:endParaRPr>
          </a:p>
          <a:p>
            <a:pPr indent="285750">
              <a:lnSpc>
                <a:spcPct val="115000"/>
              </a:lnSpc>
            </a:pPr>
            <a:r>
              <a:rPr lang="en-US" sz="2400" i="1">
                <a:solidFill>
                  <a:srgbClr val="000000"/>
                </a:solidFill>
                <a:latin typeface="Times New Roman" pitchFamily="18" charset="0"/>
                <a:cs typeface="Times New Roman" pitchFamily="18" charset="0"/>
              </a:rPr>
              <a:t>Có thể nêu:</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Phải chăm chỉ, siêng năng làm việc. Vì nhưng người chăm chỉ, siêng năng mới tạo ra nhiều giá trị của cuộc đời, được mọi người yêu quý, kính trọng,…</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i="1">
                <a:solidFill>
                  <a:srgbClr val="000000"/>
                </a:solidFill>
                <a:latin typeface="Times New Roman" pitchFamily="18" charset="0"/>
                <a:cs typeface="Times New Roman" pitchFamily="18" charset="0"/>
              </a:rPr>
              <a:t>Hoặc trong cuộc sống, cần phải có </a:t>
            </a:r>
            <a:r>
              <a:rPr lang="en-US" sz="2400">
                <a:solidFill>
                  <a:srgbClr val="000000"/>
                </a:solidFill>
                <a:latin typeface="Times New Roman" pitchFamily="18" charset="0"/>
                <a:cs typeface="Times New Roman" pitchFamily="18" charset="0"/>
              </a:rPr>
              <a:t>chính kiến riêng của bản thân, không nên chỉ làm theo ý người khác vì chỉ bản thân ta mới hiểu rõ mình mong muốn gì nhất và lựa chọn nào phù hợp với mình nhất. Nếu bị động nghe theo lời người khác thì cuối cùng không làm nên việc gì. </a:t>
            </a:r>
            <a:endParaRPr lang="en-US" sz="2400">
              <a:latin typeface="Times New Roman" pitchFamily="18" charset="0"/>
              <a:cs typeface="Times New Roman" pitchFamily="18" charset="0"/>
            </a:endParaRPr>
          </a:p>
          <a:p>
            <a:pPr indent="285750">
              <a:lnSpc>
                <a:spcPct val="115000"/>
              </a:lnSpc>
              <a:buFont typeface="Times New Roman" pitchFamily="18" charset="0"/>
              <a:buChar char="-"/>
            </a:pPr>
            <a:r>
              <a:rPr lang="en-US" sz="2400">
                <a:solidFill>
                  <a:srgbClr val="000000"/>
                </a:solidFill>
                <a:latin typeface="Times New Roman" pitchFamily="18" charset="0"/>
                <a:cs typeface="Times New Roman" pitchFamily="18" charset="0"/>
              </a:rPr>
              <a:t>Hoặc cần tôn trọng những bài học ông cha gửi gắm trong những câu chuyện cổ vì đó là những bài học được đúc kết ngàn đời, luôn mới mẻ, không bao giờ cũ mòn.</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04813" y="485775"/>
            <a:ext cx="11303000" cy="590073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63613" y="661988"/>
            <a:ext cx="6092825" cy="461962"/>
          </a:xfrm>
          <a:prstGeom prst="rect">
            <a:avLst/>
          </a:prstGeom>
          <a:noFill/>
          <a:ln w="9525">
            <a:noFill/>
            <a:miter lim="800000"/>
            <a:headEnd/>
            <a:tailEnd/>
          </a:ln>
        </p:spPr>
        <p:txBody>
          <a:bodyPr>
            <a:spAutoFit/>
          </a:bodyPr>
          <a:lstStyle/>
          <a:p>
            <a:r>
              <a:rPr lang="en-US" sz="2400" b="1">
                <a:solidFill>
                  <a:srgbClr val="0D0D0D"/>
                </a:solidFill>
                <a:latin typeface="Times New Roman" pitchFamily="18" charset="0"/>
                <a:cs typeface="Times New Roman" pitchFamily="18" charset="0"/>
              </a:rPr>
              <a:t>Đề bài 03: </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1936750" y="625475"/>
            <a:ext cx="7702550" cy="484188"/>
          </a:xfrm>
          <a:prstGeom prst="rect">
            <a:avLst/>
          </a:prstGeom>
          <a:noFill/>
          <a:ln w="9525">
            <a:noFill/>
            <a:miter lim="800000"/>
            <a:headEnd/>
            <a:tailEnd/>
          </a:ln>
        </p:spPr>
        <p:txBody>
          <a:bodyPr>
            <a:spAutoFit/>
          </a:bodyPr>
          <a:lstStyle/>
          <a:p>
            <a:pPr marL="457200">
              <a:lnSpc>
                <a:spcPct val="115000"/>
              </a:lnSpc>
              <a:spcAft>
                <a:spcPts val="1000"/>
              </a:spcAft>
              <a:tabLst>
                <a:tab pos="400050" algn="l"/>
              </a:tabLst>
            </a:pPr>
            <a:r>
              <a:rPr lang="en-US" sz="2400" b="1">
                <a:solidFill>
                  <a:srgbClr val="0D0D0D"/>
                </a:solidFill>
                <a:latin typeface="Times New Roman" pitchFamily="18" charset="0"/>
                <a:cs typeface="Times New Roman" pitchFamily="18" charset="0"/>
              </a:rPr>
              <a:t>Đọc đoạn trích sau và thực hiện các yêu cầu:</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2746375" y="1562100"/>
            <a:ext cx="6124575" cy="4545013"/>
          </a:xfrm>
          <a:prstGeom prst="rect">
            <a:avLst/>
          </a:prstGeom>
          <a:noFill/>
          <a:ln w="9525">
            <a:noFill/>
            <a:miter lim="800000"/>
            <a:headEnd/>
            <a:tailEnd/>
          </a:ln>
        </p:spPr>
        <p:txBody>
          <a:bodyPr>
            <a:spAutoFit/>
          </a:bodyPr>
          <a:lstStyle/>
          <a:p>
            <a:pPr>
              <a:spcAft>
                <a:spcPts val="1125"/>
              </a:spcAft>
            </a:pPr>
            <a:r>
              <a:rPr lang="en-US" sz="2400" i="1">
                <a:solidFill>
                  <a:srgbClr val="555555"/>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Việt Nam đất nắng chan hoà</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Hoa thơm quả ngọt bốn mùa trời xanh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Mắt đen cô gái long lanh</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Yêu ai yêu trọn tấm tình thuỷ chung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Đất trăm nghề của trăm vùng</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Khách phương xa tới lạ lùng tìm xem</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      Tay người như có phép tiên</a:t>
            </a:r>
            <a:endParaRPr lang="en-US" sz="2400">
              <a:latin typeface="Times New Roman" pitchFamily="18" charset="0"/>
              <a:cs typeface="Times New Roman" pitchFamily="18" charset="0"/>
            </a:endParaRPr>
          </a:p>
          <a:p>
            <a:pPr algn="ctr">
              <a:spcAft>
                <a:spcPts val="1125"/>
              </a:spcAft>
            </a:pP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gn="r">
              <a:spcAft>
                <a:spcPts val="1125"/>
              </a:spcAft>
            </a:pPr>
            <a:r>
              <a:rPr lang="en-US" sz="2400" i="1">
                <a:solidFill>
                  <a:srgbClr val="000000"/>
                </a:solidFill>
                <a:latin typeface="Times New Roman" pitchFamily="18" charset="0"/>
                <a:cs typeface="Times New Roman" pitchFamily="18" charset="0"/>
              </a:rPr>
              <a:t> </a:t>
            </a:r>
            <a:r>
              <a:rPr lang="en-US" sz="2400">
                <a:solidFill>
                  <a:srgbClr val="000000"/>
                </a:solidFill>
                <a:latin typeface="Times New Roman" pitchFamily="18" charset="0"/>
                <a:cs typeface="Times New Roman" pitchFamily="18" charset="0"/>
              </a:rPr>
              <a:t>(Trích</a:t>
            </a:r>
            <a:r>
              <a:rPr lang="en-US" sz="2400" i="1">
                <a:solidFill>
                  <a:srgbClr val="000000"/>
                </a:solidFill>
                <a:latin typeface="Times New Roman" pitchFamily="18" charset="0"/>
                <a:cs typeface="Times New Roman" pitchFamily="18" charset="0"/>
              </a:rPr>
              <a:t> Bài thơ Hắc Hải – </a:t>
            </a:r>
            <a:r>
              <a:rPr lang="en-US" sz="2400">
                <a:solidFill>
                  <a:srgbClr val="000000"/>
                </a:solidFill>
                <a:latin typeface="Times New Roman" pitchFamily="18" charset="0"/>
                <a:cs typeface="Times New Roman" pitchFamily="18" charset="0"/>
              </a:rPr>
              <a:t>Nguyễn Đình Thi)</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47700" y="1873250"/>
            <a:ext cx="11152188" cy="36957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33450" y="2425700"/>
            <a:ext cx="6092825" cy="460375"/>
          </a:xfrm>
          <a:prstGeom prst="rect">
            <a:avLst/>
          </a:prstGeom>
          <a:noFill/>
          <a:ln w="9525">
            <a:noFill/>
            <a:miter lim="800000"/>
            <a:headEnd/>
            <a:tailEnd/>
          </a:ln>
        </p:spPr>
        <p:txBody>
          <a:bodyPr>
            <a:spAutoFit/>
          </a:bodyPr>
          <a:lstStyle/>
          <a:p>
            <a:r>
              <a:rPr lang="en-US" sz="2400" b="1">
                <a:solidFill>
                  <a:srgbClr val="363636"/>
                </a:solidFill>
                <a:latin typeface="Times New Roman" pitchFamily="18" charset="0"/>
                <a:cs typeface="Times New Roman" pitchFamily="18" charset="0"/>
              </a:rPr>
              <a:t>3. Đặc điểm nội dung</a:t>
            </a:r>
            <a:r>
              <a:rPr lang="en-US" sz="2400">
                <a:solidFill>
                  <a:srgbClr val="4A4A4A"/>
                </a:solidFill>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3" name="Rectangle 1"/>
          <p:cNvSpPr>
            <a:spLocks noChangeArrowheads="1"/>
          </p:cNvSpPr>
          <p:nvPr/>
        </p:nvSpPr>
        <p:spPr bwMode="auto">
          <a:xfrm>
            <a:off x="823913" y="3429000"/>
            <a:ext cx="10799762" cy="1570038"/>
          </a:xfrm>
          <a:prstGeom prst="rect">
            <a:avLst/>
          </a:prstGeom>
          <a:solidFill>
            <a:srgbClr val="FFFFFF"/>
          </a:solidFill>
          <a:ln w="9525">
            <a:noFill/>
            <a:miter lim="800000"/>
            <a:headEnd/>
            <a:tailEnd/>
          </a:ln>
        </p:spPr>
        <p:txBody>
          <a:bodyPr anchor="ctr">
            <a:spAutoFit/>
          </a:bodyPr>
          <a:lstStyle/>
          <a:p>
            <a:pPr eaLnBrk="0" hangingPunct="0"/>
            <a:r>
              <a:rPr lang="en-US" altLang="en-US" sz="2400">
                <a:solidFill>
                  <a:srgbClr val="4A4A4A"/>
                </a:solidFill>
                <a:latin typeface="Times New Roman" pitchFamily="18" charset="0"/>
                <a:cs typeface="Times New Roman" pitchFamily="18" charset="0"/>
              </a:rPr>
              <a:t>C</a:t>
            </a:r>
            <a:r>
              <a:rPr lang="en-US" altLang="en-US" sz="2400">
                <a:solidFill>
                  <a:srgbClr val="000000"/>
                </a:solidFill>
                <a:latin typeface="Times New Roman" pitchFamily="18" charset="0"/>
                <a:cs typeface="Times New Roman" pitchFamily="18" charset="0"/>
              </a:rPr>
              <a:t>hủ yếu phản ánh tâm tư, tình cảm trong tâm hồn của con người (</a:t>
            </a:r>
            <a:r>
              <a:rPr lang="en-US" altLang="en-US" sz="2400" i="1">
                <a:solidFill>
                  <a:srgbClr val="000000"/>
                </a:solidFill>
                <a:latin typeface="Times New Roman" pitchFamily="18" charset="0"/>
                <a:cs typeface="Times New Roman" pitchFamily="18" charset="0"/>
              </a:rPr>
              <a:t>tình cảm gia đình, tình yêu quê hương, đất nước, tình yêu nam nữ, tình bạn, tình vợ chồng, than thân trách phận..</a:t>
            </a:r>
            <a:r>
              <a:rPr lang="en-US" altLang="en-US" sz="2400">
                <a:solidFill>
                  <a:srgbClr val="000000"/>
                </a:solidFill>
                <a:latin typeface="Times New Roman" pitchFamily="18" charset="0"/>
                <a:cs typeface="Times New Roman" pitchFamily="18" charset="0"/>
              </a:rPr>
              <a:t>.). Tình yêu quê hương đất nước là 1 trong những chủ đề góp phần thể hiện đời sống tâm hồn, tình cảm của người Việt Nam</a:t>
            </a:r>
            <a:endParaRPr lang="en-US" alt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1063625"/>
            <a:ext cx="11258550" cy="4408488"/>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812800" y="1406525"/>
            <a:ext cx="10810875" cy="4044950"/>
          </a:xfrm>
          <a:prstGeom prst="rect">
            <a:avLst/>
          </a:prstGeom>
          <a:noFill/>
          <a:ln w="9525">
            <a:noFill/>
            <a:miter lim="800000"/>
            <a:headEnd/>
            <a:tailEnd/>
          </a:ln>
        </p:spPr>
        <p:txBody>
          <a:bodyPr>
            <a:spAutoFit/>
          </a:bodyPr>
          <a:lstStyle/>
          <a:p>
            <a:pPr>
              <a:lnSpc>
                <a:spcPct val="150000"/>
              </a:lnSpc>
              <a:spcAft>
                <a:spcPts val="1125"/>
              </a:spcAft>
            </a:pPr>
            <a:r>
              <a:rPr lang="en-US" sz="2400">
                <a:solidFill>
                  <a:srgbClr val="000000"/>
                </a:solidFill>
                <a:latin typeface="Times New Roman" pitchFamily="18" charset="0"/>
                <a:cs typeface="Times New Roman" pitchFamily="18" charset="0"/>
              </a:rPr>
              <a:t>Câu 1.  Đoạn thơ được viết theo</a:t>
            </a:r>
            <a:r>
              <a:rPr lang="en-US" sz="2400">
                <a:solidFill>
                  <a:srgbClr val="000000"/>
                </a:solidFill>
                <a:latin typeface="Times New Roman" pitchFamily="18" charset="0"/>
                <a:cs typeface="Times New Roman" pitchFamily="18" charset="0"/>
                <a:hlinkClick r:id="rId2"/>
              </a:rPr>
              <a:t> thể thơ </a:t>
            </a:r>
            <a:r>
              <a:rPr lang="en-US" sz="2400">
                <a:solidFill>
                  <a:srgbClr val="000000"/>
                </a:solidFill>
                <a:latin typeface="Times New Roman" pitchFamily="18" charset="0"/>
                <a:cs typeface="Times New Roman" pitchFamily="18" charset="0"/>
              </a:rPr>
              <a:t>nào?</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2.  Chỉ ra 02 hình ảnh về con người Việt Nam trong đoạn thơ trên.</a:t>
            </a:r>
            <a:br>
              <a:rPr lang="en-US" sz="2400">
                <a:solidFill>
                  <a:srgbClr val="000000"/>
                </a:solidFill>
                <a:latin typeface="Times New Roman" pitchFamily="18" charset="0"/>
                <a:cs typeface="Times New Roman" pitchFamily="18" charset="0"/>
              </a:rPr>
            </a:br>
            <a:r>
              <a:rPr lang="en-US" sz="2400">
                <a:solidFill>
                  <a:srgbClr val="000000"/>
                </a:solidFill>
                <a:latin typeface="Times New Roman" pitchFamily="18" charset="0"/>
                <a:cs typeface="Times New Roman" pitchFamily="18" charset="0"/>
              </a:rPr>
              <a:t>Câu 3.  Nêu tác dụng của</a:t>
            </a:r>
            <a:r>
              <a:rPr lang="en-US" sz="2400">
                <a:solidFill>
                  <a:srgbClr val="000000"/>
                </a:solidFill>
                <a:latin typeface="Times New Roman" pitchFamily="18" charset="0"/>
                <a:cs typeface="Times New Roman" pitchFamily="18" charset="0"/>
                <a:hlinkClick r:id="rId3"/>
              </a:rPr>
              <a:t> biện pháp tu từ</a:t>
            </a:r>
            <a:r>
              <a:rPr lang="en-US" sz="2400">
                <a:solidFill>
                  <a:srgbClr val="000000"/>
                </a:solidFill>
                <a:latin typeface="Times New Roman" pitchFamily="18" charset="0"/>
                <a:cs typeface="Times New Roman" pitchFamily="18" charset="0"/>
              </a:rPr>
              <a:t> được sử dụng trong hai câu thơ </a:t>
            </a:r>
            <a:r>
              <a:rPr lang="en-US" sz="2400" i="1">
                <a:solidFill>
                  <a:srgbClr val="000000"/>
                </a:solidFill>
                <a:latin typeface="Times New Roman" pitchFamily="18" charset="0"/>
                <a:cs typeface="Times New Roman" pitchFamily="18" charset="0"/>
              </a:rPr>
              <a:t>“Tay người như có phép tiên </a:t>
            </a:r>
            <a:r>
              <a:rPr lang="en-US" sz="2400">
                <a:solidFill>
                  <a:srgbClr val="000000"/>
                </a:solidFill>
                <a:latin typeface="Times New Roman" pitchFamily="18" charset="0"/>
                <a:cs typeface="Times New Roman" pitchFamily="18" charset="0"/>
              </a:rPr>
              <a:t>– </a:t>
            </a:r>
            <a:r>
              <a:rPr lang="en-US" sz="2400" i="1">
                <a:solidFill>
                  <a:srgbClr val="000000"/>
                </a:solidFill>
                <a:latin typeface="Times New Roman" pitchFamily="18" charset="0"/>
                <a:cs typeface="Times New Roman" pitchFamily="18" charset="0"/>
              </a:rPr>
              <a:t>Trên tre lá cũng dệt nghìn bài thơ”.</a:t>
            </a:r>
            <a:endParaRPr lang="en-US"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Câu 4. Từ đoạn thơ trên, em cảm nhận như thế nào về vẻ đẹp của đất nước và con người Việt Nam?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586288" y="381000"/>
            <a:ext cx="2624137"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417638"/>
            <a:ext cx="11244263" cy="50593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5168900" y="458788"/>
            <a:ext cx="1854200" cy="461962"/>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Trả lời :</a:t>
            </a:r>
          </a:p>
        </p:txBody>
      </p:sp>
      <p:sp>
        <p:nvSpPr>
          <p:cNvPr id="7" name="TextBox 6"/>
          <p:cNvSpPr txBox="1">
            <a:spLocks noChangeArrowheads="1"/>
          </p:cNvSpPr>
          <p:nvPr/>
        </p:nvSpPr>
        <p:spPr bwMode="auto">
          <a:xfrm>
            <a:off x="1098550" y="1692275"/>
            <a:ext cx="6092825" cy="8318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thể thơ lục bát</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938213" y="2176463"/>
            <a:ext cx="10874375" cy="22336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HS chỉ ra 02 hình ảnh về con người Việt Nam trong các hình ảnh sau: </a:t>
            </a:r>
            <a:r>
              <a:rPr lang="en-US" sz="2400" i="1">
                <a:latin typeface="Times New Roman" pitchFamily="18" charset="0"/>
                <a:cs typeface="Times New Roman" pitchFamily="18" charset="0"/>
              </a:rPr>
              <a:t>mắt đen cô gái long lanh; yêu ai yêu trọn tấm tình thủy chung; tay người như có phép tiên; trên tre lá cũng dệt nghìn bài thơ.</a:t>
            </a:r>
            <a:r>
              <a:rPr lang="en-US" sz="2400">
                <a:latin typeface="Times New Roman" pitchFamily="18" charset="0"/>
                <a:cs typeface="Times New Roman" pitchFamily="18" charset="0"/>
              </a:rPr>
              <a:t> </a:t>
            </a:r>
          </a:p>
          <a:p>
            <a:r>
              <a:rPr lang="en-US" sz="2400">
                <a:latin typeface="Times New Roman" pitchFamily="18" charset="0"/>
                <a:cs typeface="Times New Roman" pitchFamily="18" charset="0"/>
              </a:rPr>
              <a:t>( Lưu ý HS có thể diễn đạt cách khác nhưng phải hợp lý)</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754063" y="4081463"/>
            <a:ext cx="10872787" cy="1568450"/>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Câu 3.</a:t>
            </a:r>
            <a:r>
              <a:rPr lang="en-US" sz="2400">
                <a:latin typeface="Times New Roman" pitchFamily="18" charset="0"/>
                <a:cs typeface="Times New Roman" pitchFamily="18" charset="0"/>
              </a:rPr>
              <a:t> Biện pháp so sánh: </a:t>
            </a:r>
            <a:r>
              <a:rPr lang="en-US" sz="2400" i="1">
                <a:latin typeface="Times New Roman" pitchFamily="18" charset="0"/>
                <a:cs typeface="Times New Roman" pitchFamily="18" charset="0"/>
              </a:rPr>
              <a:t>Tay người như có phép tiên</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Tác dụng : </a:t>
            </a:r>
            <a:r>
              <a:rPr lang="en-US" sz="2400" i="1">
                <a:latin typeface="Times New Roman" pitchFamily="18" charset="0"/>
                <a:cs typeface="Times New Roman" pitchFamily="18" charset="0"/>
              </a:rPr>
              <a:t>gợi ra niềm tự hào về vẻ đẹp tài hoa của con người Việt Nam trong lao động; làm cho câu thơ sinh động, giàu hình ảnh, giàu tính biểu cảm…</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
        <p:nvSpPr>
          <p:cNvPr id="13" name="TextBox 12"/>
          <p:cNvSpPr txBox="1">
            <a:spLocks noChangeArrowheads="1"/>
          </p:cNvSpPr>
          <p:nvPr/>
        </p:nvSpPr>
        <p:spPr bwMode="auto">
          <a:xfrm>
            <a:off x="754063" y="5322888"/>
            <a:ext cx="10693400" cy="13414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Câu 4.</a:t>
            </a:r>
            <a:r>
              <a:rPr lang="en-US" sz="2400">
                <a:latin typeface="Times New Roman" pitchFamily="18" charset="0"/>
                <a:cs typeface="Times New Roman" pitchFamily="18" charset="0"/>
              </a:rPr>
              <a:t> HS có thể nêu cảm nhận về hai đặc điểm sau: </a:t>
            </a:r>
            <a:r>
              <a:rPr lang="en-US" sz="2400" i="1">
                <a:latin typeface="Times New Roman" pitchFamily="18" charset="0"/>
                <a:cs typeface="Times New Roman" pitchFamily="18" charset="0"/>
              </a:rPr>
              <a:t>đất nước Việt Nam tươi đẹp, trù phú; con người Việt Nam thủy chung, tình nghĩa, khéo léo, tài hoa…</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P spid="1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217488"/>
            <a:ext cx="3321050" cy="7175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68325" y="1289050"/>
            <a:ext cx="11123613" cy="526256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1052513" y="306388"/>
            <a:ext cx="3968750" cy="482600"/>
          </a:xfrm>
          <a:prstGeom prst="rect">
            <a:avLst/>
          </a:prstGeom>
          <a:noFill/>
          <a:ln w="9525">
            <a:noFill/>
            <a:miter lim="800000"/>
            <a:headEnd/>
            <a:tailEnd/>
          </a:ln>
        </p:spPr>
        <p:txBody>
          <a:bodyPr>
            <a:spAutoFit/>
          </a:bodyPr>
          <a:lstStyle/>
          <a:p>
            <a:pPr>
              <a:lnSpc>
                <a:spcPct val="115000"/>
              </a:lnSpc>
              <a:spcAft>
                <a:spcPts val="1000"/>
              </a:spcAft>
            </a:pPr>
            <a:r>
              <a:rPr lang="en-US" sz="2400" b="1">
                <a:solidFill>
                  <a:srgbClr val="000000"/>
                </a:solidFill>
                <a:latin typeface="Times New Roman" pitchFamily="18" charset="0"/>
                <a:cs typeface="Times New Roman" pitchFamily="18" charset="0"/>
              </a:rPr>
              <a:t>Dạng 2. Viết ngắn: </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1276350" y="1435100"/>
            <a:ext cx="6092825" cy="3349625"/>
          </a:xfrm>
          <a:prstGeom prst="rect">
            <a:avLst/>
          </a:prstGeom>
          <a:noFill/>
          <a:ln w="9525">
            <a:noFill/>
            <a:miter lim="800000"/>
            <a:headEnd/>
            <a:tailEnd/>
          </a:ln>
        </p:spPr>
        <p:txBody>
          <a:bodyPr>
            <a:spAutoFit/>
          </a:bodyPr>
          <a:lstStyle/>
          <a:p>
            <a:pPr>
              <a:lnSpc>
                <a:spcPct val="150000"/>
              </a:lnSpc>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Viết đoạn văn (khoảng 5-7 câu) cảm nhận của em về đoạn thơ sau:</a:t>
            </a:r>
          </a:p>
          <a:p>
            <a:pPr algn="ctr">
              <a:lnSpc>
                <a:spcPct val="150000"/>
              </a:lnSpc>
            </a:pP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1052513" y="4767263"/>
            <a:ext cx="10571162" cy="15890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Yêu cầu:</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Nội dung đoạn văn: trình bày suy nghĩ về nội dung, nghệ thuật của đoạn thơ.</a:t>
            </a:r>
          </a:p>
          <a:p>
            <a:pPr>
              <a:lnSpc>
                <a:spcPct val="115000"/>
              </a:lnSpc>
              <a:spcAft>
                <a:spcPts val="1000"/>
              </a:spcAft>
            </a:pPr>
            <a:r>
              <a:rPr lang="en-US" sz="2400">
                <a:latin typeface="Times New Roman" pitchFamily="18" charset="0"/>
                <a:cs typeface="Times New Roman" pitchFamily="18" charset="0"/>
              </a:rPr>
              <a:t>- Đoạn văn phải sử dụng 5-7 câu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568325" y="381000"/>
            <a:ext cx="3321050" cy="628650"/>
          </a:xfrm>
          <a:prstGeom prst="roundRect">
            <a:avLst>
              <a:gd name="adj" fmla="val 16667"/>
            </a:avLst>
          </a:prstGeom>
          <a:solidFill>
            <a:srgbClr val="FFFF0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155575" y="1228725"/>
            <a:ext cx="11761788" cy="554990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993775" y="436563"/>
            <a:ext cx="6092825" cy="49053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Tìm ý, dàn ý:</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688975" y="1382713"/>
            <a:ext cx="11347450" cy="482600"/>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Mở đoạn: </a:t>
            </a:r>
            <a:r>
              <a:rPr lang="en-US" sz="2400">
                <a:latin typeface="Times New Roman" pitchFamily="18" charset="0"/>
                <a:cs typeface="Times New Roman" pitchFamily="18" charset="0"/>
              </a:rPr>
              <a:t>Giới thiệu đoạn thơ trích trong tác phầm nào, của ai, đoạn thơ nói về điều gì? </a:t>
            </a:r>
          </a:p>
        </p:txBody>
      </p:sp>
      <p:sp>
        <p:nvSpPr>
          <p:cNvPr id="9" name="TextBox 8"/>
          <p:cNvSpPr txBox="1">
            <a:spLocks noChangeArrowheads="1"/>
          </p:cNvSpPr>
          <p:nvPr/>
        </p:nvSpPr>
        <p:spPr bwMode="auto">
          <a:xfrm>
            <a:off x="568325" y="1914525"/>
            <a:ext cx="6094413" cy="48418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Thân đoạn:</a:t>
            </a:r>
            <a:endParaRPr lang="en-US" sz="2400">
              <a:latin typeface="Times New Roman" pitchFamily="18" charset="0"/>
              <a:cs typeface="Times New Roman" pitchFamily="18" charset="0"/>
            </a:endParaRPr>
          </a:p>
        </p:txBody>
      </p:sp>
      <p:sp>
        <p:nvSpPr>
          <p:cNvPr id="11" name="TextBox 10"/>
          <p:cNvSpPr txBox="1">
            <a:spLocks noChangeArrowheads="1"/>
          </p:cNvSpPr>
          <p:nvPr/>
        </p:nvSpPr>
        <p:spPr bwMode="auto">
          <a:xfrm>
            <a:off x="449263" y="2409825"/>
            <a:ext cx="11528425" cy="43688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Trong hai dòng thơ đầu, tác giả đã sử dụng biện pháp tu từ gì? Biện pháp tu từ đó đã đem lại đã đem lại hiệu quả gì trong việc thể hiện tư tưởng tình cảm của tác giả?</a:t>
            </a:r>
          </a:p>
          <a:p>
            <a:pPr>
              <a:lnSpc>
                <a:spcPct val="115000"/>
              </a:lnSpc>
              <a:spcAft>
                <a:spcPts val="1000"/>
              </a:spcAft>
            </a:pPr>
            <a:r>
              <a:rPr lang="en-US" sz="2400">
                <a:latin typeface="Times New Roman" pitchFamily="18" charset="0"/>
                <a:cs typeface="Times New Roman" pitchFamily="18" charset="0"/>
              </a:rPr>
              <a:t>- Vì sao tác giả khẳng định những câu chuyện cổ giúp chúng ta gặp lại cha ông, thấy được diện mạo tinh thần của những thế hệ đi trước. “Nhận mặt ông cha” là cảm nhận, thấu hiểu, trân trọng, kết thừa truyền thống, phong tục, tinh thần của dân tộc</a:t>
            </a:r>
          </a:p>
          <a:p>
            <a:pPr>
              <a:lnSpc>
                <a:spcPct val="115000"/>
              </a:lnSpc>
              <a:spcAft>
                <a:spcPts val="1000"/>
              </a:spcAft>
            </a:pPr>
            <a:r>
              <a:rPr lang="en-US" sz="2400">
                <a:latin typeface="Times New Roman" pitchFamily="18" charset="0"/>
                <a:cs typeface="Times New Roman" pitchFamily="18" charset="0"/>
              </a:rPr>
              <a:t>- Em có cảm nhận gì về giọng điệu của đoạn thơ? (Tâm tình, nhắn nhủ)</a:t>
            </a:r>
          </a:p>
          <a:p>
            <a:pPr>
              <a:lnSpc>
                <a:spcPct val="115000"/>
              </a:lnSpc>
              <a:spcAft>
                <a:spcPts val="1000"/>
              </a:spcAft>
            </a:pPr>
            <a:r>
              <a:rPr lang="en-US" sz="2400">
                <a:latin typeface="Times New Roman" pitchFamily="18" charset="0"/>
                <a:cs typeface="Times New Roman" pitchFamily="18" charset="0"/>
              </a:rPr>
              <a:t>- Đoạn thơ đã khơi gợi cho em những tình cảm  gì đối với những câu chuyện cổ?  (yêu mến, tự hào, biết ơn cha ông; trân trọng giữ gìn chuyện cổ,và nét đẹp truyền thống của văn hóa dân tộc)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P spid="1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685800" y="320675"/>
            <a:ext cx="3321050" cy="628650"/>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465138" y="1319213"/>
            <a:ext cx="11434762" cy="431641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1008063" y="352425"/>
            <a:ext cx="3159125" cy="482600"/>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Đoạn văn tham khảo: </a:t>
            </a:r>
          </a:p>
        </p:txBody>
      </p:sp>
      <p:sp>
        <p:nvSpPr>
          <p:cNvPr id="7" name="TextBox 6"/>
          <p:cNvSpPr txBox="1">
            <a:spLocks noChangeArrowheads="1"/>
          </p:cNvSpPr>
          <p:nvPr/>
        </p:nvSpPr>
        <p:spPr bwMode="auto">
          <a:xfrm>
            <a:off x="2476500" y="1438275"/>
            <a:ext cx="6094413" cy="1570038"/>
          </a:xfrm>
          <a:prstGeom prst="rect">
            <a:avLst/>
          </a:prstGeom>
          <a:noFill/>
          <a:ln w="9525">
            <a:noFill/>
            <a:miter lim="800000"/>
            <a:headEnd/>
            <a:tailEnd/>
          </a:ln>
        </p:spPr>
        <p:txBody>
          <a:bodyPr>
            <a:spAutoFit/>
          </a:bodyPr>
          <a:lstStyle/>
          <a:p>
            <a:pPr algn="ctr"/>
            <a:r>
              <a:rPr lang="en-US" sz="2400" i="1">
                <a:latin typeface="Times New Roman" pitchFamily="18" charset="0"/>
                <a:cs typeface="Times New Roman" pitchFamily="18" charset="0"/>
              </a:rPr>
              <a:t>Đời cha ông với đời tôi</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Như cong sông với chân trời đã xa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Chỉ còn chuyện cổ thiết tha</a:t>
            </a:r>
            <a:br>
              <a:rPr lang="en-US" sz="2400" i="1">
                <a:latin typeface="Times New Roman" pitchFamily="18" charset="0"/>
                <a:cs typeface="Times New Roman" pitchFamily="18" charset="0"/>
              </a:rPr>
            </a:br>
            <a:r>
              <a:rPr lang="en-US" sz="2400" i="1">
                <a:latin typeface="Times New Roman" pitchFamily="18" charset="0"/>
                <a:cs typeface="Times New Roman" pitchFamily="18" charset="0"/>
              </a:rPr>
              <a:t>Cho tôi nhận mặt ông cha của mình</a:t>
            </a:r>
            <a:endParaRPr lang="en-US" sz="2400">
              <a:latin typeface="Times New Roman" pitchFamily="18" charset="0"/>
              <a:cs typeface="Times New Roman" pitchFamily="18" charset="0"/>
            </a:endParaRPr>
          </a:p>
        </p:txBody>
      </p:sp>
      <p:sp>
        <p:nvSpPr>
          <p:cNvPr id="9" name="TextBox 8"/>
          <p:cNvSpPr txBox="1">
            <a:spLocks noChangeArrowheads="1"/>
          </p:cNvSpPr>
          <p:nvPr/>
        </p:nvSpPr>
        <p:spPr bwMode="auto">
          <a:xfrm>
            <a:off x="685800" y="3008313"/>
            <a:ext cx="11041063" cy="1938337"/>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 Những câu thơ trên trích trong bài thơ “Chuyện cổ nước mình” của nhà thơ Lâm Thị Mỹ Dạ; chỉ với bốn câu thơ nhưng tác giả đã khái quát giá trị tinh thần, ý nghĩa nhân sinh sâu sắc của kho tàng chuyện cổ dân tộc với con người (1).</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Bằng giọng thơ vừa tâm tình vừa bày tỏ suy ngẫm, triết lí, nhà thơ đã bày tỏ lòng biết ơn, lòng yêu mến đối với những chuyện cổ, nhờ đó mà thế hệ nhà thơ mới biết được bộ mặt tinh thần của cha ông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44563"/>
            <a:ext cx="11380788" cy="4616450"/>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95288" y="1577975"/>
            <a:ext cx="11266487" cy="3416300"/>
          </a:xfrm>
          <a:prstGeom prst="rect">
            <a:avLst/>
          </a:prstGeom>
          <a:noFill/>
          <a:ln w="9525">
            <a:noFill/>
            <a:miter lim="800000"/>
            <a:headEnd/>
            <a:tailEnd/>
          </a:ln>
        </p:spPr>
        <p:txBody>
          <a:bodyPr>
            <a:spAutoFit/>
          </a:bodyPr>
          <a:lstStyle/>
          <a:p>
            <a:r>
              <a:rPr lang="en-US" sz="2400">
                <a:latin typeface="Times New Roman" pitchFamily="18" charset="0"/>
                <a:cs typeface="Times New Roman" pitchFamily="18" charset="0"/>
              </a:rPr>
              <a:t>(2). Hai câu thơ đầu sử dụng phép so sánh đặc sắc, tác giả so sánh mối liên hệ giữa “đời cha ông”- thế hệ đi trước với “đời tôi” – thế hệ sau  giống như mối liên hệ giữa con sông với chân trời đã xa(3).  Như dòng sông bắt đầu từ phía chân trời, cứ chảy mải miết theo dòng thời gian, ngày càng xa điểm khởi thuỷ, cuộc đời con người cũng vậy, các thế hệ đi trước rồi sẽ dần rơi vào chiều sâu quá khứ, thế hệ sau gánh vác trách nhiệm lịch sử của thế hệ trước, tiếp tục làm dày thêm truyền thống văn hoá (4). Khoảng cách thời gian giữa các thế hệ được ví với khoảng cách không gian địa lí con sông – chân trời;  “Chỉ còn chuyện cổ thiết tha” câu thơ mộc mạc khẳng định giá trị của chuyện cổ, đây là sợ dây liên kết vô hình giữa cha ông ta với con cháu muôn đời sau(5)</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900113"/>
            <a:ext cx="11231563" cy="488632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8" name="TextBox 7"/>
          <p:cNvSpPr txBox="1">
            <a:spLocks noChangeArrowheads="1"/>
          </p:cNvSpPr>
          <p:nvPr/>
        </p:nvSpPr>
        <p:spPr bwMode="auto">
          <a:xfrm>
            <a:off x="544513" y="1636713"/>
            <a:ext cx="11102975" cy="3463925"/>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Đọc chuyện cổ chính là chúng ta “</a:t>
            </a:r>
            <a:r>
              <a:rPr lang="en-US" sz="2400" i="1">
                <a:latin typeface="Times New Roman" pitchFamily="18" charset="0"/>
                <a:cs typeface="Times New Roman" pitchFamily="18" charset="0"/>
              </a:rPr>
              <a:t>nhận mặt cha ông</a:t>
            </a:r>
            <a:r>
              <a:rPr lang="en-US" sz="2400">
                <a:latin typeface="Times New Roman" pitchFamily="18" charset="0"/>
                <a:cs typeface="Times New Roman" pitchFamily="18" charset="0"/>
              </a:rPr>
              <a:t>”, (một hình ảnh hoán dụ đặc sắc) của mình, tức là nhận ra, thấu hiểu được thế giới tinh thần, tâm hồn, lối sống, phong tục, tập quán, quan niệm nhân sinh… được ghi dấu trong những câu chuyện từ ngàn xưa (6). Lời thơ thể hiện  tình cảm yêu mến sâu nặng, tự hào, biết ơn của tác giả với  thế giới chuyện cổ nói riêng và  những giá trị văn hoá dân tộc nói chung (7). Lời thơ như nhắc nhở mọi người hãy trân trọng, yêu mến, tự hào về vẻ đẹp tâm hồn, về truyền thống văn hóa dân tộc trong chuyện cổ, đó là cách con người bày tỏ tình yêu và trách nhiệm của mình với quê hương đất nước (8).</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92125" y="725488"/>
            <a:ext cx="11050588" cy="2557462"/>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9288" y="830263"/>
            <a:ext cx="10742612" cy="2182812"/>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Đề bài:  </a:t>
            </a:r>
            <a:r>
              <a:rPr lang="en-US" sz="2400">
                <a:latin typeface="Times New Roman" pitchFamily="18" charset="0"/>
                <a:cs typeface="Times New Roman" pitchFamily="18" charset="0"/>
              </a:rPr>
              <a:t>Các văn bản đã học ở chủ đề </a:t>
            </a:r>
            <a:r>
              <a:rPr lang="en-US" sz="2400" i="1">
                <a:latin typeface="Times New Roman" pitchFamily="18" charset="0"/>
                <a:cs typeface="Times New Roman" pitchFamily="18" charset="0"/>
              </a:rPr>
              <a:t>“Quê hương yêu dấu</a:t>
            </a:r>
            <a:r>
              <a:rPr lang="en-US" sz="2400">
                <a:latin typeface="Times New Roman" pitchFamily="18" charset="0"/>
                <a:cs typeface="Times New Roman" pitchFamily="18" charset="0"/>
              </a:rPr>
              <a:t>” có nhiều hình ảnh thiên nhiên thật đẹp. Hãy sử dụng kiến thức học được và tưởng tượng để lưu giữ trong tâm hồn một hình ảnh, một khoảng khắc của thiên nhiên thực tế  mà em đã quan sát và yêu thích.</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Em hãy viết một đoạn văn (5-7 câu) miêu tả một hình ảnh thiên nhiên tươi đẹp mà em lưu giữ trong kí ức.</a:t>
            </a:r>
          </a:p>
        </p:txBody>
      </p:sp>
      <p:sp>
        <p:nvSpPr>
          <p:cNvPr id="7" name="TextBox 6"/>
          <p:cNvSpPr txBox="1">
            <a:spLocks noChangeArrowheads="1"/>
          </p:cNvSpPr>
          <p:nvPr/>
        </p:nvSpPr>
        <p:spPr bwMode="auto">
          <a:xfrm>
            <a:off x="923925" y="3956050"/>
            <a:ext cx="6092825" cy="490538"/>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1. Tìm ý:</a:t>
            </a:r>
            <a:endParaRPr lang="en-US" sz="2400">
              <a:latin typeface="Calibri" pitchFamily="34" charset="0"/>
              <a:cs typeface="Times New Roman" pitchFamily="18" charset="0"/>
            </a:endParaRPr>
          </a:p>
        </p:txBody>
      </p:sp>
      <p:sp>
        <p:nvSpPr>
          <p:cNvPr id="8" name="Rounded Rectangle 10"/>
          <p:cNvSpPr>
            <a:spLocks noChangeArrowheads="1"/>
          </p:cNvSpPr>
          <p:nvPr/>
        </p:nvSpPr>
        <p:spPr bwMode="auto">
          <a:xfrm>
            <a:off x="649288" y="3575050"/>
            <a:ext cx="10893425" cy="30210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10" name="TextBox 9"/>
          <p:cNvSpPr txBox="1">
            <a:spLocks noChangeArrowheads="1"/>
          </p:cNvSpPr>
          <p:nvPr/>
        </p:nvSpPr>
        <p:spPr bwMode="auto">
          <a:xfrm>
            <a:off x="923925" y="4529138"/>
            <a:ext cx="10228263" cy="2020887"/>
          </a:xfrm>
          <a:prstGeom prst="rect">
            <a:avLst/>
          </a:prstGeom>
          <a:noFill/>
          <a:ln w="9525">
            <a:noFill/>
            <a:miter lim="800000"/>
            <a:headEnd/>
            <a:tailEnd/>
          </a:ln>
        </p:spPr>
        <p:txBody>
          <a:bodyPr>
            <a:spAutoFit/>
          </a:bodyPr>
          <a:lstStyle/>
          <a:p>
            <a:pPr>
              <a:lnSpc>
                <a:spcPct val="115000"/>
              </a:lnSpc>
              <a:spcAft>
                <a:spcPts val="1000"/>
              </a:spcAft>
            </a:pPr>
            <a:r>
              <a:rPr lang="en-US" sz="2400">
                <a:latin typeface="Times New Roman" pitchFamily="18" charset="0"/>
                <a:cs typeface="Times New Roman" pitchFamily="18" charset="0"/>
              </a:rPr>
              <a:t>- Dạng bài: miêu tả cảnh thiên nhiên.</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Lựa chọn đối tượng miêu tả: là cảnh gì? ở đâu? Như thế nào? Cảnh đó có gì nổi bật mà em nhớ mãi.</a:t>
            </a:r>
            <a:endParaRPr lang="en-US" sz="2400">
              <a:latin typeface="Calibri" pitchFamily="34"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Ghi nhanh ra giấy những hình ảnh đang hiện lên kí ức.</a:t>
            </a:r>
            <a:endParaRPr lang="en-US" sz="2400">
              <a:latin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415925" y="809625"/>
            <a:ext cx="11306175" cy="5141913"/>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644525" y="1290638"/>
            <a:ext cx="11077575" cy="4433887"/>
          </a:xfrm>
          <a:prstGeom prst="rect">
            <a:avLst/>
          </a:prstGeom>
          <a:noFill/>
          <a:ln w="9525">
            <a:noFill/>
            <a:miter lim="800000"/>
            <a:headEnd/>
            <a:tailEnd/>
          </a:ln>
        </p:spPr>
        <p:txBody>
          <a:bodyPr>
            <a:spAutoFit/>
          </a:bodyPr>
          <a:lstStyle/>
          <a:p>
            <a:pPr>
              <a:lnSpc>
                <a:spcPct val="115000"/>
              </a:lnSpc>
              <a:spcAft>
                <a:spcPts val="1000"/>
              </a:spcAft>
            </a:pPr>
            <a:r>
              <a:rPr lang="en-US" sz="2400" b="1">
                <a:latin typeface="Times New Roman" pitchFamily="18" charset="0"/>
                <a:cs typeface="Times New Roman" pitchFamily="18" charset="0"/>
              </a:rPr>
              <a:t>Gợi ý đoạn văn: Miêu tả cảnh buổi sáng mùa xuân trên quê hương em.</a:t>
            </a:r>
            <a:endParaRPr lang="en-US" sz="2400">
              <a:latin typeface="Times New Roman" pitchFamily="18" charset="0"/>
              <a:cs typeface="Times New Roman" pitchFamily="18" charset="0"/>
            </a:endParaRPr>
          </a:p>
          <a:p>
            <a:pPr>
              <a:lnSpc>
                <a:spcPct val="115000"/>
              </a:lnSpc>
              <a:spcAft>
                <a:spcPts val="1000"/>
              </a:spcAft>
            </a:pPr>
            <a:r>
              <a:rPr lang="en-US" sz="2400">
                <a:latin typeface="Times New Roman" pitchFamily="18" charset="0"/>
                <a:cs typeface="Times New Roman" pitchFamily="18" charset="0"/>
              </a:rPr>
              <a:t>        Buổi sáng mùa xuân trên làng quê tôi mới đẹp làm sao!(1) Khi mặt trời hé khuôn mặt tròn trĩnh chào ngày mới, cả làng quê hiện ra trước mắt tôi tựa như một bức tranh huyền diệu(2) . Sương tan dần, chân trời rộng mở, cánh đồng lúa đang bén hơi xuân biếng biếc một màu xanh, màu xanh ấy vươn mình, trỗi dậy, trải rộng đến tận chân trời (3). Chị Cò chăm chỉ vẫn khoác tấm áo trắng phau, bì bõm bắt mồi cho đàn con thơ(4). Đâu đó, tiếng chim chào mào, chích chòe ríu ra ríu rít như đang thảo luận nhóm xem “hôm nay bay đến phương trời nào?”(5) . Kệ, gió mơn man đung đưa vài khóm hoa bưởi đang lên hương trong vườn nhà bác Minh(6) . Hương bưởi thơm như mời mọc ai đó tỉnh dậy mau kẻo mùa xuân đi qua mất!(7)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p:cNvSpPr>
            <a:spLocks noChangeArrowheads="1"/>
          </p:cNvSpPr>
          <p:nvPr/>
        </p:nvSpPr>
        <p:spPr bwMode="auto">
          <a:xfrm>
            <a:off x="2593975" y="390525"/>
            <a:ext cx="7015163" cy="1468438"/>
          </a:xfrm>
          <a:prstGeom prst="roundRect">
            <a:avLst>
              <a:gd name="adj" fmla="val 16667"/>
            </a:avLst>
          </a:prstGeom>
          <a:solidFill>
            <a:srgbClr val="92D050"/>
          </a:solid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5" name="Rounded Rectangle 10"/>
          <p:cNvSpPr>
            <a:spLocks noChangeArrowheads="1"/>
          </p:cNvSpPr>
          <p:nvPr/>
        </p:nvSpPr>
        <p:spPr bwMode="auto">
          <a:xfrm>
            <a:off x="554038" y="2571750"/>
            <a:ext cx="11183937" cy="3800475"/>
          </a:xfrm>
          <a:prstGeom prst="roundRect">
            <a:avLst>
              <a:gd name="adj" fmla="val 16667"/>
            </a:avLst>
          </a:prstGeom>
          <a:noFill/>
          <a:ln w="25400">
            <a:solidFill>
              <a:srgbClr val="243F60"/>
            </a:solidFill>
            <a:round/>
            <a:headEnd/>
            <a:tailEnd/>
          </a:ln>
        </p:spPr>
        <p:txBody>
          <a:bodyPr anchor="ctr"/>
          <a:lstStyle/>
          <a:p>
            <a:pPr eaLnBrk="0" hangingPunct="0">
              <a:spcAft>
                <a:spcPts val="800"/>
              </a:spcAft>
            </a:pPr>
            <a:endParaRPr lang="en-US" sz="2400" b="1">
              <a:latin typeface="Times New Roman" pitchFamily="18" charset="0"/>
              <a:cs typeface="Times New Roman" pitchFamily="18" charset="0"/>
            </a:endParaRPr>
          </a:p>
          <a:p>
            <a:pPr algn="ctr" eaLnBrk="0" hangingPunct="0"/>
            <a:endParaRPr lang="en-US" altLang="en-US" sz="2400">
              <a:latin typeface="Times New Roman" pitchFamily="18" charset="0"/>
              <a:cs typeface="Times New Roman" pitchFamily="18" charset="0"/>
            </a:endParaRPr>
          </a:p>
        </p:txBody>
      </p:sp>
      <p:sp>
        <p:nvSpPr>
          <p:cNvPr id="6" name="TextBox 5"/>
          <p:cNvSpPr txBox="1">
            <a:spLocks noChangeArrowheads="1"/>
          </p:cNvSpPr>
          <p:nvPr/>
        </p:nvSpPr>
        <p:spPr bwMode="auto">
          <a:xfrm>
            <a:off x="3049588" y="485775"/>
            <a:ext cx="6738937" cy="1333500"/>
          </a:xfrm>
          <a:prstGeom prst="rect">
            <a:avLst/>
          </a:prstGeom>
          <a:noFill/>
          <a:ln w="9525">
            <a:noFill/>
            <a:miter lim="800000"/>
            <a:headEnd/>
            <a:tailEnd/>
          </a:ln>
        </p:spPr>
        <p:txBody>
          <a:bodyPr>
            <a:spAutoFit/>
          </a:bodyPr>
          <a:lstStyle/>
          <a:p>
            <a:pPr marL="457200">
              <a:lnSpc>
                <a:spcPct val="115000"/>
              </a:lnSpc>
              <a:tabLst>
                <a:tab pos="400050" algn="l"/>
              </a:tabLst>
            </a:pPr>
            <a:r>
              <a:rPr lang="en-US" sz="2400" b="1" i="1">
                <a:solidFill>
                  <a:srgbClr val="FF0000"/>
                </a:solidFill>
                <a:latin typeface="Times New Roman" pitchFamily="18" charset="0"/>
                <a:cs typeface="Times New Roman" pitchFamily="18" charset="0"/>
              </a:rPr>
              <a:t>ĐỌC HIỂU VĂN BẢN:</a:t>
            </a:r>
            <a:endParaRPr lang="en-US" sz="2400">
              <a:latin typeface="Times New Roman" pitchFamily="18" charset="0"/>
              <a:cs typeface="Times New Roman" pitchFamily="18" charset="0"/>
            </a:endParaRPr>
          </a:p>
          <a:p>
            <a:pPr marL="457200" algn="ctr">
              <a:lnSpc>
                <a:spcPct val="115000"/>
              </a:lnSpc>
              <a:tabLst>
                <a:tab pos="400050" algn="l"/>
              </a:tabLst>
            </a:pPr>
            <a:r>
              <a:rPr lang="en-US" sz="2400" b="1" i="1">
                <a:solidFill>
                  <a:srgbClr val="FF0000"/>
                </a:solidFill>
                <a:latin typeface="Times New Roman" pitchFamily="18" charset="0"/>
                <a:cs typeface="Times New Roman" pitchFamily="18" charset="0"/>
              </a:rPr>
              <a:t>Cây tre Việt Nam</a:t>
            </a:r>
            <a:endParaRPr lang="en-US" sz="2400">
              <a:latin typeface="Times New Roman" pitchFamily="18" charset="0"/>
              <a:cs typeface="Times New Roman" pitchFamily="18" charset="0"/>
            </a:endParaRPr>
          </a:p>
          <a:p>
            <a:pPr marL="457200" algn="ctr">
              <a:lnSpc>
                <a:spcPct val="115000"/>
              </a:lnSpc>
              <a:spcAft>
                <a:spcPts val="1000"/>
              </a:spcAft>
              <a:tabLst>
                <a:tab pos="400050" algn="l"/>
              </a:tabLst>
            </a:pPr>
            <a:r>
              <a:rPr lang="en-US" sz="2400" b="1" i="1">
                <a:solidFill>
                  <a:srgbClr val="FF0000"/>
                </a:solidFill>
                <a:latin typeface="Times New Roman" pitchFamily="18" charset="0"/>
                <a:cs typeface="Times New Roman" pitchFamily="18" charset="0"/>
              </a:rPr>
              <a:t>                                      (Thép Mới)</a:t>
            </a:r>
            <a:endParaRPr lang="en-US" sz="2400">
              <a:latin typeface="Times New Roman" pitchFamily="18" charset="0"/>
              <a:cs typeface="Times New Roman" pitchFamily="18" charset="0"/>
            </a:endParaRPr>
          </a:p>
        </p:txBody>
      </p:sp>
      <p:sp>
        <p:nvSpPr>
          <p:cNvPr id="7" name="TextBox 6"/>
          <p:cNvSpPr txBox="1">
            <a:spLocks noChangeArrowheads="1"/>
          </p:cNvSpPr>
          <p:nvPr/>
        </p:nvSpPr>
        <p:spPr bwMode="auto">
          <a:xfrm>
            <a:off x="858838" y="2960688"/>
            <a:ext cx="6092825" cy="365125"/>
          </a:xfrm>
          <a:prstGeom prst="rect">
            <a:avLst/>
          </a:prstGeom>
          <a:noFill/>
          <a:ln w="9525">
            <a:noFill/>
            <a:miter lim="800000"/>
            <a:headEnd/>
            <a:tailEnd/>
          </a:ln>
        </p:spPr>
        <p:txBody>
          <a:bodyPr>
            <a:spAutoFit/>
          </a:bodyPr>
          <a:lstStyle/>
          <a:p>
            <a:pPr>
              <a:lnSpc>
                <a:spcPts val="1950"/>
              </a:lnSpc>
            </a:pPr>
            <a:r>
              <a:rPr lang="en-US" sz="2400" b="1">
                <a:solidFill>
                  <a:srgbClr val="FF0000"/>
                </a:solidFill>
                <a:latin typeface="Times New Roman" pitchFamily="18" charset="0"/>
                <a:cs typeface="Times New Roman" pitchFamily="18" charset="0"/>
              </a:rPr>
              <a:t>I. TÁC GIẢ</a:t>
            </a:r>
            <a:endParaRPr lang="en-US" sz="2400">
              <a:latin typeface="Calibri" pitchFamily="34" charset="0"/>
              <a:cs typeface="Times New Roman" pitchFamily="18" charset="0"/>
            </a:endParaRPr>
          </a:p>
        </p:txBody>
      </p:sp>
      <p:sp>
        <p:nvSpPr>
          <p:cNvPr id="9" name="TextBox 8"/>
          <p:cNvSpPr txBox="1">
            <a:spLocks noChangeArrowheads="1"/>
          </p:cNvSpPr>
          <p:nvPr/>
        </p:nvSpPr>
        <p:spPr bwMode="auto">
          <a:xfrm>
            <a:off x="858838" y="3519488"/>
            <a:ext cx="10779125" cy="2616200"/>
          </a:xfrm>
          <a:prstGeom prst="rect">
            <a:avLst/>
          </a:prstGeom>
          <a:noFill/>
          <a:ln w="9525">
            <a:noFill/>
            <a:miter lim="800000"/>
            <a:headEnd/>
            <a:tailEnd/>
          </a:ln>
        </p:spPr>
        <p:txBody>
          <a:bodyPr>
            <a:spAutoFit/>
          </a:bodyPr>
          <a:lstStyle/>
          <a:p>
            <a:r>
              <a:rPr lang="en-US" sz="2400">
                <a:solidFill>
                  <a:srgbClr val="000000"/>
                </a:solidFill>
                <a:latin typeface="Times New Roman" pitchFamily="18" charset="0"/>
                <a:cs typeface="Times New Roman" pitchFamily="18" charset="0"/>
              </a:rPr>
              <a:t>- Thép Mới (1925 - 1991) tên khai sinh là Hà Văn Lộc.</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Quê ở quận Tây Hồ, Hà Nội, sinh ra tại Nam Định.</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Là một nhà báo, nhà văn nổi tiếng. Tác phẩm của ông giàu chất trữ t́nh, cảm hứng nổi bật là ca ngợi t́nh thần yêu nước của nhân dân ta.</a:t>
            </a:r>
            <a:endParaRPr lang="en-US" sz="2400">
              <a:latin typeface="Times New Roman" pitchFamily="18" charset="0"/>
              <a:cs typeface="Times New Roman" pitchFamily="18" charset="0"/>
            </a:endParaRPr>
          </a:p>
          <a:p>
            <a:pPr>
              <a:spcAft>
                <a:spcPts val="1200"/>
              </a:spcAft>
            </a:pPr>
            <a:r>
              <a:rPr lang="en-US" sz="2400">
                <a:solidFill>
                  <a:srgbClr val="000000"/>
                </a:solidFill>
                <a:latin typeface="Times New Roman" pitchFamily="18" charset="0"/>
                <a:cs typeface="Times New Roman" pitchFamily="18" charset="0"/>
              </a:rPr>
              <a:t>- Một số tác phẩm như: </a:t>
            </a:r>
            <a:r>
              <a:rPr lang="en-US" sz="2400" i="1">
                <a:solidFill>
                  <a:srgbClr val="000000"/>
                </a:solidFill>
                <a:latin typeface="Times New Roman" pitchFamily="18" charset="0"/>
                <a:cs typeface="Times New Roman" pitchFamily="18" charset="0"/>
              </a:rPr>
              <a:t>Cây tre Việt Nam, Hiên ngang Cu-ba, Nguyễn Ái Quốc đến với Lê-nin, Điện Biên Phủ - một danh từ Việt Nam…</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27863</Words>
  <Application>Microsoft Office PowerPoint</Application>
  <PresentationFormat>Widescreen</PresentationFormat>
  <Paragraphs>1330</Paragraphs>
  <Slides>242</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242</vt:i4>
      </vt:variant>
    </vt:vector>
  </HeadingPairs>
  <TitlesOfParts>
    <vt:vector size="253" baseType="lpstr">
      <vt:lpstr>Arial</vt:lpstr>
      <vt:lpstr>Calibri</vt:lpstr>
      <vt:lpstr>Calibri Light</vt:lpstr>
      <vt:lpstr>MS Mincho</vt:lpstr>
      <vt:lpstr>Symbol</vt:lpstr>
      <vt:lpstr>Times New Roman</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cp:revision>
  <dcterms:created xsi:type="dcterms:W3CDTF">2021-08-07T08:11:40Z</dcterms:created>
  <dcterms:modified xsi:type="dcterms:W3CDTF">2021-08-19T23:52:39Z</dcterms:modified>
</cp:coreProperties>
</file>