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22"/>
  </p:notesMasterIdLst>
  <p:sldIdLst>
    <p:sldId id="432" r:id="rId5"/>
    <p:sldId id="326" r:id="rId6"/>
    <p:sldId id="327" r:id="rId7"/>
    <p:sldId id="328" r:id="rId8"/>
    <p:sldId id="329" r:id="rId9"/>
    <p:sldId id="330" r:id="rId10"/>
    <p:sldId id="331" r:id="rId11"/>
    <p:sldId id="332" r:id="rId12"/>
    <p:sldId id="333" r:id="rId13"/>
    <p:sldId id="334"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81" r:id="rId60"/>
    <p:sldId id="382" r:id="rId61"/>
    <p:sldId id="383" r:id="rId62"/>
    <p:sldId id="384" r:id="rId63"/>
    <p:sldId id="385" r:id="rId64"/>
    <p:sldId id="386" r:id="rId65"/>
    <p:sldId id="387" r:id="rId66"/>
    <p:sldId id="388" r:id="rId67"/>
    <p:sldId id="389" r:id="rId68"/>
    <p:sldId id="390" r:id="rId69"/>
    <p:sldId id="391" r:id="rId70"/>
    <p:sldId id="392" r:id="rId71"/>
    <p:sldId id="393" r:id="rId72"/>
    <p:sldId id="394" r:id="rId73"/>
    <p:sldId id="395" r:id="rId74"/>
    <p:sldId id="396" r:id="rId75"/>
    <p:sldId id="397" r:id="rId76"/>
    <p:sldId id="398" r:id="rId77"/>
    <p:sldId id="399" r:id="rId78"/>
    <p:sldId id="400" r:id="rId79"/>
    <p:sldId id="401" r:id="rId80"/>
    <p:sldId id="402" r:id="rId81"/>
    <p:sldId id="403" r:id="rId82"/>
    <p:sldId id="404" r:id="rId83"/>
    <p:sldId id="405" r:id="rId84"/>
    <p:sldId id="406" r:id="rId85"/>
    <p:sldId id="407" r:id="rId86"/>
    <p:sldId id="408" r:id="rId87"/>
    <p:sldId id="409" r:id="rId88"/>
    <p:sldId id="410" r:id="rId89"/>
    <p:sldId id="411" r:id="rId90"/>
    <p:sldId id="412" r:id="rId91"/>
    <p:sldId id="413" r:id="rId92"/>
    <p:sldId id="414" r:id="rId93"/>
    <p:sldId id="415" r:id="rId94"/>
    <p:sldId id="416" r:id="rId95"/>
    <p:sldId id="417" r:id="rId96"/>
    <p:sldId id="418" r:id="rId97"/>
    <p:sldId id="419" r:id="rId98"/>
    <p:sldId id="420" r:id="rId99"/>
    <p:sldId id="421" r:id="rId100"/>
    <p:sldId id="422" r:id="rId101"/>
    <p:sldId id="423" r:id="rId102"/>
    <p:sldId id="424" r:id="rId103"/>
    <p:sldId id="425" r:id="rId104"/>
    <p:sldId id="426" r:id="rId105"/>
    <p:sldId id="427" r:id="rId106"/>
    <p:sldId id="428" r:id="rId107"/>
    <p:sldId id="429" r:id="rId108"/>
    <p:sldId id="430" r:id="rId109"/>
    <p:sldId id="431" r:id="rId110"/>
    <p:sldId id="448" r:id="rId111"/>
    <p:sldId id="449" r:id="rId112"/>
    <p:sldId id="450" r:id="rId113"/>
    <p:sldId id="453" r:id="rId114"/>
    <p:sldId id="454" r:id="rId115"/>
    <p:sldId id="447" r:id="rId116"/>
    <p:sldId id="310" r:id="rId117"/>
    <p:sldId id="311" r:id="rId118"/>
    <p:sldId id="455" r:id="rId119"/>
    <p:sldId id="456" r:id="rId120"/>
    <p:sldId id="457" r:id="rId121"/>
    <p:sldId id="458" r:id="rId122"/>
    <p:sldId id="459" r:id="rId123"/>
    <p:sldId id="460" r:id="rId124"/>
    <p:sldId id="461" r:id="rId125"/>
    <p:sldId id="462" r:id="rId126"/>
    <p:sldId id="463" r:id="rId127"/>
    <p:sldId id="464" r:id="rId128"/>
    <p:sldId id="465" r:id="rId129"/>
    <p:sldId id="466" r:id="rId130"/>
    <p:sldId id="467" r:id="rId131"/>
    <p:sldId id="468" r:id="rId132"/>
    <p:sldId id="469" r:id="rId133"/>
    <p:sldId id="470" r:id="rId134"/>
    <p:sldId id="471" r:id="rId135"/>
    <p:sldId id="472" r:id="rId136"/>
    <p:sldId id="473" r:id="rId137"/>
    <p:sldId id="474" r:id="rId138"/>
    <p:sldId id="475" r:id="rId139"/>
    <p:sldId id="476" r:id="rId140"/>
    <p:sldId id="477" r:id="rId141"/>
    <p:sldId id="478" r:id="rId142"/>
    <p:sldId id="479" r:id="rId143"/>
    <p:sldId id="480" r:id="rId144"/>
    <p:sldId id="481" r:id="rId145"/>
    <p:sldId id="482" r:id="rId146"/>
    <p:sldId id="483" r:id="rId147"/>
    <p:sldId id="484" r:id="rId148"/>
    <p:sldId id="485" r:id="rId149"/>
    <p:sldId id="486" r:id="rId150"/>
    <p:sldId id="487" r:id="rId151"/>
    <p:sldId id="488" r:id="rId152"/>
    <p:sldId id="489" r:id="rId153"/>
    <p:sldId id="490" r:id="rId154"/>
    <p:sldId id="491" r:id="rId155"/>
    <p:sldId id="492" r:id="rId156"/>
    <p:sldId id="493" r:id="rId157"/>
    <p:sldId id="494" r:id="rId158"/>
    <p:sldId id="495" r:id="rId159"/>
    <p:sldId id="496" r:id="rId160"/>
    <p:sldId id="497" r:id="rId161"/>
    <p:sldId id="498" r:id="rId162"/>
    <p:sldId id="499" r:id="rId163"/>
    <p:sldId id="500" r:id="rId164"/>
    <p:sldId id="501" r:id="rId165"/>
    <p:sldId id="502" r:id="rId166"/>
    <p:sldId id="503" r:id="rId167"/>
    <p:sldId id="504" r:id="rId168"/>
    <p:sldId id="505" r:id="rId169"/>
    <p:sldId id="506" r:id="rId170"/>
    <p:sldId id="507" r:id="rId171"/>
    <p:sldId id="508" r:id="rId172"/>
    <p:sldId id="509" r:id="rId173"/>
    <p:sldId id="510" r:id="rId174"/>
    <p:sldId id="511" r:id="rId175"/>
    <p:sldId id="512" r:id="rId176"/>
    <p:sldId id="513" r:id="rId177"/>
    <p:sldId id="514" r:id="rId178"/>
    <p:sldId id="515" r:id="rId179"/>
    <p:sldId id="516" r:id="rId180"/>
    <p:sldId id="517" r:id="rId181"/>
    <p:sldId id="518" r:id="rId182"/>
    <p:sldId id="519" r:id="rId183"/>
    <p:sldId id="520" r:id="rId184"/>
    <p:sldId id="521" r:id="rId185"/>
    <p:sldId id="522" r:id="rId186"/>
    <p:sldId id="523" r:id="rId187"/>
    <p:sldId id="524" r:id="rId188"/>
    <p:sldId id="525" r:id="rId189"/>
    <p:sldId id="526" r:id="rId190"/>
    <p:sldId id="527" r:id="rId191"/>
    <p:sldId id="528" r:id="rId192"/>
    <p:sldId id="529" r:id="rId193"/>
    <p:sldId id="530" r:id="rId194"/>
    <p:sldId id="531" r:id="rId195"/>
    <p:sldId id="532" r:id="rId196"/>
    <p:sldId id="533" r:id="rId197"/>
    <p:sldId id="534" r:id="rId198"/>
    <p:sldId id="535" r:id="rId199"/>
    <p:sldId id="536" r:id="rId200"/>
    <p:sldId id="537" r:id="rId201"/>
    <p:sldId id="538" r:id="rId202"/>
    <p:sldId id="539" r:id="rId203"/>
    <p:sldId id="540" r:id="rId204"/>
    <p:sldId id="541" r:id="rId205"/>
    <p:sldId id="542" r:id="rId206"/>
    <p:sldId id="543" r:id="rId207"/>
    <p:sldId id="544" r:id="rId208"/>
    <p:sldId id="545" r:id="rId209"/>
    <p:sldId id="546" r:id="rId210"/>
    <p:sldId id="547" r:id="rId211"/>
    <p:sldId id="548" r:id="rId212"/>
    <p:sldId id="549" r:id="rId213"/>
    <p:sldId id="550" r:id="rId214"/>
    <p:sldId id="551" r:id="rId215"/>
    <p:sldId id="552" r:id="rId216"/>
    <p:sldId id="553" r:id="rId217"/>
    <p:sldId id="554" r:id="rId218"/>
    <p:sldId id="555" r:id="rId219"/>
    <p:sldId id="556" r:id="rId220"/>
    <p:sldId id="557" r:id="rId22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pos="432"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96" y="210"/>
      </p:cViewPr>
      <p:guideLst>
        <p:guide pos="432"/>
        <p:guide pos="7256"/>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tableStyles" Target="tableStyle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11" Type="http://schemas.openxmlformats.org/officeDocument/2006/relationships/slide" Target="slides/slide207.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222" Type="http://schemas.openxmlformats.org/officeDocument/2006/relationships/notesMaster" Target="notesMasters/notesMaster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slideMaster" Target="slideMasters/slideMaster1.xml"/><Relationship Id="rId6" Type="http://schemas.openxmlformats.org/officeDocument/2006/relationships/slide" Target="slides/slide2.xml"/><Relationship Id="rId212" Type="http://schemas.openxmlformats.org/officeDocument/2006/relationships/slide" Target="slides/slide208.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19" Type="http://schemas.openxmlformats.org/officeDocument/2006/relationships/slide" Target="slides/slide15.xml"/><Relationship Id="rId224" Type="http://schemas.openxmlformats.org/officeDocument/2006/relationships/viewProps" Target="viewProps.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slideMaster" Target="slideMasters/slideMaster3.xml"/><Relationship Id="rId214" Type="http://schemas.openxmlformats.org/officeDocument/2006/relationships/slide" Target="slides/slide210.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6872382-EB84-4D97-AEAF-C457BAF66E84}" type="datetimeFigureOut">
              <a:rPr lang="en-US"/>
              <a:pPr>
                <a:defRPr/>
              </a:pPr>
              <a:t>20/8/2021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390A07B-9EB0-41F8-ABC7-7D48CD0AF6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4E24DC-CB68-481A-8FD7-89953D919B79}" type="slidenum">
              <a:rPr lang="en-US">
                <a:cs typeface="Arial" charset="0"/>
              </a:rPr>
              <a:pPr fontAlgn="base">
                <a:spcBef>
                  <a:spcPct val="0"/>
                </a:spcBef>
                <a:spcAft>
                  <a:spcPct val="0"/>
                </a:spcAft>
              </a:pPr>
              <a:t>1</a:t>
            </a:fld>
            <a:endParaRPr lang="en-US">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4DF5167-AF98-4A72-ADA6-27A61B901ED9}"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143591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EF0DFD-4334-4511-8589-4665381993BC}"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p>
        </p:txBody>
      </p:sp>
    </p:spTree>
    <p:extLst>
      <p:ext uri="{BB962C8B-B14F-4D97-AF65-F5344CB8AC3E}">
        <p14:creationId xmlns:p14="http://schemas.microsoft.com/office/powerpoint/2010/main" val="94088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tabLst>
                <a:tab pos="22860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GV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228600" algn="l"/>
                <a:tab pos="138684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ình</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bày</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sản</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phẩm</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trước</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1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lớp</a:t>
            </a:r>
            <a:r>
              <a:rPr lang="en-US" sz="1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509359-FFDA-45A0-821D-32D9B83D54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15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2A679A-8FF9-4C9B-AB1A-AB02D9960A8E}"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175</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58639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A061A86-2688-4DC5-9C7C-3CC41F4C8A9A}"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793051-DFB8-46D2-9055-E2F1FCCF84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6F8369-28DB-4494-B259-27ACE8286AFA}"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2281B2-BF59-4872-B2B3-1A6BB2A3D5C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99BE5A-AADB-467D-A55E-038457116223}"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7BCC28-9DC1-46F6-AA81-8B35250DB8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E39696F-BA9D-4FAC-AB7B-D32049C3137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033926-1413-4742-B970-42955B90CC1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7985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1DD515-160D-4587-BB7F-870A09A7FC5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46D167-705E-4744-90F3-53A32F0DAC8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0872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72055B-8FD9-4F3E-BB83-723DA8933F11}"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36ECC8-48A2-43A8-9F09-C0D5DA5D0B5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5176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9AEABE9-1E02-4D2B-A2C6-2C69D3672E6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A797F2-FD59-4DD2-BD6B-FD975A687C4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2369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0313944-77C1-4837-815C-634CC4761AE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D36858-01DA-4BB2-9A77-8076BC83A42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9719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5E47B69-8DE2-4DE3-ACF9-1955F93407D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DA39E8-149D-462A-800F-ACB139E8094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1257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3C3348-EEF6-4B75-85BB-EE021B32E58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1E0DB1C-6B35-48B2-9CB4-7187D51F74C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994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2D74B25-6E8E-4A53-816C-42B9DDA8C1F1}"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C25F725-D61B-4F17-A524-7157CF88738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42982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AA069F-46D0-4CF3-998E-ECBA0B544FA8}"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2117BA-821E-4FA8-8FC6-D84F3383184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F97F309-8EF0-43DB-851D-CF84A60A85B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1A5B6B-2CC7-4291-AF62-90303CB2C7A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7188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75F55D-215F-43A6-B882-E6F7C2A514A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6612A55-CF8E-4B3B-B1BA-8D324AC9238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3307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A09D63-D22B-4081-9450-EE76B4A2C09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43CDC2-8CA5-4094-847D-D188E8447B1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7272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56B5-7E8C-4C16-86C3-C07610906D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91CA46-F997-4D90-A1A2-136675C88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55D452-B102-4219-9CBA-01AEEBF49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5A38BB-B668-4998-9D10-89689435BF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13D764C-F0C5-4220-BD57-46329D1DEA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312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7597-AB26-446F-B9CA-526E10A63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AFC0B-9981-45DE-BE34-2E72743707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13AB9-016F-44A3-8861-B67AD54C12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D522656-D2A7-47B7-819D-C0E9ACD3F6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40B762E-ED46-4D65-9542-50A599DE37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343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2F75-2E29-473E-B205-AB7C2C4B8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A9C70D-E93D-4612-883A-7CA3D2297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A1381-53CC-4001-9BE5-29D47D282C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2C567F5-AE02-46E2-BC04-CD0E64F95B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9DC702-DC75-496E-9C80-AB57106623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63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B6CD-411F-4228-AC77-1752C9008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5342D-6085-437B-AFF3-4A4F7F10FD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DE507-073D-434A-A1F1-3DB483E48C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609AE7-7D34-4F04-BBDA-96BC8C76F3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030B6DB-E106-4378-8668-EB553A5B34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C2EEFCE-D549-42B5-9AE8-DE945F9853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7674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230C-20BC-43C1-8C20-508AB1A634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8030B9-9897-475F-9854-A19909EC8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2D9909-1B89-4F03-B5DC-8283015122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F8B3FA-9ED5-4F6B-9BD6-3A1F17FD2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646CDF-08BB-4EF9-AC26-D0354F991E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DFE46D-9C45-4389-9EB0-CBB183E10B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0DCDDF9-953B-4217-998F-E8EE6026AB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09CE2945-90DC-4DF1-A399-895BE60DC8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964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25C8-EDB5-408C-A3C9-B145F3E36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6FF5B-3474-41C2-81B6-5A157084A7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02DE862-35CC-4102-9650-0484C509E1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F65C95A-4403-45AE-9DD5-B062018477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927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E0B13-4020-492B-8764-1A5184F799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152BAE0-66BE-41BD-A167-FCA6E1C95E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112C1A1-283A-4303-A8CB-9CA0AB4348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06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45987B0-D55A-46F2-BC1D-1989F5A3913C}" type="datetimeFigureOut">
              <a:rPr lang="en-US"/>
              <a:pPr>
                <a:defRPr/>
              </a:pPr>
              <a:t>20/8/2021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D122F8-0D35-4B8C-9AD8-BCB007B19358}"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22F3-2556-408E-A4D7-DE7CE947B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9F4FD4-EF4A-457D-ACFC-155FD1954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C85286-AE9B-418C-9177-EB1E57796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D13441-40E2-41EE-9C49-809333250D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DF506E-E58A-4BB4-A1C4-E35A6BBFB2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D4DCED1-2EB2-4B09-A062-1F5D057C2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253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2E0B-974F-4C26-895C-DDFD2037C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120EB2-538F-441F-8131-9B55E0D12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65E842-A9A2-4787-80D1-7E2140FA2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4834E-0B73-424B-A460-C248FAEF7C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0CEE12B-9249-412E-B219-E8120D41D2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F433C9-0646-4CD1-BF98-E0D2965BD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672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130C-796A-41D0-BB58-0766FA2E97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4B9085-6EEE-4461-B88E-C03D531CC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3E2D1-C7A8-4FEC-83DB-C55603B3A5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0538F56-54E6-4698-A317-6071C5D2F3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549A177-BA10-4F6B-9ACF-A88C48869E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326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1985DB-1FD3-488B-9186-E6DA5000D9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150F1A-E1FF-499F-A3B0-DFDFD97EA4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12402-1D0B-409F-9A89-BA82D57666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B2E6DF2-CE92-454B-A09F-0A707E9112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F8BA2F-FF80-43B9-9C9D-A524F0DDE1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875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FD4309-89C9-4061-BCBD-76C05CCF699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65B98B-3835-4534-8AAE-73606FF5574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3924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872C55-C742-49DE-82C4-06A9FD661ED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D29671-9CF1-4325-8560-9990F3B1027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92130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71E2133-AF92-4159-A5FB-026E3C444EA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9EDB3A-7C0D-4060-83EB-746EFE928E5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2552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9941EDE-63DE-4743-8F41-8B283004CF3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DF3620-538D-4DDA-BC86-94666C2C742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3608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BC2883-D357-4E00-B2AE-25D21764E7C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40385A9-8DD2-432A-84F4-B748A6D8E94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3047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ED3A39-027A-4756-BCDB-471A29D3233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B0EE25-2948-44DC-8E0E-6E37409CD4F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509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09956DD-82D8-4564-8B79-421CC8100C21}" type="datetimeFigureOut">
              <a:rPr lang="en-US"/>
              <a:pPr>
                <a:defRPr/>
              </a:pPr>
              <a:t>20/8/2021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801E1F-0D11-4278-90E8-C046713EE17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1C77BE-A102-4C47-BD47-4AC75A067AB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3038F9-2A65-4641-B61A-0269C5BF6B01}"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0078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1B3E4D-AD7E-4DEA-8C22-B982BAE25EE7}"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D911DD-3D1B-4F16-8E46-7BE215EFA5B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121758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5A4DE4E-4875-4A05-8F86-7065BB21132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27E951-53EF-4ACE-9476-CF5D613D692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1487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B051DA-FA27-4084-BA59-622858653A5B}"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E61B6A-5D06-4756-8963-6AB4C1C140D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1338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1321E63-F872-42AF-934C-2322C56FAB0D}"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45B3CF-C4BE-4CD8-AFE0-BE11323D43D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715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69FC36-91BC-4C9F-99C8-D18B9132EDE9}" type="datetimeFigureOut">
              <a:rPr lang="en-US"/>
              <a:pPr>
                <a:defRPr/>
              </a:pPr>
              <a:t>20/8/2021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325F896-37B5-4AF3-BBC1-175678122E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4DCF9C0-B4BA-4F71-94F8-A1EEA9009DB8}" type="datetimeFigureOut">
              <a:rPr lang="en-US"/>
              <a:pPr>
                <a:defRPr/>
              </a:pPr>
              <a:t>20/8/2021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87C46D-958A-4E8B-BCD9-CA2DBE200FA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16311C-EFD7-445D-BDF9-DDD7A01E23E0}" type="datetimeFigureOut">
              <a:rPr lang="en-US"/>
              <a:pPr>
                <a:defRPr/>
              </a:pPr>
              <a:t>20/8/2021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32F318E-520F-4DE6-90FD-C5C93FBD3B9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D87E8E6-B273-42D1-97ED-AC8EE8048FD7}" type="datetimeFigureOut">
              <a:rPr lang="en-US"/>
              <a:pPr>
                <a:defRPr/>
              </a:pPr>
              <a:t>20/8/2021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8C7E63-057B-4E20-9AA2-CCF08E8280E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016DB8C-4EBD-4EFE-9117-4F3357C3B0A0}" type="datetimeFigureOut">
              <a:rPr lang="en-US"/>
              <a:pPr>
                <a:defRPr/>
              </a:pPr>
              <a:t>20/8/2021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3F31C3-AA11-4933-A829-D853F3300E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A6C2135-1D03-4E1E-87F0-39C429640BFD}" type="datetimeFigureOut">
              <a:rPr lang="en-US"/>
              <a:pPr>
                <a:defRPr/>
              </a:pPr>
              <a:t>20/8/2021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B2ACDAD-C369-4331-9885-FEA148C883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16B72B-5E81-4DE3-8381-3991F9248913}"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FC7855-ABD0-4FFE-B61F-B26252B20C0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3843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5EF4E-2986-48D2-BFC8-D587B1B590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A09D29-E8D5-4EA8-9574-0A71C91B6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815C3-C3B5-4E31-97E6-3072353E0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F5DAF5C-942B-46A9-99E4-D5695EAC3E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65C981E-9FA7-4C26-89AD-044DFCC71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7553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2F2FDD6-4DF8-4B3A-A145-DD4E17BEF78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8B9E835-8A45-4C8D-A714-09D3946E0F3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4574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vanhay.edu.vn/mot-bien-phap-tu-tu-co-xuat-hien-trong-de-doc-hieu-ngu-van" TargetMode="External"/><Relationship Id="rId2" Type="http://schemas.openxmlformats.org/officeDocument/2006/relationships/hyperlink" Target="http://vanhay.edu.vn/cac-tho-thuong-gap-va-cach-don-gian-de-nhan-biet"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hyperlink" Target="https://vietvanhoctro.com/tag/long-yeu-nuoc" TargetMode="External"/><Relationship Id="rId2" Type="http://schemas.openxmlformats.org/officeDocument/2006/relationships/hyperlink" Target="https://vietvanhoctro.com/tag/thanh-giong" TargetMode="Externa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hyperlink" Target="https://vietvanhoctro.com/tag/buoi-sang" TargetMode="Externa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0.png"/><Relationship Id="rId4" Type="http://schemas.microsoft.com/office/2007/relationships/hdphoto" Target="../media/hdphoto1.wdp"/></Relationships>
</file>

<file path=ppt/slides/_rels/slide1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10.png"/></Relationships>
</file>

<file path=ppt/slides/_rels/slide1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endParaRPr lang="vi-VN"/>
          </a:p>
        </p:txBody>
      </p:sp>
      <p:sp>
        <p:nvSpPr>
          <p:cNvPr id="18" name="WordArt 40"/>
          <p:cNvSpPr>
            <a:spLocks noChangeArrowheads="1" noChangeShapeType="1" noTextEdit="1"/>
          </p:cNvSpPr>
          <p:nvPr/>
        </p:nvSpPr>
        <p:spPr bwMode="auto">
          <a:xfrm>
            <a:off x="974038" y="727950"/>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algn="ctr" fontAlgn="auto">
              <a:spcBef>
                <a:spcPts val="0"/>
              </a:spcBef>
              <a:spcAft>
                <a:spcPts val="0"/>
              </a:spcAft>
              <a:defRPr/>
            </a:pPr>
            <a:r>
              <a:rPr lang="en-US" sz="3600" b="1" kern="10" dirty="0">
                <a:ln w="19050">
                  <a:solidFill>
                    <a:srgbClr val="0000FF"/>
                  </a:solidFill>
                  <a:round/>
                  <a:headEnd/>
                  <a:tailEnd/>
                </a:ln>
                <a:solidFill>
                  <a:srgbClr val="FF0000"/>
                </a:solidFill>
                <a:latin typeface="Times New Roman"/>
                <a:cs typeface="Times New Roman"/>
              </a:rPr>
              <a:t>ÔN TẬP</a:t>
            </a:r>
          </a:p>
          <a:p>
            <a:pPr algn="ctr" fontAlgn="auto">
              <a:spcBef>
                <a:spcPts val="0"/>
              </a:spcBef>
              <a:spcAft>
                <a:spcPts val="0"/>
              </a:spcAft>
              <a:defRPr/>
            </a:pPr>
            <a:r>
              <a:rPr lang="en-US" sz="3600" b="1" kern="10" dirty="0">
                <a:ln w="19050">
                  <a:solidFill>
                    <a:srgbClr val="0000FF"/>
                  </a:solidFill>
                  <a:round/>
                  <a:headEnd/>
                  <a:tailEnd/>
                </a:ln>
                <a:solidFill>
                  <a:srgbClr val="FF0000"/>
                </a:solidFill>
                <a:latin typeface="Times New Roman"/>
                <a:cs typeface="Times New Roman"/>
              </a:rPr>
              <a:t>NHỮNG NẺO ĐƯỜNG XỨ SỞ</a:t>
            </a:r>
          </a:p>
        </p:txBody>
      </p:sp>
      <p:pic>
        <p:nvPicPr>
          <p:cNvPr id="14339" name="Picture 4"/>
          <p:cNvPicPr>
            <a:picLocks noChangeAspect="1"/>
          </p:cNvPicPr>
          <p:nvPr/>
        </p:nvPicPr>
        <p:blipFill>
          <a:blip r:embed="rId3"/>
          <a:srcRect r="52890" b="57091"/>
          <a:stretch>
            <a:fillRect/>
          </a:stretch>
        </p:blipFill>
        <p:spPr bwMode="auto">
          <a:xfrm>
            <a:off x="977900" y="209550"/>
            <a:ext cx="2651125" cy="1811338"/>
          </a:xfrm>
          <a:prstGeom prst="rect">
            <a:avLst/>
          </a:prstGeom>
          <a:noFill/>
          <a:ln w="9525">
            <a:noFill/>
            <a:miter lim="800000"/>
            <a:headEnd/>
            <a:tailEnd/>
          </a:ln>
        </p:spPr>
      </p:pic>
      <p:sp>
        <p:nvSpPr>
          <p:cNvPr id="3" name="Rectangle: Rounded Corners 2"/>
          <p:cNvSpPr/>
          <p:nvPr/>
        </p:nvSpPr>
        <p:spPr>
          <a:xfrm>
            <a:off x="7553325" y="2938463"/>
            <a:ext cx="4095750" cy="1200150"/>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6029325" y="2938463"/>
            <a:ext cx="6096000" cy="1200150"/>
          </a:xfrm>
          <a:prstGeom prst="rect">
            <a:avLst/>
          </a:prstGeom>
          <a:noFill/>
          <a:ln w="9525">
            <a:noFill/>
            <a:miter lim="800000"/>
            <a:headEnd/>
            <a:tailEnd/>
          </a:ln>
        </p:spPr>
        <p:txBody>
          <a:bodyPr>
            <a:spAutoFit/>
          </a:bodyPr>
          <a:lstStyle/>
          <a:p>
            <a:pPr algn="ctr"/>
            <a:r>
              <a:rPr lang="en-US" sz="2400">
                <a:latin typeface="Times New Roman" pitchFamily="18" charset="0"/>
                <a:cs typeface="Times New Roman" pitchFamily="18" charset="0"/>
              </a:rPr>
              <a:t>              N</a:t>
            </a:r>
            <a:r>
              <a:rPr lang="vi-VN" sz="2400">
                <a:latin typeface="Times New Roman" pitchFamily="18" charset="0"/>
                <a:cs typeface="Times New Roman" pitchFamily="18" charset="0"/>
              </a:rPr>
              <a:t>ước non ngàn dặm mình</a:t>
            </a:r>
            <a:endParaRPr lang="en-US" sz="2400">
              <a:latin typeface="Times New Roman" pitchFamily="18" charset="0"/>
              <a:cs typeface="Times New Roman" pitchFamily="18" charset="0"/>
            </a:endParaRPr>
          </a:p>
          <a:p>
            <a:pPr algn="ctr"/>
            <a:r>
              <a:rPr lang="en-US" sz="2400">
                <a:latin typeface="Times New Roman" pitchFamily="18" charset="0"/>
                <a:cs typeface="Times New Roman" pitchFamily="18" charset="0"/>
              </a:rPr>
              <a:t>              N</a:t>
            </a:r>
            <a:r>
              <a:rPr lang="vi-VN" sz="2400">
                <a:latin typeface="Times New Roman" pitchFamily="18" charset="0"/>
                <a:cs typeface="Times New Roman" pitchFamily="18" charset="0"/>
              </a:rPr>
              <a:t>ước non ngàn dặm tình</a:t>
            </a:r>
            <a:r>
              <a:rPr lang="en-US" sz="2400">
                <a:latin typeface="Times New Roman" pitchFamily="18" charset="0"/>
                <a:cs typeface="Times New Roman" pitchFamily="18" charset="0"/>
              </a:rPr>
              <a:t>.</a:t>
            </a:r>
          </a:p>
          <a:p>
            <a:pPr algn="ct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a:t>
            </a:r>
            <a:r>
              <a:rPr lang="en-US" sz="2400">
                <a:latin typeface="Times New Roman" pitchFamily="18" charset="0"/>
                <a:cs typeface="Times New Roman" pitchFamily="18" charset="0"/>
              </a:rPr>
              <a:t>Thanh Hải</a:t>
            </a:r>
            <a:r>
              <a:rPr lang="vi-VN" sz="2400" i="1">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pic>
        <p:nvPicPr>
          <p:cNvPr id="4" name="Picture 2" descr="Giới Thiệu Về Đảo Cô Tô,Gioi Thieu Ve Dao Co To"/>
          <p:cNvPicPr>
            <a:picLocks noChangeAspect="1" noChangeArrowheads="1"/>
          </p:cNvPicPr>
          <p:nvPr/>
        </p:nvPicPr>
        <p:blipFill>
          <a:blip r:embed="rId4"/>
          <a:srcRect/>
          <a:stretch>
            <a:fillRect/>
          </a:stretch>
        </p:blipFill>
        <p:spPr bwMode="auto">
          <a:xfrm>
            <a:off x="146050" y="4430713"/>
            <a:ext cx="2716213" cy="2600325"/>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3" descr="Những hình ảnh 'độc' về hang Én, nơi lên sóng trực tiếp đài Mỹ - ảnh 6"/>
          <p:cNvPicPr>
            <a:picLocks noChangeAspect="1" noChangeArrowheads="1"/>
          </p:cNvPicPr>
          <p:nvPr/>
        </p:nvPicPr>
        <p:blipFill>
          <a:blip r:embed="rId5"/>
          <a:srcRect/>
          <a:stretch>
            <a:fillRect/>
          </a:stretch>
        </p:blipFill>
        <p:spPr bwMode="auto">
          <a:xfrm>
            <a:off x="2944284" y="4430713"/>
            <a:ext cx="3017838" cy="2427287"/>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4"/>
          <p:cNvPicPr>
            <a:picLocks noChangeAspect="1" noChangeArrowheads="1"/>
          </p:cNvPicPr>
          <p:nvPr/>
        </p:nvPicPr>
        <p:blipFill>
          <a:blip r:embed="rId6"/>
          <a:srcRect/>
          <a:stretch>
            <a:fillRect/>
          </a:stretch>
        </p:blipFill>
        <p:spPr bwMode="auto">
          <a:xfrm>
            <a:off x="6044143" y="4430713"/>
            <a:ext cx="2844800" cy="2427287"/>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29" name="Picture 5" descr="Tháp Khương Mỹ"/>
          <p:cNvPicPr>
            <a:picLocks noChangeAspect="1" noChangeArrowheads="1"/>
          </p:cNvPicPr>
          <p:nvPr/>
        </p:nvPicPr>
        <p:blipFill>
          <a:blip r:embed="rId7"/>
          <a:srcRect/>
          <a:stretch>
            <a:fillRect/>
          </a:stretch>
        </p:blipFill>
        <p:spPr bwMode="auto">
          <a:xfrm>
            <a:off x="8970963" y="4430713"/>
            <a:ext cx="2846387" cy="2427287"/>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fltVal val="0"/>
                                          </p:val>
                                        </p:tav>
                                        <p:tav tm="100000">
                                          <p:val>
                                            <p:strVal val="#ppt_w"/>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Effect transition="in" filter="fade">
                                      <p:cBhvr>
                                        <p:cTn id="19" dur="2000"/>
                                        <p:tgtEl>
                                          <p:spTgt spid="4"/>
                                        </p:tgtEl>
                                      </p:cBhvr>
                                    </p:animEffect>
                                  </p:childTnLst>
                                </p:cTn>
                              </p:par>
                              <p:par>
                                <p:cTn id="20" presetID="6"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fltVal val="0"/>
                                          </p:val>
                                        </p:tav>
                                        <p:tav tm="100000">
                                          <p:val>
                                            <p:strVal val="#ppt_w"/>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 calcmode="lin" valueType="num">
                                      <p:cBhvr>
                                        <p:cTn id="27" dur="2000" fill="hold"/>
                                        <p:tgtEl>
                                          <p:spTgt spid="7"/>
                                        </p:tgtEl>
                                        <p:attrNameLst>
                                          <p:attrName>style.rotation</p:attrName>
                                        </p:attrNameLst>
                                      </p:cBhvr>
                                      <p:tavLst>
                                        <p:tav tm="0">
                                          <p:val>
                                            <p:fltVal val="90"/>
                                          </p:val>
                                        </p:tav>
                                        <p:tav tm="100000">
                                          <p:val>
                                            <p:fltVal val="0"/>
                                          </p:val>
                                        </p:tav>
                                      </p:tavLst>
                                    </p:anim>
                                    <p:animEffect transition="in" filter="fade">
                                      <p:cBhvr>
                                        <p:cTn id="28" dur="2000"/>
                                        <p:tgtEl>
                                          <p:spTgt spid="7"/>
                                        </p:tgtEl>
                                      </p:cBhvr>
                                    </p:animEffect>
                                  </p:childTnLst>
                                </p:cTn>
                              </p:par>
                              <p:par>
                                <p:cTn id="29" presetID="45" presetClass="entr" presetSubtype="0"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animEffect transition="in" filter="fade">
                                      <p:cBhvr>
                                        <p:cTn id="31" dur="2000"/>
                                        <p:tgtEl>
                                          <p:spTgt spid="1029"/>
                                        </p:tgtEl>
                                      </p:cBhvr>
                                    </p:animEffect>
                                    <p:anim calcmode="lin" valueType="num">
                                      <p:cBhvr>
                                        <p:cTn id="32" dur="2000" fill="hold"/>
                                        <p:tgtEl>
                                          <p:spTgt spid="1029"/>
                                        </p:tgtEl>
                                        <p:attrNameLst>
                                          <p:attrName>ppt_w</p:attrName>
                                        </p:attrNameLst>
                                      </p:cBhvr>
                                      <p:tavLst>
                                        <p:tav tm="0" fmla="#ppt_w*sin(2.5*pi*$)">
                                          <p:val>
                                            <p:fltVal val="0"/>
                                          </p:val>
                                        </p:tav>
                                        <p:tav tm="100000">
                                          <p:val>
                                            <p:fltVal val="1"/>
                                          </p:val>
                                        </p:tav>
                                      </p:tavLst>
                                    </p:anim>
                                    <p:anim calcmode="lin" valueType="num">
                                      <p:cBhvr>
                                        <p:cTn id="33" dur="2000" fill="hold"/>
                                        <p:tgtEl>
                                          <p:spTgt spid="10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300038"/>
            <a:ext cx="11561763" cy="62499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214313" y="439738"/>
            <a:ext cx="6116637" cy="461962"/>
          </a:xfrm>
          <a:prstGeom prst="rect">
            <a:avLst/>
          </a:prstGeom>
          <a:noFill/>
          <a:ln w="9525">
            <a:noFill/>
            <a:miter lim="800000"/>
            <a:headEnd/>
            <a:tailEnd/>
          </a:ln>
        </p:spPr>
        <p:txBody>
          <a:bodyPr>
            <a:spAutoFit/>
          </a:bodyPr>
          <a:lstStyle/>
          <a:p>
            <a:pPr marL="457200">
              <a:spcAft>
                <a:spcPts val="1000"/>
              </a:spcAft>
              <a:tabLst>
                <a:tab pos="400050" algn="l"/>
              </a:tabLst>
            </a:pPr>
            <a:r>
              <a:rPr lang="en-US" sz="2400" b="1">
                <a:solidFill>
                  <a:srgbClr val="000000"/>
                </a:solidFill>
                <a:latin typeface="Times New Roman" pitchFamily="18" charset="0"/>
                <a:cs typeface="Times New Roman" pitchFamily="18" charset="0"/>
              </a:rPr>
              <a:t> 4. Đặc sắc nội dung và nghệ thuật</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04850" y="974725"/>
            <a:ext cx="6115050" cy="461963"/>
          </a:xfrm>
          <a:prstGeom prst="rect">
            <a:avLst/>
          </a:prstGeom>
          <a:noFill/>
          <a:ln w="9525">
            <a:noFill/>
            <a:miter lim="800000"/>
            <a:headEnd/>
            <a:tailEnd/>
          </a:ln>
        </p:spPr>
        <p:txBody>
          <a:bodyPr>
            <a:spAutoFit/>
          </a:bodyPr>
          <a:lstStyle/>
          <a:p>
            <a:r>
              <a:rPr lang="vi-VN" sz="2400" b="1" i="1">
                <a:latin typeface="Times New Roman" pitchFamily="18" charset="0"/>
                <a:cs typeface="Times New Roman" pitchFamily="18" charset="0"/>
              </a:rPr>
              <a:t>* Nghệ thuật</a:t>
            </a:r>
            <a:r>
              <a:rPr lang="en-US" sz="2400" b="1" i="1">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74675" y="1493838"/>
            <a:ext cx="11245850" cy="2195512"/>
          </a:xfrm>
          <a:prstGeom prst="rect">
            <a:avLst/>
          </a:prstGeom>
          <a:noFill/>
          <a:ln w="9525">
            <a:noFill/>
            <a:miter lim="800000"/>
            <a:headEnd/>
            <a:tailEnd/>
          </a:ln>
        </p:spPr>
        <p:txBody>
          <a:bodyPr>
            <a:spAutoFit/>
          </a:bodyPr>
          <a:lstStyle/>
          <a:p>
            <a:pPr algn="just">
              <a:spcAft>
                <a:spcPts val="1000"/>
              </a:spcAft>
            </a:pPr>
            <a:r>
              <a:rPr lang="nl-NL" sz="2400">
                <a:solidFill>
                  <a:srgbClr val="000000"/>
                </a:solidFill>
                <a:latin typeface="Times New Roman" pitchFamily="18" charset="0"/>
                <a:cs typeface="Times New Roman" pitchFamily="18" charset="0"/>
              </a:rPr>
              <a:t>- Lối ghi chép, cách kể sự việc theo trình tự thời gian; ghi chép bằng hình ảnh để tạo ấn tượng, ngôi kể thứ nhất.</a:t>
            </a:r>
            <a:endParaRPr lang="en-US" sz="2400">
              <a:latin typeface="Times New Roman" pitchFamily="18" charset="0"/>
              <a:cs typeface="Times New Roman" pitchFamily="18" charset="0"/>
            </a:endParaRPr>
          </a:p>
          <a:p>
            <a:pPr algn="just">
              <a:spcAft>
                <a:spcPts val="1000"/>
              </a:spcAft>
            </a:pPr>
            <a:r>
              <a:rPr lang="nl-NL" sz="2400">
                <a:solidFill>
                  <a:srgbClr val="000000"/>
                </a:solidFill>
                <a:latin typeface="Times New Roman" pitchFamily="18" charset="0"/>
                <a:cs typeface="Times New Roman" pitchFamily="18" charset="0"/>
              </a:rPr>
              <a:t>- Ngôn ngữ miêu tả chính xác, giàu sức gợi, mang dấu ấn riêng.</a:t>
            </a:r>
            <a:endParaRPr lang="en-US" sz="2400">
              <a:latin typeface="Times New Roman" pitchFamily="18" charset="0"/>
              <a:cs typeface="Times New Roman" pitchFamily="18" charset="0"/>
            </a:endParaRPr>
          </a:p>
          <a:p>
            <a:pPr algn="just">
              <a:spcAft>
                <a:spcPts val="1000"/>
              </a:spcAft>
            </a:pPr>
            <a:r>
              <a:rPr lang="nl-NL" sz="2400">
                <a:latin typeface="Times New Roman" pitchFamily="18" charset="0"/>
                <a:cs typeface="Times New Roman" pitchFamily="18" charset="0"/>
              </a:rPr>
              <a:t>- Sử dụng phép nhân hóa, so sánh với trí tưởng tượng bay bổng, tạo ra hình ảnh vừa kì vĩ, vừa gần gũi.</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530225" y="3744913"/>
            <a:ext cx="6115050" cy="461962"/>
          </a:xfrm>
          <a:prstGeom prst="rect">
            <a:avLst/>
          </a:prstGeom>
          <a:noFill/>
          <a:ln w="9525">
            <a:noFill/>
            <a:miter lim="800000"/>
            <a:headEnd/>
            <a:tailEnd/>
          </a:ln>
        </p:spPr>
        <p:txBody>
          <a:bodyPr>
            <a:spAutoFit/>
          </a:bodyPr>
          <a:lstStyle/>
          <a:p>
            <a:pPr>
              <a:spcAft>
                <a:spcPts val="1000"/>
              </a:spcAft>
              <a:tabLst>
                <a:tab pos="400050" algn="l"/>
              </a:tabLst>
            </a:pPr>
            <a:r>
              <a:rPr lang="vi-VN" sz="2400" b="1" i="1">
                <a:latin typeface="Times New Roman" pitchFamily="18" charset="0"/>
                <a:cs typeface="Times New Roman" pitchFamily="18" charset="0"/>
              </a:rPr>
              <a:t>* Nội dung</a:t>
            </a:r>
            <a:r>
              <a:rPr lang="en-US" sz="2400" b="1" i="1">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13" name="TextBox 12"/>
          <p:cNvSpPr txBox="1"/>
          <p:nvPr/>
        </p:nvSpPr>
        <p:spPr>
          <a:xfrm>
            <a:off x="704850" y="4413250"/>
            <a:ext cx="10807700" cy="1827213"/>
          </a:xfrm>
          <a:prstGeom prst="rect">
            <a:avLst/>
          </a:prstGeom>
          <a:noFill/>
        </p:spPr>
        <p:txBody>
          <a:bodyPr>
            <a:spAutoFit/>
          </a:bodyPr>
          <a:lstStyle/>
          <a:p>
            <a:pPr>
              <a:spcAft>
                <a:spcPts val="1000"/>
              </a:spcAft>
              <a:tabLst>
                <a:tab pos="88900" algn="l"/>
                <a:tab pos="179388" algn="l"/>
              </a:tabLst>
            </a:pPr>
            <a:r>
              <a:rPr lang="en-US" sz="2400" b="1">
                <a:solidFill>
                  <a:srgbClr val="000000"/>
                </a:solidFill>
                <a:latin typeface="Times New Roman" pitchFamily="18" charset="0"/>
                <a:cs typeface="Times New Roman" pitchFamily="18" charset="0"/>
              </a:rPr>
              <a:t>+ V</a:t>
            </a:r>
            <a:r>
              <a:rPr lang="en-US" sz="2400">
                <a:latin typeface="Times New Roman" pitchFamily="18" charset="0"/>
                <a:cs typeface="Times New Roman" pitchFamily="18" charset="0"/>
              </a:rPr>
              <a:t>ẻ đẹp của cảnh Cô Tô: tinh khôi mà dữ dội, đa dạng mà khác biệt. </a:t>
            </a:r>
          </a:p>
          <a:p>
            <a:pPr>
              <a:spcAft>
                <a:spcPts val="1000"/>
              </a:spcAft>
              <a:tabLst>
                <a:tab pos="88900" algn="l"/>
                <a:tab pos="179388" algn="l"/>
              </a:tabLst>
            </a:pPr>
            <a:r>
              <a:rPr lang="en-US" sz="2400" b="1">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Ca ngợi vẻ đẹp của con người Cô Tô: sống cùng sự kì vĩ mà khắc nghiệt của thiên nhiên, bền bỉ mà lặng lẽ bám biển ðể lao ðộng sản xuất ðể giữ gìn biển đảo quê hương.</a:t>
            </a:r>
          </a:p>
          <a:p>
            <a:pPr algn="just">
              <a:spcAft>
                <a:spcPts val="1200"/>
              </a:spcAft>
              <a:tabLst>
                <a:tab pos="88900" algn="l"/>
                <a:tab pos="179388" algn="l"/>
              </a:tabLst>
            </a:pPr>
            <a:r>
              <a:rPr lang="en-US" sz="2400">
                <a:solidFill>
                  <a:srgbClr val="000000"/>
                </a:solidFill>
                <a:latin typeface="Times New Roman" pitchFamily="18" charset="0"/>
                <a:cs typeface="Times New Roman" pitchFamily="18" charset="0"/>
              </a:rPr>
              <a:t>+ Tình yêu thiên nhiên và con người của tác giả được hòa quyện, đan dệt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14400"/>
            <a:ext cx="11201400" cy="49164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74675" y="1636713"/>
            <a:ext cx="10847388" cy="3457575"/>
          </a:xfrm>
          <a:prstGeom prst="rect">
            <a:avLst/>
          </a:prstGeom>
          <a:noFill/>
          <a:ln w="9525">
            <a:noFill/>
            <a:miter lim="800000"/>
            <a:headEnd/>
            <a:tailEnd/>
          </a:ln>
        </p:spPr>
        <p:txBody>
          <a:bodyPr>
            <a:spAutoFit/>
          </a:bodyPr>
          <a:lstStyle/>
          <a:p>
            <a:pPr indent="57150">
              <a:lnSpc>
                <a:spcPct val="115000"/>
              </a:lnSpc>
              <a:spcAft>
                <a:spcPts val="1200"/>
              </a:spcAft>
            </a:pPr>
            <a:r>
              <a:rPr lang="en-US" sz="2400">
                <a:solidFill>
                  <a:srgbClr val="000000"/>
                </a:solidFill>
                <a:latin typeface="Times New Roman" pitchFamily="18" charset="0"/>
                <a:cs typeface="Times New Roman" pitchFamily="18" charset="0"/>
              </a:rPr>
              <a:t>Vẻ đẹp của dòng sông được cảm nhận qua cảm xúc của chủ thể trữ tình, nhân vật “ta.” Dường như, mỗi câu thơ đều chứa chất tâm trạng của tác giả, giọng thơ hào hứng, say sưa thể hiện tình yêu tha thiết, niềm tự hào, trái tim nhiệt thành dành cho quê hương đất nước hòa nhập tưởng tượng với cuộc sống thật. Khám phá dòng sông </a:t>
            </a:r>
            <a:r>
              <a:rPr lang="en-US" sz="2400" i="1">
                <a:solidFill>
                  <a:srgbClr val="000000"/>
                </a:solidFill>
                <a:latin typeface="Times New Roman" pitchFamily="18" charset="0"/>
                <a:cs typeface="Times New Roman" pitchFamily="18" charset="0"/>
              </a:rPr>
              <a:t>“Ta cởi áo lội dòng sông ta hát”</a:t>
            </a:r>
            <a:r>
              <a:rPr lang="en-US" sz="2400">
                <a:solidFill>
                  <a:srgbClr val="000000"/>
                </a:solidFill>
                <a:latin typeface="Times New Roman" pitchFamily="18" charset="0"/>
                <a:cs typeface="Times New Roman" pitchFamily="18" charset="0"/>
              </a:rPr>
              <a:t> nghĩa là được giao hòa với thiên nhiên, trong hứng thú, say mê.</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Đoạn thơ là</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những trải nghiệm phong phú của nhân vật trữ tình về địa hình, thiên nhiên gắn với dòng sông Mê Công, ẩn chứa  t</a:t>
            </a:r>
            <a:r>
              <a:rPr lang="pt-BR" sz="2400">
                <a:solidFill>
                  <a:srgbClr val="000000"/>
                </a:solidFill>
                <a:latin typeface="Times New Roman" pitchFamily="18" charset="0"/>
                <a:cs typeface="Times New Roman" pitchFamily="18" charset="0"/>
              </a:rPr>
              <a:t>ình yêu, niềm tự hào của nhà thơ trước vẻ đẹp của dòng sông Mê Công, tình yêu quê hương đất nước tha thiết.</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914400" y="900113"/>
            <a:ext cx="10537825" cy="53959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 name="Rectangle 2"/>
          <p:cNvSpPr>
            <a:spLocks noChangeArrowheads="1"/>
          </p:cNvSpPr>
          <p:nvPr/>
        </p:nvSpPr>
        <p:spPr bwMode="auto">
          <a:xfrm>
            <a:off x="2428875" y="1557338"/>
            <a:ext cx="8988425" cy="3743325"/>
          </a:xfrm>
          <a:prstGeom prst="rect">
            <a:avLst/>
          </a:prstGeom>
          <a:solidFill>
            <a:srgbClr val="FFFFFF"/>
          </a:solidFill>
          <a:ln w="9525">
            <a:noFill/>
            <a:miter lim="800000"/>
            <a:headEnd/>
            <a:tailEnd/>
          </a:ln>
        </p:spPr>
        <p:txBody>
          <a:bodyPr anchor="ctr">
            <a:spAutoFit/>
          </a:bodyPr>
          <a:lstStyle/>
          <a:p>
            <a:pPr eaLnBrk="0" hangingPunct="0"/>
            <a:r>
              <a:rPr lang="en-US" altLang="en-US" sz="2400" i="1">
                <a:solidFill>
                  <a:srgbClr val="000000"/>
                </a:solidFill>
                <a:latin typeface="Times New Roman" pitchFamily="18" charset="0"/>
                <a:cs typeface="Times New Roman" pitchFamily="18" charset="0"/>
              </a:rPr>
              <a:t>Mê Kông quặn đẻ...</a:t>
            </a:r>
            <a:endParaRPr lang="en-US" altLang="en-US" sz="2400">
              <a:latin typeface="Times New Roman" pitchFamily="18" charset="0"/>
              <a:cs typeface="Times New Roman" pitchFamily="18" charset="0"/>
            </a:endParaRPr>
          </a:p>
          <a:p>
            <a:pPr eaLnBrk="0" hangingPunct="0"/>
            <a:r>
              <a:rPr lang="en-US" altLang="en-US" sz="2400" i="1">
                <a:solidFill>
                  <a:srgbClr val="000000"/>
                </a:solidFill>
                <a:latin typeface="Times New Roman" pitchFamily="18" charset="0"/>
                <a:cs typeface="Times New Roman" pitchFamily="18" charset="0"/>
              </a:rPr>
              <a:t>Chín nhánh sông vàng</a:t>
            </a:r>
            <a:endParaRPr lang="en-US" altLang="en-US" sz="2400">
              <a:latin typeface="Times New Roman" pitchFamily="18" charset="0"/>
              <a:cs typeface="Times New Roman" pitchFamily="18" charset="0"/>
            </a:endParaRPr>
          </a:p>
          <a:p>
            <a:pPr eaLnBrk="0" hangingPunct="0"/>
            <a:r>
              <a:rPr lang="en-US" altLang="en-US" sz="2400" i="1">
                <a:solidFill>
                  <a:srgbClr val="000000"/>
                </a:solidFill>
                <a:latin typeface="Times New Roman" pitchFamily="18" charset="0"/>
                <a:cs typeface="Times New Roman" pitchFamily="18" charset="0"/>
              </a:rPr>
              <a:t>Nông dân Nam bộ gối đất nằm sương</a:t>
            </a:r>
            <a:endParaRPr lang="en-US" altLang="en-US" sz="2400">
              <a:latin typeface="Times New Roman" pitchFamily="18" charset="0"/>
              <a:cs typeface="Times New Roman" pitchFamily="18" charset="0"/>
            </a:endParaRPr>
          </a:p>
          <a:p>
            <a:pPr eaLnBrk="0" hangingPunct="0"/>
            <a:r>
              <a:rPr lang="en-US" altLang="en-US" sz="2400" i="1">
                <a:solidFill>
                  <a:srgbClr val="000000"/>
                </a:solidFill>
                <a:latin typeface="Times New Roman" pitchFamily="18" charset="0"/>
                <a:cs typeface="Times New Roman" pitchFamily="18" charset="0"/>
              </a:rPr>
              <a:t>Mồ hôi vã bãi lau thành đồng lúa</a:t>
            </a:r>
            <a:endParaRPr lang="en-US" altLang="en-US" sz="2400">
              <a:latin typeface="Times New Roman" pitchFamily="18" charset="0"/>
              <a:cs typeface="Times New Roman" pitchFamily="18" charset="0"/>
            </a:endParaRPr>
          </a:p>
          <a:p>
            <a:pPr eaLnBrk="0" hangingPunct="0"/>
            <a:r>
              <a:rPr lang="en-US" altLang="en-US" sz="2400" i="1">
                <a:solidFill>
                  <a:srgbClr val="000000"/>
                </a:solidFill>
                <a:latin typeface="Times New Roman" pitchFamily="18" charset="0"/>
                <a:cs typeface="Times New Roman" pitchFamily="18" charset="0"/>
              </a:rPr>
              <a:t>Thành những tên đọc lên nước mắt đều muốn ứa</a:t>
            </a:r>
            <a:endParaRPr lang="en-US" altLang="en-US" sz="2400">
              <a:latin typeface="Times New Roman" pitchFamily="18" charset="0"/>
              <a:cs typeface="Times New Roman" pitchFamily="18" charset="0"/>
            </a:endParaRPr>
          </a:p>
          <a:p>
            <a:pPr eaLnBrk="0" hangingPunct="0"/>
            <a:r>
              <a:rPr lang="en-US" altLang="en-US" sz="2400" i="1">
                <a:solidFill>
                  <a:srgbClr val="000000"/>
                </a:solidFill>
                <a:latin typeface="Times New Roman" pitchFamily="18" charset="0"/>
                <a:cs typeface="Times New Roman" pitchFamily="18" charset="0"/>
              </a:rPr>
              <a:t>Những Hà Tiên, Gia Định, Long Châu</a:t>
            </a:r>
            <a:endParaRPr lang="en-US" altLang="en-US" sz="2400">
              <a:latin typeface="Times New Roman" pitchFamily="18" charset="0"/>
              <a:cs typeface="Times New Roman" pitchFamily="18" charset="0"/>
            </a:endParaRPr>
          </a:p>
          <a:p>
            <a:pPr eaLnBrk="0" hangingPunct="0"/>
            <a:r>
              <a:rPr lang="en-US" altLang="en-US" sz="2400" i="1">
                <a:solidFill>
                  <a:srgbClr val="000000"/>
                </a:solidFill>
                <a:latin typeface="Times New Roman" pitchFamily="18" charset="0"/>
                <a:cs typeface="Times New Roman" pitchFamily="18" charset="0"/>
              </a:rPr>
              <a:t>Những Gò Công, Gò Vấp, Ðồng Tháp, Cà Mau</a:t>
            </a:r>
            <a:endParaRPr lang="en-US" altLang="en-US" sz="2400">
              <a:latin typeface="Times New Roman" pitchFamily="18" charset="0"/>
              <a:cs typeface="Times New Roman" pitchFamily="18" charset="0"/>
            </a:endParaRPr>
          </a:p>
          <a:p>
            <a:pPr eaLnBrk="0" hangingPunct="0"/>
            <a:r>
              <a:rPr lang="en-US" altLang="en-US" sz="2400" i="1">
                <a:solidFill>
                  <a:srgbClr val="000000"/>
                </a:solidFill>
                <a:latin typeface="Times New Roman" pitchFamily="18" charset="0"/>
                <a:cs typeface="Times New Roman" pitchFamily="18" charset="0"/>
              </a:rPr>
              <a:t>Những mặt đất</a:t>
            </a:r>
            <a:endParaRPr lang="en-US" altLang="en-US" sz="2400">
              <a:latin typeface="Times New Roman" pitchFamily="18" charset="0"/>
              <a:cs typeface="Times New Roman" pitchFamily="18" charset="0"/>
            </a:endParaRPr>
          </a:p>
          <a:p>
            <a:pPr eaLnBrk="0" hangingPunct="0"/>
            <a:r>
              <a:rPr lang="en-US" altLang="en-US" sz="2400" i="1">
                <a:solidFill>
                  <a:srgbClr val="000000"/>
                </a:solidFill>
                <a:latin typeface="Times New Roman" pitchFamily="18" charset="0"/>
                <a:cs typeface="Times New Roman" pitchFamily="18" charset="0"/>
              </a:rPr>
              <a:t>Cha ông ta nhắm mắt</a:t>
            </a:r>
            <a:endParaRPr lang="en-US" altLang="en-US" sz="2400">
              <a:latin typeface="Times New Roman" pitchFamily="18" charset="0"/>
              <a:cs typeface="Times New Roman" pitchFamily="18" charset="0"/>
            </a:endParaRPr>
          </a:p>
          <a:p>
            <a:pPr eaLnBrk="0" hangingPunct="0"/>
            <a:r>
              <a:rPr lang="en-US" altLang="en-US" sz="2400" i="1">
                <a:solidFill>
                  <a:srgbClr val="000000"/>
                </a:solidFill>
                <a:latin typeface="Times New Roman" pitchFamily="18" charset="0"/>
                <a:cs typeface="Times New Roman" pitchFamily="18" charset="0"/>
              </a:rPr>
              <a:t>Truyền cháu con không bao giờ chia cắt</a:t>
            </a:r>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33500"/>
            <a:ext cx="11350625" cy="42576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25450" y="1858963"/>
            <a:ext cx="11341100" cy="3048000"/>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Viết về vẻ đẹp của dòng sông Mê Kông, nhà thơ xúc động khi nghĩ đến người nông dân Nam Bộ. Họ chính là những con người làm nên vẻ đẹp, sức sống cho vùng đất nơi đây. Giọng thơ xúc động bùi ngùi, ngôn ngữ thơ mộc mạc, hình ảnh con người Nam Bộ cực nhọc cùng bùn để xây dựng quê hương. Mỗi câu chữ chất chứa tình yêu, sự cảm phục, biết ơn của nhà thơ với người nông dân nơi đây. Họ đã bươn trải với bao nhọc nhằn để xây dựng quê hương giàu đẹp. Nhà thơ </a:t>
            </a:r>
            <a:r>
              <a:rPr lang="en-US" sz="2400">
                <a:latin typeface="Times New Roman" pitchFamily="18" charset="0"/>
                <a:cs typeface="Times New Roman" pitchFamily="18" charset="0"/>
              </a:rPr>
              <a:t>dùng thành ngữ </a:t>
            </a:r>
            <a:r>
              <a:rPr lang="en-US" sz="2400" i="1">
                <a:solidFill>
                  <a:srgbClr val="000000"/>
                </a:solidFill>
                <a:latin typeface="Times New Roman" pitchFamily="18" charset="0"/>
                <a:cs typeface="Times New Roman" pitchFamily="18" charset="0"/>
              </a:rPr>
              <a:t>gối đất nằm sương, cùng cách diễn tả “mồ hôi và bãi lầy thành đồng lúa” để ngợi ca những nỗ lực, sự </a:t>
            </a:r>
            <a:r>
              <a:rPr lang="en-US" sz="2400">
                <a:solidFill>
                  <a:srgbClr val="000000"/>
                </a:solidFill>
                <a:latin typeface="Times New Roman" pitchFamily="18" charset="0"/>
                <a:cs typeface="Times New Roman" pitchFamily="18" charset="0"/>
              </a:rPr>
              <a:t>gắn bó của con người với từng mảnh đất “</a:t>
            </a:r>
            <a:r>
              <a:rPr lang="en-US" sz="2400" i="1">
                <a:solidFill>
                  <a:srgbClr val="000000"/>
                </a:solidFill>
                <a:latin typeface="Times New Roman" pitchFamily="18" charset="0"/>
                <a:cs typeface="Times New Roman" pitchFamily="18" charset="0"/>
              </a:rPr>
              <a:t>Thành những tên đọc lên nước mắt đều muốn ứa...”.</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426825" cy="46402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638300"/>
            <a:ext cx="11360150" cy="3878263"/>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Nhà thơ liệt kê hàng loạt các danh từ quen thuộc của Nam Bộ </a:t>
            </a:r>
            <a:r>
              <a:rPr lang="en-US" sz="2400" i="1">
                <a:solidFill>
                  <a:srgbClr val="000000"/>
                </a:solidFill>
                <a:latin typeface="Times New Roman" pitchFamily="18" charset="0"/>
                <a:cs typeface="Times New Roman" pitchFamily="18" charset="0"/>
              </a:rPr>
              <a:t>“Những Hà Tiên, Gia Định, Long Châu/  Những Gò Công, Gò Vấp, Ðồng Tháp, Cà Mau”, </a:t>
            </a:r>
            <a:r>
              <a:rPr lang="en-US" sz="2400">
                <a:solidFill>
                  <a:srgbClr val="000000"/>
                </a:solidFill>
                <a:latin typeface="Times New Roman" pitchFamily="18" charset="0"/>
                <a:cs typeface="Times New Roman" pitchFamily="18" charset="0"/>
              </a:rPr>
              <a:t>đó là những tên gọi thiêng liêng, xúc động lòng người.</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Tác giả bộc lộ niềm yêu mến, tự hào, cảm phục của mình với con người Nam Bộ. Con người Nam Bộ cần cù, giàu đức hi sinh, yêu quê hương, luôn đoàn kết giữ gìn đất đai sông núi. Bao thế hệ ông cha đã hi sinh để giữ đất, giữ nước cho con cháu “</a:t>
            </a:r>
            <a:r>
              <a:rPr lang="en-US" sz="2400" i="1">
                <a:solidFill>
                  <a:srgbClr val="000000"/>
                </a:solidFill>
                <a:latin typeface="Times New Roman" pitchFamily="18" charset="0"/>
                <a:cs typeface="Times New Roman" pitchFamily="18" charset="0"/>
              </a:rPr>
              <a:t>Cha ông ta nhắm mắt/ Truyền cháu con không bao giờ chia cắt”</a:t>
            </a:r>
            <a:r>
              <a:rPr lang="en-US" sz="2400">
                <a:solidFill>
                  <a:srgbClr val="000000"/>
                </a:solidFill>
                <a:latin typeface="Times New Roman" pitchFamily="18" charset="0"/>
                <a:cs typeface="Times New Roman" pitchFamily="18" charset="0"/>
              </a:rPr>
              <a:t>. Tóm lại, sông Mê Kông đã gắn bó, đóng góp to lớn cho cuộc sống của con người, cho đất nước. Bài thơ là những trải nghiệm phong phú của nhân vật trữ tình về cuộc sống con người gắn với dòng sông Mê Công.</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3863" y="1139825"/>
            <a:ext cx="11364912" cy="41211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03225" y="1760538"/>
            <a:ext cx="11358563" cy="2701925"/>
          </a:xfrm>
          <a:prstGeom prst="rect">
            <a:avLst/>
          </a:prstGeom>
          <a:noFill/>
          <a:ln w="9525">
            <a:noFill/>
            <a:miter lim="800000"/>
            <a:headEnd/>
            <a:tailEnd/>
          </a:ln>
        </p:spPr>
        <p:txBody>
          <a:bodyPr>
            <a:spAutoFit/>
          </a:bodyPr>
          <a:lstStyle/>
          <a:p>
            <a:pPr>
              <a:lnSpc>
                <a:spcPct val="115000"/>
              </a:lnSpc>
              <a:spcAft>
                <a:spcPts val="1000"/>
              </a:spcAft>
            </a:pPr>
            <a:r>
              <a:rPr lang="en-US" sz="2400" i="1">
                <a:solidFill>
                  <a:srgbClr val="000000"/>
                </a:solidFill>
                <a:latin typeface="Times New Roman" pitchFamily="18" charset="0"/>
                <a:cs typeface="Times New Roman" pitchFamily="18" charset="0"/>
              </a:rPr>
              <a:t>                                            Ta đã lớn</a:t>
            </a:r>
            <a:endParaRPr lang="en-US" sz="2400">
              <a:latin typeface="Calibri" pitchFamily="34"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                                           Thầy giáo già đã khuất</a:t>
            </a:r>
            <a:endParaRPr lang="en-US" sz="2400">
              <a:latin typeface="Calibri" pitchFamily="34"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                                           Thước bản to nay thành cán cờ sao</a:t>
            </a:r>
            <a:endParaRPr lang="en-US" sz="2400">
              <a:latin typeface="Calibri" pitchFamily="34"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                                           Những tên làm man mác tuổi thơ xưa</a:t>
            </a:r>
            <a:endParaRPr lang="en-US" sz="2400">
              <a:latin typeface="Calibri" pitchFamily="34"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                                           Ðã thấm máu của bao hồn bất tử.</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80788" cy="48958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00075" y="1606550"/>
            <a:ext cx="11002963" cy="3887788"/>
          </a:xfrm>
          <a:prstGeom prst="rect">
            <a:avLst/>
          </a:prstGeom>
          <a:noFill/>
          <a:ln w="9525">
            <a:noFill/>
            <a:miter lim="800000"/>
            <a:headEnd/>
            <a:tailEnd/>
          </a:ln>
        </p:spPr>
        <p:txBody>
          <a:bodyPr>
            <a:spAutoFit/>
          </a:bodyPr>
          <a:lstStyle/>
          <a:p>
            <a:pPr algn="just">
              <a:lnSpc>
                <a:spcPct val="115000"/>
              </a:lnSpc>
              <a:spcAft>
                <a:spcPts val="1000"/>
              </a:spcAft>
            </a:pPr>
            <a:r>
              <a:rPr lang="en-US" sz="2400">
                <a:solidFill>
                  <a:srgbClr val="000000"/>
                </a:solidFill>
                <a:latin typeface="Times New Roman" pitchFamily="18" charset="0"/>
                <a:cs typeface="Times New Roman" pitchFamily="18" charset="0"/>
              </a:rPr>
              <a:t>Bài thơ khép lại bằng </a:t>
            </a:r>
            <a:r>
              <a:rPr lang="en-US" sz="2400">
                <a:latin typeface="Times New Roman" pitchFamily="18" charset="0"/>
                <a:cs typeface="Times New Roman" pitchFamily="18" charset="0"/>
              </a:rPr>
              <a:t>những suy tư của nhân vật “ta”. </a:t>
            </a:r>
            <a:r>
              <a:rPr lang="pt-BR" sz="2400">
                <a:latin typeface="Times New Roman" pitchFamily="18" charset="0"/>
                <a:cs typeface="Times New Roman" pitchFamily="18" charset="0"/>
              </a:rPr>
              <a:t>Sự thay đổi về thời gian được diễn tả qua hình ảnh: </a:t>
            </a:r>
            <a:r>
              <a:rPr lang="pt-BR"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“ta đã lớn</a:t>
            </a:r>
            <a:r>
              <a:rPr lang="en-US" sz="2400">
                <a:solidFill>
                  <a:srgbClr val="000000"/>
                </a:solidFill>
                <a:latin typeface="Times New Roman" pitchFamily="18" charset="0"/>
                <a:cs typeface="Times New Roman" pitchFamily="18" charset="0"/>
              </a:rPr>
              <a:t>”,còn </a:t>
            </a:r>
            <a:r>
              <a:rPr lang="en-US" sz="2400" i="1">
                <a:solidFill>
                  <a:srgbClr val="000000"/>
                </a:solidFill>
                <a:latin typeface="Times New Roman" pitchFamily="18" charset="0"/>
                <a:cs typeface="Times New Roman" pitchFamily="18" charset="0"/>
              </a:rPr>
              <a:t>“Người  thầy đã khuất</a:t>
            </a:r>
            <a:r>
              <a:rPr lang="en-US" sz="2400">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tình cảm đối với quê hương, Tổ quốc càng ngày càng lớn dần, đằm sâu.</a:t>
            </a:r>
            <a:r>
              <a:rPr lang="en-US" sz="2400">
                <a:solidFill>
                  <a:srgbClr val="000000"/>
                </a:solidFill>
                <a:latin typeface="Times New Roman" pitchFamily="18" charset="0"/>
                <a:cs typeface="Times New Roman" pitchFamily="18" charset="0"/>
              </a:rPr>
              <a:t> Câu thơ dội lên nỗi nhớ, nỗi buồn man mác, thấm sâu. Nhận thức, tình cảm của tác gỉả lớn dần theo tháng năm </a:t>
            </a:r>
            <a:r>
              <a:rPr lang="en-US" sz="2400" i="1">
                <a:solidFill>
                  <a:srgbClr val="000000"/>
                </a:solidFill>
                <a:latin typeface="Times New Roman" pitchFamily="18" charset="0"/>
                <a:cs typeface="Times New Roman" pitchFamily="18" charset="0"/>
              </a:rPr>
              <a:t>“thước bảng to nay thành cán cờ sao”</a:t>
            </a:r>
            <a:r>
              <a:rPr lang="en-US" sz="2400">
                <a:latin typeface="Times New Roman" pitchFamily="18" charset="0"/>
                <a:cs typeface="Times New Roman" pitchFamily="18" charset="0"/>
              </a:rPr>
              <a:t>. Những hình ảnh ẩn dụ gợi ra bao suy ngẫm. Những điều thầy dạy đã được các học trò tiếp thu và thực hành, tiếp tục xây dựng quê hương, Tổ quốc,</a:t>
            </a:r>
            <a:r>
              <a:rPr lang="en-US" sz="2400">
                <a:solidFill>
                  <a:srgbClr val="000000"/>
                </a:solidFill>
                <a:latin typeface="Times New Roman" pitchFamily="18" charset="0"/>
                <a:cs typeface="Times New Roman" pitchFamily="18" charset="0"/>
              </a:rPr>
              <a:t> là sự hy sinh cho nền độc lập của dân tộc; </a:t>
            </a:r>
            <a:r>
              <a:rPr lang="en-US" sz="2400">
                <a:latin typeface="Times New Roman" pitchFamily="18" charset="0"/>
                <a:cs typeface="Times New Roman" pitchFamily="18" charset="0"/>
              </a:rPr>
              <a:t>khẳng định giá trị vĩnh cửu (“bất tử”) của những người đã cống hiến vì Tổ quốc.</a:t>
            </a:r>
            <a:r>
              <a:rPr lang="en-US" sz="2400" b="1" i="1">
                <a:latin typeface="Times New Roman" pitchFamily="18" charset="0"/>
                <a:cs typeface="Times New Roman" pitchFamily="18" charset="0"/>
              </a:rPr>
              <a:t> </a:t>
            </a:r>
            <a:r>
              <a:rPr lang="en-US" sz="2400">
                <a:latin typeface="Times New Roman" pitchFamily="18" charset="0"/>
                <a:cs typeface="Times New Roman" pitchFamily="18" charset="0"/>
              </a:rPr>
              <a:t>Tình yêu của tác giả đối với dòng Mê Kông trong tác giả lớn dần theo tháng năm, càng ngày càng đằm sâu, tha thiết.</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00075"/>
            <a:ext cx="11322050" cy="56213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90550" y="974725"/>
            <a:ext cx="10972800" cy="52832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a:solidFill>
                  <a:srgbClr val="000000"/>
                </a:solidFill>
                <a:latin typeface="Times New Roman" pitchFamily="18" charset="0"/>
                <a:cs typeface="Times New Roman" pitchFamily="18" charset="0"/>
              </a:rPr>
              <a:t>Tóm lại bài thơ “Cửu Long giang ta ơi!” là một áng thơ đặc sắc, khẳng định những đóng góp to lớn của Nguyên Hồng trong thơ ca. Bài thơ có t</a:t>
            </a:r>
            <a:r>
              <a:rPr lang="en-US" sz="2400">
                <a:latin typeface="Times New Roman" pitchFamily="18" charset="0"/>
                <a:cs typeface="Times New Roman" pitchFamily="18" charset="0"/>
              </a:rPr>
              <a:t>hể thơ tự do, hình ảnh thơ sinh động, giàu sức gợi, giọng thơ tha thiết xúc động, sử dụng nhiều phép tu từ nhân hóa, so sánh, liệt kê, ẩn dụ, kết hợp yếu tố miêu tả, tự sự để bộc lộ cảm xúc. Bài thơ đã ca ngợi vẻ đẹp của dòng sông Mê Công và con người Nam Bộ. Đồng thời mỗi câu chữ trong bài đều lấp lánh hiện tình yêu, niềm tự hào của nhà thơ với dòng sông Mê Công chảy qua Nam Bộ. Đó cũng là tình yêu quê hương đất nước.</a:t>
            </a:r>
          </a:p>
          <a:p>
            <a:pPr>
              <a:lnSpc>
                <a:spcPct val="115000"/>
              </a:lnSpc>
              <a:spcAft>
                <a:spcPts val="1000"/>
              </a:spcAft>
              <a:tabLst>
                <a:tab pos="400050" algn="l"/>
              </a:tabLst>
            </a:pPr>
            <a:r>
              <a:rPr lang="nl-NL" sz="2400">
                <a:latin typeface="Times New Roman" pitchFamily="18" charset="0"/>
                <a:cs typeface="Times New Roman" pitchFamily="18" charset="0"/>
              </a:rPr>
              <a:t>    Đọc bài thơ, chúng ta không chỉ cảm nhận được vẻ đẹp trù phú của thiên nhiên đất nước, cảm nhận tình yêu tổ quốc quê hương của con người Việt Nam mà bài thơ còn khiến chúng ta nhận thức được giá trị của cuộc sống hôm nay. Để từ đó, mỗi người cần biết sống sao cho xứng đáng với bao cống hiến của cha ông. Thơ Nguyên Hồng giản dị, sâu sắc, chan chứa tình yêu con người, cuộc đời.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FD9549-9F27-48A0-8F40-ADF1A4FFFEF2}"/>
              </a:ext>
            </a:extLst>
          </p:cNvPr>
          <p:cNvSpPr txBox="1"/>
          <p:nvPr/>
        </p:nvSpPr>
        <p:spPr>
          <a:xfrm>
            <a:off x="660400" y="511635"/>
            <a:ext cx="4214605" cy="517065"/>
          </a:xfrm>
          <a:prstGeom prst="rect">
            <a:avLst/>
          </a:prstGeom>
          <a:noFill/>
        </p:spPr>
        <p:txBody>
          <a:bodyPr wrap="square">
            <a:spAutoFit/>
          </a:bodyPr>
          <a:lstStyle/>
          <a:p>
            <a:pPr>
              <a:lnSpc>
                <a:spcPct val="115000"/>
              </a:lnSpc>
              <a:spcAft>
                <a:spcPts val="1000"/>
              </a:spcAft>
              <a:tabLst>
                <a:tab pos="400050" algn="l"/>
              </a:tabLs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III. LUYỆN ĐỀ ĐỌC HIỂU</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A56B6F5-9D5E-4AC2-A338-9FC47573047A}"/>
              </a:ext>
            </a:extLst>
          </p:cNvPr>
          <p:cNvSpPr txBox="1"/>
          <p:nvPr/>
        </p:nvSpPr>
        <p:spPr>
          <a:xfrm>
            <a:off x="660400" y="1003666"/>
            <a:ext cx="6096000" cy="461665"/>
          </a:xfrm>
          <a:prstGeom prst="rect">
            <a:avLst/>
          </a:prstGeom>
          <a:noFill/>
        </p:spPr>
        <p:txBody>
          <a:bodyPr wrap="square">
            <a:spAutoFit/>
          </a:bodyPr>
          <a:lstStyle/>
          <a:p>
            <a:pPr fontAlgn="base">
              <a:spcAft>
                <a:spcPts val="12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41EC938-1818-4772-B220-B807ED73F054}"/>
              </a:ext>
            </a:extLst>
          </p:cNvPr>
          <p:cNvSpPr txBox="1"/>
          <p:nvPr/>
        </p:nvSpPr>
        <p:spPr>
          <a:xfrm>
            <a:off x="685800" y="1588030"/>
            <a:ext cx="6096000" cy="461665"/>
          </a:xfrm>
          <a:prstGeom prst="rect">
            <a:avLst/>
          </a:prstGeom>
          <a:noFill/>
        </p:spPr>
        <p:txBody>
          <a:bodyPr wrap="square">
            <a:spAutoFit/>
          </a:bodyPr>
          <a:lstStyle/>
          <a:p>
            <a:pPr fontAlgn="base">
              <a:spcAft>
                <a:spcPts val="1200"/>
              </a:spcAft>
            </a:pPr>
            <a:r>
              <a:rPr lang="en-US" sz="2400" b="1" dirty="0" err="1">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1</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4CD7FAC-9A12-4EC2-8EDF-07111A2E2448}"/>
              </a:ext>
            </a:extLst>
          </p:cNvPr>
          <p:cNvSpPr txBox="1"/>
          <p:nvPr/>
        </p:nvSpPr>
        <p:spPr>
          <a:xfrm>
            <a:off x="1387336" y="2172394"/>
            <a:ext cx="7686261" cy="3888244"/>
          </a:xfrm>
          <a:prstGeom prst="rect">
            <a:avLst/>
          </a:prstGeom>
          <a:noFill/>
        </p:spPr>
        <p:txBody>
          <a:bodyPr wrap="square">
            <a:spAutoFit/>
          </a:bodyPr>
          <a:lstStyle/>
          <a:p>
            <a:pPr algn="ctr">
              <a:spcAft>
                <a:spcPts val="10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ngẩng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rực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rỡ</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bỗng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tường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Gậy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tabLst>
                <a:tab pos="2019300" algn="l"/>
                <a:tab pos="3150235" algn="ctr"/>
              </a:tabLs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Ðưa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tabLst>
                <a:tab pos="2019300" algn="l"/>
                <a:tab pos="3150235" algn="ctr"/>
              </a:tabLs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Long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70024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340836" y="513522"/>
            <a:ext cx="11510327" cy="583095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0499467-CD9A-4000-84A0-5628FAE6EE3D}"/>
              </a:ext>
            </a:extLst>
          </p:cNvPr>
          <p:cNvSpPr txBox="1"/>
          <p:nvPr/>
        </p:nvSpPr>
        <p:spPr>
          <a:xfrm>
            <a:off x="925779" y="1215573"/>
            <a:ext cx="9952382" cy="4426853"/>
          </a:xfrm>
          <a:prstGeom prst="rect">
            <a:avLst/>
          </a:prstGeom>
          <a:noFill/>
        </p:spPr>
        <p:txBody>
          <a:bodyPr wrap="square">
            <a:spAutoFit/>
          </a:bodyPr>
          <a:lstStyle/>
          <a:p>
            <a:pPr algn="just">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ngẩng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rực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00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em, người thầy có vai trò gì trong việc khơi dậy mơ ước cho học trò?</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000"/>
              </a:spcAft>
            </a:pP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4b.</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55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4239122" y="531136"/>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ounded Rectangle 10">
            <a:extLst>
              <a:ext uri="{FF2B5EF4-FFF2-40B4-BE49-F238E27FC236}">
                <a16:creationId xmlns:a16="http://schemas.microsoft.com/office/drawing/2014/main" id="{DD11AF3F-1522-45C4-B5D3-701DF0BB5CD9}"/>
              </a:ext>
            </a:extLst>
          </p:cNvPr>
          <p:cNvSpPr>
            <a:spLocks noChangeArrowheads="1"/>
          </p:cNvSpPr>
          <p:nvPr/>
        </p:nvSpPr>
        <p:spPr bwMode="auto">
          <a:xfrm>
            <a:off x="569030" y="1418054"/>
            <a:ext cx="11288190" cy="438314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8A77922-93F7-4269-92C3-87FFAC7E6C7F}"/>
              </a:ext>
            </a:extLst>
          </p:cNvPr>
          <p:cNvSpPr txBox="1"/>
          <p:nvPr/>
        </p:nvSpPr>
        <p:spPr>
          <a:xfrm>
            <a:off x="5280286" y="298894"/>
            <a:ext cx="1870023" cy="718466"/>
          </a:xfrm>
          <a:prstGeom prst="rect">
            <a:avLst/>
          </a:prstGeom>
          <a:noFill/>
        </p:spPr>
        <p:txBody>
          <a:bodyPr wrap="square">
            <a:spAutoFit/>
          </a:bodyPr>
          <a:lstStyle/>
          <a:p>
            <a:pPr algn="just">
              <a:lnSpc>
                <a:spcPct val="20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6AFA8CB-1063-4516-A28B-7A169DAD96BA}"/>
              </a:ext>
            </a:extLst>
          </p:cNvPr>
          <p:cNvSpPr txBox="1"/>
          <p:nvPr/>
        </p:nvSpPr>
        <p:spPr>
          <a:xfrm>
            <a:off x="1056809" y="1537670"/>
            <a:ext cx="6093500" cy="718466"/>
          </a:xfrm>
          <a:prstGeom prst="rect">
            <a:avLst/>
          </a:prstGeom>
          <a:noFill/>
        </p:spPr>
        <p:txBody>
          <a:bodyPr wrap="square">
            <a:spAutoFit/>
          </a:bodyPr>
          <a:lstStyle/>
          <a:p>
            <a:pPr algn="just">
              <a:lnSpc>
                <a:spcPct val="20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0498227-9A0B-4FA6-8042-C807704417A3}"/>
              </a:ext>
            </a:extLst>
          </p:cNvPr>
          <p:cNvSpPr txBox="1"/>
          <p:nvPr/>
        </p:nvSpPr>
        <p:spPr>
          <a:xfrm>
            <a:off x="918147" y="2289001"/>
            <a:ext cx="10534337" cy="718466"/>
          </a:xfrm>
          <a:prstGeom prst="rect">
            <a:avLst/>
          </a:prstGeom>
          <a:noFill/>
        </p:spPr>
        <p:txBody>
          <a:bodyPr wrap="square">
            <a:spAutoFit/>
          </a:bodyPr>
          <a:lstStyle/>
          <a:p>
            <a:pPr>
              <a:lnSpc>
                <a:spcPct val="20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A484A76-5EB3-4EB9-A7A9-6D916E1E4087}"/>
              </a:ext>
            </a:extLst>
          </p:cNvPr>
          <p:cNvSpPr txBox="1"/>
          <p:nvPr/>
        </p:nvSpPr>
        <p:spPr>
          <a:xfrm>
            <a:off x="918147" y="3192587"/>
            <a:ext cx="10534336" cy="1824410"/>
          </a:xfrm>
          <a:prstGeom prst="rect">
            <a:avLst/>
          </a:prstGeom>
          <a:noFill/>
        </p:spPr>
        <p:txBody>
          <a:bodyPr wrap="square">
            <a:spAutoFit/>
          </a:bodyPr>
          <a:lstStyle/>
          <a:p>
            <a:pPr>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Gậy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200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26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barn(inVertical)">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66713"/>
            <a:ext cx="6761163"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319213"/>
            <a:ext cx="11304588" cy="51720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52475" y="449263"/>
            <a:ext cx="6577013"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 II. 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995363" y="1400175"/>
            <a:ext cx="6092825" cy="461963"/>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752475" y="1970088"/>
            <a:ext cx="6094413"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1.1. Nêu vấn đề:</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752475" y="2495550"/>
            <a:ext cx="1087120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 Giới thiệu tác giả Nguyễn Tuân và khái quát về văn bản Cô Tô </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752475" y="3087688"/>
            <a:ext cx="6094413" cy="461962"/>
          </a:xfrm>
          <a:prstGeom prst="rect">
            <a:avLst/>
          </a:prstGeom>
          <a:noFill/>
          <a:ln w="9525">
            <a:noFill/>
            <a:miter lim="800000"/>
            <a:headEnd/>
            <a:tailEnd/>
          </a:ln>
        </p:spPr>
        <p:txBody>
          <a:bodyPr>
            <a:spAutoFit/>
          </a:bodyPr>
          <a:lstStyle/>
          <a:p>
            <a:pPr>
              <a:spcAft>
                <a:spcPts val="1000"/>
              </a:spcAft>
            </a:pPr>
            <a:r>
              <a:rPr lang="en-US" sz="2400" b="1">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752475" y="3652838"/>
            <a:ext cx="6094413" cy="460375"/>
          </a:xfrm>
          <a:prstGeom prst="rect">
            <a:avLst/>
          </a:prstGeom>
          <a:noFill/>
          <a:ln w="9525">
            <a:noFill/>
            <a:miter lim="800000"/>
            <a:headEnd/>
            <a:tailEnd/>
          </a:ln>
        </p:spPr>
        <p:txBody>
          <a:bodyPr>
            <a:spAutoFit/>
          </a:bodyPr>
          <a:lstStyle/>
          <a:p>
            <a:pPr>
              <a:spcAft>
                <a:spcPts val="1000"/>
              </a:spcAft>
            </a:pPr>
            <a:r>
              <a:rPr lang="en-US" sz="2400" b="1">
                <a:solidFill>
                  <a:srgbClr val="0D0D0D"/>
                </a:solidFill>
                <a:latin typeface="Times New Roman" pitchFamily="18" charset="0"/>
                <a:ea typeface="MS Mincho" pitchFamily="49" charset="-128"/>
                <a:cs typeface="Times New Roman" pitchFamily="18" charset="0"/>
              </a:rPr>
              <a:t>1. Vẻ đẹp của cảnh Cô Tô</a:t>
            </a:r>
            <a:endParaRPr lang="en-US" sz="2400">
              <a:latin typeface="Times New Roman" pitchFamily="18" charset="0"/>
              <a:ea typeface="MS Mincho" pitchFamily="49" charset="-128"/>
              <a:cs typeface="Times New Roman" pitchFamily="18" charset="0"/>
            </a:endParaRPr>
          </a:p>
        </p:txBody>
      </p:sp>
      <p:sp>
        <p:nvSpPr>
          <p:cNvPr id="17" name="TextBox 16"/>
          <p:cNvSpPr txBox="1">
            <a:spLocks noChangeArrowheads="1"/>
          </p:cNvSpPr>
          <p:nvPr/>
        </p:nvSpPr>
        <p:spPr bwMode="auto">
          <a:xfrm>
            <a:off x="752475" y="4205288"/>
            <a:ext cx="6094413" cy="461962"/>
          </a:xfrm>
          <a:prstGeom prst="rect">
            <a:avLst/>
          </a:prstGeom>
          <a:noFill/>
          <a:ln w="9525">
            <a:noFill/>
            <a:miter lim="800000"/>
            <a:headEnd/>
            <a:tailEnd/>
          </a:ln>
        </p:spPr>
        <p:txBody>
          <a:bodyPr>
            <a:spAutoFit/>
          </a:bodyPr>
          <a:lstStyle/>
          <a:p>
            <a:pPr>
              <a:spcAft>
                <a:spcPts val="1000"/>
              </a:spcAft>
            </a:pPr>
            <a:r>
              <a:rPr lang="en-US" sz="2400" b="1">
                <a:solidFill>
                  <a:srgbClr val="0D0D0D"/>
                </a:solidFill>
                <a:latin typeface="Times New Roman" pitchFamily="18" charset="0"/>
                <a:ea typeface="MS Mincho" pitchFamily="49" charset="-128"/>
                <a:cs typeface="Times New Roman" pitchFamily="18" charset="0"/>
              </a:rPr>
              <a:t>a. Cảnh Cô Tô trong trận bão biển:</a:t>
            </a:r>
            <a:endParaRPr lang="en-US" sz="2400">
              <a:latin typeface="Times New Roman" pitchFamily="18" charset="0"/>
              <a:ea typeface="MS Mincho" pitchFamily="49" charset="-128"/>
              <a:cs typeface="Times New Roman" pitchFamily="18" charset="0"/>
            </a:endParaRPr>
          </a:p>
        </p:txBody>
      </p:sp>
      <p:sp>
        <p:nvSpPr>
          <p:cNvPr id="19" name="TextBox 18"/>
          <p:cNvSpPr txBox="1">
            <a:spLocks noChangeArrowheads="1"/>
          </p:cNvSpPr>
          <p:nvPr/>
        </p:nvSpPr>
        <p:spPr bwMode="auto">
          <a:xfrm>
            <a:off x="752475" y="4816475"/>
            <a:ext cx="11120438" cy="1301750"/>
          </a:xfrm>
          <a:prstGeom prst="rect">
            <a:avLst/>
          </a:prstGeom>
          <a:noFill/>
          <a:ln w="9525">
            <a:noFill/>
            <a:miter lim="800000"/>
            <a:headEnd/>
            <a:tailEnd/>
          </a:ln>
        </p:spPr>
        <p:txBody>
          <a:bodyPr>
            <a:spAutoFit/>
          </a:bodyPr>
          <a:lstStyle/>
          <a:p>
            <a:pPr>
              <a:spcAft>
                <a:spcPts val="750"/>
              </a:spcAft>
            </a:pPr>
            <a:r>
              <a:rPr lang="en-US" sz="2400">
                <a:solidFill>
                  <a:srgbClr val="222222"/>
                </a:solidFill>
                <a:latin typeface="Times New Roman" pitchFamily="18" charset="0"/>
                <a:cs typeface="Times New Roman" pitchFamily="18" charset="0"/>
              </a:rPr>
              <a:t>Trận bão biển được miêu ả giống như một trận chiến:</a:t>
            </a:r>
            <a:endParaRPr lang="en-US" sz="2400">
              <a:latin typeface="Times New Roman" pitchFamily="18" charset="0"/>
              <a:cs typeface="Times New Roman" pitchFamily="18" charset="0"/>
            </a:endParaRPr>
          </a:p>
          <a:p>
            <a:pPr>
              <a:spcAft>
                <a:spcPts val="750"/>
              </a:spcAft>
            </a:pPr>
            <a:r>
              <a:rPr lang="en-US" sz="2400">
                <a:solidFill>
                  <a:srgbClr val="222222"/>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Gió: </a:t>
            </a:r>
            <a:r>
              <a:rPr lang="en-US" sz="2400" i="1">
                <a:solidFill>
                  <a:srgbClr val="000000"/>
                </a:solidFill>
                <a:latin typeface="Times New Roman" pitchFamily="18" charset="0"/>
                <a:cs typeface="Times New Roman" pitchFamily="18" charset="0"/>
              </a:rPr>
              <a:t>“lọt vào trận địa cánh cung bãi cát”, “tăng thêm hỏa lực</a:t>
            </a:r>
            <a:r>
              <a:rPr lang="en-US" sz="2400">
                <a:solidFill>
                  <a:srgbClr val="000000"/>
                </a:solidFill>
                <a:latin typeface="Times New Roman" pitchFamily="18" charset="0"/>
                <a:cs typeface="Times New Roman" pitchFamily="18" charset="0"/>
              </a:rPr>
              <a:t>”. Gió ngừng được ví “</a:t>
            </a:r>
            <a:r>
              <a:rPr lang="en-US" sz="2400" i="1">
                <a:solidFill>
                  <a:srgbClr val="000000"/>
                </a:solidFill>
                <a:latin typeface="Times New Roman" pitchFamily="18" charset="0"/>
                <a:cs typeface="Times New Roman" pitchFamily="18" charset="0"/>
              </a:rPr>
              <a:t>đạn thay băng”,</a:t>
            </a:r>
            <a:r>
              <a:rPr lang="en-US" sz="2400">
                <a:solidFill>
                  <a:srgbClr val="000000"/>
                </a:solidFill>
                <a:latin typeface="Times New Roman" pitchFamily="18" charset="0"/>
                <a:cs typeface="Times New Roman" pitchFamily="18" charset="0"/>
              </a:rPr>
              <a:t> rồi gió “</a:t>
            </a:r>
            <a:r>
              <a:rPr lang="en-US" sz="2400" i="1">
                <a:solidFill>
                  <a:srgbClr val="000000"/>
                </a:solidFill>
                <a:latin typeface="Times New Roman" pitchFamily="18" charset="0"/>
                <a:cs typeface="Times New Roman" pitchFamily="18" charset="0"/>
              </a:rPr>
              <a:t>liên thanh lia lịa”...,</a:t>
            </a:r>
            <a:r>
              <a:rPr lang="en-US" sz="2400">
                <a:solidFill>
                  <a:srgbClr val="000000"/>
                </a:solidFill>
                <a:latin typeface="Times New Roman" pitchFamily="18" charset="0"/>
                <a:cs typeface="Times New Roman" pitchFamily="18" charset="0"/>
              </a:rPr>
              <a:t> gió thổi ví như “</a:t>
            </a:r>
            <a:r>
              <a:rPr lang="en-US" sz="2400" i="1">
                <a:solidFill>
                  <a:srgbClr val="000000"/>
                </a:solidFill>
                <a:latin typeface="Times New Roman" pitchFamily="18" charset="0"/>
                <a:cs typeface="Times New Roman" pitchFamily="18" charset="0"/>
              </a:rPr>
              <a:t>quỷ khốc thần linh</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P spid="15" grpId="0"/>
      <p:bldP spid="17" grpId="0"/>
      <p:bldP spid="19"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16630" y="839449"/>
            <a:ext cx="11170767" cy="517160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A0C89D9-306F-465B-B98B-69F9CD43C27E}"/>
              </a:ext>
            </a:extLst>
          </p:cNvPr>
          <p:cNvSpPr txBox="1"/>
          <p:nvPr/>
        </p:nvSpPr>
        <p:spPr>
          <a:xfrm>
            <a:off x="604603" y="846944"/>
            <a:ext cx="10847882" cy="5028877"/>
          </a:xfrm>
          <a:prstGeom prst="rect">
            <a:avLst/>
          </a:prstGeom>
          <a:noFill/>
        </p:spPr>
        <p:txBody>
          <a:bodyPr wrap="square">
            <a:spAutoFit/>
          </a:bodyPr>
          <a:lstStyle/>
          <a:p>
            <a:pPr algn="just">
              <a:lnSpc>
                <a:spcPct val="200000"/>
              </a:lnSpc>
              <a:spcAft>
                <a:spcPts val="1000"/>
              </a:spcAf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say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779489"/>
            <a:ext cx="11380629" cy="554635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0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2FEA654-A616-4AF7-897D-DA0BEC279C67}"/>
              </a:ext>
            </a:extLst>
          </p:cNvPr>
          <p:cNvSpPr txBox="1"/>
          <p:nvPr/>
        </p:nvSpPr>
        <p:spPr>
          <a:xfrm>
            <a:off x="811967" y="1484878"/>
            <a:ext cx="10328223" cy="4196020"/>
          </a:xfrm>
          <a:prstGeom prst="rect">
            <a:avLst/>
          </a:prstGeom>
          <a:noFill/>
        </p:spPr>
        <p:txBody>
          <a:bodyPr wrap="square">
            <a:spAutoFit/>
          </a:bodyPr>
          <a:lstStyle/>
          <a:p>
            <a:pPr algn="just">
              <a:spcAft>
                <a:spcPts val="1000"/>
              </a:spcAft>
            </a:pPr>
            <a:r>
              <a:rPr lang="en-US"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 Theo em, người thầy có vai trò trong việc khơi dậy mơ ước cho học trò:</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Clr>
                <a:srgbClr val="000000"/>
              </a:buClr>
              <a:buFont typeface="Times New Roman" panose="02020603050405020304" pitchFamily="18" charset="0"/>
              <a:buChar char="-"/>
              <a:tabLst>
                <a:tab pos="259080" algn="l"/>
              </a:tabLs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 cô là người nâng cánh ước mơ cho học trò.</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1000"/>
              </a:spcAft>
              <a:buClr>
                <a:srgbClr val="000000"/>
              </a:buClr>
              <a:buFont typeface="Times New Roman" panose="02020603050405020304" pitchFamily="18" charset="0"/>
              <a:buChar char="-"/>
              <a:tabLst>
                <a:tab pos="259080" algn="l"/>
              </a:tabLs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 giờ học, thầy cô truyền cảm hứng học tập, và khao khát khám phá, học hỏi tri thức về thiên nhiên, đất nước, con người...</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4b</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445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4" y="284163"/>
            <a:ext cx="8260883" cy="755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24066"/>
            <a:ext cx="11093450" cy="532122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Rectangle 1"/>
          <p:cNvSpPr>
            <a:spLocks noChangeArrowheads="1"/>
          </p:cNvSpPr>
          <p:nvPr/>
        </p:nvSpPr>
        <p:spPr bwMode="auto">
          <a:xfrm>
            <a:off x="1638118" y="1556792"/>
            <a:ext cx="8223250" cy="5011738"/>
          </a:xfrm>
          <a:prstGeom prst="rect">
            <a:avLst/>
          </a:prstGeom>
          <a:noFill/>
          <a:ln w="9525">
            <a:noFill/>
            <a:miter lim="800000"/>
            <a:headEnd/>
            <a:tailEnd/>
          </a:ln>
        </p:spPr>
        <p:txBody>
          <a:bodyPr anchor="ctr">
            <a:spAutoFit/>
          </a:bodyPr>
          <a:lstStyle/>
          <a:p>
            <a:pPr eaLnBrk="0" hangingPunct="0">
              <a:lnSpc>
                <a:spcPct val="150000"/>
              </a:lnSpc>
            </a:pP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Việt</a:t>
            </a:r>
            <a:r>
              <a:rPr lang="en-US" altLang="en-US" sz="2400" i="1" dirty="0">
                <a:solidFill>
                  <a:srgbClr val="000000"/>
                </a:solidFill>
                <a:latin typeface="Times New Roman" pitchFamily="18" charset="0"/>
                <a:cs typeface="Times New Roman" pitchFamily="18" charset="0"/>
              </a:rPr>
              <a:t> Nam </a:t>
            </a:r>
            <a:r>
              <a:rPr lang="en-US" altLang="en-US" sz="2400" i="1" dirty="0" err="1">
                <a:solidFill>
                  <a:srgbClr val="000000"/>
                </a:solidFill>
                <a:latin typeface="Times New Roman" pitchFamily="18" charset="0"/>
                <a:cs typeface="Times New Roman" pitchFamily="18" charset="0"/>
              </a:rPr>
              <a:t>đất</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nắng</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chan</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hoà</a:t>
            </a:r>
            <a:endParaRPr lang="en-US" altLang="en-US" sz="2400" dirty="0">
              <a:latin typeface="Times New Roman" pitchFamily="18" charset="0"/>
              <a:cs typeface="Times New Roman" pitchFamily="18" charset="0"/>
            </a:endParaRPr>
          </a:p>
          <a:p>
            <a:pPr eaLnBrk="0" hangingPunct="0">
              <a:lnSpc>
                <a:spcPct val="150000"/>
              </a:lnSpc>
            </a:pP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Hoa</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thơm</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quả</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ngọt</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bốn</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mùa</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trời</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xanh</a:t>
            </a:r>
            <a:endParaRPr lang="en-US" altLang="en-US" sz="2400" dirty="0">
              <a:latin typeface="Times New Roman" pitchFamily="18" charset="0"/>
              <a:cs typeface="Times New Roman" pitchFamily="18" charset="0"/>
            </a:endParaRPr>
          </a:p>
          <a:p>
            <a:pPr eaLnBrk="0" hangingPunct="0">
              <a:lnSpc>
                <a:spcPct val="150000"/>
              </a:lnSpc>
            </a:pP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Mắt</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đen</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cô</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gái</a:t>
            </a:r>
            <a:r>
              <a:rPr lang="en-US" altLang="en-US" sz="2400" i="1" dirty="0">
                <a:solidFill>
                  <a:srgbClr val="000000"/>
                </a:solidFill>
                <a:latin typeface="Times New Roman" pitchFamily="18" charset="0"/>
                <a:cs typeface="Times New Roman" pitchFamily="18" charset="0"/>
              </a:rPr>
              <a:t> long </a:t>
            </a:r>
            <a:r>
              <a:rPr lang="en-US" altLang="en-US" sz="2400" i="1" dirty="0" err="1">
                <a:solidFill>
                  <a:srgbClr val="000000"/>
                </a:solidFill>
                <a:latin typeface="Times New Roman" pitchFamily="18" charset="0"/>
                <a:cs typeface="Times New Roman" pitchFamily="18" charset="0"/>
              </a:rPr>
              <a:t>lanh</a:t>
            </a:r>
            <a:endParaRPr lang="en-US" altLang="en-US" sz="2400" dirty="0">
              <a:latin typeface="Times New Roman" pitchFamily="18" charset="0"/>
              <a:cs typeface="Times New Roman" pitchFamily="18" charset="0"/>
            </a:endParaRPr>
          </a:p>
          <a:p>
            <a:pPr eaLnBrk="0" hangingPunct="0">
              <a:lnSpc>
                <a:spcPct val="150000"/>
              </a:lnSpc>
            </a:pP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Yêu</a:t>
            </a:r>
            <a:r>
              <a:rPr lang="en-US" altLang="en-US" sz="2400" i="1" dirty="0">
                <a:solidFill>
                  <a:srgbClr val="000000"/>
                </a:solidFill>
                <a:latin typeface="Times New Roman" pitchFamily="18" charset="0"/>
                <a:cs typeface="Times New Roman" pitchFamily="18" charset="0"/>
              </a:rPr>
              <a:t> ai </a:t>
            </a:r>
            <a:r>
              <a:rPr lang="en-US" altLang="en-US" sz="2400" i="1" dirty="0" err="1">
                <a:solidFill>
                  <a:srgbClr val="000000"/>
                </a:solidFill>
                <a:latin typeface="Times New Roman" pitchFamily="18" charset="0"/>
                <a:cs typeface="Times New Roman" pitchFamily="18" charset="0"/>
              </a:rPr>
              <a:t>yêu</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trọn</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tấm</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tình</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thuỷ</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chung</a:t>
            </a:r>
            <a:endParaRPr lang="en-US" altLang="en-US" sz="2400" dirty="0">
              <a:latin typeface="Times New Roman" pitchFamily="18" charset="0"/>
              <a:cs typeface="Times New Roman" pitchFamily="18" charset="0"/>
            </a:endParaRPr>
          </a:p>
          <a:p>
            <a:pPr eaLnBrk="0" hangingPunct="0">
              <a:lnSpc>
                <a:spcPct val="150000"/>
              </a:lnSpc>
            </a:pP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Đất</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trăm</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nghề</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của</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trăm</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vùng</a:t>
            </a:r>
            <a:endParaRPr lang="en-US" altLang="en-US" sz="2400" dirty="0">
              <a:latin typeface="Times New Roman" pitchFamily="18" charset="0"/>
              <a:cs typeface="Times New Roman" pitchFamily="18" charset="0"/>
            </a:endParaRPr>
          </a:p>
          <a:p>
            <a:pPr eaLnBrk="0" hangingPunct="0">
              <a:lnSpc>
                <a:spcPct val="150000"/>
              </a:lnSpc>
            </a:pP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Khách</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phương</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xa</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tới</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lạ</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lùng</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tìm</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xem</a:t>
            </a:r>
            <a:endParaRPr lang="en-US" altLang="en-US" sz="2400" dirty="0">
              <a:latin typeface="Times New Roman" pitchFamily="18" charset="0"/>
              <a:cs typeface="Times New Roman" pitchFamily="18" charset="0"/>
            </a:endParaRPr>
          </a:p>
          <a:p>
            <a:pPr eaLnBrk="0" hangingPunct="0">
              <a:lnSpc>
                <a:spcPct val="150000"/>
              </a:lnSpc>
            </a:pPr>
            <a:r>
              <a:rPr lang="en-US" altLang="en-US" sz="2400" i="1" dirty="0">
                <a:solidFill>
                  <a:srgbClr val="000000"/>
                </a:solidFill>
                <a:latin typeface="Times New Roman" pitchFamily="18" charset="0"/>
                <a:cs typeface="Times New Roman" pitchFamily="18" charset="0"/>
              </a:rPr>
              <a:t>         Tay </a:t>
            </a:r>
            <a:r>
              <a:rPr lang="en-US" altLang="en-US" sz="2400" i="1" dirty="0" err="1">
                <a:solidFill>
                  <a:srgbClr val="000000"/>
                </a:solidFill>
                <a:latin typeface="Times New Roman" pitchFamily="18" charset="0"/>
                <a:cs typeface="Times New Roman" pitchFamily="18" charset="0"/>
              </a:rPr>
              <a:t>người</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như</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có</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phép</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tiên</a:t>
            </a:r>
            <a:endParaRPr lang="en-US" altLang="en-US" sz="2400" dirty="0">
              <a:latin typeface="Times New Roman" pitchFamily="18" charset="0"/>
              <a:cs typeface="Times New Roman" pitchFamily="18" charset="0"/>
            </a:endParaRPr>
          </a:p>
          <a:p>
            <a:pPr eaLnBrk="0" hangingPunct="0">
              <a:lnSpc>
                <a:spcPct val="150000"/>
              </a:lnSpc>
            </a:pP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Trên</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tre</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lá</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cũng</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dệt</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nghìn</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bài</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thơ</a:t>
            </a:r>
            <a:r>
              <a:rPr lang="en-US" altLang="en-US" sz="2400" i="1" dirty="0">
                <a:solidFill>
                  <a:srgbClr val="000000"/>
                </a:solidFill>
                <a:latin typeface="Times New Roman" pitchFamily="18" charset="0"/>
                <a:cs typeface="Times New Roman" pitchFamily="18" charset="0"/>
              </a:rPr>
              <a:t>.</a:t>
            </a:r>
            <a:endParaRPr lang="en-US" altLang="en-US" sz="2400" dirty="0">
              <a:latin typeface="Times New Roman" pitchFamily="18" charset="0"/>
              <a:cs typeface="Times New Roman" pitchFamily="18" charset="0"/>
            </a:endParaRPr>
          </a:p>
          <a:p>
            <a:pPr eaLnBrk="0" hangingPunct="0">
              <a:lnSpc>
                <a:spcPct val="150000"/>
              </a:lnSpc>
            </a:pPr>
            <a:r>
              <a:rPr lang="en-US" altLang="en-US" sz="2400" i="1" dirty="0">
                <a:solidFill>
                  <a:srgbClr val="000000"/>
                </a:solidFill>
                <a:latin typeface="Times New Roman" pitchFamily="18" charset="0"/>
                <a:cs typeface="Times New Roman" pitchFamily="18" charset="0"/>
              </a:rPr>
              <a:t>            </a:t>
            </a:r>
            <a:r>
              <a:rPr lang="en-US" altLang="en-US" sz="2400" dirty="0">
                <a:solidFill>
                  <a:srgbClr val="000000"/>
                </a:solidFill>
                <a:latin typeface="Times New Roman" pitchFamily="18" charset="0"/>
                <a:cs typeface="Times New Roman" pitchFamily="18" charset="0"/>
              </a:rPr>
              <a:t>(</a:t>
            </a:r>
            <a:r>
              <a:rPr lang="en-US" altLang="en-US" sz="2400" dirty="0" err="1">
                <a:solidFill>
                  <a:srgbClr val="000000"/>
                </a:solidFill>
                <a:latin typeface="Times New Roman" pitchFamily="18" charset="0"/>
                <a:cs typeface="Times New Roman" pitchFamily="18" charset="0"/>
              </a:rPr>
              <a:t>Trích</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Bài</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thơ</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Hắc</a:t>
            </a:r>
            <a:r>
              <a:rPr lang="en-US" altLang="en-US" sz="2400" i="1" dirty="0">
                <a:solidFill>
                  <a:srgbClr val="000000"/>
                </a:solidFill>
                <a:latin typeface="Times New Roman" pitchFamily="18" charset="0"/>
                <a:cs typeface="Times New Roman" pitchFamily="18" charset="0"/>
              </a:rPr>
              <a:t> </a:t>
            </a:r>
            <a:r>
              <a:rPr lang="en-US" altLang="en-US" sz="2400" i="1" dirty="0" err="1">
                <a:solidFill>
                  <a:srgbClr val="000000"/>
                </a:solidFill>
                <a:latin typeface="Times New Roman" pitchFamily="18" charset="0"/>
                <a:cs typeface="Times New Roman" pitchFamily="18" charset="0"/>
              </a:rPr>
              <a:t>Hải</a:t>
            </a:r>
            <a:r>
              <a:rPr lang="en-US" altLang="en-US" sz="2400" i="1" dirty="0">
                <a:solidFill>
                  <a:srgbClr val="000000"/>
                </a:solidFill>
                <a:latin typeface="Times New Roman" pitchFamily="18" charset="0"/>
                <a:cs typeface="Times New Roman" pitchFamily="18" charset="0"/>
              </a:rPr>
              <a:t> – </a:t>
            </a:r>
            <a:r>
              <a:rPr lang="en-US" altLang="en-US" sz="2400" dirty="0" err="1">
                <a:solidFill>
                  <a:srgbClr val="000000"/>
                </a:solidFill>
                <a:latin typeface="Times New Roman" pitchFamily="18" charset="0"/>
                <a:cs typeface="Times New Roman" pitchFamily="18" charset="0"/>
              </a:rPr>
              <a:t>Nguyễn</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Đình</a:t>
            </a:r>
            <a:r>
              <a:rPr lang="en-US" altLang="en-US" sz="2400" dirty="0">
                <a:solidFill>
                  <a:srgbClr val="000000"/>
                </a:solidFill>
                <a:latin typeface="Times New Roman" pitchFamily="18" charset="0"/>
                <a:cs typeface="Times New Roman" pitchFamily="18" charset="0"/>
              </a:rPr>
              <a:t> </a:t>
            </a:r>
            <a:r>
              <a:rPr lang="en-US" altLang="en-US" sz="2400" dirty="0" err="1">
                <a:solidFill>
                  <a:srgbClr val="000000"/>
                </a:solidFill>
                <a:latin typeface="Times New Roman" pitchFamily="18" charset="0"/>
                <a:cs typeface="Times New Roman" pitchFamily="18" charset="0"/>
              </a:rPr>
              <a:t>Thi</a:t>
            </a:r>
            <a:r>
              <a:rPr lang="en-US" altLang="en-US" sz="2400" dirty="0">
                <a:solidFill>
                  <a:srgbClr val="000000"/>
                </a:solidFill>
                <a:latin typeface="Times New Roman" pitchFamily="18" charset="0"/>
                <a:cs typeface="Times New Roman" pitchFamily="18" charset="0"/>
              </a:rPr>
              <a:t>)</a:t>
            </a:r>
            <a:endParaRPr lang="en-US" altLang="en-US" sz="2400"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7A71D396-C7EA-43C1-AF0A-FE1A36C1BA41}"/>
              </a:ext>
            </a:extLst>
          </p:cNvPr>
          <p:cNvSpPr txBox="1"/>
          <p:nvPr/>
        </p:nvSpPr>
        <p:spPr>
          <a:xfrm>
            <a:off x="273569" y="416888"/>
            <a:ext cx="9005341" cy="490199"/>
          </a:xfrm>
          <a:prstGeom prst="rect">
            <a:avLst/>
          </a:prstGeom>
          <a:noFill/>
        </p:spPr>
        <p:txBody>
          <a:bodyPr wrap="square">
            <a:spAutoFit/>
          </a:bodyPr>
          <a:lstStyle/>
          <a:p>
            <a:pPr marL="457200">
              <a:lnSpc>
                <a:spcPct val="115000"/>
              </a:lnSpc>
              <a:spcAft>
                <a:spcPts val="1000"/>
              </a:spcAft>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8788" y="1230313"/>
            <a:ext cx="11274425" cy="43910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 name="Rectangle 1"/>
          <p:cNvSpPr>
            <a:spLocks noChangeArrowheads="1"/>
          </p:cNvSpPr>
          <p:nvPr/>
        </p:nvSpPr>
        <p:spPr bwMode="auto">
          <a:xfrm>
            <a:off x="1077913" y="1709738"/>
            <a:ext cx="10418762" cy="4457700"/>
          </a:xfrm>
          <a:prstGeom prst="rect">
            <a:avLst/>
          </a:prstGeom>
          <a:noFill/>
          <a:ln w="9525">
            <a:noFill/>
            <a:miter lim="800000"/>
            <a:headEnd/>
            <a:tailEnd/>
          </a:ln>
        </p:spPr>
        <p:txBody>
          <a:bodyPr anchor="ctr">
            <a:spAutoFit/>
          </a:bodyPr>
          <a:lstStyle/>
          <a:p>
            <a:pPr eaLnBrk="0" hangingPunct="0">
              <a:lnSpc>
                <a:spcPct val="150000"/>
              </a:lnSpc>
            </a:pPr>
            <a:r>
              <a:rPr lang="en-US" altLang="en-US" sz="2400">
                <a:solidFill>
                  <a:srgbClr val="000000"/>
                </a:solidFill>
                <a:latin typeface="Times New Roman" pitchFamily="18" charset="0"/>
                <a:cs typeface="Times New Roman" pitchFamily="18" charset="0"/>
              </a:rPr>
              <a:t>Câu 1.  Đoạn thơ được viết theo</a:t>
            </a:r>
            <a:r>
              <a:rPr lang="en-US" altLang="en-US" sz="2400">
                <a:solidFill>
                  <a:srgbClr val="000000"/>
                </a:solidFill>
                <a:latin typeface="Times New Roman" pitchFamily="18" charset="0"/>
                <a:cs typeface="Times New Roman" pitchFamily="18" charset="0"/>
                <a:hlinkClick r:id="rId2"/>
              </a:rPr>
              <a:t> thể thơ </a:t>
            </a:r>
            <a:r>
              <a:rPr lang="en-US" altLang="en-US" sz="2400">
                <a:solidFill>
                  <a:srgbClr val="000000"/>
                </a:solidFill>
                <a:latin typeface="Times New Roman" pitchFamily="18" charset="0"/>
                <a:cs typeface="Times New Roman" pitchFamily="18" charset="0"/>
              </a:rPr>
              <a:t>nào?</a:t>
            </a:r>
            <a:br>
              <a:rPr lang="en-US" altLang="en-US" sz="2400">
                <a:solidFill>
                  <a:srgbClr val="000000"/>
                </a:solidFill>
                <a:latin typeface="Times New Roman" pitchFamily="18" charset="0"/>
                <a:cs typeface="Times New Roman" pitchFamily="18" charset="0"/>
              </a:rPr>
            </a:br>
            <a:r>
              <a:rPr lang="en-US" altLang="en-US" sz="2400">
                <a:solidFill>
                  <a:srgbClr val="000000"/>
                </a:solidFill>
                <a:latin typeface="Times New Roman" pitchFamily="18" charset="0"/>
                <a:cs typeface="Times New Roman" pitchFamily="18" charset="0"/>
              </a:rPr>
              <a:t>Câu 2.  Chỉ ra 02 hình ảnh về con người Việt Nam trong đoạn thơ trên.</a:t>
            </a:r>
            <a:br>
              <a:rPr lang="en-US" altLang="en-US" sz="2400">
                <a:solidFill>
                  <a:srgbClr val="000000"/>
                </a:solidFill>
                <a:latin typeface="Times New Roman" pitchFamily="18" charset="0"/>
                <a:cs typeface="Times New Roman" pitchFamily="18" charset="0"/>
              </a:rPr>
            </a:br>
            <a:r>
              <a:rPr lang="en-US" altLang="en-US" sz="2400">
                <a:solidFill>
                  <a:srgbClr val="000000"/>
                </a:solidFill>
                <a:latin typeface="Times New Roman" pitchFamily="18" charset="0"/>
                <a:cs typeface="Times New Roman" pitchFamily="18" charset="0"/>
              </a:rPr>
              <a:t>Câu 3.  Nêu tác dụng của</a:t>
            </a:r>
            <a:r>
              <a:rPr lang="en-US" altLang="en-US" sz="2400">
                <a:solidFill>
                  <a:srgbClr val="000000"/>
                </a:solidFill>
                <a:latin typeface="Times New Roman" pitchFamily="18" charset="0"/>
                <a:cs typeface="Times New Roman" pitchFamily="18" charset="0"/>
                <a:hlinkClick r:id="rId3"/>
              </a:rPr>
              <a:t> biện pháp tu từ</a:t>
            </a:r>
            <a:r>
              <a:rPr lang="en-US" altLang="en-US" sz="2400">
                <a:solidFill>
                  <a:srgbClr val="000000"/>
                </a:solidFill>
                <a:latin typeface="Times New Roman" pitchFamily="18" charset="0"/>
                <a:cs typeface="Times New Roman" pitchFamily="18" charset="0"/>
              </a:rPr>
              <a:t> được sử dụng trong hai câu thơ </a:t>
            </a:r>
            <a:r>
              <a:rPr lang="en-US" altLang="en-US" sz="2400" i="1">
                <a:solidFill>
                  <a:srgbClr val="000000"/>
                </a:solidFill>
                <a:latin typeface="Times New Roman" pitchFamily="18" charset="0"/>
                <a:cs typeface="Times New Roman" pitchFamily="18" charset="0"/>
              </a:rPr>
              <a:t>“Tay người như có phép tiên </a:t>
            </a:r>
            <a:r>
              <a:rPr lang="en-US" altLang="en-US" sz="2400">
                <a:solidFill>
                  <a:srgbClr val="000000"/>
                </a:solidFill>
                <a:latin typeface="Times New Roman" pitchFamily="18" charset="0"/>
                <a:cs typeface="Times New Roman" pitchFamily="18" charset="0"/>
              </a:rPr>
              <a:t>– </a:t>
            </a:r>
            <a:r>
              <a:rPr lang="en-US" altLang="en-US" sz="2400" i="1">
                <a:solidFill>
                  <a:srgbClr val="000000"/>
                </a:solidFill>
                <a:latin typeface="Times New Roman" pitchFamily="18" charset="0"/>
                <a:cs typeface="Times New Roman" pitchFamily="18" charset="0"/>
              </a:rPr>
              <a:t>Trên tre lá cũng dệt nghìn bài thơ”.</a:t>
            </a:r>
            <a:endParaRPr lang="en-US" altLang="en-US" sz="2400">
              <a:latin typeface="Times New Roman" pitchFamily="18" charset="0"/>
              <a:cs typeface="Times New Roman" pitchFamily="18" charset="0"/>
            </a:endParaRPr>
          </a:p>
          <a:p>
            <a:pPr eaLnBrk="0" hangingPunct="0">
              <a:lnSpc>
                <a:spcPct val="150000"/>
              </a:lnSpc>
            </a:pPr>
            <a:r>
              <a:rPr lang="en-US" altLang="en-US" sz="2400">
                <a:latin typeface="Times New Roman" pitchFamily="18" charset="0"/>
                <a:cs typeface="Times New Roman" pitchFamily="18" charset="0"/>
              </a:rPr>
              <a:t>Câu 4. Từ đoạn thơ trên, em cảm nhận như thế nào về vẻ đẹp của đất nước và con người Việt Nam? </a:t>
            </a:r>
            <a:br>
              <a:rPr lang="en-US" altLang="en-US" sz="2400">
                <a:latin typeface="Times New Roman" pitchFamily="18" charset="0"/>
                <a:cs typeface="Times New Roman" pitchFamily="18" charset="0"/>
              </a:rPr>
            </a:br>
            <a:r>
              <a:rPr lang="en-US" altLang="en-US" sz="2400">
                <a:latin typeface="Times New Roman" pitchFamily="18" charset="0"/>
                <a:cs typeface="Times New Roman" pitchFamily="18" charset="0"/>
              </a:rPr>
              <a:t/>
            </a:r>
            <a:br>
              <a:rPr lang="en-US" altLang="en-US" sz="2400">
                <a:latin typeface="Times New Roman" pitchFamily="18" charset="0"/>
                <a:cs typeface="Times New Roman" pitchFamily="18" charset="0"/>
              </a:rPr>
            </a:br>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79850" y="531813"/>
            <a:ext cx="3319463"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4813300" y="553105"/>
            <a:ext cx="2189162" cy="523220"/>
          </a:xfrm>
          <a:prstGeom prst="rect">
            <a:avLst/>
          </a:prstGeom>
          <a:noFill/>
          <a:ln w="9525">
            <a:noFill/>
            <a:miter lim="800000"/>
            <a:headEnd/>
            <a:tailEnd/>
          </a:ln>
        </p:spPr>
        <p:txBody>
          <a:bodyPr>
            <a:spAutoFit/>
          </a:bodyPr>
          <a:lstStyle/>
          <a:p>
            <a:r>
              <a:rPr lang="en-US" sz="2800" b="1" dirty="0" err="1">
                <a:latin typeface="Times New Roman" pitchFamily="18" charset="0"/>
                <a:cs typeface="Times New Roman" pitchFamily="18" charset="0"/>
              </a:rPr>
              <a:t>Trả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p>
        </p:txBody>
      </p:sp>
      <p:sp>
        <p:nvSpPr>
          <p:cNvPr id="6" name="Rounded Rectangle 10"/>
          <p:cNvSpPr>
            <a:spLocks noChangeArrowheads="1"/>
          </p:cNvSpPr>
          <p:nvPr/>
        </p:nvSpPr>
        <p:spPr bwMode="auto">
          <a:xfrm>
            <a:off x="688975" y="1423988"/>
            <a:ext cx="11168063" cy="48942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 name="Rectangle 1"/>
          <p:cNvSpPr>
            <a:spLocks noChangeArrowheads="1"/>
          </p:cNvSpPr>
          <p:nvPr/>
        </p:nvSpPr>
        <p:spPr bwMode="auto">
          <a:xfrm>
            <a:off x="884238" y="1657350"/>
            <a:ext cx="10777537" cy="4894263"/>
          </a:xfrm>
          <a:prstGeom prst="rect">
            <a:avLst/>
          </a:prstGeom>
          <a:noFill/>
          <a:ln w="9525">
            <a:noFill/>
            <a:miter lim="800000"/>
            <a:headEnd/>
            <a:tailEnd/>
          </a:ln>
        </p:spPr>
        <p:txBody>
          <a:bodyPr anchor="ctr">
            <a:spAutoFit/>
          </a:bodyPr>
          <a:lstStyle/>
          <a:p>
            <a:pPr eaLnBrk="0" hangingPunct="0"/>
            <a:r>
              <a:rPr lang="en-US" altLang="en-US" sz="2400" b="1">
                <a:latin typeface="Times New Roman" pitchFamily="18" charset="0"/>
                <a:cs typeface="Times New Roman" pitchFamily="18" charset="0"/>
              </a:rPr>
              <a:t>Câu 1.</a:t>
            </a:r>
            <a:r>
              <a:rPr lang="en-US" altLang="en-US" sz="2400">
                <a:latin typeface="Times New Roman" pitchFamily="18" charset="0"/>
                <a:cs typeface="Times New Roman" pitchFamily="18" charset="0"/>
              </a:rPr>
              <a:t>  thể thơ lục bát</a:t>
            </a:r>
            <a:br>
              <a:rPr lang="en-US" altLang="en-US" sz="2400">
                <a:latin typeface="Times New Roman" pitchFamily="18" charset="0"/>
                <a:cs typeface="Times New Roman" pitchFamily="18" charset="0"/>
              </a:rPr>
            </a:br>
            <a:r>
              <a:rPr lang="en-US" altLang="en-US" sz="2400" b="1">
                <a:latin typeface="Times New Roman" pitchFamily="18" charset="0"/>
                <a:cs typeface="Times New Roman" pitchFamily="18" charset="0"/>
              </a:rPr>
              <a:t>Câu 2.</a:t>
            </a:r>
            <a:r>
              <a:rPr lang="en-US" altLang="en-US" sz="2400">
                <a:latin typeface="Times New Roman" pitchFamily="18" charset="0"/>
                <a:cs typeface="Times New Roman" pitchFamily="18" charset="0"/>
              </a:rPr>
              <a:t> HS chỉ ra 02 hình ảnh về con người Việt Nam trong các hình ảnh sau: </a:t>
            </a:r>
            <a:r>
              <a:rPr lang="en-US" altLang="en-US" sz="2400" i="1">
                <a:latin typeface="Times New Roman" pitchFamily="18" charset="0"/>
                <a:cs typeface="Times New Roman" pitchFamily="18" charset="0"/>
              </a:rPr>
              <a:t>mắt đen cô gái long lanh; yêu ai yêu trọn tấm tình thủy chung; tay người như có phép tiên; trên tre lá cũng dệt nghìn bài thơ.</a:t>
            </a:r>
            <a:r>
              <a:rPr lang="en-US" altLang="en-US" sz="2400">
                <a:latin typeface="Times New Roman" pitchFamily="18" charset="0"/>
                <a:cs typeface="Times New Roman" pitchFamily="18" charset="0"/>
              </a:rPr>
              <a:t> </a:t>
            </a:r>
          </a:p>
          <a:p>
            <a:pPr eaLnBrk="0" hangingPunct="0"/>
            <a:r>
              <a:rPr lang="en-US" altLang="en-US" sz="2400">
                <a:latin typeface="Times New Roman" pitchFamily="18" charset="0"/>
                <a:cs typeface="Times New Roman" pitchFamily="18" charset="0"/>
              </a:rPr>
              <a:t>( Lưu ý HS có thể diễn đạt cách khác nhưng phải hợp lý)</a:t>
            </a:r>
            <a:br>
              <a:rPr lang="en-US" altLang="en-US" sz="2400">
                <a:latin typeface="Times New Roman" pitchFamily="18" charset="0"/>
                <a:cs typeface="Times New Roman" pitchFamily="18" charset="0"/>
              </a:rPr>
            </a:br>
            <a:r>
              <a:rPr lang="en-US" altLang="en-US" sz="2400" b="1">
                <a:latin typeface="Times New Roman" pitchFamily="18" charset="0"/>
                <a:cs typeface="Times New Roman" pitchFamily="18" charset="0"/>
              </a:rPr>
              <a:t>Câu 3.</a:t>
            </a:r>
            <a:r>
              <a:rPr lang="en-US" altLang="en-US" sz="2400">
                <a:latin typeface="Times New Roman" pitchFamily="18" charset="0"/>
                <a:cs typeface="Times New Roman" pitchFamily="18" charset="0"/>
              </a:rPr>
              <a:t> Biện pháp so sánh: </a:t>
            </a:r>
            <a:r>
              <a:rPr lang="en-US" altLang="en-US" sz="2400" i="1">
                <a:latin typeface="Times New Roman" pitchFamily="18" charset="0"/>
                <a:cs typeface="Times New Roman" pitchFamily="18" charset="0"/>
              </a:rPr>
              <a:t>Tay người như có phép tiên</a:t>
            </a:r>
            <a:r>
              <a:rPr lang="en-US" altLang="en-US" sz="2400">
                <a:latin typeface="Times New Roman" pitchFamily="18" charset="0"/>
                <a:cs typeface="Times New Roman" pitchFamily="18" charset="0"/>
              </a:rPr>
              <a:t/>
            </a:r>
            <a:br>
              <a:rPr lang="en-US" altLang="en-US" sz="2400">
                <a:latin typeface="Times New Roman" pitchFamily="18" charset="0"/>
                <a:cs typeface="Times New Roman" pitchFamily="18" charset="0"/>
              </a:rPr>
            </a:br>
            <a:r>
              <a:rPr lang="en-US" altLang="en-US" sz="2400">
                <a:latin typeface="Times New Roman" pitchFamily="18" charset="0"/>
                <a:cs typeface="Times New Roman" pitchFamily="18" charset="0"/>
              </a:rPr>
              <a:t>Tác dụng : </a:t>
            </a:r>
            <a:r>
              <a:rPr lang="en-US" altLang="en-US" sz="2400" i="1">
                <a:latin typeface="Times New Roman" pitchFamily="18" charset="0"/>
                <a:cs typeface="Times New Roman" pitchFamily="18" charset="0"/>
              </a:rPr>
              <a:t>gợi ra niềm tự hào về vẻ đẹp tài hoa của con người Việt Nam trong lao động; làm cho câu thơ sinh động, giàu hình ảnh, giàu tính biểu cảm…</a:t>
            </a:r>
            <a:r>
              <a:rPr lang="en-US" altLang="en-US" sz="2400">
                <a:latin typeface="Times New Roman" pitchFamily="18" charset="0"/>
                <a:cs typeface="Times New Roman" pitchFamily="18" charset="0"/>
              </a:rPr>
              <a:t/>
            </a:r>
            <a:br>
              <a:rPr lang="en-US" altLang="en-US" sz="2400">
                <a:latin typeface="Times New Roman" pitchFamily="18" charset="0"/>
                <a:cs typeface="Times New Roman" pitchFamily="18" charset="0"/>
              </a:rPr>
            </a:br>
            <a:r>
              <a:rPr lang="en-US" altLang="en-US" sz="2400">
                <a:latin typeface="Times New Roman" pitchFamily="18" charset="0"/>
                <a:cs typeface="Times New Roman" pitchFamily="18" charset="0"/>
              </a:rPr>
              <a:t/>
            </a:r>
            <a:br>
              <a:rPr lang="en-US" altLang="en-US" sz="2400">
                <a:latin typeface="Times New Roman" pitchFamily="18" charset="0"/>
                <a:cs typeface="Times New Roman" pitchFamily="18" charset="0"/>
              </a:rPr>
            </a:br>
            <a:r>
              <a:rPr lang="en-US" altLang="en-US" sz="2400" b="1">
                <a:latin typeface="Times New Roman" pitchFamily="18" charset="0"/>
                <a:cs typeface="Times New Roman" pitchFamily="18" charset="0"/>
              </a:rPr>
              <a:t>Câu 4.</a:t>
            </a:r>
            <a:r>
              <a:rPr lang="en-US" altLang="en-US" sz="2400">
                <a:latin typeface="Times New Roman" pitchFamily="18" charset="0"/>
                <a:cs typeface="Times New Roman" pitchFamily="18" charset="0"/>
              </a:rPr>
              <a:t> HS có thể nêu cảm nhận về hai đặc điểm sau: </a:t>
            </a:r>
            <a:r>
              <a:rPr lang="en-US" altLang="en-US" sz="2400" i="1">
                <a:latin typeface="Times New Roman" pitchFamily="18" charset="0"/>
                <a:cs typeface="Times New Roman" pitchFamily="18" charset="0"/>
              </a:rPr>
              <a:t>đất nước Việt Nam tươi đẹp, trù phú; con người Việt Nam thủy chung, tình nghĩa, khéo léo, tài hoa…</a:t>
            </a:r>
            <a:r>
              <a:rPr lang="en-US" altLang="en-US" sz="2400">
                <a:latin typeface="Times New Roman" pitchFamily="18" charset="0"/>
                <a:cs typeface="Times New Roman" pitchFamily="18" charset="0"/>
              </a:rPr>
              <a:t/>
            </a:r>
            <a:br>
              <a:rPr lang="en-US" altLang="en-US" sz="2400">
                <a:latin typeface="Times New Roman" pitchFamily="18" charset="0"/>
                <a:cs typeface="Times New Roman" pitchFamily="18" charset="0"/>
              </a:rPr>
            </a:br>
            <a:r>
              <a:rPr lang="en-US" altLang="en-US" sz="2400">
                <a:latin typeface="Times New Roman" pitchFamily="18" charset="0"/>
                <a:cs typeface="Times New Roman" pitchFamily="18" charset="0"/>
              </a:rPr>
              <a:t/>
            </a:r>
            <a:br>
              <a:rPr lang="en-US" altLang="en-US" sz="2400">
                <a:latin typeface="Times New Roman" pitchFamily="18" charset="0"/>
                <a:cs typeface="Times New Roman" pitchFamily="18" charset="0"/>
              </a:rPr>
            </a:br>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8" name="WordArt 40"/>
          <p:cNvSpPr>
            <a:spLocks noChangeArrowheads="1" noChangeShapeType="1" noTextEdit="1"/>
          </p:cNvSpPr>
          <p:nvPr/>
        </p:nvSpPr>
        <p:spPr bwMode="auto">
          <a:xfrm>
            <a:off x="1066800" y="1685926"/>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TIẾNG VIỆT: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CÔNG DỤNG CỦA DẤU NGOẶC KÉP. </a:t>
            </a:r>
          </a:p>
        </p:txBody>
      </p:sp>
      <p:pic>
        <p:nvPicPr>
          <p:cNvPr id="14339" name="Picture 4"/>
          <p:cNvPicPr>
            <a:picLocks noChangeAspect="1"/>
          </p:cNvPicPr>
          <p:nvPr/>
        </p:nvPicPr>
        <p:blipFill>
          <a:blip r:embed="rId3"/>
          <a:srcRect r="52890" b="57091"/>
          <a:stretch>
            <a:fillRect/>
          </a:stretch>
        </p:blipFill>
        <p:spPr bwMode="auto">
          <a:xfrm>
            <a:off x="911225" y="346075"/>
            <a:ext cx="2651125" cy="1811338"/>
          </a:xfrm>
          <a:prstGeom prst="rect">
            <a:avLst/>
          </a:prstGeom>
          <a:noFill/>
          <a:ln w="9525">
            <a:noFill/>
            <a:miter lim="800000"/>
            <a:headEnd/>
            <a:tailEnd/>
          </a:ln>
        </p:spPr>
      </p:pic>
      <p:pic>
        <p:nvPicPr>
          <p:cNvPr id="14340" name="图片 1"/>
          <p:cNvPicPr>
            <a:picLocks noChangeAspect="1"/>
          </p:cNvPicPr>
          <p:nvPr/>
        </p:nvPicPr>
        <p:blipFill>
          <a:blip r:embed="rId4"/>
          <a:srcRect/>
          <a:stretch>
            <a:fillRect/>
          </a:stretch>
        </p:blipFill>
        <p:spPr bwMode="auto">
          <a:xfrm>
            <a:off x="1588" y="4883150"/>
            <a:ext cx="12190412" cy="2071688"/>
          </a:xfrm>
          <a:prstGeom prst="rect">
            <a:avLst/>
          </a:prstGeom>
          <a:noFill/>
          <a:ln w="9525">
            <a:noFill/>
            <a:miter lim="800000"/>
            <a:headEnd/>
            <a:tailEnd/>
          </a:ln>
        </p:spPr>
      </p:pic>
    </p:spTree>
    <p:extLst>
      <p:ext uri="{BB962C8B-B14F-4D97-AF65-F5344CB8AC3E}">
        <p14:creationId xmlns:p14="http://schemas.microsoft.com/office/powerpoint/2010/main" val="40695512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84175"/>
            <a:ext cx="4533900" cy="7286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238250"/>
            <a:ext cx="11331575" cy="52355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939800" y="509588"/>
            <a:ext cx="5208588"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I. NHẮC LẠI LÍ THUYẾT </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939800" y="1343025"/>
            <a:ext cx="6096000" cy="48418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88900" algn="l"/>
                <a:tab pos="179388"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1. Dấu câu.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808038" y="2387600"/>
            <a:ext cx="6096000" cy="4841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Công dụng thích hợp của dấu ngoặc kép</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701675" y="2970213"/>
            <a:ext cx="11198225" cy="31210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Đánh dấu đoạn dẫn trực tiếp lời nói của nhân vật.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VD: Người xưa có câu: “Trúc dẫu cháy, đốt ngay vẫn thẳng”.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Đánh dấu từ ngữ hiểu theo nghĩa đặc biệt.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VD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Cộng đồng loài én thoải mái sống “cuộc đời” của chúng, không mảy may nghĩ đến sự hiện diện của nhóm du khách</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Đánh dấu tên tác phẩm, văn bản, quyến sách, chương trình.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6391" name="TextBox 9"/>
          <p:cNvSpPr txBox="1">
            <a:spLocks noChangeArrowheads="1"/>
          </p:cNvSpPr>
          <p:nvPr/>
        </p:nvSpPr>
        <p:spPr bwMode="auto">
          <a:xfrm>
            <a:off x="939800" y="1898650"/>
            <a:ext cx="6096000"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88900" algn="l"/>
                <a:tab pos="179388"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Dấu ngoặc kép.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900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314325"/>
            <a:ext cx="11366500" cy="62817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84238" y="412750"/>
            <a:ext cx="9832975" cy="51276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88900" algn="l"/>
                <a:tab pos="179388"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Dấu phẩy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GV nhắc lại kiến thức đã học ở tiểu học)</a:t>
            </a:r>
          </a:p>
        </p:txBody>
      </p:sp>
      <p:sp>
        <p:nvSpPr>
          <p:cNvPr id="7" name="TextBox 6"/>
          <p:cNvSpPr txBox="1">
            <a:spLocks noChangeArrowheads="1"/>
          </p:cNvSpPr>
          <p:nvPr/>
        </p:nvSpPr>
        <p:spPr bwMode="auto">
          <a:xfrm>
            <a:off x="752475" y="877888"/>
            <a:ext cx="10583863" cy="30321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88900" algn="l"/>
                <a:tab pos="1793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Ngăn cách thành phần phụ của câu với chủ ngữ và vị ngữ.</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Ngăn cách các từ ngữ có cùng chức vụ trong câu.</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Ngăn cách một từ ngữ với bộ phận chú thích của nó.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Ngăn cách các vế của một câu ghép.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9800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2750" y="1993106"/>
            <a:ext cx="11366500" cy="28717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81063" y="2091530"/>
            <a:ext cx="9832975" cy="51276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88900" algn="l"/>
                <a:tab pos="179388"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2. Biện pháp tu từ</a:t>
            </a:r>
            <a:endParaRPr kumimoji="0" lang="en-US" sz="1800" b="1"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7" name="TextBox 6"/>
          <p:cNvSpPr txBox="1">
            <a:spLocks noChangeArrowheads="1"/>
          </p:cNvSpPr>
          <p:nvPr/>
        </p:nvSpPr>
        <p:spPr bwMode="auto">
          <a:xfrm>
            <a:off x="749300" y="2556668"/>
            <a:ext cx="10583863" cy="1354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88900" algn="l"/>
                <a:tab pos="179388" algn="l"/>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Khái</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niệm</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Biện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việc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sử</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ngôn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đặc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âm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vựng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hay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đẹp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nhằm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tăng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sức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gợi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hình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gợi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diễn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đạt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tạo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ấn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đọc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 name="TextBox 8"/>
          <p:cNvSpPr txBox="1">
            <a:spLocks noChangeArrowheads="1"/>
          </p:cNvSpPr>
          <p:nvPr/>
        </p:nvSpPr>
        <p:spPr bwMode="auto">
          <a:xfrm>
            <a:off x="692151" y="4017168"/>
            <a:ext cx="10641012" cy="457200"/>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biện</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từ</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đã</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so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sánh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hóa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điệp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ẩn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sv-SE" sz="1800" b="1" i="0" u="none" strike="noStrike" kern="1200" cap="none" spc="0" normalizeH="0" baseline="0" noProof="0" dirty="0">
                <a:ln>
                  <a:noFill/>
                </a:ln>
                <a:solidFill>
                  <a:prstClr val="black"/>
                </a:solidFill>
                <a:effectLst/>
                <a:uLnTx/>
                <a:uFillTx/>
                <a:latin typeface="Times New Roman" pitchFamily="18" charset="0"/>
                <a:ea typeface="+mn-ea"/>
                <a:cs typeface="Arial" charset="0"/>
              </a:rPr>
              <a:t> </a:t>
            </a: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97339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8300" y="1928813"/>
            <a:ext cx="11455400" cy="34274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736600" y="2085181"/>
            <a:ext cx="4271963"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THỰC HÀNH TIẾNG VIỆT</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01663" y="2679700"/>
            <a:ext cx="10988675" cy="23637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Công dụng của dấu ngoặc kép là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Đánh dấu từ, ngữ, câu, đoạn dẫn trực tiếp.</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Đánh dấu từ ngữ được hiểu theo nghĩa đặc biệt có hàm ý mỉa mai.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Đánh dấu tên tác phẩm, tờ báo, tập san... được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Tất cả các ý trên.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85788" y="4576763"/>
            <a:ext cx="3070225" cy="4159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D</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5702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49338"/>
            <a:ext cx="11350625" cy="45577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04850" y="1497013"/>
            <a:ext cx="10821988" cy="3589337"/>
          </a:xfrm>
          <a:prstGeom prst="rect">
            <a:avLst/>
          </a:prstGeom>
          <a:noFill/>
          <a:ln w="9525">
            <a:noFill/>
            <a:miter lim="800000"/>
            <a:headEnd/>
            <a:tailEnd/>
          </a:ln>
        </p:spPr>
        <p:txBody>
          <a:bodyPr>
            <a:spAutoFit/>
          </a:bodyPr>
          <a:lstStyle/>
          <a:p>
            <a:pPr>
              <a:spcAft>
                <a:spcPts val="750"/>
              </a:spcAft>
            </a:pPr>
            <a:r>
              <a:rPr lang="en-US" sz="2400">
                <a:solidFill>
                  <a:srgbClr val="000000"/>
                </a:solidFill>
                <a:latin typeface="Times New Roman" pitchFamily="18" charset="0"/>
                <a:cs typeface="Times New Roman" pitchFamily="18" charset="0"/>
              </a:rPr>
              <a:t>- Cát: “</a:t>
            </a:r>
            <a:r>
              <a:rPr lang="en-US" sz="2400" i="1">
                <a:solidFill>
                  <a:srgbClr val="000000"/>
                </a:solidFill>
                <a:latin typeface="Times New Roman" pitchFamily="18" charset="0"/>
                <a:cs typeface="Times New Roman" pitchFamily="18" charset="0"/>
              </a:rPr>
              <a:t>bắn vào má...buốt như viên đạn mũi kim</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spcAft>
                <a:spcPts val="750"/>
              </a:spcAft>
            </a:pPr>
            <a:r>
              <a:rPr lang="en-US" sz="2400">
                <a:solidFill>
                  <a:srgbClr val="000000"/>
                </a:solidFill>
                <a:latin typeface="Times New Roman" pitchFamily="18" charset="0"/>
                <a:cs typeface="Times New Roman" pitchFamily="18" charset="0"/>
              </a:rPr>
              <a:t>- Sóng: </a:t>
            </a:r>
            <a:r>
              <a:rPr lang="en-US" sz="2400" i="1">
                <a:solidFill>
                  <a:srgbClr val="000000"/>
                </a:solidFill>
                <a:latin typeface="Times New Roman" pitchFamily="18" charset="0"/>
                <a:cs typeface="Times New Roman" pitchFamily="18" charset="0"/>
              </a:rPr>
              <a:t>“thúc lẫn nhau vào bờ âm ầm rền rền” </a:t>
            </a:r>
            <a:r>
              <a:rPr lang="en-US" sz="2400">
                <a:solidFill>
                  <a:srgbClr val="000000"/>
                </a:solidFill>
                <a:latin typeface="Times New Roman" pitchFamily="18" charset="0"/>
                <a:cs typeface="Times New Roman" pitchFamily="18" charset="0"/>
              </a:rPr>
              <a:t>như vua thủy triều...</a:t>
            </a:r>
            <a:endParaRPr lang="en-US" sz="2400">
              <a:latin typeface="Times New Roman" pitchFamily="18" charset="0"/>
              <a:cs typeface="Times New Roman" pitchFamily="18" charset="0"/>
            </a:endParaRPr>
          </a:p>
          <a:p>
            <a:pPr>
              <a:spcAft>
                <a:spcPts val="750"/>
              </a:spcAft>
            </a:pPr>
            <a:r>
              <a:rPr lang="en-US" sz="2400">
                <a:solidFill>
                  <a:srgbClr val="222222"/>
                </a:solidFill>
                <a:latin typeface="Times New Roman" pitchFamily="18" charset="0"/>
                <a:cs typeface="Times New Roman" pitchFamily="18" charset="0"/>
              </a:rPr>
              <a:t>- Gác đảo uy: bị gió </a:t>
            </a:r>
            <a:r>
              <a:rPr lang="en-US" sz="2400" i="1">
                <a:solidFill>
                  <a:srgbClr val="222222"/>
                </a:solidFill>
                <a:latin typeface="Times New Roman" pitchFamily="18" charset="0"/>
                <a:cs typeface="Times New Roman" pitchFamily="18" charset="0"/>
              </a:rPr>
              <a:t>“vây, dồn, bung hết</a:t>
            </a:r>
            <a:r>
              <a:rPr lang="en-US" sz="2400">
                <a:solidFill>
                  <a:srgbClr val="222222"/>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spcAft>
                <a:spcPts val="750"/>
              </a:spcAft>
            </a:pPr>
            <a:r>
              <a:rPr lang="en-US" sz="2400">
                <a:latin typeface="Times New Roman" pitchFamily="18" charset="0"/>
                <a:cs typeface="Times New Roman" pitchFamily="18" charset="0"/>
              </a:rPr>
              <a:t>- Từ ngữ miêu tả độc đáo: </a:t>
            </a:r>
            <a:r>
              <a:rPr lang="pt-BR" sz="2400">
                <a:latin typeface="Times New Roman" pitchFamily="18" charset="0"/>
                <a:cs typeface="Times New Roman" pitchFamily="18" charset="0"/>
              </a:rPr>
              <a:t>tác giả dung từ ngữ vốn tả trận chiến để tả bão, dùng nhiều hình ảnh so sánh; sử dụng từ Hán Việt làm tăng thêm màu sắc kì quái cho cơn bão.</a:t>
            </a:r>
            <a:endParaRPr lang="en-US" sz="2400">
              <a:latin typeface="Times New Roman" pitchFamily="18" charset="0"/>
              <a:cs typeface="Times New Roman" pitchFamily="18" charset="0"/>
            </a:endParaRPr>
          </a:p>
          <a:p>
            <a:pPr>
              <a:lnSpc>
                <a:spcPct val="115000"/>
              </a:lnSpc>
              <a:spcAft>
                <a:spcPts val="1000"/>
              </a:spcAft>
            </a:pPr>
            <a:r>
              <a:rPr lang="pt-BR" sz="2400">
                <a:latin typeface="Times New Roman" pitchFamily="18" charset="0"/>
                <a:cs typeface="Times New Roman" pitchFamily="18" charset="0"/>
              </a:rPr>
              <a:t>- Nguyễn Tuân có cái nhìn độc đáo về trận bão biển. Điều đó cho thấy trí tưởng phong phú, ngòi bút tài hoa của tác giả. Trận bão biển dữ dội, có sức mạnh hủy diệt, đe dọa con người.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531600" cy="45815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01663" y="1811338"/>
            <a:ext cx="10988675" cy="37893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Câu nào sau đây dùng dấu ngoặc kép với công dụng đánh dấu từ, ngữ, câu, đoạn dẫn trực tiếp?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Nó cứ làm in như nó trách tôi; nó kêu ư ử, như muốn bảo tôi rằng: “A! Lão già tệ lắm! Tôi ăn ở với lão như thế nào mà lão xử với tôi như thế này vậy?”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Kết cục, anh chàng “ hầu cận ông lý” yếu hơn chị chàng con mọn, hắn bị chị này túm tóc lẳng cho một cái, ngã nhào ra thềm.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“Những ngày thơ ấu” (Nguyên Hồng) chủ yếu là những kỉ niệm đau buồn, tủi cực của một đứa trẻ sinh ra trong một gia đình bất hòa.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Chỉ cái thứ "mặt sắt" mà "ngây vì tình" ấy quả không lấy gì làm đẹp.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95313" y="2776538"/>
            <a:ext cx="2459037" cy="4159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1032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14400"/>
            <a:ext cx="11245850" cy="46466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30225" y="1487488"/>
            <a:ext cx="10952163" cy="37893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Câu nào sau đây dùng dấu ngoặc kép với công dụng đánh dấu từ ngữ được hiểu theo nghĩa đặc biệt có hàm ý mỉa mai?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Cái dáng "to con" của anh người hầu làm cả đám con nít đang chơi cuối phố cười ầm cả lên.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Cái An nhỏ nhẹ nói với chị Liên: "Em thắp đèn lên chị nhé?"</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"Sách giáo khoa Ngữ Văn lớp 8" là cả một bầu trời tri thức của học sinh muốn được khám phá.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Tác phẩm "Lão Hạc" của nhà văn Nam Cao là một kiệt tác nghệ thuật của nền văn học nước nhà.</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12763" y="2457450"/>
            <a:ext cx="2459037" cy="4159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6898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36338" cy="49403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00075" y="1706563"/>
            <a:ext cx="10912475" cy="34559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4:</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Câu nào sau đây dùng dấu ngoặc kép với công dụng đánh dấu tên tác phẩm, tờ báo, tập san... được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"Tắt đèn" của Ngô Tất Tố kể về cuộc đời tối đen như mực của chị Dậu.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Hai tiếng "em bé" mà cô tôi ngân dài ra thật ngọt, thật rõ, quả nhiên đã xoắn chặt lấy tâm can tôi như ý cô tôi muốn.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Cái gọi là "khai sáng" của thực dân Pháp trên đất Đông Dương thực ra là sự đô hộ tàn nhẫn.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Chẳng biết đến bao giờ, tôi mới được đến cái nơi gọi là "văn minh" ấy nữa.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08013" y="2668588"/>
            <a:ext cx="2459037" cy="4159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027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568325" y="1333500"/>
            <a:ext cx="11198225" cy="42878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738188" y="1946275"/>
            <a:ext cx="10885487" cy="28797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5:</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Xác định công dụng của dấu ngoặc kép trong câu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Khách đến chơi nhà không phải "đốt than quạt nước" vì đã có phích ủ sẵn nước nóng pha trà mời khách rồi...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Đánh dấu từ, ngữ, câu, đoạn dẫn trực tiếp.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Đánh dấu từ ngữ được hiểu theo nghĩa đặc biệt.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Đánh dấu tên tác phẩm, tờ báo, tập san... được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736600" y="3913188"/>
            <a:ext cx="2379663" cy="457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79542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54075"/>
            <a:ext cx="11410950" cy="52911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614363" y="1682750"/>
            <a:ext cx="10988675" cy="33512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6:</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Xác định công dụng của dấu ngoặc kép trong câu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Anh quẩy 15 gánh cho thuyền anh : “Đi ra khơi, xa lắm mà. Có khi mười ngày mới về. Nước ngọt cho vào sạp, chỉ để uống. Vo gạo thổi cơm cũng không được lấy nước ngọt, chỉ bằng nước biển thôi”</a:t>
            </a: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 Đánh dấu từ, ngữ, câu, đoạn dẫn trực tiếp.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Đánh dấu từ ngữ được hiểu theo nghĩa đặc biệt có hàm ý mỉa mai.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Đánh dấu tên tác phẩm, tờ báo, tập san... được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854075" y="3683000"/>
            <a:ext cx="2459038" cy="4159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A</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9051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93825"/>
            <a:ext cx="11471275" cy="43021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30238" y="2141538"/>
            <a:ext cx="11017250" cy="28797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7:</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Xác định công dụng của dấu ngoặc kép trong câu sau: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Bên cạnh áo dài, nón lá được xem là "linh hồn" của người phụ nữ Việt, là vật bất ly thân của họ trong xã hội xưa.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Đánh dấu từ, ngữ, câu, đoạn dẫn trực tiếp.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Đánh dấu từ ngữ được hiểu theo nghĩa đặc biệt.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Đánh dấu tên tác phẩm, tờ báo, tập san... được dẫn.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30238" y="4095750"/>
            <a:ext cx="2379662" cy="457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8298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19175"/>
            <a:ext cx="11201400" cy="49768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74675" y="1466850"/>
            <a:ext cx="10877550" cy="43180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8:</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Đọc câu văn sau và trả lời câu hỏi: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Chủ tịch Hồ Chí Minh nói: Tôi chỉ có một sự ham muốn, ham muốn tột bậc, là làm sao cho nước ta được hoàn toàn độc lập, dân ta được hoàn toàn tự do, đồng bào ta ai  cũng có cơm ăn, áo mặc, ai cũng được học hành.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Đặt dấu nào sau đây phù hợp đặt sau dấu hai chấm với câu văn?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Dấu ngoặc đơn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Dấu hai chấm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Dấu ngoặc kép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Dáu hỏi chấm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71500" y="4840288"/>
            <a:ext cx="1123950" cy="457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C</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08804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350625" cy="43624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425450" y="1550988"/>
            <a:ext cx="11147425" cy="29162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9:</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Đặt dấu ngoặc kép vào vị trí nào trong câu sau là hợp lí?</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Nó nhập tâm lời dạy của chú Tiến Lê cháu hãy vẽ cái gì thân thuộc nhất với cháu.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Đặt đầu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Đặt cuối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Đặt từ "lời nói.." đến hết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Đặt từ "cháu hãy..." đến hết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420688" y="4014788"/>
            <a:ext cx="3070225" cy="4159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D</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5128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366500" cy="51863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58813" y="1319213"/>
            <a:ext cx="10958512" cy="41910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10:</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Đặt dấu ngoặc kép vào vị trí nào trong câu sau là hợp lí?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Lão Hạc ơi! Lão hãy yên lòng mà nhắm mắt! Lão đừng lo lắng gì cho cái vườn của lão. Tôi sẽ cố giữ gìn cho lão. Ðến khi con trai lão về, tôi sẽ trao lại cho hắn và bảo hắn đây là cái vườn mà ông cụ thân sinh ra anh đã cố để lại cho anh trọn vẹn : cụ thà chết chứ không chịu bán đi một sào..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Đặt đầu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Đặt cuối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Đặt từ "Tôi sẽ cố.." đến hết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Đặt từ "đây là cái vườn..." đến hết câu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47700" y="5029200"/>
            <a:ext cx="3070225" cy="4159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D</a:t>
            </a:r>
            <a:endPar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440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42925" y="273050"/>
            <a:ext cx="3319463"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185738" y="1033463"/>
            <a:ext cx="11728450" cy="55514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966788" y="404813"/>
            <a:ext cx="2611437" cy="4254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55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Dạng 2: </a:t>
            </a:r>
            <a:r>
              <a:rPr kumimoji="0" lang="vi-VN"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Tự luận: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862013" y="1162050"/>
            <a:ext cx="9818687" cy="4254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2550"/>
              </a:lnSpc>
              <a:spcBef>
                <a:spcPct val="0"/>
              </a:spcBef>
              <a:spcAft>
                <a:spcPts val="1000"/>
              </a:spcAft>
              <a:buClrTx/>
              <a:buSzTx/>
              <a:buFontTx/>
              <a:buNone/>
              <a:tabLst/>
              <a:defRPr/>
            </a:pPr>
            <a:r>
              <a:rPr kumimoji="0" lang="vi-VN"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1:</a:t>
            </a:r>
            <a:r>
              <a:rPr kumimoji="0" lang="vi-VN"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Dấu ngoặc kép trong trường hợp sau có công dụng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Rectangle 1"/>
          <p:cNvSpPr>
            <a:spLocks noChangeArrowheads="1"/>
          </p:cNvSpPr>
          <p:nvPr/>
        </p:nvSpPr>
        <p:spPr bwMode="auto">
          <a:xfrm>
            <a:off x="542925" y="1587500"/>
            <a:ext cx="11237913" cy="4892675"/>
          </a:xfrm>
          <a:prstGeom prst="rect">
            <a:avLst/>
          </a:prstGeom>
          <a:noFill/>
          <a:ln w="9525">
            <a:noFill/>
            <a:miter lim="800000"/>
            <a:headEnd/>
            <a:tailEnd/>
          </a:ln>
        </p:spPr>
        <p:txBody>
          <a:bodyPr anchor="ct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alt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Dấu ngoặc kép trong những đoạn trích sau dùng để làm gì?</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Thánh Găng-đi có một phương châm: “Chinh phục được mọi người ai cũng cho là khó, nhưng tạo được tình thương, lòng nhân đạo, sự thông cảm giữa con người với con người lại càng khó hơn”.</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(Theo Lâm Ngữ Đường, Tinh hoa xử thế)</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Nhìn từ xa, cầu Long Biên như một dải lụa uốn lượn vắt ngang sông Hồng, nhưng thực ra “dải lụa” ấy nặng tới 17 nghìn tấn!</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(Thúy Lan, Cầu Long Biên – chứng nhân lịch sử)</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 Tre với người như thế đã mấy nghìn năm. Một thế kỉ “văn minh”, “khai hóa” của thực dân cũng không làm ra được một tấc sắt. Tre vẫn phải còn vất vả mãi với người.</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(Thép mới, Cây tre Việt Nam)</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Hàng loạt vở kịch như “Tay người đàn bà”, “Giác ngộ”. “Bên kia sông Đuống”,… ra đời.</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347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4650" y="449263"/>
            <a:ext cx="11572875" cy="61309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88975" y="604838"/>
            <a:ext cx="9069388" cy="461962"/>
          </a:xfrm>
          <a:prstGeom prst="rect">
            <a:avLst/>
          </a:prstGeom>
          <a:noFill/>
          <a:ln w="9525">
            <a:noFill/>
            <a:miter lim="800000"/>
            <a:headEnd/>
            <a:tailEnd/>
          </a:ln>
        </p:spPr>
        <p:txBody>
          <a:bodyPr>
            <a:spAutoFit/>
          </a:bodyPr>
          <a:lstStyle/>
          <a:p>
            <a:pPr marL="30163" algn="just">
              <a:spcAft>
                <a:spcPts val="1200"/>
              </a:spcAft>
            </a:pPr>
            <a:r>
              <a:rPr lang="en-US" sz="2400" b="1">
                <a:solidFill>
                  <a:srgbClr val="000000"/>
                </a:solidFill>
                <a:latin typeface="Times New Roman" pitchFamily="18" charset="0"/>
                <a:cs typeface="Times New Roman" pitchFamily="18" charset="0"/>
              </a:rPr>
              <a:t>b. Vẻ đẹp của Cô Tô sau khi trận bão đi qua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93750" y="1127125"/>
            <a:ext cx="10569575" cy="3078163"/>
          </a:xfrm>
          <a:prstGeom prst="rect">
            <a:avLst/>
          </a:prstGeom>
          <a:noFill/>
          <a:ln w="9525">
            <a:noFill/>
            <a:miter lim="800000"/>
            <a:headEnd/>
            <a:tailEnd/>
          </a:ln>
        </p:spPr>
        <p:txBody>
          <a:bodyPr>
            <a:spAutoFit/>
          </a:bodyPr>
          <a:lstStyle/>
          <a:p>
            <a:pPr marL="30163" algn="just">
              <a:spcAft>
                <a:spcPts val="1200"/>
              </a:spcAft>
            </a:pPr>
            <a:r>
              <a:rPr lang="en-US" sz="2400" b="1">
                <a:solidFill>
                  <a:srgbClr val="000000"/>
                </a:solidFill>
                <a:latin typeface="Times New Roman" pitchFamily="18" charset="0"/>
                <a:cs typeface="Times New Roman" pitchFamily="18" charset="0"/>
              </a:rPr>
              <a:t>Hình ảnh miêu tả đặc sắc:</a:t>
            </a:r>
            <a:endParaRPr lang="en-US" sz="2400">
              <a:latin typeface="Times New Roman" pitchFamily="18" charset="0"/>
              <a:cs typeface="Times New Roman" pitchFamily="18" charset="0"/>
            </a:endParaRPr>
          </a:p>
          <a:p>
            <a:pPr marL="30163" algn="just">
              <a:spcAft>
                <a:spcPts val="12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 Một ngày trong trẻo, sáng sủa</a:t>
            </a:r>
            <a:endParaRPr lang="en-US" sz="2400">
              <a:latin typeface="Times New Roman" pitchFamily="18" charset="0"/>
              <a:cs typeface="Times New Roman" pitchFamily="18" charset="0"/>
            </a:endParaRPr>
          </a:p>
          <a:p>
            <a:pPr marL="30163" algn="just">
              <a:spcAft>
                <a:spcPts val="1200"/>
              </a:spcAft>
            </a:pPr>
            <a:r>
              <a:rPr lang="en-US" sz="2400" i="1">
                <a:solidFill>
                  <a:srgbClr val="000000"/>
                </a:solidFill>
                <a:latin typeface="Times New Roman" pitchFamily="18" charset="0"/>
                <a:cs typeface="Times New Roman" pitchFamily="18" charset="0"/>
              </a:rPr>
              <a:t>    + Cây thêm xanh mượt</a:t>
            </a:r>
            <a:endParaRPr lang="en-US" sz="2400">
              <a:latin typeface="Times New Roman" pitchFamily="18" charset="0"/>
              <a:cs typeface="Times New Roman" pitchFamily="18" charset="0"/>
            </a:endParaRPr>
          </a:p>
          <a:p>
            <a:pPr marL="30163" algn="just">
              <a:spcAft>
                <a:spcPts val="1200"/>
              </a:spcAft>
            </a:pPr>
            <a:r>
              <a:rPr lang="en-US" sz="2400" i="1">
                <a:solidFill>
                  <a:srgbClr val="000000"/>
                </a:solidFill>
                <a:latin typeface="Times New Roman" pitchFamily="18" charset="0"/>
                <a:cs typeface="Times New Roman" pitchFamily="18" charset="0"/>
              </a:rPr>
              <a:t>    + Nước biển lam biếc đậm đà hơn</a:t>
            </a:r>
            <a:endParaRPr lang="en-US" sz="2400">
              <a:latin typeface="Times New Roman" pitchFamily="18" charset="0"/>
              <a:cs typeface="Times New Roman" pitchFamily="18" charset="0"/>
            </a:endParaRPr>
          </a:p>
          <a:p>
            <a:pPr marL="30163" algn="just">
              <a:spcAft>
                <a:spcPts val="1200"/>
              </a:spcAft>
            </a:pPr>
            <a:r>
              <a:rPr lang="en-US" sz="2400" i="1">
                <a:solidFill>
                  <a:srgbClr val="000000"/>
                </a:solidFill>
                <a:latin typeface="Times New Roman" pitchFamily="18" charset="0"/>
                <a:cs typeface="Times New Roman" pitchFamily="18" charset="0"/>
              </a:rPr>
              <a:t>    + Cát lại vàng giòn hơn</a:t>
            </a:r>
            <a:endParaRPr lang="en-US" sz="2400">
              <a:latin typeface="Times New Roman" pitchFamily="18" charset="0"/>
              <a:cs typeface="Times New Roman" pitchFamily="18" charset="0"/>
            </a:endParaRPr>
          </a:p>
          <a:p>
            <a:pPr marL="30163" algn="just">
              <a:spcAft>
                <a:spcPts val="1200"/>
              </a:spcAft>
            </a:pPr>
            <a:r>
              <a:rPr lang="en-US" sz="2400" i="1">
                <a:solidFill>
                  <a:srgbClr val="000000"/>
                </a:solidFill>
                <a:latin typeface="Times New Roman" pitchFamily="18" charset="0"/>
                <a:cs typeface="Times New Roman" pitchFamily="18" charset="0"/>
              </a:rPr>
              <a:t>    + Lưới nặng mẻ cá giã đôi</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88975" y="4205288"/>
            <a:ext cx="10779125" cy="1200150"/>
          </a:xfrm>
          <a:prstGeom prst="rect">
            <a:avLst/>
          </a:prstGeom>
          <a:noFill/>
          <a:ln w="9525">
            <a:noFill/>
            <a:miter lim="800000"/>
            <a:headEnd/>
            <a:tailEnd/>
          </a:ln>
        </p:spPr>
        <p:txBody>
          <a:bodyPr>
            <a:spAutoFit/>
          </a:bodyPr>
          <a:lstStyle/>
          <a:p>
            <a:pPr marL="30163" algn="just">
              <a:spcAft>
                <a:spcPts val="1200"/>
              </a:spcAft>
            </a:pP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Ngôn ngữ miêu tả</a:t>
            </a:r>
            <a:r>
              <a:rPr lang="en-US" sz="2400">
                <a:solidFill>
                  <a:srgbClr val="000000"/>
                </a:solidFill>
                <a:latin typeface="Times New Roman" pitchFamily="18" charset="0"/>
                <a:cs typeface="Times New Roman" pitchFamily="18" charset="0"/>
              </a:rPr>
              <a:t> màu sắc, ánh sáng: trong trẻo, xanh mượt, lam biếc, vàng giòn. Đó là ngôn từ </a:t>
            </a:r>
            <a:r>
              <a:rPr lang="en-US" sz="2400" b="1">
                <a:solidFill>
                  <a:srgbClr val="000000"/>
                </a:solidFill>
                <a:latin typeface="Times New Roman" pitchFamily="18" charset="0"/>
                <a:cs typeface="Times New Roman" pitchFamily="18" charset="0"/>
              </a:rPr>
              <a:t>chọn lựa tinh tế, gợi cảm</a:t>
            </a: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chau truốt</a:t>
            </a:r>
            <a:r>
              <a:rPr lang="en-US" sz="2400">
                <a:solidFill>
                  <a:srgbClr val="000000"/>
                </a:solidFill>
                <a:latin typeface="Times New Roman" pitchFamily="18" charset="0"/>
                <a:cs typeface="Times New Roman" pitchFamily="18" charset="0"/>
              </a:rPr>
              <a:t> làm chi tiết miêu tả chân thực, sống động.</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88975" y="5605463"/>
            <a:ext cx="10779125" cy="831850"/>
          </a:xfrm>
          <a:prstGeom prst="rect">
            <a:avLst/>
          </a:prstGeom>
          <a:noFill/>
          <a:ln w="9525">
            <a:noFill/>
            <a:miter lim="800000"/>
            <a:headEnd/>
            <a:tailEnd/>
          </a:ln>
        </p:spPr>
        <p:txBody>
          <a:bodyPr>
            <a:spAutoFit/>
          </a:bodyPr>
          <a:lstStyle/>
          <a:p>
            <a:pPr marL="30163">
              <a:spcAft>
                <a:spcPts val="1200"/>
              </a:spcAft>
            </a:pP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Cảnh Cô Tô hiện lên trong không gian rộng lớn</a:t>
            </a:r>
            <a:r>
              <a:rPr lang="en-US" sz="2400">
                <a:solidFill>
                  <a:srgbClr val="000000"/>
                </a:solidFill>
                <a:latin typeface="Times New Roman" pitchFamily="18" charset="0"/>
                <a:cs typeface="Times New Roman" pitchFamily="18" charset="0"/>
              </a:rPr>
              <a:t>: bầu trời, nước biển, cây trên núi đảo, bãi cát. </a:t>
            </a:r>
            <a:r>
              <a:rPr lang="en-US" sz="2400" b="1">
                <a:solidFill>
                  <a:srgbClr val="000000"/>
                </a:solidFill>
                <a:latin typeface="Times New Roman" pitchFamily="18" charset="0"/>
                <a:cs typeface="Times New Roman" pitchFamily="18" charset="0"/>
              </a:rPr>
              <a:t>Khung cảnh Cô Tô hiện lên bao la, kì vĩ, trong sáng, yên ả, tinh khôi</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396875"/>
            <a:ext cx="3321050" cy="628650"/>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17638"/>
            <a:ext cx="11304588" cy="48879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549900" y="552450"/>
            <a:ext cx="2409825" cy="3397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ts val="1650"/>
              </a:lnSpc>
              <a:spcBef>
                <a:spcPct val="0"/>
              </a:spcBef>
              <a:spcAft>
                <a:spcPts val="90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Gợi ý</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68325" y="2225675"/>
            <a:ext cx="11055350" cy="339407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00000"/>
              </a:lnSpc>
              <a:spcBef>
                <a:spcPct val="0"/>
              </a:spcBef>
              <a:spcAft>
                <a:spcPts val="9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Lời dẫn trực tiếp (một câu nói của thánh Găng-đi).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9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Từ ngữ được hiểu theo một nghĩa đặc biệt: dùng từ ngữ “dải lụa” để chỉ chiếc cầu (ẩn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9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Từ ngữ có hàm ý mỉa mai. Dùng lại chính những từ ngữ mà thực dân Pháp thường dùng khi nói về sự cai trị của chúng đối với nước ta: khai hóa văn minh cho một dân tộc lạc hậu với hàm ý mỉa mai. Ở đây cũng có xem dấu ngoặc kép trong đoạn trích được dùng để đánh dấu từ ngữ dẫn trực tiếp.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ts val="9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 Tên của các vở kịch.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0515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19138"/>
            <a:ext cx="11366500" cy="57261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a:spLocks noChangeArrowheads="1"/>
          </p:cNvSpPr>
          <p:nvPr/>
        </p:nvSpPr>
        <p:spPr bwMode="auto">
          <a:xfrm>
            <a:off x="571500" y="979488"/>
            <a:ext cx="11049000" cy="5203825"/>
          </a:xfrm>
          <a:prstGeom prst="rect">
            <a:avLst/>
          </a:prstGeom>
          <a:noFill/>
          <a:ln w="9525">
            <a:noFill/>
            <a:miter lim="800000"/>
            <a:headEnd/>
            <a:tailEnd/>
          </a:ln>
        </p:spPr>
        <p:txBody>
          <a:bodyPr anchor="ct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a:t>
            </a:r>
            <a:r>
              <a:rPr kumimoji="0" lang="en-US" alt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2.</a:t>
            </a:r>
            <a:r>
              <a:rPr kumimoji="0" lang="en-US" alt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Hãy đặt dấu phẩy vào vị trí thích hợp trong những câu dưới đây:</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a:t>
            </a: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Từ xưa đến nay Thánh Gióng luôn là hình ảnh rực rỡ về lòng yêu nước sức mạnh phi thường và tinh thần sẵn sàng chống ngoại xâm của dân tộc Việt Nam ta.</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Dấu phẩy được đặt vào vị trí </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(1):</a:t>
            </a: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Ngăn cách thành phần phụ của câu với chủ ngữ và vị ngữ.</a:t>
            </a: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vi-VN"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 </a:t>
            </a: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Ngăn cách các từ ngữ có cùng chức vụ trong câu</a:t>
            </a:r>
            <a:r>
              <a:rPr kumimoji="0" lang="vi-VN"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(các vị ngữ với nhau)</a:t>
            </a: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Từ xưa đến nay, </a:t>
            </a:r>
            <a:r>
              <a:rPr kumimoji="0" lang="vi-VN"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(1)</a:t>
            </a:r>
            <a:r>
              <a:rPr kumimoji="0" lang="en-US" altLang="en-US" sz="2400" b="0" i="0" u="none" strike="noStrike" kern="1200" cap="none" spc="0" normalizeH="0" baseline="0" noProof="0">
                <a:ln>
                  <a:noFill/>
                </a:ln>
                <a:solidFill>
                  <a:srgbClr val="285DAE"/>
                </a:solidFill>
                <a:effectLst/>
                <a:uLnTx/>
                <a:uFillTx/>
                <a:latin typeface="Times New Roman" pitchFamily="18" charset="0"/>
                <a:ea typeface="+mn-ea"/>
                <a:cs typeface="Times New Roman" pitchFamily="18" charset="0"/>
                <a:hlinkClick r:id="rId2" tooltip="Posts tagged with Thánh Gióng"/>
              </a:rPr>
              <a:t>Thánh Gióng</a:t>
            </a: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luôn là hình ảnh rực rỡ về </a:t>
            </a:r>
            <a:r>
              <a:rPr kumimoji="0" lang="en-US" altLang="en-US" sz="2400" b="0" i="0" u="none" strike="noStrike" kern="1200" cap="none" spc="0" normalizeH="0" baseline="0" noProof="0">
                <a:ln>
                  <a:noFill/>
                </a:ln>
                <a:solidFill>
                  <a:srgbClr val="285DAE"/>
                </a:solidFill>
                <a:effectLst/>
                <a:uLnTx/>
                <a:uFillTx/>
                <a:latin typeface="Times New Roman" pitchFamily="18" charset="0"/>
                <a:ea typeface="+mn-ea"/>
                <a:cs typeface="Times New Roman" pitchFamily="18" charset="0"/>
                <a:hlinkClick r:id="rId3" tooltip="Posts tagged with lòng yêu nước"/>
              </a:rPr>
              <a:t>lòng yêu nước</a:t>
            </a: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r>
              <a:rPr kumimoji="0" lang="vi-VN"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a:t>
            </a: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sức mạnh phi thường và tinh thần sẵn sàng chống ngoại xâm của dân tộc Việt Nam ta.</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a:t>
            </a: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Buổi sáng, sương muối phủ trắng cành cây bãi cỏ. Gió bấc hun hút thổi. Núi đồi, thung lũng, làng bản chìm trong biển mây mù. Mây bò trên mặt đất tràn vào trong nhà, quấn lấy người đi đường.</a:t>
            </a:r>
          </a:p>
        </p:txBody>
      </p:sp>
    </p:spTree>
    <p:extLst>
      <p:ext uri="{BB962C8B-B14F-4D97-AF65-F5344CB8AC3E}">
        <p14:creationId xmlns:p14="http://schemas.microsoft.com/office/powerpoint/2010/main" val="343409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69950"/>
            <a:ext cx="11187113" cy="51863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88963" y="1706563"/>
            <a:ext cx="10774362" cy="371316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vi-VN"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Dấu phẩy được đặt vào vị trí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vi-VN"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(1):</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Ngăn cách thành phần phụ của câu với chủ ngữ và vị ngữ.</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 (3):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Ngăn cách các từ ngữ có cùng chức vụ trong câu</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(các chủ ngữ với nhau)</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285DAE"/>
                </a:solidFill>
                <a:effectLst/>
                <a:uLnTx/>
                <a:uFillTx/>
                <a:latin typeface="Times New Roman" pitchFamily="18" charset="0"/>
                <a:ea typeface="+mn-ea"/>
                <a:cs typeface="Times New Roman" pitchFamily="18" charset="0"/>
                <a:hlinkClick r:id="rId2" tooltip="Posts tagged with buổi sáng"/>
              </a:rPr>
              <a:t>Buổi sáng</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(1)</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sương muối phủ trắng cành cây bãi cỏ. Gió bấc hun hút thổi. Núi đồi,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thung lũng,</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làng bản chìm trong biển mây mù. Mây bò trên mặt đất tràn vào trong nhà, quấn lấy người đi đường.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4579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09550"/>
            <a:ext cx="5922963" cy="7699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17638"/>
            <a:ext cx="11288713" cy="50419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1350963" y="330200"/>
            <a:ext cx="6096000" cy="5222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2. Các biện pháp tu từ</a:t>
            </a:r>
            <a:endParaRPr kumimoji="0" lang="en-US" sz="28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9" name="TextBox 8"/>
          <p:cNvSpPr txBox="1">
            <a:spLocks noChangeArrowheads="1"/>
          </p:cNvSpPr>
          <p:nvPr/>
        </p:nvSpPr>
        <p:spPr bwMode="auto">
          <a:xfrm>
            <a:off x="966788" y="1698625"/>
            <a:ext cx="10536237" cy="9159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228600" algn="l"/>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tập 1:</a:t>
            </a: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Tìm hiểu ý nghĩa của từ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Miền Nam</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trong các câu thơ sau. Chỉ rõ trường hợp nào là hoán dụ và thuộc kiểu hoán dụ nào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
        <p:nvSpPr>
          <p:cNvPr id="11" name="TextBox 10"/>
          <p:cNvSpPr txBox="1">
            <a:spLocks noChangeArrowheads="1"/>
          </p:cNvSpPr>
          <p:nvPr/>
        </p:nvSpPr>
        <p:spPr bwMode="auto">
          <a:xfrm>
            <a:off x="1166813" y="2689225"/>
            <a:ext cx="9037637" cy="32512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Con ở miền Nam ra thăm lăng Bác</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Đã thấy trong sương hàng tre bát ngát.</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Viễn Phương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Gửi miền Bắc long miền Nam chung thuỷ</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Đang xông lên chống Mĩ tuyến đầu.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Lê Anh Xuân)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288203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54538" y="336550"/>
            <a:ext cx="3319462" cy="628650"/>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17638"/>
            <a:ext cx="11318875" cy="43084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 name="TextBox 1"/>
          <p:cNvSpPr txBox="1">
            <a:spLocks noChangeArrowheads="1"/>
          </p:cNvSpPr>
          <p:nvPr/>
        </p:nvSpPr>
        <p:spPr bwMode="auto">
          <a:xfrm>
            <a:off x="5337175" y="419100"/>
            <a:ext cx="3132138"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Gợi ý trả lời</a:t>
            </a:r>
          </a:p>
        </p:txBody>
      </p:sp>
      <p:sp>
        <p:nvSpPr>
          <p:cNvPr id="7" name="TextBox 6"/>
          <p:cNvSpPr txBox="1">
            <a:spLocks noChangeArrowheads="1"/>
          </p:cNvSpPr>
          <p:nvPr/>
        </p:nvSpPr>
        <p:spPr bwMode="auto">
          <a:xfrm>
            <a:off x="1046163" y="2284413"/>
            <a:ext cx="10244137" cy="1822450"/>
          </a:xfrm>
          <a:prstGeom prst="rect">
            <a:avLst/>
          </a:prstGeom>
          <a:noFill/>
          <a:ln w="9525">
            <a:noFill/>
            <a:miter lim="800000"/>
            <a:headEnd/>
            <a:tailEnd/>
          </a:ln>
        </p:spPr>
        <p:txBody>
          <a:bodyPr>
            <a:spAutoFit/>
          </a:bodyPr>
          <a:lstStyle/>
          <a:p>
            <a:pPr marL="342900" marR="0" lvl="0" indent="-342900" algn="just" defTabSz="914400" rtl="0" eaLnBrk="1" fontAlgn="base" latinLnBrk="0" hangingPunct="1">
              <a:lnSpc>
                <a:spcPct val="150000"/>
              </a:lnSpc>
              <a:spcBef>
                <a:spcPct val="0"/>
              </a:spcBef>
              <a:spcAft>
                <a:spcPts val="1000"/>
              </a:spcAft>
              <a:buClrTx/>
              <a:buSzTx/>
              <a:buFont typeface="Symbol" pitchFamily="18" charset="2"/>
              <a:buChar char=""/>
              <a:tabLst>
                <a:tab pos="276225"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Miền Nam (a) : Là tên gọi địa lý, chỉ một vùng.</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342900" marR="0" lvl="0" indent="-342900" algn="just" defTabSz="914400" rtl="0" eaLnBrk="1" fontAlgn="base" latinLnBrk="0" hangingPunct="1">
              <a:lnSpc>
                <a:spcPct val="150000"/>
              </a:lnSpc>
              <a:spcBef>
                <a:spcPct val="0"/>
              </a:spcBef>
              <a:spcAft>
                <a:spcPts val="1000"/>
              </a:spcAft>
              <a:buClrTx/>
              <a:buSzTx/>
              <a:buFont typeface="Symbol" pitchFamily="18" charset="2"/>
              <a:buChar char=""/>
              <a:tabLst>
                <a:tab pos="276225"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Miền Nam (b) : chỉ những người sống ở vùng đó- Trường hợp này là hoán dụ ( Quan hệ giữa vật chứa đựng và vật bị chứa đựng)</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19301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p:bldP spid="7"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79463"/>
            <a:ext cx="11141075" cy="43926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884238" y="1122363"/>
            <a:ext cx="10418762" cy="90805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tập 2.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Từ “mặt trời” nào trong hai câu thơ sau là ẩn dụ? Phân tích giá trị biểu đạt của hình ảnh ẩn dụ đó.</a:t>
            </a:r>
          </a:p>
        </p:txBody>
      </p:sp>
      <p:sp>
        <p:nvSpPr>
          <p:cNvPr id="7" name="TextBox 6"/>
          <p:cNvSpPr txBox="1">
            <a:spLocks noChangeArrowheads="1"/>
          </p:cNvSpPr>
          <p:nvPr/>
        </p:nvSpPr>
        <p:spPr bwMode="auto">
          <a:xfrm>
            <a:off x="1379538" y="2822575"/>
            <a:ext cx="8904287" cy="160813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“Ngày ngày mặt trời đi qua trên lăng</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Thấy một mặt trời trong lăng rất đỏ”</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(Viễn Phương)</a:t>
            </a:r>
          </a:p>
        </p:txBody>
      </p:sp>
    </p:spTree>
    <p:extLst>
      <p:ext uri="{BB962C8B-B14F-4D97-AF65-F5344CB8AC3E}">
        <p14:creationId xmlns:p14="http://schemas.microsoft.com/office/powerpoint/2010/main" val="138661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62413" y="328613"/>
            <a:ext cx="3252787" cy="735012"/>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330200" y="1417638"/>
            <a:ext cx="11422063" cy="49958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439738" y="2009775"/>
            <a:ext cx="11117262" cy="367347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Mặt trời</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(câu 1): chỉ mặt trời của tự nhiên</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Mặt trời</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(câu 2) là ẩn dụ cho Bác Hồ.</a:t>
            </a:r>
          </a:p>
          <a:p>
            <a:pPr marL="0" marR="0" lvl="0" indent="0" algn="l" defTabSz="914400" rtl="0" eaLnBrk="1" fontAlgn="base" latinLnBrk="0" hangingPunct="1">
              <a:lnSpc>
                <a:spcPct val="115000"/>
              </a:lnSpc>
              <a:spcBef>
                <a:spcPct val="0"/>
              </a:spcBef>
              <a:spcAft>
                <a:spcPts val="1500"/>
              </a:spcAft>
              <a:buClrTx/>
              <a:buSzTx/>
              <a:buFontTx/>
              <a:buNone/>
              <a:tabLst/>
              <a:defRPr/>
            </a:pPr>
            <a:r>
              <a:rPr kumimoji="0" lang="en-US" sz="2400" b="0" i="0" u="none" strike="noStrike" kern="1200" cap="none" spc="0" normalizeH="0" baseline="0" noProof="0">
                <a:ln>
                  <a:noFill/>
                </a:ln>
                <a:solidFill>
                  <a:srgbClr val="222222"/>
                </a:solidFill>
                <a:effectLst/>
                <a:uLnTx/>
                <a:uFillTx/>
                <a:latin typeface="Times New Roman" pitchFamily="18" charset="0"/>
                <a:ea typeface="+mn-ea"/>
                <a:cs typeface="Times New Roman" pitchFamily="18" charset="0"/>
              </a:rPr>
              <a:t>Giá trị biểu đạt: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500"/>
              </a:spcAft>
              <a:buClrTx/>
              <a:buSzTx/>
              <a:buFontTx/>
              <a:buNone/>
              <a:tabLst/>
              <a:defRPr/>
            </a:pPr>
            <a:r>
              <a:rPr kumimoji="0" lang="en-US" sz="2400" b="0" i="0" u="none" strike="noStrike" kern="1200" cap="none" spc="0" normalizeH="0" baseline="0" noProof="0">
                <a:ln>
                  <a:noFill/>
                </a:ln>
                <a:solidFill>
                  <a:srgbClr val="222222"/>
                </a:solidFill>
                <a:effectLst/>
                <a:uLnTx/>
                <a:uFillTx/>
                <a:latin typeface="Times New Roman" pitchFamily="18" charset="0"/>
                <a:ea typeface="+mn-ea"/>
                <a:cs typeface="Times New Roman" pitchFamily="18" charset="0"/>
              </a:rPr>
              <a:t>+ Dùng hình ảnh ẩn dụ “mặt trời trong lăng” để viết về Bác, Viễn Phương đã ca ngợi sự vĩ đại của Bác, công lao của Bác đối với non sông đất nước.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500"/>
              </a:spcAft>
              <a:buClrTx/>
              <a:buSzTx/>
              <a:buFontTx/>
              <a:buNone/>
              <a:tabLst/>
              <a:defRPr/>
            </a:pPr>
            <a:r>
              <a:rPr kumimoji="0" lang="en-US" sz="2400" b="0" i="0" u="none" strike="noStrike" kern="1200" cap="none" spc="0" normalizeH="0" baseline="0" noProof="0">
                <a:ln>
                  <a:noFill/>
                </a:ln>
                <a:solidFill>
                  <a:srgbClr val="222222"/>
                </a:solidFill>
                <a:effectLst/>
                <a:uLnTx/>
                <a:uFillTx/>
                <a:latin typeface="Times New Roman" pitchFamily="18" charset="0"/>
                <a:ea typeface="+mn-ea"/>
                <a:cs typeface="Times New Roman" pitchFamily="18" charset="0"/>
              </a:rPr>
              <a:t>+ Đồng thời, hình ảnh ẩn dụ “mặt trời trong lăng” cũng thể hiện sự tôn kính, lòng biết ơn của nhân dân với Bác, niềm tin Bác sống mãi với non sông đất nước ta.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a:spLocks noChangeArrowheads="1"/>
          </p:cNvSpPr>
          <p:nvPr/>
        </p:nvSpPr>
        <p:spPr bwMode="auto">
          <a:xfrm>
            <a:off x="4767263" y="468313"/>
            <a:ext cx="3132137"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Gợi ý trả lời</a:t>
            </a:r>
          </a:p>
        </p:txBody>
      </p:sp>
    </p:spTree>
    <p:extLst>
      <p:ext uri="{BB962C8B-B14F-4D97-AF65-F5344CB8AC3E}">
        <p14:creationId xmlns:p14="http://schemas.microsoft.com/office/powerpoint/2010/main" val="118448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p:bldP spid="1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79413" y="195263"/>
            <a:ext cx="11522075" cy="65881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917575" y="381000"/>
            <a:ext cx="9799638"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tập 3:</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Chỉ ra các phép  hoán dụ trong những câu sau :</a:t>
            </a:r>
          </a:p>
        </p:txBody>
      </p:sp>
      <p:sp>
        <p:nvSpPr>
          <p:cNvPr id="9" name="TextBox 8"/>
          <p:cNvSpPr txBox="1">
            <a:spLocks noChangeArrowheads="1"/>
          </p:cNvSpPr>
          <p:nvPr/>
        </p:nvSpPr>
        <p:spPr bwMode="auto">
          <a:xfrm>
            <a:off x="565150" y="898525"/>
            <a:ext cx="11247438" cy="588486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Họ là hai chục tay sào, tay chèo, làm ruộng cũng giỏi mà làm thuyền cũng giỏi.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Tự nhiên, Xa Phủ rút cây sáo. Tiếng sáo thoát ra từ ống trúc, véo von… Tiếng sáo theo chân hai người tới lối rẽ.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a:t>
            </a: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Chồng ta áo rách ta thương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Chồng người áo gấm xông hương mặc người</a:t>
            </a: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(Ca dao)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d)   </a:t>
            </a: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Sen tàn cúc lại nở hoa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Sầu dài ngày ngắn đông đà sang xuân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(Nguyễn Du)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 typeface="Times New Roman" pitchFamily="18" charset="0"/>
              <a:buAutoNum type="alphaLcParenR"/>
              <a:tabLst/>
              <a:defRPr/>
            </a:pP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Một viên gạch hồng, Bác chống lại cả một mùa băng giá...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(Chể Lan Viên)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7103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92575" y="195263"/>
            <a:ext cx="3252788" cy="735012"/>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330200" y="1228725"/>
            <a:ext cx="11422063" cy="54340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a:spLocks noChangeArrowheads="1"/>
          </p:cNvSpPr>
          <p:nvPr/>
        </p:nvSpPr>
        <p:spPr bwMode="auto">
          <a:xfrm>
            <a:off x="4721225" y="298450"/>
            <a:ext cx="3133725"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Gợi ý trả lời</a:t>
            </a:r>
          </a:p>
        </p:txBody>
      </p:sp>
      <p:sp>
        <p:nvSpPr>
          <p:cNvPr id="7" name="TextBox 6"/>
          <p:cNvSpPr txBox="1">
            <a:spLocks noChangeArrowheads="1"/>
          </p:cNvSpPr>
          <p:nvPr/>
        </p:nvSpPr>
        <p:spPr bwMode="auto">
          <a:xfrm>
            <a:off x="577850" y="1454150"/>
            <a:ext cx="10926763" cy="4854575"/>
          </a:xfrm>
          <a:prstGeom prst="rect">
            <a:avLst/>
          </a:prstGeom>
          <a:noFill/>
          <a:ln w="9525">
            <a:noFill/>
            <a:miter lim="800000"/>
            <a:headEnd/>
            <a:tailEnd/>
          </a:ln>
        </p:spPr>
        <p:txBody>
          <a:bodyPr>
            <a:spAutoFit/>
          </a:bodyPr>
          <a:lstStyle/>
          <a:p>
            <a:pPr marL="342900" marR="0" lvl="0" indent="-342900" algn="l" defTabSz="914400" rtl="0" eaLnBrk="1" fontAlgn="base" latinLnBrk="0" hangingPunct="1">
              <a:lnSpc>
                <a:spcPct val="115000"/>
              </a:lnSpc>
              <a:spcBef>
                <a:spcPct val="0"/>
              </a:spcBef>
              <a:spcAft>
                <a:spcPct val="0"/>
              </a:spcAft>
              <a:buClrTx/>
              <a:buSzTx/>
              <a:buFont typeface="Calibri Light"/>
              <a:buAutoNum type="alphaLcParenR"/>
              <a:tabLst/>
              <a:defRPr/>
            </a:pPr>
            <a:r>
              <a:rPr kumimoji="0" lang="en-US" sz="20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Tay sào, tay chèo</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Kiểu hoán dụ có quan hệ dấu hiệu của sự vật với sự vật có dấu hiệu đó.</a:t>
            </a:r>
          </a:p>
          <a:p>
            <a:pPr marL="342900" marR="0" lvl="0" indent="-342900" algn="l" defTabSz="914400" rtl="0" eaLnBrk="1" fontAlgn="base" latinLnBrk="0" hangingPunct="1">
              <a:lnSpc>
                <a:spcPct val="115000"/>
              </a:lnSpc>
              <a:spcBef>
                <a:spcPct val="0"/>
              </a:spcBef>
              <a:spcAft>
                <a:spcPts val="1000"/>
              </a:spcAft>
              <a:buClrTx/>
              <a:buSzTx/>
              <a:buFont typeface="Calibri Light"/>
              <a:buAutoNum type="alphaLcParenR"/>
              <a:tabLst/>
              <a:defRPr/>
            </a:pPr>
            <a:r>
              <a:rPr kumimoji="0" lang="en-US" sz="20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Chân </a:t>
            </a:r>
            <a:r>
              <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Kiểu hoán dụ có quan hệ bộ phận và toàn thể.</a:t>
            </a:r>
          </a:p>
          <a:p>
            <a:pPr marL="342900" marR="0" lvl="0" indent="-342900" algn="l" defTabSz="914400" rtl="0" eaLnBrk="1" fontAlgn="base" latinLnBrk="0" hangingPunct="1">
              <a:lnSpc>
                <a:spcPct val="115000"/>
              </a:lnSpc>
              <a:spcBef>
                <a:spcPct val="0"/>
              </a:spcBef>
              <a:spcAft>
                <a:spcPts val="1000"/>
              </a:spcAft>
              <a:buClrTx/>
              <a:buSzTx/>
              <a:buFontTx/>
              <a:buNone/>
              <a:tabLst/>
              <a:defRPr/>
            </a:pPr>
            <a:r>
              <a:rPr kumimoji="0" lang="nl-NL" sz="20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áo rách</a:t>
            </a: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là hoán dụ lấy quần áo (áo rách) để thay cho con người (người nghèo khổ).</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000"/>
              </a:spcAft>
              <a:buClrTx/>
              <a:buSzTx/>
              <a:buFontTx/>
              <a:buNone/>
              <a:tabLst/>
              <a:defRPr/>
            </a:pP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nl-NL" sz="20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áo gấm: </a:t>
            </a: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cũng là hoán dụ lấy quần áo (áo gấm) để thay cho con người( người giàu sang, quyền quí).</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000"/>
              </a:spcAft>
              <a:buClrTx/>
              <a:buSzTx/>
              <a:buFontTx/>
              <a:buNone/>
              <a:tabLst/>
              <a:defRPr/>
            </a:pP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d)  </a:t>
            </a:r>
            <a:r>
              <a:rPr kumimoji="0" lang="nl-NL" sz="20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Sen: </a:t>
            </a: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là hoán dụ lấy loài hoa đặc trưng ( hoa sen) để chỉ mùa (mùa hạ).</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000"/>
              </a:spcAft>
              <a:buClrTx/>
              <a:buSzTx/>
              <a:buFontTx/>
              <a:buNone/>
              <a:tabLst/>
              <a:defRPr/>
            </a:pP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nl-NL" sz="20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Cúc: là</a:t>
            </a: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hoán dụ lấy loài hoa đặc trưng ( hoa cúc) để chỉ mùa (mùa thu).</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000"/>
              </a:spcAft>
              <a:buClrTx/>
              <a:buSzTx/>
              <a:buFontTx/>
              <a:buNone/>
              <a:tabLst/>
              <a:defRPr/>
            </a:pP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Chỉ với hai câu thơ nhưng Nguyễn Du đã diễn đạt được bốn mùa chuyển tiếp trong một năm, mùa hạ đi qua mùa thu lại đến rồi mùa thu kết thúc, đông bước sang, đông tàn, xuân lại ngự trị.</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000"/>
              </a:spcAft>
              <a:buClrTx/>
              <a:buSzTx/>
              <a:buFontTx/>
              <a:buNone/>
              <a:tabLst/>
              <a:defRPr/>
            </a:pP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e) </a:t>
            </a:r>
            <a:r>
              <a:rPr kumimoji="0" lang="nl-NL" sz="20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Viên gạch hồng: </a:t>
            </a: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là hoán dụ lấy đồ vật (viên gạch hồng) để biểu trưng cho nghị lực thép, ý chí thép của con người. (Bác Hồ vĩ đại).</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000"/>
              </a:spcAft>
              <a:buClrTx/>
              <a:buSzTx/>
              <a:buFontTx/>
              <a:buNone/>
              <a:tabLst/>
              <a:defRPr/>
            </a:pP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nl-NL" sz="20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Băng giá:</a:t>
            </a:r>
            <a:r>
              <a:rPr kumimoji="0" lang="nl-NL"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là hoán dụ lấy hiện tượng tiêu biểu (cái lạnh ở Pa-ri) để gọi thay cho mùa (mùa đông) </a:t>
            </a:r>
            <a:endParaRPr kumimoji="0" lang="en-US" sz="20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7959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p:bldP spid="7"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74688" y="900113"/>
            <a:ext cx="11361737" cy="45116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979488" y="1446213"/>
            <a:ext cx="6092825" cy="8318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tập 4: </a:t>
            </a: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Trong câu ca dao :</a:t>
            </a:r>
            <a:b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0" name="TextBox 9"/>
          <p:cNvSpPr txBox="1">
            <a:spLocks noChangeArrowheads="1"/>
          </p:cNvSpPr>
          <p:nvPr/>
        </p:nvSpPr>
        <p:spPr bwMode="auto">
          <a:xfrm>
            <a:off x="979488" y="2439988"/>
            <a:ext cx="10233025" cy="29416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Nhớ ai bồi hổi bồi hồi</a:t>
            </a:r>
            <a:b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Như đứng đống lửa như ngồi đống than</a:t>
            </a: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Từ </a:t>
            </a: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bồi hổi bồi hồi</a:t>
            </a: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là từ gì?</a:t>
            </a:r>
            <a:b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Giải nghĩa từ </a:t>
            </a: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bồi hổi bồi hồi</a:t>
            </a:r>
            <a:b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Phân tích cái hay của câu thơ do phép so sánh đem lại.</a:t>
            </a:r>
            <a:b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0959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4488" y="374650"/>
            <a:ext cx="11603037" cy="5921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82638" y="561975"/>
            <a:ext cx="7612062" cy="461963"/>
          </a:xfrm>
          <a:prstGeom prst="rect">
            <a:avLst/>
          </a:prstGeom>
          <a:noFill/>
          <a:ln w="9525">
            <a:noFill/>
            <a:miter lim="800000"/>
            <a:headEnd/>
            <a:tailEnd/>
          </a:ln>
        </p:spPr>
        <p:txBody>
          <a:bodyPr>
            <a:spAutoFit/>
          </a:bodyPr>
          <a:lstStyle/>
          <a:p>
            <a:pPr marL="30163" algn="just">
              <a:spcAft>
                <a:spcPts val="1200"/>
              </a:spcAft>
            </a:pPr>
            <a:r>
              <a:rPr lang="en-US" sz="2400" b="1">
                <a:solidFill>
                  <a:srgbClr val="000000"/>
                </a:solidFill>
                <a:latin typeface="Times New Roman" pitchFamily="18" charset="0"/>
                <a:cs typeface="Times New Roman" pitchFamily="18" charset="0"/>
              </a:rPr>
              <a:t>c. Cảnh mặt trời mọc trên biển Cô Tô</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782638" y="1203325"/>
            <a:ext cx="11063287" cy="4864100"/>
          </a:xfrm>
          <a:prstGeom prst="rect">
            <a:avLst/>
          </a:prstGeom>
          <a:noFill/>
          <a:ln w="9525">
            <a:noFill/>
            <a:miter lim="800000"/>
            <a:headEnd/>
            <a:tailEnd/>
          </a:ln>
        </p:spPr>
        <p:txBody>
          <a:bodyPr>
            <a:spAutoFit/>
          </a:bodyPr>
          <a:lstStyle/>
          <a:p>
            <a:pPr marL="30163" algn="just">
              <a:spcAft>
                <a:spcPts val="1200"/>
              </a:spcAft>
            </a:pPr>
            <a:r>
              <a:rPr lang="en-US" sz="2400">
                <a:solidFill>
                  <a:srgbClr val="000000"/>
                </a:solidFill>
                <a:latin typeface="Times New Roman" pitchFamily="18" charset="0"/>
                <a:cs typeface="Times New Roman" pitchFamily="18" charset="0"/>
              </a:rPr>
              <a:t>tác giả thể hiện qua từ ngữ chỉ hình dáng, màu sắc và hình ảnh so sánh:</a:t>
            </a:r>
            <a:endParaRPr lang="en-US" sz="2400">
              <a:latin typeface="Times New Roman" pitchFamily="18" charset="0"/>
              <a:cs typeface="Times New Roman" pitchFamily="18" charset="0"/>
            </a:endParaRPr>
          </a:p>
          <a:p>
            <a:pPr marL="30163" algn="just">
              <a:spcAft>
                <a:spcPts val="12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 Chân trời, ngấn bể sạch như tấm kính lau hết mây bụi</a:t>
            </a:r>
            <a:endParaRPr lang="en-US" sz="2400">
              <a:latin typeface="Times New Roman" pitchFamily="18" charset="0"/>
              <a:cs typeface="Times New Roman" pitchFamily="18" charset="0"/>
            </a:endParaRPr>
          </a:p>
          <a:p>
            <a:pPr marL="30163" algn="just">
              <a:spcAft>
                <a:spcPts val="1200"/>
              </a:spcAft>
            </a:pPr>
            <a:r>
              <a:rPr lang="en-US" sz="2400" i="1">
                <a:solidFill>
                  <a:srgbClr val="000000"/>
                </a:solidFill>
                <a:latin typeface="Times New Roman" pitchFamily="18" charset="0"/>
                <a:cs typeface="Times New Roman" pitchFamily="18" charset="0"/>
              </a:rPr>
              <a:t>    + Mặt trời nhú lên dần dần</a:t>
            </a:r>
            <a:endParaRPr lang="en-US" sz="2400">
              <a:latin typeface="Times New Roman" pitchFamily="18" charset="0"/>
              <a:cs typeface="Times New Roman" pitchFamily="18" charset="0"/>
            </a:endParaRPr>
          </a:p>
          <a:p>
            <a:pPr marL="30163" algn="just">
              <a:spcAft>
                <a:spcPts val="1200"/>
              </a:spcAft>
            </a:pPr>
            <a:r>
              <a:rPr lang="en-US" sz="2400" i="1">
                <a:solidFill>
                  <a:srgbClr val="000000"/>
                </a:solidFill>
                <a:latin typeface="Times New Roman" pitchFamily="18" charset="0"/>
                <a:cs typeface="Times New Roman" pitchFamily="18" charset="0"/>
              </a:rPr>
              <a:t>    + Tròn trĩnh, phúc hậu như một quả trứng thiên nhiên đầy đặn</a:t>
            </a:r>
            <a:endParaRPr lang="en-US" sz="2400">
              <a:latin typeface="Times New Roman" pitchFamily="18" charset="0"/>
              <a:cs typeface="Times New Roman" pitchFamily="18" charset="0"/>
            </a:endParaRPr>
          </a:p>
          <a:p>
            <a:pPr marL="30163" algn="just">
              <a:spcAft>
                <a:spcPts val="1200"/>
              </a:spcAft>
            </a:pPr>
            <a:r>
              <a:rPr lang="en-US" sz="2400" i="1">
                <a:solidFill>
                  <a:srgbClr val="000000"/>
                </a:solidFill>
                <a:latin typeface="Times New Roman" pitchFamily="18" charset="0"/>
                <a:cs typeface="Times New Roman" pitchFamily="18" charset="0"/>
              </a:rPr>
              <a:t>    + Qủa trứng hồng hào... nước biển ửng hồng</a:t>
            </a:r>
            <a:endParaRPr lang="en-US" sz="2400">
              <a:latin typeface="Times New Roman" pitchFamily="18" charset="0"/>
              <a:cs typeface="Times New Roman" pitchFamily="18" charset="0"/>
            </a:endParaRPr>
          </a:p>
          <a:p>
            <a:pPr marL="30163" algn="just">
              <a:spcAft>
                <a:spcPts val="1200"/>
              </a:spcAft>
            </a:pPr>
            <a:r>
              <a:rPr lang="en-US" sz="2400" i="1">
                <a:solidFill>
                  <a:srgbClr val="000000"/>
                </a:solidFill>
                <a:latin typeface="Times New Roman" pitchFamily="18" charset="0"/>
                <a:cs typeface="Times New Roman" pitchFamily="18" charset="0"/>
              </a:rPr>
              <a:t>    + Y như một mâm lễ phẩm</a:t>
            </a:r>
            <a:endParaRPr lang="en-US" sz="2400">
              <a:latin typeface="Times New Roman" pitchFamily="18" charset="0"/>
              <a:cs typeface="Times New Roman" pitchFamily="18" charset="0"/>
            </a:endParaRPr>
          </a:p>
          <a:p>
            <a:pPr marL="30163" algn="just">
              <a:spcAft>
                <a:spcPts val="1200"/>
              </a:spcAft>
            </a:pPr>
            <a:r>
              <a:rPr lang="en-US" sz="2400">
                <a:solidFill>
                  <a:srgbClr val="000000"/>
                </a:solidFill>
                <a:latin typeface="Times New Roman" pitchFamily="18" charset="0"/>
                <a:cs typeface="Times New Roman" pitchFamily="18" charset="0"/>
              </a:rPr>
              <a:t>- Tác giả sử dụng từ ngữ chính xác, tinh tế, quan sát các hình ảnh vận động theo trình tự thời gian, lối so sánh thật rực rỡ, tráng lệ.</a:t>
            </a:r>
            <a:endParaRPr lang="en-US" sz="2400">
              <a:latin typeface="Times New Roman" pitchFamily="18" charset="0"/>
              <a:cs typeface="Times New Roman" pitchFamily="18" charset="0"/>
            </a:endParaRPr>
          </a:p>
          <a:p>
            <a:pPr marL="30163" algn="just">
              <a:spcAft>
                <a:spcPts val="1200"/>
              </a:spcAft>
            </a:pPr>
            <a:r>
              <a:rPr lang="en-US" sz="2400">
                <a:solidFill>
                  <a:srgbClr val="000000"/>
                </a:solidFill>
                <a:latin typeface="Times New Roman" pitchFamily="18" charset="0"/>
                <a:cs typeface="Times New Roman" pitchFamily="18" charset="0"/>
              </a:rPr>
              <a:t> Hình ảnh mặt trời trên biển huy hoàng, rực rỡ với tài quan sát tinh tế, cảnh mặt trời mọc ở Cô Tô được thể hiện trong sự giao thoa hân hoan giữa con người với thế giới.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290513"/>
            <a:ext cx="3321050" cy="630237"/>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175250" y="420688"/>
            <a:ext cx="2409825"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Gợi ý trả lời</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Arial" charset="0"/>
            </a:endParaRPr>
          </a:p>
        </p:txBody>
      </p:sp>
      <p:sp>
        <p:nvSpPr>
          <p:cNvPr id="7" name="TextBox 6"/>
          <p:cNvSpPr txBox="1">
            <a:spLocks noChangeArrowheads="1"/>
          </p:cNvSpPr>
          <p:nvPr/>
        </p:nvSpPr>
        <p:spPr bwMode="auto">
          <a:xfrm>
            <a:off x="823913" y="2132013"/>
            <a:ext cx="11077575" cy="44672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Đây là từ láy chỉ mức độ cao.</a:t>
            </a:r>
            <a:b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Giải nghĩa </a:t>
            </a: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bồi hổi bồi hồi</a:t>
            </a: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trạng thái có những cảm xúc, ý nghĩ cứ trở đi trở lại trong cơ thể con người.</a:t>
            </a:r>
            <a:b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Trạng thái mơ hồ, trừu tượng chỉ được bộc lộ bằng cách đưa ra hình ảnh cụ thể: đứng đống lửa, ngồi đống than để người khác hiểu được cái mình muốn nói một cách dễ dàng - tâm trạng nhớ nhung người yêu. Hình ảnh so sánh có tính chất phóng đại nên rất gợi cảm.</a:t>
            </a:r>
            <a:b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8" name="Rounded Rectangle 10"/>
          <p:cNvSpPr>
            <a:spLocks noChangeArrowheads="1"/>
          </p:cNvSpPr>
          <p:nvPr/>
        </p:nvSpPr>
        <p:spPr bwMode="auto">
          <a:xfrm>
            <a:off x="698500" y="1573213"/>
            <a:ext cx="11363325" cy="45132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8639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8625" y="344488"/>
            <a:ext cx="11334750" cy="63706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835025" y="585788"/>
            <a:ext cx="10377488" cy="4826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tập 5</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Chỉ ra các biện pháp tu từ trong các câu sau:</a:t>
            </a:r>
          </a:p>
        </p:txBody>
      </p:sp>
      <p:sp>
        <p:nvSpPr>
          <p:cNvPr id="9" name="TextBox 8"/>
          <p:cNvSpPr txBox="1">
            <a:spLocks noChangeArrowheads="1"/>
          </p:cNvSpPr>
          <p:nvPr/>
        </p:nvSpPr>
        <p:spPr bwMode="auto">
          <a:xfrm>
            <a:off x="3379788" y="1216025"/>
            <a:ext cx="6092825" cy="5499100"/>
          </a:xfrm>
          <a:prstGeom prst="rect">
            <a:avLst/>
          </a:prstGeom>
          <a:noFill/>
          <a:ln w="9525">
            <a:noFill/>
            <a:miter lim="800000"/>
            <a:headEnd/>
            <a:tailEnd/>
          </a:ln>
        </p:spPr>
        <p:txBody>
          <a:bodyPr>
            <a:spAutoFit/>
          </a:bodyPr>
          <a:lstStyle/>
          <a:p>
            <a:pPr marL="342900" marR="0" lvl="0" indent="-342900" algn="l" defTabSz="914400" rtl="0" eaLnBrk="1" fontAlgn="base" latinLnBrk="0" hangingPunct="1">
              <a:lnSpc>
                <a:spcPct val="100000"/>
              </a:lnSpc>
              <a:spcBef>
                <a:spcPct val="0"/>
              </a:spcBef>
              <a:spcAft>
                <a:spcPts val="1200"/>
              </a:spcAft>
              <a:buClrTx/>
              <a:buSzTx/>
              <a:buFont typeface="Times New Roman" pitchFamily="18" charset="0"/>
              <a:buAutoNum type="alphaLcParenR"/>
              <a:tabLst/>
              <a:defRPr/>
            </a:pP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Trâu ơi ta bảo trâu này</a:t>
            </a:r>
            <a:b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Trâu ăn no cỏ trâu cày với ta</a:t>
            </a:r>
            <a:b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(Ca dao)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0"/>
              </a:spcBef>
              <a:spcAft>
                <a:spcPts val="1200"/>
              </a:spcAft>
              <a:buClrTx/>
              <a:buSzTx/>
              <a:buFont typeface="Times New Roman" pitchFamily="18" charset="0"/>
              <a:buAutoNum type="alphaLcParenR"/>
              <a:tabLst/>
              <a:defRPr/>
            </a:pP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Quê hương là chùm khế ngot</a:t>
            </a:r>
            <a:b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nl-NL"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Cho con chèo hái mỗi ngày</a:t>
            </a: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nl-NL"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(Đỗ Trung Quân)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0"/>
              </a:spcBef>
              <a:spcAft>
                <a:spcPts val="1200"/>
              </a:spcAft>
              <a:buClrTx/>
              <a:buSzTx/>
              <a:buFont typeface="Times New Roman" pitchFamily="18" charset="0"/>
              <a:buAutoNum type="alphaLcParenR"/>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Nói ngọt lọt đến xương.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00000"/>
              </a:lnSpc>
              <a:spcBef>
                <a:spcPct val="0"/>
              </a:spcBef>
              <a:spcAft>
                <a:spcPts val="1000"/>
              </a:spcAft>
              <a:buClrTx/>
              <a:buSzTx/>
              <a:buFont typeface="Times New Roman" pitchFamily="18" charset="0"/>
              <a:buAutoNum type="alphaLcParenR"/>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Từ ấy trong tôi bừng nắng hạ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00000"/>
              </a:lnSpc>
              <a:spcBef>
                <a:spcPct val="0"/>
              </a:spcBef>
              <a:spcAft>
                <a:spcPts val="100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Mặt trời chân lý chói qua tim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00000"/>
              </a:lnSpc>
              <a:spcBef>
                <a:spcPct val="0"/>
              </a:spcBef>
              <a:spcAft>
                <a:spcPts val="100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Hồn tôi là một vườn hoa lá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00000"/>
              </a:lnSpc>
              <a:spcBef>
                <a:spcPct val="0"/>
              </a:spcBef>
              <a:spcAft>
                <a:spcPts val="100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Rất đậm hương và rộn tiếng chim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(Tố Hữu)</a:t>
            </a:r>
          </a:p>
        </p:txBody>
      </p:sp>
    </p:spTree>
    <p:extLst>
      <p:ext uri="{BB962C8B-B14F-4D97-AF65-F5344CB8AC3E}">
        <p14:creationId xmlns:p14="http://schemas.microsoft.com/office/powerpoint/2010/main" val="321567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733925" y="303213"/>
            <a:ext cx="3321050" cy="628650"/>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3335338" y="344488"/>
            <a:ext cx="6116637" cy="4826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Gợi ý trả lời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54075" y="1806575"/>
            <a:ext cx="10702925" cy="3222625"/>
          </a:xfrm>
          <a:prstGeom prst="rect">
            <a:avLst/>
          </a:prstGeom>
          <a:noFill/>
          <a:ln w="9525">
            <a:noFill/>
            <a:miter lim="800000"/>
            <a:headEnd/>
            <a:tailEnd/>
          </a:ln>
        </p:spPr>
        <p:txBody>
          <a:bodyPr>
            <a:spAutoFit/>
          </a:bodyPr>
          <a:lstStyle/>
          <a:p>
            <a:pPr marL="342900" marR="0" lvl="0" indent="-342900" algn="l" defTabSz="914400" rtl="0" eaLnBrk="1" fontAlgn="base" latinLnBrk="0" hangingPunct="1">
              <a:lnSpc>
                <a:spcPct val="115000"/>
              </a:lnSpc>
              <a:spcBef>
                <a:spcPct val="0"/>
              </a:spcBef>
              <a:spcAft>
                <a:spcPts val="1200"/>
              </a:spcAft>
              <a:buClrTx/>
              <a:buSzTx/>
              <a:buFont typeface="Times New Roman" pitchFamily="18" charset="0"/>
              <a:buAutoNum type="alphaLcParen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Nhân hoá: “Trâu” biết được suy nghĩ, tình cảm như con người.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200"/>
              </a:spcAft>
              <a:buClrTx/>
              <a:buSzTx/>
              <a:buFont typeface="Times New Roman" pitchFamily="18" charset="0"/>
              <a:buAutoNum type="alphaLcParen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So sánh: Quê hương – (như) là – chùm khế ngọt.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200"/>
              </a:spcAft>
              <a:buClrTx/>
              <a:buSzTx/>
              <a:buFont typeface="Times New Roman" pitchFamily="18" charset="0"/>
              <a:buAutoNum type="alphaLcParen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Ẩn dụ chuyển đổi cảm giác qua từ “ngọt”: âm thanh tiếng nói được cảm nhận bằng vị giác, thay vì bằng thính giác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200"/>
              </a:spcAft>
              <a:buClrTx/>
              <a:buSzTx/>
              <a:buFont typeface="Times New Roman" pitchFamily="18" charset="0"/>
              <a:buAutoNum type="alphaLcParen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Ẩn dụ: “mặt trời chân lí” chỉ ánh sáng cách mạng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So sánh: Hồn tôi – vườn hoa lá ngát hương, rộn tiếng chim.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Rounded Rectangle 10"/>
          <p:cNvSpPr>
            <a:spLocks noChangeArrowheads="1"/>
          </p:cNvSpPr>
          <p:nvPr/>
        </p:nvSpPr>
        <p:spPr bwMode="auto">
          <a:xfrm>
            <a:off x="428625" y="1484313"/>
            <a:ext cx="11334750" cy="42116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8574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1"/>
            <a:ext cx="14033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1066800" y="1685926"/>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KỸ NĂNG VIẾT: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VIẾT BÀI VĂN TẢ CẢNH SINH HOẠT.</a:t>
            </a:r>
          </a:p>
        </p:txBody>
      </p:sp>
      <p:pic>
        <p:nvPicPr>
          <p:cNvPr id="10"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1417" b="41417" l="2563" r="46000"/>
                    </a14:imgEffect>
                  </a14:imgLayer>
                </a14:imgProps>
              </a:ext>
            </a:extLst>
          </a:blip>
          <a:srcRect r="52890" b="57091"/>
          <a:stretch/>
        </p:blipFill>
        <p:spPr bwMode="auto">
          <a:xfrm>
            <a:off x="910476" y="346101"/>
            <a:ext cx="2651573" cy="1811312"/>
          </a:xfrm>
          <a:prstGeom prst="rect">
            <a:avLst/>
          </a:prstGeom>
          <a:noFill/>
          <a:ln w="9525">
            <a:noFill/>
            <a:miter lim="800000"/>
            <a:headEnd/>
            <a:tailEnd/>
          </a:ln>
        </p:spPr>
      </p:pic>
      <p:pic>
        <p:nvPicPr>
          <p:cNvPr id="13" name="图片 1">
            <a:extLst>
              <a:ext uri="{FF2B5EF4-FFF2-40B4-BE49-F238E27FC236}">
                <a16:creationId xmlns:a16="http://schemas.microsoft.com/office/drawing/2014/main" id="{3B21C40C-2E27-4B5C-99B2-BCE50D7334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 y="4883061"/>
            <a:ext cx="12190992" cy="2072468"/>
          </a:xfrm>
          <a:prstGeom prst="rect">
            <a:avLst/>
          </a:prstGeom>
        </p:spPr>
      </p:pic>
    </p:spTree>
    <p:extLst>
      <p:ext uri="{BB962C8B-B14F-4D97-AF65-F5344CB8AC3E}">
        <p14:creationId xmlns:p14="http://schemas.microsoft.com/office/powerpoint/2010/main" val="8824726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569029" y="391011"/>
            <a:ext cx="4108174" cy="628832"/>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AE5D92D7-56B7-4753-9980-89FC8708D73E}"/>
              </a:ext>
            </a:extLst>
          </p:cNvPr>
          <p:cNvSpPr>
            <a:spLocks noChangeArrowheads="1"/>
          </p:cNvSpPr>
          <p:nvPr/>
        </p:nvSpPr>
        <p:spPr bwMode="auto">
          <a:xfrm>
            <a:off x="466940" y="1257578"/>
            <a:ext cx="11172396" cy="410810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FD32EF7-A882-4DA9-9E33-B5B1A044661D}"/>
              </a:ext>
            </a:extLst>
          </p:cNvPr>
          <p:cNvSpPr txBox="1"/>
          <p:nvPr/>
        </p:nvSpPr>
        <p:spPr>
          <a:xfrm>
            <a:off x="798650" y="461755"/>
            <a:ext cx="410817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AC20B816-9C4C-4D32-9C27-6AA183E9E4C3}"/>
              </a:ext>
            </a:extLst>
          </p:cNvPr>
          <p:cNvSpPr txBox="1"/>
          <p:nvPr/>
        </p:nvSpPr>
        <p:spPr>
          <a:xfrm>
            <a:off x="705884" y="1599211"/>
            <a:ext cx="7772401" cy="46089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I.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đối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1506F71-568B-42C2-9364-2F0A0CCEA40F}"/>
              </a:ext>
            </a:extLst>
          </p:cNvPr>
          <p:cNvSpPr txBox="1"/>
          <p:nvPr/>
        </p:nvSpPr>
        <p:spPr>
          <a:xfrm>
            <a:off x="798650" y="2222709"/>
            <a:ext cx="10502349" cy="2694905"/>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571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194873" y="359764"/>
            <a:ext cx="11857220" cy="628087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2EDF5390-3140-40C6-B31F-3972D5B7E534}"/>
              </a:ext>
            </a:extLst>
          </p:cNvPr>
          <p:cNvSpPr txBox="1"/>
          <p:nvPr/>
        </p:nvSpPr>
        <p:spPr>
          <a:xfrm>
            <a:off x="783237" y="446373"/>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EDAB5BF-CC81-4F79-B574-1863E57BF10C}"/>
              </a:ext>
            </a:extLst>
          </p:cNvPr>
          <p:cNvSpPr txBox="1"/>
          <p:nvPr/>
        </p:nvSpPr>
        <p:spPr>
          <a:xfrm>
            <a:off x="671463" y="929390"/>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00DCA54-3593-48F1-8996-D0C85DCE759A}"/>
              </a:ext>
            </a:extLst>
          </p:cNvPr>
          <p:cNvSpPr txBox="1"/>
          <p:nvPr/>
        </p:nvSpPr>
        <p:spPr>
          <a:xfrm>
            <a:off x="559688" y="1383629"/>
            <a:ext cx="9723563" cy="88562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293370" algn="l"/>
                <a:tab pos="1386840" algn="l"/>
                <a:tab pos="1443990" algn="ctr"/>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957B6E5-EB63-4AAE-B67D-F6079E11659B}"/>
              </a:ext>
            </a:extLst>
          </p:cNvPr>
          <p:cNvSpPr txBox="1"/>
          <p:nvPr/>
        </p:nvSpPr>
        <p:spPr>
          <a:xfrm>
            <a:off x="671463" y="2324577"/>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A91D364-4055-4D5A-86C1-7F71B1327170}"/>
              </a:ext>
            </a:extLst>
          </p:cNvPr>
          <p:cNvSpPr txBox="1"/>
          <p:nvPr/>
        </p:nvSpPr>
        <p:spPr>
          <a:xfrm>
            <a:off x="783237" y="2859167"/>
            <a:ext cx="6093500" cy="46089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a.Tìm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67A0AA0-7642-4450-B33C-B49329255F2D}"/>
              </a:ext>
            </a:extLst>
          </p:cNvPr>
          <p:cNvSpPr txBox="1"/>
          <p:nvPr/>
        </p:nvSpPr>
        <p:spPr>
          <a:xfrm>
            <a:off x="263279" y="3293121"/>
            <a:ext cx="11788814" cy="297183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gọn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dưới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Quang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Sưu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393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3" grpId="0"/>
      <p:bldP spid="15"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899410"/>
            <a:ext cx="11320668" cy="496174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C37642F8-1464-42AA-B296-384912E24E3E}"/>
              </a:ext>
            </a:extLst>
          </p:cNvPr>
          <p:cNvSpPr txBox="1"/>
          <p:nvPr/>
        </p:nvSpPr>
        <p:spPr>
          <a:xfrm>
            <a:off x="749508" y="1122596"/>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Lập</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dàn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0CEFFB6-1A5B-41C3-BDD6-0FC5D7701B4B}"/>
              </a:ext>
            </a:extLst>
          </p:cNvPr>
          <p:cNvSpPr txBox="1"/>
          <p:nvPr/>
        </p:nvSpPr>
        <p:spPr>
          <a:xfrm>
            <a:off x="584616" y="1850356"/>
            <a:ext cx="10837888" cy="255454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Theo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gồm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7980548-BB84-4A57-B291-30D49784FEB5}"/>
              </a:ext>
            </a:extLst>
          </p:cNvPr>
          <p:cNvSpPr txBox="1"/>
          <p:nvPr/>
        </p:nvSpPr>
        <p:spPr>
          <a:xfrm>
            <a:off x="584617" y="4359930"/>
            <a:ext cx="10837887" cy="113396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Mở</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290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DD11AF3F-1522-45C4-B5D3-701DF0BB5CD9}"/>
              </a:ext>
            </a:extLst>
          </p:cNvPr>
          <p:cNvSpPr>
            <a:spLocks noChangeArrowheads="1"/>
          </p:cNvSpPr>
          <p:nvPr/>
        </p:nvSpPr>
        <p:spPr bwMode="auto">
          <a:xfrm>
            <a:off x="569030" y="1094281"/>
            <a:ext cx="11288190" cy="481184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775FAA0D-8744-44BB-BCF0-A2A0865EE626}"/>
              </a:ext>
            </a:extLst>
          </p:cNvPr>
          <p:cNvSpPr txBox="1"/>
          <p:nvPr/>
        </p:nvSpPr>
        <p:spPr>
          <a:xfrm>
            <a:off x="644279" y="2081547"/>
            <a:ext cx="11137692" cy="2694905"/>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73F82AA2-6F9B-410A-9CDF-FCAC2558DD65}"/>
              </a:ext>
            </a:extLst>
          </p:cNvPr>
          <p:cNvSpPr txBox="1"/>
          <p:nvPr/>
        </p:nvSpPr>
        <p:spPr>
          <a:xfrm>
            <a:off x="719528" y="1494997"/>
            <a:ext cx="6115986" cy="46089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4CABC46-A116-451F-AC69-10197BA5AD82}"/>
              </a:ext>
            </a:extLst>
          </p:cNvPr>
          <p:cNvSpPr txBox="1"/>
          <p:nvPr/>
        </p:nvSpPr>
        <p:spPr>
          <a:xfrm>
            <a:off x="719528" y="4827156"/>
            <a:ext cx="6093500" cy="46089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Kết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viết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79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18177" y="1451250"/>
            <a:ext cx="11245718" cy="386746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92E15EA-C2AC-4238-B864-D4A9F2A939C3}"/>
              </a:ext>
            </a:extLst>
          </p:cNvPr>
          <p:cNvSpPr txBox="1"/>
          <p:nvPr/>
        </p:nvSpPr>
        <p:spPr>
          <a:xfrm>
            <a:off x="704538" y="1946769"/>
            <a:ext cx="6115986" cy="5799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F55AAAE-7975-4E9C-9D48-0736E1173F5F}"/>
              </a:ext>
            </a:extLst>
          </p:cNvPr>
          <p:cNvSpPr txBox="1"/>
          <p:nvPr/>
        </p:nvSpPr>
        <p:spPr>
          <a:xfrm>
            <a:off x="528105" y="2762418"/>
            <a:ext cx="10702978" cy="579967"/>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dưới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D2003CA-7FC5-429A-A601-DF17B8C105A4}"/>
              </a:ext>
            </a:extLst>
          </p:cNvPr>
          <p:cNvSpPr txBox="1"/>
          <p:nvPr/>
        </p:nvSpPr>
        <p:spPr>
          <a:xfrm>
            <a:off x="418177" y="3602222"/>
            <a:ext cx="10975895" cy="126220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sung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chỗ</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đúng</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rút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44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2378439" y="109068"/>
            <a:ext cx="7435122" cy="802989"/>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62956EB9-0F0F-4982-A258-67D6BE63E943}"/>
              </a:ext>
            </a:extLst>
          </p:cNvPr>
          <p:cNvSpPr txBox="1"/>
          <p:nvPr/>
        </p:nvSpPr>
        <p:spPr>
          <a:xfrm>
            <a:off x="3116707" y="218071"/>
            <a:ext cx="669685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kiểm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a:extLst>
              <a:ext uri="{FF2B5EF4-FFF2-40B4-BE49-F238E27FC236}">
                <a16:creationId xmlns:a16="http://schemas.microsoft.com/office/drawing/2014/main" id="{02047308-2F6D-4F1C-A59A-10CAEEB41FD5}"/>
              </a:ext>
            </a:extLst>
          </p:cNvPr>
          <p:cNvGraphicFramePr>
            <a:graphicFrameLocks noGrp="1"/>
          </p:cNvGraphicFramePr>
          <p:nvPr>
            <p:extLst/>
          </p:nvPr>
        </p:nvGraphicFramePr>
        <p:xfrm>
          <a:off x="302302" y="1021060"/>
          <a:ext cx="11587396" cy="5579764"/>
        </p:xfrm>
        <a:graphic>
          <a:graphicData uri="http://schemas.openxmlformats.org/drawingml/2006/table">
            <a:tbl>
              <a:tblPr firstRow="1" firstCol="1" bandRow="1" bandCol="1">
                <a:tableStyleId>{5C22544A-7EE6-4342-B048-85BDC9FD1C3A}</a:tableStyleId>
              </a:tblPr>
              <a:tblGrid>
                <a:gridCol w="5098373">
                  <a:extLst>
                    <a:ext uri="{9D8B030D-6E8A-4147-A177-3AD203B41FA5}">
                      <a16:colId xmlns:a16="http://schemas.microsoft.com/office/drawing/2014/main" val="3441585259"/>
                    </a:ext>
                  </a:extLst>
                </a:gridCol>
                <a:gridCol w="6489023">
                  <a:extLst>
                    <a:ext uri="{9D8B030D-6E8A-4147-A177-3AD203B41FA5}">
                      <a16:colId xmlns:a16="http://schemas.microsoft.com/office/drawing/2014/main" val="3405661987"/>
                    </a:ext>
                  </a:extLst>
                </a:gridCol>
              </a:tblGrid>
              <a:tr h="330067">
                <a:tc>
                  <a:txBody>
                    <a:bodyPr/>
                    <a:lstStyle/>
                    <a:p>
                      <a:pPr algn="ctr">
                        <a:lnSpc>
                          <a:spcPct val="107000"/>
                        </a:lnSpc>
                        <a:spcAft>
                          <a:spcPts val="1000"/>
                        </a:spcAft>
                        <a:tabLst>
                          <a:tab pos="1386840" algn="l"/>
                        </a:tabLst>
                      </a:pPr>
                      <a:r>
                        <a:rPr lang="en-US" sz="2000" dirty="0" err="1">
                          <a:solidFill>
                            <a:schemeClr val="tx1"/>
                          </a:solidFill>
                          <a:effectLst/>
                          <a:latin typeface="Times New Roman" panose="02020603050405020304" pitchFamily="18" charset="0"/>
                          <a:cs typeface="Times New Roman" panose="02020603050405020304" pitchFamily="18" charset="0"/>
                        </a:rPr>
                        <a:t>Yêu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cầu</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1000"/>
                        </a:spcAft>
                        <a:tabLst>
                          <a:tab pos="1386840" algn="l"/>
                        </a:tabLst>
                      </a:pPr>
                      <a:r>
                        <a:rPr lang="en-US" sz="2000" dirty="0" err="1">
                          <a:solidFill>
                            <a:schemeClr val="tx1"/>
                          </a:solidFill>
                          <a:effectLst/>
                          <a:latin typeface="Times New Roman" panose="02020603050405020304" pitchFamily="18" charset="0"/>
                          <a:cs typeface="Times New Roman" panose="02020603050405020304" pitchFamily="18" charset="0"/>
                        </a:rPr>
                        <a:t>Gợi</a:t>
                      </a:r>
                      <a:r>
                        <a:rPr lang="en-US" sz="2000" dirty="0">
                          <a:solidFill>
                            <a:schemeClr val="tx1"/>
                          </a:solidFill>
                          <a:effectLst/>
                          <a:latin typeface="Times New Roman" panose="02020603050405020304" pitchFamily="18" charset="0"/>
                          <a:cs typeface="Times New Roman" panose="02020603050405020304" pitchFamily="18" charset="0"/>
                        </a:rPr>
                        <a:t> ý </a:t>
                      </a:r>
                      <a:r>
                        <a:rPr lang="en-US" sz="2000" dirty="0" err="1">
                          <a:solidFill>
                            <a:schemeClr val="tx1"/>
                          </a:solidFill>
                          <a:effectLst/>
                          <a:latin typeface="Times New Roman" panose="02020603050405020304" pitchFamily="18" charset="0"/>
                          <a:cs typeface="Times New Roman" panose="02020603050405020304" pitchFamily="18" charset="0"/>
                        </a:rPr>
                        <a:t>chỉnh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sửa</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2222423"/>
                  </a:ext>
                </a:extLst>
              </a:tr>
              <a:tr h="684048">
                <a:tc>
                  <a:txBody>
                    <a:bodyPr/>
                    <a:lstStyle/>
                    <a:p>
                      <a:pPr>
                        <a:lnSpc>
                          <a:spcPct val="107000"/>
                        </a:lnSpc>
                        <a:spcAft>
                          <a:spcPts val="1000"/>
                        </a:spcAft>
                        <a:tabLst>
                          <a:tab pos="1386840" algn="l"/>
                        </a:tabLst>
                      </a:pPr>
                      <a:r>
                        <a:rPr lang="en-US" sz="2000" dirty="0" err="1">
                          <a:solidFill>
                            <a:schemeClr val="tx1"/>
                          </a:solidFill>
                          <a:effectLst/>
                          <a:latin typeface="Times New Roman" panose="02020603050405020304" pitchFamily="18" charset="0"/>
                          <a:cs typeface="Times New Roman" panose="02020603050405020304" pitchFamily="18" charset="0"/>
                        </a:rPr>
                        <a:t>Giới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thiệu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quang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chung</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1000"/>
                        </a:spcAft>
                        <a:tabLst>
                          <a:tab pos="1386840" algn="l"/>
                        </a:tabLst>
                      </a:pPr>
                      <a:r>
                        <a:rPr lang="en-US" sz="2000" dirty="0" err="1">
                          <a:solidFill>
                            <a:schemeClr val="tx1"/>
                          </a:solidFill>
                          <a:effectLst/>
                          <a:latin typeface="Times New Roman" panose="02020603050405020304" pitchFamily="18" charset="0"/>
                          <a:cs typeface="Times New Roman" panose="02020603050405020304" pitchFamily="18" charset="0"/>
                        </a:rPr>
                        <a:t>Chỉnh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sửa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bổ</a:t>
                      </a:r>
                      <a:r>
                        <a:rPr lang="en-US" sz="2000" dirty="0">
                          <a:solidFill>
                            <a:schemeClr val="tx1"/>
                          </a:solidFill>
                          <a:effectLst/>
                          <a:latin typeface="Times New Roman" panose="02020603050405020304" pitchFamily="18" charset="0"/>
                          <a:cs typeface="Times New Roman" panose="02020603050405020304" pitchFamily="18" charset="0"/>
                        </a:rPr>
                        <a:t> sung </a:t>
                      </a:r>
                      <a:r>
                        <a:rPr lang="en-US" sz="2000" dirty="0" err="1">
                          <a:solidFill>
                            <a:schemeClr val="tx1"/>
                          </a:solidFill>
                          <a:effectLst/>
                          <a:latin typeface="Times New Roman" panose="02020603050405020304" pitchFamily="18" charset="0"/>
                          <a:cs typeface="Times New Roman" panose="02020603050405020304" pitchFamily="18" charset="0"/>
                        </a:rPr>
                        <a:t>nếu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chưa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thiệu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quang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chung</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2764049"/>
                  </a:ext>
                </a:extLst>
              </a:tr>
              <a:tr h="1529855">
                <a:tc>
                  <a:txBody>
                    <a:bodyPr/>
                    <a:lstStyle/>
                    <a:p>
                      <a:pPr>
                        <a:lnSpc>
                          <a:spcPct val="107000"/>
                        </a:lnSpc>
                        <a:spcAft>
                          <a:spcPts val="1000"/>
                        </a:spcAft>
                        <a:tabLst>
                          <a:tab pos="1386840" algn="l"/>
                        </a:tabLst>
                      </a:pPr>
                      <a:r>
                        <a:rPr lang="en-US" sz="2000" dirty="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1000"/>
                        </a:spcAft>
                        <a:tabLst>
                          <a:tab pos="1386840" algn="l"/>
                        </a:tabLst>
                      </a:pP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cụ</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tham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Cung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cấp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số</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thông</a:t>
                      </a:r>
                      <a:r>
                        <a:rPr lang="en-US" sz="2000" dirty="0">
                          <a:solidFill>
                            <a:schemeClr val="tx1"/>
                          </a:solidFill>
                          <a:effectLst/>
                          <a:latin typeface="Times New Roman" panose="02020603050405020304" pitchFamily="18" charset="0"/>
                          <a:cs typeface="Times New Roman" panose="02020603050405020304" pitchFamily="18" charset="0"/>
                        </a:rPr>
                        <a:t> tin </a:t>
                      </a:r>
                      <a:r>
                        <a:rPr lang="en-US" sz="2000" dirty="0" err="1">
                          <a:solidFill>
                            <a:schemeClr val="tx1"/>
                          </a:solidFill>
                          <a:effectLst/>
                          <a:latin typeface="Times New Roman" panose="02020603050405020304" pitchFamily="18" charset="0"/>
                          <a:cs typeface="Times New Roman" panose="02020603050405020304" pitchFamily="18" charset="0"/>
                        </a:rPr>
                        <a:t>liên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quan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1000"/>
                        </a:spcAft>
                        <a:tabLst>
                          <a:tab pos="1386840" algn="l"/>
                        </a:tabLst>
                      </a:pPr>
                      <a:r>
                        <a:rPr lang="en-US" sz="2000" dirty="0" err="1">
                          <a:solidFill>
                            <a:schemeClr val="tx1"/>
                          </a:solidFill>
                          <a:effectLst/>
                          <a:latin typeface="Times New Roman" panose="02020603050405020304" pitchFamily="18" charset="0"/>
                          <a:cs typeface="Times New Roman" panose="02020603050405020304" pitchFamily="18" charset="0"/>
                        </a:rPr>
                        <a:t>Bổ</a:t>
                      </a:r>
                      <a:r>
                        <a:rPr lang="en-US" sz="2000" dirty="0">
                          <a:solidFill>
                            <a:schemeClr val="tx1"/>
                          </a:solidFill>
                          <a:effectLst/>
                          <a:latin typeface="Times New Roman" panose="02020603050405020304" pitchFamily="18" charset="0"/>
                          <a:cs typeface="Times New Roman" panose="02020603050405020304" pitchFamily="18" charset="0"/>
                        </a:rPr>
                        <a:t> sung </a:t>
                      </a:r>
                      <a:r>
                        <a:rPr lang="en-US" sz="2000" dirty="0" err="1">
                          <a:solidFill>
                            <a:schemeClr val="tx1"/>
                          </a:solidFill>
                          <a:effectLst/>
                          <a:latin typeface="Times New Roman" panose="02020603050405020304" pitchFamily="18" charset="0"/>
                          <a:cs typeface="Times New Roman" panose="02020603050405020304" pitchFamily="18" charset="0"/>
                        </a:rPr>
                        <a:t>các</a:t>
                      </a:r>
                      <a:r>
                        <a:rPr lang="en-US" sz="2000" dirty="0">
                          <a:solidFill>
                            <a:schemeClr val="tx1"/>
                          </a:solidFill>
                          <a:effectLst/>
                          <a:latin typeface="Times New Roman" panose="02020603050405020304" pitchFamily="18" charset="0"/>
                          <a:cs typeface="Times New Roman" panose="02020603050405020304" pitchFamily="18" charset="0"/>
                        </a:rPr>
                        <a:t> chi </a:t>
                      </a:r>
                      <a:r>
                        <a:rPr lang="en-US" sz="2000" dirty="0" err="1">
                          <a:solidFill>
                            <a:schemeClr val="tx1"/>
                          </a:solidFill>
                          <a:effectLst/>
                          <a:latin typeface="Times New Roman" panose="02020603050405020304" pitchFamily="18" charset="0"/>
                          <a:cs typeface="Times New Roman" panose="02020603050405020304" pitchFamily="18" charset="0"/>
                        </a:rPr>
                        <a:t>tiết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cụ</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tham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thêm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thông</a:t>
                      </a:r>
                      <a:r>
                        <a:rPr lang="en-US" sz="2000" dirty="0">
                          <a:solidFill>
                            <a:schemeClr val="tx1"/>
                          </a:solidFill>
                          <a:effectLst/>
                          <a:latin typeface="Times New Roman" panose="02020603050405020304" pitchFamily="18" charset="0"/>
                          <a:cs typeface="Times New Roman" panose="02020603050405020304" pitchFamily="18" charset="0"/>
                        </a:rPr>
                        <a:t> tin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lịch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suer</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địa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hóa</a:t>
                      </a:r>
                      <a:r>
                        <a:rPr lang="en-US" sz="2000" dirty="0">
                          <a:solidFill>
                            <a:schemeClr val="tx1"/>
                          </a:solidFill>
                          <a:effectLst/>
                          <a:latin typeface="Times New Roman" panose="02020603050405020304" pitchFamily="18" charset="0"/>
                          <a:cs typeface="Times New Roman" panose="02020603050405020304" pitchFamily="18" charset="0"/>
                        </a:rPr>
                        <a:t>...</a:t>
                      </a:r>
                      <a:r>
                        <a:rPr lang="en-US" sz="2000" dirty="0" err="1">
                          <a:solidFill>
                            <a:schemeClr val="tx1"/>
                          </a:solidFill>
                          <a:effectLst/>
                          <a:latin typeface="Times New Roman" panose="02020603050405020304" pitchFamily="18" charset="0"/>
                          <a:cs typeface="Times New Roman" panose="02020603050405020304" pitchFamily="18" charset="0"/>
                        </a:rPr>
                        <a:t>có</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liên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quan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đến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175353"/>
                  </a:ext>
                </a:extLst>
              </a:tr>
              <a:tr h="1175873">
                <a:tc>
                  <a:txBody>
                    <a:bodyPr/>
                    <a:lstStyle/>
                    <a:p>
                      <a:pPr>
                        <a:lnSpc>
                          <a:spcPct val="107000"/>
                        </a:lnSpc>
                        <a:spcAft>
                          <a:spcPts val="1000"/>
                        </a:spcAft>
                        <a:tabLst>
                          <a:tab pos="1386840" algn="l"/>
                        </a:tabLst>
                      </a:pPr>
                      <a:r>
                        <a:rPr lang="en-US" sz="2000">
                          <a:solidFill>
                            <a:schemeClr val="tx1"/>
                          </a:solidFill>
                          <a:effectLst/>
                          <a:latin typeface="Times New Roman" panose="02020603050405020304" pitchFamily="18" charset="0"/>
                          <a:cs typeface="Times New Roman" panose="02020603050405020304" pitchFamily="18" charset="0"/>
                        </a:rPr>
                        <a:t>Sử dụng các từ ngữ phù hợp để miêu tả một cách rõ nét, sinh động.</a:t>
                      </a:r>
                    </a:p>
                    <a:p>
                      <a:pPr>
                        <a:lnSpc>
                          <a:spcPct val="107000"/>
                        </a:lnSpc>
                        <a:spcAft>
                          <a:spcPts val="1000"/>
                        </a:spcAft>
                        <a:tabLst>
                          <a:tab pos="1386840" algn="l"/>
                        </a:tabLs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1000"/>
                        </a:spcAft>
                        <a:tabLst>
                          <a:tab pos="1386840" algn="l"/>
                        </a:tabLst>
                      </a:pPr>
                      <a:r>
                        <a:rPr lang="en-US" sz="2000" dirty="0" err="1">
                          <a:solidFill>
                            <a:schemeClr val="tx1"/>
                          </a:solidFill>
                          <a:effectLst/>
                          <a:latin typeface="Times New Roman" panose="02020603050405020304" pitchFamily="18" charset="0"/>
                          <a:cs typeface="Times New Roman" panose="02020603050405020304" pitchFamily="18" charset="0"/>
                        </a:rPr>
                        <a:t>Đánh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dấu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từ</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ngữ</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miêu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hãy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bổ</a:t>
                      </a:r>
                      <a:r>
                        <a:rPr lang="en-US" sz="2000" dirty="0">
                          <a:solidFill>
                            <a:schemeClr val="tx1"/>
                          </a:solidFill>
                          <a:effectLst/>
                          <a:latin typeface="Times New Roman" panose="02020603050405020304" pitchFamily="18" charset="0"/>
                          <a:cs typeface="Times New Roman" panose="02020603050405020304" pitchFamily="18" charset="0"/>
                        </a:rPr>
                        <a:t> sung </a:t>
                      </a:r>
                      <a:r>
                        <a:rPr lang="en-US" sz="2000" dirty="0" err="1">
                          <a:solidFill>
                            <a:schemeClr val="tx1"/>
                          </a:solidFill>
                          <a:effectLst/>
                          <a:latin typeface="Times New Roman" panose="02020603050405020304" pitchFamily="18" charset="0"/>
                          <a:cs typeface="Times New Roman" panose="02020603050405020304" pitchFamily="18" charset="0"/>
                        </a:rPr>
                        <a:t>để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lên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rõ</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nét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động</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7061278"/>
                  </a:ext>
                </a:extLst>
              </a:tr>
              <a:tr h="1175873">
                <a:tc>
                  <a:txBody>
                    <a:bodyPr/>
                    <a:lstStyle/>
                    <a:p>
                      <a:pPr>
                        <a:lnSpc>
                          <a:spcPct val="107000"/>
                        </a:lnSpc>
                        <a:spcAft>
                          <a:spcPts val="1000"/>
                        </a:spcAft>
                        <a:tabLst>
                          <a:tab pos="1386840" algn="l"/>
                        </a:tabLst>
                      </a:pPr>
                      <a:r>
                        <a:rPr lang="en-US" sz="2000">
                          <a:solidFill>
                            <a:schemeClr val="tx1"/>
                          </a:solidFill>
                          <a:effectLst/>
                          <a:latin typeface="Times New Roman" panose="02020603050405020304" pitchFamily="18" charset="0"/>
                          <a:cs typeface="Times New Roman" panose="02020603050405020304" pitchFamily="18" charset="0"/>
                        </a:rPr>
                        <a:t>Thể hiện những cảm nghĩ của bản thân về cảnh sinh hoạt</a:t>
                      </a:r>
                    </a:p>
                    <a:p>
                      <a:pPr>
                        <a:lnSpc>
                          <a:spcPct val="107000"/>
                        </a:lnSpc>
                        <a:spcAft>
                          <a:spcPts val="1000"/>
                        </a:spcAft>
                        <a:tabLst>
                          <a:tab pos="1386840" algn="l"/>
                        </a:tabLs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1000"/>
                        </a:spcAft>
                        <a:tabLst>
                          <a:tab pos="1386840" algn="l"/>
                        </a:tabLst>
                      </a:pPr>
                      <a:r>
                        <a:rPr lang="en-US" sz="2000" dirty="0" err="1">
                          <a:solidFill>
                            <a:schemeClr val="tx1"/>
                          </a:solidFill>
                          <a:effectLst/>
                          <a:latin typeface="Times New Roman" panose="02020603050405020304" pitchFamily="18" charset="0"/>
                          <a:cs typeface="Times New Roman" panose="02020603050405020304" pitchFamily="18" charset="0"/>
                        </a:rPr>
                        <a:t>Đánh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dấu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từ</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ngữ</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những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nghĩ</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bản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hãy</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bổ</a:t>
                      </a:r>
                      <a:r>
                        <a:rPr lang="en-US" sz="2000" dirty="0">
                          <a:solidFill>
                            <a:schemeClr val="tx1"/>
                          </a:solidFill>
                          <a:effectLst/>
                          <a:latin typeface="Times New Roman" panose="02020603050405020304" pitchFamily="18" charset="0"/>
                          <a:cs typeface="Times New Roman" panose="02020603050405020304" pitchFamily="18" charset="0"/>
                        </a:rPr>
                        <a:t> sung.</a:t>
                      </a:r>
                    </a:p>
                    <a:p>
                      <a:pPr>
                        <a:lnSpc>
                          <a:spcPct val="107000"/>
                        </a:lnSpc>
                        <a:spcAft>
                          <a:spcPts val="1000"/>
                        </a:spcAft>
                        <a:tabLst>
                          <a:tab pos="1386840" algn="l"/>
                        </a:tabLs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967072"/>
                  </a:ext>
                </a:extLst>
              </a:tr>
              <a:tr h="684048">
                <a:tc>
                  <a:txBody>
                    <a:bodyPr/>
                    <a:lstStyle/>
                    <a:p>
                      <a:pPr>
                        <a:lnSpc>
                          <a:spcPct val="107000"/>
                        </a:lnSpc>
                        <a:spcAft>
                          <a:spcPts val="1000"/>
                        </a:spcAft>
                        <a:tabLst>
                          <a:tab pos="1386840" algn="l"/>
                        </a:tabLst>
                      </a:pPr>
                      <a:r>
                        <a:rPr lang="en-US" sz="2000">
                          <a:solidFill>
                            <a:schemeClr val="tx1"/>
                          </a:solidFill>
                          <a:effectLst/>
                          <a:latin typeface="Times New Roman" panose="02020603050405020304" pitchFamily="18" charset="0"/>
                          <a:cs typeface="Times New Roman" panose="02020603050405020304" pitchFamily="18" charset="0"/>
                        </a:rPr>
                        <a:t>Đảm bảo yêu cầu về chính tả và diễn đạt</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1000"/>
                        </a:spcAft>
                        <a:tabLst>
                          <a:tab pos="1386840" algn="l"/>
                        </a:tabLst>
                      </a:pPr>
                      <a:r>
                        <a:rPr lang="en-US" sz="2000" dirty="0" err="1">
                          <a:solidFill>
                            <a:schemeClr val="tx1"/>
                          </a:solidFill>
                          <a:effectLst/>
                          <a:latin typeface="Times New Roman" panose="02020603050405020304" pitchFamily="18" charset="0"/>
                          <a:cs typeface="Times New Roman" panose="02020603050405020304" pitchFamily="18" charset="0"/>
                        </a:rPr>
                        <a:t>Rà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soát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lỗi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chính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dùng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từ</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đặt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câu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trong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chỉnh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sửa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phát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hiện</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5402330"/>
                  </a:ext>
                </a:extLst>
              </a:tr>
            </a:tbl>
          </a:graphicData>
        </a:graphic>
      </p:graphicFrame>
    </p:spTree>
    <p:extLst>
      <p:ext uri="{BB962C8B-B14F-4D97-AF65-F5344CB8AC3E}">
        <p14:creationId xmlns:p14="http://schemas.microsoft.com/office/powerpoint/2010/main" val="83246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149225" y="635000"/>
            <a:ext cx="11782425" cy="55880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54075" y="635000"/>
            <a:ext cx="6116638" cy="490538"/>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ea typeface="MS Mincho" pitchFamily="49" charset="-128"/>
                <a:cs typeface="Times New Roman" pitchFamily="18" charset="0"/>
              </a:rPr>
              <a:t>2. Vẻ đẹp của con người Cô Tô</a:t>
            </a:r>
            <a:endParaRPr lang="en-US" sz="2400">
              <a:latin typeface="Times New Roman" pitchFamily="18" charset="0"/>
              <a:ea typeface="MS Mincho" pitchFamily="49" charset="-128"/>
              <a:cs typeface="Times New Roman" pitchFamily="18" charset="0"/>
            </a:endParaRPr>
          </a:p>
        </p:txBody>
      </p:sp>
      <p:sp>
        <p:nvSpPr>
          <p:cNvPr id="7" name="TextBox 6"/>
          <p:cNvSpPr txBox="1">
            <a:spLocks noChangeArrowheads="1"/>
          </p:cNvSpPr>
          <p:nvPr/>
        </p:nvSpPr>
        <p:spPr bwMode="auto">
          <a:xfrm>
            <a:off x="260350" y="1125538"/>
            <a:ext cx="11671300" cy="4862512"/>
          </a:xfrm>
          <a:prstGeom prst="rect">
            <a:avLst/>
          </a:prstGeom>
          <a:noFill/>
          <a:ln w="9525">
            <a:noFill/>
            <a:miter lim="800000"/>
            <a:headEnd/>
            <a:tailEnd/>
          </a:ln>
        </p:spPr>
        <p:txBody>
          <a:bodyPr>
            <a:spAutoFit/>
          </a:bodyPr>
          <a:lstStyle/>
          <a:p>
            <a:pPr marL="30163">
              <a:spcAft>
                <a:spcPts val="1200"/>
              </a:spcAft>
            </a:pPr>
            <a:r>
              <a:rPr lang="en-US" sz="2400" b="1">
                <a:solidFill>
                  <a:srgbClr val="000000"/>
                </a:solidFill>
                <a:latin typeface="Times New Roman" pitchFamily="18" charset="0"/>
                <a:cs typeface="Times New Roman" pitchFamily="18" charset="0"/>
              </a:rPr>
              <a:t>* Cảnh người dân sinh hoạt và lao động trên đảo </a:t>
            </a:r>
            <a:r>
              <a:rPr lang="en-US" sz="2400">
                <a:solidFill>
                  <a:srgbClr val="000000"/>
                </a:solidFill>
                <a:latin typeface="Times New Roman" pitchFamily="18" charset="0"/>
                <a:cs typeface="Times New Roman" pitchFamily="18" charset="0"/>
              </a:rPr>
              <a:t>được miêu tả qua các chi tiết, hình ảnh:</a:t>
            </a:r>
            <a:endParaRPr lang="en-US" sz="2400">
              <a:latin typeface="Times New Roman" pitchFamily="18" charset="0"/>
              <a:cs typeface="Times New Roman" pitchFamily="18" charset="0"/>
            </a:endParaRPr>
          </a:p>
          <a:p>
            <a:pPr marL="30163">
              <a:spcAft>
                <a:spcPts val="1200"/>
              </a:spcAft>
            </a:pPr>
            <a:r>
              <a:rPr lang="en-US" sz="2400">
                <a:solidFill>
                  <a:srgbClr val="000000"/>
                </a:solidFill>
                <a:latin typeface="Times New Roman" pitchFamily="18" charset="0"/>
                <a:cs typeface="Times New Roman" pitchFamily="18" charset="0"/>
              </a:rPr>
              <a:t>- Hình ảnh giếng nước ngọt </a:t>
            </a:r>
            <a:endParaRPr lang="en-US" sz="2400">
              <a:latin typeface="Times New Roman" pitchFamily="18" charset="0"/>
              <a:cs typeface="Times New Roman" pitchFamily="18" charset="0"/>
            </a:endParaRPr>
          </a:p>
          <a:p>
            <a:pPr marL="30163">
              <a:spcAft>
                <a:spcPts val="1200"/>
              </a:spcAft>
            </a:pPr>
            <a:r>
              <a:rPr lang="en-US" sz="2400">
                <a:solidFill>
                  <a:srgbClr val="000000"/>
                </a:solidFill>
                <a:latin typeface="Times New Roman" pitchFamily="18" charset="0"/>
                <a:cs typeface="Times New Roman" pitchFamily="18" charset="0"/>
              </a:rPr>
              <a:t>+ là dấu hiệu sự sống của con người đảo. Nó vừa là nguồn sống của con người trên đảo, vừa ghi dấu sự sống của họ. </a:t>
            </a:r>
            <a:endParaRPr lang="en-US" sz="2400">
              <a:latin typeface="Times New Roman" pitchFamily="18" charset="0"/>
              <a:cs typeface="Times New Roman" pitchFamily="18" charset="0"/>
            </a:endParaRPr>
          </a:p>
          <a:p>
            <a:pPr marL="30163">
              <a:spcAft>
                <a:spcPts val="1200"/>
              </a:spcAft>
            </a:pPr>
            <a:r>
              <a:rPr lang="en-US" sz="2400">
                <a:solidFill>
                  <a:srgbClr val="000000"/>
                </a:solidFill>
                <a:latin typeface="Times New Roman" pitchFamily="18" charset="0"/>
                <a:cs typeface="Times New Roman" pitchFamily="18" charset="0"/>
              </a:rPr>
              <a:t>+Những chiếc lá cam, lá quýt vương lại trong lòng giếng sau bão cho thấy họ đã bám trụ trên đảo nhiều năm, đã trồng những cây lâu năm.</a:t>
            </a:r>
            <a:endParaRPr lang="en-US" sz="2400">
              <a:latin typeface="Times New Roman" pitchFamily="18" charset="0"/>
              <a:cs typeface="Times New Roman" pitchFamily="18" charset="0"/>
            </a:endParaRPr>
          </a:p>
          <a:p>
            <a:pPr marL="30163">
              <a:spcAft>
                <a:spcPts val="1200"/>
              </a:spcAft>
            </a:pPr>
            <a:r>
              <a:rPr lang="en-US" sz="2400">
                <a:solidFill>
                  <a:srgbClr val="000000"/>
                </a:solidFill>
                <a:latin typeface="Times New Roman" pitchFamily="18" charset="0"/>
                <a:cs typeface="Times New Roman" pitchFamily="18" charset="0"/>
              </a:rPr>
              <a:t>- Hoạt động của con người:</a:t>
            </a:r>
            <a:endParaRPr lang="en-US" sz="2400">
              <a:latin typeface="Times New Roman" pitchFamily="18" charset="0"/>
              <a:cs typeface="Times New Roman" pitchFamily="18" charset="0"/>
            </a:endParaRPr>
          </a:p>
          <a:p>
            <a:pPr marL="30163">
              <a:spcAft>
                <a:spcPts val="1200"/>
              </a:spcAft>
            </a:pPr>
            <a:r>
              <a:rPr lang="en-US" sz="2400">
                <a:solidFill>
                  <a:srgbClr val="000000"/>
                </a:solidFill>
                <a:latin typeface="Times New Roman" pitchFamily="18" charset="0"/>
                <a:cs typeface="Times New Roman" pitchFamily="18" charset="0"/>
              </a:rPr>
              <a:t>+ hối hả lấy nước sinh hoạt, dự trữ nước cho tàu thuyền.</a:t>
            </a:r>
            <a:endParaRPr lang="en-US" sz="2400">
              <a:latin typeface="Times New Roman" pitchFamily="18" charset="0"/>
              <a:cs typeface="Times New Roman" pitchFamily="18" charset="0"/>
            </a:endParaRPr>
          </a:p>
          <a:p>
            <a:pPr marL="30163">
              <a:spcAft>
                <a:spcPts val="1200"/>
              </a:spcAft>
            </a:pPr>
            <a:r>
              <a:rPr lang="en-US" sz="2400">
                <a:solidFill>
                  <a:srgbClr val="000000"/>
                </a:solidFill>
                <a:latin typeface="Times New Roman" pitchFamily="18" charset="0"/>
                <a:cs typeface="Times New Roman" pitchFamily="18" charset="0"/>
              </a:rPr>
              <a:t>+ Chỗ bãi đá: bao nhiêu là thuyền của hợp tác xã đang mở nắp sạp...</a:t>
            </a:r>
            <a:endParaRPr lang="en-US" sz="2400">
              <a:latin typeface="Times New Roman" pitchFamily="18" charset="0"/>
              <a:cs typeface="Times New Roman" pitchFamily="18" charset="0"/>
            </a:endParaRPr>
          </a:p>
          <a:p>
            <a:pPr marL="30163">
              <a:spcAft>
                <a:spcPts val="1200"/>
              </a:spcAft>
            </a:pP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Cảnh lao động của người dân trên đảo khẩn trương, sôi động,</a:t>
            </a:r>
            <a:r>
              <a:rPr lang="en-US" sz="2400">
                <a:solidFill>
                  <a:srgbClr val="000000"/>
                </a:solidFill>
                <a:latin typeface="Times New Roman" pitchFamily="18" charset="0"/>
                <a:cs typeface="Times New Roman" pitchFamily="18" charset="0"/>
              </a:rPr>
              <a:t> tấp nập, yên bình trên đảo.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46610" y="209862"/>
            <a:ext cx="4095410" cy="785214"/>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4FD54F08-CD02-4759-AE71-844ED16A7CED}"/>
              </a:ext>
            </a:extLst>
          </p:cNvPr>
          <p:cNvSpPr>
            <a:spLocks noChangeArrowheads="1"/>
          </p:cNvSpPr>
          <p:nvPr/>
        </p:nvSpPr>
        <p:spPr bwMode="auto">
          <a:xfrm>
            <a:off x="569030" y="1102401"/>
            <a:ext cx="11333160" cy="503281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DACC135B-0EA3-48E2-A876-CFE9619487DE}"/>
              </a:ext>
            </a:extLst>
          </p:cNvPr>
          <p:cNvSpPr txBox="1"/>
          <p:nvPr/>
        </p:nvSpPr>
        <p:spPr>
          <a:xfrm>
            <a:off x="1341620" y="317187"/>
            <a:ext cx="4095410" cy="54809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4F7D122-4B56-41F6-A3F1-6BB78A46ABED}"/>
              </a:ext>
            </a:extLst>
          </p:cNvPr>
          <p:cNvSpPr txBox="1"/>
          <p:nvPr/>
        </p:nvSpPr>
        <p:spPr>
          <a:xfrm>
            <a:off x="981855" y="1299666"/>
            <a:ext cx="8836701"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19D5A2D-57BB-48B1-AE9B-FC64A4EEE520}"/>
              </a:ext>
            </a:extLst>
          </p:cNvPr>
          <p:cNvSpPr txBox="1"/>
          <p:nvPr/>
        </p:nvSpPr>
        <p:spPr>
          <a:xfrm>
            <a:off x="682053" y="2065677"/>
            <a:ext cx="11085226" cy="216758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Think-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Piar</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Share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(10- 12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Think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Cho HS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Piar</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HS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Share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HS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56C0A46F-F45C-4B11-B6F8-B4608BBC9AAC}"/>
              </a:ext>
            </a:extLst>
          </p:cNvPr>
          <p:cNvSpPr txBox="1"/>
          <p:nvPr/>
        </p:nvSpPr>
        <p:spPr>
          <a:xfrm>
            <a:off x="981855" y="4274743"/>
            <a:ext cx="610099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D385913-6111-4AEE-8FAC-F79199F0171D}"/>
              </a:ext>
            </a:extLst>
          </p:cNvPr>
          <p:cNvSpPr txBox="1"/>
          <p:nvPr/>
        </p:nvSpPr>
        <p:spPr>
          <a:xfrm>
            <a:off x="816964" y="4893388"/>
            <a:ext cx="6100996" cy="88562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Kiểu bài: Miêu tả cảnh sinh hoạt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293370" algn="l"/>
                <a:tab pos="1386840" algn="l"/>
                <a:tab pos="1443990" algn="ctr"/>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vi-VN"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Cảnh mùa gặt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81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inVertic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1" grpId="0"/>
      <p:bldP spid="13" grpId="0"/>
      <p:bldP spid="15"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224853" y="411213"/>
            <a:ext cx="11632368" cy="633436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3CE34382-D7F7-422F-81AB-F7708A25F1F0}"/>
              </a:ext>
            </a:extLst>
          </p:cNvPr>
          <p:cNvSpPr txBox="1"/>
          <p:nvPr/>
        </p:nvSpPr>
        <p:spPr>
          <a:xfrm>
            <a:off x="850692" y="575914"/>
            <a:ext cx="6108490" cy="49212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9C60039-B705-4CCC-B688-D8E057C060DF}"/>
              </a:ext>
            </a:extLst>
          </p:cNvPr>
          <p:cNvSpPr txBox="1"/>
          <p:nvPr/>
        </p:nvSpPr>
        <p:spPr>
          <a:xfrm>
            <a:off x="850692" y="1085216"/>
            <a:ext cx="6108490" cy="46807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a.Tìm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4197B7A-0C9A-4068-9ED9-1575D3877069}"/>
              </a:ext>
            </a:extLst>
          </p:cNvPr>
          <p:cNvSpPr txBox="1"/>
          <p:nvPr/>
        </p:nvSpPr>
        <p:spPr>
          <a:xfrm>
            <a:off x="431621" y="1570473"/>
            <a:ext cx="11328758" cy="498444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mùa gặt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khẩn trương thu hoạch lúa, lúa chín vàng, âm thanh tiếng máy móc, tiếng 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Mùa hè, từ buổi sáng đến trưa;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điểm</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cổng làng, trên cánh đồng, trên đường làng, trên sân nhà</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Quang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 thiên nhiên (cánh đồng lúa chín, chim chóc, gió...)</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(cùng nhau ra đồng, điều khiển máy gặt, đóng lúa, khuân vác lúa lên xe, trở lúa về nhà, phơi lúa...)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cả gia đình em, mọi người dân trong 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thu hoạch lúa, khuân vác, phơi;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khen lúa lắm hạt, nắng to...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Sưu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tầm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ngày mùa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86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1244184"/>
            <a:ext cx="11380629" cy="413775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39FCAFD-FD9E-4B06-B6BA-4717A26AB63E}"/>
              </a:ext>
            </a:extLst>
          </p:cNvPr>
          <p:cNvSpPr txBox="1"/>
          <p:nvPr/>
        </p:nvSpPr>
        <p:spPr>
          <a:xfrm>
            <a:off x="734519" y="1476061"/>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Lập</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dàn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F90E72B-ED7E-4B45-8322-2F097A7E6DB3}"/>
              </a:ext>
            </a:extLst>
          </p:cNvPr>
          <p:cNvSpPr txBox="1"/>
          <p:nvPr/>
        </p:nvSpPr>
        <p:spPr>
          <a:xfrm>
            <a:off x="539645" y="2162968"/>
            <a:ext cx="10762937" cy="255454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Theo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muốn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gồm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69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239843" y="449705"/>
            <a:ext cx="11722308" cy="622091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735277BE-BDB0-4183-B49B-1505061C1AA8}"/>
              </a:ext>
            </a:extLst>
          </p:cNvPr>
          <p:cNvSpPr txBox="1"/>
          <p:nvPr/>
        </p:nvSpPr>
        <p:spPr>
          <a:xfrm>
            <a:off x="766400" y="590807"/>
            <a:ext cx="10623030" cy="113396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Mở</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vi-VN"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mùa gặt trên quê 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 cảnh thích thú, tự hào, tâm trạng háo hức...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97ABC2B-7BF4-49B3-A3A7-6B88B72439B4}"/>
              </a:ext>
            </a:extLst>
          </p:cNvPr>
          <p:cNvSpPr txBox="1"/>
          <p:nvPr/>
        </p:nvSpPr>
        <p:spPr>
          <a:xfrm>
            <a:off x="521561" y="1823885"/>
            <a:ext cx="6115986" cy="46089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760F0CC-B893-4FEB-8853-F81A84798A57}"/>
              </a:ext>
            </a:extLst>
          </p:cNvPr>
          <p:cNvSpPr txBox="1"/>
          <p:nvPr/>
        </p:nvSpPr>
        <p:spPr>
          <a:xfrm>
            <a:off x="591515" y="2315217"/>
            <a:ext cx="10972800" cy="3969100"/>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 chuẩn bị cho việc thu hoạch lúa: chị và em dậy sớm; theo bố mẹ ra đồng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 bao quát: Cảnh con đường làng ngày mùa, cánh đồng lúa chín, khung cảnh làng quê..Tâm trạng vui mừng náo nức của em và mọi người khi đi thu hoạch lúa. Nói chuyện vui vẻ,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Tả cụ thể, cận cảnh: Hình ảnh những bông lúa, hạt lúa hiện lên như thế nào (quan sát cận cảnh): màu sắc, hình dáng, ..cảm xúc của em tr</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ước</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cảnh vật, con ng</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0599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659568"/>
            <a:ext cx="11305678" cy="565129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2A8DB847-F0AD-4701-A9F0-C742B063F953}"/>
              </a:ext>
            </a:extLst>
          </p:cNvPr>
          <p:cNvSpPr txBox="1"/>
          <p:nvPr/>
        </p:nvSpPr>
        <p:spPr>
          <a:xfrm>
            <a:off x="560583" y="1000794"/>
            <a:ext cx="11017771" cy="3287888"/>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Tả hoạt động của con người trong ngày mùa: Mọi người túc trực đợi máy gặt; Chiếc máy hoạt động như thế nào (khẩn trương, nhanh nhẹn dưới sự điều khiển của người nông dân. Hoạt động lái máy, đóng lúa vào bao, khuân vác lúa lên xe công nông, chiếc xe trở lúa về, cả gia đình tập trung phơi lúa...)</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Cảm nhận về hình ảnh người mẹ cào lúa vất vả, chạy mưa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5936F817-FECC-4FD3-BA12-DC15E887F05C}"/>
              </a:ext>
            </a:extLst>
          </p:cNvPr>
          <p:cNvSpPr txBox="1"/>
          <p:nvPr/>
        </p:nvSpPr>
        <p:spPr>
          <a:xfrm>
            <a:off x="560583" y="4702808"/>
            <a:ext cx="10882860" cy="85606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Kết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vi-VN"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 nỗi vất vả của nhà nông, vẻ đẹp quê hương, giá trị của lao động...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02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46610" y="276303"/>
            <a:ext cx="4635056" cy="768825"/>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AE5D92D7-56B7-4753-9980-89FC8708D73E}"/>
              </a:ext>
            </a:extLst>
          </p:cNvPr>
          <p:cNvSpPr>
            <a:spLocks noChangeArrowheads="1"/>
          </p:cNvSpPr>
          <p:nvPr/>
        </p:nvSpPr>
        <p:spPr bwMode="auto">
          <a:xfrm>
            <a:off x="302300" y="2235294"/>
            <a:ext cx="11587397" cy="256818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10E1D8B-5C0C-49D7-B5DE-20B7F0523712}"/>
              </a:ext>
            </a:extLst>
          </p:cNvPr>
          <p:cNvSpPr txBox="1"/>
          <p:nvPr/>
        </p:nvSpPr>
        <p:spPr>
          <a:xfrm>
            <a:off x="921895" y="403681"/>
            <a:ext cx="4039849" cy="522259"/>
          </a:xfrm>
          <a:prstGeom prst="rect">
            <a:avLst/>
          </a:prstGeom>
          <a:blipFill>
            <a:blip r:embed="rId2"/>
            <a:tile tx="0" ty="0" sx="100000" sy="100000" flip="none" algn="tl"/>
          </a:blipFill>
        </p:spPr>
        <p:txBody>
          <a:bodyPr wrap="square">
            <a:spAutoFit/>
          </a:bodyPr>
          <a:lstStyle/>
          <a:p>
            <a:pPr marL="0" marR="0" lvl="0" indent="0" algn="l" defTabSz="914400" rtl="0" eaLnBrk="1" fontAlgn="auto" latinLnBrk="0" hangingPunct="1">
              <a:lnSpc>
                <a:spcPct val="107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3: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id="{68650746-6AF7-43B3-BA11-D8906474FFF0}"/>
              </a:ext>
            </a:extLst>
          </p:cNvPr>
          <p:cNvSpPr>
            <a:spLocks noChangeArrowheads="1"/>
          </p:cNvSpPr>
          <p:nvPr/>
        </p:nvSpPr>
        <p:spPr bwMode="auto">
          <a:xfrm>
            <a:off x="4435757" y="1325795"/>
            <a:ext cx="3320483" cy="628832"/>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6C03AA30-7CD3-4F27-BB5A-9CA515CBE496}"/>
              </a:ext>
            </a:extLst>
          </p:cNvPr>
          <p:cNvSpPr txBox="1"/>
          <p:nvPr/>
        </p:nvSpPr>
        <p:spPr>
          <a:xfrm>
            <a:off x="446610" y="2675404"/>
            <a:ext cx="11125797" cy="168796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444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sớm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tỉnh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sớm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E81E169A-DC08-42CD-94AF-FA024B4760A5}"/>
              </a:ext>
            </a:extLst>
          </p:cNvPr>
          <p:cNvSpPr txBox="1"/>
          <p:nvPr/>
        </p:nvSpPr>
        <p:spPr>
          <a:xfrm>
            <a:off x="4770835" y="1317307"/>
            <a:ext cx="265032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1"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tham khảo</a:t>
            </a:r>
            <a:r>
              <a:rPr kumimoji="0" lang="vi-VN" sz="2400" b="1" i="1"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0832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p:bldP spid="7"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16630" y="974360"/>
            <a:ext cx="11365639" cy="47668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BFC37A5B-B0B7-45F1-9545-EA2AAEB10ECA}"/>
              </a:ext>
            </a:extLst>
          </p:cNvPr>
          <p:cNvSpPr txBox="1"/>
          <p:nvPr/>
        </p:nvSpPr>
        <p:spPr>
          <a:xfrm>
            <a:off x="584617" y="1260210"/>
            <a:ext cx="11032760"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sớm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đua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oi ả,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hè</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cổng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nẻo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lũy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vườn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tung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trĩu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sớm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6298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1169234"/>
            <a:ext cx="11410609" cy="463196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84D940F6-F3B8-44C4-9B4A-4B8AD4641A54}"/>
              </a:ext>
            </a:extLst>
          </p:cNvPr>
          <p:cNvSpPr txBox="1"/>
          <p:nvPr/>
        </p:nvSpPr>
        <p:spPr>
          <a:xfrm>
            <a:off x="569626" y="1552518"/>
            <a:ext cx="11205744"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ruộng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tệp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thóc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chiếc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khổng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sẵn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sớm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cỗ</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vang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Dưới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cỗ</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ruộng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chiếc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miệng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khổng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miệng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tọt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khéo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léo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Anh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luá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tuốt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sót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mẩy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miệng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chiếc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sẵn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khỏe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ruộng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loáng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cỗ</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ghé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túm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98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05685" y="1588957"/>
            <a:ext cx="11380629" cy="413728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5EA6FBE2-545A-4EDA-A441-5F3C2755FC18}"/>
              </a:ext>
            </a:extLst>
          </p:cNvPr>
          <p:cNvSpPr txBox="1"/>
          <p:nvPr/>
        </p:nvSpPr>
        <p:spPr>
          <a:xfrm>
            <a:off x="482658" y="1750431"/>
            <a:ext cx="11226682" cy="3357137"/>
          </a:xfrm>
          <a:prstGeom prst="rect">
            <a:avLst/>
          </a:prstGeom>
          <a:noFill/>
        </p:spPr>
        <p:txBody>
          <a:bodyPr wrap="square">
            <a:spAutoFit/>
          </a:bodyPr>
          <a:lstStyle/>
          <a:p>
            <a:pPr marL="0" marR="0" lvl="0" indent="742950" algn="l" defTabSz="914400" rtl="0" eaLnBrk="1" fontAlgn="auto" latinLnBrk="0" hangingPunct="1">
              <a:lnSpc>
                <a:spcPct val="150000"/>
              </a:lnSpc>
              <a:spcBef>
                <a:spcPts val="0"/>
              </a:spcBef>
              <a:spcAft>
                <a:spcPts val="1000"/>
              </a:spcAft>
              <a:buClrTx/>
              <a:buSzTx/>
              <a:buFontTx/>
              <a:buNone/>
              <a:tabLst>
                <a:tab pos="57150" algn="ctr"/>
                <a:tab pos="457200" algn="ctr"/>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túm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oi ả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bánh,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098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16630" y="1094282"/>
            <a:ext cx="11275698" cy="497673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BDE8393-EDA1-47C4-8E6C-4FB906898BD5}"/>
              </a:ext>
            </a:extLst>
          </p:cNvPr>
          <p:cNvSpPr txBox="1"/>
          <p:nvPr/>
        </p:nvSpPr>
        <p:spPr>
          <a:xfrm>
            <a:off x="499672" y="1582340"/>
            <a:ext cx="10997784"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mỉm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ướt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mồ</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Thỉnh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6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00113"/>
            <a:ext cx="11322050" cy="51260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23913" y="1141413"/>
            <a:ext cx="6116637" cy="461962"/>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 H</a:t>
            </a:r>
            <a:r>
              <a:rPr lang="en-US" sz="2400" b="1">
                <a:latin typeface="Times New Roman" pitchFamily="18" charset="0"/>
                <a:cs typeface="Times New Roman" pitchFamily="18" charset="0"/>
              </a:rPr>
              <a:t>ình ảnh chị Châu Hòa Mãn:</a:t>
            </a:r>
            <a:r>
              <a:rPr lang="en-US" sz="2400">
                <a:latin typeface="Times New Roman" pitchFamily="18" charset="0"/>
                <a:cs typeface="Times New Roman" pitchFamily="18" charset="0"/>
              </a:rPr>
              <a:t> </a:t>
            </a:r>
          </a:p>
        </p:txBody>
      </p:sp>
      <p:sp>
        <p:nvSpPr>
          <p:cNvPr id="7" name="TextBox 6"/>
          <p:cNvSpPr txBox="1"/>
          <p:nvPr/>
        </p:nvSpPr>
        <p:spPr>
          <a:xfrm>
            <a:off x="693738" y="1858963"/>
            <a:ext cx="10833100" cy="3662362"/>
          </a:xfrm>
          <a:prstGeom prst="rect">
            <a:avLst/>
          </a:prstGeom>
          <a:noFill/>
        </p:spPr>
        <p:txBody>
          <a:bodyPr>
            <a:spAutoFit/>
          </a:bodyPr>
          <a:lstStyle/>
          <a:p>
            <a:pPr>
              <a:spcAft>
                <a:spcPts val="1200"/>
              </a:spcAft>
            </a:pPr>
            <a:r>
              <a:rPr lang="en-US" sz="2400" i="1">
                <a:solidFill>
                  <a:srgbClr val="000000"/>
                </a:solidFill>
                <a:latin typeface="Times New Roman" pitchFamily="18" charset="0"/>
                <a:cs typeface="Times New Roman" pitchFamily="18" charset="0"/>
              </a:rPr>
              <a:t>“Trông chị Châu Hòa Mãn địu con... lũ con hiền lành”</a:t>
            </a:r>
            <a:r>
              <a:rPr lang="en-US" sz="2400">
                <a:latin typeface="Times New Roman" pitchFamily="18" charset="0"/>
                <a:cs typeface="Times New Roman" pitchFamily="18" charset="0"/>
              </a:rPr>
              <a:t> so sánh nhiều tầng bậc với các cặp so sánh</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spcAft>
                <a:spcPts val="1200"/>
              </a:spcAft>
              <a:buClr>
                <a:srgbClr val="000000"/>
              </a:buClr>
              <a:buFont typeface="Times New Roman" pitchFamily="18" charset="0"/>
              <a:buChar char="-"/>
            </a:pPr>
            <a:r>
              <a:rPr lang="en-US" sz="2400">
                <a:latin typeface="Times New Roman" pitchFamily="18" charset="0"/>
                <a:cs typeface="Times New Roman" pitchFamily="18" charset="0"/>
              </a:rPr>
              <a:t>Ý nghĩa: </a:t>
            </a:r>
          </a:p>
          <a:p>
            <a:pPr>
              <a:spcAft>
                <a:spcPts val="1200"/>
              </a:spcAft>
            </a:pPr>
            <a:r>
              <a:rPr lang="en-US" sz="2400">
                <a:latin typeface="Times New Roman" pitchFamily="18" charset="0"/>
                <a:cs typeface="Times New Roman" pitchFamily="18" charset="0"/>
              </a:rPr>
              <a:t>+ Ca ngợi, tôn vinh vẻ đẹp của con người lao đông Cô Tô, chính họ là những người lao động mới đang từng ngày cống hiến cho đất nước. </a:t>
            </a:r>
          </a:p>
          <a:p>
            <a:pPr>
              <a:spcAft>
                <a:spcPts val="1200"/>
              </a:spcAft>
            </a:pPr>
            <a:r>
              <a:rPr lang="en-US" sz="2400">
                <a:latin typeface="Times New Roman" pitchFamily="18" charset="0"/>
                <a:cs typeface="Times New Roman" pitchFamily="18" charset="0"/>
              </a:rPr>
              <a:t>+ Tạo cho người đọc ấn tượng sâu sắc khó quên về khung cảnh, tiềm năng của biển Cô Tô.</a:t>
            </a:r>
          </a:p>
          <a:p>
            <a:r>
              <a:rPr lang="en-US" sz="2400">
                <a:latin typeface="Times New Roman" pitchFamily="18" charset="0"/>
                <a:cs typeface="Times New Roman" pitchFamily="18" charset="0"/>
              </a:rPr>
              <a:t>+ Tình yêu thiên nhiên và con người của tác giả được hòa quyện, đan dệt.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854440"/>
            <a:ext cx="11080826" cy="469192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2D1B24AA-D653-4B15-AC61-344243D45F99}"/>
              </a:ext>
            </a:extLst>
          </p:cNvPr>
          <p:cNvSpPr>
            <a:spLocks noChangeArrowheads="1"/>
          </p:cNvSpPr>
          <p:nvPr/>
        </p:nvSpPr>
        <p:spPr bwMode="auto">
          <a:xfrm>
            <a:off x="690498" y="1416744"/>
            <a:ext cx="10533089" cy="334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150" algn="ctr"/>
                <a:tab pos="457200" algn="ctr"/>
              </a:tabLst>
              <a:defRPr>
                <a:solidFill>
                  <a:schemeClr val="tx1"/>
                </a:solidFill>
                <a:latin typeface="Arial" panose="020B0604020202020204" pitchFamily="34" charset="0"/>
              </a:defRPr>
            </a:lvl1pPr>
            <a:lvl2pPr eaLnBrk="0" fontAlgn="base" hangingPunct="0">
              <a:spcBef>
                <a:spcPct val="0"/>
              </a:spcBef>
              <a:spcAft>
                <a:spcPct val="0"/>
              </a:spcAft>
              <a:tabLst>
                <a:tab pos="57150" algn="ctr"/>
                <a:tab pos="457200" algn="ctr"/>
              </a:tabLst>
              <a:defRPr>
                <a:solidFill>
                  <a:schemeClr val="tx1"/>
                </a:solidFill>
                <a:latin typeface="Arial" panose="020B0604020202020204" pitchFamily="34" charset="0"/>
              </a:defRPr>
            </a:lvl2pPr>
            <a:lvl3pPr eaLnBrk="0" fontAlgn="base" hangingPunct="0">
              <a:spcBef>
                <a:spcPct val="0"/>
              </a:spcBef>
              <a:spcAft>
                <a:spcPct val="0"/>
              </a:spcAft>
              <a:tabLst>
                <a:tab pos="57150" algn="ctr"/>
                <a:tab pos="457200" algn="ctr"/>
              </a:tabLst>
              <a:defRPr>
                <a:solidFill>
                  <a:schemeClr val="tx1"/>
                </a:solidFill>
                <a:latin typeface="Arial" panose="020B0604020202020204" pitchFamily="34" charset="0"/>
              </a:defRPr>
            </a:lvl3pPr>
            <a:lvl4pPr eaLnBrk="0" fontAlgn="base" hangingPunct="0">
              <a:spcBef>
                <a:spcPct val="0"/>
              </a:spcBef>
              <a:spcAft>
                <a:spcPct val="0"/>
              </a:spcAft>
              <a:tabLst>
                <a:tab pos="57150" algn="ctr"/>
                <a:tab pos="457200" algn="ctr"/>
              </a:tabLst>
              <a:defRPr>
                <a:solidFill>
                  <a:schemeClr val="tx1"/>
                </a:solidFill>
                <a:latin typeface="Arial" panose="020B0604020202020204" pitchFamily="34" charset="0"/>
              </a:defRPr>
            </a:lvl4pPr>
            <a:lvl5pPr eaLnBrk="0" fontAlgn="base" hangingPunct="0">
              <a:spcBef>
                <a:spcPct val="0"/>
              </a:spcBef>
              <a:spcAft>
                <a:spcPct val="0"/>
              </a:spcAft>
              <a:tabLst>
                <a:tab pos="57150" algn="ctr"/>
                <a:tab pos="457200" algn="ctr"/>
              </a:tabLst>
              <a:defRPr>
                <a:solidFill>
                  <a:schemeClr val="tx1"/>
                </a:solidFill>
                <a:latin typeface="Arial" panose="020B0604020202020204" pitchFamily="34" charset="0"/>
              </a:defRPr>
            </a:lvl5pPr>
            <a:lvl6pPr eaLnBrk="0" fontAlgn="base" hangingPunct="0">
              <a:spcBef>
                <a:spcPct val="0"/>
              </a:spcBef>
              <a:spcAft>
                <a:spcPct val="0"/>
              </a:spcAft>
              <a:tabLst>
                <a:tab pos="57150" algn="ctr"/>
                <a:tab pos="457200" algn="ctr"/>
              </a:tabLst>
              <a:defRPr>
                <a:solidFill>
                  <a:schemeClr val="tx1"/>
                </a:solidFill>
                <a:latin typeface="Arial" panose="020B0604020202020204" pitchFamily="34" charset="0"/>
              </a:defRPr>
            </a:lvl6pPr>
            <a:lvl7pPr eaLnBrk="0" fontAlgn="base" hangingPunct="0">
              <a:spcBef>
                <a:spcPct val="0"/>
              </a:spcBef>
              <a:spcAft>
                <a:spcPct val="0"/>
              </a:spcAft>
              <a:tabLst>
                <a:tab pos="57150" algn="ctr"/>
                <a:tab pos="457200" algn="ctr"/>
              </a:tabLst>
              <a:defRPr>
                <a:solidFill>
                  <a:schemeClr val="tx1"/>
                </a:solidFill>
                <a:latin typeface="Arial" panose="020B0604020202020204" pitchFamily="34" charset="0"/>
              </a:defRPr>
            </a:lvl7pPr>
            <a:lvl8pPr eaLnBrk="0" fontAlgn="base" hangingPunct="0">
              <a:spcBef>
                <a:spcPct val="0"/>
              </a:spcBef>
              <a:spcAft>
                <a:spcPct val="0"/>
              </a:spcAft>
              <a:tabLst>
                <a:tab pos="57150" algn="ctr"/>
                <a:tab pos="457200" algn="ctr"/>
              </a:tabLst>
              <a:defRPr>
                <a:solidFill>
                  <a:schemeClr val="tx1"/>
                </a:solidFill>
                <a:latin typeface="Arial" panose="020B0604020202020204" pitchFamily="34" charset="0"/>
              </a:defRPr>
            </a:lvl8pPr>
            <a:lvl9pPr eaLnBrk="0" fontAlgn="base" hangingPunct="0">
              <a:spcBef>
                <a:spcPct val="0"/>
              </a:spcBef>
              <a:spcAft>
                <a:spcPct val="0"/>
              </a:spcAft>
              <a:tabLst>
                <a:tab pos="57150" algn="ctr"/>
                <a:tab pos="457200" algn="ctr"/>
              </a:tabLst>
              <a:defRPr>
                <a:solidFill>
                  <a:schemeClr val="tx1"/>
                </a:solidFill>
                <a:latin typeface="Arial" panose="020B0604020202020204" pitchFamily="34" charset="0"/>
              </a:defRPr>
            </a:lvl9pPr>
          </a:lstStyle>
          <a:p>
            <a:pPr marL="0" marR="0" lvl="0" indent="742950" algn="l" defTabSz="914400" rtl="0" eaLnBrk="0" fontAlgn="base" latinLnBrk="0" hangingPunct="0">
              <a:lnSpc>
                <a:spcPct val="150000"/>
              </a:lnSpc>
              <a:spcBef>
                <a:spcPct val="0"/>
              </a:spcBef>
              <a:spcAft>
                <a:spcPct val="0"/>
              </a:spcAft>
              <a:buClrTx/>
              <a:buSzTx/>
              <a:buFontTx/>
              <a:buNone/>
              <a:tabLst>
                <a:tab pos="57150" algn="ctr"/>
                <a:tab pos="457200" algn="ctr"/>
              </a:tabLst>
              <a:defRPr/>
            </a:pP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ghé</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vùng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nán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khoảnh</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bông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ươm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hít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nỗi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vả</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Mệnh</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trân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gạo</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8929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64097" y="128573"/>
            <a:ext cx="4782460" cy="788497"/>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D11A058-9A42-479B-A17D-2CC01A9D3F89}"/>
              </a:ext>
            </a:extLst>
          </p:cNvPr>
          <p:cNvSpPr txBox="1"/>
          <p:nvPr/>
        </p:nvSpPr>
        <p:spPr>
          <a:xfrm>
            <a:off x="693296" y="291348"/>
            <a:ext cx="611598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BÁO CÁO SẢN PHẨM VIẾT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1F3FB54C-922F-433F-8080-671E88A6B2FF}"/>
              </a:ext>
            </a:extLst>
          </p:cNvPr>
          <p:cNvSpPr txBox="1"/>
          <p:nvPr/>
        </p:nvSpPr>
        <p:spPr>
          <a:xfrm>
            <a:off x="3751289" y="1079845"/>
            <a:ext cx="4606899" cy="461665"/>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rubric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8" name="Table 7">
            <a:extLst>
              <a:ext uri="{FF2B5EF4-FFF2-40B4-BE49-F238E27FC236}">
                <a16:creationId xmlns:a16="http://schemas.microsoft.com/office/drawing/2014/main" id="{6AB083B6-E35A-4478-BFEC-D2935F532827}"/>
              </a:ext>
            </a:extLst>
          </p:cNvPr>
          <p:cNvGraphicFramePr>
            <a:graphicFrameLocks noGrp="1"/>
          </p:cNvGraphicFramePr>
          <p:nvPr>
            <p:extLst/>
          </p:nvPr>
        </p:nvGraphicFramePr>
        <p:xfrm>
          <a:off x="174183" y="1715662"/>
          <a:ext cx="11872210" cy="4841240"/>
        </p:xfrm>
        <a:graphic>
          <a:graphicData uri="http://schemas.openxmlformats.org/drawingml/2006/table">
            <a:tbl>
              <a:tblPr firstRow="1" firstCol="1" bandRow="1" bandCol="1">
                <a:tableStyleId>{5C22544A-7EE6-4342-B048-85BDC9FD1C3A}</a:tableStyleId>
              </a:tblPr>
              <a:tblGrid>
                <a:gridCol w="2165759">
                  <a:extLst>
                    <a:ext uri="{9D8B030D-6E8A-4147-A177-3AD203B41FA5}">
                      <a16:colId xmlns:a16="http://schemas.microsoft.com/office/drawing/2014/main" val="526396911"/>
                    </a:ext>
                  </a:extLst>
                </a:gridCol>
                <a:gridCol w="2797148">
                  <a:extLst>
                    <a:ext uri="{9D8B030D-6E8A-4147-A177-3AD203B41FA5}">
                      <a16:colId xmlns:a16="http://schemas.microsoft.com/office/drawing/2014/main" val="188466363"/>
                    </a:ext>
                  </a:extLst>
                </a:gridCol>
                <a:gridCol w="2797148">
                  <a:extLst>
                    <a:ext uri="{9D8B030D-6E8A-4147-A177-3AD203B41FA5}">
                      <a16:colId xmlns:a16="http://schemas.microsoft.com/office/drawing/2014/main" val="2194417056"/>
                    </a:ext>
                  </a:extLst>
                </a:gridCol>
                <a:gridCol w="2424581">
                  <a:extLst>
                    <a:ext uri="{9D8B030D-6E8A-4147-A177-3AD203B41FA5}">
                      <a16:colId xmlns:a16="http://schemas.microsoft.com/office/drawing/2014/main" val="1911154051"/>
                    </a:ext>
                  </a:extLst>
                </a:gridCol>
                <a:gridCol w="1687574">
                  <a:extLst>
                    <a:ext uri="{9D8B030D-6E8A-4147-A177-3AD203B41FA5}">
                      <a16:colId xmlns:a16="http://schemas.microsoft.com/office/drawing/2014/main" val="1186095340"/>
                    </a:ext>
                  </a:extLst>
                </a:gridCol>
              </a:tblGrid>
              <a:tr h="1220305">
                <a:tc>
                  <a:txBody>
                    <a:bodyPr/>
                    <a:lstStyle/>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Mức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Tiêu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chí</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Mức</a:t>
                      </a:r>
                      <a:r>
                        <a:rPr lang="en-US" sz="2000" dirty="0">
                          <a:solidFill>
                            <a:schemeClr val="tx1"/>
                          </a:solidFill>
                          <a:effectLst/>
                          <a:latin typeface="Times New Roman" panose="02020603050405020304" pitchFamily="18" charset="0"/>
                          <a:cs typeface="Times New Roman" panose="02020603050405020304" pitchFamily="18" charset="0"/>
                        </a:rPr>
                        <a:t> 1</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28600" algn="l"/>
                          <a:tab pos="602615" algn="l"/>
                        </a:tabLs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228600" algn="l"/>
                          <a:tab pos="602615" algn="l"/>
                        </a:tabLst>
                      </a:pPr>
                      <a:r>
                        <a:rPr lang="en-US" sz="2000">
                          <a:solidFill>
                            <a:schemeClr val="tx1"/>
                          </a:solidFill>
                          <a:effectLst/>
                          <a:latin typeface="Times New Roman" panose="02020603050405020304" pitchFamily="18" charset="0"/>
                          <a:cs typeface="Times New Roman" panose="02020603050405020304" pitchFamily="18" charset="0"/>
                        </a:rPr>
                        <a:t>        Mức 2</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28600" algn="l"/>
                          <a:tab pos="602615" algn="l"/>
                        </a:tabLs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228600" algn="l"/>
                          <a:tab pos="602615" algn="l"/>
                        </a:tabLst>
                      </a:pPr>
                      <a:r>
                        <a:rPr lang="en-US" sz="2000">
                          <a:solidFill>
                            <a:schemeClr val="tx1"/>
                          </a:solidFill>
                          <a:effectLst/>
                          <a:latin typeface="Times New Roman" panose="02020603050405020304" pitchFamily="18" charset="0"/>
                          <a:cs typeface="Times New Roman" panose="02020603050405020304" pitchFamily="18" charset="0"/>
                        </a:rPr>
                        <a:t>        Mức 3</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28600" algn="l"/>
                        </a:tabLst>
                      </a:pPr>
                      <a:r>
                        <a:rPr lang="en-US" sz="200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228600" algn="l"/>
                          <a:tab pos="602615" algn="l"/>
                        </a:tabLst>
                      </a:pPr>
                      <a:r>
                        <a:rPr lang="en-US" sz="2000">
                          <a:solidFill>
                            <a:schemeClr val="tx1"/>
                          </a:solidFill>
                          <a:effectLst/>
                          <a:latin typeface="Times New Roman" panose="02020603050405020304" pitchFamily="18" charset="0"/>
                          <a:cs typeface="Times New Roman" panose="02020603050405020304" pitchFamily="18" charset="0"/>
                        </a:rPr>
                        <a:t>Mức 4</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7395711"/>
                  </a:ext>
                </a:extLst>
              </a:tr>
              <a:tr h="3428620">
                <a:tc>
                  <a:txBody>
                    <a:bodyPr/>
                    <a:lstStyle/>
                    <a:p>
                      <a:pPr>
                        <a:lnSpc>
                          <a:spcPct val="115000"/>
                        </a:lnSpc>
                        <a:spcAft>
                          <a:spcPts val="1000"/>
                        </a:spcAft>
                        <a:tabLst>
                          <a:tab pos="228600" algn="l"/>
                          <a:tab pos="602615" algn="l"/>
                        </a:tabLst>
                      </a:pP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miêu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(10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1000"/>
                        </a:spcAft>
                        <a:tabLst>
                          <a:tab pos="228600" algn="l"/>
                        </a:tabLst>
                      </a:pPr>
                      <a:r>
                        <a:rPr lang="vi-VN" sz="2000" dirty="0">
                          <a:solidFill>
                            <a:schemeClr val="tx1"/>
                          </a:solidFill>
                          <a:effectLst/>
                          <a:latin typeface="Times New Roman" panose="02020603050405020304" pitchFamily="18" charset="0"/>
                          <a:cs typeface="Times New Roman" panose="02020603050405020304" pitchFamily="18" charset="0"/>
                        </a:rPr>
                        <a:t>Đảm bảo đầy đủ yêu cầu về kiến thức, kĩ năng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miêu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thực</a:t>
                      </a:r>
                      <a:r>
                        <a:rPr lang="vi-VN" sz="2000" dirty="0">
                          <a:solidFill>
                            <a:schemeClr val="tx1"/>
                          </a:solidFill>
                          <a:effectLst/>
                          <a:latin typeface="Times New Roman" panose="02020603050405020304" pitchFamily="18" charset="0"/>
                          <a:cs typeface="Times New Roman" panose="02020603050405020304" pitchFamily="18" charset="0"/>
                        </a:rPr>
                        <a:t>, và có ý nghĩa sâu sắc; lời văn trong sáng, văn viết giàu cảm xúc, giàu sức thuyết phục. </a:t>
                      </a:r>
                      <a:endParaRPr lang="en-US" sz="20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spcAft>
                          <a:spcPts val="1000"/>
                        </a:spcAft>
                        <a:tabLst>
                          <a:tab pos="228600" algn="l"/>
                        </a:tabLst>
                      </a:pPr>
                      <a:r>
                        <a:rPr lang="en-US" sz="2000" dirty="0">
                          <a:solidFill>
                            <a:schemeClr val="tx1"/>
                          </a:solidFill>
                          <a:effectLst/>
                          <a:latin typeface="Times New Roman" panose="02020603050405020304" pitchFamily="18" charset="0"/>
                          <a:cs typeface="Times New Roman" panose="02020603050405020304" pitchFamily="18" charset="0"/>
                        </a:rPr>
                        <a:t>(9 -10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Đảm bảo yêu cầu về kiến thức, kĩ năng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miêu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vi-VN" sz="2000" dirty="0">
                          <a:solidFill>
                            <a:schemeClr val="tx1"/>
                          </a:solidFill>
                          <a:effectLst/>
                          <a:latin typeface="Times New Roman" panose="02020603050405020304" pitchFamily="18" charset="0"/>
                          <a:cs typeface="Times New Roman" panose="02020603050405020304" pitchFamily="18" charset="0"/>
                        </a:rPr>
                        <a:t>nhưng còn mắc một vài lỗi diễn đạt, văn viết có cảm xúc, </a:t>
                      </a:r>
                      <a:r>
                        <a:rPr lang="en-US" sz="2000" dirty="0" err="1">
                          <a:solidFill>
                            <a:schemeClr val="tx1"/>
                          </a:solidFill>
                          <a:effectLst/>
                          <a:latin typeface="Times New Roman" panose="02020603050405020304" pitchFamily="18" charset="0"/>
                          <a:cs typeface="Times New Roman" panose="02020603050405020304" pitchFamily="18" charset="0"/>
                        </a:rPr>
                        <a:t>nhưng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chưa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thật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động</a:t>
                      </a:r>
                      <a:r>
                        <a:rPr lang="en-US" sz="2000" dirty="0">
                          <a:solidFill>
                            <a:schemeClr val="tx1"/>
                          </a:solidFill>
                          <a:effectLst/>
                          <a:latin typeface="Times New Roman" panose="02020603050405020304" pitchFamily="18" charset="0"/>
                          <a:cs typeface="Times New Roman" panose="02020603050405020304" pitchFamily="18" charset="0"/>
                        </a:rPr>
                        <a:t>.(7 - 8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28600" algn="l"/>
                          <a:tab pos="602615" algn="l"/>
                        </a:tabLst>
                      </a:pPr>
                      <a:r>
                        <a:rPr lang="en-US" sz="2000" dirty="0" err="1">
                          <a:solidFill>
                            <a:schemeClr val="tx1"/>
                          </a:solidFill>
                          <a:effectLst/>
                          <a:latin typeface="Times New Roman" panose="02020603050405020304" pitchFamily="18" charset="0"/>
                          <a:cs typeface="Times New Roman" panose="02020603050405020304" pitchFamily="18" charset="0"/>
                        </a:rPr>
                        <a:t>Đảm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bảo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yêu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cầu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cơ</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bản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miêu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err="1">
                          <a:solidFill>
                            <a:schemeClr val="tx1"/>
                          </a:solidFill>
                          <a:effectLst/>
                          <a:latin typeface="Times New Roman" panose="02020603050405020304" pitchFamily="18" charset="0"/>
                          <a:cs typeface="Times New Roman" panose="02020603050405020304" pitchFamily="18" charset="0"/>
                        </a:rPr>
                        <a:t>biết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sắp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xếp</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việc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nhưng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chưa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rõ</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xúc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chưa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rõ</a:t>
                      </a:r>
                      <a:endParaRPr lang="en-US" sz="20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(5- 6 </a:t>
                      </a:r>
                      <a:r>
                        <a:rPr lang="en-US" sz="2000" dirty="0" err="1">
                          <a:solidFill>
                            <a:schemeClr val="tx1"/>
                          </a:solidFill>
                          <a:effectLst/>
                          <a:latin typeface="Times New Roman" panose="02020603050405020304" pitchFamily="18" charset="0"/>
                          <a:cs typeface="Times New Roman" panose="02020603050405020304" pitchFamily="18" charset="0"/>
                        </a:rPr>
                        <a:t>điểm</a:t>
                      </a:r>
                      <a:r>
                        <a:rPr lang="en-US" sz="20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228600" algn="l"/>
                        </a:tabLs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viết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bài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văn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miêu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tả</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một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sinh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mờ</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nhạt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chưa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nổi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bật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xúc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các</a:t>
                      </a:r>
                      <a:r>
                        <a:rPr lang="en-US" sz="2000" dirty="0">
                          <a:solidFill>
                            <a:schemeClr val="tx1"/>
                          </a:solidFill>
                          <a:effectLst/>
                          <a:latin typeface="Times New Roman" panose="02020603050405020304" pitchFamily="18" charset="0"/>
                          <a:cs typeface="Times New Roman" panose="02020603050405020304" pitchFamily="18" charset="0"/>
                        </a:rPr>
                        <a:t> ý </a:t>
                      </a:r>
                      <a:r>
                        <a:rPr lang="en-US" sz="2000" dirty="0" err="1">
                          <a:solidFill>
                            <a:schemeClr val="tx1"/>
                          </a:solidFill>
                          <a:effectLst/>
                          <a:latin typeface="Times New Roman" panose="02020603050405020304" pitchFamily="18" charset="0"/>
                          <a:cs typeface="Times New Roman" panose="02020603050405020304" pitchFamily="18" charset="0"/>
                        </a:rPr>
                        <a:t>còn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lôn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xộn</a:t>
                      </a:r>
                      <a:r>
                        <a:rPr lang="en-US" sz="20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1000"/>
                        </a:spcAft>
                        <a:tabLst>
                          <a:tab pos="228600" algn="l"/>
                        </a:tabLst>
                      </a:pPr>
                      <a:r>
                        <a:rPr lang="en-US" sz="2000" dirty="0">
                          <a:solidFill>
                            <a:schemeClr val="tx1"/>
                          </a:solidFill>
                          <a:effectLst/>
                          <a:latin typeface="Times New Roman" panose="02020603050405020304" pitchFamily="18" charset="0"/>
                          <a:cs typeface="Times New Roman" panose="02020603050405020304" pitchFamily="18" charset="0"/>
                        </a:rPr>
                        <a:t>(</a:t>
                      </a:r>
                      <a:r>
                        <a:rPr lang="en-US" sz="2000" dirty="0" err="1">
                          <a:solidFill>
                            <a:schemeClr val="tx1"/>
                          </a:solidFill>
                          <a:effectLst/>
                          <a:latin typeface="Times New Roman" panose="02020603050405020304" pitchFamily="18" charset="0"/>
                          <a:cs typeface="Times New Roman" panose="02020603050405020304" pitchFamily="18" charset="0"/>
                        </a:rPr>
                        <a:t>dưới</a:t>
                      </a:r>
                      <a:r>
                        <a:rPr lang="en-US" sz="2000" dirty="0">
                          <a:solidFill>
                            <a:schemeClr val="tx1"/>
                          </a:solidFill>
                          <a:effectLst/>
                          <a:latin typeface="Times New Roman" panose="02020603050405020304" pitchFamily="18" charset="0"/>
                          <a:cs typeface="Times New Roman" panose="02020603050405020304" pitchFamily="18" charset="0"/>
                        </a:rPr>
                        <a:t> 5điểm)</a:t>
                      </a:r>
                    </a:p>
                    <a:p>
                      <a:pPr>
                        <a:lnSpc>
                          <a:spcPct val="115000"/>
                        </a:lnSpc>
                        <a:spcAft>
                          <a:spcPts val="1000"/>
                        </a:spcAft>
                        <a:tabLst>
                          <a:tab pos="228600" algn="l"/>
                          <a:tab pos="602615" algn="l"/>
                        </a:tabLs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440" marR="5944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7980521"/>
                  </a:ext>
                </a:extLst>
              </a:tr>
            </a:tbl>
          </a:graphicData>
        </a:graphic>
      </p:graphicFrame>
      <p:cxnSp>
        <p:nvCxnSpPr>
          <p:cNvPr id="10" name="Straight Connector 9">
            <a:extLst>
              <a:ext uri="{FF2B5EF4-FFF2-40B4-BE49-F238E27FC236}">
                <a16:creationId xmlns:a16="http://schemas.microsoft.com/office/drawing/2014/main" id="{6ABC9976-42D1-40AD-9CB1-8016696E4F9D}"/>
              </a:ext>
            </a:extLst>
          </p:cNvPr>
          <p:cNvCxnSpPr/>
          <p:nvPr/>
        </p:nvCxnSpPr>
        <p:spPr>
          <a:xfrm>
            <a:off x="174183" y="1715662"/>
            <a:ext cx="2129850" cy="125746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9821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6D764E30-3E1F-4BF7-B073-6DD6A0CA9305}"/>
              </a:ext>
            </a:extLst>
          </p:cNvPr>
          <p:cNvSpPr>
            <a:spLocks noChangeArrowheads="1"/>
          </p:cNvSpPr>
          <p:nvPr/>
        </p:nvSpPr>
        <p:spPr bwMode="auto">
          <a:xfrm>
            <a:off x="584019" y="1478633"/>
            <a:ext cx="3958000" cy="69869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A4D69BC-6DD5-4908-AFFF-386BDD9BB5D2}"/>
              </a:ext>
            </a:extLst>
          </p:cNvPr>
          <p:cNvSpPr txBox="1"/>
          <p:nvPr/>
        </p:nvSpPr>
        <p:spPr>
          <a:xfrm>
            <a:off x="2618282" y="170081"/>
            <a:ext cx="6955436" cy="1113959"/>
          </a:xfrm>
          <a:prstGeom prst="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8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 TẬP NÓI VÀ NGHE:</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Chia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151E967-5823-4369-954C-21006FE166CE}"/>
              </a:ext>
            </a:extLst>
          </p:cNvPr>
          <p:cNvSpPr txBox="1"/>
          <p:nvPr/>
        </p:nvSpPr>
        <p:spPr>
          <a:xfrm>
            <a:off x="771994" y="1609431"/>
            <a:ext cx="431059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NHẮC LẠI LÍ THUYẾT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ounded Rectangle 10">
            <a:extLst>
              <a:ext uri="{FF2B5EF4-FFF2-40B4-BE49-F238E27FC236}">
                <a16:creationId xmlns:a16="http://schemas.microsoft.com/office/drawing/2014/main" id="{5033811F-4609-446D-B682-2BA27816A453}"/>
              </a:ext>
            </a:extLst>
          </p:cNvPr>
          <p:cNvSpPr>
            <a:spLocks noChangeArrowheads="1"/>
          </p:cNvSpPr>
          <p:nvPr/>
        </p:nvSpPr>
        <p:spPr bwMode="auto">
          <a:xfrm>
            <a:off x="584019" y="2371920"/>
            <a:ext cx="11123299" cy="35395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D60CC4A1-4C75-4DCB-908F-24599E77A616}"/>
              </a:ext>
            </a:extLst>
          </p:cNvPr>
          <p:cNvSpPr txBox="1"/>
          <p:nvPr/>
        </p:nvSpPr>
        <p:spPr>
          <a:xfrm>
            <a:off x="906907" y="2612478"/>
            <a:ext cx="60935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mn-cs"/>
              </a:rPr>
              <a:t>1.</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mn-cs"/>
              </a:rPr>
              <a:t>Bước 1</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0ADB2F1-3585-435C-B59A-3236B6FCC4CE}"/>
              </a:ext>
            </a:extLst>
          </p:cNvPr>
          <p:cNvSpPr txBox="1"/>
          <p:nvPr/>
        </p:nvSpPr>
        <p:spPr>
          <a:xfrm>
            <a:off x="2278207" y="2566513"/>
            <a:ext cx="6093500" cy="4901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BE80525-7E34-4C2F-A37F-063D5E0750D6}"/>
              </a:ext>
            </a:extLst>
          </p:cNvPr>
          <p:cNvSpPr txBox="1"/>
          <p:nvPr/>
        </p:nvSpPr>
        <p:spPr>
          <a:xfrm>
            <a:off x="771995" y="3143223"/>
            <a:ext cx="10835986" cy="270208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nhằm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00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10" grpId="0"/>
      <p:bldP spid="12" grpId="0"/>
      <p:bldP spid="14"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4FD54F08-CD02-4759-AE71-844ED16A7CED}"/>
              </a:ext>
            </a:extLst>
          </p:cNvPr>
          <p:cNvSpPr>
            <a:spLocks noChangeArrowheads="1"/>
          </p:cNvSpPr>
          <p:nvPr/>
        </p:nvSpPr>
        <p:spPr bwMode="auto">
          <a:xfrm>
            <a:off x="184879" y="269823"/>
            <a:ext cx="11822242" cy="647575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CE6B51CC-6ED4-42B7-93ED-FA3CA7B6BB1F}"/>
              </a:ext>
            </a:extLst>
          </p:cNvPr>
          <p:cNvSpPr txBox="1"/>
          <p:nvPr/>
        </p:nvSpPr>
        <p:spPr>
          <a:xfrm>
            <a:off x="843197" y="389744"/>
            <a:ext cx="6093500"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2:</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882BF70-5F21-4AB5-9B94-8B76E1D3FF28}"/>
              </a:ext>
            </a:extLst>
          </p:cNvPr>
          <p:cNvSpPr txBox="1"/>
          <p:nvPr/>
        </p:nvSpPr>
        <p:spPr>
          <a:xfrm>
            <a:off x="449109" y="764499"/>
            <a:ext cx="11558012" cy="565366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lễ</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phù</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hợp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hay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chuyến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nhộn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hay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tĩnh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hay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hay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66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704538"/>
            <a:ext cx="11470570" cy="572624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DA18079-F030-409C-B42F-F7EA122AEF6F}"/>
              </a:ext>
            </a:extLst>
          </p:cNvPr>
          <p:cNvSpPr txBox="1"/>
          <p:nvPr/>
        </p:nvSpPr>
        <p:spPr>
          <a:xfrm>
            <a:off x="809469" y="921424"/>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Luyện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78CD4A2-7EB5-4E7C-BF96-0942A8A149F0}"/>
              </a:ext>
            </a:extLst>
          </p:cNvPr>
          <p:cNvSpPr txBox="1"/>
          <p:nvPr/>
        </p:nvSpPr>
        <p:spPr>
          <a:xfrm>
            <a:off x="569626" y="1528994"/>
            <a:ext cx="11205744" cy="146072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bè</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DF0DE99-6DBE-4945-8BD8-4638C35D7668}"/>
              </a:ext>
            </a:extLst>
          </p:cNvPr>
          <p:cNvSpPr txBox="1"/>
          <p:nvPr/>
        </p:nvSpPr>
        <p:spPr>
          <a:xfrm>
            <a:off x="569626" y="2960555"/>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4: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đổi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AA8716B-CEFD-4DC8-9DA5-5393DBED8FC6}"/>
              </a:ext>
            </a:extLst>
          </p:cNvPr>
          <p:cNvSpPr txBox="1"/>
          <p:nvPr/>
        </p:nvSpPr>
        <p:spPr>
          <a:xfrm>
            <a:off x="569626" y="3567659"/>
            <a:ext cx="11081777" cy="243842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góp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ưu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40005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801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3237876" y="332394"/>
            <a:ext cx="4991724" cy="85847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8213B706-A146-452B-BF78-44A576A45945}"/>
              </a:ext>
            </a:extLst>
          </p:cNvPr>
          <p:cNvSpPr txBox="1"/>
          <p:nvPr/>
        </p:nvSpPr>
        <p:spPr>
          <a:xfrm>
            <a:off x="3579526" y="483412"/>
            <a:ext cx="4650074" cy="55643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kiểm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8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6A0BB09A-C761-4C59-915B-6C939193F509}"/>
              </a:ext>
            </a:extLst>
          </p:cNvPr>
          <p:cNvGraphicFramePr>
            <a:graphicFrameLocks noGrp="1"/>
          </p:cNvGraphicFramePr>
          <p:nvPr>
            <p:extLst/>
          </p:nvPr>
        </p:nvGraphicFramePr>
        <p:xfrm>
          <a:off x="347273" y="1341882"/>
          <a:ext cx="11497455" cy="4966991"/>
        </p:xfrm>
        <a:graphic>
          <a:graphicData uri="http://schemas.openxmlformats.org/drawingml/2006/table">
            <a:tbl>
              <a:tblPr firstRow="1" firstCol="1" bandRow="1" bandCol="1">
                <a:tableStyleId>{5C22544A-7EE6-4342-B048-85BDC9FD1C3A}</a:tableStyleId>
              </a:tblPr>
              <a:tblGrid>
                <a:gridCol w="9518519">
                  <a:extLst>
                    <a:ext uri="{9D8B030D-6E8A-4147-A177-3AD203B41FA5}">
                      <a16:colId xmlns:a16="http://schemas.microsoft.com/office/drawing/2014/main" val="3438001173"/>
                    </a:ext>
                  </a:extLst>
                </a:gridCol>
                <a:gridCol w="1978936">
                  <a:extLst>
                    <a:ext uri="{9D8B030D-6E8A-4147-A177-3AD203B41FA5}">
                      <a16:colId xmlns:a16="http://schemas.microsoft.com/office/drawing/2014/main" val="1084714567"/>
                    </a:ext>
                  </a:extLst>
                </a:gridCol>
              </a:tblGrid>
              <a:tr h="801121">
                <a:tc>
                  <a:txBody>
                    <a:bodyPr/>
                    <a:lstStyle/>
                    <a:p>
                      <a:pPr>
                        <a:lnSpc>
                          <a:spcPct val="115000"/>
                        </a:lnSpc>
                        <a:spcAft>
                          <a:spcPts val="1000"/>
                        </a:spcAft>
                      </a:pPr>
                      <a:r>
                        <a:rPr lang="en-US" sz="2400" b="1" dirty="0" err="1">
                          <a:solidFill>
                            <a:schemeClr val="tx1"/>
                          </a:solidFill>
                          <a:effectLst/>
                          <a:latin typeface="Times New Roman" panose="02020603050405020304" pitchFamily="18" charset="0"/>
                          <a:cs typeface="Times New Roman" panose="02020603050405020304" pitchFamily="18" charset="0"/>
                        </a:rPr>
                        <a:t>Nội</a:t>
                      </a:r>
                      <a:r>
                        <a:rPr lang="en-US" sz="2400" b="1" dirty="0">
                          <a:solidFill>
                            <a:schemeClr val="tx1"/>
                          </a:solidFill>
                          <a:effectLst/>
                          <a:latin typeface="Times New Roman" panose="02020603050405020304" pitchFamily="18" charset="0"/>
                          <a:cs typeface="Times New Roman" panose="02020603050405020304" pitchFamily="18" charset="0"/>
                        </a:rPr>
                        <a:t> dung </a:t>
                      </a:r>
                      <a:r>
                        <a:rPr lang="en-US" sz="2400" b="1" dirty="0" err="1">
                          <a:solidFill>
                            <a:schemeClr val="tx1"/>
                          </a:solidFill>
                          <a:effectLst/>
                          <a:latin typeface="Times New Roman" panose="02020603050405020304" pitchFamily="18" charset="0"/>
                          <a:cs typeface="Times New Roman" panose="02020603050405020304" pitchFamily="18" charset="0"/>
                        </a:rPr>
                        <a:t>kiểm</a:t>
                      </a:r>
                      <a:r>
                        <a:rPr lang="en-US" sz="2400" b="1" dirty="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tra</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2400" b="1" dirty="0" err="1" smtClean="0">
                          <a:solidFill>
                            <a:schemeClr val="tx1"/>
                          </a:solidFill>
                          <a:effectLst/>
                          <a:latin typeface="Times New Roman" panose="02020603050405020304" pitchFamily="18" charset="0"/>
                          <a:cs typeface="Times New Roman" panose="02020603050405020304" pitchFamily="18" charset="0"/>
                        </a:rPr>
                        <a:t>Đạt</a:t>
                      </a:r>
                      <a:r>
                        <a:rPr lang="en-US" sz="2400" b="1" dirty="0" smtClean="0">
                          <a:solidFill>
                            <a:schemeClr val="tx1"/>
                          </a:solidFill>
                          <a:effectLst/>
                          <a:latin typeface="Times New Roman" panose="02020603050405020304" pitchFamily="18" charset="0"/>
                          <a:cs typeface="Times New Roman" panose="02020603050405020304" pitchFamily="18" charset="0"/>
                        </a:rPr>
                        <a:t>/</a:t>
                      </a:r>
                      <a:r>
                        <a:rPr lang="en-US" sz="2400" b="1" dirty="0" err="1" smtClean="0">
                          <a:solidFill>
                            <a:schemeClr val="tx1"/>
                          </a:solidFill>
                          <a:effectLst/>
                          <a:latin typeface="Times New Roman" panose="02020603050405020304" pitchFamily="18" charset="0"/>
                          <a:cs typeface="Times New Roman" panose="02020603050405020304" pitchFamily="18" charset="0"/>
                        </a:rPr>
                        <a:t>chưa</a:t>
                      </a:r>
                      <a:r>
                        <a:rPr lang="en-US" sz="2400" b="1" dirty="0" smtClean="0">
                          <a:solidFill>
                            <a:schemeClr val="tx1"/>
                          </a:solidFill>
                          <a:effectLst/>
                          <a:latin typeface="Times New Roman" panose="02020603050405020304" pitchFamily="18" charset="0"/>
                          <a:cs typeface="Times New Roman" panose="02020603050405020304" pitchFamily="18" charset="0"/>
                        </a:rPr>
                        <a:t> </a:t>
                      </a:r>
                      <a:r>
                        <a:rPr lang="en-US" sz="2400" b="1" dirty="0" err="1">
                          <a:solidFill>
                            <a:schemeClr val="tx1"/>
                          </a:solidFill>
                          <a:effectLst/>
                          <a:latin typeface="Times New Roman" panose="02020603050405020304" pitchFamily="18" charset="0"/>
                          <a:cs typeface="Times New Roman" panose="02020603050405020304" pitchFamily="18" charset="0"/>
                        </a:rPr>
                        <a:t>đạt</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0625862"/>
                  </a:ext>
                </a:extLst>
              </a:tr>
              <a:tr h="706669">
                <a:tc>
                  <a:txBody>
                    <a:bodyPr/>
                    <a:lstStyle/>
                    <a:p>
                      <a:pPr>
                        <a:lnSpc>
                          <a:spcPct val="115000"/>
                        </a:lnSpc>
                        <a:spcAft>
                          <a:spcPts val="100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nói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biết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mở</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đầu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nội</a:t>
                      </a:r>
                      <a:r>
                        <a:rPr lang="en-US" sz="2400" b="0" dirty="0">
                          <a:solidFill>
                            <a:schemeClr val="tx1"/>
                          </a:solidFill>
                          <a:effectLst/>
                          <a:latin typeface="Times New Roman" panose="02020603050405020304" pitchFamily="18" charset="0"/>
                          <a:cs typeface="Times New Roman" panose="02020603050405020304" pitchFamily="18" charset="0"/>
                        </a:rPr>
                        <a:t> dung </a:t>
                      </a:r>
                      <a:r>
                        <a:rPr lang="en-US" sz="2400" b="0" dirty="0" err="1">
                          <a:solidFill>
                            <a:schemeClr val="tx1"/>
                          </a:solidFill>
                          <a:effectLst/>
                          <a:latin typeface="Times New Roman" panose="02020603050405020304" pitchFamily="18" charset="0"/>
                          <a:cs typeface="Times New Roman" panose="02020603050405020304" pitchFamily="18" charset="0"/>
                        </a:rPr>
                        <a:t>bài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nói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phần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kết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thúc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nói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chưa</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2400" b="0">
                          <a:solidFill>
                            <a:schemeClr val="tx1"/>
                          </a:solidFill>
                          <a:effectLst/>
                          <a:latin typeface="Times New Roman" panose="02020603050405020304" pitchFamily="18" charset="0"/>
                          <a:cs typeface="Times New Roman" panose="02020603050405020304" pitchFamily="18" charset="0"/>
                        </a:rPr>
                        <a:t> </a:t>
                      </a:r>
                      <a:endParaRPr lang="en-US" sz="2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2744382"/>
                  </a:ext>
                </a:extLst>
              </a:tr>
              <a:tr h="706669">
                <a:tc>
                  <a:txBody>
                    <a:bodyPr/>
                    <a:lstStyle/>
                    <a:p>
                      <a:pPr>
                        <a:lnSpc>
                          <a:spcPct val="115000"/>
                        </a:lnSpc>
                        <a:spcAft>
                          <a:spcPts val="100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Mớ</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nêu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lên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cảm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nhận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được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điều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em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sắp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nói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điều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em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thực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sự</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trải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nghiệm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có</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nhiều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cảm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xúc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suy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nghĩ</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4148875"/>
                  </a:ext>
                </a:extLst>
              </a:tr>
              <a:tr h="1074757">
                <a:tc>
                  <a:txBody>
                    <a:bodyPr/>
                    <a:lstStyle/>
                    <a:p>
                      <a:pPr>
                        <a:lnSpc>
                          <a:spcPct val="115000"/>
                        </a:lnSpc>
                        <a:spcAft>
                          <a:spcPts val="100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Thân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Em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đã</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trình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bày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lần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lượt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giới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thiệu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hoàn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cảnh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của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cảnh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sinh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hoạt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khung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cảnh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thiên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nhiên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diễn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ra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nêu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ra</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những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trải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nghiệm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và</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ấn</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tượng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nổi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bật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bộc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lô</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suy</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nghĩ</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cảm</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xúc</a:t>
                      </a:r>
                      <a:r>
                        <a:rPr lang="en-US" sz="2400" b="0" dirty="0">
                          <a:solidFill>
                            <a:schemeClr val="tx1"/>
                          </a:solidFill>
                          <a:effectLst/>
                          <a:latin typeface="Times New Roman" panose="02020603050405020304" pitchFamily="18" charset="0"/>
                          <a:cs typeface="Times New Roman" panose="02020603050405020304" pitchFamily="18" charset="0"/>
                        </a:rPr>
                        <a:t>.</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2400" b="0">
                          <a:solidFill>
                            <a:schemeClr val="tx1"/>
                          </a:solidFill>
                          <a:effectLst/>
                          <a:latin typeface="Times New Roman" panose="02020603050405020304" pitchFamily="18" charset="0"/>
                          <a:cs typeface="Times New Roman" panose="02020603050405020304" pitchFamily="18" charset="0"/>
                        </a:rPr>
                        <a:t> </a:t>
                      </a:r>
                      <a:endParaRPr lang="en-US" sz="2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5463319"/>
                  </a:ext>
                </a:extLst>
              </a:tr>
              <a:tr h="529251">
                <a:tc>
                  <a:txBody>
                    <a:bodyPr/>
                    <a:lstStyle/>
                    <a:p>
                      <a:pPr>
                        <a:lnSpc>
                          <a:spcPct val="115000"/>
                        </a:lnSpc>
                        <a:spcAft>
                          <a:spcPts val="1000"/>
                        </a:spcAft>
                      </a:pP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Tập</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trung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nêu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được</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nội</a:t>
                      </a:r>
                      <a:r>
                        <a:rPr lang="en-US" sz="2400" b="0" dirty="0">
                          <a:solidFill>
                            <a:schemeClr val="tx1"/>
                          </a:solidFill>
                          <a:effectLst/>
                          <a:latin typeface="Times New Roman" panose="02020603050405020304" pitchFamily="18" charset="0"/>
                          <a:cs typeface="Times New Roman" panose="02020603050405020304" pitchFamily="18" charset="0"/>
                        </a:rPr>
                        <a:t> dung </a:t>
                      </a:r>
                      <a:r>
                        <a:rPr lang="en-US" sz="2400" b="0" dirty="0" err="1">
                          <a:solidFill>
                            <a:schemeClr val="tx1"/>
                          </a:solidFill>
                          <a:effectLst/>
                          <a:latin typeface="Times New Roman" panose="02020603050405020304" pitchFamily="18" charset="0"/>
                          <a:cs typeface="Times New Roman" panose="02020603050405020304" pitchFamily="18" charset="0"/>
                        </a:rPr>
                        <a:t>cốt</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lõi</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mang</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tính</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tiêu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biểu</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cho</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đề</a:t>
                      </a:r>
                      <a:r>
                        <a:rPr lang="en-US" sz="2400" b="0" dirty="0">
                          <a:solidFill>
                            <a:schemeClr val="tx1"/>
                          </a:solidFill>
                          <a:effectLst/>
                          <a:latin typeface="Times New Roman" panose="02020603050405020304" pitchFamily="18" charset="0"/>
                          <a:cs typeface="Times New Roman" panose="02020603050405020304" pitchFamily="18" charset="0"/>
                        </a:rPr>
                        <a:t> </a:t>
                      </a:r>
                      <a:r>
                        <a:rPr lang="en-US" sz="2400" b="0" dirty="0" err="1">
                          <a:solidFill>
                            <a:schemeClr val="tx1"/>
                          </a:solidFill>
                          <a:effectLst/>
                          <a:latin typeface="Times New Roman" panose="02020603050405020304" pitchFamily="18" charset="0"/>
                          <a:cs typeface="Times New Roman" panose="02020603050405020304" pitchFamily="18" charset="0"/>
                        </a:rPr>
                        <a:t>tài</a:t>
                      </a: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0930470"/>
                  </a:ext>
                </a:extLst>
              </a:tr>
              <a:tr h="692251">
                <a:tc>
                  <a:txBody>
                    <a:bodyPr/>
                    <a:lstStyle/>
                    <a:p>
                      <a:pPr>
                        <a:lnSpc>
                          <a:spcPct val="115000"/>
                        </a:lnSpc>
                        <a:spcAft>
                          <a:spcPts val="1000"/>
                        </a:spcAft>
                      </a:pPr>
                      <a:r>
                        <a:rPr lang="en-US" sz="2400" b="0">
                          <a:solidFill>
                            <a:schemeClr val="tx1"/>
                          </a:solidFill>
                          <a:effectLst/>
                          <a:latin typeface="Times New Roman" panose="02020603050405020304" pitchFamily="18" charset="0"/>
                          <a:cs typeface="Times New Roman" panose="02020603050405020304" pitchFamily="18" charset="0"/>
                        </a:rPr>
                        <a:t>- Kết thúc bài nói đã nhấn mạnh vào cách ứng xử thích hợp mà em lựa chọn. </a:t>
                      </a:r>
                      <a:endParaRPr lang="en-US" sz="24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US" sz="2400" b="0" dirty="0">
                          <a:solidFill>
                            <a:schemeClr val="tx1"/>
                          </a:solidFill>
                          <a:effectLst/>
                          <a:latin typeface="Times New Roman" panose="02020603050405020304" pitchFamily="18" charset="0"/>
                          <a:cs typeface="Times New Roman" panose="02020603050405020304" pitchFamily="18" charset="0"/>
                        </a:rPr>
                        <a:t> </a:t>
                      </a:r>
                      <a:endParaRPr lang="en-US" sz="2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6243095"/>
                  </a:ext>
                </a:extLst>
              </a:tr>
            </a:tbl>
          </a:graphicData>
        </a:graphic>
      </p:graphicFrame>
    </p:spTree>
    <p:extLst>
      <p:ext uri="{BB962C8B-B14F-4D97-AF65-F5344CB8AC3E}">
        <p14:creationId xmlns:p14="http://schemas.microsoft.com/office/powerpoint/2010/main" val="371925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389744"/>
            <a:ext cx="4620065" cy="899410"/>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62C6582E-B6EF-426F-BCD3-7ACB94973558}"/>
              </a:ext>
            </a:extLst>
          </p:cNvPr>
          <p:cNvSpPr txBox="1"/>
          <p:nvPr/>
        </p:nvSpPr>
        <p:spPr>
          <a:xfrm>
            <a:off x="462793" y="578233"/>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40005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THỰC HÀNH NÓI VÀ NGHE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id="{224B1224-7965-45DC-9FBB-6B2283201D03}"/>
              </a:ext>
            </a:extLst>
          </p:cNvPr>
          <p:cNvSpPr>
            <a:spLocks noChangeArrowheads="1"/>
          </p:cNvSpPr>
          <p:nvPr/>
        </p:nvSpPr>
        <p:spPr bwMode="auto">
          <a:xfrm>
            <a:off x="284813" y="1633928"/>
            <a:ext cx="11452485" cy="483432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19B64DB-1425-479F-89C3-62F4CD7035FA}"/>
              </a:ext>
            </a:extLst>
          </p:cNvPr>
          <p:cNvSpPr txBox="1"/>
          <p:nvPr/>
        </p:nvSpPr>
        <p:spPr>
          <a:xfrm>
            <a:off x="672711" y="1839015"/>
            <a:ext cx="10808505" cy="90774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6218B9E7-97A9-41A0-B6D0-1DFE6B9260E7}"/>
              </a:ext>
            </a:extLst>
          </p:cNvPr>
          <p:cNvSpPr txBox="1"/>
          <p:nvPr/>
        </p:nvSpPr>
        <p:spPr>
          <a:xfrm>
            <a:off x="454702" y="2884952"/>
            <a:ext cx="8329534"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1. </a:t>
            </a:r>
            <a:r>
              <a:rPr kumimoji="0" lang="en-US" sz="2400" b="1" i="0" u="sng"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EFBA77B-CD39-4C18-9BAE-2C25295E6F0B}"/>
              </a:ext>
            </a:extLst>
          </p:cNvPr>
          <p:cNvSpPr txBox="1"/>
          <p:nvPr/>
        </p:nvSpPr>
        <p:spPr>
          <a:xfrm>
            <a:off x="763901" y="3429000"/>
            <a:ext cx="10808505" cy="278489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nhằm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(7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881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p:bldP spid="11"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360715" y="862181"/>
            <a:ext cx="11470570" cy="540098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484E27A-A5D2-4DDE-BEB2-88DD9C5E4497}"/>
              </a:ext>
            </a:extLst>
          </p:cNvPr>
          <p:cNvSpPr txBox="1"/>
          <p:nvPr/>
        </p:nvSpPr>
        <p:spPr>
          <a:xfrm>
            <a:off x="604008" y="1476311"/>
            <a:ext cx="6093500"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2: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7BAE3D7-250D-4F2B-AD14-49DE9509AF36}"/>
              </a:ext>
            </a:extLst>
          </p:cNvPr>
          <p:cNvSpPr txBox="1"/>
          <p:nvPr/>
        </p:nvSpPr>
        <p:spPr>
          <a:xfrm>
            <a:off x="427873" y="2174946"/>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E1D7905-1D52-4384-BAB0-28B050C7488A}"/>
              </a:ext>
            </a:extLst>
          </p:cNvPr>
          <p:cNvSpPr txBox="1"/>
          <p:nvPr/>
        </p:nvSpPr>
        <p:spPr>
          <a:xfrm>
            <a:off x="360715" y="3056476"/>
            <a:ext cx="11358740" cy="2566665"/>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phù</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hợp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bè</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20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16630" y="1184224"/>
            <a:ext cx="11440590" cy="405549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653E1B07-A08F-4737-8854-7E106C25C628}"/>
              </a:ext>
            </a:extLst>
          </p:cNvPr>
          <p:cNvSpPr txBox="1"/>
          <p:nvPr/>
        </p:nvSpPr>
        <p:spPr>
          <a:xfrm>
            <a:off x="644576" y="1618281"/>
            <a:ext cx="11017771" cy="301704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nhộn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nhịp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vui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004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416630" y="1349114"/>
            <a:ext cx="11320668" cy="425720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36AF298E-5419-4DBD-9D8E-35FDF887B1BB}"/>
              </a:ext>
            </a:extLst>
          </p:cNvPr>
          <p:cNvSpPr txBox="1"/>
          <p:nvPr/>
        </p:nvSpPr>
        <p:spPr>
          <a:xfrm>
            <a:off x="569626" y="2185644"/>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Luyện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3A1375D-BC95-41D9-B5C9-B4BEA8D8A6E5}"/>
              </a:ext>
            </a:extLst>
          </p:cNvPr>
          <p:cNvSpPr txBox="1"/>
          <p:nvPr/>
        </p:nvSpPr>
        <p:spPr>
          <a:xfrm>
            <a:off x="454702" y="2889508"/>
            <a:ext cx="11117705" cy="146072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bè</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D17072A-4BF9-48F5-B1DC-FF0C221D4748}"/>
              </a:ext>
            </a:extLst>
          </p:cNvPr>
          <p:cNvSpPr txBox="1"/>
          <p:nvPr/>
        </p:nvSpPr>
        <p:spPr>
          <a:xfrm>
            <a:off x="454702" y="4571077"/>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4: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đổi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33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barn(inVertical)">
                                      <p:cBhvr>
                                        <p:cTn id="20" dur="500"/>
                                        <p:tgtEl>
                                          <p:spTgt spid="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74638" y="306388"/>
            <a:ext cx="11768137" cy="6319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31746" name="TextBox 5"/>
          <p:cNvSpPr txBox="1">
            <a:spLocks noChangeArrowheads="1"/>
          </p:cNvSpPr>
          <p:nvPr/>
        </p:nvSpPr>
        <p:spPr bwMode="auto">
          <a:xfrm>
            <a:off x="947738" y="395288"/>
            <a:ext cx="6094412" cy="484187"/>
          </a:xfrm>
          <a:prstGeom prst="rect">
            <a:avLst/>
          </a:prstGeom>
          <a:noFill/>
          <a:ln w="9525">
            <a:noFill/>
            <a:miter lim="800000"/>
            <a:headEnd/>
            <a:tailEnd/>
          </a:ln>
        </p:spPr>
        <p:txBody>
          <a:bodyPr>
            <a:spAutoFit/>
          </a:bodyPr>
          <a:lstStyle/>
          <a:p>
            <a:pPr marL="30163" algn="just">
              <a:lnSpc>
                <a:spcPct val="115000"/>
              </a:lnSpc>
              <a:spcAft>
                <a:spcPts val="1200"/>
              </a:spcAft>
            </a:pPr>
            <a:r>
              <a:rPr lang="vi-VN" sz="2400" b="1" i="1">
                <a:solidFill>
                  <a:srgbClr val="000000"/>
                </a:solidFill>
                <a:latin typeface="Times New Roman" pitchFamily="18" charset="0"/>
                <a:cs typeface="Times New Roman" pitchFamily="18" charset="0"/>
              </a:rPr>
              <a:t>* Nghệ thuật</a:t>
            </a:r>
            <a:r>
              <a:rPr lang="en-US" sz="2400" b="1"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31747" name="TextBox 6"/>
          <p:cNvSpPr txBox="1">
            <a:spLocks noChangeArrowheads="1"/>
          </p:cNvSpPr>
          <p:nvPr/>
        </p:nvSpPr>
        <p:spPr bwMode="auto">
          <a:xfrm>
            <a:off x="484188" y="879475"/>
            <a:ext cx="11223625" cy="3051175"/>
          </a:xfrm>
          <a:prstGeom prst="rect">
            <a:avLst/>
          </a:prstGeom>
          <a:noFill/>
          <a:ln w="9525">
            <a:noFill/>
            <a:miter lim="800000"/>
            <a:headEnd/>
            <a:tailEnd/>
          </a:ln>
        </p:spPr>
        <p:txBody>
          <a:bodyPr>
            <a:spAutoFit/>
          </a:bodyPr>
          <a:lstStyle/>
          <a:p>
            <a:pPr algn="just">
              <a:lnSpc>
                <a:spcPct val="150000"/>
              </a:lnSpc>
              <a:spcAft>
                <a:spcPts val="1000"/>
              </a:spcAft>
            </a:pPr>
            <a:r>
              <a:rPr lang="nl-NL" sz="2400">
                <a:solidFill>
                  <a:srgbClr val="000000"/>
                </a:solidFill>
                <a:latin typeface="Times New Roman" pitchFamily="18" charset="0"/>
                <a:cs typeface="Times New Roman" pitchFamily="18" charset="0"/>
              </a:rPr>
              <a:t>- Lối ghi chép, cách kể sự việc theo trình tự thời gian; ghi chép bằng hình ảnh để tạo ấn tượng, ngôi kể thứ nhất.</a:t>
            </a:r>
            <a:endParaRPr lang="en-US" sz="2400">
              <a:latin typeface="Times New Roman" pitchFamily="18" charset="0"/>
              <a:cs typeface="Times New Roman" pitchFamily="18" charset="0"/>
            </a:endParaRPr>
          </a:p>
          <a:p>
            <a:pPr algn="just">
              <a:lnSpc>
                <a:spcPct val="150000"/>
              </a:lnSpc>
              <a:spcAft>
                <a:spcPts val="1000"/>
              </a:spcAft>
            </a:pPr>
            <a:r>
              <a:rPr lang="nl-NL" sz="2400">
                <a:solidFill>
                  <a:srgbClr val="000000"/>
                </a:solidFill>
                <a:latin typeface="Times New Roman" pitchFamily="18" charset="0"/>
                <a:cs typeface="Times New Roman" pitchFamily="18" charset="0"/>
              </a:rPr>
              <a:t>- Ngôn ngữ miêu tả chính xác, giàu sức gợi, mang dấu ấn riêng.</a:t>
            </a:r>
            <a:endParaRPr lang="en-US" sz="2400">
              <a:latin typeface="Times New Roman" pitchFamily="18" charset="0"/>
              <a:cs typeface="Times New Roman" pitchFamily="18" charset="0"/>
            </a:endParaRPr>
          </a:p>
          <a:p>
            <a:pPr algn="just">
              <a:lnSpc>
                <a:spcPct val="150000"/>
              </a:lnSpc>
              <a:spcAft>
                <a:spcPts val="1000"/>
              </a:spcAft>
            </a:pPr>
            <a:r>
              <a:rPr lang="nl-NL" sz="2400">
                <a:latin typeface="Times New Roman" pitchFamily="18" charset="0"/>
                <a:cs typeface="Times New Roman" pitchFamily="18" charset="0"/>
              </a:rPr>
              <a:t>- Sử dụng phép nhân hóa, so sánh với trí tưởng tượng bay bổng, tạo ra hình ảnh vừa kì vĩ, vừa gần gũi.</a:t>
            </a:r>
            <a:endParaRPr lang="en-US" sz="2400">
              <a:latin typeface="Times New Roman" pitchFamily="18" charset="0"/>
              <a:cs typeface="Times New Roman" pitchFamily="18" charset="0"/>
            </a:endParaRPr>
          </a:p>
        </p:txBody>
      </p:sp>
      <p:sp>
        <p:nvSpPr>
          <p:cNvPr id="31748" name="TextBox 8"/>
          <p:cNvSpPr txBox="1">
            <a:spLocks noChangeArrowheads="1"/>
          </p:cNvSpPr>
          <p:nvPr/>
        </p:nvSpPr>
        <p:spPr bwMode="auto">
          <a:xfrm>
            <a:off x="603250" y="3808413"/>
            <a:ext cx="11314113" cy="2544762"/>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vi-VN" sz="2400" b="1" i="1">
                <a:latin typeface="Times New Roman" pitchFamily="18" charset="0"/>
                <a:cs typeface="Times New Roman" pitchFamily="18" charset="0"/>
              </a:rPr>
              <a:t>* Nội dung</a:t>
            </a:r>
            <a:r>
              <a:rPr lang="en-US" sz="2400" b="1" i="1">
                <a:latin typeface="Times New Roman" pitchFamily="18" charset="0"/>
                <a:cs typeface="Times New Roman" pitchFamily="18" charset="0"/>
              </a:rPr>
              <a:t>:</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en-US" sz="2400" b="1">
                <a:solidFill>
                  <a:srgbClr val="000000"/>
                </a:solidFill>
                <a:latin typeface="Times New Roman" pitchFamily="18" charset="0"/>
                <a:cs typeface="Times New Roman" pitchFamily="18" charset="0"/>
              </a:rPr>
              <a:t>+ V</a:t>
            </a:r>
            <a:r>
              <a:rPr lang="en-US" sz="2400">
                <a:latin typeface="Times New Roman" pitchFamily="18" charset="0"/>
                <a:cs typeface="Times New Roman" pitchFamily="18" charset="0"/>
              </a:rPr>
              <a:t>ẻ đẹp của cảnh Cô Tô: tinh khôi mà dữ dội, đa dạng mà khác biệt. </a:t>
            </a:r>
          </a:p>
          <a:p>
            <a:pPr>
              <a:lnSpc>
                <a:spcPct val="115000"/>
              </a:lnSpc>
              <a:spcAft>
                <a:spcPts val="1000"/>
              </a:spcAft>
              <a:tabLst>
                <a:tab pos="400050" algn="l"/>
              </a:tabLst>
            </a:pPr>
            <a:r>
              <a:rPr lang="en-US" sz="2400" b="1">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Ca ngợi vẻ đẹp của con người Cô Tô: sống cùng sự kì vĩ mà khắc nghiệt của thiên nhiên, bền bỉ mà lặng lẽ bám biển để lao động sản xuất để giữ gìn biển đảo quê hương.</a:t>
            </a:r>
          </a:p>
          <a:p>
            <a:pPr>
              <a:tabLst>
                <a:tab pos="400050" algn="l"/>
              </a:tabLst>
            </a:pPr>
            <a:r>
              <a:rPr lang="en-US" sz="2400">
                <a:latin typeface="Times New Roman" pitchFamily="18" charset="0"/>
                <a:cs typeface="Times New Roman" pitchFamily="18" charset="0"/>
              </a:rPr>
              <a:t>+ Tình yêu thiên nhiên và con người của tác giả được hòa quyện, đan dệt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94313" y="306283"/>
            <a:ext cx="4350080" cy="862949"/>
          </a:xfrm>
          <a:prstGeom prst="roundRect">
            <a:avLst>
              <a:gd name="adj" fmla="val 16667"/>
            </a:avLst>
          </a:prstGeom>
          <a:solidFill>
            <a:srgbClr val="92D05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4FD54F08-CD02-4759-AE71-844ED16A7CED}"/>
              </a:ext>
            </a:extLst>
          </p:cNvPr>
          <p:cNvSpPr>
            <a:spLocks noChangeArrowheads="1"/>
          </p:cNvSpPr>
          <p:nvPr/>
        </p:nvSpPr>
        <p:spPr bwMode="auto">
          <a:xfrm>
            <a:off x="359764" y="1418054"/>
            <a:ext cx="11632367" cy="486463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D3F73A8C-D35B-4561-8741-A3E3B8DB48AF}"/>
              </a:ext>
            </a:extLst>
          </p:cNvPr>
          <p:cNvSpPr txBox="1"/>
          <p:nvPr/>
        </p:nvSpPr>
        <p:spPr>
          <a:xfrm>
            <a:off x="4726273" y="575308"/>
            <a:ext cx="3818119" cy="357918"/>
          </a:xfrm>
          <a:prstGeom prst="rect">
            <a:avLst/>
          </a:prstGeom>
          <a:noFill/>
        </p:spPr>
        <p:txBody>
          <a:bodyPr wrap="square">
            <a:spAutoFit/>
          </a:bodyPr>
          <a:lstStyle/>
          <a:p>
            <a:pPr marL="15240" marR="0" lvl="0" indent="0" algn="l" defTabSz="914400" rtl="0" eaLnBrk="1" fontAlgn="auto" latinLnBrk="0" hangingPunct="1">
              <a:lnSpc>
                <a:spcPts val="1800"/>
              </a:lnSpc>
              <a:spcBef>
                <a:spcPts val="0"/>
              </a:spcBef>
              <a:spcAft>
                <a:spcPts val="9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5AD7760-5443-46CE-A3C3-383958BB3C47}"/>
              </a:ext>
            </a:extLst>
          </p:cNvPr>
          <p:cNvSpPr txBox="1"/>
          <p:nvPr/>
        </p:nvSpPr>
        <p:spPr>
          <a:xfrm>
            <a:off x="689548" y="1654060"/>
            <a:ext cx="6145966" cy="49019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268DBB-FEAF-4159-9D19-42135EB62E6D}"/>
              </a:ext>
            </a:extLst>
          </p:cNvPr>
          <p:cNvSpPr txBox="1"/>
          <p:nvPr/>
        </p:nvSpPr>
        <p:spPr>
          <a:xfrm>
            <a:off x="489366" y="2210376"/>
            <a:ext cx="11342870" cy="133966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Sau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CD98CC2-3CD2-4A07-B54E-0BAE2C13D4B0}"/>
              </a:ext>
            </a:extLst>
          </p:cNvPr>
          <p:cNvSpPr txBox="1"/>
          <p:nvPr/>
        </p:nvSpPr>
        <p:spPr>
          <a:xfrm>
            <a:off x="349143" y="3892598"/>
            <a:ext cx="10498424" cy="344774"/>
          </a:xfrm>
          <a:prstGeom prst="rect">
            <a:avLst/>
          </a:prstGeom>
          <a:noFill/>
        </p:spPr>
        <p:txBody>
          <a:bodyPr wrap="square">
            <a:spAutoFit/>
          </a:bodyPr>
          <a:lstStyle/>
          <a:p>
            <a:pPr marL="15240" marR="0" lvl="0" indent="0" algn="l" defTabSz="914400" rtl="0" eaLnBrk="1" fontAlgn="auto" latinLnBrk="0" hangingPunct="1">
              <a:lnSpc>
                <a:spcPts val="1800"/>
              </a:lnSpc>
              <a:spcBef>
                <a:spcPts val="0"/>
              </a:spcBef>
              <a:spcAft>
                <a:spcPts val="9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Chia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thoải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0DF5FB5-1409-4DF0-8E94-3196FBD2691D}"/>
              </a:ext>
            </a:extLst>
          </p:cNvPr>
          <p:cNvSpPr txBox="1"/>
          <p:nvPr/>
        </p:nvSpPr>
        <p:spPr>
          <a:xfrm>
            <a:off x="414414" y="4479786"/>
            <a:ext cx="1114268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cỗ</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20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P spid="15"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794479"/>
            <a:ext cx="11380629" cy="497673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4A44C0D3-E2E9-4BC4-A538-FCCE9DDEAA63}"/>
              </a:ext>
            </a:extLst>
          </p:cNvPr>
          <p:cNvSpPr txBox="1"/>
          <p:nvPr/>
        </p:nvSpPr>
        <p:spPr>
          <a:xfrm>
            <a:off x="659566" y="1468115"/>
            <a:ext cx="10882859" cy="3584379"/>
          </a:xfrm>
          <a:prstGeom prst="rect">
            <a:avLst/>
          </a:prstGeom>
          <a:noFill/>
        </p:spPr>
        <p:txBody>
          <a:bodyPr wrap="square">
            <a:spAutoFit/>
          </a:bodyPr>
          <a:lstStyle/>
          <a:p>
            <a:pPr marL="0" marR="0" lvl="0" indent="514350" algn="l" defTabSz="914400" rtl="0" eaLnBrk="1" fontAlgn="auto" latinLnBrk="0" hangingPunct="1">
              <a:lnSpc>
                <a:spcPct val="115000"/>
              </a:lnSpc>
              <a:spcBef>
                <a:spcPts val="0"/>
              </a:spcBef>
              <a:spcAft>
                <a:spcPts val="1000"/>
              </a:spcAft>
              <a:buClrTx/>
              <a:buSzTx/>
              <a:buFontTx/>
              <a:buNone/>
              <a:tabLst>
                <a:tab pos="57150" algn="ctr"/>
                <a:tab pos="457200" algn="ctr"/>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cỗ</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xóm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514350" algn="l" defTabSz="914400" rtl="0" eaLnBrk="1" fontAlgn="auto" latinLnBrk="0" hangingPunct="1">
              <a:lnSpc>
                <a:spcPct val="115000"/>
              </a:lnSpc>
              <a:spcBef>
                <a:spcPts val="0"/>
              </a:spcBef>
              <a:spcAft>
                <a:spcPts val="1000"/>
              </a:spcAft>
              <a:buClrTx/>
              <a:buSzTx/>
              <a:buFontTx/>
              <a:buNone/>
              <a:tabLst>
                <a:tab pos="57150" algn="ctr"/>
                <a:tab pos="457200" algn="ctr"/>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Vầng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46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416630" y="854440"/>
            <a:ext cx="11335659" cy="49467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AA59E86-5914-49A0-8390-52FEA477F951}"/>
              </a:ext>
            </a:extLst>
          </p:cNvPr>
          <p:cNvSpPr txBox="1"/>
          <p:nvPr/>
        </p:nvSpPr>
        <p:spPr>
          <a:xfrm>
            <a:off x="629586" y="1576794"/>
            <a:ext cx="10912839" cy="3584379"/>
          </a:xfrm>
          <a:prstGeom prst="rect">
            <a:avLst/>
          </a:prstGeom>
          <a:noFill/>
        </p:spPr>
        <p:txBody>
          <a:bodyPr wrap="square">
            <a:spAutoFit/>
          </a:bodyPr>
          <a:lstStyle/>
          <a:p>
            <a:pPr marL="0" marR="0" lvl="0" indent="514350" algn="l" defTabSz="914400" rtl="0" eaLnBrk="1" fontAlgn="auto" latinLnBrk="0" hangingPunct="1">
              <a:lnSpc>
                <a:spcPct val="115000"/>
              </a:lnSpc>
              <a:spcBef>
                <a:spcPts val="0"/>
              </a:spcBef>
              <a:spcAft>
                <a:spcPts val="1000"/>
              </a:spcAft>
              <a:buClrTx/>
              <a:buSzTx/>
              <a:buFontTx/>
              <a:buNone/>
              <a:tabLst>
                <a:tab pos="57150" algn="ctr"/>
                <a:tab pos="457200" algn="ctr"/>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cỗ</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xóm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514350" algn="l" defTabSz="914400" rtl="0" eaLnBrk="1" fontAlgn="auto" latinLnBrk="0" hangingPunct="1">
              <a:lnSpc>
                <a:spcPct val="115000"/>
              </a:lnSpc>
              <a:spcBef>
                <a:spcPts val="0"/>
              </a:spcBef>
              <a:spcAft>
                <a:spcPts val="1000"/>
              </a:spcAft>
              <a:buClrTx/>
              <a:buSzTx/>
              <a:buFontTx/>
              <a:buNone/>
              <a:tabLst>
                <a:tab pos="57150" algn="ctr"/>
                <a:tab pos="457200" algn="ctr"/>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nghiệm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Vầng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17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16630" y="1265654"/>
            <a:ext cx="11290688" cy="45805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4C5C048B-4885-455D-8CAC-682F4448EC1A}"/>
              </a:ext>
            </a:extLst>
          </p:cNvPr>
          <p:cNvSpPr txBox="1"/>
          <p:nvPr/>
        </p:nvSpPr>
        <p:spPr>
          <a:xfrm>
            <a:off x="484682" y="1608548"/>
            <a:ext cx="11042754" cy="3880871"/>
          </a:xfrm>
          <a:prstGeom prst="rect">
            <a:avLst/>
          </a:prstGeom>
          <a:noFill/>
        </p:spPr>
        <p:txBody>
          <a:bodyPr wrap="square">
            <a:spAutoFit/>
          </a:bodyPr>
          <a:lstStyle/>
          <a:p>
            <a:pPr marL="0" marR="0" lvl="0" indent="742950" algn="l" defTabSz="914400" rtl="0" eaLnBrk="1" fontAlgn="auto" latinLnBrk="0" hangingPunct="1">
              <a:lnSpc>
                <a:spcPct val="115000"/>
              </a:lnSpc>
              <a:spcBef>
                <a:spcPts val="0"/>
              </a:spcBef>
              <a:spcAft>
                <a:spcPts val="1000"/>
              </a:spcAft>
              <a:buClrTx/>
              <a:buSzTx/>
              <a:buFontTx/>
              <a:buNone/>
              <a:tabLst>
                <a:tab pos="57150" algn="ctr"/>
                <a:tab pos="457200" algn="ctr"/>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xóm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trổ</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trổ</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nghèo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vượt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hòa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mầm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mỏi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trổ</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58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1169234" y="899410"/>
            <a:ext cx="10433154" cy="480957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DE0610B-1CF6-49CC-B177-9FE073CCF474}"/>
              </a:ext>
            </a:extLst>
          </p:cNvPr>
          <p:cNvSpPr txBox="1"/>
          <p:nvPr/>
        </p:nvSpPr>
        <p:spPr>
          <a:xfrm>
            <a:off x="1169234" y="1149016"/>
            <a:ext cx="10309486" cy="1764394"/>
          </a:xfrm>
          <a:prstGeom prst="rect">
            <a:avLst/>
          </a:prstGeom>
          <a:noFill/>
        </p:spPr>
        <p:txBody>
          <a:bodyPr wrap="square">
            <a:spAutoFit/>
          </a:bodyPr>
          <a:lstStyle/>
          <a:p>
            <a:pPr marL="0" marR="0" lvl="0" indent="742950" algn="l" defTabSz="914400" rtl="0" eaLnBrk="1" fontAlgn="auto" latinLnBrk="0" hangingPunct="1">
              <a:lnSpc>
                <a:spcPct val="115000"/>
              </a:lnSpc>
              <a:spcBef>
                <a:spcPts val="0"/>
              </a:spcBef>
              <a:spcAft>
                <a:spcPts val="1000"/>
              </a:spcAft>
              <a:buClrTx/>
              <a:buSzTx/>
              <a:buFontTx/>
              <a:buNone/>
              <a:tabLst>
                <a:tab pos="57150" algn="ctr"/>
                <a:tab pos="457200" algn="ctr"/>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rằm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rã</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C00B392-1B90-4D4D-9381-035B9DDCF349}"/>
              </a:ext>
            </a:extLst>
          </p:cNvPr>
          <p:cNvSpPr txBox="1"/>
          <p:nvPr/>
        </p:nvSpPr>
        <p:spPr>
          <a:xfrm>
            <a:off x="1412822" y="3944591"/>
            <a:ext cx="9609943" cy="1328569"/>
          </a:xfrm>
          <a:prstGeom prst="rect">
            <a:avLst/>
          </a:prstGeom>
          <a:noFill/>
        </p:spPr>
        <p:txBody>
          <a:bodyPr wrap="square">
            <a:spAutoFit/>
          </a:bodyPr>
          <a:lstStyle/>
          <a:p>
            <a:pPr marL="57150" marR="0" lvl="0" indent="228600" algn="l" defTabSz="914400" rtl="0" eaLnBrk="1" fontAlgn="auto" latinLnBrk="0" hangingPunct="1">
              <a:lnSpc>
                <a:spcPct val="100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15240" marR="0" lvl="0" indent="0" algn="l" defTabSz="914400" rtl="0" eaLnBrk="1" fontAlgn="auto" latinLnBrk="0" hangingPunct="1">
              <a:lnSpc>
                <a:spcPct val="100000"/>
              </a:lnSpc>
              <a:spcBef>
                <a:spcPts val="0"/>
              </a:spcBef>
              <a:spcAft>
                <a:spcPts val="9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051354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8" name="WordArt 40"/>
          <p:cNvSpPr>
            <a:spLocks noChangeArrowheads="1" noChangeShapeType="1" noTextEdit="1"/>
          </p:cNvSpPr>
          <p:nvPr/>
        </p:nvSpPr>
        <p:spPr bwMode="auto">
          <a:xfrm>
            <a:off x="1066800" y="1685926"/>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LUYỆN TẬP: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LUYỆN ĐỀ TỔNG HỢP </a:t>
            </a:r>
          </a:p>
        </p:txBody>
      </p:sp>
      <p:pic>
        <p:nvPicPr>
          <p:cNvPr id="14339" name="Picture 4"/>
          <p:cNvPicPr>
            <a:picLocks noChangeAspect="1"/>
          </p:cNvPicPr>
          <p:nvPr/>
        </p:nvPicPr>
        <p:blipFill>
          <a:blip r:embed="rId3"/>
          <a:srcRect r="52890" b="57091"/>
          <a:stretch>
            <a:fillRect/>
          </a:stretch>
        </p:blipFill>
        <p:spPr bwMode="auto">
          <a:xfrm>
            <a:off x="911225" y="346075"/>
            <a:ext cx="2651125" cy="1811338"/>
          </a:xfrm>
          <a:prstGeom prst="rect">
            <a:avLst/>
          </a:prstGeom>
          <a:noFill/>
          <a:ln w="9525">
            <a:noFill/>
            <a:miter lim="800000"/>
            <a:headEnd/>
            <a:tailEnd/>
          </a:ln>
        </p:spPr>
      </p:pic>
      <p:pic>
        <p:nvPicPr>
          <p:cNvPr id="14340" name="图片 1"/>
          <p:cNvPicPr>
            <a:picLocks noChangeAspect="1"/>
          </p:cNvPicPr>
          <p:nvPr/>
        </p:nvPicPr>
        <p:blipFill>
          <a:blip r:embed="rId4"/>
          <a:srcRect/>
          <a:stretch>
            <a:fillRect/>
          </a:stretch>
        </p:blipFill>
        <p:spPr bwMode="auto">
          <a:xfrm>
            <a:off x="1588" y="4883150"/>
            <a:ext cx="12190412" cy="2071688"/>
          </a:xfrm>
          <a:prstGeom prst="rect">
            <a:avLst/>
          </a:prstGeom>
          <a:noFill/>
          <a:ln w="9525">
            <a:noFill/>
            <a:miter lim="800000"/>
            <a:headEnd/>
            <a:tailEnd/>
          </a:ln>
        </p:spPr>
      </p:pic>
    </p:spTree>
    <p:extLst>
      <p:ext uri="{BB962C8B-B14F-4D97-AF65-F5344CB8AC3E}">
        <p14:creationId xmlns:p14="http://schemas.microsoft.com/office/powerpoint/2010/main" val="32455026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98950" y="384175"/>
            <a:ext cx="3321050" cy="728663"/>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204913"/>
            <a:ext cx="4997450" cy="7477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6387" name="TextBox 5"/>
          <p:cNvSpPr txBox="1">
            <a:spLocks noChangeArrowheads="1"/>
          </p:cNvSpPr>
          <p:nvPr/>
        </p:nvSpPr>
        <p:spPr bwMode="auto">
          <a:xfrm>
            <a:off x="2725738" y="432594"/>
            <a:ext cx="6096000" cy="484188"/>
          </a:xfrm>
          <a:prstGeom prst="rect">
            <a:avLst/>
          </a:prstGeom>
          <a:noFill/>
          <a:ln w="9525">
            <a:noFill/>
            <a:miter lim="800000"/>
            <a:headEnd/>
            <a:tailEnd/>
          </a:ln>
        </p:spPr>
        <p:txBody>
          <a:bodyPr>
            <a:spAutoFit/>
          </a:bodyPr>
          <a:lstStyle/>
          <a:p>
            <a:pPr marL="457200" marR="0" lvl="0" indent="0" algn="ctr"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sng"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ĐỀ BÀI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6388" name="TextBox 6"/>
          <p:cNvSpPr txBox="1">
            <a:spLocks noChangeArrowheads="1"/>
          </p:cNvSpPr>
          <p:nvPr/>
        </p:nvSpPr>
        <p:spPr bwMode="auto">
          <a:xfrm>
            <a:off x="1139825" y="1323975"/>
            <a:ext cx="4094163" cy="4841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Phần I. Tiếng Việt  ( 2,0 điểm)</a:t>
            </a:r>
            <a:r>
              <a:rPr kumimoji="0" lang="en-US" sz="2400" b="0"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Rounded Rectangle 10"/>
          <p:cNvSpPr>
            <a:spLocks noChangeArrowheads="1"/>
          </p:cNvSpPr>
          <p:nvPr/>
        </p:nvSpPr>
        <p:spPr bwMode="auto">
          <a:xfrm>
            <a:off x="568325" y="2071687"/>
            <a:ext cx="10550525" cy="3543301"/>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6390" name="TextBox 9"/>
          <p:cNvSpPr txBox="1">
            <a:spLocks noChangeArrowheads="1"/>
          </p:cNvSpPr>
          <p:nvPr/>
        </p:nvSpPr>
        <p:spPr bwMode="auto">
          <a:xfrm>
            <a:off x="1235075" y="2457450"/>
            <a:ext cx="9020175" cy="26955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phải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công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ngoặc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trực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bổ</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sung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thêm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tin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phẩm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quyển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1240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47725"/>
            <a:ext cx="11418888" cy="52355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42925" y="1216025"/>
            <a:ext cx="11233150" cy="44196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ngoặc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kép</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dùng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 Người xưa có câu: “Trúc dẫu cháy, đốt ngay vẫn thẳng”.</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“Hang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Én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t>
            </a:r>
            <a:r>
              <a:rPr kumimoji="0" lang="nl-NL"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rích dẫn văn bản viết giới thiệu về hang Én trên trang thông tin điện tử Sở Du lịch Quảng Bình, 14/10/2020.</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a:t>
            </a:r>
            <a:r>
              <a:rPr kumimoji="0" lang="en-US" sz="2400" b="0" i="0" u="none" strike="noStrike" kern="1200" cap="none" spc="0" normalizeH="0" baseline="0" noProof="0" dirty="0">
                <a:ln>
                  <a:noFill/>
                </a:ln>
                <a:solidFill>
                  <a:srgbClr val="1A0DAB"/>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Kết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cục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anh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hầu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lý</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yếu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chàng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mọn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hắn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túm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tóc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lẳng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ngã</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thềm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cứ</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kêu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ư ử,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rằng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tệ</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lắm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lão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xử</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tôi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thế</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này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vậy</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9889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20763"/>
            <a:ext cx="11471275" cy="49561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557213" y="1566863"/>
            <a:ext cx="11218862" cy="37242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3:</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pt-BR"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Dấu ngoặc kép trong câu văn sau dùng để làm gì?</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pt-BR"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Tre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thế</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đã</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mấy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nghìn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năm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thế</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kỉ</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minh”,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khai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hoá</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thực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dân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cũng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không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được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tấc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sắt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Tre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vẫn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phải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còn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vất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vả</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mãi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Thép</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Mới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dẫn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trực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tiếp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theo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biệt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phẩm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quyển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6865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73075" y="1157288"/>
            <a:ext cx="11233150" cy="49498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00075" y="1666875"/>
            <a:ext cx="11012488" cy="372427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4:</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Hàng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loạt</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vở</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kịch</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như</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Tay</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đàn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bà</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Giác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ngộ</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Bên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kia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sông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đuống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ra</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đời</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Ở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trên</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ngoặc</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kép</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dùng</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để</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làm</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gì</a:t>
            </a:r>
            <a:r>
              <a:rPr kumimoji="0" lang="en-US"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bổ</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sung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thêm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thông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tin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bộ</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giữ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chức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pháp</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Báo</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lời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nhân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vật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sự</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Đánh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dấu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tên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phẩm</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bản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quyển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sách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chương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trình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7843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50838"/>
            <a:ext cx="6656388"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19100" y="1417638"/>
            <a:ext cx="11393488" cy="46529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947738" y="469900"/>
            <a:ext cx="6094412" cy="490538"/>
          </a:xfrm>
          <a:prstGeom prst="rect">
            <a:avLst/>
          </a:prstGeom>
          <a:noFill/>
          <a:ln w="9525">
            <a:noFill/>
            <a:miter lim="800000"/>
            <a:headEnd/>
            <a:tailEnd/>
          </a:ln>
        </p:spPr>
        <p:txBody>
          <a:bodyPr>
            <a:spAutoFit/>
          </a:bodyPr>
          <a:lstStyle/>
          <a:p>
            <a:pPr algn="just">
              <a:lnSpc>
                <a:spcPct val="115000"/>
              </a:lnSpc>
              <a:spcAft>
                <a:spcPts val="1000"/>
              </a:spcAft>
              <a:tabLst>
                <a:tab pos="400050" algn="l"/>
              </a:tabLst>
            </a:pPr>
            <a:r>
              <a:rPr lang="pt-BR" sz="2400" b="1">
                <a:solidFill>
                  <a:srgbClr val="FF0000"/>
                </a:solidFill>
                <a:latin typeface="Times New Roman" pitchFamily="18" charset="0"/>
                <a:cs typeface="Times New Roman" pitchFamily="18" charset="0"/>
              </a:rPr>
              <a:t>II.</a:t>
            </a:r>
            <a:r>
              <a:rPr lang="pt-BR" sz="2400" i="1">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ĐỊNH HƯỚNG PHÂN TÍCH VĂN BẢN</a:t>
            </a:r>
            <a:endParaRPr lang="en-US" sz="2400">
              <a:latin typeface="Calibri" pitchFamily="34" charset="0"/>
              <a:cs typeface="Times New Roman" pitchFamily="18" charset="0"/>
            </a:endParaRPr>
          </a:p>
        </p:txBody>
      </p:sp>
      <p:sp>
        <p:nvSpPr>
          <p:cNvPr id="9" name="TextBox 8"/>
          <p:cNvSpPr txBox="1">
            <a:spLocks noChangeArrowheads="1"/>
          </p:cNvSpPr>
          <p:nvPr/>
        </p:nvSpPr>
        <p:spPr bwMode="auto">
          <a:xfrm>
            <a:off x="738188" y="1822450"/>
            <a:ext cx="10885487" cy="3887788"/>
          </a:xfrm>
          <a:prstGeom prst="rect">
            <a:avLst/>
          </a:prstGeom>
          <a:noFill/>
          <a:ln w="9525">
            <a:noFill/>
            <a:miter lim="800000"/>
            <a:headEnd/>
            <a:tailEnd/>
          </a:ln>
        </p:spPr>
        <p:txBody>
          <a:bodyPr>
            <a:spAutoFit/>
          </a:bodyPr>
          <a:lstStyle/>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Trên diễn đàn văn học, Nguyễn Tuân được biết đến là nhà văn có phong cách độc đáo, lối viết tài hoa, cách dùng từ ngữ vô cùng đặc sắc, tinh tế. Ông có sở trường với thể loại truyện ngắn và kí. Tác phẩm kí của Nguyễn Tuân cho thấy tác giả có vốn kiến thức sâu rộng về nhiều lĩnh vực đời sống. Văn bản “</a:t>
            </a:r>
            <a:r>
              <a:rPr lang="en-US" sz="2400" i="1">
                <a:latin typeface="Times New Roman" pitchFamily="18" charset="0"/>
                <a:cs typeface="Times New Roman" pitchFamily="18" charset="0"/>
              </a:rPr>
              <a:t>Cô Tô”</a:t>
            </a:r>
            <a:r>
              <a:rPr lang="en-US" sz="2400">
                <a:latin typeface="Times New Roman" pitchFamily="18" charset="0"/>
                <a:cs typeface="Times New Roman" pitchFamily="18" charset="0"/>
              </a:rPr>
              <a:t> là một bài kí đặc sắc, được viết nhân một chuyến ra thăm đảo của nhà văn, xuất bản lần đầu năm 1976. Với lối viết tinh tế, tài hoa, cảnh Cô Tô hiện lên trong bài kí mang vẻ đẹp tinh khôi mà dữ dội, đa dạng mà khác biệt. Cùng sự kì vĩ mà khắc nghiệt của thiên nhiên, vẻ đẹp của những người lao động trên đảo nổi bật với sự bền bỉ mà lặng lẽ, họ bám biển để lao động sản xuất để giữ gìn biển đảo thiêng liêng của tổ quốc.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35025"/>
            <a:ext cx="11258550" cy="49688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85788" y="1054100"/>
            <a:ext cx="10920412" cy="46132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5:</a:t>
            </a:r>
            <a:r>
              <a:rPr kumimoji="0" lang="pt-BR"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Dấu phẩy trong câu văn sau dùng để làm gì?</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200"/>
              </a:spcAft>
              <a:buClrTx/>
              <a:buSzTx/>
              <a:buFontTx/>
              <a:buNone/>
              <a:tabLst/>
              <a:defRPr/>
            </a:pPr>
            <a:r>
              <a:rPr kumimoji="0" lang="pt-BR" sz="24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Từ đoàn thuyền sắp ra khơi đến cái giếng ngọt, thùng và cong và gánh nối tiếp đi đi về về. (Thép Mới)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chủ</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và</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vị</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cùng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chức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vụ</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trong</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từ</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ngữ</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bộ</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chú</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thích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nó</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r>
            <a:b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D.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Ngăn</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cách</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các</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vế</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ghép</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3750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1163" y="755650"/>
            <a:ext cx="11436350" cy="56975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28663" y="936625"/>
            <a:ext cx="10734675" cy="148113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6</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Trong câu “Và sông Hồng bất khuất có cái chông tre” (Thép Mới), hình ảnh sông Hồng được dùng theo lối:</a:t>
            </a: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Ẩn dụ                      B. Hoán dụ                   C. So sánh                       D. Nhân hóa</a:t>
            </a:r>
          </a:p>
        </p:txBody>
      </p:sp>
      <p:sp>
        <p:nvSpPr>
          <p:cNvPr id="7" name="TextBox 6"/>
          <p:cNvSpPr txBox="1">
            <a:spLocks noChangeArrowheads="1"/>
          </p:cNvSpPr>
          <p:nvPr/>
        </p:nvSpPr>
        <p:spPr bwMode="auto">
          <a:xfrm>
            <a:off x="728663" y="2660650"/>
            <a:ext cx="11231562" cy="3600450"/>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pt-BR"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7: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Trong câu ca dao, từ “mồ hôi” hoán dụ cho sự vật gì:</a:t>
            </a: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Mồ hôi mà đổ xuống đồng</a:t>
            </a: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Lúa mọc trùng trùng sáng cả đồi nương</a:t>
            </a: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Chỉ người lao động</a:t>
            </a: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 Chỉ công việc lao động</a:t>
            </a: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 Chỉ quá trình lao động nặng nhọc, vất vả</a:t>
            </a:r>
          </a:p>
          <a:p>
            <a:pPr marL="30163"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D. Chỉ kết quả con người thu được trong lao động</a:t>
            </a:r>
          </a:p>
        </p:txBody>
      </p:sp>
    </p:spTree>
    <p:extLst>
      <p:ext uri="{BB962C8B-B14F-4D97-AF65-F5344CB8AC3E}">
        <p14:creationId xmlns:p14="http://schemas.microsoft.com/office/powerpoint/2010/main" val="291140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3543" y="1021556"/>
            <a:ext cx="11352213" cy="52212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a:spLocks noChangeArrowheads="1"/>
          </p:cNvSpPr>
          <p:nvPr/>
        </p:nvSpPr>
        <p:spPr bwMode="auto">
          <a:xfrm>
            <a:off x="978693" y="1267618"/>
            <a:ext cx="10588625" cy="4457700"/>
          </a:xfrm>
          <a:prstGeom prst="rect">
            <a:avLst/>
          </a:prstGeom>
          <a:noFill/>
          <a:ln w="9525">
            <a:noFill/>
            <a:miter lim="800000"/>
            <a:headEnd/>
            <a:tailEnd/>
          </a:ln>
        </p:spPr>
        <p:txBody>
          <a:bodyPr anchor="ctr">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r>
              <a:rPr kumimoji="0" lang="pt-BR" alt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8</a:t>
            </a:r>
            <a:r>
              <a:rPr kumimoji="0" lang="pt-BR"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những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trường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hợp</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sau</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trường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hợp</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nào</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dùng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phép</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hoán</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dụ</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Bàn</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tay</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nên</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tất</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Có</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sức</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sỏi</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đá</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cũng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thành</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cơm</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cây</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chẳng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nên</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non</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Ba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cây</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chụm</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nên</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hòn</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núi</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cao</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 Con ở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miền</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Nam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ra</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thăm</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lăng</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Bác</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Ngày</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Huế</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đổ</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máu</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Nội</a:t>
            </a:r>
            <a:r>
              <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endParaRPr kumimoji="0" lang="en-US" alt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496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66713"/>
            <a:ext cx="6986588"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149225" y="1274763"/>
            <a:ext cx="11707813" cy="54403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1008063" y="439738"/>
            <a:ext cx="6546850" cy="482600"/>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15000"/>
              </a:lnSpc>
              <a:spcBef>
                <a:spcPct val="0"/>
              </a:spcBef>
              <a:spcAft>
                <a:spcPts val="1200"/>
              </a:spcAft>
              <a:buClrTx/>
              <a:buSzTx/>
              <a:buFontTx/>
              <a:buNone/>
              <a:tabLst>
                <a:tab pos="400050" algn="l"/>
              </a:tabLst>
              <a:defRPr/>
            </a:pPr>
            <a:r>
              <a:rPr kumimoji="0" lang="en-US" sz="24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Phần II. Đọc – hiểu văn bản (2,0 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823913" y="1293813"/>
            <a:ext cx="6146800" cy="4826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tab pos="400050"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Đọc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văn bản sau và thực hiện các yêu cầu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404813" y="1795463"/>
            <a:ext cx="11287125" cy="4730750"/>
          </a:xfrm>
          <a:prstGeom prst="rect">
            <a:avLst/>
          </a:prstGeom>
          <a:noFill/>
          <a:ln w="9525">
            <a:noFill/>
            <a:miter lim="800000"/>
            <a:headEnd/>
            <a:tailEnd/>
          </a:ln>
        </p:spPr>
        <p:txBody>
          <a:bodyPr>
            <a:spAutoFit/>
          </a:bodyPr>
          <a:lstStyle/>
          <a:p>
            <a:pPr marL="0" marR="0" lvl="0" indent="45720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Nói đến Đồng Tháp Mười là phải nói đến lũ. Lũ chính là nguồn sống của cả cư dân miệt sông nước này. Nó mang phù sa mùa màng về, mang tôm cá về, làm nên một nền văn hóa đồng bằng. Năm ngoái chúng tôi lại xuống Long An, giữa mùa lũ mà đồng nứt nẻ, dân ngơ ngác hoang mang đợi lũ. Bởi nếu không có lũ, nước kiệt đi thì toàn bộ vùng này thiếu nước ngọt nghiêm trọng, phèn nổi lên rất nhiều và đậm, nước chỉ còn đọng ở các lung, trấp, đìa, bàu... không dùng được, cây cỏ khô rụi, di  chuyển chủ yếu là đi bộ hoặc xe trâu, toàn bộ đời sống sẽ ngưng trệ. Lũ tồn tại song song với người miền Tây như con lộ nào cũng song song một con kinh bên cạnh, làm nên một đặc trưng đồng bằng Nam Bộ. Người ta đào kênh (kinh) để thông thương, để lấy nước, chỉ huy nước, lấy đất ấy đắp đường (lộ), cứ chằng chịt như thế, những con kinh huyết mạch nối những cù lao, những giồng... thành một đồng bằng rộng lớn và đầy bản sắc.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5687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11"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0038" y="344488"/>
            <a:ext cx="11661775" cy="61912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284163" y="688975"/>
            <a:ext cx="11593512" cy="5707063"/>
          </a:xfrm>
          <a:prstGeom prst="rect">
            <a:avLst/>
          </a:prstGeom>
          <a:noFill/>
          <a:ln w="9525">
            <a:noFill/>
            <a:miter lim="800000"/>
            <a:headEnd/>
            <a:tailEnd/>
          </a:ln>
        </p:spPr>
        <p:txBody>
          <a:bodyPr>
            <a:spAutoFit/>
          </a:bodyPr>
          <a:lstStyle/>
          <a:p>
            <a:pPr marL="0" marR="0" lvl="0" indent="45720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Hữu Nhân chạy xe rất khỏe, và lại nhớ đường, dẫu cả những con đường bé tí ở một cái xóm xa lắc lơ nào đấy. Anh chở tôi len lỏi vào những con đường mà người thường không được đi, khách du lịch lại càng không, xuyên qua mấy huyện Cao Lãnh, Thanh Bình, Tam Nông,... để vào lõi Đồng Tháp Mười. Cái tên Tháp Mười bây giờ vẫn còn tranh cãi, người thì bảo nơi đây có mười cái tháp, kẻ lại nói là ở đây có ngôi tháp 10 tầng... Còn Tràm Chim thì chính Hữu Nhân đã giải thích cho tôi rằng tràm chim chỉ đơn giản là tràm và chim. Trước đó tôi nghĩ tràm là cách gọi một vùng đất nổi lên, như một cái vườn giữa hàng ngàn héc ta nước, và ở đó nhiều chim. Giống như giồng, như cù lao, như gò, như rạch, kinh... Thế mà nó đơn giản đến không ngờ là gồm những cây tràm kết thành rừng và chim thì dày đặc thành vườn... Tất nhiên không dễ gì để thấy chim bởi phải chiều tối thì chúng mới về, hàng vạn, chục vạn con lớn bé to nhỏ rợp cả một khoảng trời. Mà chúng tôi thì chỉ có một ngày cưỡi xe, mà lại muốn đi nhiều, thấy nhiều, chiêm ngưỡng nhiều,...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457200" algn="just" defTabSz="914400" rtl="0" eaLnBrk="1" fontAlgn="base" latinLnBrk="0" hangingPunct="1">
              <a:lnSpc>
                <a:spcPct val="115000"/>
              </a:lnSpc>
              <a:spcBef>
                <a:spcPct val="0"/>
              </a:spcBef>
              <a:spcAft>
                <a:spcPts val="100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(SGK Ngữ văn 6, Cánh diều, trang 55 - 56)</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3325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366713"/>
            <a:ext cx="3321050" cy="628650"/>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281113"/>
            <a:ext cx="11393488" cy="52101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3049588" y="485775"/>
            <a:ext cx="6092825" cy="4826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Gợi ý trả lời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963613" y="1411288"/>
            <a:ext cx="9904412" cy="103663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1:</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Thể loại : Du kí</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 typeface="Times New Roman" pitchFamily="18" charset="0"/>
              <a:buChar cha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Ngôi kể thứ nhất.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768350" y="2617788"/>
            <a:ext cx="10855325" cy="17541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2: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Vai trò của lũ với Đồng Tháp Mười: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Lũ mang phù sa mùa màng, mang tôm cá về, làm nên một nền văn hóa đồng bằng.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Cung cấp nước ngọt cho người dân sinh hoạt, duy trì sự sống cho cây cỏ thiên nhiên, giúp giao thông thuận lợi bằng đường thuỷ.</a:t>
            </a:r>
          </a:p>
        </p:txBody>
      </p:sp>
      <p:sp>
        <p:nvSpPr>
          <p:cNvPr id="11" name="TextBox 10"/>
          <p:cNvSpPr txBox="1">
            <a:spLocks noChangeArrowheads="1"/>
          </p:cNvSpPr>
          <p:nvPr/>
        </p:nvSpPr>
        <p:spPr bwMode="auto">
          <a:xfrm>
            <a:off x="768350" y="4541838"/>
            <a:ext cx="10855325" cy="14605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Thiên nhiên và cảnh quan Đồng Tháp Mười đa dạng, tươi đẹp và hài hoà với cuộc sống con người.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1151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231563" cy="47513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44513" y="1473200"/>
            <a:ext cx="10893425" cy="371951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4: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HS nêu suy  nghĩ của bản thân.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Có thể nêu:  Để bảo vệ sự đa dạng của thiên nhiên cần: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Times New Roman" pitchFamily="18" charset="0"/>
              <a:buChar cha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Khai thác nguồn tài nguyên một cách hợp lí.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Times New Roman" pitchFamily="18" charset="0"/>
              <a:buChar cha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Xây dựng các khu bảo tồn thiên nhiên, vườn quốc gia,..</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Times New Roman" pitchFamily="18" charset="0"/>
              <a:buChar cha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Chống ô nhiềm môi trường sông nước; có biện pháp phòng chống cháy rừng.</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Times New Roman" pitchFamily="18" charset="0"/>
              <a:buChar cha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Tuyên truyền người dân nâng cao ý thức trong khai thác đi liền với bảo vệ tài nguyên thiên nhiên.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 typeface="Times New Roman" pitchFamily="18" charset="0"/>
              <a:buChar cha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Hợp tác với các nước nỗ lực trong việc chống biến đổi khí hậu</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276594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31813"/>
            <a:ext cx="5818188"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23863" y="1506538"/>
            <a:ext cx="11274425" cy="27654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1008063" y="590550"/>
            <a:ext cx="5257800" cy="484188"/>
          </a:xfrm>
          <a:prstGeom prst="rect">
            <a:avLst/>
          </a:prstGeom>
          <a:noFill/>
          <a:ln w="9525">
            <a:noFill/>
            <a:miter lim="800000"/>
            <a:headEnd/>
            <a:tailEnd/>
          </a:ln>
        </p:spPr>
        <p:txBody>
          <a:bodyPr>
            <a:spAutoFit/>
          </a:bodyPr>
          <a:lstStyle/>
          <a:p>
            <a:pPr marL="30163" marR="0" lvl="0" indent="0" algn="l" defTabSz="914400" rtl="0" eaLnBrk="1" fontAlgn="base" latinLnBrk="0" hangingPunct="1">
              <a:lnSpc>
                <a:spcPct val="115000"/>
              </a:lnSpc>
              <a:spcBef>
                <a:spcPct val="0"/>
              </a:spcBef>
              <a:spcAft>
                <a:spcPts val="1200"/>
              </a:spcAft>
              <a:buClrTx/>
              <a:buSzTx/>
              <a:buFontTx/>
              <a:buNone/>
              <a:tabLst>
                <a:tab pos="400050" algn="l"/>
              </a:tabLst>
              <a:defRPr/>
            </a:pP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23863" y="2159000"/>
            <a:ext cx="10841038" cy="14605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 (2.0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Viết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đoạn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khoảng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5-7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suy</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nghĩ</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nghĩa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thiên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nhiên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đối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cuộc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sống</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 (4.0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điểm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bài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văn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miêu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tả</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một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cảnh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hoạt</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yêu</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thích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290673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27475" y="441325"/>
            <a:ext cx="5472113" cy="7127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49263" y="1417638"/>
            <a:ext cx="4781550" cy="7127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970463" y="533400"/>
            <a:ext cx="4083050" cy="4905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ĐÁP ÁN HƯỚNG DẪN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
        <p:nvSpPr>
          <p:cNvPr id="7" name="TextBox 6"/>
          <p:cNvSpPr txBox="1">
            <a:spLocks noChangeArrowheads="1"/>
          </p:cNvSpPr>
          <p:nvPr/>
        </p:nvSpPr>
        <p:spPr bwMode="auto">
          <a:xfrm>
            <a:off x="-330200" y="1517650"/>
            <a:ext cx="6100763" cy="49053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 Tiếng Việt  ( 2,0 điểm)</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graphicFrame>
        <p:nvGraphicFramePr>
          <p:cNvPr id="8" name="Table 7"/>
          <p:cNvGraphicFramePr>
            <a:graphicFrameLocks noGrp="1"/>
          </p:cNvGraphicFramePr>
          <p:nvPr>
            <p:extLst/>
          </p:nvPr>
        </p:nvGraphicFramePr>
        <p:xfrm>
          <a:off x="449263" y="2555875"/>
          <a:ext cx="11168062" cy="2171700"/>
        </p:xfrm>
        <a:graphic>
          <a:graphicData uri="http://schemas.openxmlformats.org/drawingml/2006/table">
            <a:tbl>
              <a:tblPr/>
              <a:tblGrid>
                <a:gridCol w="1395412">
                  <a:extLst>
                    <a:ext uri="{9D8B030D-6E8A-4147-A177-3AD203B41FA5}">
                      <a16:colId xmlns:a16="http://schemas.microsoft.com/office/drawing/2014/main" val="20000"/>
                    </a:ext>
                  </a:extLst>
                </a:gridCol>
                <a:gridCol w="1397000">
                  <a:extLst>
                    <a:ext uri="{9D8B030D-6E8A-4147-A177-3AD203B41FA5}">
                      <a16:colId xmlns:a16="http://schemas.microsoft.com/office/drawing/2014/main" val="20001"/>
                    </a:ext>
                  </a:extLst>
                </a:gridCol>
                <a:gridCol w="1395413">
                  <a:extLst>
                    <a:ext uri="{9D8B030D-6E8A-4147-A177-3AD203B41FA5}">
                      <a16:colId xmlns:a16="http://schemas.microsoft.com/office/drawing/2014/main" val="20002"/>
                    </a:ext>
                  </a:extLst>
                </a:gridCol>
                <a:gridCol w="1395412">
                  <a:extLst>
                    <a:ext uri="{9D8B030D-6E8A-4147-A177-3AD203B41FA5}">
                      <a16:colId xmlns:a16="http://schemas.microsoft.com/office/drawing/2014/main" val="20003"/>
                    </a:ext>
                  </a:extLst>
                </a:gridCol>
                <a:gridCol w="1395413">
                  <a:extLst>
                    <a:ext uri="{9D8B030D-6E8A-4147-A177-3AD203B41FA5}">
                      <a16:colId xmlns:a16="http://schemas.microsoft.com/office/drawing/2014/main" val="20004"/>
                    </a:ext>
                  </a:extLst>
                </a:gridCol>
                <a:gridCol w="1395412">
                  <a:extLst>
                    <a:ext uri="{9D8B030D-6E8A-4147-A177-3AD203B41FA5}">
                      <a16:colId xmlns:a16="http://schemas.microsoft.com/office/drawing/2014/main" val="20005"/>
                    </a:ext>
                  </a:extLst>
                </a:gridCol>
                <a:gridCol w="1397000">
                  <a:extLst>
                    <a:ext uri="{9D8B030D-6E8A-4147-A177-3AD203B41FA5}">
                      <a16:colId xmlns:a16="http://schemas.microsoft.com/office/drawing/2014/main" val="20006"/>
                    </a:ext>
                  </a:extLst>
                </a:gridCol>
                <a:gridCol w="1397000">
                  <a:extLst>
                    <a:ext uri="{9D8B030D-6E8A-4147-A177-3AD203B41FA5}">
                      <a16:colId xmlns:a16="http://schemas.microsoft.com/office/drawing/2014/main" val="20007"/>
                    </a:ext>
                  </a:extLst>
                </a:gridCol>
              </a:tblGrid>
              <a:tr h="1085850">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5850">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4590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74650"/>
            <a:ext cx="6062663" cy="755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798513" y="522288"/>
            <a:ext cx="5602287" cy="460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II. Đọc – hiểu văn bản (2,0 điểm)</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aphicFrame>
        <p:nvGraphicFramePr>
          <p:cNvPr id="3" name="Table 2"/>
          <p:cNvGraphicFramePr>
            <a:graphicFrameLocks noGrp="1"/>
          </p:cNvGraphicFramePr>
          <p:nvPr>
            <p:extLst/>
          </p:nvPr>
        </p:nvGraphicFramePr>
        <p:xfrm>
          <a:off x="568325" y="1468438"/>
          <a:ext cx="11214100" cy="5046663"/>
        </p:xfrm>
        <a:graphic>
          <a:graphicData uri="http://schemas.openxmlformats.org/drawingml/2006/table">
            <a:tbl>
              <a:tblPr/>
              <a:tblGrid>
                <a:gridCol w="1336675">
                  <a:extLst>
                    <a:ext uri="{9D8B030D-6E8A-4147-A177-3AD203B41FA5}">
                      <a16:colId xmlns:a16="http://schemas.microsoft.com/office/drawing/2014/main" val="20000"/>
                    </a:ext>
                  </a:extLst>
                </a:gridCol>
                <a:gridCol w="8912225">
                  <a:extLst>
                    <a:ext uri="{9D8B030D-6E8A-4147-A177-3AD203B41FA5}">
                      <a16:colId xmlns:a16="http://schemas.microsoft.com/office/drawing/2014/main" val="20001"/>
                    </a:ext>
                  </a:extLst>
                </a:gridCol>
                <a:gridCol w="965200">
                  <a:extLst>
                    <a:ext uri="{9D8B030D-6E8A-4147-A177-3AD203B41FA5}">
                      <a16:colId xmlns:a16="http://schemas.microsoft.com/office/drawing/2014/main" val="20002"/>
                    </a:ext>
                  </a:extLst>
                </a:gridCol>
              </a:tblGrid>
              <a:tr h="1006475">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loại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 Du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kí</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Ngôi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kể</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thứ</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nhất</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81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Vai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trò</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Đồng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Tháp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mang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mùa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màng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mang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tôm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nền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hóa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đồng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bằng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cấp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ngọt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duy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trì</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cây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cỏ</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giúp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thuận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bằng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đường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thuỷ</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58913">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quan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Đồng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Tháp</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Mười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dạng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tươi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đẹp</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hài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hoà</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8013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501438" cy="52324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1373188"/>
            <a:ext cx="11191875" cy="4154487"/>
          </a:xfrm>
          <a:prstGeom prst="rect">
            <a:avLst/>
          </a:prstGeom>
          <a:noFill/>
          <a:ln w="9525">
            <a:noFill/>
            <a:miter lim="800000"/>
            <a:headEnd/>
            <a:tailEnd/>
          </a:ln>
        </p:spPr>
        <p:txBody>
          <a:bodyPr>
            <a:spAutoFit/>
          </a:bodyPr>
          <a:lstStyle/>
          <a:p>
            <a:r>
              <a:rPr lang="nl-NL" sz="2400">
                <a:latin typeface="Times New Roman" pitchFamily="18" charset="0"/>
                <a:cs typeface="Times New Roman" pitchFamily="18" charset="0"/>
              </a:rPr>
              <a:t> Văn bản mang đặc trưng rõ nét của thể kí, với lối quan sát thực tế và ghi chép những gì nhà văn tận mắt nhìn thấy nhân chuyến đến Cô Tô. Sự kết hợp tự sự với miêu tả, biểu cảm, nhà văn dẫn người đọc đến khám phá vẻ đẹp của thiên nhiên và con người trên đảo Cô Tô, thuộc vịnh Bắc Bộ. Ở ngôi kể thứ nhất, nhà văn quan sát cảnh Cô Tô ở nhiều vị trí khác nhau như lúc ở trên nóc đồn khố xanh, có lúc từ đầu mũi đảo. Trong bài kí vận động, dịch chuyển về thời gian theo trình tự n</a:t>
            </a:r>
            <a:r>
              <a:rPr lang="en-US" sz="2400">
                <a:latin typeface="Times New Roman" pitchFamily="18" charset="0"/>
                <a:cs typeface="Times New Roman" pitchFamily="18" charset="0"/>
              </a:rPr>
              <a:t>gày (thứ tư, thư năm, thứ sáu), lúc trước, trong, sau cơn bão biển; thiên nhiên được quan sát theo từng chuyển động của mặt trời từ lúc lúc mặt trời chưa mọc, đến lúc từ từ mọc, đến lúc cao bằng con sào...Ở mỗi thời khắc khác nhau, Cô Tô mang những vẻ đẹp riêng biệt, từ cảnh Cô Tô trong c</a:t>
            </a:r>
            <a:r>
              <a:rPr lang="en-US" sz="2400" b="1">
                <a:latin typeface="Times New Roman" pitchFamily="18" charset="0"/>
                <a:cs typeface="Times New Roman" pitchFamily="18" charset="0"/>
              </a:rPr>
              <a:t>ơn bão biển dự dội, đến sự yên bình khi cơn bão đi qua, rồi đến vẻ đẹp thơ mộng, hùng vĩ khi mặt trời lên trên biển, và cảnh rộn ràng vào buổi sớm trên đảo Thanh Luân.</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60400" y="1130300"/>
          <a:ext cx="10858500" cy="4553522"/>
        </p:xfrm>
        <a:graphic>
          <a:graphicData uri="http://schemas.openxmlformats.org/drawingml/2006/table">
            <a:tbl>
              <a:tblPr/>
              <a:tblGrid>
                <a:gridCol w="1293340">
                  <a:extLst>
                    <a:ext uri="{9D8B030D-6E8A-4147-A177-3AD203B41FA5}">
                      <a16:colId xmlns:a16="http://schemas.microsoft.com/office/drawing/2014/main" val="20000"/>
                    </a:ext>
                  </a:extLst>
                </a:gridCol>
                <a:gridCol w="8630996">
                  <a:extLst>
                    <a:ext uri="{9D8B030D-6E8A-4147-A177-3AD203B41FA5}">
                      <a16:colId xmlns:a16="http://schemas.microsoft.com/office/drawing/2014/main" val="20001"/>
                    </a:ext>
                  </a:extLst>
                </a:gridCol>
                <a:gridCol w="934164">
                  <a:extLst>
                    <a:ext uri="{9D8B030D-6E8A-4147-A177-3AD203B41FA5}">
                      <a16:colId xmlns:a16="http://schemas.microsoft.com/office/drawing/2014/main" val="20002"/>
                    </a:ext>
                  </a:extLst>
                </a:gridCol>
              </a:tblGrid>
              <a:tr h="4398963">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HS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vệ</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cần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 typeface="Times New Roman" pitchFamily="18" charset="0"/>
                        <a:buChar char="-"/>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Khai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nguồn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nguyên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lí</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ct val="0"/>
                        </a:spcAft>
                        <a:buClrTx/>
                        <a:buSzTx/>
                        <a:buFont typeface="Times New Roman" pitchFamily="18" charset="0"/>
                        <a:buChar char="-"/>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Xây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dựng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tồn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vườn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quốc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 typeface="Times New Roman" pitchFamily="18" charset="0"/>
                        <a:buChar char="-"/>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ô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nhiềm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môi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trường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biện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pháp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phòng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cháy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rừng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ct val="0"/>
                        </a:spcAft>
                        <a:buClrTx/>
                        <a:buSzTx/>
                        <a:buFont typeface="Times New Roman" pitchFamily="18" charset="0"/>
                        <a:buChar char="-"/>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Tuyên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truyền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nâng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cao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khai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liền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vệ</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nguyên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 typeface="Times New Roman" pitchFamily="18" charset="0"/>
                        <a:buChar char="-"/>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nỗ</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lực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việc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biến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đổi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khí</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hậu</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5978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8475" y="269875"/>
            <a:ext cx="4932363" cy="7572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1746" name="TextBox 5"/>
          <p:cNvSpPr txBox="1">
            <a:spLocks noChangeArrowheads="1"/>
          </p:cNvSpPr>
          <p:nvPr/>
        </p:nvSpPr>
        <p:spPr bwMode="auto">
          <a:xfrm>
            <a:off x="622300" y="417513"/>
            <a:ext cx="4808538"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aphicFrame>
        <p:nvGraphicFramePr>
          <p:cNvPr id="7" name="Table 6"/>
          <p:cNvGraphicFramePr>
            <a:graphicFrameLocks noGrp="1"/>
          </p:cNvGraphicFramePr>
          <p:nvPr>
            <p:extLst/>
          </p:nvPr>
        </p:nvGraphicFramePr>
        <p:xfrm>
          <a:off x="498475" y="1257301"/>
          <a:ext cx="11226800" cy="5046853"/>
        </p:xfrm>
        <a:graphic>
          <a:graphicData uri="http://schemas.openxmlformats.org/drawingml/2006/table">
            <a:tbl>
              <a:tblPr/>
              <a:tblGrid>
                <a:gridCol w="1136650">
                  <a:extLst>
                    <a:ext uri="{9D8B030D-6E8A-4147-A177-3AD203B41FA5}">
                      <a16:colId xmlns:a16="http://schemas.microsoft.com/office/drawing/2014/main" val="20000"/>
                    </a:ext>
                  </a:extLst>
                </a:gridCol>
                <a:gridCol w="9513888">
                  <a:extLst>
                    <a:ext uri="{9D8B030D-6E8A-4147-A177-3AD203B41FA5}">
                      <a16:colId xmlns:a16="http://schemas.microsoft.com/office/drawing/2014/main" val="20001"/>
                    </a:ext>
                  </a:extLst>
                </a:gridCol>
                <a:gridCol w="576262">
                  <a:extLst>
                    <a:ext uri="{9D8B030D-6E8A-4147-A177-3AD203B41FA5}">
                      <a16:colId xmlns:a16="http://schemas.microsoft.com/office/drawing/2014/main" val="20002"/>
                    </a:ext>
                  </a:extLst>
                </a:gridCol>
              </a:tblGrid>
              <a:tr h="342759">
                <a:tc rowSpan="3">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1</a:t>
                      </a:r>
                    </a:p>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(2điểm) </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228600" algn="l"/>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a. Đảm bảo thể thức, dung lượng yêu cầu của một đoạn văn .</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0,25</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5339">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228600" algn="l"/>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b. Xác định đúng nội dung chủ yếu đoạn văn: suy nghĩ về ý nghĩa của thiên nhiên đối với cuộc sống mỗi người.</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200" b="0" i="0" u="none" strike="noStrike" cap="none" normalizeH="0" baseline="0" smtClean="0">
                          <a:ln>
                            <a:noFill/>
                          </a:ln>
                          <a:solidFill>
                            <a:schemeClr val="tx1"/>
                          </a:solidFill>
                          <a:effectLst/>
                          <a:latin typeface="Times New Roman" pitchFamily="18" charset="0"/>
                          <a:cs typeface="Times New Roman" pitchFamily="18" charset="0"/>
                        </a:rPr>
                        <a:t>0,25</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8701">
                <a:tc vMerge="1">
                  <a:txBody>
                    <a:bodyPr/>
                    <a:lstStyle/>
                    <a:p>
                      <a:endParaRPr lang="en-US"/>
                    </a:p>
                  </a:txBody>
                  <a:tcPr/>
                </a:tc>
                <a:tc>
                  <a:txBody>
                    <a:bodyPr/>
                    <a:lstStyle/>
                    <a:p>
                      <a:pPr marL="457200" marR="0" lvl="0" indent="0" algn="just" defTabSz="914400" rtl="0" eaLnBrk="1" fontAlgn="base" latinLnBrk="0" hangingPunct="1">
                        <a:lnSpc>
                          <a:spcPct val="115000"/>
                        </a:lnSpc>
                        <a:spcBef>
                          <a:spcPct val="0"/>
                        </a:spcBef>
                        <a:spcAft>
                          <a:spcPts val="1000"/>
                        </a:spcAft>
                        <a:buClrTx/>
                        <a:buSzTx/>
                        <a:buFontTx/>
                        <a:buNone/>
                        <a:tabLst>
                          <a:tab pos="228600" algn="l"/>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c.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Triển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khai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lý</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hướng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sau</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15000"/>
                        </a:lnSpc>
                        <a:spcBef>
                          <a:spcPct val="0"/>
                        </a:spcBef>
                        <a:spcAft>
                          <a:spcPct val="0"/>
                        </a:spcAft>
                        <a:buClrTx/>
                        <a:buSzTx/>
                        <a:buFontTx/>
                        <a:buNone/>
                        <a:tabLst>
                          <a:tab pos="228600" algn="l"/>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Mở</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Dẫn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dắt</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15000"/>
                        </a:lnSpc>
                        <a:spcBef>
                          <a:spcPct val="0"/>
                        </a:spcBef>
                        <a:spcAft>
                          <a:spcPct val="0"/>
                        </a:spcAft>
                        <a:buClrTx/>
                        <a:buSzTx/>
                        <a:buFontTx/>
                        <a:buNone/>
                        <a:tabLst>
                          <a:tab pos="228600" algn="l"/>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15000"/>
                        </a:lnSpc>
                        <a:spcBef>
                          <a:spcPct val="0"/>
                        </a:spcBef>
                        <a:spcAft>
                          <a:spcPct val="0"/>
                        </a:spcAft>
                        <a:buClrTx/>
                        <a:buSzTx/>
                        <a:buFontTx/>
                        <a:buNone/>
                        <a:tabLst>
                          <a:tab pos="228600" algn="l"/>
                        </a:tabLst>
                      </a:pP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rất</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lớn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mỗi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p>
                    <a:p>
                      <a:pPr marL="457200" marR="0" lvl="0" indent="0" algn="l" defTabSz="914400" rtl="0" eaLnBrk="1" fontAlgn="base" latinLnBrk="0" hangingPunct="1">
                        <a:lnSpc>
                          <a:spcPct val="115000"/>
                        </a:lnSpc>
                        <a:spcBef>
                          <a:spcPct val="0"/>
                        </a:spcBef>
                        <a:spcAft>
                          <a:spcPct val="0"/>
                        </a:spcAft>
                        <a:buClrTx/>
                        <a:buSzTx/>
                        <a:buFontTx/>
                        <a:buNone/>
                        <a:tabLst>
                          <a:tab pos="228600" algn="l"/>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môi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trường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lành</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bền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vững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15000"/>
                        </a:lnSpc>
                        <a:spcBef>
                          <a:spcPct val="0"/>
                        </a:spcBef>
                        <a:spcAft>
                          <a:spcPct val="0"/>
                        </a:spcAft>
                        <a:buClrTx/>
                        <a:buSzTx/>
                        <a:buFontTx/>
                        <a:buNone/>
                        <a:tabLst>
                          <a:tab pos="228600" algn="l"/>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cung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cấp</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lương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thực</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duy</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trì</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sự</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cung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cấp</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tài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nguyên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khoáng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sản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sản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xuất</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kinh</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tế</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a:t>
                      </a:r>
                    </a:p>
                    <a:p>
                      <a:pPr marL="457200" marR="0" lvl="0" indent="0" algn="l" defTabSz="914400" rtl="0" eaLnBrk="1" fontAlgn="base" latinLnBrk="0" hangingPunct="1">
                        <a:lnSpc>
                          <a:spcPct val="115000"/>
                        </a:lnSpc>
                        <a:spcBef>
                          <a:spcPct val="0"/>
                        </a:spcBef>
                        <a:spcAft>
                          <a:spcPct val="0"/>
                        </a:spcAft>
                        <a:buClrTx/>
                        <a:buSzTx/>
                        <a:buFontTx/>
                        <a:buNone/>
                        <a:tabLst>
                          <a:tab pos="228600" algn="l"/>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giúp</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chúng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ta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giải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trí</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cởi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bỏ</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áp</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lực</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công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việc</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do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thường</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tìm</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đến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hoà</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mình</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vào</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khi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mỏi</a:t>
                      </a: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cs typeface="Times New Roman" pitchFamily="18" charset="0"/>
                        </a:rPr>
                        <a:t>mệ</a:t>
                      </a: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0" algn="l" defTabSz="914400" rtl="0" eaLnBrk="1" fontAlgn="base" latinLnBrk="0" hangingPunct="1">
                        <a:lnSpc>
                          <a:spcPct val="115000"/>
                        </a:lnSpc>
                        <a:spcBef>
                          <a:spcPct val="0"/>
                        </a:spcBef>
                        <a:spcAft>
                          <a:spcPts val="1000"/>
                        </a:spcAft>
                        <a:buClrTx/>
                        <a:buSzTx/>
                        <a:buFontTx/>
                        <a:buNone/>
                        <a:tabLst>
                          <a:tab pos="228600" algn="l"/>
                        </a:tabLst>
                      </a:pPr>
                      <a:endParaRPr kumimoji="0" lang="en-US" sz="2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200" b="0"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153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846138" y="1364456"/>
          <a:ext cx="10458451" cy="3249613"/>
        </p:xfrm>
        <a:graphic>
          <a:graphicData uri="http://schemas.openxmlformats.org/drawingml/2006/table">
            <a:tbl>
              <a:tblPr/>
              <a:tblGrid>
                <a:gridCol w="1727815">
                  <a:extLst>
                    <a:ext uri="{9D8B030D-6E8A-4147-A177-3AD203B41FA5}">
                      <a16:colId xmlns:a16="http://schemas.microsoft.com/office/drawing/2014/main" val="20000"/>
                    </a:ext>
                  </a:extLst>
                </a:gridCol>
                <a:gridCol w="8005544">
                  <a:extLst>
                    <a:ext uri="{9D8B030D-6E8A-4147-A177-3AD203B41FA5}">
                      <a16:colId xmlns:a16="http://schemas.microsoft.com/office/drawing/2014/main" val="20001"/>
                    </a:ext>
                  </a:extLst>
                </a:gridCol>
                <a:gridCol w="725092">
                  <a:extLst>
                    <a:ext uri="{9D8B030D-6E8A-4147-A177-3AD203B41FA5}">
                      <a16:colId xmlns:a16="http://schemas.microsoft.com/office/drawing/2014/main" val="20002"/>
                    </a:ext>
                  </a:extLst>
                </a:gridCol>
              </a:tblGrid>
              <a:tr h="179705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228600" algn="l"/>
                        </a:tabLst>
                      </a:pPr>
                      <a:r>
                        <a:rPr kumimoji="0" lang="vi-VN"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ct val="0"/>
                        </a:spcAft>
                        <a:buClrTx/>
                        <a:buSzTx/>
                        <a:buFontTx/>
                        <a:buNone/>
                        <a:tabLst>
                          <a:tab pos="22860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(HS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biết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vài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dẫn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chứng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học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hay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thực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tế</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làm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rõ</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vai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trò</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tab pos="22860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Khẳng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định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liên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hệ</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9900">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22860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d.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diễn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đáo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riêng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sâu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sắc</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0,25</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2663">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22860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e.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đặt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Đảm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chuẩn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pháp</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Tiếng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Việt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0,25</a:t>
                      </a:r>
                    </a:p>
                  </a:txBody>
                  <a:tcPr marL="35561" marR="35561"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8742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99244" y="239174"/>
          <a:ext cx="11552237" cy="6357425"/>
        </p:xfrm>
        <a:graphic>
          <a:graphicData uri="http://schemas.openxmlformats.org/drawingml/2006/table">
            <a:tbl>
              <a:tblPr/>
              <a:tblGrid>
                <a:gridCol w="1554063">
                  <a:extLst>
                    <a:ext uri="{9D8B030D-6E8A-4147-A177-3AD203B41FA5}">
                      <a16:colId xmlns:a16="http://schemas.microsoft.com/office/drawing/2014/main" val="20000"/>
                    </a:ext>
                  </a:extLst>
                </a:gridCol>
                <a:gridCol w="9209498">
                  <a:extLst>
                    <a:ext uri="{9D8B030D-6E8A-4147-A177-3AD203B41FA5}">
                      <a16:colId xmlns:a16="http://schemas.microsoft.com/office/drawing/2014/main" val="20001"/>
                    </a:ext>
                  </a:extLst>
                </a:gridCol>
                <a:gridCol w="788676">
                  <a:extLst>
                    <a:ext uri="{9D8B030D-6E8A-4147-A177-3AD203B41FA5}">
                      <a16:colId xmlns:a16="http://schemas.microsoft.com/office/drawing/2014/main" val="20002"/>
                    </a:ext>
                  </a:extLst>
                </a:gridCol>
              </a:tblGrid>
              <a:tr h="769942">
                <a:tc rowSpan="3">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2</a:t>
                      </a:r>
                    </a:p>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(4.0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32830" marR="328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Đảm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cấu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trúc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nghị</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luận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bố</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cục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chặt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chẽ</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rõ</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ràng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sắp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xếp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hệ</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mạch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2830" marR="328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2830" marR="328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8858">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b.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định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đúng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cầu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32830" marR="328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2830" marR="328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21037">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c.Triển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khai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sau</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Mở</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Giới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thiệu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ấn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tượng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7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Miêu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bao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nổi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bật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gây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ấn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tượng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2830" marR="3283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3.0</a:t>
                      </a:r>
                    </a:p>
                  </a:txBody>
                  <a:tcPr marL="32830" marR="328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9770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721519" y="766492"/>
          <a:ext cx="10736262" cy="4924442"/>
        </p:xfrm>
        <a:graphic>
          <a:graphicData uri="http://schemas.openxmlformats.org/drawingml/2006/table">
            <a:tbl>
              <a:tblPr/>
              <a:tblGrid>
                <a:gridCol w="1760604">
                  <a:extLst>
                    <a:ext uri="{9D8B030D-6E8A-4147-A177-3AD203B41FA5}">
                      <a16:colId xmlns:a16="http://schemas.microsoft.com/office/drawing/2014/main" val="20000"/>
                    </a:ext>
                  </a:extLst>
                </a:gridCol>
                <a:gridCol w="8066335">
                  <a:extLst>
                    <a:ext uri="{9D8B030D-6E8A-4147-A177-3AD203B41FA5}">
                      <a16:colId xmlns:a16="http://schemas.microsoft.com/office/drawing/2014/main" val="20001"/>
                    </a:ext>
                  </a:extLst>
                </a:gridCol>
                <a:gridCol w="909323">
                  <a:extLst>
                    <a:ext uri="{9D8B030D-6E8A-4147-A177-3AD203B41FA5}">
                      <a16:colId xmlns:a16="http://schemas.microsoft.com/office/drawing/2014/main" val="20002"/>
                    </a:ext>
                  </a:extLst>
                </a:gridCol>
              </a:tblGrid>
              <a:tr h="3241946">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88900" algn="l"/>
                          <a:tab pos="179388"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hiện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chứng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kiến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tham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tab pos="88900" algn="l"/>
                          <a:tab pos="179388"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Sử</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dụng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miêu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rõ</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nét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7000"/>
                        </a:lnSpc>
                        <a:spcBef>
                          <a:spcPct val="0"/>
                        </a:spcBef>
                        <a:spcAft>
                          <a:spcPts val="1000"/>
                        </a:spcAft>
                        <a:buClrTx/>
                        <a:buSzTx/>
                        <a:buFontTx/>
                        <a:buNone/>
                        <a:tabLst>
                          <a:tab pos="88900" algn="l"/>
                          <a:tab pos="179388"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đánh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viết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tab pos="88900" algn="l"/>
                          <a:tab pos="179388"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(GV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vận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dụng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2830" marR="3283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32830" marR="328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7863">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d.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HS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miêu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hấp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dẫn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tế</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diễn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rõ</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ràng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2830" marR="3283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2830" marR="328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7863">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e.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đặt</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đảm</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chuẩn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pháp</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TV.</a:t>
                      </a:r>
                    </a:p>
                  </a:txBody>
                  <a:tcPr marL="32830" marR="3283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0,25</a:t>
                      </a:r>
                    </a:p>
                  </a:txBody>
                  <a:tcPr marL="32830" marR="3283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0384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89375" y="290513"/>
            <a:ext cx="3905250" cy="744537"/>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34975" y="1417638"/>
            <a:ext cx="11407775" cy="50514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4202113" y="388938"/>
            <a:ext cx="3787775" cy="5476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ts val="200"/>
              </a:spcBef>
              <a:spcAft>
                <a:spcPct val="0"/>
              </a:spcAft>
              <a:buClrTx/>
              <a:buSzTx/>
              <a:buFontTx/>
              <a:buNone/>
              <a:tabLst>
                <a:tab pos="400050" algn="l"/>
              </a:tabLst>
              <a:defRPr/>
            </a:pPr>
            <a:r>
              <a:rPr kumimoji="0" lang="en-US" sz="28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Tham khảo bài viết : </a:t>
            </a:r>
            <a:endParaRPr kumimoji="0" lang="en-US" sz="2800" b="1" i="0" u="none" strike="noStrike" kern="1200" cap="none" spc="0" normalizeH="0" baseline="0" noProof="0">
              <a:ln>
                <a:noFill/>
              </a:ln>
              <a:solidFill>
                <a:srgbClr val="243F60"/>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835025" y="1608138"/>
            <a:ext cx="6108700" cy="482600"/>
          </a:xfrm>
          <a:prstGeom prst="rect">
            <a:avLst/>
          </a:prstGeom>
          <a:noFill/>
          <a:ln w="9525">
            <a:noFill/>
            <a:miter lim="800000"/>
            <a:headEnd/>
            <a:tailEnd/>
          </a:ln>
        </p:spPr>
        <p:txBody>
          <a:bodyPr>
            <a:spAutoFit/>
          </a:bodyPr>
          <a:lstStyle/>
          <a:p>
            <a:pPr marL="0" marR="0" lvl="0" indent="88900" algn="l"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Đề bài 2: Tả lại một phiên chợ quê em.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715963" y="2144713"/>
            <a:ext cx="6108700" cy="482600"/>
          </a:xfrm>
          <a:prstGeom prst="rect">
            <a:avLst/>
          </a:prstGeom>
          <a:noFill/>
          <a:ln w="9525">
            <a:noFill/>
            <a:miter lim="800000"/>
            <a:headEnd/>
            <a:tailEnd/>
          </a:ln>
        </p:spPr>
        <p:txBody>
          <a:bodyPr>
            <a:spAutoFit/>
          </a:bodyPr>
          <a:lstStyle/>
          <a:p>
            <a:pPr marL="0" marR="0" lvl="0" indent="88900" algn="l"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Dàn ý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 name="TextBox 12"/>
          <p:cNvSpPr txBox="1">
            <a:spLocks noChangeArrowheads="1"/>
          </p:cNvSpPr>
          <p:nvPr/>
        </p:nvSpPr>
        <p:spPr bwMode="auto">
          <a:xfrm>
            <a:off x="349250" y="2754313"/>
            <a:ext cx="6108700" cy="484187"/>
          </a:xfrm>
          <a:prstGeom prst="rect">
            <a:avLst/>
          </a:prstGeom>
          <a:noFill/>
          <a:ln w="9525">
            <a:noFill/>
            <a:miter lim="800000"/>
            <a:headEnd/>
            <a:tailEnd/>
          </a:ln>
        </p:spPr>
        <p:txBody>
          <a:bodyPr>
            <a:spAutoFit/>
          </a:bodyPr>
          <a:lstStyle/>
          <a:p>
            <a:pPr marL="0" marR="0" lvl="0" indent="88900" algn="l"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Mở bài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5" name="TextBox 14"/>
          <p:cNvSpPr txBox="1">
            <a:spLocks noChangeArrowheads="1"/>
          </p:cNvSpPr>
          <p:nvPr/>
        </p:nvSpPr>
        <p:spPr bwMode="auto">
          <a:xfrm>
            <a:off x="550863" y="3263900"/>
            <a:ext cx="10482262" cy="482600"/>
          </a:xfrm>
          <a:prstGeom prst="rect">
            <a:avLst/>
          </a:prstGeom>
          <a:noFill/>
          <a:ln w="9525">
            <a:noFill/>
            <a:miter lim="800000"/>
            <a:headEnd/>
            <a:tailEnd/>
          </a:ln>
        </p:spPr>
        <p:txBody>
          <a:bodyPr>
            <a:spAutoFit/>
          </a:bodyPr>
          <a:lstStyle/>
          <a:p>
            <a:pPr marL="342900" marR="0" lvl="0" indent="-342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Giới thiệu về phiên chợ quê mà em muốn miêu tả</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9" name="TextBox 18"/>
          <p:cNvSpPr txBox="1">
            <a:spLocks noChangeArrowheads="1"/>
          </p:cNvSpPr>
          <p:nvPr/>
        </p:nvSpPr>
        <p:spPr bwMode="auto">
          <a:xfrm>
            <a:off x="434975" y="3827463"/>
            <a:ext cx="6108700" cy="484187"/>
          </a:xfrm>
          <a:prstGeom prst="rect">
            <a:avLst/>
          </a:prstGeom>
          <a:noFill/>
          <a:ln w="9525">
            <a:noFill/>
            <a:miter lim="800000"/>
            <a:headEnd/>
            <a:tailEnd/>
          </a:ln>
        </p:spPr>
        <p:txBody>
          <a:bodyPr>
            <a:spAutoFit/>
          </a:bodyPr>
          <a:lstStyle/>
          <a:p>
            <a:pPr marL="0" marR="0" lvl="0" indent="88900" algn="just"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 Thân bài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21" name="TextBox 20"/>
          <p:cNvSpPr txBox="1">
            <a:spLocks noChangeArrowheads="1"/>
          </p:cNvSpPr>
          <p:nvPr/>
        </p:nvSpPr>
        <p:spPr bwMode="auto">
          <a:xfrm>
            <a:off x="550863" y="4419600"/>
            <a:ext cx="11206162" cy="1589088"/>
          </a:xfrm>
          <a:prstGeom prst="rect">
            <a:avLst/>
          </a:prstGeom>
          <a:noFill/>
          <a:ln w="9525">
            <a:noFill/>
            <a:miter lim="800000"/>
            <a:headEnd/>
            <a:tailEnd/>
          </a:ln>
        </p:spPr>
        <p:txBody>
          <a:bodyPr>
            <a:spAutoFit/>
          </a:bodyPr>
          <a:lstStyle/>
          <a:p>
            <a:pPr marL="0" marR="0" lvl="0" indent="88900" algn="just"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Miêu tả khái quát phiên chợ:</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88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Phiên chợ đó có tên gọi là gì? Được tổ chức khi nào? Ở đâu?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88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Phiên chợ đó, gồm có những ai tham gia mua bán hàng hóa?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4193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P spid="15" grpId="0"/>
      <p:bldP spid="19" grpId="0"/>
      <p:bldP spid="21"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396663" cy="52768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15925" y="1444625"/>
            <a:ext cx="11252200" cy="3968750"/>
          </a:xfrm>
          <a:prstGeom prst="rect">
            <a:avLst/>
          </a:prstGeom>
          <a:noFill/>
          <a:ln w="9525">
            <a:noFill/>
            <a:miter lim="800000"/>
            <a:headEnd/>
            <a:tailEnd/>
          </a:ln>
        </p:spPr>
        <p:txBody>
          <a:bodyPr>
            <a:spAutoFit/>
          </a:bodyPr>
          <a:lstStyle/>
          <a:p>
            <a:pPr marL="342900" marR="0" lvl="0" indent="-342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Những người tham gia phiên chợ đều là người trong vùng hay có người từ nơi khác đến tham gia?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Bài trí của phiên chợ có đặc điểm gì? (sơ sài, đơn giản, mộc mạc hay cầu kì, hoành tráng, lộng lẫy…)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Miêu tả chi tiết phiên chợ:</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Các gian hàng bày bán thức ăn, áo quần, dụng cụ… được sắp xếp ra sao?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Chất lượng, màu sắc, sự đa dạng của các mặt hàng như thế nào? Có hấp dẫn khách mua hay không?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2463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09625"/>
            <a:ext cx="11410950" cy="54419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365125" y="1308100"/>
            <a:ext cx="10848975" cy="2438400"/>
          </a:xfrm>
          <a:prstGeom prst="rect">
            <a:avLst/>
          </a:prstGeom>
          <a:noFill/>
          <a:ln w="9525">
            <a:noFill/>
            <a:miter lim="800000"/>
            <a:headEnd/>
            <a:tailEnd/>
          </a:ln>
        </p:spPr>
        <p:txBody>
          <a:bodyPr>
            <a:spAutoFit/>
          </a:bodyPr>
          <a:lstStyle/>
          <a:p>
            <a:pPr marL="342900" marR="0" lvl="0" indent="-342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Những người bán, người mua ăn mặc như thế nào? Thái độ, cảm xúc của họ ra sao?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Bầu không khí của cả phiên chợ như thế nào? Điều đó được thể hiện qua những âm thanh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342900" marR="0" lvl="0" indent="-342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Ngoài hoạt động chính là mua bán, thì phiên chợ còn có hoạt động gì thú vị không? (múa hát, cá cược, ăn uống, trò chuyện…)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88963" y="3897313"/>
            <a:ext cx="11028362" cy="2020887"/>
          </a:xfrm>
          <a:prstGeom prst="rect">
            <a:avLst/>
          </a:prstGeom>
          <a:noFill/>
          <a:ln w="9525">
            <a:noFill/>
            <a:miter lim="800000"/>
            <a:headEnd/>
            <a:tailEnd/>
          </a:ln>
        </p:spPr>
        <p:txBody>
          <a:bodyPr>
            <a:spAutoFit/>
          </a:bodyPr>
          <a:lstStyle/>
          <a:p>
            <a:pPr marL="0" marR="0" lvl="0" indent="88900" algn="just"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Kết bài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88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Suy nghĩ, đánh giá của em về ý nghĩa và vai trò của những phiên chợ đối với mọi người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88900" algn="just" defTabSz="914400" rtl="0" eaLnBrk="1" fontAlgn="base" latinLnBrk="0" hangingPunct="1">
              <a:lnSpc>
                <a:spcPct val="115000"/>
              </a:lnSpc>
              <a:spcBef>
                <a:spcPct val="0"/>
              </a:spcBef>
              <a:spcAft>
                <a:spcPts val="1000"/>
              </a:spcAft>
              <a:buClrTx/>
              <a:buSzPts val="1000"/>
              <a:buFont typeface="Symbol" pitchFamily="18" charset="2"/>
              <a:buChar char=""/>
              <a:tabLst>
                <a:tab pos="57150" algn="ctr"/>
                <a:tab pos="457200" algn="ct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Tình cảm của em dành cho phiên chợ đó</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7658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59213" y="290513"/>
            <a:ext cx="3605212" cy="773112"/>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4872038" y="403225"/>
            <a:ext cx="2592387" cy="549275"/>
          </a:xfrm>
          <a:prstGeom prst="rect">
            <a:avLst/>
          </a:prstGeom>
          <a:noFill/>
          <a:ln w="9525">
            <a:noFill/>
            <a:miter lim="800000"/>
            <a:headEnd/>
            <a:tailEnd/>
          </a:ln>
        </p:spPr>
        <p:txBody>
          <a:bodyPr>
            <a:spAutoFit/>
          </a:bodyPr>
          <a:lstStyle/>
          <a:p>
            <a:pPr marL="0" marR="0" lvl="0" indent="88900" algn="l"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8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Bài viết</a:t>
            </a:r>
            <a:endPar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Rounded Rectangle 10"/>
          <p:cNvSpPr>
            <a:spLocks noChangeArrowheads="1"/>
          </p:cNvSpPr>
          <p:nvPr/>
        </p:nvSpPr>
        <p:spPr bwMode="auto">
          <a:xfrm>
            <a:off x="360363" y="1558925"/>
            <a:ext cx="11571287" cy="44672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98475" y="2151063"/>
            <a:ext cx="11333163" cy="3349625"/>
          </a:xfrm>
          <a:prstGeom prst="rect">
            <a:avLst/>
          </a:prstGeom>
          <a:noFill/>
          <a:ln w="9525">
            <a:noFill/>
            <a:miter lim="800000"/>
            <a:headEnd/>
            <a:tailEnd/>
          </a:ln>
        </p:spPr>
        <p:txBody>
          <a:bodyPr>
            <a:spAutoFit/>
          </a:bodyPr>
          <a:lstStyle/>
          <a:p>
            <a:pPr marL="0" marR="0" lvl="0" indent="88900" algn="l" defTabSz="914400" rtl="0" eaLnBrk="1" fontAlgn="base" latinLnBrk="0" hangingPunct="1">
              <a:lnSpc>
                <a:spcPct val="150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Có lẽ ai cũng mang trong tim mình hình bóng của quê hương, nơi chôn nhau cắt rốn của mình. Nói về quê hương tôi, tôi vô cùng tự hào bởi quê em là vùng quê thật yên bình, êm đềm với dòng sông quê hiền hoà thơ mộng, với cánh đồng lúa bát ngát mênh mông, với gốc đa cổ thụ tỏa bóng mát mỗi chiều về. Và thích hơn cả là những phiên chợ quê, rất đông vui và nhộn nhịp. Cuối tuần vừa rồi, tôi được theo mẹ đi chợ phiên quê tôi. </a:t>
            </a:r>
            <a:b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7652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00038" y="749300"/>
            <a:ext cx="11542712" cy="55768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90550" y="954088"/>
            <a:ext cx="11077575" cy="5154612"/>
          </a:xfrm>
          <a:prstGeom prst="rect">
            <a:avLst/>
          </a:prstGeom>
          <a:noFill/>
          <a:ln w="9525">
            <a:noFill/>
            <a:miter lim="800000"/>
            <a:headEnd/>
            <a:tailEnd/>
          </a:ln>
        </p:spPr>
        <p:txBody>
          <a:bodyPr>
            <a:spAutoFit/>
          </a:bodyPr>
          <a:lstStyle/>
          <a:p>
            <a:pPr marL="0" marR="0" lvl="0" indent="742950" algn="l"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Chợ quê tôi chỉ họp vào các ngày mồng 2, mồng 5, mồng 8, ngày 15 và 18 trong tháng tính theo Âm lịch. Nhà tôi cách chợ gần hai cây số nên hai mẹ con phải đi khá sớm.Tôi háo hức từ tối hôm trước , sáng hôm sau dậy thật sớm, chuẩn bị quần áo và vui sướng khi được mẹ ngồi sau xe mẹ để tới chợ. Mới sáng tinh mơ khi những giọt sương còn đọng trên cành lá, trời còn mờ mờ nhưng các cô các bác đã gọi nhau í ới để đi chợ. Càng gần đến chợ, xe cộ mỗi lúc thêm đông đúc, nhộn nhịp. Tiếng chuông xe đạp leng keng của mấy ông, mấy bà đi xe đạp tập thể dục buổi sáng tiện rẽ vào chợ mua đồ; tiếng còi xe máy xin đường réo vang, tiếng ồn ào của người mua kẻ bán càng lúc càng rõ hơn khi tôi với mẹ gần tới chợ.  Chẳng mấy chốc, mà quang cảnh chợ đã hiện ra trước mắt tôi, dưới ánh nắng ban mai vàng ngọt của buổi sáng.Chợ  nằm ngay cạnh dòng sông hiền hòa, nhìn xa xa  có những vườn cây trái trĩu quả đang hứa hẹn mùa bội thu của các bác nông dân.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2608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14388" y="298450"/>
            <a:ext cx="3321050"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0775950" cy="42814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73088" y="390525"/>
            <a:ext cx="6096001" cy="482600"/>
          </a:xfrm>
          <a:prstGeom prst="rect">
            <a:avLst/>
          </a:prstGeom>
          <a:noFill/>
          <a:ln w="9525">
            <a:noFill/>
            <a:miter lim="800000"/>
            <a:headEnd/>
            <a:tailEnd/>
          </a:ln>
        </p:spPr>
        <p:txBody>
          <a:bodyPr>
            <a:spAutoFit/>
          </a:bodyPr>
          <a:lstStyle/>
          <a:p>
            <a:pPr algn="ctr">
              <a:lnSpc>
                <a:spcPct val="115000"/>
              </a:lnSpc>
              <a:spcAft>
                <a:spcPts val="1000"/>
              </a:spcAft>
              <a:tabLst>
                <a:tab pos="400050" algn="l"/>
              </a:tabLst>
            </a:pPr>
            <a:r>
              <a:rPr lang="da-DK" sz="2400" b="1" u="sng">
                <a:latin typeface="Times New Roman" pitchFamily="18" charset="0"/>
                <a:cs typeface="Times New Roman" pitchFamily="18" charset="0"/>
              </a:rPr>
              <a:t>Hoạt động 1 : Khởi động</a:t>
            </a:r>
            <a:endParaRPr lang="en-US" sz="2400">
              <a:latin typeface="Times New Roman" pitchFamily="18" charset="0"/>
              <a:cs typeface="Times New Roman" pitchFamily="18" charset="0"/>
            </a:endParaRPr>
          </a:p>
        </p:txBody>
      </p:sp>
      <p:sp>
        <p:nvSpPr>
          <p:cNvPr id="7" name="TextBox 6"/>
          <p:cNvSpPr txBox="1"/>
          <p:nvPr/>
        </p:nvSpPr>
        <p:spPr>
          <a:xfrm>
            <a:off x="698500" y="1736725"/>
            <a:ext cx="10512425" cy="3416300"/>
          </a:xfrm>
          <a:prstGeom prst="rect">
            <a:avLst/>
          </a:prstGeom>
          <a:noFill/>
        </p:spPr>
        <p:txBody>
          <a:bodyPr>
            <a:spAutoFit/>
          </a:bodyPr>
          <a:lstStyle/>
          <a:p>
            <a:pPr>
              <a:lnSpc>
                <a:spcPct val="115000"/>
              </a:lnSpc>
              <a:spcAft>
                <a:spcPts val="1000"/>
              </a:spcAft>
              <a:tabLst>
                <a:tab pos="400050" algn="l"/>
              </a:tabLst>
            </a:pPr>
            <a:r>
              <a:rPr lang="da-DK" sz="2400" b="1">
                <a:latin typeface="Times New Roman" pitchFamily="18" charset="0"/>
                <a:cs typeface="Times New Roman" pitchFamily="18" charset="0"/>
              </a:rPr>
              <a:t>B1: Chuyển giao nhiệm vụ:</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da-DK" sz="2400" b="1">
                <a:latin typeface="Times New Roman" pitchFamily="18" charset="0"/>
                <a:cs typeface="Times New Roman" pitchFamily="18" charset="0"/>
              </a:rPr>
              <a:t>Báo cáo sản phẩm dạy học dự án:</a:t>
            </a:r>
            <a:endParaRPr lang="en-US" sz="2400">
              <a:latin typeface="Times New Roman" pitchFamily="18" charset="0"/>
              <a:cs typeface="Times New Roman" pitchFamily="18" charset="0"/>
            </a:endParaRPr>
          </a:p>
          <a:p>
            <a:pPr>
              <a:lnSpc>
                <a:spcPct val="115000"/>
              </a:lnSpc>
              <a:tabLst>
                <a:tab pos="400050" algn="l"/>
              </a:tabLst>
            </a:pPr>
            <a:r>
              <a:rPr lang="en-US" sz="2400">
                <a:solidFill>
                  <a:srgbClr val="FF0000"/>
                </a:solidFill>
                <a:latin typeface="Times New Roman" pitchFamily="18" charset="0"/>
                <a:cs typeface="Times New Roman" pitchFamily="18" charset="0"/>
              </a:rPr>
              <a:t>- Nhóm 1: </a:t>
            </a:r>
            <a:r>
              <a:rPr lang="en-US" sz="2400">
                <a:latin typeface="Times New Roman" pitchFamily="18" charset="0"/>
                <a:cs typeface="Times New Roman" pitchFamily="18" charset="0"/>
              </a:rPr>
              <a:t>Tập làm phóng viên hoặc hướng dẫn viên du lịch: Nếu được nói những ấn tượng đẹp đẽ sâu sắc về quê hương, em sẽ nói những gì?</a:t>
            </a:r>
            <a:r>
              <a:rPr lang="en-US" sz="2400" b="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en-US" sz="2400">
                <a:solidFill>
                  <a:srgbClr val="FF0000"/>
                </a:solidFill>
                <a:latin typeface="Times New Roman" pitchFamily="18" charset="0"/>
                <a:cs typeface="Times New Roman" pitchFamily="18" charset="0"/>
              </a:rPr>
              <a:t>- Nhóm 2:</a:t>
            </a: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Tập làm hoạ sĩ: Vẽ các bức tranh minh hoạ nội dung của một một văn bản trong bài 5 (ghép nhiều tranh lại theo trình tự tạo thành 1 truyện tranh).</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pt-BR" sz="2400">
                <a:solidFill>
                  <a:srgbClr val="0D0D0D"/>
                </a:solidFill>
                <a:latin typeface="Times New Roman" pitchFamily="18" charset="0"/>
                <a:cs typeface="Times New Roman" pitchFamily="18" charset="0"/>
              </a:rPr>
              <a:t>(Nhiệm vụ các nhóm đã được giao trước một tuần sau tiết học buổi sáng)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126788" cy="49625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49288" y="1444625"/>
            <a:ext cx="10698162" cy="3784600"/>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ea typeface="MS Mincho" pitchFamily="49" charset="-128"/>
              </a:rPr>
              <a:t> Dưới ngòi bút tài hoa của nhà văn Nguyễn Tuân, thiên nhiên Cô Tô mang vẻ đẹp </a:t>
            </a:r>
            <a:r>
              <a:rPr lang="en-US" sz="2400" b="1">
                <a:latin typeface="Times New Roman" pitchFamily="18" charset="0"/>
                <a:cs typeface="Times New Roman" pitchFamily="18" charset="0"/>
              </a:rPr>
              <a:t>tinh khôi mà dữ dội, đa dạng mà khác biệt</a:t>
            </a:r>
            <a:r>
              <a:rPr lang="en-US" sz="2400">
                <a:latin typeface="Times New Roman" pitchFamily="18" charset="0"/>
                <a:cs typeface="Times New Roman" pitchFamily="18" charset="0"/>
              </a:rPr>
              <a:t>. Mở đầu văn bản, nhà văn khắc họa trận bão biển ở Cô Tô vô cùng khủng khiếp</a:t>
            </a:r>
            <a:r>
              <a:rPr lang="en-US" sz="2400">
                <a:solidFill>
                  <a:srgbClr val="222222"/>
                </a:solidFill>
                <a:latin typeface="Times New Roman" pitchFamily="18" charset="0"/>
                <a:cs typeface="Times New Roman" pitchFamily="18" charset="0"/>
              </a:rPr>
              <a:t>. </a:t>
            </a:r>
            <a:r>
              <a:rPr lang="pt-BR" sz="2400">
                <a:latin typeface="Times New Roman" pitchFamily="18" charset="0"/>
                <a:cs typeface="Times New Roman" pitchFamily="18" charset="0"/>
              </a:rPr>
              <a:t>Nguyễn Tuân có cái nhìn độc đáo về trận bão biển, miêu tả trận bão bằng ngôn ngữ của trận </a:t>
            </a:r>
            <a:r>
              <a:rPr lang="en-US" sz="2400">
                <a:solidFill>
                  <a:srgbClr val="222222"/>
                </a:solidFill>
                <a:latin typeface="Times New Roman" pitchFamily="18" charset="0"/>
                <a:cs typeface="Times New Roman" pitchFamily="18" charset="0"/>
              </a:rPr>
              <a:t>chiến, trận bão chả khác nào trận chiến thực sự giữa thiên nhiên với con người</a:t>
            </a:r>
            <a:r>
              <a:rPr lang="pt-BR" sz="2400">
                <a:latin typeface="Times New Roman" pitchFamily="18" charset="0"/>
                <a:cs typeface="Times New Roman" pitchFamily="18" charset="0"/>
              </a:rPr>
              <a:t>. Điều đó cho thấy trí tưởng phong phú, ngòi bút tài hoa của tác giả. Trong trận bão biển, thiên nhiên thật dữ dội, có sức mạnh hủy diệt, đe dọa con người. Mỗi sự vật được miêu tả mang một sức mạnh khủng khiếp.</a:t>
            </a:r>
            <a:r>
              <a:rPr lang="pt-BR" sz="2400">
                <a:solidFill>
                  <a:srgbClr val="222222"/>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Gió lúc thì ghê gớm, được nhân hóa </a:t>
            </a:r>
            <a:r>
              <a:rPr lang="en-US" sz="2400" i="1">
                <a:solidFill>
                  <a:srgbClr val="000000"/>
                </a:solidFill>
                <a:latin typeface="Times New Roman" pitchFamily="18" charset="0"/>
                <a:cs typeface="Times New Roman" pitchFamily="18" charset="0"/>
              </a:rPr>
              <a:t>“lọt vào trận địa cánh cung bãi cát”, </a:t>
            </a:r>
            <a:r>
              <a:rPr lang="en-US" sz="2400">
                <a:solidFill>
                  <a:srgbClr val="000000"/>
                </a:solidFill>
                <a:latin typeface="Times New Roman" pitchFamily="18" charset="0"/>
                <a:cs typeface="Times New Roman" pitchFamily="18" charset="0"/>
              </a:rPr>
              <a:t>rồi </a:t>
            </a:r>
            <a:r>
              <a:rPr lang="en-US" sz="2400" i="1">
                <a:solidFill>
                  <a:srgbClr val="000000"/>
                </a:solidFill>
                <a:latin typeface="Times New Roman" pitchFamily="18" charset="0"/>
                <a:cs typeface="Times New Roman" pitchFamily="18" charset="0"/>
              </a:rPr>
              <a:t>“tăng thêm hỏa lực</a:t>
            </a:r>
            <a:r>
              <a:rPr lang="en-US" sz="2400">
                <a:solidFill>
                  <a:srgbClr val="000000"/>
                </a:solidFill>
                <a:latin typeface="Times New Roman" pitchFamily="18" charset="0"/>
                <a:cs typeface="Times New Roman" pitchFamily="18" charset="0"/>
              </a:rPr>
              <a:t>”; lúc khác thì gió ngừng được ví “</a:t>
            </a:r>
            <a:r>
              <a:rPr lang="en-US" sz="2400" i="1">
                <a:solidFill>
                  <a:srgbClr val="000000"/>
                </a:solidFill>
                <a:latin typeface="Times New Roman" pitchFamily="18" charset="0"/>
                <a:cs typeface="Times New Roman" pitchFamily="18" charset="0"/>
              </a:rPr>
              <a:t>đạn thay băng”,</a:t>
            </a:r>
            <a:r>
              <a:rPr lang="en-US" sz="2400">
                <a:solidFill>
                  <a:srgbClr val="000000"/>
                </a:solidFill>
                <a:latin typeface="Times New Roman" pitchFamily="18" charset="0"/>
                <a:cs typeface="Times New Roman" pitchFamily="18" charset="0"/>
              </a:rPr>
              <a:t> rồi lại “</a:t>
            </a:r>
            <a:r>
              <a:rPr lang="en-US" sz="2400" i="1">
                <a:solidFill>
                  <a:srgbClr val="000000"/>
                </a:solidFill>
                <a:latin typeface="Times New Roman" pitchFamily="18" charset="0"/>
                <a:cs typeface="Times New Roman" pitchFamily="18" charset="0"/>
              </a:rPr>
              <a:t>liên thanh lia lịa”...Tiếng </a:t>
            </a:r>
            <a:r>
              <a:rPr lang="en-US" sz="2400">
                <a:solidFill>
                  <a:srgbClr val="000000"/>
                </a:solidFill>
                <a:latin typeface="Times New Roman" pitchFamily="18" charset="0"/>
                <a:cs typeface="Times New Roman" pitchFamily="18" charset="0"/>
              </a:rPr>
              <a:t>gió thổi ghê rợn ví như “</a:t>
            </a:r>
            <a:r>
              <a:rPr lang="en-US" sz="2400" i="1">
                <a:solidFill>
                  <a:srgbClr val="000000"/>
                </a:solidFill>
                <a:latin typeface="Times New Roman" pitchFamily="18" charset="0"/>
                <a:cs typeface="Times New Roman" pitchFamily="18" charset="0"/>
              </a:rPr>
              <a:t>quỷ khốc thần linh</a:t>
            </a:r>
            <a:r>
              <a:rPr lang="en-US" sz="2400">
                <a:solidFill>
                  <a:srgbClr val="000000"/>
                </a:solidFill>
                <a:latin typeface="Times New Roman" pitchFamily="18" charset="0"/>
                <a:cs typeface="Times New Roman" pitchFamily="18" charset="0"/>
              </a:rPr>
              <a:t>”.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95300"/>
            <a:ext cx="11485563" cy="59801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82613" y="692150"/>
            <a:ext cx="11236325" cy="5586413"/>
          </a:xfrm>
          <a:prstGeom prst="rect">
            <a:avLst/>
          </a:prstGeom>
          <a:noFill/>
          <a:ln w="9525">
            <a:noFill/>
            <a:miter lim="800000"/>
            <a:headEnd/>
            <a:tailEnd/>
          </a:ln>
        </p:spPr>
        <p:txBody>
          <a:bodyPr>
            <a:spAutoFit/>
          </a:bodyPr>
          <a:lstStyle/>
          <a:p>
            <a:pPr marL="0" marR="0" lvl="0" indent="742950" algn="l"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Tôi và mẹ đi tới thì trời cũng vừa hửng sáng.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Phía đông, mặt trời còn ngái ngủ sau lớp mây hồng phơn phớt. Vậy mà, chợ đã khá đông rồi. Có lẽ ai cũng muốn nhanh chân lựa những món hàng còn mới. Từng tốp, từng tốp người xe kéo, quang gánh kĩu kịt, tíu tít đổ về chợ. Tiếng trò chuyện râm ran khiến cả khu chợ ồn ào, náo nhiệt khác với ngày thường.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Biển tên chợ với dòng chữ "Chợ Chanh" được ghi rõ và sơn màu đỏ theo đường viền của chữ nổi bật. Tên gọi của chợ là gọi theo tên làng nơi chợ đóng. Chợ có từ rất lâu đời, từ thời ông bà tôi đã tấp nập người họp. Hai bên cổng là gian nhà nhỏ giữ xe của khách hàng đến họp chợ. Tiếp đến, bước vào trong chợ là vô vàn những hàng hóa được bày bán. Thu hút ánh nhìn của tôi đầu tiên là gian hàng hoa với muôn vàn các loài hoa đang đua nhau khoe sắc, nào  hoa ly, hoa huệ, hoa cúc, hoa hồng,... với hương thơm ngào ngạt, đủ các sắc rực rỡ cả một góc chợ. Cạnh mấy cô bán hoa là mấy hàng bán hoa quả. Hoa quả được bày biện đẹp mắt trong các khay nhựa hoặc thùng xốp, nào táo, lê, nhãn, thanh long, xoài,…Hàng nào cũng tươi ngon, đẹp mắt gọi mời người mua hàng.</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180238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60363" y="877888"/>
            <a:ext cx="11482387" cy="54927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54038" y="1514475"/>
            <a:ext cx="11277600" cy="44656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Đi qua hàng hoa quả, tôi bị hấp dẫn, thu hút bởi các sạp hàng quần áo, dày dép dành cho mọi lứa tuổi và đồ chơi dành cho trẻ em. Những hàng quần áo với đủ kiểu dáng, màu sắc cùng lời chào mời đon đả của các cô bán hàng khiến đôi chân tôi cứ muốn dừng lại mãi ở đó. Rời xa mấy sạp hàng quần áo, đồ chơi trong nuối tiếc, mẹ dẫn tôi đi tiến vào phía trong, rẽ sang phải để đến với hàng rau củ. Có nhiều loại rau được các cô bán hàng bày bán tươi xanh, mớ nào mớ nấy non xanh mơn mởn. Các loại củ như  cà rốt, khoai tây, hành tây, cà chua,... mập mạp, tươi ngon cũng được sắp xếp gọn gàng phục vụ nhu cầu của khách hàng.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34596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04888"/>
            <a:ext cx="11471275" cy="50958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84200" y="1616075"/>
            <a:ext cx="11191875" cy="3911600"/>
          </a:xfrm>
          <a:prstGeom prst="rect">
            <a:avLst/>
          </a:prstGeom>
          <a:noFill/>
          <a:ln w="9525">
            <a:noFill/>
            <a:miter lim="800000"/>
            <a:headEnd/>
            <a:tailEnd/>
          </a:ln>
        </p:spPr>
        <p:txBody>
          <a:bodyPr>
            <a:spAutoFit/>
          </a:bodyPr>
          <a:lstStyle/>
          <a:p>
            <a:pPr marL="0" marR="0" lvl="0" indent="742950" algn="l" defTabSz="914400" rtl="0" eaLnBrk="1" fontAlgn="base" latinLnBrk="0" hangingPunct="1">
              <a:lnSpc>
                <a:spcPct val="150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Đối diện với mấy hàng rau củ quả là các hàng thịt tươi sống như thịt gà, thịt lợn, thịt bò, gia cầm,…được bày bán trông hấp dẫn, tươi ngon, sẵn sàng chào đón, mời gọi những vị khách đầu tiên. Phía cuối chợ là những hàng hải sản tươi sống: tôm, cá, cua, trai, ốc,…Những con cá tươi ngon, vảy bạc trắng, được đặt trong chiếc thuyền sục khí ôxi để giữ cá không chết. Bên cạnh những chiếc thuyền đầy ắp cá là những chiếc chậu nhỏ, đầy cua, ốc và cả những con trai béo mập, to tướng. Theo mẹ đi chợ, tôi thích nhất là nhìn những con cua đen trũi với cái càng to chạy loạn trong chậu.</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386017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66500" cy="44767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539750" y="1555750"/>
            <a:ext cx="11122025" cy="3887788"/>
          </a:xfrm>
          <a:prstGeom prst="rect">
            <a:avLst/>
          </a:prstGeom>
          <a:noFill/>
          <a:ln w="9525">
            <a:noFill/>
            <a:miter lim="800000"/>
            <a:headEnd/>
            <a:tailEnd/>
          </a:ln>
        </p:spPr>
        <p:txBody>
          <a:bodyPr>
            <a:spAutoFit/>
          </a:bodyPr>
          <a:lstStyle/>
          <a:p>
            <a:pPr marL="0" marR="0" lvl="0" indent="742950" algn="l"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Cùng với đó, là cả những món ăn thân thuộc, được đem ra bày bán dọc lối đi của phiên chợ, lan ra cả con đường dẫn vào chợ. Cả một thế giới những món bánh quê được bày ra trước mắt tôi, nào là bánh chưng, bánh rán, bánh giầy, bánh , bánh nướng,… Bên cạnh những mâm bánh được bày trí gọn gàng là những món ưa thích khác của trẻ con như tôi: nào xúc xích, bánh mì patê, chè thập cẩm, nước sấu,.. Trong con mắt của trẻ thơ, những thức bánh, đồ ăn đó có sức cuốn hút ghê gớm. Tôi được mẹ mua cho một chiếc bánh mì patê kẹp xúc xích đủ để làm no cái bụng rồi tiếp tục dạo quanh phiên chợ. Thật dễ dàng để bắt gặp những cô cậu bé trạc tuổi tôi kéo nhau thành từng nhóm, ríu rít ghé xem các quầy hàng.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52693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74725"/>
            <a:ext cx="11471275" cy="48863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54038" y="1304925"/>
            <a:ext cx="11333162" cy="41560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Khi mọi hàng hoá được dọn xong xuôi cũng là lúc người người từ bốn phía kéo đến chợ. Vì chợ phiên nên mỗi lần có dịp là ai cũng hào hứng, người tới mua, kẻ tới bán và đâu đó còn có những người đến để xem, để ngắm để thỏa mãn sự tò mò, thích thú như tôi. Theo phía sau các bà các mẹ vẫn là những đứa bé với khuôn mặt háo hức, nụ cười thường trực trên môi. Trên tay mỗi đứa cũng đang cầm đồ ăn, ăn với vẻ hài lòng.Chợ ngày càng đông đúc hơn, ồn ào, náo nhiệt. Tiếng mời gọi của mấy cô, mấy chị bán hàng, tiếng mặc cả, kỳ kèo của người mua kẻ bán. Các bà, các cô dừng chân trước mớ cá tươi ngon, cô ngồi lại trước mớ rau xanh để chọn, cạnh đó em bé khóc đòi mẹ mua bộ đồ chơi bằng được. Ai ai cũng đi quanh khắp chợ, ngắm thật kĩ, lựa chọn thật tinh những món đồ cần thiết để mua. Thỉnh thoảng, có những vị khách khó tính bĩu môi, chặc lưỡi lướt đi mặc người bán nài mời.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5689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2750" y="1603375"/>
            <a:ext cx="11366500" cy="42878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87375" y="1897063"/>
            <a:ext cx="11017250" cy="3357562"/>
          </a:xfrm>
          <a:prstGeom prst="rect">
            <a:avLst/>
          </a:prstGeom>
          <a:noFill/>
          <a:ln w="9525">
            <a:noFill/>
            <a:miter lim="800000"/>
            <a:headEnd/>
            <a:tailEnd/>
          </a:ln>
        </p:spPr>
        <p:txBody>
          <a:bodyPr>
            <a:spAutoFit/>
          </a:bodyPr>
          <a:lstStyle/>
          <a:p>
            <a:pPr marL="0" marR="0" lvl="0" indent="914400" algn="l" defTabSz="914400" rtl="0" eaLnBrk="1" fontAlgn="base" latinLnBrk="0" hangingPunct="1">
              <a:lnSpc>
                <a:spcPct val="150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Mẹ cũng dắt tôi quanh chợ, thoáng chốc, chiếc là trong tay mẹ đã đầy ắp bao nhiều đồ, thức gì cũng tươi ngon. Những mặt hàng bày bán mang hương vị làng quê, hương đồng cỏ nội, làm nên nét đặc trưng của chợ phiên quê tôi. Tất cả những sản phẩm được bày bán đều chứa đựng bao công sức của người làm ra, bao sự chi chút của người bán hàng nên phàm là những người mua hàng có ý thức, họ đều chọn lựa rất từ tốn, tránh hư hỏng những món hàng. Người bán hồ hởi, người mua hài lòng.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Tree>
    <p:extLst>
      <p:ext uri="{BB962C8B-B14F-4D97-AF65-F5344CB8AC3E}">
        <p14:creationId xmlns:p14="http://schemas.microsoft.com/office/powerpoint/2010/main" val="356895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9575" y="688975"/>
            <a:ext cx="11477625" cy="57419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69925" y="885825"/>
            <a:ext cx="11112500" cy="5283200"/>
          </a:xfrm>
          <a:prstGeom prst="rect">
            <a:avLst/>
          </a:prstGeom>
          <a:noFill/>
          <a:ln w="9525">
            <a:noFill/>
            <a:miter lim="800000"/>
            <a:headEnd/>
            <a:tailEnd/>
          </a:ln>
        </p:spPr>
        <p:txBody>
          <a:bodyPr>
            <a:spAutoFit/>
          </a:bodyPr>
          <a:lstStyle/>
          <a:p>
            <a:pPr marL="0" marR="0" lvl="0" indent="914400" algn="l"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Tôi với mẹ dạo quanh mới hết một vòng chợ mà trời đã gần trưa. Giống như hai mẹ con tôi, ai nấy cũng mua cho mình một làn nặng những món hàng ưa thích, những mặt hàng tươi ngon, đẹp mắt. Ai ai cũng rạng rỡ, vui vẻ ra về. Trên cao, tiếng chim chuyền cành hót râm ran như nói lời chào tạm biệt mọi người. Tôi ra về mà lòng nuối tiếc biết bao.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914400" algn="l" defTabSz="914400" rtl="0" eaLnBrk="1" fontAlgn="base" latinLnBrk="0" hangingPunct="1">
              <a:lnSpc>
                <a:spcPct val="115000"/>
              </a:lnSpc>
              <a:spcBef>
                <a:spcPct val="0"/>
              </a:spcBef>
              <a:spcAft>
                <a:spcPts val="1000"/>
              </a:spcAft>
              <a:buClrTx/>
              <a:buSzTx/>
              <a:buFontTx/>
              <a:buNone/>
              <a:tabLst>
                <a:tab pos="57150" algn="ctr"/>
                <a:tab pos="457200" algn="ctr"/>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Chợ quê tôi là thế, giản dị, mộc mạc mà ấm áp tình người. Ai đó đã nói rằng chợ quê chính là nơi tập trung sức sống của một vùng, chỉ cần nhìn vào phiên chợ là biết đời sống nhân dân nơi đó. Chợ quê tôi mang sức sống vẻ đẹp riêng mà không nơi nào có được. Đối với tôi, phiên chợ không chỉ là một nơi để mua bán mà nó còn chứa đựng cả những kỉ niệm về quê hương trong kí ức của tôi. Mong rằng, dù những trung tâm thương mại, siêu thị đang dần mọc lên ở chốn quê này, thì những phiên chợ vẫn sẽ mãi được duy trì.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7282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14313"/>
            <a:ext cx="4108450" cy="628650"/>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76263" y="1393825"/>
            <a:ext cx="11190287" cy="46021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684213" y="282575"/>
            <a:ext cx="3878262" cy="49053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ts val="750"/>
              </a:spcBef>
              <a:spcAft>
                <a:spcPct val="0"/>
              </a:spcAft>
              <a:buClrTx/>
              <a:buSzTx/>
              <a:buFontTx/>
              <a:buNone/>
              <a:tabLst>
                <a:tab pos="400050" algn="l"/>
              </a:tabLst>
              <a:defRPr/>
            </a:pPr>
            <a:r>
              <a:rPr kumimoji="0" lang="da-DK"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Hoạt động : Vận dụng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858838" y="1739900"/>
            <a:ext cx="9664700" cy="4826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Đề bài 01:  Đọc đoạn trích sau và thực hiện các yêu cầu: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 name="TextBox 12"/>
          <p:cNvSpPr txBox="1">
            <a:spLocks noChangeArrowheads="1"/>
          </p:cNvSpPr>
          <p:nvPr/>
        </p:nvSpPr>
        <p:spPr bwMode="auto">
          <a:xfrm>
            <a:off x="704850" y="2605088"/>
            <a:ext cx="10933113" cy="31591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Xung quanh chân tháp, tôi vô cùng thích thú với những mảnh điêu khắc có hình các chú khỉ đáng yêu đang bận rộn, mỗi chú một việc. Những tượng khỉ này có lẽ liên quan đến trường ca Ra- ma- ya- na (Ramayana), một pho sử thi nổi tiếng của Ấn Độ. Vài chú khỉ đội hành lí lên đầu, có lẽ đang lội nước. Có cảnh khá tinh nghịch diễn tả cảnh khỉ bị rùa cắn, có cảnh diễn tả sự mệt mỏi của các chú khỉ với cái lưng còng xuống, hai tay ôm bầu nước, có cảnh ba chú khỉ đang đánh trống, nhảy múa,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5243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1" grpId="0"/>
      <p:bldP spid="13"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19175"/>
            <a:ext cx="11366500" cy="45418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644525" y="1600200"/>
            <a:ext cx="10868025" cy="31591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Tháp Chăm Khương Mỹ để lại cho tôi ấn tượng đặc biệt bởi những hoa văn điêu khắc tinh xảo. Tiếc là những tháp Chăm còn giữ lại những vẻ đẹp như thế này không nhiều, nếu không nói là đến hôm nay chỉ còn duy nhất tháp Khương Mỹ. Rời tháp Chăm Khương Mỹ khi trời đã về chiều, tôi và cô bạn không khỏi nuối tiếc vì vẫn muốn đắm mình lâu hơn nữa với những ngọn tháp cổ, để được cảm nhận sâu hơn nữa những giá trị văn hóa mà tháp Chăm đem lại cho con người hôm nay.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(Trích Nghìn năm tháp Khương Mỹ, Lam Linh)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473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39825"/>
            <a:ext cx="11171238" cy="47656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19138" y="1831975"/>
            <a:ext cx="10628312" cy="36322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50000"/>
              </a:lnSpc>
              <a:spcBef>
                <a:spcPct val="0"/>
              </a:spcBef>
              <a:spcAft>
                <a:spcPts val="1125"/>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Xác định thể loại của văn bản có đoạn văn trên?</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Tìm những chi tiết miêu tả vẻ đẹp của chân tháp Khương Mỹ?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1125"/>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Nêu tác dụng của chi tiết miêu tả có trong đoạn trích?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4</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Từ đoạn văn, theo em, chúng ta cần làm gì để góp phần bảo vệ, giữ gìn những di sản văn hóa của đất nước?</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1439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34975"/>
            <a:ext cx="11441113" cy="59658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1025" y="630238"/>
            <a:ext cx="11110913" cy="5597525"/>
          </a:xfrm>
          <a:prstGeom prst="rect">
            <a:avLst/>
          </a:prstGeom>
          <a:noFill/>
          <a:ln w="9525">
            <a:noFill/>
            <a:miter lim="800000"/>
            <a:headEnd/>
            <a:tailEnd/>
          </a:ln>
        </p:spPr>
        <p:txBody>
          <a:bodyPr>
            <a:spAutoFit/>
          </a:bodyPr>
          <a:lstStyle/>
          <a:p>
            <a:pPr algn="just">
              <a:lnSpc>
                <a:spcPct val="115000"/>
              </a:lnSpc>
              <a:spcAft>
                <a:spcPts val="1000"/>
              </a:spcAft>
              <a:tabLst>
                <a:tab pos="88900" algn="l"/>
                <a:tab pos="179388" algn="l"/>
              </a:tabLst>
            </a:pPr>
            <a:r>
              <a:rPr lang="en-US" sz="2400">
                <a:solidFill>
                  <a:srgbClr val="000000"/>
                </a:solidFill>
                <a:latin typeface="Times New Roman" pitchFamily="18" charset="0"/>
                <a:cs typeface="Times New Roman" pitchFamily="18" charset="0"/>
              </a:rPr>
              <a:t>Còn cát được miêu tả với sức mạnh “viên cát </a:t>
            </a:r>
            <a:r>
              <a:rPr lang="en-US" sz="2400" i="1">
                <a:solidFill>
                  <a:srgbClr val="000000"/>
                </a:solidFill>
                <a:latin typeface="Times New Roman" pitchFamily="18" charset="0"/>
                <a:cs typeface="Times New Roman" pitchFamily="18" charset="0"/>
              </a:rPr>
              <a:t>bắn vào má vào gáy buốt như một viên đạn mũi kim</a:t>
            </a:r>
            <a:r>
              <a:rPr lang="en-US" sz="2400">
                <a:solidFill>
                  <a:srgbClr val="000000"/>
                </a:solidFill>
                <a:latin typeface="Times New Roman" pitchFamily="18" charset="0"/>
                <a:cs typeface="Times New Roman" pitchFamily="18" charset="0"/>
              </a:rPr>
              <a:t>”. Thiên nhiên trong bão còn là sự chuyển động với vận tốc của sóng rất dữ dội </a:t>
            </a:r>
            <a:r>
              <a:rPr lang="en-US" sz="2400" i="1">
                <a:solidFill>
                  <a:srgbClr val="000000"/>
                </a:solidFill>
                <a:latin typeface="Times New Roman" pitchFamily="18" charset="0"/>
                <a:cs typeface="Times New Roman" pitchFamily="18" charset="0"/>
              </a:rPr>
              <a:t>“thúc lẫn nhau vào bờ âm ầm rền rền như vua thủy cho các loài thủy tộc rung thêm trống trận”.</a:t>
            </a:r>
            <a:r>
              <a:rPr lang="en-US" sz="2400">
                <a:solidFill>
                  <a:srgbClr val="000000"/>
                </a:solidFill>
                <a:latin typeface="Times New Roman" pitchFamily="18" charset="0"/>
                <a:cs typeface="Times New Roman" pitchFamily="18" charset="0"/>
              </a:rPr>
              <a:t> Tác giả dùng t</a:t>
            </a:r>
            <a:r>
              <a:rPr lang="en-US" sz="2400">
                <a:latin typeface="Times New Roman" pitchFamily="18" charset="0"/>
                <a:cs typeface="Times New Roman" pitchFamily="18" charset="0"/>
              </a:rPr>
              <a:t>ừ ngữ miêu tả độc đáo khi là các danh từ “</a:t>
            </a:r>
            <a:r>
              <a:rPr lang="en-US" sz="2400" i="1">
                <a:solidFill>
                  <a:srgbClr val="000000"/>
                </a:solidFill>
                <a:latin typeface="Times New Roman" pitchFamily="18" charset="0"/>
                <a:cs typeface="Times New Roman" pitchFamily="18" charset="0"/>
              </a:rPr>
              <a:t>trận địa , hỏa lực,  băng”, </a:t>
            </a:r>
            <a:r>
              <a:rPr lang="vi-VN" sz="2400">
                <a:latin typeface="Times New Roman" pitchFamily="18" charset="0"/>
                <a:cs typeface="Times New Roman" pitchFamily="18" charset="0"/>
              </a:rPr>
              <a:t>động từ mạnh: buốt, rát, </a:t>
            </a:r>
            <a:r>
              <a:rPr lang="en-US" sz="2400">
                <a:latin typeface="Times New Roman" pitchFamily="18" charset="0"/>
                <a:cs typeface="Times New Roman" pitchFamily="18" charset="0"/>
              </a:rPr>
              <a:t>bắn</a:t>
            </a:r>
            <a:r>
              <a:rPr lang="vi-VN" sz="2400">
                <a:latin typeface="Times New Roman" pitchFamily="18" charset="0"/>
                <a:cs typeface="Times New Roman" pitchFamily="18" charset="0"/>
              </a:rPr>
              <a:t>, thúc, âm âm rền rền, vỡ tung, rít , rú </a:t>
            </a:r>
            <a:r>
              <a:rPr lang="en-US" sz="2400">
                <a:latin typeface="Times New Roman" pitchFamily="18" charset="0"/>
                <a:cs typeface="Times New Roman" pitchFamily="18" charset="0"/>
              </a:rPr>
              <a:t>..</a:t>
            </a:r>
            <a:r>
              <a:rPr lang="en-US" sz="2400" i="1">
                <a:solidFill>
                  <a:srgbClr val="000000"/>
                </a:solidFill>
                <a:latin typeface="Times New Roman" pitchFamily="18" charset="0"/>
                <a:cs typeface="Times New Roman" pitchFamily="18" charset="0"/>
              </a:rPr>
              <a:t> </a:t>
            </a:r>
            <a:r>
              <a:rPr lang="pt-BR" sz="2400">
                <a:latin typeface="Times New Roman" pitchFamily="18" charset="0"/>
                <a:cs typeface="Times New Roman" pitchFamily="18" charset="0"/>
              </a:rPr>
              <a:t>Đó là những từ ngữ vốn tả trận chiến, nay nhà văn dùng để tả cảnh bão biển. Từ đó làm sống dậy hình ảnh cũng như sức tàn phá, khắc nghiệt của thiên nhiên trên biển trong cơn bão. Với nhiều hình ảnh so sánh độc đáo  kết hợp sử dụng từ Hán Việt làm tăng thêm màu sắc kì quái cho cơn bão. Cảnh tượng trên g</a:t>
            </a:r>
            <a:r>
              <a:rPr lang="en-US" sz="2400">
                <a:solidFill>
                  <a:srgbClr val="222222"/>
                </a:solidFill>
                <a:latin typeface="Times New Roman" pitchFamily="18" charset="0"/>
                <a:cs typeface="Times New Roman" pitchFamily="18" charset="0"/>
              </a:rPr>
              <a:t>ác </a:t>
            </a:r>
            <a:r>
              <a:rPr lang="en-US" sz="2400">
                <a:latin typeface="Times New Roman" pitchFamily="18" charset="0"/>
                <a:cs typeface="Times New Roman" pitchFamily="18" charset="0"/>
              </a:rPr>
              <a:t>đảo ủy bị gió </a:t>
            </a:r>
            <a:r>
              <a:rPr lang="en-US" sz="2400" i="1">
                <a:latin typeface="Times New Roman" pitchFamily="18" charset="0"/>
                <a:cs typeface="Times New Roman" pitchFamily="18" charset="0"/>
              </a:rPr>
              <a:t>“vây, dồn, bung  hết</a:t>
            </a:r>
            <a:r>
              <a:rPr lang="en-US" sz="2400">
                <a:latin typeface="Times New Roman" pitchFamily="18" charset="0"/>
                <a:cs typeface="Times New Roman" pitchFamily="18" charset="0"/>
              </a:rPr>
              <a:t>”</a:t>
            </a:r>
            <a:r>
              <a:rPr lang="en-US" sz="2400">
                <a:solidFill>
                  <a:srgbClr val="222222"/>
                </a:solidFill>
                <a:latin typeface="Times New Roman" pitchFamily="18" charset="0"/>
                <a:cs typeface="Times New Roman" pitchFamily="18" charset="0"/>
              </a:rPr>
              <a:t> </a:t>
            </a:r>
            <a:r>
              <a:rPr lang="en-US" sz="2400">
                <a:latin typeface="Times New Roman" pitchFamily="18" charset="0"/>
                <a:cs typeface="Times New Roman" pitchFamily="18" charset="0"/>
              </a:rPr>
              <a:t>mới thấy sự hủy diệt của thiên nhiên trong cơn thịnh nộ.</a:t>
            </a:r>
            <a:r>
              <a:rPr lang="en-US" sz="2400">
                <a:solidFill>
                  <a:srgbClr val="222222"/>
                </a:solidFill>
                <a:latin typeface="Times New Roman" pitchFamily="18" charset="0"/>
                <a:cs typeface="Times New Roman" pitchFamily="18" charset="0"/>
              </a:rPr>
              <a:t> </a:t>
            </a:r>
            <a:r>
              <a:rPr lang="pt-BR" sz="2400">
                <a:latin typeface="Times New Roman" pitchFamily="18" charset="0"/>
                <a:cs typeface="Times New Roman" pitchFamily="18" charset="0"/>
              </a:rPr>
              <a:t>Nguyễn Tuân quả là cây bút luôn có cách nhìn độc đáo, dường như nhà văn khám phá được mọi sự vật cùng một lúc, để khắc họa chân thực nhất nhu nó vốn có. Phải có một trí tưởng phong phú, và ngòi bút tinh tế, tài hoa, tác giả khắc họa trận bão biển dữ dội, có sức mạnh hủy diệt, đe dọa con người đến như vậy.</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531813"/>
            <a:ext cx="3321050" cy="628650"/>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34975" y="1417638"/>
            <a:ext cx="11422063" cy="44735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1203" name="TextBox 5"/>
          <p:cNvSpPr txBox="1">
            <a:spLocks noChangeArrowheads="1"/>
          </p:cNvSpPr>
          <p:nvPr/>
        </p:nvSpPr>
        <p:spPr bwMode="auto">
          <a:xfrm>
            <a:off x="5511800" y="587375"/>
            <a:ext cx="2244725"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Trả lời :</a:t>
            </a:r>
          </a:p>
        </p:txBody>
      </p:sp>
      <p:sp>
        <p:nvSpPr>
          <p:cNvPr id="51204" name="TextBox 6"/>
          <p:cNvSpPr txBox="1">
            <a:spLocks noChangeArrowheads="1"/>
          </p:cNvSpPr>
          <p:nvPr/>
        </p:nvSpPr>
        <p:spPr bwMode="auto">
          <a:xfrm>
            <a:off x="895350" y="1677988"/>
            <a:ext cx="6108700" cy="8302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Thể loại: du kí</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1205" name="TextBox 8"/>
          <p:cNvSpPr txBox="1">
            <a:spLocks noChangeArrowheads="1"/>
          </p:cNvSpPr>
          <p:nvPr/>
        </p:nvSpPr>
        <p:spPr bwMode="auto">
          <a:xfrm>
            <a:off x="554038" y="2508250"/>
            <a:ext cx="11202987" cy="27320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Những chi tiết miêu tả vẻ đẹp của chân tháp Khương Mỹ: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những mảnh điêu khắc có hình các chú khỉ đáng yêu đang bận rộn, mỗi chú một việc.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Vài chú khỉ đội hành lí lên đầu, có lẽ đang lội nước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Có cảnh khá tinh nghịch diễn tả cảnh khỉ bị rùa cắn, có cảnh diễn tả sự mệt mỏi của các chú khỉ với cái lưng còng xuống, hai tay ôm bầu nước, có cảnh ba chú khỉ đang đánh trống, nhảy múa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2364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187113" cy="46704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15925" y="1928813"/>
            <a:ext cx="11187113" cy="31019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Tác dụng của chi tiết miêu tả có trong đoạn trích: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Giúp người đọc hình dung ra vẻ đẹp của Tháp Khương Mỹ một cách cụ thể, chân thực : trang trí hoa văn tinh xảo, sống động ở chân tháp.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Ca ngợi tài năng của người Chăm, sự độc đáo của văn hóa Chăm qua việc khám phá vẻ đẹp của tháp Khương Mỹ, một di sản văn hóa quý giá của dân tộc.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Tác giả gửi gắm tình yêu, niềm tự hào, cảm xúc thích thú của mình khi được chiêm ngưỡng tháp Chăm Khương Mỹ.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612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69913"/>
            <a:ext cx="11410950" cy="59801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735013" y="1165225"/>
            <a:ext cx="10882312" cy="53721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4.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Từ đoạn văn, theo em, những việc chúng ta cần làm để góp phần bảo vệ, giữ gìn những di sản văn hóa của đất nước:</a:t>
            </a:r>
          </a:p>
          <a:p>
            <a:pPr marL="0" marR="0" lvl="0" indent="0" algn="l" defTabSz="914400" rtl="0" eaLnBrk="1" fontAlgn="base" latinLnBrk="0" hangingPunct="1">
              <a:lnSpc>
                <a:spcPct val="115000"/>
              </a:lnSpc>
              <a:spcBef>
                <a:spcPct val="0"/>
              </a:spcBef>
              <a:spcAft>
                <a:spcPts val="1000"/>
              </a:spcAft>
              <a:buClrTx/>
              <a:buSzTx/>
              <a:buFont typeface="Times New Roman" pitchFamily="18" charset="0"/>
              <a:buChar char="-"/>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Có ý thức tìm hiểu về giá trị của các di tích lịch sử, các di sản văn hóa qua: sách báo, in- tơ- nét, tham quan thực tiễn,...</a:t>
            </a:r>
          </a:p>
          <a:p>
            <a:pPr marL="0" marR="0" lvl="0" indent="0" algn="l" defTabSz="914400" rtl="0" eaLnBrk="1" fontAlgn="base" latinLnBrk="0" hangingPunct="1">
              <a:lnSpc>
                <a:spcPct val="115000"/>
              </a:lnSpc>
              <a:spcBef>
                <a:spcPct val="0"/>
              </a:spcBef>
              <a:spcAft>
                <a:spcPts val="1000"/>
              </a:spcAft>
              <a:buClrTx/>
              <a:buSzTx/>
              <a:buFont typeface="Times New Roman" pitchFamily="18" charset="0"/>
              <a:buChar char="-"/>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Biết giữ gìn vệ sinh môi trường chung, nhất là nơi có di sản văn hóa của dân tộc.</a:t>
            </a:r>
          </a:p>
          <a:p>
            <a:pPr marL="0" marR="0" lvl="0" indent="0" algn="l" defTabSz="914400" rtl="0" eaLnBrk="1" fontAlgn="base" latinLnBrk="0" hangingPunct="1">
              <a:lnSpc>
                <a:spcPct val="115000"/>
              </a:lnSpc>
              <a:spcBef>
                <a:spcPct val="0"/>
              </a:spcBef>
              <a:spcAft>
                <a:spcPts val="1000"/>
              </a:spcAft>
              <a:buClrTx/>
              <a:buSzTx/>
              <a:buFont typeface="Times New Roman" pitchFamily="18" charset="0"/>
              <a:buChar char="-"/>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Tuyền truyền cho mọi người cùng nâng cao ý thức bảo vệ các di sản của dân tộc, biết lên án những hành vi phá hoại, mua bán, bóp méo, ... làm tổn hại đến di sản văn hóa của dân tộc </a:t>
            </a: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4 dành cho HS giỏi)</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3998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79425"/>
            <a:ext cx="11471275" cy="61166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p:cNvSpPr txBox="1">
            <a:spLocks noChangeArrowheads="1"/>
          </p:cNvSpPr>
          <p:nvPr/>
        </p:nvSpPr>
        <p:spPr bwMode="auto">
          <a:xfrm>
            <a:off x="415925" y="771525"/>
            <a:ext cx="10436225" cy="461963"/>
          </a:xfrm>
          <a:prstGeom prst="rect">
            <a:avLst/>
          </a:prstGeom>
          <a:noFill/>
          <a:ln w="9525">
            <a:noFill/>
            <a:miter lim="800000"/>
            <a:headEnd/>
            <a:tailEnd/>
          </a:ln>
        </p:spPr>
        <p:txBody>
          <a:bodyPr>
            <a:spAutoFit/>
          </a:bodyPr>
          <a:lstStyle/>
          <a:p>
            <a:pPr marL="457200" marR="0" lvl="0" indent="0" algn="l" defTabSz="914400" rtl="0" eaLnBrk="1" fontAlgn="base" latinLnBrk="0" hangingPunct="1">
              <a:lnSpc>
                <a:spcPct val="100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Đề bài 02:  Đọc đoạn trích sau và thực hiện các yêu cầu: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3" name="Rectangle 1"/>
          <p:cNvSpPr>
            <a:spLocks noChangeArrowheads="1"/>
          </p:cNvSpPr>
          <p:nvPr/>
        </p:nvSpPr>
        <p:spPr bwMode="auto">
          <a:xfrm>
            <a:off x="1484313" y="1254125"/>
            <a:ext cx="7480300" cy="2795588"/>
          </a:xfrm>
          <a:prstGeom prst="rect">
            <a:avLst/>
          </a:prstGeom>
          <a:noFill/>
          <a:ln w="9525">
            <a:noFill/>
            <a:miter lim="800000"/>
            <a:headEnd/>
            <a:tailEnd/>
          </a:ln>
        </p:spPr>
        <p:txBody>
          <a:bodyPr anchor="ctr">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Việt Nam đất nước ta ơi</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​Mênh mông biển lúa đâu trời đẹp hơn</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Cánh cò bay lả rập rờn</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​Mây mờ che đỉnh Trường Sơn sớm chiều.</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(Trích</a:t>
            </a:r>
            <a:r>
              <a:rPr kumimoji="0" lang="en-US" alt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Bài thơ Hắc Hải – </a:t>
            </a: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Nguyễn Đình Thi)</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58813" y="4194175"/>
            <a:ext cx="11117262" cy="244951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ts val="1125"/>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Xác định phương thức biểu đạt chính của đoạn thơ trên?</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Nêu nội dung chính của đoạn thơ.</a:t>
            </a:r>
            <a:b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Chỉ ra  và nêu tác dụng của  việc sử dụng từ láy trong đoạn thơ trên?  </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4.</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Đoạn thơ trên giúp em liên tưởng đến bài ca dao nào? Dựa vào đâu mà em có được liên tưởng đó?</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99632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 grpId="0"/>
      <p:bldP spid="7"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89375" y="411163"/>
            <a:ext cx="3321050" cy="628650"/>
          </a:xfrm>
          <a:prstGeom prst="roundRect">
            <a:avLst>
              <a:gd name="adj" fmla="val 16667"/>
            </a:avLst>
          </a:prstGeom>
          <a:solidFill>
            <a:srgbClr val="FFFF0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34975" y="1765300"/>
            <a:ext cx="11407775" cy="38115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040313" y="433388"/>
            <a:ext cx="2649537" cy="9540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Trả lời :</a:t>
            </a:r>
            <a:b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695325" y="2312988"/>
            <a:ext cx="10393363" cy="8302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Phương thức biểu đạt chính của đoạn thơ trên: Biểu cảm</a:t>
            </a:r>
            <a:b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695325" y="3198813"/>
            <a:ext cx="6108700" cy="4603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Nêu nội dung chính của đoạn thơ: </a:t>
            </a:r>
          </a:p>
        </p:txBody>
      </p:sp>
      <p:sp>
        <p:nvSpPr>
          <p:cNvPr id="10" name="Rectangle 1"/>
          <p:cNvSpPr>
            <a:spLocks noChangeArrowheads="1"/>
          </p:cNvSpPr>
          <p:nvPr/>
        </p:nvSpPr>
        <p:spPr bwMode="auto">
          <a:xfrm rot="10800000" flipV="1">
            <a:off x="601663" y="4038600"/>
            <a:ext cx="10988675" cy="1568450"/>
          </a:xfrm>
          <a:prstGeom prst="rect">
            <a:avLst/>
          </a:prstGeom>
          <a:noFill/>
          <a:ln w="9525">
            <a:noFill/>
            <a:miter lim="800000"/>
            <a:headEnd/>
            <a:tailEnd/>
          </a:ln>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Đoạn thơ khắc họa v</a:t>
            </a:r>
            <a:r>
              <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ẻ đẹp thiên nhiên đất nước Việt Nam</a:t>
            </a: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đồng thời tác giả gửi gắm tình yêu và niềm tự hào của mình về đất nước quê hương.</a:t>
            </a:r>
            <a:b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r>
            <a:b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b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3852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barn(inVertical)">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06175" cy="45513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74688" y="1738313"/>
            <a:ext cx="10942637" cy="36972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ts val="1650"/>
              </a:lnSpc>
              <a:spcBef>
                <a:spcPct val="0"/>
              </a:spcBef>
              <a:spcAft>
                <a:spcPts val="1125"/>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Chỉ ra từ láy: mênh mông, rập rờn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200"/>
              </a:spcAft>
              <a:buClrTx/>
              <a:buSzTx/>
              <a:buFont typeface="Arial" charset="0"/>
              <a:buChar char="-"/>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Tác dụng của việc sử dụng các từ láy trong đoạn thơ trên: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Những từ láy trên góp phần khắc họa vẻ đẹp của thiên nhiên, đất nước. Từ láy “mênh mông” gợi ra không gian bao la bát ngát của cánh đồng lúa. Từ láy “rập rờn” gợi sự chuyển động mềm mại, uyển chuyển của cánh cò đang sải cánh bay.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Từ láy đó đã góp phần tả cảnh đẹp thiên nhiên quê hương,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làm cho những cả</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 vật hiện lên chân thực, gần gũi, </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thanh bình, giản dị, mộc mạc</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t>
            </a:r>
            <a:r>
              <a:rPr kumimoji="0" lang="vi-VN"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đồng thời thể hiện tình yêu của tác giả đối với những vẻ đẹp bình dị, dân dã của đất nước.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0471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12788" y="698500"/>
            <a:ext cx="11063287" cy="5632450"/>
          </a:xfrm>
          <a:prstGeom prst="rect">
            <a:avLst/>
          </a:prstGeom>
          <a:solidFill>
            <a:srgbClr val="FFFFFF"/>
          </a:solidFill>
          <a:ln w="9525">
            <a:noFill/>
            <a:miter lim="800000"/>
            <a:headEnd/>
            <a:tailEnd/>
          </a:ln>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tab pos="400050" algn="l"/>
              </a:tabLst>
              <a:defRPr/>
            </a:pPr>
            <a:r>
              <a:rPr kumimoji="0" lang="en-US" alt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4.</a:t>
            </a: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Đoạn thơ trên giúp em liên tưởng đến bài ca dao nào? Dựa vào đâu mà em có được liên tưởng đó?</a:t>
            </a:r>
            <a:b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b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Ý 1: Đoạn thơ trên giúp HS liên tưởng đến bài ca dao cụ thể; HS viết được theo trí nhớ</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Y2: HS phải đưa ra lí do thuyết phục về mối liên hệ giữa VB Việt Nam quê hương tôi với bài ca dao mà HS chọn đưa ra:</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Có thể có các cơ sở để HS tìm bài cao dao:</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Cùng chủ để tình yêu quê hương đất nước.</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Cùng xuất hiện một trong những  hình ảnh khá tương đồng như: hình ảnh cánh đồng lúa, cánh cò trắng, ...gợi đến vẻ đẹp của làng quê.</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(HS đưa ra bài ca dao mà không tìm được mối liên quan về chủ đề, hình ảnh, cảm xúc thì không cho điểm)</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Ví dụ: </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Con cò bay lả bay la</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Bay từ cửa phủ bay ra cánh đồng.</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Lst>
              <a:defRPr/>
            </a:pPr>
            <a:r>
              <a:rPr kumimoji="0" lang="en-US" alt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Đứng bên ni đồng, ngó bên tê đồng mênh mông bát ngát....</a:t>
            </a: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4" name="Rounded Rectangle 10"/>
          <p:cNvSpPr>
            <a:spLocks noChangeArrowheads="1"/>
          </p:cNvSpPr>
          <p:nvPr/>
        </p:nvSpPr>
        <p:spPr bwMode="auto">
          <a:xfrm>
            <a:off x="415925" y="434975"/>
            <a:ext cx="11336338" cy="616108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2372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847725" y="620713"/>
            <a:ext cx="10496550" cy="46402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2657475" y="876300"/>
            <a:ext cx="6092825" cy="54768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Hoạt động: Bổ sung </a:t>
            </a:r>
            <a:endParaRPr kumimoji="0" lang="en-US" sz="2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1025525" y="1878013"/>
            <a:ext cx="10140950" cy="26939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GV yêu cầu HS: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Tìm đọc và tham khảo các tài liệu liên quan đến nội dung bài học.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Học bài ở nhà, ôn tập các nội dung đã học.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Làm hoàn chỉnh các đề bài.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Vẽ sơ đồ tư duy bài học.</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2202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49263"/>
            <a:ext cx="11485563" cy="5965825"/>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000" b="1">
              <a:latin typeface="Times New Roman" pitchFamily="18" charset="0"/>
              <a:cs typeface="Times New Roman" pitchFamily="18" charset="0"/>
            </a:endParaRPr>
          </a:p>
          <a:p>
            <a:pPr algn="ctr" eaLnBrk="0" hangingPunct="0">
              <a:lnSpc>
                <a:spcPct val="150000"/>
              </a:lnSpc>
            </a:pPr>
            <a:endParaRPr lang="en-US" altLang="en-US" sz="2000">
              <a:latin typeface="Times New Roman" pitchFamily="18" charset="0"/>
              <a:cs typeface="Times New Roman" pitchFamily="18" charset="0"/>
            </a:endParaRPr>
          </a:p>
        </p:txBody>
      </p:sp>
      <p:sp>
        <p:nvSpPr>
          <p:cNvPr id="36866" name="TextBox 7"/>
          <p:cNvSpPr txBox="1">
            <a:spLocks noChangeArrowheads="1"/>
          </p:cNvSpPr>
          <p:nvPr/>
        </p:nvSpPr>
        <p:spPr bwMode="auto">
          <a:xfrm>
            <a:off x="508000" y="623888"/>
            <a:ext cx="11303000" cy="5583237"/>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000" b="1">
                <a:solidFill>
                  <a:srgbClr val="000000"/>
                </a:solidFill>
                <a:latin typeface="Times New Roman" pitchFamily="18" charset="0"/>
                <a:cs typeface="Times New Roman" pitchFamily="18" charset="0"/>
              </a:rPr>
              <a:t>Trái với vẻ dữ dội trong cơn bão, Cô Tô vào ngày hôm sau khoác lên mình một vẻ đẹp tinh khôi và mới mẻ, bình yên. </a:t>
            </a:r>
            <a:r>
              <a:rPr lang="en-US" sz="2000">
                <a:solidFill>
                  <a:srgbClr val="000000"/>
                </a:solidFill>
                <a:latin typeface="Times New Roman" pitchFamily="18" charset="0"/>
                <a:cs typeface="Times New Roman" pitchFamily="18" charset="0"/>
              </a:rPr>
              <a:t>Cơn bão đi qua, Cô Tô hiện ra trong không gian trong không gian rộng lớn từ  bầu trời, nước biển, cây trên núi đảo, đến bãi cát. Mỗi hình ảnh thiên nhiên mang một sức sống mới, tràn đầy màu sắc của ánh sáng. Nguyễn Tuân bắt đầu điểm nhìn của mình từ bầu trời, đó là một ngày </a:t>
            </a:r>
            <a:r>
              <a:rPr lang="en-US" sz="2000" i="1">
                <a:solidFill>
                  <a:srgbClr val="000000"/>
                </a:solidFill>
                <a:latin typeface="Times New Roman" pitchFamily="18" charset="0"/>
                <a:cs typeface="Times New Roman" pitchFamily="18" charset="0"/>
              </a:rPr>
              <a:t>“trong trẻo, sáng sủa” </a:t>
            </a:r>
            <a:r>
              <a:rPr lang="en-US" sz="2000">
                <a:solidFill>
                  <a:srgbClr val="000000"/>
                </a:solidFill>
                <a:latin typeface="Times New Roman" pitchFamily="18" charset="0"/>
                <a:cs typeface="Times New Roman" pitchFamily="18" charset="0"/>
              </a:rPr>
              <a:t>khi mây đen và bụi bẩn đã bị xua tan hết</a:t>
            </a:r>
            <a:r>
              <a:rPr lang="en-US" sz="2000">
                <a:latin typeface="Times New Roman" pitchFamily="18" charset="0"/>
                <a:cs typeface="Times New Roman" pitchFamily="18" charset="0"/>
              </a:rPr>
              <a:t>. </a:t>
            </a:r>
            <a:r>
              <a:rPr lang="en-US" sz="2000">
                <a:solidFill>
                  <a:srgbClr val="000000"/>
                </a:solidFill>
                <a:latin typeface="Times New Roman" pitchFamily="18" charset="0"/>
                <a:cs typeface="Times New Roman" pitchFamily="18" charset="0"/>
              </a:rPr>
              <a:t>Điểm nhìn tiếp tục di chuyển xuống hàng cây, mặt nước và xa hơn là cả trong lòng biển mênh mông, rộng lớn: </a:t>
            </a:r>
            <a:r>
              <a:rPr lang="en-US" sz="2000" i="1">
                <a:solidFill>
                  <a:srgbClr val="000000"/>
                </a:solidFill>
                <a:latin typeface="Times New Roman" pitchFamily="18" charset="0"/>
                <a:cs typeface="Times New Roman" pitchFamily="18" charset="0"/>
              </a:rPr>
              <a:t>“Cây trên núi đảo lại thêm xanh mượt”, “nước biển lại lam biếc đặm đà hơn” “cát lại vàng giòn hơn nữa”, “Lưới nặng mẻ cá giã đôi”.</a:t>
            </a:r>
            <a:r>
              <a:rPr lang="en-US" sz="2000">
                <a:solidFill>
                  <a:srgbClr val="000000"/>
                </a:solidFill>
                <a:latin typeface="Times New Roman" pitchFamily="18" charset="0"/>
                <a:cs typeface="Times New Roman" pitchFamily="18" charset="0"/>
              </a:rPr>
              <a:t> </a:t>
            </a:r>
            <a:r>
              <a:rPr lang="en-US" sz="2000" b="1">
                <a:solidFill>
                  <a:srgbClr val="000000"/>
                </a:solidFill>
                <a:latin typeface="Times New Roman" pitchFamily="18" charset="0"/>
                <a:cs typeface="Times New Roman" pitchFamily="18" charset="0"/>
              </a:rPr>
              <a:t>Ngôn ngữ miêu tả</a:t>
            </a:r>
            <a:r>
              <a:rPr lang="en-US" sz="2000">
                <a:solidFill>
                  <a:srgbClr val="000000"/>
                </a:solidFill>
                <a:latin typeface="Times New Roman" pitchFamily="18" charset="0"/>
                <a:cs typeface="Times New Roman" pitchFamily="18" charset="0"/>
              </a:rPr>
              <a:t> màu sắc, ánh sáng là những tính từ “trong trẻo, xanh mượt, lam biếc, vàng giòn”. Đó là ngôn từ </a:t>
            </a:r>
            <a:r>
              <a:rPr lang="en-US" sz="2000" b="1">
                <a:solidFill>
                  <a:srgbClr val="000000"/>
                </a:solidFill>
                <a:latin typeface="Times New Roman" pitchFamily="18" charset="0"/>
                <a:cs typeface="Times New Roman" pitchFamily="18" charset="0"/>
              </a:rPr>
              <a:t>chọn lựa tinh tế, gợi cảm</a:t>
            </a:r>
            <a:r>
              <a:rPr lang="en-US" sz="2000">
                <a:solidFill>
                  <a:srgbClr val="000000"/>
                </a:solidFill>
                <a:latin typeface="Times New Roman" pitchFamily="18" charset="0"/>
                <a:cs typeface="Times New Roman" pitchFamily="18" charset="0"/>
              </a:rPr>
              <a:t>, </a:t>
            </a:r>
            <a:r>
              <a:rPr lang="en-US" sz="2000" b="1">
                <a:solidFill>
                  <a:srgbClr val="000000"/>
                </a:solidFill>
                <a:latin typeface="Times New Roman" pitchFamily="18" charset="0"/>
                <a:cs typeface="Times New Roman" pitchFamily="18" charset="0"/>
              </a:rPr>
              <a:t>chau truốt</a:t>
            </a:r>
            <a:r>
              <a:rPr lang="en-US" sz="2000">
                <a:solidFill>
                  <a:srgbClr val="000000"/>
                </a:solidFill>
                <a:latin typeface="Times New Roman" pitchFamily="18" charset="0"/>
                <a:cs typeface="Times New Roman" pitchFamily="18" charset="0"/>
              </a:rPr>
              <a:t> làm chi tiết miêu tả chân thực, sống động. </a:t>
            </a:r>
            <a:r>
              <a:rPr lang="en-US" sz="2000">
                <a:latin typeface="Times New Roman" pitchFamily="18" charset="0"/>
                <a:cs typeface="Times New Roman" pitchFamily="18" charset="0"/>
              </a:rPr>
              <a:t>C</a:t>
            </a:r>
            <a:r>
              <a:rPr lang="vi-VN" sz="2000">
                <a:latin typeface="Times New Roman" pitchFamily="18" charset="0"/>
                <a:cs typeface="Times New Roman" pitchFamily="18" charset="0"/>
              </a:rPr>
              <a:t>ách dùng từ gần gũi với dân chài: </a:t>
            </a:r>
            <a:r>
              <a:rPr lang="en-US" sz="2000">
                <a:latin typeface="Times New Roman" pitchFamily="18" charset="0"/>
                <a:cs typeface="Times New Roman" pitchFamily="18" charset="0"/>
              </a:rPr>
              <a:t>“</a:t>
            </a:r>
            <a:r>
              <a:rPr lang="vi-VN" sz="2000" i="1">
                <a:latin typeface="Times New Roman" pitchFamily="18" charset="0"/>
                <a:cs typeface="Times New Roman" pitchFamily="18" charset="0"/>
              </a:rPr>
              <a:t>động bão</a:t>
            </a:r>
            <a:r>
              <a:rPr lang="vi-VN" sz="2000">
                <a:latin typeface="Times New Roman" pitchFamily="18" charset="0"/>
                <a:cs typeface="Times New Roman" pitchFamily="18" charset="0"/>
              </a:rPr>
              <a:t>, </a:t>
            </a:r>
            <a:r>
              <a:rPr lang="vi-VN" sz="2000" i="1">
                <a:latin typeface="Times New Roman" pitchFamily="18" charset="0"/>
                <a:cs typeface="Times New Roman" pitchFamily="18" charset="0"/>
              </a:rPr>
              <a:t>mẻ cá giã đôi</a:t>
            </a:r>
            <a:r>
              <a:rPr lang="vi-VN" sz="2000">
                <a:latin typeface="Times New Roman" pitchFamily="18" charset="0"/>
                <a:cs typeface="Times New Roman" pitchFamily="18" charset="0"/>
              </a:rPr>
              <a:t>, </a:t>
            </a:r>
            <a:r>
              <a:rPr lang="vi-VN" sz="2000" i="1">
                <a:latin typeface="Times New Roman" pitchFamily="18" charset="0"/>
                <a:cs typeface="Times New Roman" pitchFamily="18" charset="0"/>
              </a:rPr>
              <a:t>mùa sóng</a:t>
            </a:r>
            <a:r>
              <a:rPr lang="vi-VN" sz="2000">
                <a:latin typeface="Times New Roman" pitchFamily="18" charset="0"/>
                <a:cs typeface="Times New Roman" pitchFamily="18" charset="0"/>
              </a:rPr>
              <a:t>”</a:t>
            </a:r>
            <a:r>
              <a:rPr lang="en-US" sz="2000">
                <a:latin typeface="Times New Roman" pitchFamily="18" charset="0"/>
                <a:cs typeface="Times New Roman" pitchFamily="18" charset="0"/>
              </a:rPr>
              <a:t> tác giả gửi gắm cái nhìn trìu mến, tâm trạng say sưa trước vẻ đẹp của Cô Tô và cuộc sống nơi đây. Đồng thời, với cách kể chuyện bằng hình ảnh đặc sắc, vẻ đẹp của Cô Tô hiện lên bình yên, trong trẻo, khoáng đạt, tinh khôi và mới mẻ. </a:t>
            </a:r>
            <a:endParaRPr lang="en-US" sz="20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19138"/>
            <a:ext cx="11336338" cy="54260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73088" y="1304925"/>
            <a:ext cx="10939462" cy="415607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Đến với Cô Tô, tác giả luôn tìm tòi, khám phá vẻ đẹp của thiên nhiên kì vĩ của biển Cô Tô. Ngòi bút tài hoa của nhà văn đã khắc họa cảnh mặt trời mọc trên biển Cô Tô thật đẹp. Cách tác giả cảm nhận cảnh cũng đặc biệt, chứa đầy thái độ trân trọng nâng niu, khao khát muốn khám phá, nhà văn dậy sớm không chỉ là đợi mặt trời mọc mà là “Dậy từ canh tư, ra tận mũi đảo ngồi rình mặt trời lên”.  Từ “rình” mới lột tả hết cách đón nhận công phu và trang trọng của Nguyễn Tuân. Đáp lại tình yêu và khao khát ngắm nhsìn biển vào khoảnh khắc mặt trời mọc, thiên nhiên hiện ra kì vĩ, tráng lệ, huy hoàng rực rỡ trong tâm trạng hân hoan của nhà văn. Nhà văn đã miêu tả cảnh mặt trời mọc theo sự chuyển động của thời gian, sự biến đổi của sắc màu trong không gian. Cả bầu trời được miêu tả qua hình ảnh so sánh “</a:t>
            </a:r>
            <a:r>
              <a:rPr lang="en-US" sz="2400" i="1">
                <a:solidFill>
                  <a:srgbClr val="000000"/>
                </a:solidFill>
                <a:latin typeface="Times New Roman" pitchFamily="18" charset="0"/>
                <a:cs typeface="Times New Roman" pitchFamily="18" charset="0"/>
              </a:rPr>
              <a:t>Chân trời, ngấn bể sạch như tấm kính lau hết mây bụi” </a:t>
            </a:r>
            <a:r>
              <a:rPr lang="en-US" sz="2400">
                <a:solidFill>
                  <a:srgbClr val="000000"/>
                </a:solidFill>
                <a:latin typeface="Times New Roman" pitchFamily="18" charset="0"/>
                <a:cs typeface="Times New Roman" pitchFamily="18" charset="0"/>
              </a:rPr>
              <a:t>khoảnh khắc mặt trời từ từ xuất hiện thật tráng lệ</a:t>
            </a:r>
            <a:r>
              <a:rPr lang="en-US" sz="2400" i="1">
                <a:solidFill>
                  <a:srgbClr val="000000"/>
                </a:solidFill>
                <a:latin typeface="Times New Roman" pitchFamily="18" charset="0"/>
                <a:cs typeface="Times New Roman" pitchFamily="18" charset="0"/>
              </a:rPr>
              <a:t>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49300"/>
            <a:ext cx="11306175" cy="53371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19125" y="982663"/>
            <a:ext cx="10953750" cy="4892675"/>
          </a:xfrm>
          <a:prstGeom prst="rect">
            <a:avLst/>
          </a:prstGeom>
          <a:noFill/>
          <a:ln w="9525">
            <a:noFill/>
            <a:miter lim="800000"/>
            <a:headEnd/>
            <a:tailEnd/>
          </a:ln>
        </p:spPr>
        <p:txBody>
          <a:bodyPr>
            <a:spAutoFit/>
          </a:bodyPr>
          <a:lstStyle/>
          <a:p>
            <a:pPr marL="30163" algn="just">
              <a:spcAft>
                <a:spcPts val="1200"/>
              </a:spcAft>
            </a:pPr>
            <a:r>
              <a:rPr lang="en-US" sz="2400">
                <a:solidFill>
                  <a:srgbClr val="000000"/>
                </a:solidFill>
                <a:latin typeface="Times New Roman" pitchFamily="18" charset="0"/>
                <a:cs typeface="Times New Roman" pitchFamily="18" charset="0"/>
              </a:rPr>
              <a:t>Bằng trí tưởng tượng phong phú, Nguyễn Tuân đã ghi lại khoảnh khắc mặt trời mọc thật huy hoàng, rực rỡ mặt trời </a:t>
            </a:r>
            <a:r>
              <a:rPr lang="en-US" sz="2400" i="1">
                <a:solidFill>
                  <a:srgbClr val="000000"/>
                </a:solidFill>
                <a:latin typeface="Times New Roman" pitchFamily="18" charset="0"/>
                <a:cs typeface="Times New Roman" pitchFamily="18" charset="0"/>
              </a:rPr>
              <a:t>“Tròn trĩnh phúc hậu như lòng đỏ một quả trứng thiên nhiên đầy đặn” </a:t>
            </a:r>
            <a:r>
              <a:rPr lang="en-US" sz="2400">
                <a:solidFill>
                  <a:srgbClr val="000000"/>
                </a:solidFill>
                <a:latin typeface="Times New Roman" pitchFamily="18" charset="0"/>
                <a:cs typeface="Times New Roman" pitchFamily="18" charset="0"/>
              </a:rPr>
              <a:t>, quả trứng ấy chính là lễ vật mà thiên nhiên ban tặng và được đặt trên một chiếc mâm mà đường kính của mân bằng cả cái chân trời màu ngọc trai ửng hồng. Mâm lễ vật này thiên nhiên ban tặng cho sự trường thọ của những người dân chài lưới. Với việc sử dụng hàng loạt biện pháp so sánh, Nguyễn Tuân đã vẽ nên khung cảnh mặt trời mọc vô cùng hùng vĩ, tráng lệ. Tô điểm cho bức tranh là </a:t>
            </a:r>
            <a:r>
              <a:rPr lang="en-US" sz="2400" i="1">
                <a:solidFill>
                  <a:srgbClr val="000000"/>
                </a:solidFill>
                <a:latin typeface="Times New Roman" pitchFamily="18" charset="0"/>
                <a:cs typeface="Times New Roman" pitchFamily="18" charset="0"/>
              </a:rPr>
              <a:t>“vài chiếc nhạn mùa thu chao đi chao lại” </a:t>
            </a:r>
            <a:r>
              <a:rPr lang="en-US" sz="2400">
                <a:solidFill>
                  <a:srgbClr val="000000"/>
                </a:solidFill>
                <a:latin typeface="Times New Roman" pitchFamily="18" charset="0"/>
                <a:cs typeface="Times New Roman" pitchFamily="18" charset="0"/>
              </a:rPr>
              <a:t>khiến người đọc hình dung cánh nhạn như những chiếc thoi đưa trên mặt biển với tốc độ di chuyển nhanh, khiến bức tranh càng trở nên sống động và thơ mộng hơn. Tác giả sử dụng từ ngữ chính xác, tinh tế, quan sát các hình ảnh vận động theo trình tự thời gian, lối so sánh thật rực rỡ, tráng lệ. Hình ảnh mặt trời trên biển huy hoàng, rực rỡ với tài quan sát tinh tế, cảnh mặt trời mọc ở Cô Tô được thể hiện trong sự giao thoa hân hoan giữa con người với thế giới thiên nhiên.</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19175"/>
            <a:ext cx="11441113" cy="5006975"/>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20713" y="1196975"/>
            <a:ext cx="11236325" cy="4464050"/>
          </a:xfrm>
          <a:prstGeom prst="rect">
            <a:avLst/>
          </a:prstGeom>
          <a:noFill/>
          <a:ln w="9525">
            <a:noFill/>
            <a:miter lim="800000"/>
            <a:headEnd/>
            <a:tailEnd/>
          </a:ln>
        </p:spPr>
        <p:txBody>
          <a:bodyPr>
            <a:spAutoFit/>
          </a:bodyPr>
          <a:lstStyle/>
          <a:p>
            <a:pPr>
              <a:lnSpc>
                <a:spcPct val="150000"/>
              </a:lnSpc>
            </a:pPr>
            <a:r>
              <a:rPr lang="en-US" sz="2400">
                <a:solidFill>
                  <a:srgbClr val="0D0D0D"/>
                </a:solidFill>
                <a:latin typeface="Times New Roman" pitchFamily="18" charset="0"/>
                <a:ea typeface="MS Mincho" pitchFamily="49" charset="-128"/>
              </a:rPr>
              <a:t> Vẻ đẹp của con người Cô Tô đã làm cho bức tranh Cô Tô trở nên gần gũi, ấm áp. </a:t>
            </a:r>
            <a:r>
              <a:rPr lang="en-US" sz="2400">
                <a:latin typeface="Times New Roman" pitchFamily="18" charset="0"/>
                <a:cs typeface="Times New Roman" pitchFamily="18" charset="0"/>
              </a:rPr>
              <a:t>Cảnh người dân sinh hoạt và lao động trên đảo được miêu tả qua các chi tiết, hình ảnh của cuộc sống.  Sự xuất hiện của h</a:t>
            </a:r>
            <a:r>
              <a:rPr lang="en-US" sz="2400">
                <a:solidFill>
                  <a:srgbClr val="000000"/>
                </a:solidFill>
                <a:latin typeface="Times New Roman" pitchFamily="18" charset="0"/>
                <a:cs typeface="Times New Roman" pitchFamily="18" charset="0"/>
              </a:rPr>
              <a:t>ình ảnh giếng nước ngọt giữa đảo Cô Tô là dấu hiệu sự sống của con người đảo. Nó vừa là nguồn sống của con người trên đảo, vừa ghi dấu sự sống của con người nơi đây. Rồi đến những chiếc lá cam, lá quýt vương lại trong lòng giếng sau bão cho thấy họ đã bám trụ trên đảo nhiều năm, đã trồng những cây lâu năm. Hoạt động của con người hối hả lấy nước sinh hoạt, dự trữ nước cho tàu thuyền chỗ bãi đá bao nhiêu là thuyền của hợp tác xã đang mở nắp sạp.</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380788" cy="49164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33413" y="1322388"/>
            <a:ext cx="11142662" cy="3887787"/>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Không khí ở  giếng nước “vui như một cái bến và </a:t>
            </a:r>
            <a:r>
              <a:rPr lang="en-US" sz="2400">
                <a:latin typeface="Times New Roman" pitchFamily="18" charset="0"/>
                <a:cs typeface="Times New Roman" pitchFamily="18" charset="0"/>
              </a:rPr>
              <a:t>đậm đà mát nhẹ hơn mọi cái chợ trong đất liền” là một hình ảnh so sánh thú vị, mở ra c</a:t>
            </a:r>
            <a:r>
              <a:rPr lang="en-US" sz="2400" b="1">
                <a:solidFill>
                  <a:srgbClr val="000000"/>
                </a:solidFill>
                <a:latin typeface="Times New Roman" pitchFamily="18" charset="0"/>
                <a:cs typeface="Times New Roman" pitchFamily="18" charset="0"/>
              </a:rPr>
              <a:t>ảnh lao động của người dân trên đảo khẩn trương, sôi động,</a:t>
            </a:r>
            <a:r>
              <a:rPr lang="en-US" sz="2400">
                <a:solidFill>
                  <a:srgbClr val="000000"/>
                </a:solidFill>
                <a:latin typeface="Times New Roman" pitchFamily="18" charset="0"/>
                <a:cs typeface="Times New Roman" pitchFamily="18" charset="0"/>
              </a:rPr>
              <a:t> tấp nập, yên bình trên đảo. </a:t>
            </a:r>
            <a:r>
              <a:rPr lang="en-US" sz="2400" b="1">
                <a:solidFill>
                  <a:srgbClr val="000000"/>
                </a:solidFill>
                <a:latin typeface="Times New Roman" pitchFamily="18" charset="0"/>
                <a:cs typeface="Times New Roman" pitchFamily="18" charset="0"/>
              </a:rPr>
              <a:t>H</a:t>
            </a:r>
            <a:r>
              <a:rPr lang="en-US" sz="2400" b="1">
                <a:latin typeface="Times New Roman" pitchFamily="18" charset="0"/>
                <a:cs typeface="Times New Roman" pitchFamily="18" charset="0"/>
              </a:rPr>
              <a:t>ình ảnh chị Châu Hòa Mãn được nhà văn cảm nhận </a:t>
            </a:r>
            <a:r>
              <a:rPr lang="en-US" sz="2400" i="1">
                <a:solidFill>
                  <a:srgbClr val="000000"/>
                </a:solidFill>
                <a:latin typeface="Times New Roman" pitchFamily="18" charset="0"/>
                <a:cs typeface="Times New Roman" pitchFamily="18" charset="0"/>
              </a:rPr>
              <a:t>“Trông chị Châu Hòa Mãn địu con, thấy nó dịu dàng yên tâm như cái hình ảnh của biển cả là mẹ hiền mớm cá cho lũcon hiền lành”</a:t>
            </a:r>
            <a:r>
              <a:rPr lang="en-US" sz="2400">
                <a:latin typeface="Times New Roman" pitchFamily="18" charset="0"/>
                <a:cs typeface="Times New Roman" pitchFamily="18" charset="0"/>
              </a:rPr>
              <a:t>. Câu văn có hình ảnh so sánh nhiều tầng bậc, giàu ý nghĩa. Tác giả đã ca ngợi, tôn vinh vẻ đẹp của con người lao đông Cô Tô, chính họ là những người lao động mới đang từng ngày cống hiến cho đất nước, tạo cho người đọc ấn tượng sâu sắc khó quên về khung cảnh, tiềm năng của biển Cô Tô. Tình yêu thiên nhiên và con người của tác giả được hòa quyện, đan dệt.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44600"/>
            <a:ext cx="11396663" cy="42719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23875" y="1600200"/>
            <a:ext cx="11123613" cy="3048000"/>
          </a:xfrm>
          <a:prstGeom prst="rect">
            <a:avLst/>
          </a:prstGeom>
          <a:noFill/>
          <a:ln w="9525">
            <a:noFill/>
            <a:miter lim="800000"/>
            <a:headEnd/>
            <a:tailEnd/>
          </a:ln>
        </p:spPr>
        <p:txBody>
          <a:bodyPr>
            <a:spAutoFit/>
          </a:bodyPr>
          <a:lstStyle/>
          <a:p>
            <a:r>
              <a:rPr lang="nl-NL" sz="2400">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   Văn bản “Cô Tô” của nhà văn Nguyễn Tuân hấp dẫn bởi l</a:t>
            </a:r>
            <a:r>
              <a:rPr lang="nl-NL" sz="2400">
                <a:solidFill>
                  <a:srgbClr val="000000"/>
                </a:solidFill>
                <a:latin typeface="Times New Roman" pitchFamily="18" charset="0"/>
                <a:cs typeface="Times New Roman" pitchFamily="18" charset="0"/>
              </a:rPr>
              <a:t>ối ghi chép, cách kể sự việc theo trình tự thời gian; ghi chép bằng hình ảnh để tạo ấn tượng, ngôi kể thứ nhất. Ngôn ngữ miêu tả chính xác, giàu sức gợi, mang dấu ấn riêng; tác giả s</a:t>
            </a:r>
            <a:r>
              <a:rPr lang="nl-NL" sz="2400">
                <a:latin typeface="Times New Roman" pitchFamily="18" charset="0"/>
                <a:cs typeface="Times New Roman" pitchFamily="18" charset="0"/>
              </a:rPr>
              <a:t>ử dụng phép nhân hóa, so sánh với trí tưởng tượng bay bổng, tạo ra hình ảnh vừa kì vĩ, vừa gần gũi. Đọc văn bản, chúng ta được khám phá vẻ đẹp của thiên nhiên Cô Tô</a:t>
            </a:r>
            <a:r>
              <a:rPr lang="nl-NL" sz="2400" b="1">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tinh khôi mà dữ dội, đa dạng mà khác biệt. kì vĩ và nên thơ. </a:t>
            </a:r>
            <a:r>
              <a:rPr lang="en-US" sz="2400" b="1">
                <a:solidFill>
                  <a:srgbClr val="000000"/>
                </a:solidFill>
                <a:latin typeface="Times New Roman" pitchFamily="18" charset="0"/>
                <a:cs typeface="Times New Roman" pitchFamily="18" charset="0"/>
              </a:rPr>
              <a:t> Từ đó, tác giả c</a:t>
            </a:r>
            <a:r>
              <a:rPr lang="en-US" sz="2400">
                <a:latin typeface="Times New Roman" pitchFamily="18" charset="0"/>
                <a:cs typeface="Times New Roman" pitchFamily="18" charset="0"/>
              </a:rPr>
              <a:t>a ngợi vẻ đẹp của con người Cô Tô sống cùng sự kì vĩ mà khắc nghiệt của thiên nhiên, bền bỉ mà lặng lẽ bám biển để lao động sản xuất để giữ gìn biển đảo quê hương.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55625" y="1484313"/>
            <a:ext cx="11080750" cy="33575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08025" y="2192338"/>
            <a:ext cx="10818813" cy="2249487"/>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     Tóm lại, qua văn bản “Cô Tô”, mỗi chúng ta thêm yêu quý, tự hào về sự giàu đẹp của thiên nhiên biển đảo Cô Tô, thêm trân trọng vẻ đẹp của người dân lao động trên đảo. Từ đó, mỗi người càng gắn bó hơn vẻ đẹp của thiên nhiên, quê hương đất nước, con người.</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06388"/>
            <a:ext cx="3748088"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153775" cy="49450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233488" y="349250"/>
            <a:ext cx="3082925" cy="4826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IV.</a:t>
            </a:r>
            <a:r>
              <a:rPr lang="en-US" sz="2400">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LUYỆN ĐỀ</a:t>
            </a:r>
            <a:endParaRPr lang="en-US" sz="2400">
              <a:latin typeface="Times New Roman" pitchFamily="18" charset="0"/>
              <a:cs typeface="Times New Roman" pitchFamily="18" charset="0"/>
            </a:endParaRPr>
          </a:p>
        </p:txBody>
      </p:sp>
      <p:sp>
        <p:nvSpPr>
          <p:cNvPr id="11" name="TextBox 10"/>
          <p:cNvSpPr txBox="1"/>
          <p:nvPr/>
        </p:nvSpPr>
        <p:spPr>
          <a:xfrm>
            <a:off x="1128713" y="1536700"/>
            <a:ext cx="6092825" cy="366713"/>
          </a:xfrm>
          <a:prstGeom prst="rect">
            <a:avLst/>
          </a:prstGeom>
          <a:noFill/>
        </p:spPr>
        <p:txBody>
          <a:bodyPr>
            <a:spAutoFit/>
          </a:bodyPr>
          <a:lstStyle/>
          <a:p>
            <a:pPr>
              <a:lnSpc>
                <a:spcPts val="2100"/>
              </a:lnSpc>
              <a:spcBef>
                <a:spcPts val="1500"/>
              </a:spcBef>
              <a:spcAft>
                <a:spcPts val="750"/>
              </a:spcAft>
            </a:pPr>
            <a:r>
              <a:rPr lang="en-US" sz="2400">
                <a:latin typeface="Times New Roman" pitchFamily="18" charset="0"/>
                <a:cs typeface="Times New Roman" pitchFamily="18" charset="0"/>
              </a:rPr>
              <a:t>Dạng 1: Trắc nghiệm </a:t>
            </a:r>
          </a:p>
        </p:txBody>
      </p:sp>
      <p:sp>
        <p:nvSpPr>
          <p:cNvPr id="15" name="TextBox 14"/>
          <p:cNvSpPr txBox="1">
            <a:spLocks noChangeArrowheads="1"/>
          </p:cNvSpPr>
          <p:nvPr/>
        </p:nvSpPr>
        <p:spPr bwMode="auto">
          <a:xfrm>
            <a:off x="812800" y="2698750"/>
            <a:ext cx="10669588" cy="701675"/>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Cô Tô là quần đảo thuộc địa phương nào?</a:t>
            </a:r>
          </a:p>
          <a:p>
            <a:pPr marL="30163" algn="just">
              <a:lnSpc>
                <a:spcPts val="1800"/>
              </a:lnSpc>
              <a:spcAft>
                <a:spcPts val="1200"/>
              </a:spcAft>
            </a:pPr>
            <a:r>
              <a:rPr lang="en-US" sz="2400">
                <a:latin typeface="Times New Roman" pitchFamily="18" charset="0"/>
                <a:cs typeface="Times New Roman" pitchFamily="18" charset="0"/>
              </a:rPr>
              <a:t>A. Vũng Tàu              B. Nghệ An                C. Hải Phòng               D. Quảng Ninh</a:t>
            </a:r>
          </a:p>
        </p:txBody>
      </p:sp>
      <p:sp>
        <p:nvSpPr>
          <p:cNvPr id="17" name="TextBox 16"/>
          <p:cNvSpPr txBox="1">
            <a:spLocks noChangeArrowheads="1"/>
          </p:cNvSpPr>
          <p:nvPr/>
        </p:nvSpPr>
        <p:spPr bwMode="auto">
          <a:xfrm>
            <a:off x="812800" y="4938713"/>
            <a:ext cx="10550525" cy="701675"/>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Văn bản Cô Tô được viết theo thể nào?</a:t>
            </a:r>
          </a:p>
          <a:p>
            <a:pPr marL="30163" algn="just">
              <a:lnSpc>
                <a:spcPts val="1800"/>
              </a:lnSpc>
              <a:spcAft>
                <a:spcPts val="1200"/>
              </a:spcAft>
            </a:pPr>
            <a:r>
              <a:rPr lang="en-US" sz="2400">
                <a:latin typeface="Times New Roman" pitchFamily="18" charset="0"/>
                <a:cs typeface="Times New Roman" pitchFamily="18" charset="0"/>
              </a:rPr>
              <a:t>A. Thể kí                  B. Thể tùy bút              C. Thể hịch            D. Thể truyện ngắn</a:t>
            </a:r>
          </a:p>
        </p:txBody>
      </p:sp>
      <p:sp>
        <p:nvSpPr>
          <p:cNvPr id="19" name="TextBox 18"/>
          <p:cNvSpPr txBox="1">
            <a:spLocks noChangeArrowheads="1"/>
          </p:cNvSpPr>
          <p:nvPr/>
        </p:nvSpPr>
        <p:spPr bwMode="auto">
          <a:xfrm>
            <a:off x="812800" y="5321300"/>
            <a:ext cx="2905125" cy="336550"/>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FF0000"/>
                </a:solidFill>
                <a:latin typeface="Times New Roman" pitchFamily="18" charset="0"/>
                <a:cs typeface="Times New Roman" pitchFamily="18" charset="0"/>
              </a:rPr>
              <a:t>A</a:t>
            </a:r>
            <a:endParaRPr lang="en-US" sz="2400">
              <a:solidFill>
                <a:srgbClr val="FF0000"/>
              </a:solidFill>
              <a:latin typeface="Times New Roman" pitchFamily="18" charset="0"/>
              <a:cs typeface="Times New Roman" pitchFamily="18" charset="0"/>
            </a:endParaRPr>
          </a:p>
        </p:txBody>
      </p:sp>
      <p:sp>
        <p:nvSpPr>
          <p:cNvPr id="26" name="TextBox 25"/>
          <p:cNvSpPr txBox="1">
            <a:spLocks noChangeArrowheads="1"/>
          </p:cNvSpPr>
          <p:nvPr/>
        </p:nvSpPr>
        <p:spPr bwMode="auto">
          <a:xfrm>
            <a:off x="8950325" y="3084513"/>
            <a:ext cx="1600200" cy="320675"/>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FF0000"/>
                </a:solidFill>
                <a:latin typeface="Times New Roman" pitchFamily="18" charset="0"/>
                <a:cs typeface="Times New Roman" pitchFamily="18" charset="0"/>
              </a:rPr>
              <a:t>D</a:t>
            </a:r>
            <a:endParaRPr 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1" grpId="0"/>
      <p:bldP spid="15" grpId="0"/>
      <p:bldP spid="17" grpId="0"/>
      <p:bldP spid="19"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30238"/>
            <a:ext cx="11366500" cy="55610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884238" y="893763"/>
            <a:ext cx="10133012" cy="1589087"/>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da-DK" sz="2400" b="1">
                <a:latin typeface="Times New Roman" pitchFamily="18" charset="0"/>
                <a:cs typeface="Times New Roman" pitchFamily="18" charset="0"/>
              </a:rPr>
              <a:t>B2: Thực hiện nhiệm vụ:</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da-DK" sz="2400">
                <a:latin typeface="Times New Roman" pitchFamily="18" charset="0"/>
                <a:cs typeface="Times New Roman" pitchFamily="18" charset="0"/>
              </a:rPr>
              <a:t> Các nhóm lần lượt báo cáo sản phẩm dự án của nhóm.</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da-DK" sz="2400">
                <a:latin typeface="Times New Roman" pitchFamily="18" charset="0"/>
                <a:cs typeface="Times New Roman" pitchFamily="18" charset="0"/>
              </a:rPr>
              <a:t> GV khích lệ, động viên.</a:t>
            </a:r>
            <a:endParaRPr 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49300" y="2716213"/>
            <a:ext cx="10133013" cy="103505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da-DK" sz="2400" b="1">
                <a:latin typeface="Times New Roman" pitchFamily="18" charset="0"/>
                <a:cs typeface="Times New Roman" pitchFamily="18" charset="0"/>
              </a:rPr>
              <a:t>B3: Báo cáo sản phẩm học tập:</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da-DK" sz="2400">
                <a:latin typeface="Times New Roman" pitchFamily="18" charset="0"/>
                <a:cs typeface="Times New Roman" pitchFamily="18" charset="0"/>
              </a:rPr>
              <a:t>Các nhóm nhận xét sản phẩm của nhóm bạn sau khi nhóm bạn báo cáo.</a:t>
            </a:r>
            <a:endParaRPr 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44525" y="4000500"/>
            <a:ext cx="9998075" cy="103505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latin typeface="Times New Roman" pitchFamily="18" charset="0"/>
                <a:cs typeface="Times New Roman" pitchFamily="18" charset="0"/>
              </a:rPr>
              <a:t> </a:t>
            </a:r>
            <a:r>
              <a:rPr lang="da-DK" sz="2400" b="1">
                <a:latin typeface="Times New Roman" pitchFamily="18" charset="0"/>
                <a:cs typeface="Times New Roman" pitchFamily="18" charset="0"/>
              </a:rPr>
              <a:t>B4: Đánh giá, nhận xét</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da-DK" sz="2400">
                <a:latin typeface="Times New Roman" pitchFamily="18" charset="0"/>
                <a:cs typeface="Times New Roman" pitchFamily="18" charset="0"/>
              </a:rPr>
              <a:t>- GV nhận xét, khen và biểu dương các nhóm có sản phẩm tốt.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35050"/>
            <a:ext cx="11245850" cy="46307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58813" y="1812925"/>
            <a:ext cx="10761662" cy="1492250"/>
          </a:xfrm>
          <a:prstGeom prst="rect">
            <a:avLst/>
          </a:prstGeom>
          <a:noFill/>
          <a:ln w="9525">
            <a:noFill/>
            <a:miter lim="800000"/>
            <a:headEnd/>
            <a:tailEnd/>
          </a:ln>
        </p:spPr>
        <p:txBody>
          <a:bodyPr>
            <a:spAutoFit/>
          </a:bodyPr>
          <a:lstStyle/>
          <a:p>
            <a:pPr marL="30163" algn="just">
              <a:spcAft>
                <a:spcPts val="1200"/>
              </a:spcAft>
            </a:pPr>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Trong đoạn đầu của văn bản Cô Tô, điểm quan sát của tác giả ở đâu?</a:t>
            </a:r>
          </a:p>
          <a:p>
            <a:pPr marL="30163" algn="just">
              <a:spcAft>
                <a:spcPts val="1200"/>
              </a:spcAft>
            </a:pPr>
            <a:r>
              <a:rPr lang="en-US" sz="2400">
                <a:latin typeface="Times New Roman" pitchFamily="18" charset="0"/>
                <a:cs typeface="Times New Roman" pitchFamily="18" charset="0"/>
              </a:rPr>
              <a:t>A. Nóc đồn Cô Tô                                                      B. Trên dốc cao</a:t>
            </a:r>
          </a:p>
          <a:p>
            <a:pPr marL="30163" algn="just">
              <a:spcAft>
                <a:spcPts val="1200"/>
              </a:spcAft>
            </a:pPr>
            <a:r>
              <a:rPr lang="en-US" sz="2400">
                <a:latin typeface="Times New Roman" pitchFamily="18" charset="0"/>
                <a:cs typeface="Times New Roman" pitchFamily="18" charset="0"/>
              </a:rPr>
              <a:t>C. Bên giếng nước ngọt ở ria một hòn đảo                D. Đầu mũi đảo</a:t>
            </a:r>
          </a:p>
        </p:txBody>
      </p:sp>
      <p:sp>
        <p:nvSpPr>
          <p:cNvPr id="9" name="TextBox 8"/>
          <p:cNvSpPr txBox="1">
            <a:spLocks noChangeArrowheads="1"/>
          </p:cNvSpPr>
          <p:nvPr/>
        </p:nvSpPr>
        <p:spPr bwMode="auto">
          <a:xfrm>
            <a:off x="530225" y="3597275"/>
            <a:ext cx="10761663" cy="974725"/>
          </a:xfrm>
          <a:prstGeom prst="rect">
            <a:avLst/>
          </a:prstGeom>
          <a:noFill/>
          <a:ln w="9525">
            <a:noFill/>
            <a:miter lim="800000"/>
            <a:headEnd/>
            <a:tailEnd/>
          </a:ln>
        </p:spPr>
        <p:txBody>
          <a:bodyPr>
            <a:spAutoFit/>
          </a:bodyPr>
          <a:lstStyle/>
          <a:p>
            <a:pPr marL="30163" algn="just">
              <a:spcAft>
                <a:spcPts val="12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Tính từ chỉ màu sắc nào không được sử dụng trong đoạn đầu bài kí?</a:t>
            </a:r>
          </a:p>
          <a:p>
            <a:pPr marL="30163" algn="just">
              <a:spcAft>
                <a:spcPts val="1200"/>
              </a:spcAft>
            </a:pPr>
            <a:r>
              <a:rPr lang="en-US" sz="2400">
                <a:latin typeface="Times New Roman" pitchFamily="18" charset="0"/>
                <a:cs typeface="Times New Roman" pitchFamily="18" charset="0"/>
              </a:rPr>
              <a:t>A. Hồng tươi           B. Xanh mượt               C. Lam biếc             D. Vàng giòn</a:t>
            </a:r>
          </a:p>
        </p:txBody>
      </p:sp>
      <p:sp>
        <p:nvSpPr>
          <p:cNvPr id="10" name="TextBox 9"/>
          <p:cNvSpPr txBox="1">
            <a:spLocks noChangeArrowheads="1"/>
          </p:cNvSpPr>
          <p:nvPr/>
        </p:nvSpPr>
        <p:spPr bwMode="auto">
          <a:xfrm>
            <a:off x="658813" y="2457450"/>
            <a:ext cx="1592262"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FF0000"/>
                </a:solidFill>
                <a:latin typeface="Times New Roman" pitchFamily="18" charset="0"/>
                <a:cs typeface="Times New Roman" pitchFamily="18" charset="0"/>
              </a:rPr>
              <a:t>A</a:t>
            </a:r>
            <a:endParaRPr lang="en-US" sz="2400">
              <a:solidFill>
                <a:srgbClr val="FF00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530225" y="4244975"/>
            <a:ext cx="1592263" cy="338138"/>
          </a:xfrm>
          <a:prstGeom prst="rect">
            <a:avLst/>
          </a:prstGeom>
          <a:noFill/>
          <a:ln w="9525">
            <a:noFill/>
            <a:miter lim="800000"/>
            <a:headEnd/>
            <a:tailEnd/>
          </a:ln>
        </p:spPr>
        <p:txBody>
          <a:bodyPr>
            <a:spAutoFit/>
          </a:bodyPr>
          <a:lstStyle/>
          <a:p>
            <a:pPr marL="30163" algn="just">
              <a:lnSpc>
                <a:spcPts val="1800"/>
              </a:lnSpc>
              <a:spcAft>
                <a:spcPts val="1200"/>
              </a:spcAft>
            </a:pPr>
            <a:r>
              <a:rPr lang="en-US" sz="2400" b="1">
                <a:solidFill>
                  <a:srgbClr val="FF0000"/>
                </a:solidFill>
                <a:latin typeface="Times New Roman" pitchFamily="18" charset="0"/>
                <a:cs typeface="Times New Roman" pitchFamily="18" charset="0"/>
              </a:rPr>
              <a:t>A</a:t>
            </a:r>
            <a:endParaRPr lang="en-US" sz="2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14325"/>
            <a:ext cx="3321050"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44488" y="1158875"/>
            <a:ext cx="11633200" cy="54371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076325" y="381000"/>
            <a:ext cx="2305050" cy="484188"/>
          </a:xfrm>
          <a:prstGeom prst="rect">
            <a:avLst/>
          </a:prstGeom>
          <a:noFill/>
          <a:ln w="9525">
            <a:noFill/>
            <a:miter lim="800000"/>
            <a:headEnd/>
            <a:tailEnd/>
          </a:ln>
        </p:spPr>
        <p:txBody>
          <a:bodyPr>
            <a:spAutoFit/>
          </a:bodyPr>
          <a:lstStyle/>
          <a:p>
            <a:pPr>
              <a:lnSpc>
                <a:spcPct val="115000"/>
              </a:lnSpc>
              <a:spcAft>
                <a:spcPts val="1000"/>
              </a:spcAft>
              <a:tabLst>
                <a:tab pos="400050" algn="l"/>
                <a:tab pos="628650" algn="l"/>
              </a:tabLst>
            </a:pPr>
            <a:r>
              <a:rPr lang="en-US" sz="2400">
                <a:solidFill>
                  <a:srgbClr val="FF0000"/>
                </a:solidFill>
                <a:latin typeface="Times New Roman" pitchFamily="18" charset="0"/>
                <a:cs typeface="Times New Roman" pitchFamily="18" charset="0"/>
              </a:rPr>
              <a:t>*</a:t>
            </a:r>
            <a:r>
              <a:rPr lang="en-US" sz="2400" u="sng">
                <a:solidFill>
                  <a:srgbClr val="FF0000"/>
                </a:solidFill>
                <a:latin typeface="Times New Roman" pitchFamily="18" charset="0"/>
                <a:cs typeface="Times New Roman" pitchFamily="18" charset="0"/>
              </a:rPr>
              <a:t>Đề đọc hiểu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39775" y="1287463"/>
            <a:ext cx="9663113"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D0D0D"/>
                </a:solidFill>
                <a:latin typeface="Times New Roman" pitchFamily="18" charset="0"/>
                <a:cs typeface="Times New Roman" pitchFamily="18" charset="0"/>
              </a:rPr>
              <a:t>Đề bài 01:  Đọc đoạn văn sau và trả lời câu hỏi:</a:t>
            </a:r>
            <a:endParaRPr lang="en-US" sz="2400">
              <a:latin typeface="Times New Roman" pitchFamily="18" charset="0"/>
              <a:cs typeface="Times New Roman" pitchFamily="18" charset="0"/>
            </a:endParaRPr>
          </a:p>
        </p:txBody>
      </p:sp>
      <p:sp>
        <p:nvSpPr>
          <p:cNvPr id="9" name="TextBox 8"/>
          <p:cNvSpPr txBox="1"/>
          <p:nvPr/>
        </p:nvSpPr>
        <p:spPr>
          <a:xfrm>
            <a:off x="344488" y="1770063"/>
            <a:ext cx="11633200" cy="4883150"/>
          </a:xfrm>
          <a:prstGeom prst="rect">
            <a:avLst/>
          </a:prstGeom>
          <a:noFill/>
        </p:spPr>
        <p:txBody>
          <a:bodyPr>
            <a:spAutoFit/>
          </a:bodyPr>
          <a:lstStyle/>
          <a:p>
            <a:pPr>
              <a:lnSpc>
                <a:spcPct val="115000"/>
              </a:lnSpc>
              <a:spcAft>
                <a:spcPts val="1200"/>
              </a:spcAft>
            </a:pPr>
            <a:r>
              <a:rPr lang="en-US" sz="2400" b="1">
                <a:solidFill>
                  <a:srgbClr val="0D0D0D"/>
                </a:solidFill>
                <a:latin typeface="Times New Roman" pitchFamily="18" charset="0"/>
                <a:cs typeface="Times New Roman" pitchFamily="18" charset="0"/>
              </a:rPr>
              <a:t> </a:t>
            </a:r>
            <a:r>
              <a:rPr lang="en-US" sz="2400" i="1">
                <a:solidFill>
                  <a:srgbClr val="0D0D0D"/>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   […]</a:t>
            </a:r>
            <a:r>
              <a:rPr lang="en-US" sz="2400" b="1">
                <a:solidFill>
                  <a:srgbClr val="0D0D0D"/>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Mặt trời lại rọi lên ngày thứ sáu của tôi trên đảo Thanh Luân một cách thật quá là đầy đủ. Tôi dậy từ canh tư. Còn tối đất, cố đi mãi trên đá đầu sư, ra thấu đầu mũi đảo. Và ngồi đó rình mặt trời lên. Điều tôi dự đoán, thật là không sai. Sau trận bão, chân trời, ngấn bể sạch như tấm kính lau hết mây hết bụi. Mặt trời nhú lên dần dần, rồi lên cho kì hết. Tròn trĩnh phúc hậu như lòng đỏ một quả trứng thiên nhiên đầy đặn. Quả trứng hồng hào thăm thẳm và đường bệ đặt lên một mâm bạc đường kính mâm rộng bằng cả một cái chân trời màu ngọc trai nước biển ửng hồng. Y như một mâm lễ phẩm tiến ra từ trong bình minh để mừng cho sự trường thọ của tất cả những người chài lưới trên muôn thuở biển Đông. Vài chiếc nhạn mùa thu chao đi chao lại trên mâm bể sáng dần lên cái chất bạc nén. Một con hải âu bay ngang, là là nhịp cánh…”.</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(Trích </a:t>
            </a:r>
            <a:r>
              <a:rPr lang="en-US" sz="2400" i="1">
                <a:solidFill>
                  <a:srgbClr val="000000"/>
                </a:solidFill>
                <a:latin typeface="Times New Roman" pitchFamily="18" charset="0"/>
                <a:cs typeface="Times New Roman" pitchFamily="18" charset="0"/>
              </a:rPr>
              <a:t>Cô Tô,</a:t>
            </a:r>
            <a:r>
              <a:rPr lang="en-US" sz="2400">
                <a:solidFill>
                  <a:srgbClr val="000000"/>
                </a:solidFill>
                <a:latin typeface="Times New Roman" pitchFamily="18" charset="0"/>
                <a:cs typeface="Times New Roman" pitchFamily="18" charset="0"/>
              </a:rPr>
              <a:t> Nguyễn Tuân)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11175" y="1011238"/>
            <a:ext cx="11169650" cy="47005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p:nvPr/>
        </p:nvSpPr>
        <p:spPr>
          <a:xfrm>
            <a:off x="752475" y="1677988"/>
            <a:ext cx="10804525" cy="3119437"/>
          </a:xfrm>
          <a:prstGeom prst="rect">
            <a:avLst/>
          </a:prstGeom>
          <a:noFill/>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Câu 1</a:t>
            </a:r>
            <a:r>
              <a:rPr lang="en-US" sz="2400">
                <a:solidFill>
                  <a:srgbClr val="0D0D0D"/>
                </a:solidFill>
                <a:latin typeface="Times New Roman" pitchFamily="18" charset="0"/>
                <a:cs typeface="Times New Roman" pitchFamily="18" charset="0"/>
              </a:rPr>
              <a:t>. Nêu các phương thức biểu đạt và thể loại của đoạn trích trên.</a:t>
            </a:r>
            <a:endParaRPr lang="en-US" sz="2400">
              <a:latin typeface="Times New Roman" pitchFamily="18" charset="0"/>
              <a:cs typeface="Times New Roman" pitchFamily="18" charset="0"/>
            </a:endParaRPr>
          </a:p>
          <a:p>
            <a:pPr algn="just">
              <a:lnSpc>
                <a:spcPct val="115000"/>
              </a:lnSpc>
              <a:spcAft>
                <a:spcPts val="1000"/>
              </a:spcAft>
            </a:pPr>
            <a:r>
              <a:rPr lang="en-US" sz="2400" b="1">
                <a:solidFill>
                  <a:srgbClr val="0D0D0D"/>
                </a:solidFill>
                <a:latin typeface="Times New Roman" pitchFamily="18" charset="0"/>
                <a:cs typeface="Times New Roman" pitchFamily="18" charset="0"/>
              </a:rPr>
              <a:t>Câu 2</a:t>
            </a:r>
            <a:r>
              <a:rPr lang="en-US" sz="2400">
                <a:solidFill>
                  <a:srgbClr val="0D0D0D"/>
                </a:solidFill>
                <a:latin typeface="Times New Roman" pitchFamily="18" charset="0"/>
                <a:cs typeface="Times New Roman" pitchFamily="18" charset="0"/>
              </a:rPr>
              <a:t>. Trong đoạn trích,  để nhận ra vẻ đẹp của Cô Tô, nhà văn đã quan sát cảnh thiên nhiên và hoạt động của con người trên đảo ở những thời điểm nào và từ vị trí nào?</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D0D0D"/>
                </a:solidFill>
                <a:latin typeface="Times New Roman" pitchFamily="18" charset="0"/>
                <a:cs typeface="Times New Roman" pitchFamily="18" charset="0"/>
              </a:rPr>
              <a:t>Câu 3</a:t>
            </a:r>
            <a:r>
              <a:rPr lang="en-US" sz="2400">
                <a:solidFill>
                  <a:srgbClr val="0D0D0D"/>
                </a:solidFill>
                <a:latin typeface="Times New Roman" pitchFamily="18" charset="0"/>
                <a:cs typeface="Times New Roman" pitchFamily="18" charset="0"/>
              </a:rPr>
              <a:t>. Chỉ ra và nêu tác dụng của phép tu từ trong câu văn sau:</a:t>
            </a:r>
            <a:endParaRPr lang="en-US" sz="2400">
              <a:latin typeface="Times New Roman" pitchFamily="18" charset="0"/>
              <a:cs typeface="Times New Roman" pitchFamily="18" charset="0"/>
            </a:endParaRPr>
          </a:p>
          <a:p>
            <a:pPr>
              <a:lnSpc>
                <a:spcPct val="115000"/>
              </a:lnSpc>
              <a:spcAft>
                <a:spcPts val="1000"/>
              </a:spcAft>
            </a:pPr>
            <a:r>
              <a:rPr lang="en-US" sz="2400" i="1">
                <a:solidFill>
                  <a:srgbClr val="0D0D0D"/>
                </a:solidFill>
                <a:latin typeface="Times New Roman" pitchFamily="18" charset="0"/>
                <a:cs typeface="Times New Roman" pitchFamily="18" charset="0"/>
              </a:rPr>
              <a:t>“Sau trận bão, chân trời, ngấn bể sạch như tấm kính lau hết mây hết bụi.”</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D0D0D"/>
                </a:solidFill>
                <a:latin typeface="Times New Roman" pitchFamily="18" charset="0"/>
                <a:cs typeface="Times New Roman" pitchFamily="18" charset="0"/>
              </a:rPr>
              <a:t>Câu 4</a:t>
            </a:r>
            <a:r>
              <a:rPr lang="en-US" sz="2400">
                <a:solidFill>
                  <a:srgbClr val="0D0D0D"/>
                </a:solidFill>
                <a:latin typeface="Times New Roman" pitchFamily="18" charset="0"/>
                <a:cs typeface="Times New Roman" pitchFamily="18" charset="0"/>
              </a:rPr>
              <a:t>. Từ đoạn văn trên, em thấy mình cần làm gì để bảo vệ thiên nhiên?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425450"/>
            <a:ext cx="3321050" cy="630238"/>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349038" cy="39481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48131" name="TextBox 5"/>
          <p:cNvSpPr txBox="1">
            <a:spLocks noChangeArrowheads="1"/>
          </p:cNvSpPr>
          <p:nvPr/>
        </p:nvSpPr>
        <p:spPr bwMode="auto">
          <a:xfrm>
            <a:off x="5475288" y="555625"/>
            <a:ext cx="2035175" cy="461963"/>
          </a:xfrm>
          <a:prstGeom prst="rect">
            <a:avLst/>
          </a:prstGeom>
          <a:noFill/>
          <a:ln w="9525">
            <a:noFill/>
            <a:miter lim="800000"/>
            <a:headEnd/>
            <a:tailEnd/>
          </a:ln>
        </p:spPr>
        <p:txBody>
          <a:bodyPr>
            <a:spAutoFit/>
          </a:bodyPr>
          <a:lstStyle/>
          <a:p>
            <a:r>
              <a:rPr lang="en-US" sz="2400">
                <a:solidFill>
                  <a:srgbClr val="0D0D0D"/>
                </a:solidFill>
                <a:latin typeface="Times New Roman" pitchFamily="18" charset="0"/>
                <a:cs typeface="Times New Roman" pitchFamily="18" charset="0"/>
              </a:rPr>
              <a:t> Gợi ý:</a:t>
            </a:r>
            <a:endParaRPr lang="en-US" sz="2400">
              <a:latin typeface="Calibri" pitchFamily="34" charset="0"/>
            </a:endParaRPr>
          </a:p>
        </p:txBody>
      </p:sp>
      <p:sp>
        <p:nvSpPr>
          <p:cNvPr id="48132" name="TextBox 6"/>
          <p:cNvSpPr txBox="1">
            <a:spLocks noChangeArrowheads="1"/>
          </p:cNvSpPr>
          <p:nvPr/>
        </p:nvSpPr>
        <p:spPr bwMode="auto">
          <a:xfrm>
            <a:off x="828675" y="1641475"/>
            <a:ext cx="10023475" cy="488950"/>
          </a:xfrm>
          <a:prstGeom prst="rect">
            <a:avLst/>
          </a:prstGeom>
          <a:noFill/>
          <a:ln w="9525">
            <a:noFill/>
            <a:miter lim="800000"/>
            <a:headEnd/>
            <a:tailEnd/>
          </a:ln>
        </p:spPr>
        <p:txBody>
          <a:bodyPr>
            <a:spAutoFit/>
          </a:bodyPr>
          <a:lstStyle/>
          <a:p>
            <a:pPr algn="just">
              <a:lnSpc>
                <a:spcPct val="115000"/>
              </a:lnSpc>
              <a:spcAft>
                <a:spcPts val="1000"/>
              </a:spcAft>
              <a:tabLst>
                <a:tab pos="400050" algn="l"/>
              </a:tabLst>
            </a:pPr>
            <a:r>
              <a:rPr lang="en-US" sz="2400" b="1">
                <a:solidFill>
                  <a:srgbClr val="0D0D0D"/>
                </a:solidFill>
                <a:latin typeface="Times New Roman" pitchFamily="18" charset="0"/>
                <a:cs typeface="Times New Roman" pitchFamily="18" charset="0"/>
              </a:rPr>
              <a:t>Câu 1</a:t>
            </a:r>
            <a:r>
              <a:rPr lang="en-US" sz="2400">
                <a:solidFill>
                  <a:srgbClr val="0D0D0D"/>
                </a:solidFill>
                <a:latin typeface="Times New Roman" pitchFamily="18" charset="0"/>
                <a:cs typeface="Times New Roman" pitchFamily="18" charset="0"/>
              </a:rPr>
              <a:t>. Các phương thức biểu đạt: Tự sự, miêu tả và biểu cảm.</a:t>
            </a:r>
            <a:endParaRPr lang="en-US" sz="2400">
              <a:latin typeface="Calibri" pitchFamily="34" charset="0"/>
              <a:cs typeface="Times New Roman" pitchFamily="18" charset="0"/>
            </a:endParaRPr>
          </a:p>
        </p:txBody>
      </p:sp>
      <p:sp>
        <p:nvSpPr>
          <p:cNvPr id="48133" name="TextBox 8"/>
          <p:cNvSpPr txBox="1">
            <a:spLocks noChangeArrowheads="1"/>
          </p:cNvSpPr>
          <p:nvPr/>
        </p:nvSpPr>
        <p:spPr bwMode="auto">
          <a:xfrm>
            <a:off x="1817688" y="2382838"/>
            <a:ext cx="6092825" cy="461962"/>
          </a:xfrm>
          <a:prstGeom prst="rect">
            <a:avLst/>
          </a:prstGeom>
          <a:noFill/>
          <a:ln w="9525">
            <a:noFill/>
            <a:miter lim="800000"/>
            <a:headEnd/>
            <a:tailEnd/>
          </a:ln>
        </p:spPr>
        <p:txBody>
          <a:bodyPr>
            <a:spAutoFit/>
          </a:bodyPr>
          <a:lstStyle/>
          <a:p>
            <a:r>
              <a:rPr lang="en-US" sz="2400">
                <a:solidFill>
                  <a:srgbClr val="0D0D0D"/>
                </a:solidFill>
                <a:latin typeface="Times New Roman" pitchFamily="18" charset="0"/>
                <a:cs typeface="Times New Roman" pitchFamily="18" charset="0"/>
              </a:rPr>
              <a:t>Thể loại: Kí</a:t>
            </a:r>
            <a:endParaRPr lang="en-US" sz="2400">
              <a:latin typeface="Calibri" pitchFamily="34" charset="0"/>
            </a:endParaRPr>
          </a:p>
        </p:txBody>
      </p:sp>
      <p:sp>
        <p:nvSpPr>
          <p:cNvPr id="48134" name="TextBox 10"/>
          <p:cNvSpPr txBox="1">
            <a:spLocks noChangeArrowheads="1"/>
          </p:cNvSpPr>
          <p:nvPr/>
        </p:nvSpPr>
        <p:spPr bwMode="auto">
          <a:xfrm>
            <a:off x="828675" y="2946400"/>
            <a:ext cx="6092825" cy="490538"/>
          </a:xfrm>
          <a:prstGeom prst="rect">
            <a:avLst/>
          </a:prstGeom>
          <a:noFill/>
          <a:ln w="9525">
            <a:noFill/>
            <a:miter lim="800000"/>
            <a:headEnd/>
            <a:tailEnd/>
          </a:ln>
        </p:spPr>
        <p:txBody>
          <a:bodyPr>
            <a:spAutoFit/>
          </a:bodyPr>
          <a:lstStyle/>
          <a:p>
            <a:pPr marL="57150">
              <a:lnSpc>
                <a:spcPct val="115000"/>
              </a:lnSpc>
              <a:spcAft>
                <a:spcPts val="1000"/>
              </a:spcAft>
            </a:pPr>
            <a:r>
              <a:rPr lang="en-US" sz="2400" b="1">
                <a:solidFill>
                  <a:srgbClr val="0D0D0D"/>
                </a:solidFill>
                <a:latin typeface="Times New Roman" pitchFamily="18" charset="0"/>
                <a:cs typeface="Times New Roman" pitchFamily="18" charset="0"/>
              </a:rPr>
              <a:t>Câu 2</a:t>
            </a:r>
            <a:r>
              <a:rPr lang="en-US" sz="2400">
                <a:solidFill>
                  <a:srgbClr val="0D0D0D"/>
                </a:solidFill>
                <a:latin typeface="Times New Roman" pitchFamily="18" charset="0"/>
                <a:cs typeface="Times New Roman" pitchFamily="18" charset="0"/>
              </a:rPr>
              <a:t>. </a:t>
            </a:r>
            <a:endParaRPr lang="en-US" sz="2400">
              <a:latin typeface="Calibri" pitchFamily="34" charset="0"/>
              <a:cs typeface="Times New Roman" pitchFamily="18" charset="0"/>
            </a:endParaRPr>
          </a:p>
        </p:txBody>
      </p:sp>
      <p:sp>
        <p:nvSpPr>
          <p:cNvPr id="48135" name="TextBox 12"/>
          <p:cNvSpPr txBox="1">
            <a:spLocks noChangeArrowheads="1"/>
          </p:cNvSpPr>
          <p:nvPr/>
        </p:nvSpPr>
        <p:spPr bwMode="auto">
          <a:xfrm>
            <a:off x="698500" y="3429000"/>
            <a:ext cx="10795000" cy="490538"/>
          </a:xfrm>
          <a:prstGeom prst="rect">
            <a:avLst/>
          </a:prstGeom>
          <a:noFill/>
          <a:ln w="9525">
            <a:noFill/>
            <a:miter lim="800000"/>
            <a:headEnd/>
            <a:tailEnd/>
          </a:ln>
        </p:spPr>
        <p:txBody>
          <a:bodyPr>
            <a:spAutoFit/>
          </a:bodyPr>
          <a:lstStyle/>
          <a:p>
            <a:pPr marL="57150">
              <a:lnSpc>
                <a:spcPct val="115000"/>
              </a:lnSpc>
              <a:spcAft>
                <a:spcPts val="1000"/>
              </a:spcAft>
            </a:pPr>
            <a:r>
              <a:rPr lang="nl-NL" sz="2400">
                <a:solidFill>
                  <a:srgbClr val="000000"/>
                </a:solidFill>
                <a:latin typeface="Times New Roman" pitchFamily="18" charset="0"/>
                <a:cs typeface="Times New Roman" pitchFamily="18" charset="0"/>
              </a:rPr>
              <a:t>+ Vị trí quan sát của người kể: trên những hòn đá đầu sư, từ đầu mũi đảo.</a:t>
            </a:r>
            <a:endParaRPr lang="en-US" sz="2400">
              <a:latin typeface="Calibri" pitchFamily="34" charset="0"/>
              <a:cs typeface="Times New Roman" pitchFamily="18" charset="0"/>
            </a:endParaRPr>
          </a:p>
        </p:txBody>
      </p:sp>
      <p:sp>
        <p:nvSpPr>
          <p:cNvPr id="48136" name="TextBox 14"/>
          <p:cNvSpPr txBox="1">
            <a:spLocks noChangeArrowheads="1"/>
          </p:cNvSpPr>
          <p:nvPr/>
        </p:nvSpPr>
        <p:spPr bwMode="auto">
          <a:xfrm>
            <a:off x="698500" y="4157663"/>
            <a:ext cx="10795000" cy="488950"/>
          </a:xfrm>
          <a:prstGeom prst="rect">
            <a:avLst/>
          </a:prstGeom>
          <a:noFill/>
          <a:ln w="9525">
            <a:noFill/>
            <a:miter lim="800000"/>
            <a:headEnd/>
            <a:tailEnd/>
          </a:ln>
        </p:spPr>
        <p:txBody>
          <a:bodyPr>
            <a:spAutoFit/>
          </a:bodyPr>
          <a:lstStyle/>
          <a:p>
            <a:pPr marL="57150">
              <a:lnSpc>
                <a:spcPct val="115000"/>
              </a:lnSpc>
              <a:spcAft>
                <a:spcPts val="1000"/>
              </a:spcAft>
            </a:pP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Thời điểm: Sau cơn bão; từ lúc mặt trời chưa mọc đến lúc mặt trời mọc.</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9738" y="539750"/>
            <a:ext cx="11336337" cy="5786438"/>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39738" y="688975"/>
            <a:ext cx="11312525" cy="5627688"/>
          </a:xfrm>
          <a:prstGeom prst="rect">
            <a:avLst/>
          </a:prstGeom>
          <a:noFill/>
          <a:ln w="9525">
            <a:noFill/>
            <a:miter lim="800000"/>
            <a:headEnd/>
            <a:tailEnd/>
          </a:ln>
        </p:spPr>
        <p:txBody>
          <a:bodyPr>
            <a:spAutoFit/>
          </a:bodyPr>
          <a:lstStyle/>
          <a:p>
            <a:pPr algn="just">
              <a:lnSpc>
                <a:spcPct val="150000"/>
              </a:lnSpc>
              <a:tabLst>
                <a:tab pos="400050" algn="l"/>
              </a:tabLst>
            </a:pPr>
            <a:r>
              <a:rPr lang="en-US" sz="2400" b="1">
                <a:solidFill>
                  <a:srgbClr val="0D0D0D"/>
                </a:solidFill>
                <a:latin typeface="Times New Roman" pitchFamily="18" charset="0"/>
                <a:cs typeface="Times New Roman" pitchFamily="18" charset="0"/>
              </a:rPr>
              <a:t>Câu 3</a:t>
            </a:r>
            <a:r>
              <a:rPr lang="en-US" sz="2400">
                <a:solidFill>
                  <a:srgbClr val="0D0D0D"/>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nSpc>
                <a:spcPct val="150000"/>
              </a:lnSpc>
              <a:spcAft>
                <a:spcPts val="1000"/>
              </a:spcAft>
              <a:tabLst>
                <a:tab pos="400050" algn="l"/>
              </a:tabLst>
            </a:pPr>
            <a:r>
              <a:rPr lang="en-US" sz="2400">
                <a:latin typeface="Times New Roman" pitchFamily="18" charset="0"/>
                <a:cs typeface="Times New Roman" pitchFamily="18" charset="0"/>
              </a:rPr>
              <a:t>Câu văn</a:t>
            </a:r>
            <a:r>
              <a:rPr lang="en-US" sz="2400" i="1">
                <a:solidFill>
                  <a:srgbClr val="0D0D0D"/>
                </a:solidFill>
                <a:latin typeface="Times New Roman" pitchFamily="18" charset="0"/>
                <a:cs typeface="Times New Roman" pitchFamily="18" charset="0"/>
              </a:rPr>
              <a:t>“Sau trận bão, chân trời, ngấn bể sạch như tấm kính lau hết mây hết bụi.”</a:t>
            </a:r>
            <a:endParaRPr lang="en-US" sz="2400">
              <a:latin typeface="Times New Roman" pitchFamily="18" charset="0"/>
              <a:cs typeface="Times New Roman" pitchFamily="18" charset="0"/>
            </a:endParaRPr>
          </a:p>
          <a:p>
            <a:pPr>
              <a:lnSpc>
                <a:spcPct val="150000"/>
              </a:lnSpc>
              <a:spcAft>
                <a:spcPts val="1000"/>
              </a:spcAft>
              <a:tabLst>
                <a:tab pos="400050" algn="l"/>
              </a:tabLst>
            </a:pPr>
            <a:r>
              <a:rPr lang="en-US" sz="2400">
                <a:solidFill>
                  <a:srgbClr val="0D0D0D"/>
                </a:solidFill>
                <a:latin typeface="Times New Roman" pitchFamily="18" charset="0"/>
                <a:cs typeface="Times New Roman" pitchFamily="18" charset="0"/>
              </a:rPr>
              <a:t>*</a:t>
            </a:r>
            <a:r>
              <a:rPr lang="en-US" sz="2400">
                <a:latin typeface="Times New Roman" pitchFamily="18" charset="0"/>
                <a:cs typeface="Times New Roman" pitchFamily="18" charset="0"/>
              </a:rPr>
              <a:t>Phép tu từ so sánh: “chân trời, ngấn bể” sau bão sạch sẽ được so sánh với “tấm kính lau hết mây bụi”</a:t>
            </a:r>
          </a:p>
          <a:p>
            <a:pPr>
              <a:lnSpc>
                <a:spcPct val="150000"/>
              </a:lnSpc>
              <a:spcAft>
                <a:spcPts val="1000"/>
              </a:spcAft>
              <a:tabLst>
                <a:tab pos="400050" algn="l"/>
              </a:tabLst>
            </a:pPr>
            <a:r>
              <a:rPr lang="en-US" sz="2400">
                <a:latin typeface="Times New Roman" pitchFamily="18" charset="0"/>
                <a:cs typeface="Times New Roman" pitchFamily="18" charset="0"/>
              </a:rPr>
              <a:t>*Tác dụng của biện pháp tu từ so sánh:</a:t>
            </a:r>
          </a:p>
          <a:p>
            <a:pPr>
              <a:lnSpc>
                <a:spcPct val="150000"/>
              </a:lnSpc>
              <a:spcAft>
                <a:spcPts val="1000"/>
              </a:spcAft>
              <a:tabLst>
                <a:tab pos="400050" algn="l"/>
              </a:tabLst>
            </a:pPr>
            <a:r>
              <a:rPr lang="en-US" sz="2400">
                <a:latin typeface="Times New Roman" pitchFamily="18" charset="0"/>
                <a:cs typeface="Times New Roman" pitchFamily="18" charset="0"/>
              </a:rPr>
              <a:t>- Làm cho câu văn trở nên sinh động, hấp dẫn.</a:t>
            </a:r>
          </a:p>
          <a:p>
            <a:pPr>
              <a:lnSpc>
                <a:spcPct val="150000"/>
              </a:lnSpc>
              <a:spcAft>
                <a:spcPts val="750"/>
              </a:spcAft>
              <a:tabLst>
                <a:tab pos="400050" algn="l"/>
              </a:tabLst>
            </a:pPr>
            <a:r>
              <a:rPr lang="en-US" sz="2400">
                <a:solidFill>
                  <a:srgbClr val="222222"/>
                </a:solidFill>
                <a:latin typeface="Times New Roman" pitchFamily="18" charset="0"/>
                <a:cs typeface="Times New Roman" pitchFamily="18" charset="0"/>
              </a:rPr>
              <a:t>- Nhấn mạnh sự trong lành, thoáng đãng của chân trời, ngấn bể sau khi cơn bão đã đi qua.</a:t>
            </a:r>
            <a:endParaRPr lang="en-US" sz="2400">
              <a:latin typeface="Times New Roman" pitchFamily="18" charset="0"/>
              <a:cs typeface="Times New Roman" pitchFamily="18" charset="0"/>
            </a:endParaRPr>
          </a:p>
          <a:p>
            <a:pPr>
              <a:lnSpc>
                <a:spcPct val="150000"/>
              </a:lnSpc>
              <a:spcAft>
                <a:spcPts val="750"/>
              </a:spcAft>
              <a:tabLst>
                <a:tab pos="400050" algn="l"/>
              </a:tabLst>
            </a:pPr>
            <a:r>
              <a:rPr lang="en-US" sz="2400">
                <a:solidFill>
                  <a:srgbClr val="222222"/>
                </a:solidFill>
                <a:latin typeface="Times New Roman" pitchFamily="18" charset="0"/>
                <a:cs typeface="Times New Roman" pitchFamily="18" charset="0"/>
              </a:rPr>
              <a:t>- Cho thấy ngòi bút tài hoa, trí tưởng tượng bay bổng, tình yêu thiên nhiên, yêu biển đảo quê hương của nhà văn Nguyễn Tuân.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141075" cy="46863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p:nvPr/>
        </p:nvSpPr>
        <p:spPr>
          <a:xfrm>
            <a:off x="635000" y="1887538"/>
            <a:ext cx="10817225" cy="3494087"/>
          </a:xfrm>
          <a:prstGeom prst="rect">
            <a:avLst/>
          </a:prstGeom>
          <a:noFill/>
        </p:spPr>
        <p:txBody>
          <a:bodyPr>
            <a:spAutoFit/>
          </a:bodyPr>
          <a:lstStyle/>
          <a:p>
            <a:pPr algn="just">
              <a:lnSpc>
                <a:spcPct val="115000"/>
              </a:lnSpc>
              <a:tabLst>
                <a:tab pos="400050" algn="l"/>
              </a:tabLst>
            </a:pPr>
            <a:r>
              <a:rPr lang="en-US" sz="2400" b="1">
                <a:solidFill>
                  <a:srgbClr val="0D0D0D"/>
                </a:solidFill>
                <a:latin typeface="Times New Roman" pitchFamily="18" charset="0"/>
                <a:cs typeface="Times New Roman" pitchFamily="18" charset="0"/>
              </a:rPr>
              <a:t>Câu 4</a:t>
            </a:r>
            <a:r>
              <a:rPr lang="en-US" sz="2400">
                <a:solidFill>
                  <a:srgbClr val="0D0D0D"/>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gn="just">
              <a:lnSpc>
                <a:spcPct val="115000"/>
              </a:lnSpc>
              <a:spcAft>
                <a:spcPts val="1200"/>
              </a:spcAft>
              <a:tabLst>
                <a:tab pos="400050" algn="l"/>
              </a:tabLst>
            </a:pPr>
            <a:r>
              <a:rPr lang="en-US" sz="2400">
                <a:solidFill>
                  <a:srgbClr val="0D0D0D"/>
                </a:solidFill>
                <a:latin typeface="Times New Roman" pitchFamily="18" charset="0"/>
                <a:cs typeface="Times New Roman" pitchFamily="18" charset="0"/>
              </a:rPr>
              <a:t>-  Chúng ta có thể làm rất nhiều việc để góp phần bảo vệ thiên nhiên:</a:t>
            </a:r>
            <a:endParaRPr lang="en-US" sz="2400">
              <a:latin typeface="Times New Roman" pitchFamily="18" charset="0"/>
              <a:cs typeface="Times New Roman" pitchFamily="18" charset="0"/>
            </a:endParaRPr>
          </a:p>
          <a:p>
            <a:pPr algn="just">
              <a:lnSpc>
                <a:spcPct val="115000"/>
              </a:lnSpc>
              <a:spcAft>
                <a:spcPts val="1200"/>
              </a:spcAft>
              <a:tabLst>
                <a:tab pos="400050" algn="l"/>
              </a:tabLst>
            </a:pPr>
            <a:r>
              <a:rPr lang="en-US" sz="2400">
                <a:solidFill>
                  <a:srgbClr val="0D0D0D"/>
                </a:solidFill>
                <a:latin typeface="Times New Roman" pitchFamily="18" charset="0"/>
                <a:cs typeface="Times New Roman" pitchFamily="18" charset="0"/>
              </a:rPr>
              <a:t>+ Trồng cây xanh và bảo vệ  rừng, nhất là rừng đầu nguồn.</a:t>
            </a:r>
            <a:endParaRPr lang="en-US" sz="2400">
              <a:latin typeface="Times New Roman" pitchFamily="18" charset="0"/>
              <a:cs typeface="Times New Roman" pitchFamily="18" charset="0"/>
            </a:endParaRPr>
          </a:p>
          <a:p>
            <a:pPr algn="just">
              <a:lnSpc>
                <a:spcPct val="115000"/>
              </a:lnSpc>
              <a:spcAft>
                <a:spcPts val="1200"/>
              </a:spcAft>
              <a:tabLst>
                <a:tab pos="400050" algn="l"/>
              </a:tabLst>
            </a:pPr>
            <a:r>
              <a:rPr lang="en-US" sz="2400">
                <a:solidFill>
                  <a:srgbClr val="0D0D0D"/>
                </a:solidFill>
                <a:latin typeface="Times New Roman" pitchFamily="18" charset="0"/>
                <a:cs typeface="Times New Roman" pitchFamily="18" charset="0"/>
              </a:rPr>
              <a:t>+ Không xả rác, đốt rác bừa bãi ra môi trường, tổ chức các chiến dịch dọn sạch rác ở sông, hồ, bãi biển,…</a:t>
            </a:r>
            <a:endParaRPr lang="en-US" sz="2400">
              <a:latin typeface="Times New Roman" pitchFamily="18" charset="0"/>
              <a:cs typeface="Times New Roman" pitchFamily="18" charset="0"/>
            </a:endParaRPr>
          </a:p>
          <a:p>
            <a:pPr algn="just">
              <a:lnSpc>
                <a:spcPct val="115000"/>
              </a:lnSpc>
              <a:spcAft>
                <a:spcPts val="1200"/>
              </a:spcAft>
              <a:tabLst>
                <a:tab pos="400050" algn="l"/>
              </a:tabLst>
            </a:pPr>
            <a:r>
              <a:rPr lang="en-US" sz="2400">
                <a:solidFill>
                  <a:srgbClr val="0D0D0D"/>
                </a:solidFill>
                <a:latin typeface="Times New Roman" pitchFamily="18" charset="0"/>
                <a:cs typeface="Times New Roman" pitchFamily="18" charset="0"/>
              </a:rPr>
              <a:t>+ Tuyên truyền cho mọi người về tầm quan trọng của thiên nhiên,... để góp phần vào công cuộc bảo vệ thiên</a:t>
            </a:r>
            <a:r>
              <a:rPr lang="en-US" sz="2400">
                <a:solidFill>
                  <a:srgbClr val="262626"/>
                </a:solidFill>
                <a:latin typeface="Times New Roman" pitchFamily="18" charset="0"/>
                <a:cs typeface="Times New Roman" pitchFamily="18" charset="0"/>
              </a:rPr>
              <a:t> nhiên.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15900"/>
            <a:ext cx="3584575" cy="7572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200" b="1">
              <a:latin typeface="Times New Roman" pitchFamily="18" charset="0"/>
              <a:cs typeface="Times New Roman" pitchFamily="18" charset="0"/>
            </a:endParaRPr>
          </a:p>
          <a:p>
            <a:pPr algn="ctr" eaLnBrk="0" hangingPunct="0"/>
            <a:endParaRPr lang="en-US" altLang="en-US" sz="2200">
              <a:latin typeface="Times New Roman" pitchFamily="18" charset="0"/>
              <a:cs typeface="Times New Roman" pitchFamily="18" charset="0"/>
            </a:endParaRPr>
          </a:p>
        </p:txBody>
      </p:sp>
      <p:sp>
        <p:nvSpPr>
          <p:cNvPr id="5" name="Rounded Rectangle 10"/>
          <p:cNvSpPr>
            <a:spLocks noChangeArrowheads="1"/>
          </p:cNvSpPr>
          <p:nvPr/>
        </p:nvSpPr>
        <p:spPr bwMode="auto">
          <a:xfrm>
            <a:off x="379413" y="1241425"/>
            <a:ext cx="11582400" cy="54006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200" b="1">
              <a:latin typeface="Times New Roman" pitchFamily="18" charset="0"/>
              <a:cs typeface="Times New Roman" pitchFamily="18" charset="0"/>
            </a:endParaRPr>
          </a:p>
          <a:p>
            <a:pPr algn="ctr" eaLnBrk="0" hangingPunct="0"/>
            <a:endParaRPr lang="en-US" altLang="en-US" sz="2200">
              <a:latin typeface="Times New Roman" pitchFamily="18" charset="0"/>
              <a:cs typeface="Times New Roman" pitchFamily="18" charset="0"/>
            </a:endParaRPr>
          </a:p>
        </p:txBody>
      </p:sp>
      <p:sp>
        <p:nvSpPr>
          <p:cNvPr id="6" name="TextBox 5"/>
          <p:cNvSpPr txBox="1"/>
          <p:nvPr/>
        </p:nvSpPr>
        <p:spPr>
          <a:xfrm>
            <a:off x="1163311" y="320832"/>
            <a:ext cx="2394679" cy="548099"/>
          </a:xfrm>
          <a:prstGeom prst="rect">
            <a:avLst/>
          </a:prstGeom>
          <a:noFill/>
        </p:spPr>
        <p:txBody>
          <a:bodyPr>
            <a:spAutoFit/>
          </a:bodyPr>
          <a:lstStyle/>
          <a:p>
            <a:pPr algn="just" fontAlgn="auto">
              <a:lnSpc>
                <a:spcPct val="115000"/>
              </a:lnSpc>
              <a:spcBef>
                <a:spcPts val="0"/>
              </a:spcBef>
              <a:spcAft>
                <a:spcPts val="0"/>
              </a:spcAft>
              <a:tabLst>
                <a:tab pos="400050" algn="l"/>
              </a:tabLst>
              <a:defRPr/>
            </a:pPr>
            <a:r>
              <a:rPr lang="en-US" sz="2800" b="1" dirty="0" err="1">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00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2:</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404813" y="1454150"/>
            <a:ext cx="11407775" cy="5122863"/>
          </a:xfrm>
          <a:prstGeom prst="rect">
            <a:avLst/>
          </a:prstGeom>
          <a:noFill/>
        </p:spPr>
        <p:txBody>
          <a:bodyPr>
            <a:spAutoFit/>
          </a:bodyPr>
          <a:lstStyle/>
          <a:p>
            <a:pPr algn="just">
              <a:lnSpc>
                <a:spcPct val="115000"/>
              </a:lnSpc>
              <a:tabLst>
                <a:tab pos="400050" algn="l"/>
              </a:tabLst>
            </a:pPr>
            <a:r>
              <a:rPr lang="en-US" sz="2200" b="1">
                <a:solidFill>
                  <a:srgbClr val="000000"/>
                </a:solidFill>
                <a:latin typeface="Times New Roman" pitchFamily="18" charset="0"/>
                <a:cs typeface="Times New Roman" pitchFamily="18" charset="0"/>
              </a:rPr>
              <a:t>Đọc đoạn văn sau và thực hiện các yêu cầu bên dưới:</a:t>
            </a:r>
            <a:endParaRPr lang="en-US" sz="2200">
              <a:latin typeface="Times New Roman" pitchFamily="18" charset="0"/>
              <a:cs typeface="Times New Roman" pitchFamily="18" charset="0"/>
            </a:endParaRPr>
          </a:p>
          <a:p>
            <a:pPr algn="just">
              <a:lnSpc>
                <a:spcPct val="115000"/>
              </a:lnSpc>
              <a:tabLst>
                <a:tab pos="400050" algn="l"/>
              </a:tabLst>
            </a:pPr>
            <a:r>
              <a:rPr lang="en-US" sz="2200" b="1">
                <a:solidFill>
                  <a:srgbClr val="000000"/>
                </a:solidFill>
                <a:latin typeface="Times New Roman" pitchFamily="18" charset="0"/>
                <a:cs typeface="Times New Roman" pitchFamily="18" charset="0"/>
              </a:rPr>
              <a:t>    </a:t>
            </a:r>
            <a:r>
              <a:rPr lang="en-US" sz="2200" i="1">
                <a:solidFill>
                  <a:srgbClr val="212529"/>
                </a:solidFill>
                <a:latin typeface="Times New Roman" pitchFamily="18" charset="0"/>
                <a:cs typeface="Times New Roman" pitchFamily="18" charset="0"/>
              </a:rPr>
              <a:t>“</a:t>
            </a:r>
            <a:r>
              <a:rPr lang="en-US" sz="2200">
                <a:solidFill>
                  <a:srgbClr val="0D0D0D"/>
                </a:solidFill>
                <a:latin typeface="Times New Roman" pitchFamily="18" charset="0"/>
                <a:cs typeface="Times New Roman" pitchFamily="18" charset="0"/>
              </a:rPr>
              <a:t> […]</a:t>
            </a:r>
            <a:r>
              <a:rPr lang="en-US" sz="2200" b="1">
                <a:solidFill>
                  <a:srgbClr val="0D0D0D"/>
                </a:solidFill>
                <a:latin typeface="Times New Roman" pitchFamily="18" charset="0"/>
                <a:cs typeface="Times New Roman" pitchFamily="18" charset="0"/>
              </a:rPr>
              <a:t> </a:t>
            </a:r>
            <a:r>
              <a:rPr lang="en-US" sz="2200" i="1">
                <a:solidFill>
                  <a:srgbClr val="000000"/>
                </a:solidFill>
                <a:latin typeface="Times New Roman" pitchFamily="18" charset="0"/>
                <a:cs typeface="Times New Roman" pitchFamily="18" charset="0"/>
              </a:rPr>
              <a:t>Cái giếng nước ngọt đảo Thanh Luân sớm nay có không biết bao nhiêu người đến gánh và múc. Múc nước giếng vào thùng gỗ, vào những cong, những ang gốm màu da lươn. Lòng giếng vẫn còn rót lại vài cái lá cam lá quýt của trận bão vừa rồi đi qua quẳng vào. Chỗ bãi đá nuôi sáu mươi vạn con hải sâm ngoài kia, bao nhiêu là thuyền của hợp tác xã đang mở nắp sạp đổ nước ngọt vào. Sau trận bão, hôm nay, hợp tác xã Bắc Loan Đầu cho 18 thuyền lớn nhỏ cùng ra khơi đánh cá hồng. Anh hùng Châu Hòa Mãn cùng bốn bạn xã viên đi chung một thuyền. Anh quẩy15 gánh cho thuyền anh: “Đi ra khơi, xa lắm mà. Có khi mười ngày mới về. Nước ngọt cho vào sạp chỉ để uống. Vo gạo, thổi cơm cũng không được lấy nước ngọt. Vo bằng nước biển thôi.”</a:t>
            </a:r>
            <a:endParaRPr lang="en-US" sz="2200">
              <a:latin typeface="Times New Roman" pitchFamily="18" charset="0"/>
              <a:cs typeface="Times New Roman" pitchFamily="18" charset="0"/>
            </a:endParaRPr>
          </a:p>
          <a:p>
            <a:pPr algn="just">
              <a:lnSpc>
                <a:spcPct val="115000"/>
              </a:lnSpc>
              <a:tabLst>
                <a:tab pos="400050" algn="l"/>
              </a:tabLst>
            </a:pPr>
            <a:r>
              <a:rPr lang="en-US" sz="2200" i="1">
                <a:solidFill>
                  <a:srgbClr val="000000"/>
                </a:solidFill>
                <a:latin typeface="Times New Roman" pitchFamily="18" charset="0"/>
                <a:cs typeface="Times New Roman" pitchFamily="18" charset="0"/>
              </a:rPr>
              <a:t>    Từ đoàn thuyền sắp ra khơi đến cái giếng ngọt, thùng và cong và gánh nối tiếp đi đi về về. Trông chị Châu Hòa Mãn địu con, thấy nó dịu dàng yên tâm như cái hình ảnh của biển cả là mẹ hiền mớm cá cho lũcon hiền lành.”</a:t>
            </a:r>
            <a:endParaRPr lang="en-US" sz="2200">
              <a:latin typeface="Times New Roman" pitchFamily="18" charset="0"/>
              <a:cs typeface="Times New Roman" pitchFamily="18" charset="0"/>
            </a:endParaRPr>
          </a:p>
          <a:p>
            <a:pPr>
              <a:lnSpc>
                <a:spcPct val="115000"/>
              </a:lnSpc>
              <a:spcAft>
                <a:spcPts val="1200"/>
              </a:spcAft>
              <a:tabLst>
                <a:tab pos="400050" algn="l"/>
              </a:tabLst>
            </a:pPr>
            <a:r>
              <a:rPr lang="en-US" sz="2200">
                <a:solidFill>
                  <a:srgbClr val="000000"/>
                </a:solidFill>
                <a:latin typeface="Times New Roman" pitchFamily="18" charset="0"/>
                <a:cs typeface="Times New Roman" pitchFamily="18" charset="0"/>
              </a:rPr>
              <a:t>                                                                   (Trích </a:t>
            </a:r>
            <a:r>
              <a:rPr lang="en-US" sz="2200" i="1">
                <a:solidFill>
                  <a:srgbClr val="000000"/>
                </a:solidFill>
                <a:latin typeface="Times New Roman" pitchFamily="18" charset="0"/>
                <a:cs typeface="Times New Roman" pitchFamily="18" charset="0"/>
              </a:rPr>
              <a:t>Cô Tô,</a:t>
            </a:r>
            <a:r>
              <a:rPr lang="en-US" sz="2200">
                <a:solidFill>
                  <a:srgbClr val="000000"/>
                </a:solidFill>
                <a:latin typeface="Times New Roman" pitchFamily="18" charset="0"/>
                <a:cs typeface="Times New Roman" pitchFamily="18" charset="0"/>
              </a:rPr>
              <a:t> Nguyễn Tuân)</a:t>
            </a:r>
            <a:endParaRPr lang="en-US" sz="22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6413" y="869950"/>
            <a:ext cx="11350625" cy="4946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63575" y="1525588"/>
            <a:ext cx="11022013" cy="3544887"/>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Câu 1</a:t>
            </a:r>
            <a:r>
              <a:rPr lang="en-US" sz="2400">
                <a:solidFill>
                  <a:srgbClr val="0D0D0D"/>
                </a:solidFill>
                <a:latin typeface="Times New Roman" pitchFamily="18" charset="0"/>
                <a:cs typeface="Times New Roman" pitchFamily="18" charset="0"/>
              </a:rPr>
              <a:t>. Xác định phương thức biểu đạt chính được dùng trong đoạn văn trên.</a:t>
            </a:r>
            <a:endParaRPr lang="en-US" sz="2400">
              <a:latin typeface="Times New Roman" pitchFamily="18" charset="0"/>
              <a:cs typeface="Times New Roman" pitchFamily="18" charset="0"/>
            </a:endParaRPr>
          </a:p>
          <a:p>
            <a:pPr algn="just">
              <a:lnSpc>
                <a:spcPct val="115000"/>
              </a:lnSpc>
              <a:spcAft>
                <a:spcPts val="1000"/>
              </a:spcAft>
            </a:pPr>
            <a:r>
              <a:rPr lang="en-US" sz="2400" b="1">
                <a:solidFill>
                  <a:srgbClr val="0D0D0D"/>
                </a:solidFill>
                <a:latin typeface="Times New Roman" pitchFamily="18" charset="0"/>
                <a:cs typeface="Times New Roman" pitchFamily="18" charset="0"/>
              </a:rPr>
              <a:t>Câu 2. </a:t>
            </a:r>
            <a:r>
              <a:rPr lang="en-US" sz="2400">
                <a:solidFill>
                  <a:srgbClr val="0D0D0D"/>
                </a:solidFill>
                <a:latin typeface="Times New Roman" pitchFamily="18" charset="0"/>
                <a:cs typeface="Times New Roman" pitchFamily="18" charset="0"/>
              </a:rPr>
              <a:t>Chỉ ra hình ảnh so sánh nhiều tầng bậc trong câu văn sau và nêu tác dụng của phép tu từ so sánh đó.</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D0D0D"/>
                </a:solidFill>
                <a:latin typeface="Times New Roman" pitchFamily="18" charset="0"/>
                <a:cs typeface="Times New Roman" pitchFamily="18" charset="0"/>
              </a:rPr>
              <a:t>“</a:t>
            </a:r>
            <a:r>
              <a:rPr lang="en-US" sz="2400" i="1">
                <a:solidFill>
                  <a:srgbClr val="000000"/>
                </a:solidFill>
                <a:latin typeface="Times New Roman" pitchFamily="18" charset="0"/>
                <a:cs typeface="Times New Roman" pitchFamily="18" charset="0"/>
              </a:rPr>
              <a:t>Trông chị Châu Hòa Mãn địu con, thấy nó dịu dàng yên tâm như cái hình ảnh của biển cả là mẹ hiền mớm cá cho lũcon hiền lành”</a:t>
            </a:r>
            <a:endParaRPr lang="en-US" sz="2400">
              <a:latin typeface="Times New Roman" pitchFamily="18" charset="0"/>
              <a:cs typeface="Times New Roman" pitchFamily="18" charset="0"/>
            </a:endParaRPr>
          </a:p>
          <a:p>
            <a:pPr algn="just">
              <a:lnSpc>
                <a:spcPct val="115000"/>
              </a:lnSpc>
              <a:spcAft>
                <a:spcPts val="1000"/>
              </a:spcAft>
            </a:pPr>
            <a:r>
              <a:rPr lang="en-US" sz="2400" b="1">
                <a:solidFill>
                  <a:srgbClr val="0D0D0D"/>
                </a:solidFill>
                <a:latin typeface="Times New Roman" pitchFamily="18" charset="0"/>
                <a:cs typeface="Times New Roman" pitchFamily="18" charset="0"/>
              </a:rPr>
              <a:t>Câu 3</a:t>
            </a:r>
            <a:r>
              <a:rPr lang="en-US" sz="2400">
                <a:solidFill>
                  <a:srgbClr val="0D0D0D"/>
                </a:solidFill>
                <a:latin typeface="Times New Roman" pitchFamily="18" charset="0"/>
                <a:cs typeface="Times New Roman" pitchFamily="18" charset="0"/>
              </a:rPr>
              <a:t>. Đặt nhan đề cho đoạn văn.</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D0D0D"/>
                </a:solidFill>
                <a:latin typeface="Times New Roman" pitchFamily="18" charset="0"/>
                <a:cs typeface="Times New Roman" pitchFamily="18" charset="0"/>
              </a:rPr>
              <a:t>Câu 4</a:t>
            </a:r>
            <a:r>
              <a:rPr lang="en-US" sz="2400">
                <a:solidFill>
                  <a:srgbClr val="0D0D0D"/>
                </a:solidFill>
                <a:latin typeface="Times New Roman" pitchFamily="18" charset="0"/>
                <a:cs typeface="Times New Roman" pitchFamily="18" charset="0"/>
              </a:rPr>
              <a:t>. Thông điệp ý nghĩa nhất với em qua đoạn trích trên là gì? Lí giải lí do.</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94175" y="381000"/>
            <a:ext cx="3321050"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165100" y="1165225"/>
            <a:ext cx="11707813" cy="51816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178425" y="402937"/>
            <a:ext cx="2724150" cy="584775"/>
          </a:xfrm>
          <a:prstGeom prst="rect">
            <a:avLst/>
          </a:prstGeom>
          <a:noFill/>
          <a:ln w="9525">
            <a:noFill/>
            <a:miter lim="800000"/>
            <a:headEnd/>
            <a:tailEnd/>
          </a:ln>
        </p:spPr>
        <p:txBody>
          <a:bodyPr>
            <a:spAutoFit/>
          </a:bodyPr>
          <a:lstStyle/>
          <a:p>
            <a:r>
              <a:rPr lang="en-US" sz="2400" dirty="0">
                <a:solidFill>
                  <a:srgbClr val="0D0D0D"/>
                </a:solidFill>
                <a:latin typeface="Times New Roman" pitchFamily="18" charset="0"/>
                <a:cs typeface="Times New Roman" pitchFamily="18" charset="0"/>
              </a:rPr>
              <a:t> </a:t>
            </a:r>
            <a:r>
              <a:rPr lang="en-US" sz="3200" b="1" dirty="0" err="1">
                <a:solidFill>
                  <a:srgbClr val="0D0D0D"/>
                </a:solidFill>
                <a:latin typeface="Times New Roman" pitchFamily="18" charset="0"/>
                <a:cs typeface="Times New Roman" pitchFamily="18" charset="0"/>
              </a:rPr>
              <a:t>Gợi</a:t>
            </a:r>
            <a:r>
              <a:rPr lang="en-US" sz="3200" b="1" dirty="0">
                <a:solidFill>
                  <a:srgbClr val="0D0D0D"/>
                </a:solidFill>
                <a:latin typeface="Times New Roman" pitchFamily="18" charset="0"/>
                <a:cs typeface="Times New Roman" pitchFamily="18" charset="0"/>
              </a:rPr>
              <a:t> ý:</a:t>
            </a:r>
            <a:endParaRPr lang="en-US" sz="3200" b="1" dirty="0">
              <a:latin typeface="Times New Roman" pitchFamily="18" charset="0"/>
              <a:cs typeface="Times New Roman" pitchFamily="18" charset="0"/>
            </a:endParaRPr>
          </a:p>
        </p:txBody>
      </p:sp>
      <p:sp>
        <p:nvSpPr>
          <p:cNvPr id="9" name="TextBox 8"/>
          <p:cNvSpPr txBox="1">
            <a:spLocks noChangeArrowheads="1"/>
          </p:cNvSpPr>
          <p:nvPr/>
        </p:nvSpPr>
        <p:spPr bwMode="auto">
          <a:xfrm>
            <a:off x="698500" y="1250950"/>
            <a:ext cx="10055225" cy="484188"/>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Câu 1</a:t>
            </a:r>
            <a:r>
              <a:rPr lang="en-US" sz="2400">
                <a:solidFill>
                  <a:srgbClr val="0D0D0D"/>
                </a:solidFill>
                <a:latin typeface="Times New Roman" pitchFamily="18" charset="0"/>
                <a:cs typeface="Times New Roman" pitchFamily="18" charset="0"/>
              </a:rPr>
              <a:t>. Phương thức biểu đạt chính được dùng trong đoạn văn trên: Tự sự</a:t>
            </a:r>
            <a:endParaRPr lang="en-US" sz="2400">
              <a:latin typeface="Times New Roman" pitchFamily="18" charset="0"/>
              <a:cs typeface="Times New Roman" pitchFamily="18" charset="0"/>
            </a:endParaRPr>
          </a:p>
        </p:txBody>
      </p:sp>
      <p:sp>
        <p:nvSpPr>
          <p:cNvPr id="11" name="TextBox 10"/>
          <p:cNvSpPr txBox="1"/>
          <p:nvPr/>
        </p:nvSpPr>
        <p:spPr>
          <a:xfrm>
            <a:off x="373063" y="1820863"/>
            <a:ext cx="11552237" cy="4364037"/>
          </a:xfrm>
          <a:prstGeom prst="rect">
            <a:avLst/>
          </a:prstGeom>
          <a:noFill/>
        </p:spPr>
        <p:txBody>
          <a:bodyPr>
            <a:spAutoFit/>
          </a:bodyPr>
          <a:lstStyle/>
          <a:p>
            <a:pPr algn="just">
              <a:lnSpc>
                <a:spcPct val="115000"/>
              </a:lnSpc>
              <a:spcAft>
                <a:spcPts val="1000"/>
              </a:spcAft>
              <a:tabLst>
                <a:tab pos="88900" algn="l"/>
                <a:tab pos="179388" algn="l"/>
              </a:tabLst>
            </a:pPr>
            <a:r>
              <a:rPr lang="en-US" sz="2400" b="1">
                <a:solidFill>
                  <a:srgbClr val="0D0D0D"/>
                </a:solidFill>
                <a:latin typeface="Times New Roman" pitchFamily="18" charset="0"/>
                <a:cs typeface="Times New Roman" pitchFamily="18" charset="0"/>
              </a:rPr>
              <a:t>Câu 2.  </a:t>
            </a:r>
            <a:r>
              <a:rPr lang="en-US" sz="2400">
                <a:latin typeface="Times New Roman" pitchFamily="18" charset="0"/>
                <a:cs typeface="Times New Roman" pitchFamily="18" charset="0"/>
              </a:rPr>
              <a:t>Hình ảnh chị Châu Hòa Mãn địu con: hình ảnh so sánh nhiều tầng bậc với các cặp so sánh:</a:t>
            </a:r>
          </a:p>
          <a:p>
            <a:pPr algn="just">
              <a:lnSpc>
                <a:spcPct val="115000"/>
              </a:lnSpc>
              <a:tabLst>
                <a:tab pos="88900" algn="l"/>
                <a:tab pos="179388" algn="l"/>
              </a:tabLst>
            </a:pPr>
            <a:r>
              <a:rPr lang="en-US" sz="2400">
                <a:latin typeface="Times New Roman" pitchFamily="18" charset="0"/>
                <a:cs typeface="Times New Roman" pitchFamily="18" charset="0"/>
              </a:rPr>
              <a:t>+ Biển cả – người mẹ hiền</a:t>
            </a:r>
          </a:p>
          <a:p>
            <a:pPr algn="just">
              <a:lnSpc>
                <a:spcPct val="115000"/>
              </a:lnSpc>
              <a:tabLst>
                <a:tab pos="88900" algn="l"/>
                <a:tab pos="179388" algn="l"/>
              </a:tabLst>
            </a:pPr>
            <a:r>
              <a:rPr lang="en-US" sz="2400">
                <a:latin typeface="Times New Roman" pitchFamily="18" charset="0"/>
                <a:cs typeface="Times New Roman" pitchFamily="18" charset="0"/>
              </a:rPr>
              <a:t>+ Biển cho tôm cá – mẹ mớm thức ăn cho con</a:t>
            </a:r>
          </a:p>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Người dân trên đảo – lũ con lành của biển</a:t>
            </a:r>
          </a:p>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Tác dụng:  + Ca ngợi, tôn vinh vẻ đẹp của con người lao đông Cô Tô, chính họ là những người lao động mới đang từng ngày cống hiến cho đất nước. </a:t>
            </a:r>
          </a:p>
          <a:p>
            <a:pPr>
              <a:spcAft>
                <a:spcPts val="1200"/>
              </a:spcAft>
              <a:tabLst>
                <a:tab pos="88900" algn="l"/>
                <a:tab pos="179388" algn="l"/>
              </a:tabLst>
            </a:pPr>
            <a:r>
              <a:rPr lang="en-US" sz="2400">
                <a:latin typeface="Times New Roman" pitchFamily="18" charset="0"/>
                <a:cs typeface="Times New Roman" pitchFamily="18" charset="0"/>
              </a:rPr>
              <a:t>+ Tạo cho người đọc ấn tượng sâu sắc khó quên về khung cảnh, tiềm năng của biển Cô Tô.</a:t>
            </a:r>
          </a:p>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Tình yêu thiên nhiên và con người của tác giả được hòa quyện, đan dệt.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411163"/>
            <a:ext cx="11499850" cy="60499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23900" y="585788"/>
            <a:ext cx="10582275" cy="2566987"/>
          </a:xfrm>
          <a:prstGeom prst="rect">
            <a:avLst/>
          </a:prstGeom>
          <a:noFill/>
          <a:ln w="9525">
            <a:noFill/>
            <a:miter lim="800000"/>
            <a:headEnd/>
            <a:tailEnd/>
          </a:ln>
        </p:spPr>
        <p:txBody>
          <a:bodyPr>
            <a:spAutoFit/>
          </a:bodyPr>
          <a:lstStyle/>
          <a:p>
            <a:pPr algn="just">
              <a:lnSpc>
                <a:spcPct val="115000"/>
              </a:lnSpc>
              <a:spcAft>
                <a:spcPts val="1000"/>
              </a:spcAft>
              <a:tabLst>
                <a:tab pos="88900" algn="l"/>
                <a:tab pos="179388" algn="l"/>
              </a:tabLst>
            </a:pPr>
            <a:r>
              <a:rPr lang="en-US" sz="2400" b="1">
                <a:solidFill>
                  <a:srgbClr val="0D0D0D"/>
                </a:solidFill>
                <a:latin typeface="Times New Roman" pitchFamily="18" charset="0"/>
                <a:cs typeface="Times New Roman" pitchFamily="18" charset="0"/>
              </a:rPr>
              <a:t>Câu 3</a:t>
            </a:r>
            <a:r>
              <a:rPr lang="en-US" sz="2400">
                <a:solidFill>
                  <a:srgbClr val="0D0D0D"/>
                </a:solidFill>
                <a:latin typeface="Times New Roman" pitchFamily="18" charset="0"/>
                <a:cs typeface="Times New Roman" pitchFamily="18" charset="0"/>
              </a:rPr>
              <a:t>. Đặt nhan đề cho đoạn văn: HS có thể có nhiều cách đặt, miễn là hợp lí là được:</a:t>
            </a:r>
            <a:endParaRPr lang="en-US" sz="2400">
              <a:latin typeface="Times New Roman" pitchFamily="18" charset="0"/>
              <a:cs typeface="Times New Roman" pitchFamily="18" charset="0"/>
            </a:endParaRPr>
          </a:p>
          <a:p>
            <a:pPr algn="just">
              <a:lnSpc>
                <a:spcPct val="115000"/>
              </a:lnSpc>
              <a:spcAft>
                <a:spcPts val="1000"/>
              </a:spcAft>
              <a:tabLst>
                <a:tab pos="88900" algn="l"/>
                <a:tab pos="179388" algn="l"/>
              </a:tabLst>
            </a:pPr>
            <a:r>
              <a:rPr lang="en-US" sz="2400">
                <a:solidFill>
                  <a:srgbClr val="0D0D0D"/>
                </a:solidFill>
                <a:latin typeface="Times New Roman" pitchFamily="18" charset="0"/>
                <a:cs typeface="Times New Roman" pitchFamily="18" charset="0"/>
              </a:rPr>
              <a:t>Ví dụ: - Cô Tô- nơi con người lao động bám biển, vươn khơi.</a:t>
            </a:r>
            <a:endParaRPr lang="en-US" sz="2400">
              <a:latin typeface="Times New Roman" pitchFamily="18" charset="0"/>
              <a:cs typeface="Times New Roman" pitchFamily="18" charset="0"/>
            </a:endParaRPr>
          </a:p>
          <a:p>
            <a:pPr algn="just">
              <a:lnSpc>
                <a:spcPct val="115000"/>
              </a:lnSpc>
              <a:spcAft>
                <a:spcPts val="1000"/>
              </a:spcAft>
              <a:tabLst>
                <a:tab pos="88900" algn="l"/>
                <a:tab pos="179388" algn="l"/>
              </a:tabLst>
            </a:pPr>
            <a:r>
              <a:rPr lang="en-US" sz="2400">
                <a:solidFill>
                  <a:srgbClr val="0D0D0D"/>
                </a:solidFill>
                <a:latin typeface="Times New Roman" pitchFamily="18" charset="0"/>
                <a:cs typeface="Times New Roman" pitchFamily="18" charset="0"/>
              </a:rPr>
              <a:t>           -  Cuộc sống nhộn nhịp trên đảo Cô Tô.</a:t>
            </a:r>
            <a:endParaRPr lang="en-US" sz="2400">
              <a:latin typeface="Times New Roman" pitchFamily="18" charset="0"/>
              <a:cs typeface="Times New Roman" pitchFamily="18" charset="0"/>
            </a:endParaRPr>
          </a:p>
          <a:p>
            <a:pPr algn="just">
              <a:lnSpc>
                <a:spcPct val="115000"/>
              </a:lnSpc>
              <a:spcAft>
                <a:spcPts val="1000"/>
              </a:spcAft>
              <a:tabLst>
                <a:tab pos="88900" algn="l"/>
                <a:tab pos="179388" algn="l"/>
              </a:tabLst>
            </a:pPr>
            <a:r>
              <a:rPr lang="en-US" sz="2400">
                <a:solidFill>
                  <a:srgbClr val="0D0D0D"/>
                </a:solidFill>
                <a:latin typeface="Times New Roman" pitchFamily="18" charset="0"/>
                <a:cs typeface="Times New Roman" pitchFamily="18" charset="0"/>
              </a:rPr>
              <a:t>           -  Vẻ đẹp của con người nơi Cô Tô.</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23900" y="3246438"/>
            <a:ext cx="10879138" cy="3119437"/>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Câu 4</a:t>
            </a:r>
            <a:r>
              <a:rPr lang="en-US" sz="2400">
                <a:solidFill>
                  <a:srgbClr val="0D0D0D"/>
                </a:solidFill>
                <a:latin typeface="Times New Roman" pitchFamily="18" charset="0"/>
                <a:cs typeface="Times New Roman" pitchFamily="18" charset="0"/>
              </a:rPr>
              <a:t>. </a:t>
            </a:r>
            <a:r>
              <a:rPr lang="en-US" sz="2400">
                <a:latin typeface="Times New Roman" pitchFamily="18" charset="0"/>
                <a:cs typeface="Times New Roman" pitchFamily="18" charset="0"/>
              </a:rPr>
              <a:t>HS rút ra thông điệp ý nghĩa với bản thân mình và lí giải.</a:t>
            </a:r>
          </a:p>
          <a:p>
            <a:pPr>
              <a:lnSpc>
                <a:spcPct val="115000"/>
              </a:lnSpc>
              <a:spcAft>
                <a:spcPts val="1000"/>
              </a:spcAft>
            </a:pPr>
            <a:r>
              <a:rPr lang="en-US" sz="2400">
                <a:latin typeface="Times New Roman" pitchFamily="18" charset="0"/>
                <a:cs typeface="Times New Roman" pitchFamily="18" charset="0"/>
              </a:rPr>
              <a:t>Có thể nêu: Thông điệp có ý nghĩa nhất với em: Hãy yêu và quan tâm giữ gìn biển đảo quê hương. Vì : </a:t>
            </a:r>
          </a:p>
          <a:p>
            <a:pPr>
              <a:lnSpc>
                <a:spcPct val="115000"/>
              </a:lnSpc>
              <a:spcAft>
                <a:spcPts val="1000"/>
              </a:spcAft>
            </a:pPr>
            <a:r>
              <a:rPr lang="en-US" sz="2400">
                <a:latin typeface="Times New Roman" pitchFamily="18" charset="0"/>
                <a:cs typeface="Times New Roman" pitchFamily="18" charset="0"/>
              </a:rPr>
              <a:t>+ Biển đảo là một phần lãnh thổ thiêng liêng của đất nước.</a:t>
            </a:r>
          </a:p>
          <a:p>
            <a:pPr>
              <a:lnSpc>
                <a:spcPct val="115000"/>
              </a:lnSpc>
              <a:spcAft>
                <a:spcPts val="1000"/>
              </a:spcAft>
            </a:pPr>
            <a:r>
              <a:rPr lang="en-US" sz="2400">
                <a:latin typeface="Times New Roman" pitchFamily="18" charset="0"/>
                <a:cs typeface="Times New Roman" pitchFamily="18" charset="0"/>
              </a:rPr>
              <a:t>+ Biến và đảo có vai trò quan trọng đối với đất nước.</a:t>
            </a:r>
          </a:p>
          <a:p>
            <a:pPr>
              <a:lnSpc>
                <a:spcPct val="115000"/>
              </a:lnSpc>
              <a:spcAft>
                <a:spcPts val="1000"/>
              </a:spcAft>
            </a:pPr>
            <a:r>
              <a:rPr lang="en-US" sz="2400">
                <a:latin typeface="Times New Roman" pitchFamily="18" charset="0"/>
                <a:cs typeface="Times New Roman" pitchFamily="18" charset="0"/>
              </a:rPr>
              <a:t>+ Bao thế hệ cha ông đã dầy công giữ gìn, xây dựng, bám biển, làm giàu cho đất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96875"/>
            <a:ext cx="5232400"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170363" y="1281113"/>
            <a:ext cx="5105400" cy="925512"/>
          </a:xfrm>
          <a:prstGeom prst="roundRect">
            <a:avLst>
              <a:gd name="adj" fmla="val 16667"/>
            </a:avLst>
          </a:prstGeom>
          <a:blipFill>
            <a:blip r:embed="rId3"/>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6675" y="469900"/>
            <a:ext cx="6094413" cy="482600"/>
          </a:xfrm>
          <a:prstGeom prst="rect">
            <a:avLst/>
          </a:prstGeom>
          <a:noFill/>
          <a:ln w="9525">
            <a:noFill/>
            <a:miter lim="800000"/>
            <a:headEnd/>
            <a:tailEnd/>
          </a:ln>
        </p:spPr>
        <p:txBody>
          <a:bodyPr>
            <a:spAutoFit/>
          </a:bodyPr>
          <a:lstStyle/>
          <a:p>
            <a:pPr marL="457200" algn="ctr">
              <a:lnSpc>
                <a:spcPct val="115000"/>
              </a:lnSpc>
              <a:spcAft>
                <a:spcPts val="1000"/>
              </a:spcAft>
              <a:tabLst>
                <a:tab pos="400050" algn="l"/>
              </a:tabLst>
            </a:pPr>
            <a:r>
              <a:rPr lang="da-DK" sz="2400" b="1" u="sng">
                <a:latin typeface="Times New Roman" pitchFamily="18" charset="0"/>
                <a:cs typeface="Times New Roman" pitchFamily="18" charset="0"/>
              </a:rPr>
              <a:t>Hoạt động 2: Ôn tập kiến thức cơ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391025" y="1466850"/>
            <a:ext cx="6303963" cy="484188"/>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ÔN TẬP ĐỌC HIỂU VĂN BẢN</a:t>
            </a:r>
            <a:endParaRPr lang="en-US" sz="2400">
              <a:latin typeface="Times New Roman" pitchFamily="18" charset="0"/>
              <a:cs typeface="Times New Roman" pitchFamily="18" charset="0"/>
            </a:endParaRPr>
          </a:p>
        </p:txBody>
      </p:sp>
      <p:sp>
        <p:nvSpPr>
          <p:cNvPr id="8" name="Rounded Rectangle 10"/>
          <p:cNvSpPr>
            <a:spLocks noChangeArrowheads="1"/>
          </p:cNvSpPr>
          <p:nvPr/>
        </p:nvSpPr>
        <p:spPr bwMode="auto">
          <a:xfrm>
            <a:off x="428625" y="2592388"/>
            <a:ext cx="4822825" cy="6302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4" name="TextBox 13"/>
          <p:cNvSpPr txBox="1">
            <a:spLocks noChangeArrowheads="1"/>
          </p:cNvSpPr>
          <p:nvPr/>
        </p:nvSpPr>
        <p:spPr bwMode="auto">
          <a:xfrm>
            <a:off x="428625" y="2665413"/>
            <a:ext cx="4822825" cy="4826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a:latin typeface="Times New Roman" pitchFamily="18" charset="0"/>
                <a:cs typeface="Times New Roman" pitchFamily="18" charset="0"/>
              </a:rPr>
              <a:t> </a:t>
            </a:r>
            <a:r>
              <a:rPr lang="en-US" sz="2400">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KIẾN THỨC CHUNG VỀ KÍ</a:t>
            </a:r>
            <a:endParaRPr lang="en-US" sz="2400">
              <a:latin typeface="Times New Roman" pitchFamily="18" charset="0"/>
              <a:cs typeface="Times New Roman" pitchFamily="18" charset="0"/>
            </a:endParaRPr>
          </a:p>
        </p:txBody>
      </p:sp>
      <p:sp>
        <p:nvSpPr>
          <p:cNvPr id="16" name="TextBox 15"/>
          <p:cNvSpPr txBox="1">
            <a:spLocks noChangeArrowheads="1"/>
          </p:cNvSpPr>
          <p:nvPr/>
        </p:nvSpPr>
        <p:spPr bwMode="auto">
          <a:xfrm>
            <a:off x="596900" y="3616325"/>
            <a:ext cx="6302375" cy="461963"/>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1. Định nghĩa</a:t>
            </a:r>
            <a:r>
              <a:rPr lang="en-US" sz="2400">
                <a:solidFill>
                  <a:srgbClr val="0D0D0D"/>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7" name="Rounded Rectangle 10"/>
          <p:cNvSpPr>
            <a:spLocks noChangeArrowheads="1"/>
          </p:cNvSpPr>
          <p:nvPr/>
        </p:nvSpPr>
        <p:spPr bwMode="auto">
          <a:xfrm>
            <a:off x="388938" y="3498850"/>
            <a:ext cx="11414125" cy="29622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9" name="TextBox 18"/>
          <p:cNvSpPr txBox="1">
            <a:spLocks noChangeArrowheads="1"/>
          </p:cNvSpPr>
          <p:nvPr/>
        </p:nvSpPr>
        <p:spPr bwMode="auto">
          <a:xfrm>
            <a:off x="663575" y="4060825"/>
            <a:ext cx="11179175"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D0D0D"/>
                </a:solidFill>
                <a:latin typeface="Times New Roman" pitchFamily="18" charset="0"/>
                <a:cs typeface="Times New Roman" pitchFamily="18" charset="0"/>
              </a:rPr>
              <a:t>Kí </a:t>
            </a:r>
            <a:r>
              <a:rPr lang="en-US" sz="2400">
                <a:solidFill>
                  <a:srgbClr val="0D0D0D"/>
                </a:solidFill>
                <a:latin typeface="Times New Roman" pitchFamily="18" charset="0"/>
                <a:cs typeface="Times New Roman" pitchFamily="18" charset="0"/>
              </a:rPr>
              <a:t>là một thể loại văn xuôi thường ghi lại sự việc và con người một cách xác thực. </a:t>
            </a:r>
            <a:endParaRPr lang="en-US" sz="2400">
              <a:latin typeface="Times New Roman" pitchFamily="18" charset="0"/>
              <a:cs typeface="Times New Roman" pitchFamily="18" charset="0"/>
            </a:endParaRPr>
          </a:p>
        </p:txBody>
      </p:sp>
      <p:sp>
        <p:nvSpPr>
          <p:cNvPr id="21" name="TextBox 20"/>
          <p:cNvSpPr txBox="1">
            <a:spLocks noChangeArrowheads="1"/>
          </p:cNvSpPr>
          <p:nvPr/>
        </p:nvSpPr>
        <p:spPr bwMode="auto">
          <a:xfrm>
            <a:off x="596900" y="4738688"/>
            <a:ext cx="6302375" cy="461962"/>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2.</a:t>
            </a:r>
            <a:r>
              <a:rPr lang="en-US" sz="2400">
                <a:solidFill>
                  <a:srgbClr val="0D0D0D"/>
                </a:solidFill>
                <a:latin typeface="Times New Roman" pitchFamily="18" charset="0"/>
                <a:cs typeface="Times New Roman" pitchFamily="18" charset="0"/>
              </a:rPr>
              <a:t> </a:t>
            </a:r>
            <a:r>
              <a:rPr lang="en-US" sz="2400" b="1">
                <a:solidFill>
                  <a:srgbClr val="0D0D0D"/>
                </a:solidFill>
                <a:latin typeface="Times New Roman" pitchFamily="18" charset="0"/>
                <a:cs typeface="Times New Roman" pitchFamily="18" charset="0"/>
              </a:rPr>
              <a:t>Phân loại:</a:t>
            </a:r>
            <a:r>
              <a:rPr lang="en-US" sz="2400">
                <a:solidFill>
                  <a:srgbClr val="0D0D0D"/>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23" name="TextBox 22"/>
          <p:cNvSpPr txBox="1">
            <a:spLocks noChangeArrowheads="1"/>
          </p:cNvSpPr>
          <p:nvPr/>
        </p:nvSpPr>
        <p:spPr bwMode="auto">
          <a:xfrm>
            <a:off x="596900" y="5341938"/>
            <a:ext cx="11139488" cy="906462"/>
          </a:xfrm>
          <a:prstGeom prst="rect">
            <a:avLst/>
          </a:prstGeom>
          <a:noFill/>
          <a:ln w="9525">
            <a:noFill/>
            <a:miter lim="800000"/>
            <a:headEnd/>
            <a:tailEnd/>
          </a:ln>
        </p:spPr>
        <p:txBody>
          <a:bodyPr>
            <a:spAutoFit/>
          </a:bodyPr>
          <a:lstStyle/>
          <a:p>
            <a:pPr>
              <a:lnSpc>
                <a:spcPct val="115000"/>
              </a:lnSpc>
              <a:spcAft>
                <a:spcPts val="1200"/>
              </a:spcAft>
            </a:pPr>
            <a:r>
              <a:rPr lang="en-US" sz="2400">
                <a:solidFill>
                  <a:srgbClr val="0D0D0D"/>
                </a:solidFill>
                <a:latin typeface="Times New Roman" pitchFamily="18" charset="0"/>
                <a:cs typeface="Times New Roman" pitchFamily="18" charset="0"/>
              </a:rPr>
              <a:t>Kí  bao gồm nhiều thể, nhiều tiểu loại phong phú như: </a:t>
            </a:r>
            <a:r>
              <a:rPr lang="en-US" sz="2400" i="1">
                <a:solidFill>
                  <a:srgbClr val="0D0D0D"/>
                </a:solidFill>
                <a:latin typeface="Times New Roman" pitchFamily="18" charset="0"/>
                <a:cs typeface="Times New Roman" pitchFamily="18" charset="0"/>
              </a:rPr>
              <a:t>kí sự, phóng sự, hồi kí, du kí, nhật kí, tuỳ bút, bút kí,…</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animEffect transition="in" filter="barn(inVertical)">
                                      <p:cBhvr>
                                        <p:cTn id="41" dur="500"/>
                                        <p:tgtEl>
                                          <p:spTgt spid="19">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wipe(down)">
                                      <p:cBhvr>
                                        <p:cTn id="51"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14" grpId="0"/>
      <p:bldP spid="16" grpId="0"/>
      <p:bldP spid="17" grpId="0" animBg="1"/>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366713"/>
            <a:ext cx="3735387" cy="6381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120650" y="1079500"/>
            <a:ext cx="11766550" cy="51831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5299" name="TextBox 5"/>
          <p:cNvSpPr txBox="1">
            <a:spLocks noChangeArrowheads="1"/>
          </p:cNvSpPr>
          <p:nvPr/>
        </p:nvSpPr>
        <p:spPr bwMode="auto">
          <a:xfrm>
            <a:off x="887413" y="441325"/>
            <a:ext cx="3189287" cy="490538"/>
          </a:xfrm>
          <a:prstGeom prst="rect">
            <a:avLst/>
          </a:prstGeom>
          <a:noFill/>
          <a:ln w="9525">
            <a:noFill/>
            <a:miter lim="800000"/>
            <a:headEnd/>
            <a:tailEnd/>
          </a:ln>
        </p:spPr>
        <p:txBody>
          <a:bodyPr>
            <a:spAutoFit/>
          </a:bodyPr>
          <a:lstStyle/>
          <a:p>
            <a:pPr>
              <a:lnSpc>
                <a:spcPct val="115000"/>
              </a:lnSpc>
              <a:spcAft>
                <a:spcPts val="1200"/>
              </a:spcAft>
            </a:pPr>
            <a:r>
              <a:rPr lang="en-US" sz="2400" b="1">
                <a:latin typeface="Times New Roman" pitchFamily="18" charset="0"/>
                <a:cs typeface="Times New Roman" pitchFamily="18" charset="0"/>
              </a:rPr>
              <a:t>Dạng 3: Viết ngắn:</a:t>
            </a:r>
            <a:endParaRPr lang="en-US" sz="2400">
              <a:latin typeface="Calibri" pitchFamily="34" charset="0"/>
              <a:cs typeface="Times New Roman" pitchFamily="18" charset="0"/>
            </a:endParaRPr>
          </a:p>
        </p:txBody>
      </p:sp>
      <p:sp>
        <p:nvSpPr>
          <p:cNvPr id="7" name="TextBox 6"/>
          <p:cNvSpPr txBox="1"/>
          <p:nvPr/>
        </p:nvSpPr>
        <p:spPr>
          <a:xfrm>
            <a:off x="120650" y="1203325"/>
            <a:ext cx="11571288" cy="2921000"/>
          </a:xfrm>
          <a:prstGeom prst="rect">
            <a:avLst/>
          </a:prstGeom>
          <a:noFill/>
        </p:spPr>
        <p:txBody>
          <a:bodyPr>
            <a:spAutoFit/>
          </a:bodyPr>
          <a:lstStyle/>
          <a:p>
            <a:pPr indent="57150">
              <a:lnSpc>
                <a:spcPct val="115000"/>
              </a:lnSpc>
              <a:spcAft>
                <a:spcPts val="1200"/>
              </a:spcAft>
            </a:pPr>
            <a:r>
              <a:rPr lang="en-US" sz="2400">
                <a:solidFill>
                  <a:srgbClr val="0D0D0D"/>
                </a:solidFill>
                <a:latin typeface="Times New Roman" pitchFamily="18" charset="0"/>
                <a:cs typeface="Times New Roman" pitchFamily="18" charset="0"/>
              </a:rPr>
              <a:t>Từ văn bản, em viết đoạn văn (khoảng 7-10 dòng) nêu cảm nhận về vẻ đẹp của cảnh mặt trời mọc trên biển Cô Tô.</a:t>
            </a:r>
            <a:endParaRPr lang="en-US" sz="2400">
              <a:latin typeface="Calibri" pitchFamily="34" charset="0"/>
              <a:cs typeface="Times New Roman" pitchFamily="18" charset="0"/>
            </a:endParaRPr>
          </a:p>
          <a:p>
            <a:pPr indent="57150">
              <a:lnSpc>
                <a:spcPct val="115000"/>
              </a:lnSpc>
              <a:spcAft>
                <a:spcPts val="1200"/>
              </a:spcAft>
            </a:pPr>
            <a:r>
              <a:rPr lang="en-US" sz="2400" i="1">
                <a:solidFill>
                  <a:srgbClr val="0D0D0D"/>
                </a:solidFill>
                <a:latin typeface="Times New Roman" pitchFamily="18" charset="0"/>
                <a:cs typeface="Times New Roman" pitchFamily="18" charset="0"/>
              </a:rPr>
              <a:t>a. Đảm bảo thể thức, dung lượng yêu cầu của một đoạn văn </a:t>
            </a:r>
            <a:endParaRPr lang="en-US" sz="2400">
              <a:latin typeface="Calibri" pitchFamily="34" charset="0"/>
              <a:cs typeface="Times New Roman" pitchFamily="18" charset="0"/>
            </a:endParaRPr>
          </a:p>
          <a:p>
            <a:pPr indent="57150">
              <a:lnSpc>
                <a:spcPct val="115000"/>
              </a:lnSpc>
            </a:pPr>
            <a:r>
              <a:rPr lang="en-US" sz="2400" i="1">
                <a:solidFill>
                  <a:srgbClr val="0D0D0D"/>
                </a:solidFill>
                <a:latin typeface="Times New Roman" pitchFamily="18" charset="0"/>
                <a:cs typeface="Times New Roman" pitchFamily="18" charset="0"/>
              </a:rPr>
              <a:t>b. Xác định đúng nội dung chủ yếu đoạn văn: </a:t>
            </a:r>
            <a:r>
              <a:rPr lang="en-US" sz="2400">
                <a:solidFill>
                  <a:srgbClr val="0D0D0D"/>
                </a:solidFill>
                <a:latin typeface="Times New Roman" pitchFamily="18" charset="0"/>
                <a:cs typeface="Times New Roman" pitchFamily="18" charset="0"/>
              </a:rPr>
              <a:t>cảm nhận về vẻ đẹp của cảnh mặt trời mọc trên biển Cô Tô</a:t>
            </a:r>
            <a:endParaRPr lang="en-US" sz="2400">
              <a:latin typeface="Calibri" pitchFamily="34" charset="0"/>
              <a:cs typeface="Times New Roman" pitchFamily="18" charset="0"/>
            </a:endParaRPr>
          </a:p>
          <a:p>
            <a:pPr indent="57150" algn="just">
              <a:lnSpc>
                <a:spcPct val="115000"/>
              </a:lnSpc>
              <a:spcAft>
                <a:spcPts val="1000"/>
              </a:spcAft>
            </a:pPr>
            <a:r>
              <a:rPr lang="en-US" sz="2400" i="1">
                <a:solidFill>
                  <a:srgbClr val="0D0D0D"/>
                </a:solidFill>
                <a:latin typeface="Times New Roman" pitchFamily="18" charset="0"/>
                <a:cs typeface="Times New Roman" pitchFamily="18" charset="0"/>
              </a:rPr>
              <a:t>c.Triển khai hợp lý nội dung đoạn văn</a:t>
            </a:r>
            <a:r>
              <a:rPr lang="en-US" sz="2400">
                <a:solidFill>
                  <a:srgbClr val="0D0D0D"/>
                </a:solidFill>
                <a:latin typeface="Times New Roman" pitchFamily="18" charset="0"/>
                <a:cs typeface="Times New Roman" pitchFamily="18" charset="0"/>
              </a:rPr>
              <a:t>: HS có thể trình bày đoạn văn theo nhiều cách.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974725"/>
            <a:ext cx="11123613" cy="48418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p:nvPr/>
        </p:nvSpPr>
        <p:spPr>
          <a:xfrm>
            <a:off x="704850" y="1477963"/>
            <a:ext cx="10717213" cy="3908425"/>
          </a:xfrm>
          <a:prstGeom prst="rect">
            <a:avLst/>
          </a:prstGeom>
          <a:noFill/>
        </p:spPr>
        <p:txBody>
          <a:bodyPr>
            <a:spAutoFit/>
          </a:bodyPr>
          <a:lstStyle/>
          <a:p>
            <a:pPr algn="just">
              <a:lnSpc>
                <a:spcPct val="115000"/>
              </a:lnSpc>
              <a:spcAft>
                <a:spcPts val="1000"/>
              </a:spcAft>
              <a:tabLst>
                <a:tab pos="400050" algn="l"/>
              </a:tabLst>
            </a:pPr>
            <a:r>
              <a:rPr lang="en-US" sz="2400">
                <a:solidFill>
                  <a:srgbClr val="0D0D0D"/>
                </a:solidFill>
                <a:latin typeface="Times New Roman" pitchFamily="18" charset="0"/>
                <a:cs typeface="Times New Roman" pitchFamily="18" charset="0"/>
              </a:rPr>
              <a:t>Sau đây là một số gợi ý:</a:t>
            </a:r>
            <a:endParaRPr lang="en-US" sz="2400">
              <a:latin typeface="Calibri" pitchFamily="34" charset="0"/>
              <a:cs typeface="Times New Roman" pitchFamily="18" charset="0"/>
            </a:endParaRPr>
          </a:p>
          <a:p>
            <a:pPr algn="just">
              <a:spcAft>
                <a:spcPts val="1200"/>
              </a:spcAft>
              <a:tabLst>
                <a:tab pos="400050" algn="l"/>
              </a:tabLst>
            </a:pPr>
            <a:r>
              <a:rPr lang="en-US" sz="2400">
                <a:solidFill>
                  <a:srgbClr val="000000"/>
                </a:solidFill>
                <a:latin typeface="Times New Roman" pitchFamily="18" charset="0"/>
                <a:cs typeface="Times New Roman" pitchFamily="18" charset="0"/>
              </a:rPr>
              <a:t>- Tác giả thể hiện qua từ ngữ chỉ hình dáng, màu sắc và hình ảnh so sánh: </a:t>
            </a:r>
            <a:r>
              <a:rPr lang="en-US" sz="2400" i="1">
                <a:solidFill>
                  <a:srgbClr val="000000"/>
                </a:solidFill>
                <a:latin typeface="Times New Roman" pitchFamily="18" charset="0"/>
                <a:cs typeface="Times New Roman" pitchFamily="18" charset="0"/>
              </a:rPr>
              <a:t>chân trời, ngấn bể sạch như tấm kính lau hết mây bụi</a:t>
            </a:r>
            <a:r>
              <a:rPr lang="en-US" sz="2400">
                <a:solidFill>
                  <a:srgbClr val="000000"/>
                </a:solidFill>
                <a:latin typeface="Times New Roman" pitchFamily="18" charset="0"/>
                <a:cs typeface="Times New Roman" pitchFamily="18" charset="0"/>
              </a:rPr>
              <a:t>, m</a:t>
            </a:r>
            <a:r>
              <a:rPr lang="en-US" sz="2400" i="1">
                <a:solidFill>
                  <a:srgbClr val="000000"/>
                </a:solidFill>
                <a:latin typeface="Times New Roman" pitchFamily="18" charset="0"/>
                <a:cs typeface="Times New Roman" pitchFamily="18" charset="0"/>
              </a:rPr>
              <a:t>ặt trời nhú lên dần dần</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tròn trĩnh, phúc hậu như một quả trứng thiên nhiên đầy đặn;  qủa trứng hồng hào... nước biển ửng hồng Y như một mâm lễ phẩm</a:t>
            </a:r>
            <a:endParaRPr lang="en-US" sz="2400">
              <a:latin typeface="Calibri" pitchFamily="34" charset="0"/>
              <a:cs typeface="Times New Roman" pitchFamily="18" charset="0"/>
            </a:endParaRPr>
          </a:p>
          <a:p>
            <a:pPr algn="just">
              <a:spcAft>
                <a:spcPts val="1200"/>
              </a:spcAft>
              <a:tabLst>
                <a:tab pos="400050" algn="l"/>
              </a:tabLst>
            </a:pPr>
            <a:r>
              <a:rPr lang="en-US" sz="2400">
                <a:solidFill>
                  <a:srgbClr val="000000"/>
                </a:solidFill>
                <a:latin typeface="Times New Roman" pitchFamily="18" charset="0"/>
                <a:cs typeface="Times New Roman" pitchFamily="18" charset="0"/>
              </a:rPr>
              <a:t>- Tác giả sử dụng từ ngữ chính xác, tinh tế, quan sát các hình ảnh vận động theo trình tự thơi gian, lối so sánh thật rực rỡ, tráng lệ.</a:t>
            </a:r>
            <a:endParaRPr lang="en-US" sz="2400">
              <a:latin typeface="Calibri" pitchFamily="34" charset="0"/>
              <a:cs typeface="Times New Roman" pitchFamily="18" charset="0"/>
            </a:endParaRPr>
          </a:p>
          <a:p>
            <a:pPr algn="just">
              <a:spcAft>
                <a:spcPts val="1200"/>
              </a:spcAft>
              <a:tabLst>
                <a:tab pos="400050" algn="l"/>
              </a:tabLst>
            </a:pPr>
            <a:r>
              <a:rPr lang="en-US" sz="2400">
                <a:solidFill>
                  <a:srgbClr val="000000"/>
                </a:solidFill>
                <a:latin typeface="Times New Roman" pitchFamily="18" charset="0"/>
                <a:cs typeface="Times New Roman" pitchFamily="18" charset="0"/>
              </a:rPr>
              <a:t>- Hình ảnh mặt trời trên biển huy hoàng, rực rỡ với tài quan sát tinh tế, cảnh mặt trời mọc ở Cô Tô được thể hiện trong sự giao thoa hân hoan giữa con người với thế giới.</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35050"/>
            <a:ext cx="11215688" cy="50053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p:nvPr/>
        </p:nvSpPr>
        <p:spPr>
          <a:xfrm>
            <a:off x="560388" y="1422400"/>
            <a:ext cx="10952162" cy="3978275"/>
          </a:xfrm>
          <a:prstGeom prst="rect">
            <a:avLst/>
          </a:prstGeom>
          <a:noFill/>
        </p:spPr>
        <p:txBody>
          <a:bodyPr>
            <a:spAutoFit/>
          </a:bodyPr>
          <a:lstStyle/>
          <a:p>
            <a:pPr marL="30163" algn="just">
              <a:spcAft>
                <a:spcPts val="1200"/>
              </a:spcAft>
            </a:pPr>
            <a:r>
              <a:rPr lang="en-US" sz="2400">
                <a:solidFill>
                  <a:srgbClr val="000000"/>
                </a:solidFill>
                <a:latin typeface="Times New Roman" pitchFamily="18" charset="0"/>
                <a:cs typeface="Times New Roman" pitchFamily="18" charset="0"/>
              </a:rPr>
              <a:t>Ví dụ:</a:t>
            </a:r>
            <a:endParaRPr lang="en-US" sz="2400">
              <a:latin typeface="Times New Roman" pitchFamily="18" charset="0"/>
              <a:cs typeface="Times New Roman" pitchFamily="18" charset="0"/>
            </a:endParaRPr>
          </a:p>
          <a:p>
            <a:pPr marL="30163">
              <a:lnSpc>
                <a:spcPct val="115000"/>
              </a:lnSpc>
            </a:pPr>
            <a:r>
              <a:rPr lang="en-US" sz="2400">
                <a:solidFill>
                  <a:srgbClr val="000000"/>
                </a:solidFill>
                <a:latin typeface="Times New Roman" pitchFamily="18" charset="0"/>
                <a:cs typeface="Times New Roman" pitchFamily="18" charset="0"/>
              </a:rPr>
              <a:t>        Trong đoạn trích của bài kí </a:t>
            </a:r>
            <a:r>
              <a:rPr lang="en-US" sz="2400" i="1">
                <a:solidFill>
                  <a:srgbClr val="000000"/>
                </a:solidFill>
                <a:latin typeface="Times New Roman" pitchFamily="18" charset="0"/>
                <a:cs typeface="Times New Roman" pitchFamily="18" charset="0"/>
              </a:rPr>
              <a:t>Cô Tô</a:t>
            </a:r>
            <a:r>
              <a:rPr lang="en-US" sz="2400">
                <a:solidFill>
                  <a:srgbClr val="000000"/>
                </a:solidFill>
                <a:latin typeface="Times New Roman" pitchFamily="18" charset="0"/>
                <a:cs typeface="Times New Roman" pitchFamily="18" charset="0"/>
              </a:rPr>
              <a:t>, đoạn văn tả cảnh mặt trời mọc đã đem đến nhiều ấn tượng sâu sắc. Nhà văn Nguyễn Tuân đã sử dụng hình ảnh so sánh hết sức độc đáo: “Mặt trời tròn trĩnh phúc hậu như lòng đỏ một quả trứng thiên nhiên đầy đặn. Quả trứng hồng hào thăm thẳm và đường bệ đặt lên như một mâm bạc đường kính mâm rộng bằng cả một cái chân trời màu ngọc trai nước biển ửng hồng”. Việc sử dụng hình ảnh so sánh khiến cho thiên nhiên trở nên rực rỡ, tráng lệ. Đồng thời, người đọc cũng thấy được sự tinh tế, sáng tạo của nhà văn Nguyễn Tuân. Nhà văn gián tiếp bày tỏ tình yêu thiên nhiên của mình qua miêu tả cảnh vật.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Box 5"/>
          <p:cNvSpPr txBox="1">
            <a:spLocks noChangeArrowheads="1"/>
          </p:cNvSpPr>
          <p:nvPr/>
        </p:nvSpPr>
        <p:spPr bwMode="auto">
          <a:xfrm>
            <a:off x="3905249" y="-5452"/>
            <a:ext cx="4368800" cy="1224951"/>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nSpc>
                <a:spcPct val="115000"/>
              </a:lnSpc>
              <a:tabLst>
                <a:tab pos="400050" algn="l"/>
              </a:tabLst>
            </a:pP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Văn</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bản</a:t>
            </a:r>
            <a:r>
              <a:rPr lang="en-US" sz="3200" b="1" dirty="0">
                <a:solidFill>
                  <a:srgbClr val="FF0000"/>
                </a:solidFill>
                <a:latin typeface="Times New Roman" pitchFamily="18" charset="0"/>
                <a:cs typeface="Times New Roman" pitchFamily="18" charset="0"/>
              </a:rPr>
              <a:t> 2:  Hang </a:t>
            </a:r>
            <a:r>
              <a:rPr lang="en-US" sz="3200" b="1" dirty="0" err="1">
                <a:solidFill>
                  <a:srgbClr val="FF0000"/>
                </a:solidFill>
                <a:latin typeface="Times New Roman" pitchFamily="18" charset="0"/>
                <a:cs typeface="Times New Roman" pitchFamily="18" charset="0"/>
              </a:rPr>
              <a:t>Én</a:t>
            </a:r>
            <a:endParaRPr lang="en-US" sz="3200" dirty="0">
              <a:latin typeface="Times New Roman" pitchFamily="18" charset="0"/>
              <a:cs typeface="Times New Roman" pitchFamily="18" charset="0"/>
            </a:endParaRPr>
          </a:p>
          <a:p>
            <a:pPr algn="ctr">
              <a:lnSpc>
                <a:spcPct val="115000"/>
              </a:lnSpc>
              <a:tabLst>
                <a:tab pos="400050" algn="l"/>
              </a:tabLst>
            </a:pPr>
            <a:r>
              <a:rPr lang="en-US" sz="3200" i="1" dirty="0">
                <a:solidFill>
                  <a:srgbClr val="FF0000"/>
                </a:solidFill>
                <a:latin typeface="Times New Roman" pitchFamily="18" charset="0"/>
                <a:cs typeface="Times New Roman" pitchFamily="18" charset="0"/>
              </a:rPr>
              <a:t>(</a:t>
            </a:r>
            <a:r>
              <a:rPr lang="en-US" sz="3200" i="1" dirty="0" err="1">
                <a:solidFill>
                  <a:srgbClr val="FF0000"/>
                </a:solidFill>
                <a:latin typeface="Times New Roman" pitchFamily="18" charset="0"/>
                <a:cs typeface="Times New Roman" pitchFamily="18" charset="0"/>
              </a:rPr>
              <a:t>Hà</a:t>
            </a:r>
            <a:r>
              <a:rPr lang="en-US" sz="3200" i="1" dirty="0">
                <a:solidFill>
                  <a:srgbClr val="FF0000"/>
                </a:solidFill>
                <a:latin typeface="Times New Roman" pitchFamily="18" charset="0"/>
                <a:cs typeface="Times New Roman" pitchFamily="18" charset="0"/>
              </a:rPr>
              <a:t> My)</a:t>
            </a:r>
            <a:endParaRPr lang="en-US" sz="3200" dirty="0">
              <a:latin typeface="Times New Roman" pitchFamily="18" charset="0"/>
              <a:cs typeface="Times New Roman" pitchFamily="18" charset="0"/>
            </a:endParaRPr>
          </a:p>
        </p:txBody>
      </p:sp>
      <p:sp>
        <p:nvSpPr>
          <p:cNvPr id="58372" name="TextBox 6"/>
          <p:cNvSpPr txBox="1">
            <a:spLocks noChangeArrowheads="1"/>
          </p:cNvSpPr>
          <p:nvPr/>
        </p:nvSpPr>
        <p:spPr bwMode="auto">
          <a:xfrm>
            <a:off x="660400" y="900112"/>
            <a:ext cx="6122988" cy="460375"/>
          </a:xfrm>
          <a:prstGeom prst="rect">
            <a:avLst/>
          </a:prstGeom>
          <a:noFill/>
          <a:ln w="9525">
            <a:noFill/>
            <a:miter lim="800000"/>
            <a:headEnd/>
            <a:tailEnd/>
          </a:ln>
        </p:spPr>
        <p:txBody>
          <a:bodyPr>
            <a:spAutoFit/>
          </a:bodyPr>
          <a:lstStyle/>
          <a:p>
            <a:r>
              <a:rPr lang="en-US" sz="2400" b="1" dirty="0">
                <a:solidFill>
                  <a:srgbClr val="FF0000"/>
                </a:solidFill>
                <a:latin typeface="Times New Roman" pitchFamily="18" charset="0"/>
                <a:cs typeface="Times New Roman" pitchFamily="18" charset="0"/>
              </a:rPr>
              <a:t> I. VĂN BẢN:</a:t>
            </a:r>
            <a:endParaRPr lang="en-US" sz="2400" dirty="0">
              <a:latin typeface="Times New Roman" pitchFamily="18" charset="0"/>
              <a:cs typeface="Times New Roman" pitchFamily="18" charset="0"/>
            </a:endParaRPr>
          </a:p>
        </p:txBody>
      </p:sp>
      <p:sp>
        <p:nvSpPr>
          <p:cNvPr id="58373" name="TextBox 8"/>
          <p:cNvSpPr txBox="1">
            <a:spLocks noChangeArrowheads="1"/>
          </p:cNvSpPr>
          <p:nvPr/>
        </p:nvSpPr>
        <p:spPr bwMode="auto">
          <a:xfrm>
            <a:off x="660400" y="1333499"/>
            <a:ext cx="6122987" cy="482600"/>
          </a:xfrm>
          <a:prstGeom prst="rect">
            <a:avLst/>
          </a:prstGeom>
          <a:noFill/>
          <a:ln w="9525">
            <a:noFill/>
            <a:miter lim="800000"/>
            <a:headEnd/>
            <a:tailEnd/>
          </a:ln>
        </p:spPr>
        <p:txBody>
          <a:bodyPr>
            <a:spAutoFit/>
          </a:bodyPr>
          <a:lstStyle/>
          <a:p>
            <a:pPr algn="just">
              <a:lnSpc>
                <a:spcPct val="115000"/>
              </a:lnSpc>
              <a:spcAft>
                <a:spcPts val="1000"/>
              </a:spcAft>
            </a:pPr>
            <a:r>
              <a:rPr lang="en-US" sz="2400" b="1" i="1">
                <a:solidFill>
                  <a:srgbClr val="FF0000"/>
                </a:solidFill>
                <a:latin typeface="Times New Roman" pitchFamily="18" charset="0"/>
                <a:cs typeface="Times New Roman" pitchFamily="18" charset="0"/>
              </a:rPr>
              <a:t> </a:t>
            </a:r>
            <a:r>
              <a:rPr lang="en-US" sz="2400" b="1">
                <a:solidFill>
                  <a:srgbClr val="0D0D0D"/>
                </a:solidFill>
                <a:latin typeface="Times New Roman" pitchFamily="18" charset="0"/>
                <a:ea typeface="MS Mincho" pitchFamily="49" charset="-128"/>
                <a:cs typeface="Times New Roman" pitchFamily="18" charset="0"/>
              </a:rPr>
              <a:t>1. Xuất xứ:</a:t>
            </a:r>
            <a:endParaRPr lang="en-US" sz="2400">
              <a:latin typeface="Times New Roman" pitchFamily="18" charset="0"/>
              <a:cs typeface="Times New Roman" pitchFamily="18" charset="0"/>
            </a:endParaRPr>
          </a:p>
        </p:txBody>
      </p:sp>
      <p:sp>
        <p:nvSpPr>
          <p:cNvPr id="58374" name="TextBox 10"/>
          <p:cNvSpPr txBox="1">
            <a:spLocks noChangeArrowheads="1"/>
          </p:cNvSpPr>
          <p:nvPr/>
        </p:nvSpPr>
        <p:spPr bwMode="auto">
          <a:xfrm>
            <a:off x="660400" y="1685924"/>
            <a:ext cx="11214100" cy="1462088"/>
          </a:xfrm>
          <a:prstGeom prst="rect">
            <a:avLst/>
          </a:prstGeom>
          <a:noFill/>
          <a:ln w="9525">
            <a:noFill/>
            <a:miter lim="800000"/>
            <a:headEnd/>
            <a:tailEnd/>
          </a:ln>
        </p:spPr>
        <p:txBody>
          <a:bodyPr>
            <a:spAutoFit/>
          </a:bodyPr>
          <a:lstStyle/>
          <a:p>
            <a:pPr>
              <a:lnSpc>
                <a:spcPct val="115000"/>
              </a:lnSpc>
              <a:spcAft>
                <a:spcPts val="1000"/>
              </a:spcAft>
            </a:pPr>
            <a:r>
              <a:rPr lang="nl-NL" sz="2400" dirty="0">
                <a:solidFill>
                  <a:srgbClr val="000000"/>
                </a:solidFill>
                <a:latin typeface="Times New Roman" pitchFamily="18" charset="0"/>
                <a:cs typeface="Times New Roman" pitchFamily="18" charset="0"/>
              </a:rPr>
              <a:t>- Trích dẫn văn bản viết giới thiệu về hang Én trên trang thông tin điện tử Sở Du lịch Quảng Bình, 14/10/2020 </a:t>
            </a:r>
            <a:endParaRPr lang="en-US" sz="2400" dirty="0">
              <a:latin typeface="Times New Roman" pitchFamily="18" charset="0"/>
              <a:cs typeface="Times New Roman" pitchFamily="18" charset="0"/>
            </a:endParaRPr>
          </a:p>
          <a:p>
            <a:pPr algn="just">
              <a:lnSpc>
                <a:spcPct val="115000"/>
              </a:lnSpc>
              <a:spcAft>
                <a:spcPts val="1000"/>
              </a:spcAft>
            </a:pPr>
            <a:r>
              <a:rPr lang="nl-NL" sz="2400" dirty="0">
                <a:solidFill>
                  <a:srgbClr val="000000"/>
                </a:solidFill>
                <a:latin typeface="Times New Roman" pitchFamily="18" charset="0"/>
                <a:cs typeface="Times New Roman" pitchFamily="18" charset="0"/>
              </a:rPr>
              <a:t>- Tác giả: Hà My.</a:t>
            </a:r>
            <a:endParaRPr lang="en-US" sz="2400" dirty="0">
              <a:latin typeface="Times New Roman" pitchFamily="18" charset="0"/>
              <a:cs typeface="Times New Roman" pitchFamily="18" charset="0"/>
            </a:endParaRPr>
          </a:p>
        </p:txBody>
      </p:sp>
      <p:sp>
        <p:nvSpPr>
          <p:cNvPr id="58375" name="TextBox 12"/>
          <p:cNvSpPr txBox="1">
            <a:spLocks noChangeArrowheads="1"/>
          </p:cNvSpPr>
          <p:nvPr/>
        </p:nvSpPr>
        <p:spPr bwMode="auto">
          <a:xfrm>
            <a:off x="660400" y="3195637"/>
            <a:ext cx="6122987" cy="4826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D0D0D"/>
                </a:solidFill>
                <a:latin typeface="Times New Roman" pitchFamily="18" charset="0"/>
                <a:ea typeface="MS Mincho" pitchFamily="49" charset="-128"/>
                <a:cs typeface="Times New Roman" pitchFamily="18" charset="0"/>
              </a:rPr>
              <a:t> </a:t>
            </a:r>
            <a:r>
              <a:rPr lang="nl-NL" sz="2400" b="1">
                <a:solidFill>
                  <a:srgbClr val="000000"/>
                </a:solidFill>
                <a:latin typeface="Times New Roman" pitchFamily="18" charset="0"/>
                <a:ea typeface="MS Mincho" pitchFamily="49" charset="-128"/>
                <a:cs typeface="Times New Roman" pitchFamily="18" charset="0"/>
              </a:rPr>
              <a:t>2. Thể loại</a:t>
            </a:r>
            <a:r>
              <a:rPr lang="nl-NL" sz="2400">
                <a:solidFill>
                  <a:srgbClr val="000000"/>
                </a:solidFill>
                <a:latin typeface="Times New Roman" pitchFamily="18" charset="0"/>
                <a:ea typeface="MS Mincho" pitchFamily="49" charset="-128"/>
                <a:cs typeface="Times New Roman" pitchFamily="18" charset="0"/>
              </a:rPr>
              <a:t>: du kí</a:t>
            </a:r>
            <a:endParaRPr lang="en-US" sz="2400">
              <a:latin typeface="Times New Roman" pitchFamily="18" charset="0"/>
              <a:ea typeface="MS Mincho" pitchFamily="49" charset="-128"/>
              <a:cs typeface="Times New Roman" pitchFamily="18" charset="0"/>
            </a:endParaRPr>
          </a:p>
        </p:txBody>
      </p:sp>
      <p:sp>
        <p:nvSpPr>
          <p:cNvPr id="15" name="TextBox 14"/>
          <p:cNvSpPr txBox="1"/>
          <p:nvPr/>
        </p:nvSpPr>
        <p:spPr>
          <a:xfrm>
            <a:off x="660400" y="3559174"/>
            <a:ext cx="11541125" cy="3119437"/>
          </a:xfrm>
          <a:prstGeom prst="rect">
            <a:avLst/>
          </a:prstGeom>
          <a:noFill/>
        </p:spPr>
        <p:txBody>
          <a:bodyPr>
            <a:spAutoFit/>
          </a:bodyPr>
          <a:lstStyle/>
          <a:p>
            <a:pPr algn="just">
              <a:lnSpc>
                <a:spcPct val="115000"/>
              </a:lnSpc>
              <a:spcAft>
                <a:spcPts val="1000"/>
              </a:spcAft>
            </a:pPr>
            <a:r>
              <a:rPr lang="nl-NL" sz="2400" b="1" dirty="0">
                <a:solidFill>
                  <a:srgbClr val="000000"/>
                </a:solidFill>
                <a:latin typeface="Times New Roman" pitchFamily="18" charset="0"/>
                <a:cs typeface="Times New Roman" pitchFamily="18" charset="0"/>
              </a:rPr>
              <a:t> - Phương thức biểu đạt:</a:t>
            </a:r>
            <a:r>
              <a:rPr lang="nl-NL" sz="2400" dirty="0">
                <a:solidFill>
                  <a:srgbClr val="000000"/>
                </a:solidFill>
                <a:latin typeface="Times New Roman" pitchFamily="18" charset="0"/>
                <a:cs typeface="Times New Roman" pitchFamily="18" charset="0"/>
              </a:rPr>
              <a:t> Tự sự kết hợp miêu tả, biểu cảm</a:t>
            </a:r>
            <a:endParaRPr lang="en-US" sz="2400" dirty="0">
              <a:latin typeface="Times New Roman" pitchFamily="18" charset="0"/>
              <a:cs typeface="Times New Roman" pitchFamily="18" charset="0"/>
            </a:endParaRPr>
          </a:p>
          <a:p>
            <a:pPr algn="just">
              <a:lnSpc>
                <a:spcPct val="115000"/>
              </a:lnSpc>
              <a:spcAft>
                <a:spcPts val="1000"/>
              </a:spcAft>
            </a:pPr>
            <a:r>
              <a:rPr lang="nl-NL" sz="2400" b="1" dirty="0">
                <a:solidFill>
                  <a:srgbClr val="000000"/>
                </a:solidFill>
                <a:latin typeface="Times New Roman" pitchFamily="18" charset="0"/>
                <a:cs typeface="Times New Roman" pitchFamily="18" charset="0"/>
              </a:rPr>
              <a:t>- Ngôi kể thứ nhất</a:t>
            </a:r>
            <a:r>
              <a:rPr lang="nl-NL" sz="2400" dirty="0">
                <a:solidFill>
                  <a:srgbClr val="000000"/>
                </a:solidFill>
                <a:latin typeface="Times New Roman" pitchFamily="18" charset="0"/>
                <a:cs typeface="Times New Roman" pitchFamily="18" charset="0"/>
              </a:rPr>
              <a:t>: “Tôi”là tác giả</a:t>
            </a:r>
            <a:endParaRPr lang="en-US" sz="2400" dirty="0">
              <a:latin typeface="Times New Roman" pitchFamily="18" charset="0"/>
              <a:cs typeface="Times New Roman" pitchFamily="18" charset="0"/>
            </a:endParaRPr>
          </a:p>
          <a:p>
            <a:pPr>
              <a:lnSpc>
                <a:spcPct val="115000"/>
              </a:lnSpc>
              <a:spcAft>
                <a:spcPts val="1000"/>
              </a:spcAft>
            </a:pPr>
            <a:r>
              <a:rPr lang="nl-NL" sz="2400" b="1" dirty="0">
                <a:solidFill>
                  <a:srgbClr val="000000"/>
                </a:solidFill>
                <a:latin typeface="Times New Roman" pitchFamily="18" charset="0"/>
                <a:cs typeface="Times New Roman" pitchFamily="18" charset="0"/>
              </a:rPr>
              <a:t>- Trình tự kể:</a:t>
            </a:r>
            <a:endParaRPr lang="en-US" sz="2400" dirty="0">
              <a:latin typeface="Times New Roman" pitchFamily="18" charset="0"/>
              <a:cs typeface="Times New Roman" pitchFamily="18" charset="0"/>
            </a:endParaRPr>
          </a:p>
          <a:p>
            <a:pPr>
              <a:lnSpc>
                <a:spcPct val="115000"/>
              </a:lnSpc>
              <a:spcAft>
                <a:spcPts val="1000"/>
              </a:spcAft>
            </a:pPr>
            <a:r>
              <a:rPr lang="nl-NL" sz="2400"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Không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gian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ngoài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vào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khởi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con </a:t>
            </a:r>
            <a:r>
              <a:rPr lang="en-US" sz="2400" dirty="0" err="1">
                <a:solidFill>
                  <a:srgbClr val="000000"/>
                </a:solidFill>
                <a:latin typeface="Times New Roman" pitchFamily="18" charset="0"/>
                <a:cs typeface="Times New Roman" pitchFamily="18" charset="0"/>
              </a:rPr>
              <a:t>dốc</a:t>
            </a:r>
            <a:r>
              <a:rPr lang="en-US" sz="2400" dirty="0">
                <a:solidFill>
                  <a:srgbClr val="000000"/>
                </a:solidFill>
                <a:latin typeface="Times New Roman" pitchFamily="18" charset="0"/>
                <a:cs typeface="Times New Roman" pitchFamily="18" charset="0"/>
              </a:rPr>
              <a:t> </a:t>
            </a:r>
            <a:r>
              <a:rPr lang="en-US" sz="2400" b="1" dirty="0">
                <a:solidFill>
                  <a:srgbClr val="000000"/>
                </a:solidFill>
                <a:latin typeface="Times New Roman" pitchFamily="18" charset="0"/>
                <a:cs typeface="Times New Roman" pitchFamily="18" charset="0"/>
              </a:rPr>
              <a:t>Ba </a:t>
            </a:r>
            <a:r>
              <a:rPr lang="en-US" sz="2400" b="1" dirty="0" err="1">
                <a:solidFill>
                  <a:srgbClr val="000000"/>
                </a:solidFill>
                <a:latin typeface="Times New Roman" pitchFamily="18" charset="0"/>
                <a:cs typeface="Times New Roman" pitchFamily="18" charset="0"/>
              </a:rPr>
              <a:t>Giàn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thung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lũng</a:t>
            </a:r>
            <a:r>
              <a:rPr lang="en-US" sz="2400"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Rào</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Thương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để</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với</a:t>
            </a:r>
            <a:r>
              <a:rPr lang="en-US" sz="2400" dirty="0">
                <a:solidFill>
                  <a:srgbClr val="000000"/>
                </a:solidFill>
                <a:latin typeface="Times New Roman" pitchFamily="18" charset="0"/>
                <a:cs typeface="Times New Roman" pitchFamily="18" charset="0"/>
              </a:rPr>
              <a:t> </a:t>
            </a:r>
            <a:r>
              <a:rPr lang="en-US" sz="2400" b="1" dirty="0">
                <a:solidFill>
                  <a:srgbClr val="000000"/>
                </a:solidFill>
                <a:latin typeface="Times New Roman" pitchFamily="18" charset="0"/>
                <a:cs typeface="Times New Roman" pitchFamily="18" charset="0"/>
              </a:rPr>
              <a:t>Hang </a:t>
            </a:r>
            <a:r>
              <a:rPr lang="en-US" sz="2400" b="1" dirty="0" err="1">
                <a:solidFill>
                  <a:srgbClr val="000000"/>
                </a:solidFill>
                <a:latin typeface="Times New Roman" pitchFamily="18" charset="0"/>
                <a:cs typeface="Times New Roman" pitchFamily="18" charset="0"/>
              </a:rPr>
              <a:t>Én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nSpc>
                <a:spcPct val="115000"/>
              </a:lnSpc>
              <a:spcAft>
                <a:spcPts val="1000"/>
              </a:spcAft>
            </a:pP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Thời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gian</a:t>
            </a:r>
            <a:r>
              <a:rPr lang="en-US" sz="2400"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từ</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sáng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hành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bắt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đến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khi</a:t>
            </a:r>
            <a:r>
              <a:rPr lang="en-US" sz="2400"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bóng</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tối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chùm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xuống</a:t>
            </a:r>
            <a:r>
              <a:rPr lang="en-US" sz="2400" dirty="0">
                <a:solidFill>
                  <a:srgbClr val="000000"/>
                </a:solidFill>
                <a:latin typeface="Times New Roman" pitchFamily="18" charset="0"/>
                <a:cs typeface="Times New Roman" pitchFamily="18" charset="0"/>
              </a:rPr>
              <a:t> Hang </a:t>
            </a:r>
            <a:r>
              <a:rPr lang="en-US" sz="2400" dirty="0" err="1">
                <a:solidFill>
                  <a:srgbClr val="000000"/>
                </a:solidFill>
                <a:latin typeface="Times New Roman" pitchFamily="18" charset="0"/>
                <a:cs typeface="Times New Roman" pitchFamily="18" charset="0"/>
              </a:rPr>
              <a:t>Én</a:t>
            </a:r>
            <a:r>
              <a:rPr lang="en-US" sz="2400"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4813" y="434975"/>
            <a:ext cx="11482387" cy="62960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p:nvPr/>
        </p:nvSpPr>
        <p:spPr>
          <a:xfrm>
            <a:off x="706438" y="584200"/>
            <a:ext cx="10779125" cy="2012950"/>
          </a:xfrm>
          <a:prstGeom prst="rect">
            <a:avLst/>
          </a:prstGeom>
          <a:noFill/>
        </p:spPr>
        <p:txBody>
          <a:bodyPr>
            <a:spAutoFit/>
          </a:bodyPr>
          <a:lstStyle/>
          <a:p>
            <a:pPr>
              <a:lnSpc>
                <a:spcPct val="115000"/>
              </a:lnSpc>
              <a:spcAft>
                <a:spcPts val="1000"/>
              </a:spcAft>
            </a:pPr>
            <a:r>
              <a:rPr lang="nl-NL" sz="2400" b="1">
                <a:solidFill>
                  <a:srgbClr val="000000"/>
                </a:solidFill>
                <a:latin typeface="Times New Roman" pitchFamily="18" charset="0"/>
                <a:cs typeface="Times New Roman" pitchFamily="18" charset="0"/>
              </a:rPr>
              <a:t>- Trình tự kể:</a:t>
            </a:r>
            <a:endParaRPr lang="en-US" sz="2400">
              <a:latin typeface="Times New Roman" pitchFamily="18" charset="0"/>
              <a:cs typeface="Times New Roman" pitchFamily="18" charset="0"/>
            </a:endParaRPr>
          </a:p>
          <a:p>
            <a:pPr>
              <a:lnSpc>
                <a:spcPct val="115000"/>
              </a:lnSpc>
              <a:spcAft>
                <a:spcPts val="1000"/>
              </a:spcAft>
            </a:pPr>
            <a:r>
              <a:rPr lang="nl-NL"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Không gian</a:t>
            </a:r>
            <a:r>
              <a:rPr lang="en-US" sz="2400">
                <a:solidFill>
                  <a:srgbClr val="000000"/>
                </a:solidFill>
                <a:latin typeface="Times New Roman" pitchFamily="18" charset="0"/>
                <a:cs typeface="Times New Roman" pitchFamily="18" charset="0"/>
              </a:rPr>
              <a:t>: Từ ngoài vào trong, hành trình khởi đầu từ con dốc </a:t>
            </a:r>
            <a:r>
              <a:rPr lang="en-US" sz="2400" b="1">
                <a:solidFill>
                  <a:srgbClr val="000000"/>
                </a:solidFill>
                <a:latin typeface="Times New Roman" pitchFamily="18" charset="0"/>
                <a:cs typeface="Times New Roman" pitchFamily="18" charset="0"/>
              </a:rPr>
              <a:t>Ba Giàn</a:t>
            </a:r>
            <a:r>
              <a:rPr lang="en-US" sz="2400">
                <a:solidFill>
                  <a:srgbClr val="000000"/>
                </a:solidFill>
                <a:latin typeface="Times New Roman" pitchFamily="18" charset="0"/>
                <a:cs typeface="Times New Roman" pitchFamily="18" charset="0"/>
              </a:rPr>
              <a:t>, đến thung lũng </a:t>
            </a:r>
            <a:r>
              <a:rPr lang="en-US" sz="2400" b="1">
                <a:solidFill>
                  <a:srgbClr val="000000"/>
                </a:solidFill>
                <a:latin typeface="Times New Roman" pitchFamily="18" charset="0"/>
                <a:cs typeface="Times New Roman" pitchFamily="18" charset="0"/>
              </a:rPr>
              <a:t>Rào Thương</a:t>
            </a:r>
            <a:r>
              <a:rPr lang="en-US" sz="2400">
                <a:solidFill>
                  <a:srgbClr val="000000"/>
                </a:solidFill>
                <a:latin typeface="Times New Roman" pitchFamily="18" charset="0"/>
                <a:cs typeface="Times New Roman" pitchFamily="18" charset="0"/>
              </a:rPr>
              <a:t> để đến với </a:t>
            </a:r>
            <a:r>
              <a:rPr lang="en-US" sz="2400" b="1">
                <a:solidFill>
                  <a:srgbClr val="000000"/>
                </a:solidFill>
                <a:latin typeface="Times New Roman" pitchFamily="18" charset="0"/>
                <a:cs typeface="Times New Roman" pitchFamily="18" charset="0"/>
              </a:rPr>
              <a:t>Hang Én</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00000"/>
                </a:solidFill>
                <a:latin typeface="Times New Roman" pitchFamily="18" charset="0"/>
                <a:cs typeface="Times New Roman" pitchFamily="18" charset="0"/>
              </a:rPr>
              <a:t>+ Thời gian</a:t>
            </a: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từ sáng</a:t>
            </a:r>
            <a:r>
              <a:rPr lang="en-US" sz="2400">
                <a:solidFill>
                  <a:srgbClr val="000000"/>
                </a:solidFill>
                <a:latin typeface="Times New Roman" pitchFamily="18" charset="0"/>
                <a:cs typeface="Times New Roman" pitchFamily="18" charset="0"/>
              </a:rPr>
              <a:t> khi hành trình bắt đầu, đến khi </a:t>
            </a:r>
            <a:r>
              <a:rPr lang="en-US" sz="2400" b="1">
                <a:solidFill>
                  <a:srgbClr val="000000"/>
                </a:solidFill>
                <a:latin typeface="Times New Roman" pitchFamily="18" charset="0"/>
                <a:cs typeface="Times New Roman" pitchFamily="18" charset="0"/>
              </a:rPr>
              <a:t>bóng tối</a:t>
            </a:r>
            <a:r>
              <a:rPr lang="en-US" sz="2400">
                <a:solidFill>
                  <a:srgbClr val="000000"/>
                </a:solidFill>
                <a:latin typeface="Times New Roman" pitchFamily="18" charset="0"/>
                <a:cs typeface="Times New Roman" pitchFamily="18" charset="0"/>
              </a:rPr>
              <a:t> chùm xuống Hang Én.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69925" y="2746375"/>
            <a:ext cx="6115050" cy="482600"/>
          </a:xfrm>
          <a:prstGeom prst="rect">
            <a:avLst/>
          </a:prstGeom>
          <a:noFill/>
          <a:ln w="9525">
            <a:noFill/>
            <a:miter lim="800000"/>
            <a:headEnd/>
            <a:tailEnd/>
          </a:ln>
        </p:spPr>
        <p:txBody>
          <a:bodyPr>
            <a:spAutoFit/>
          </a:bodyPr>
          <a:lstStyle/>
          <a:p>
            <a:pPr algn="just">
              <a:lnSpc>
                <a:spcPct val="115000"/>
              </a:lnSpc>
              <a:spcAft>
                <a:spcPts val="1000"/>
              </a:spcAft>
            </a:pPr>
            <a:r>
              <a:rPr lang="nl-NL" sz="2400" b="1">
                <a:solidFill>
                  <a:srgbClr val="000000"/>
                </a:solidFill>
                <a:latin typeface="Times New Roman" pitchFamily="18" charset="0"/>
                <a:cs typeface="Times New Roman" pitchFamily="18" charset="0"/>
              </a:rPr>
              <a:t>3. Bố cục</a:t>
            </a:r>
            <a:r>
              <a:rPr lang="nl-NL" sz="2400">
                <a:solidFill>
                  <a:srgbClr val="000000"/>
                </a:solidFill>
                <a:latin typeface="Times New Roman" pitchFamily="18" charset="0"/>
                <a:cs typeface="Times New Roman" pitchFamily="18" charset="0"/>
              </a:rPr>
              <a:t>: 2 phần chính:</a:t>
            </a:r>
            <a:endParaRPr lang="en-US" sz="2400">
              <a:latin typeface="Times New Roman" pitchFamily="18" charset="0"/>
              <a:cs typeface="Times New Roman" pitchFamily="18" charset="0"/>
            </a:endParaRPr>
          </a:p>
        </p:txBody>
      </p:sp>
      <p:sp>
        <p:nvSpPr>
          <p:cNvPr id="9" name="TextBox 8"/>
          <p:cNvSpPr txBox="1"/>
          <p:nvPr/>
        </p:nvSpPr>
        <p:spPr>
          <a:xfrm>
            <a:off x="669925" y="3316288"/>
            <a:ext cx="10815638" cy="3394075"/>
          </a:xfrm>
          <a:prstGeom prst="rect">
            <a:avLst/>
          </a:prstGeom>
          <a:noFill/>
        </p:spPr>
        <p:txBody>
          <a:bodyPr>
            <a:spAutoFit/>
          </a:bodyPr>
          <a:lstStyle/>
          <a:p>
            <a:pPr algn="just">
              <a:lnSpc>
                <a:spcPct val="115000"/>
              </a:lnSpc>
              <a:spcAft>
                <a:spcPts val="1000"/>
              </a:spcAft>
            </a:pPr>
            <a:r>
              <a:rPr lang="nl-NL" sz="2400">
                <a:solidFill>
                  <a:srgbClr val="000000"/>
                </a:solidFill>
                <a:latin typeface="Times New Roman" pitchFamily="18" charset="0"/>
                <a:cs typeface="Times New Roman" pitchFamily="18" charset="0"/>
              </a:rPr>
              <a:t>- </a:t>
            </a:r>
            <a:r>
              <a:rPr lang="nl-NL" sz="2400">
                <a:solidFill>
                  <a:srgbClr val="FF0000"/>
                </a:solidFill>
                <a:latin typeface="Times New Roman" pitchFamily="18" charset="0"/>
                <a:cs typeface="Times New Roman" pitchFamily="18" charset="0"/>
              </a:rPr>
              <a:t>Phần 1:</a:t>
            </a:r>
            <a:r>
              <a:rPr lang="nl-NL" sz="2400">
                <a:solidFill>
                  <a:srgbClr val="000000"/>
                </a:solidFill>
                <a:latin typeface="Times New Roman" pitchFamily="18" charset="0"/>
                <a:cs typeface="Times New Roman" pitchFamily="18" charset="0"/>
              </a:rPr>
              <a:t> Từ đầu đến “</a:t>
            </a:r>
            <a:r>
              <a:rPr lang="nl-NL" sz="2400" i="1">
                <a:solidFill>
                  <a:srgbClr val="000000"/>
                </a:solidFill>
                <a:latin typeface="Times New Roman" pitchFamily="18" charset="0"/>
                <a:cs typeface="Times New Roman" pitchFamily="18" charset="0"/>
              </a:rPr>
              <a:t>lòng hang chính”</a:t>
            </a:r>
            <a:r>
              <a:rPr lang="nl-NL" sz="2400">
                <a:solidFill>
                  <a:srgbClr val="000000"/>
                </a:solidFill>
                <a:latin typeface="Times New Roman" pitchFamily="18" charset="0"/>
                <a:cs typeface="Times New Roman" pitchFamily="18" charset="0"/>
              </a:rPr>
              <a:t>: </a:t>
            </a:r>
            <a:r>
              <a:rPr lang="nl-NL" sz="2400" b="1">
                <a:solidFill>
                  <a:srgbClr val="000000"/>
                </a:solidFill>
                <a:latin typeface="Times New Roman" pitchFamily="18" charset="0"/>
                <a:cs typeface="Times New Roman" pitchFamily="18" charset="0"/>
              </a:rPr>
              <a:t>Hành trình đi đến hang Én</a:t>
            </a:r>
            <a:r>
              <a:rPr lang="nl-NL"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a:t>
            </a:r>
            <a:r>
              <a:rPr lang="nl-NL" sz="2400">
                <a:solidFill>
                  <a:srgbClr val="FF0000"/>
                </a:solidFill>
                <a:latin typeface="Times New Roman" pitchFamily="18" charset="0"/>
                <a:cs typeface="Times New Roman" pitchFamily="18" charset="0"/>
              </a:rPr>
              <a:t>Phần 2:</a:t>
            </a:r>
            <a:r>
              <a:rPr lang="nl-NL" sz="2400">
                <a:solidFill>
                  <a:srgbClr val="000000"/>
                </a:solidFill>
                <a:latin typeface="Times New Roman" pitchFamily="18" charset="0"/>
                <a:cs typeface="Times New Roman" pitchFamily="18" charset="0"/>
              </a:rPr>
              <a:t> Còn lại: </a:t>
            </a:r>
            <a:r>
              <a:rPr lang="nl-NL" sz="2400" b="1">
                <a:solidFill>
                  <a:srgbClr val="000000"/>
                </a:solidFill>
                <a:latin typeface="Times New Roman" pitchFamily="18" charset="0"/>
                <a:cs typeface="Times New Roman" pitchFamily="18" charset="0"/>
              </a:rPr>
              <a:t>Khám phá vẻ đẹp bên trong hang Én:</a:t>
            </a:r>
            <a:endParaRPr lang="en-US" sz="2400">
              <a:latin typeface="Times New Roman" pitchFamily="18" charset="0"/>
              <a:cs typeface="Times New Roman" pitchFamily="18" charset="0"/>
            </a:endParaRPr>
          </a:p>
          <a:p>
            <a:pPr algn="just">
              <a:lnSpc>
                <a:spcPct val="115000"/>
              </a:lnSpc>
            </a:pPr>
            <a:r>
              <a:rPr lang="nl-NL" sz="2400">
                <a:latin typeface="Times New Roman" pitchFamily="18" charset="0"/>
                <a:cs typeface="Times New Roman" pitchFamily="18" charset="0"/>
              </a:rPr>
              <a:t> + Tiếp theo đến “</a:t>
            </a:r>
            <a:r>
              <a:rPr lang="nl-NL" sz="2400" i="1">
                <a:latin typeface="Times New Roman" pitchFamily="18" charset="0"/>
                <a:cs typeface="Times New Roman" pitchFamily="18" charset="0"/>
              </a:rPr>
              <a:t>trần hang cao vài trăm mét”</a:t>
            </a:r>
            <a:r>
              <a:rPr lang="nl-NL" sz="2400">
                <a:latin typeface="Times New Roman" pitchFamily="18" charset="0"/>
                <a:cs typeface="Times New Roman" pitchFamily="18" charset="0"/>
              </a:rPr>
              <a:t>: Kích thước của hang Én.</a:t>
            </a:r>
            <a:endParaRPr lang="en-US" sz="2400">
              <a:latin typeface="Times New Roman" pitchFamily="18" charset="0"/>
              <a:cs typeface="Times New Roman" pitchFamily="18" charset="0"/>
            </a:endParaRPr>
          </a:p>
          <a:p>
            <a:pPr algn="just">
              <a:lnSpc>
                <a:spcPct val="115000"/>
              </a:lnSpc>
            </a:pPr>
            <a:r>
              <a:rPr lang="nl-NL" sz="2400">
                <a:latin typeface="Times New Roman" pitchFamily="18" charset="0"/>
                <a:cs typeface="Times New Roman" pitchFamily="18" charset="0"/>
              </a:rPr>
              <a:t> Tiếp theo đến “</a:t>
            </a:r>
            <a:r>
              <a:rPr lang="nl-NL" sz="2400" i="1">
                <a:latin typeface="Times New Roman" pitchFamily="18" charset="0"/>
                <a:cs typeface="Times New Roman" pitchFamily="18" charset="0"/>
              </a:rPr>
              <a:t>đôi cánh ấy sẽ lành hẳn”</a:t>
            </a:r>
            <a:r>
              <a:rPr lang="nl-NL" sz="2400">
                <a:latin typeface="Times New Roman" pitchFamily="18" charset="0"/>
                <a:cs typeface="Times New Roman" pitchFamily="18" charset="0"/>
              </a:rPr>
              <a:t>: Cuộc sống của bầy én trong hang.</a:t>
            </a:r>
            <a:endParaRPr lang="en-US" sz="2400">
              <a:latin typeface="Times New Roman" pitchFamily="18" charset="0"/>
              <a:cs typeface="Times New Roman" pitchFamily="18" charset="0"/>
            </a:endParaRPr>
          </a:p>
          <a:p>
            <a:pPr algn="just">
              <a:lnSpc>
                <a:spcPct val="115000"/>
              </a:lnSpc>
            </a:pPr>
            <a:r>
              <a:rPr lang="nl-NL" sz="2400">
                <a:latin typeface="Times New Roman" pitchFamily="18" charset="0"/>
                <a:cs typeface="Times New Roman" pitchFamily="18" charset="0"/>
              </a:rPr>
              <a:t> + Tiếp theo đến “</a:t>
            </a:r>
            <a:r>
              <a:rPr lang="nl-NL" sz="2400" i="1">
                <a:latin typeface="Times New Roman" pitchFamily="18" charset="0"/>
                <a:cs typeface="Times New Roman" pitchFamily="18" charset="0"/>
              </a:rPr>
              <a:t>tạo tác của tự nhiên”</a:t>
            </a:r>
            <a:r>
              <a:rPr lang="nl-NL" sz="2400">
                <a:latin typeface="Times New Roman" pitchFamily="18" charset="0"/>
                <a:cs typeface="Times New Roman" pitchFamily="18" charset="0"/>
              </a:rPr>
              <a:t>: vẻ đẹp thiên nhiên ở sau hang Én.</a:t>
            </a:r>
            <a:endParaRPr lang="en-US" sz="2400">
              <a:latin typeface="Times New Roman" pitchFamily="18" charset="0"/>
              <a:cs typeface="Times New Roman" pitchFamily="18" charset="0"/>
            </a:endParaRPr>
          </a:p>
          <a:p>
            <a:pPr algn="just">
              <a:lnSpc>
                <a:spcPct val="115000"/>
              </a:lnSpc>
              <a:spcAft>
                <a:spcPts val="1000"/>
              </a:spcAft>
            </a:pPr>
            <a:r>
              <a:rPr lang="nl-NL" sz="2400">
                <a:latin typeface="Times New Roman" pitchFamily="18" charset="0"/>
                <a:cs typeface="Times New Roman" pitchFamily="18" charset="0"/>
              </a:rPr>
              <a:t> + Tiếp theo đến “</a:t>
            </a:r>
            <a:r>
              <a:rPr lang="nl-NL" sz="2400" i="1">
                <a:latin typeface="Times New Roman" pitchFamily="18" charset="0"/>
                <a:cs typeface="Times New Roman" pitchFamily="18" charset="0"/>
              </a:rPr>
              <a:t>tiếng phân chim rơi lộp độp trên mái lều”</a:t>
            </a:r>
            <a:r>
              <a:rPr lang="nl-NL" sz="2400">
                <a:latin typeface="Times New Roman" pitchFamily="18" charset="0"/>
                <a:cs typeface="Times New Roman" pitchFamily="18" charset="0"/>
              </a:rPr>
              <a:t>: Hang Én khi trời tối.</a:t>
            </a:r>
            <a:endParaRPr lang="en-US" sz="2400">
              <a:latin typeface="Times New Roman" pitchFamily="18" charset="0"/>
              <a:cs typeface="Times New Roman" pitchFamily="18" charset="0"/>
            </a:endParaRPr>
          </a:p>
          <a:p>
            <a:pPr>
              <a:spcAft>
                <a:spcPts val="1200"/>
              </a:spcAft>
            </a:pPr>
            <a:r>
              <a:rPr lang="nl-NL" sz="2400">
                <a:solidFill>
                  <a:srgbClr val="000000"/>
                </a:solidFill>
                <a:latin typeface="Times New Roman" pitchFamily="18" charset="0"/>
                <a:cs typeface="Times New Roman" pitchFamily="18" charset="0"/>
              </a:rPr>
              <a:t>      + Tiếp theo đến hết: Hang Én vào sáng hôm sau.</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09550" y="1184275"/>
            <a:ext cx="11798300" cy="38973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1511300"/>
            <a:ext cx="6116638" cy="461963"/>
          </a:xfrm>
          <a:prstGeom prst="rect">
            <a:avLst/>
          </a:prstGeom>
          <a:noFill/>
          <a:ln w="9525">
            <a:noFill/>
            <a:miter lim="800000"/>
            <a:headEnd/>
            <a:tailEnd/>
          </a:ln>
        </p:spPr>
        <p:txBody>
          <a:bodyPr>
            <a:spAutoFit/>
          </a:bodyPr>
          <a:lstStyle/>
          <a:p>
            <a:pPr algn="just"/>
            <a:r>
              <a:rPr lang="en-US" sz="2400" b="1">
                <a:solidFill>
                  <a:srgbClr val="000000"/>
                </a:solidFill>
                <a:latin typeface="Times New Roman" pitchFamily="18" charset="0"/>
                <a:cs typeface="Times New Roman" pitchFamily="18" charset="0"/>
              </a:rPr>
              <a:t>4. Nhan đề</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260350" y="2300288"/>
            <a:ext cx="11226800" cy="2241550"/>
          </a:xfrm>
          <a:prstGeom prst="rect">
            <a:avLst/>
          </a:prstGeom>
          <a:noFill/>
          <a:ln w="9525">
            <a:noFill/>
            <a:miter lim="800000"/>
            <a:headEnd/>
            <a:tailEnd/>
          </a:ln>
        </p:spPr>
        <p:txBody>
          <a:bodyPr>
            <a:spAutoFit/>
          </a:bodyPr>
          <a:lstStyle/>
          <a:p>
            <a:pPr algn="just">
              <a:lnSpc>
                <a:spcPct val="150000"/>
              </a:lnSpc>
            </a:pPr>
            <a:r>
              <a:rPr lang="en-US" sz="2400">
                <a:solidFill>
                  <a:srgbClr val="000000"/>
                </a:solidFill>
                <a:latin typeface="Times New Roman" pitchFamily="18" charset="0"/>
                <a:cs typeface="Times New Roman" pitchFamily="18" charset="0"/>
              </a:rPr>
              <a:t>- Hang có nhiều én sinh sống.</a:t>
            </a:r>
            <a:endParaRPr lang="en-US" sz="2400">
              <a:latin typeface="Times New Roman" pitchFamily="18" charset="0"/>
              <a:cs typeface="Times New Roman" pitchFamily="18" charset="0"/>
            </a:endParaRPr>
          </a:p>
          <a:p>
            <a:pPr algn="just">
              <a:lnSpc>
                <a:spcPct val="150000"/>
              </a:lnSpc>
            </a:pPr>
            <a:r>
              <a:rPr lang="en-US" sz="2400">
                <a:solidFill>
                  <a:srgbClr val="000000"/>
                </a:solidFill>
                <a:latin typeface="Times New Roman" pitchFamily="18" charset="0"/>
                <a:cs typeface="Times New Roman" pitchFamily="18" charset="0"/>
              </a:rPr>
              <a:t>- Ghi chép lại hành trình tìm hiểu, khám phá hang Én một địa danh du lịch khám phá nổi tiếng, đây là hang động lớn thứ ba thế giới tại Quảng Bình. Từ đó, tác giả bộc lộ cảm xúc, tâm trạng của mình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55600" y="549275"/>
            <a:ext cx="11480800" cy="58959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p:nvPr/>
        </p:nvSpPr>
        <p:spPr>
          <a:xfrm>
            <a:off x="485775" y="765175"/>
            <a:ext cx="11350625" cy="5327650"/>
          </a:xfrm>
          <a:prstGeom prst="rect">
            <a:avLst/>
          </a:prstGeom>
          <a:noFill/>
        </p:spPr>
        <p:txBody>
          <a:bodyPr>
            <a:spAutoFit/>
          </a:bodyPr>
          <a:lstStyle/>
          <a:p>
            <a:pPr marL="457200">
              <a:lnSpc>
                <a:spcPct val="115000"/>
              </a:lnSpc>
              <a:spcAft>
                <a:spcPts val="1000"/>
              </a:spcAft>
              <a:tabLst>
                <a:tab pos="400050" algn="l"/>
              </a:tabLst>
            </a:pPr>
            <a:r>
              <a:rPr lang="en-US" sz="2400" b="1">
                <a:solidFill>
                  <a:srgbClr val="000000"/>
                </a:solidFill>
                <a:latin typeface="Times New Roman" pitchFamily="18" charset="0"/>
                <a:cs typeface="Times New Roman" pitchFamily="18" charset="0"/>
              </a:rPr>
              <a:t> 5. Đặc sắc nội dung và nghệ thuật</a:t>
            </a:r>
            <a:endParaRPr lang="en-US" sz="2400">
              <a:latin typeface="Times New Roman" pitchFamily="18" charset="0"/>
              <a:cs typeface="Times New Roman" pitchFamily="18" charset="0"/>
            </a:endParaRPr>
          </a:p>
          <a:p>
            <a:pPr marL="457200" algn="just">
              <a:lnSpc>
                <a:spcPct val="115000"/>
              </a:lnSpc>
              <a:spcAft>
                <a:spcPts val="1200"/>
              </a:spcAft>
              <a:tabLst>
                <a:tab pos="400050" algn="l"/>
              </a:tabLst>
            </a:pPr>
            <a:r>
              <a:rPr lang="vi-VN" sz="2400" b="1" i="1">
                <a:solidFill>
                  <a:srgbClr val="000000"/>
                </a:solidFill>
                <a:latin typeface="Times New Roman" pitchFamily="18" charset="0"/>
                <a:cs typeface="Times New Roman" pitchFamily="18" charset="0"/>
              </a:rPr>
              <a:t>* Nghệ thuật</a:t>
            </a:r>
            <a:r>
              <a:rPr lang="en-US" sz="2400" b="1"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marL="457200" algn="just">
              <a:lnSpc>
                <a:spcPct val="150000"/>
              </a:lnSpc>
              <a:spcAft>
                <a:spcPts val="1000"/>
              </a:spcAft>
              <a:tabLst>
                <a:tab pos="400050" algn="l"/>
              </a:tabLst>
            </a:pPr>
            <a:r>
              <a:rPr lang="nl-NL" sz="2400">
                <a:solidFill>
                  <a:srgbClr val="000000"/>
                </a:solidFill>
                <a:latin typeface="Times New Roman" pitchFamily="18" charset="0"/>
                <a:cs typeface="Times New Roman" pitchFamily="18" charset="0"/>
              </a:rPr>
              <a:t>- Lối ghi chép chân thực, sinh động; cách kể sự việc, ngôi kể thứ nhất  phù hợp với thể kí giúp câu chuyện trở nên gần gũi, sống động, chân thực với người đọc</a:t>
            </a:r>
            <a:endParaRPr lang="en-US" sz="2400">
              <a:latin typeface="Times New Roman" pitchFamily="18" charset="0"/>
              <a:cs typeface="Times New Roman" pitchFamily="18" charset="0"/>
            </a:endParaRPr>
          </a:p>
          <a:p>
            <a:pPr marL="457200" algn="just">
              <a:lnSpc>
                <a:spcPct val="150000"/>
              </a:lnSpc>
              <a:spcAft>
                <a:spcPts val="1000"/>
              </a:spcAft>
              <a:tabLst>
                <a:tab pos="400050" algn="l"/>
              </a:tabLst>
            </a:pPr>
            <a:r>
              <a:rPr lang="nl-NL" sz="2400">
                <a:latin typeface="Times New Roman" pitchFamily="18" charset="0"/>
                <a:cs typeface="Times New Roman" pitchFamily="18" charset="0"/>
              </a:rPr>
              <a:t>- VB có nhiều chi tiết miêu tả sinh động, sử dụng phép tu từ gợi hình, gợi cảm.</a:t>
            </a:r>
            <a:endParaRPr lang="en-US" sz="2400">
              <a:latin typeface="Times New Roman" pitchFamily="18" charset="0"/>
              <a:cs typeface="Times New Roman" pitchFamily="18" charset="0"/>
            </a:endParaRPr>
          </a:p>
          <a:p>
            <a:pPr marL="457200">
              <a:lnSpc>
                <a:spcPct val="115000"/>
              </a:lnSpc>
              <a:spcAft>
                <a:spcPts val="1000"/>
              </a:spcAft>
              <a:tabLst>
                <a:tab pos="400050" algn="l"/>
              </a:tabLst>
            </a:pPr>
            <a:r>
              <a:rPr lang="vi-VN" sz="2400" b="1" i="1">
                <a:latin typeface="Times New Roman" pitchFamily="18" charset="0"/>
                <a:cs typeface="Times New Roman" pitchFamily="18" charset="0"/>
              </a:rPr>
              <a:t>* Nội dung</a:t>
            </a:r>
            <a:r>
              <a:rPr lang="en-US" sz="2400" b="1" i="1">
                <a:latin typeface="Times New Roman" pitchFamily="18" charset="0"/>
                <a:cs typeface="Times New Roman" pitchFamily="18" charset="0"/>
              </a:rPr>
              <a:t>:</a:t>
            </a:r>
            <a:endParaRPr lang="en-US" sz="2400">
              <a:latin typeface="Times New Roman" pitchFamily="18" charset="0"/>
              <a:cs typeface="Times New Roman" pitchFamily="18" charset="0"/>
            </a:endParaRPr>
          </a:p>
          <a:p>
            <a:pPr marL="457200" algn="just">
              <a:spcAft>
                <a:spcPts val="1200"/>
              </a:spcAft>
              <a:tabLst>
                <a:tab pos="400050" algn="l"/>
              </a:tabLst>
            </a:pPr>
            <a:r>
              <a:rPr lang="nl-NL" sz="2400">
                <a:solidFill>
                  <a:srgbClr val="000000"/>
                </a:solidFill>
                <a:latin typeface="Times New Roman" pitchFamily="18" charset="0"/>
                <a:cs typeface="Times New Roman" pitchFamily="18" charset="0"/>
              </a:rPr>
              <a:t>- Vẻ đẹp hoang dã, nguyên sơ của thiên nhiên vùng lõi Vườn quốc gia Phong Nha- Kẻ Bàng. </a:t>
            </a:r>
            <a:endParaRPr lang="en-US" sz="2400">
              <a:latin typeface="Times New Roman" pitchFamily="18" charset="0"/>
              <a:cs typeface="Times New Roman" pitchFamily="18" charset="0"/>
            </a:endParaRPr>
          </a:p>
          <a:p>
            <a:pPr marL="457200" algn="just">
              <a:spcAft>
                <a:spcPts val="1200"/>
              </a:spcAft>
              <a:tabLst>
                <a:tab pos="400050" algn="l"/>
              </a:tabLst>
            </a:pPr>
            <a:r>
              <a:rPr lang="nl-NL" sz="2400">
                <a:solidFill>
                  <a:srgbClr val="000000"/>
                </a:solidFill>
                <a:latin typeface="Times New Roman" pitchFamily="18" charset="0"/>
                <a:cs typeface="Times New Roman" pitchFamily="18" charset="0"/>
              </a:rPr>
              <a:t>- Vẻ đẹp khiến con người phải ngỡ ngàng, thán phục, nó đánh thức bản tình tự nhiên, khát vọng hòa đồng với tự nhiên của con người.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2275" y="273050"/>
            <a:ext cx="6694488"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96875" y="1173163"/>
            <a:ext cx="11557000" cy="51673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42925" y="350838"/>
            <a:ext cx="6361113" cy="4826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III. 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08038" y="1173163"/>
            <a:ext cx="2332037" cy="482600"/>
          </a:xfrm>
          <a:prstGeom prst="rect">
            <a:avLst/>
          </a:prstGeom>
          <a:noFill/>
          <a:ln w="9525">
            <a:noFill/>
            <a:miter lim="800000"/>
            <a:headEnd/>
            <a:tailEnd/>
          </a:ln>
        </p:spPr>
        <p:txBody>
          <a:bodyPr>
            <a:spAutoFit/>
          </a:bodyPr>
          <a:lstStyle/>
          <a:p>
            <a:pPr>
              <a:lnSpc>
                <a:spcPct val="115000"/>
              </a:lnSpc>
              <a:tabLst>
                <a:tab pos="400050" algn="l"/>
              </a:tabLst>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36575" y="1743075"/>
            <a:ext cx="6096000"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1.1. Nêu vấn đề: </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2730500" y="1779588"/>
            <a:ext cx="9461500" cy="46196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Giới thiệu tác giả, văn bản, khái quát giá trị nội dung và giá trị nghệ thuật…</a:t>
            </a:r>
          </a:p>
        </p:txBody>
      </p:sp>
      <p:sp>
        <p:nvSpPr>
          <p:cNvPr id="13" name="TextBox 12"/>
          <p:cNvSpPr txBox="1">
            <a:spLocks noChangeArrowheads="1"/>
          </p:cNvSpPr>
          <p:nvPr/>
        </p:nvSpPr>
        <p:spPr bwMode="auto">
          <a:xfrm>
            <a:off x="536575" y="2214563"/>
            <a:ext cx="6096000" cy="484187"/>
          </a:xfrm>
          <a:prstGeom prst="rect">
            <a:avLst/>
          </a:prstGeom>
          <a:noFill/>
          <a:ln w="9525">
            <a:noFill/>
            <a:miter lim="800000"/>
            <a:headEnd/>
            <a:tailEnd/>
          </a:ln>
        </p:spPr>
        <p:txBody>
          <a:bodyPr>
            <a:spAutoFit/>
          </a:bodyPr>
          <a:lstStyle/>
          <a:p>
            <a:pPr algn="just">
              <a:lnSpc>
                <a:spcPct val="115000"/>
              </a:lnSpc>
              <a:spcAft>
                <a:spcPts val="1200"/>
              </a:spcAft>
              <a:tabLst>
                <a:tab pos="400050" algn="l"/>
              </a:tabLst>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542925" y="2781300"/>
            <a:ext cx="6096000" cy="579438"/>
          </a:xfrm>
          <a:prstGeom prst="rect">
            <a:avLst/>
          </a:prstGeom>
          <a:noFill/>
          <a:ln w="9525">
            <a:noFill/>
            <a:miter lim="800000"/>
            <a:headEnd/>
            <a:tailEnd/>
          </a:ln>
        </p:spPr>
        <p:txBody>
          <a:bodyPr>
            <a:spAutoFit/>
          </a:bodyPr>
          <a:lstStyle/>
          <a:p>
            <a:pPr algn="just">
              <a:lnSpc>
                <a:spcPct val="150000"/>
              </a:lnSpc>
              <a:spcAft>
                <a:spcPts val="1000"/>
              </a:spcAft>
            </a:pPr>
            <a:r>
              <a:rPr lang="nl-NL" sz="2400" b="1">
                <a:solidFill>
                  <a:srgbClr val="000000"/>
                </a:solidFill>
                <a:latin typeface="Times New Roman" pitchFamily="18" charset="0"/>
                <a:cs typeface="Times New Roman" pitchFamily="18" charset="0"/>
              </a:rPr>
              <a:t>1. Hành trình đến hang Én</a:t>
            </a:r>
            <a:endParaRPr lang="en-US" sz="2400">
              <a:latin typeface="Times New Roman" pitchFamily="18" charset="0"/>
              <a:cs typeface="Times New Roman" pitchFamily="18" charset="0"/>
            </a:endParaRPr>
          </a:p>
        </p:txBody>
      </p:sp>
      <p:sp>
        <p:nvSpPr>
          <p:cNvPr id="17" name="TextBox 16"/>
          <p:cNvSpPr txBox="1">
            <a:spLocks noChangeArrowheads="1"/>
          </p:cNvSpPr>
          <p:nvPr/>
        </p:nvSpPr>
        <p:spPr bwMode="auto">
          <a:xfrm>
            <a:off x="536575" y="3438525"/>
            <a:ext cx="11118850" cy="2438400"/>
          </a:xfrm>
          <a:prstGeom prst="rect">
            <a:avLst/>
          </a:prstGeom>
          <a:noFill/>
          <a:ln w="9525">
            <a:noFill/>
            <a:miter lim="800000"/>
            <a:headEnd/>
            <a:tailEnd/>
          </a:ln>
        </p:spPr>
        <p:txBody>
          <a:bodyPr>
            <a:spAutoFit/>
          </a:bodyPr>
          <a:lstStyle/>
          <a:p>
            <a:pPr algn="just">
              <a:lnSpc>
                <a:spcPct val="115000"/>
              </a:lnSpc>
              <a:spcAft>
                <a:spcPts val="1000"/>
              </a:spcAft>
            </a:pPr>
            <a:r>
              <a:rPr lang="nl-NL" sz="2400">
                <a:solidFill>
                  <a:srgbClr val="000000"/>
                </a:solidFill>
                <a:latin typeface="Times New Roman" pitchFamily="18" charset="0"/>
                <a:cs typeface="Times New Roman" pitchFamily="18" charset="0"/>
              </a:rPr>
              <a:t>- </a:t>
            </a:r>
            <a:r>
              <a:rPr lang="nl-NL" sz="2400">
                <a:latin typeface="Times New Roman" pitchFamily="18" charset="0"/>
                <a:cs typeface="Times New Roman" pitchFamily="18" charset="0"/>
              </a:rPr>
              <a:t>Cách thức di chuyển vào hang Én </a:t>
            </a:r>
            <a:r>
              <a:rPr lang="nl-NL" sz="2400" i="1">
                <a:latin typeface="Times New Roman" pitchFamily="18" charset="0"/>
                <a:cs typeface="Times New Roman" pitchFamily="18" charset="0"/>
              </a:rPr>
              <a:t>“</a:t>
            </a:r>
            <a:r>
              <a:rPr lang="nl-NL" sz="2400" i="1">
                <a:solidFill>
                  <a:srgbClr val="000000"/>
                </a:solidFill>
                <a:latin typeface="Times New Roman" pitchFamily="18" charset="0"/>
                <a:cs typeface="Times New Roman" pitchFamily="18" charset="0"/>
              </a:rPr>
              <a:t>Phải xuyên qua rừng nguyên sinh, vượt qua nhiều đoạn dốc cao, ngoằn ngoèo, lội khoảng ba mươi quãng suối và sông”. </a:t>
            </a:r>
            <a:r>
              <a:rPr lang="nl-NL" sz="2400">
                <a:solidFill>
                  <a:srgbClr val="000000"/>
                </a:solidFill>
                <a:latin typeface="Times New Roman" pitchFamily="18" charset="0"/>
                <a:cs typeface="Times New Roman" pitchFamily="18" charset="0"/>
              </a:rPr>
              <a:t>Đây là</a:t>
            </a:r>
            <a:r>
              <a:rPr lang="nl-NL" sz="2400" i="1">
                <a:solidFill>
                  <a:srgbClr val="000000"/>
                </a:solidFill>
                <a:latin typeface="Times New Roman" pitchFamily="18" charset="0"/>
                <a:cs typeface="Times New Roman" pitchFamily="18" charset="0"/>
              </a:rPr>
              <a:t> </a:t>
            </a:r>
            <a:r>
              <a:rPr lang="nl-NL" sz="2400">
                <a:solidFill>
                  <a:srgbClr val="000000"/>
                </a:solidFill>
                <a:latin typeface="Times New Roman" pitchFamily="18" charset="0"/>
                <a:cs typeface="Times New Roman" pitchFamily="18" charset="0"/>
              </a:rPr>
              <a:t>một thách thức, đòi hỏi con người có nghị lực, sự quyết tâm, kiên trì và khát vọng chinh phục.</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Cảnh thiên nhiên của rừng nguyên sinh</a:t>
            </a:r>
            <a:r>
              <a:rPr lang="nl-NL" sz="2400">
                <a:latin typeface="Times New Roman" pitchFamily="18" charset="0"/>
                <a:cs typeface="Times New Roman" pitchFamily="18" charset="0"/>
              </a:rPr>
              <a:t>: </a:t>
            </a:r>
            <a:r>
              <a:rPr lang="nl-NL" sz="2400" i="1">
                <a:solidFill>
                  <a:srgbClr val="000000"/>
                </a:solidFill>
                <a:latin typeface="Times New Roman" pitchFamily="18" charset="0"/>
                <a:cs typeface="Times New Roman" pitchFamily="18" charset="0"/>
              </a:rPr>
              <a:t>một cuộc “ngược dòng” tìm về thuở sơ khai</a:t>
            </a:r>
            <a:r>
              <a:rPr lang="nl-NL"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a:t>
            </a:r>
            <a:r>
              <a:rPr lang="nl-NL" sz="2400" i="1">
                <a:solidFill>
                  <a:srgbClr val="000000"/>
                </a:solidFill>
                <a:latin typeface="Times New Roman" pitchFamily="18" charset="0"/>
                <a:cs typeface="Times New Roman" pitchFamily="18" charset="0"/>
              </a:rPr>
              <a:t>cây cổ thụ tán cao vút, hoa phong lan nở, nhiều côn trùng, chim chóc</a:t>
            </a:r>
            <a:r>
              <a:rPr lang="nl-NL"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barn(inVertical)">
                                      <p:cBhvr>
                                        <p:cTn id="35" dur="500"/>
                                        <p:tgtEl>
                                          <p:spTgt spid="1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5" grpId="0"/>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89013"/>
            <a:ext cx="11306175" cy="50212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30238" y="1527175"/>
            <a:ext cx="10942637" cy="3840163"/>
          </a:xfrm>
          <a:prstGeom prst="rect">
            <a:avLst/>
          </a:prstGeom>
          <a:noFill/>
          <a:ln w="9525">
            <a:noFill/>
            <a:miter lim="800000"/>
            <a:headEnd/>
            <a:tailEnd/>
          </a:ln>
        </p:spPr>
        <p:txBody>
          <a:bodyPr>
            <a:spAutoFit/>
          </a:bodyPr>
          <a:lstStyle/>
          <a:p>
            <a:pPr algn="just">
              <a:lnSpc>
                <a:spcPct val="115000"/>
              </a:lnSpc>
              <a:spcAft>
                <a:spcPts val="1000"/>
              </a:spcAft>
            </a:pPr>
            <a:r>
              <a:rPr lang="nl-NL" sz="2400" i="1">
                <a:solidFill>
                  <a:srgbClr val="000000"/>
                </a:solidFill>
                <a:latin typeface="Times New Roman" pitchFamily="18" charset="0"/>
                <a:cs typeface="Times New Roman" pitchFamily="18" charset="0"/>
              </a:rPr>
              <a:t>+ con đường, thảm cỏ, tiếng chim, đàn cá bơi, đàn bướm quấn quýt cả vào chân người</a:t>
            </a:r>
            <a:r>
              <a:rPr lang="nl-NL"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Các phép tu từ: liệt kê, so sánh: Đàn bướm đậu với “đám hoa ai ngẫu hứng xếp trên mặt đất”; từ ngữ miêu tả gợi cảm: “róc rách, rậm rạm, liêu xiêu, ...” tạo ta các chi tiết miêu tả đặc sắc, hấp dẫn.</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a:t>
            </a:r>
            <a:r>
              <a:rPr lang="nl-NL" sz="2400" b="1">
                <a:solidFill>
                  <a:srgbClr val="000000"/>
                </a:solidFill>
                <a:latin typeface="Times New Roman" pitchFamily="18" charset="0"/>
                <a:cs typeface="Times New Roman" pitchFamily="18" charset="0"/>
              </a:rPr>
              <a:t>Cảnh rừng nguyên sinh</a:t>
            </a:r>
            <a:r>
              <a:rPr lang="nl-NL" sz="2400">
                <a:solidFill>
                  <a:srgbClr val="000000"/>
                </a:solidFill>
                <a:latin typeface="Times New Roman" pitchFamily="18" charset="0"/>
                <a:cs typeface="Times New Roman" pitchFamily="18" charset="0"/>
              </a:rPr>
              <a:t> hiện lên </a:t>
            </a:r>
            <a:r>
              <a:rPr lang="nl-NL" sz="2400" b="1">
                <a:solidFill>
                  <a:srgbClr val="000000"/>
                </a:solidFill>
                <a:latin typeface="Times New Roman" pitchFamily="18" charset="0"/>
                <a:cs typeface="Times New Roman" pitchFamily="18" charset="0"/>
              </a:rPr>
              <a:t>sống động</a:t>
            </a:r>
            <a:r>
              <a:rPr lang="nl-NL" sz="2400">
                <a:solidFill>
                  <a:srgbClr val="000000"/>
                </a:solidFill>
                <a:latin typeface="Times New Roman" pitchFamily="18" charset="0"/>
                <a:cs typeface="Times New Roman" pitchFamily="18" charset="0"/>
              </a:rPr>
              <a:t>. Thiên nhiên mang vẻ đẹp </a:t>
            </a:r>
            <a:r>
              <a:rPr lang="nl-NL" sz="2400" b="1">
                <a:solidFill>
                  <a:srgbClr val="000000"/>
                </a:solidFill>
                <a:latin typeface="Times New Roman" pitchFamily="18" charset="0"/>
                <a:cs typeface="Times New Roman" pitchFamily="18" charset="0"/>
              </a:rPr>
              <a:t>hoang sơ, hiểm trở, đầy thách thức,</a:t>
            </a:r>
            <a:r>
              <a:rPr lang="nl-NL" sz="2400">
                <a:solidFill>
                  <a:srgbClr val="000000"/>
                </a:solidFill>
                <a:latin typeface="Times New Roman" pitchFamily="18" charset="0"/>
                <a:cs typeface="Times New Roman" pitchFamily="18" charset="0"/>
              </a:rPr>
              <a:t> mà cũng </a:t>
            </a:r>
            <a:r>
              <a:rPr lang="nl-NL" sz="2400" b="1">
                <a:solidFill>
                  <a:srgbClr val="000000"/>
                </a:solidFill>
                <a:latin typeface="Times New Roman" pitchFamily="18" charset="0"/>
                <a:cs typeface="Times New Roman" pitchFamily="18" charset="0"/>
              </a:rPr>
              <a:t>gần gũi, bao dung</a:t>
            </a:r>
            <a:r>
              <a:rPr lang="nl-NL" sz="2400">
                <a:solidFill>
                  <a:srgbClr val="000000"/>
                </a:solidFill>
                <a:latin typeface="Times New Roman" pitchFamily="18" charset="0"/>
                <a:cs typeface="Times New Roman" pitchFamily="18" charset="0"/>
              </a:rPr>
              <a:t> và </a:t>
            </a:r>
            <a:r>
              <a:rPr lang="nl-NL" sz="2400" b="1">
                <a:solidFill>
                  <a:srgbClr val="000000"/>
                </a:solidFill>
                <a:latin typeface="Times New Roman" pitchFamily="18" charset="0"/>
                <a:cs typeface="Times New Roman" pitchFamily="18" charset="0"/>
              </a:rPr>
              <a:t>mê hoặc</a:t>
            </a:r>
            <a:r>
              <a:rPr lang="nl-NL"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Tác giả gửi gắm cảm xúc </a:t>
            </a:r>
            <a:r>
              <a:rPr lang="nl-NL" sz="2400" b="1">
                <a:solidFill>
                  <a:srgbClr val="000000"/>
                </a:solidFill>
                <a:latin typeface="Times New Roman" pitchFamily="18" charset="0"/>
                <a:cs typeface="Times New Roman" pitchFamily="18" charset="0"/>
              </a:rPr>
              <a:t>háo hức, mê say, ngặc nhiên, bất ngờ</a:t>
            </a:r>
            <a:r>
              <a:rPr lang="nl-NL" sz="2400">
                <a:solidFill>
                  <a:srgbClr val="000000"/>
                </a:solidFill>
                <a:latin typeface="Times New Roman" pitchFamily="18" charset="0"/>
                <a:cs typeface="Times New Roman" pitchFamily="18" charset="0"/>
              </a:rPr>
              <a:t> của người lần đầu đặt chân tới nơi đây.</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09663"/>
            <a:ext cx="11410950" cy="50069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14363" y="1631950"/>
            <a:ext cx="11047412" cy="3841750"/>
          </a:xfrm>
          <a:prstGeom prst="rect">
            <a:avLst/>
          </a:prstGeom>
          <a:noFill/>
          <a:ln w="9525">
            <a:noFill/>
            <a:miter lim="800000"/>
            <a:headEnd/>
            <a:tailEnd/>
          </a:ln>
        </p:spPr>
        <p:txBody>
          <a:bodyPr>
            <a:spAutoFit/>
          </a:bodyPr>
          <a:lstStyle/>
          <a:p>
            <a:pPr algn="just">
              <a:lnSpc>
                <a:spcPct val="115000"/>
              </a:lnSpc>
              <a:spcAft>
                <a:spcPts val="1000"/>
              </a:spcAft>
            </a:pPr>
            <a:r>
              <a:rPr lang="nl-NL" sz="2400" i="1">
                <a:solidFill>
                  <a:srgbClr val="000000"/>
                </a:solidFill>
                <a:latin typeface="Times New Roman" pitchFamily="18" charset="0"/>
                <a:cs typeface="Times New Roman" pitchFamily="18" charset="0"/>
              </a:rPr>
              <a:t>+ con đường, thảm cỏ, tiếng chim, đàn cá bơi, đàn bướm quấn quýt cả vào chân người</a:t>
            </a:r>
            <a:r>
              <a:rPr lang="nl-NL"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Các phép tu từ: liệt kê, so sánh: Đàn bướm đậu với “đám hoa ai ngẫu hứng xếp trên mặt đất”; từ ngữ miêu tả gợi cảm: “róc rách, rậm rạm, liêu xiêu, ...” tạo ta các chi tiết miêu tả đặc sắc, hấp dẫn.</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a:t>
            </a:r>
            <a:r>
              <a:rPr lang="nl-NL" sz="2400" b="1">
                <a:solidFill>
                  <a:srgbClr val="000000"/>
                </a:solidFill>
                <a:latin typeface="Times New Roman" pitchFamily="18" charset="0"/>
                <a:cs typeface="Times New Roman" pitchFamily="18" charset="0"/>
              </a:rPr>
              <a:t>Cảnh rừng nguyên sinh</a:t>
            </a:r>
            <a:r>
              <a:rPr lang="nl-NL" sz="2400">
                <a:solidFill>
                  <a:srgbClr val="000000"/>
                </a:solidFill>
                <a:latin typeface="Times New Roman" pitchFamily="18" charset="0"/>
                <a:cs typeface="Times New Roman" pitchFamily="18" charset="0"/>
              </a:rPr>
              <a:t> hiện lên </a:t>
            </a:r>
            <a:r>
              <a:rPr lang="nl-NL" sz="2400" b="1">
                <a:solidFill>
                  <a:srgbClr val="000000"/>
                </a:solidFill>
                <a:latin typeface="Times New Roman" pitchFamily="18" charset="0"/>
                <a:cs typeface="Times New Roman" pitchFamily="18" charset="0"/>
              </a:rPr>
              <a:t>sống động</a:t>
            </a:r>
            <a:r>
              <a:rPr lang="nl-NL" sz="2400">
                <a:solidFill>
                  <a:srgbClr val="000000"/>
                </a:solidFill>
                <a:latin typeface="Times New Roman" pitchFamily="18" charset="0"/>
                <a:cs typeface="Times New Roman" pitchFamily="18" charset="0"/>
              </a:rPr>
              <a:t>. Thiên nhiên mang vẻ đẹp </a:t>
            </a:r>
            <a:r>
              <a:rPr lang="nl-NL" sz="2400" b="1">
                <a:solidFill>
                  <a:srgbClr val="000000"/>
                </a:solidFill>
                <a:latin typeface="Times New Roman" pitchFamily="18" charset="0"/>
                <a:cs typeface="Times New Roman" pitchFamily="18" charset="0"/>
              </a:rPr>
              <a:t>hoang sơ, hiểm trở, đầy thách thức,</a:t>
            </a:r>
            <a:r>
              <a:rPr lang="nl-NL" sz="2400">
                <a:solidFill>
                  <a:srgbClr val="000000"/>
                </a:solidFill>
                <a:latin typeface="Times New Roman" pitchFamily="18" charset="0"/>
                <a:cs typeface="Times New Roman" pitchFamily="18" charset="0"/>
              </a:rPr>
              <a:t> mà cũng </a:t>
            </a:r>
            <a:r>
              <a:rPr lang="nl-NL" sz="2400" b="1">
                <a:solidFill>
                  <a:srgbClr val="000000"/>
                </a:solidFill>
                <a:latin typeface="Times New Roman" pitchFamily="18" charset="0"/>
                <a:cs typeface="Times New Roman" pitchFamily="18" charset="0"/>
              </a:rPr>
              <a:t>gần gũi, bao dung</a:t>
            </a:r>
            <a:r>
              <a:rPr lang="nl-NL" sz="2400">
                <a:solidFill>
                  <a:srgbClr val="000000"/>
                </a:solidFill>
                <a:latin typeface="Times New Roman" pitchFamily="18" charset="0"/>
                <a:cs typeface="Times New Roman" pitchFamily="18" charset="0"/>
              </a:rPr>
              <a:t> và </a:t>
            </a:r>
            <a:r>
              <a:rPr lang="nl-NL" sz="2400" b="1">
                <a:solidFill>
                  <a:srgbClr val="000000"/>
                </a:solidFill>
                <a:latin typeface="Times New Roman" pitchFamily="18" charset="0"/>
                <a:cs typeface="Times New Roman" pitchFamily="18" charset="0"/>
              </a:rPr>
              <a:t>mê hoặc</a:t>
            </a:r>
            <a:r>
              <a:rPr lang="nl-NL"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Tác giả gửi gắm cảm xúc </a:t>
            </a:r>
            <a:r>
              <a:rPr lang="nl-NL" sz="2400" b="1">
                <a:solidFill>
                  <a:srgbClr val="000000"/>
                </a:solidFill>
                <a:latin typeface="Times New Roman" pitchFamily="18" charset="0"/>
                <a:cs typeface="Times New Roman" pitchFamily="18" charset="0"/>
              </a:rPr>
              <a:t>háo hức, mê say, ngặc nhiên, bất ngờ</a:t>
            </a:r>
            <a:r>
              <a:rPr lang="nl-NL" sz="2400">
                <a:solidFill>
                  <a:srgbClr val="000000"/>
                </a:solidFill>
                <a:latin typeface="Times New Roman" pitchFamily="18" charset="0"/>
                <a:cs typeface="Times New Roman" pitchFamily="18" charset="0"/>
              </a:rPr>
              <a:t> của người lần đầu đặt chân tới nơi đây.</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1184275"/>
            <a:ext cx="11109325" cy="43164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17575" y="1695450"/>
            <a:ext cx="10429875" cy="133350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 Du kí:</a:t>
            </a:r>
            <a:r>
              <a:rPr lang="en-US" sz="2400">
                <a:solidFill>
                  <a:srgbClr val="000000"/>
                </a:solidFill>
                <a:latin typeface="Times New Roman" pitchFamily="18" charset="0"/>
                <a:cs typeface="Times New Roman" pitchFamily="18" charset="0"/>
              </a:rPr>
              <a:t> Du kí là thể loại ghi chép vể những chuyến đi tới các vùng đất, các xứ sở nào đó. Người viết kể lại hoặc miêu tả những điều mắt thấy tai nghe trên hành trình của mình.</a:t>
            </a:r>
            <a:r>
              <a:rPr lang="en-US" sz="2400">
                <a:solidFill>
                  <a:srgbClr val="0D0D0D"/>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917575" y="3054350"/>
            <a:ext cx="10579100" cy="1331913"/>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3.</a:t>
            </a:r>
            <a:r>
              <a:rPr lang="en-US" sz="2400">
                <a:solidFill>
                  <a:srgbClr val="0D0D0D"/>
                </a:solidFill>
                <a:latin typeface="Times New Roman" pitchFamily="18" charset="0"/>
                <a:cs typeface="Times New Roman" pitchFamily="18" charset="0"/>
              </a:rPr>
              <a:t> </a:t>
            </a:r>
            <a:r>
              <a:rPr lang="en-US" sz="2400" b="1">
                <a:solidFill>
                  <a:srgbClr val="0D0D0D"/>
                </a:solidFill>
                <a:latin typeface="Times New Roman" pitchFamily="18" charset="0"/>
                <a:cs typeface="Times New Roman" pitchFamily="18" charset="0"/>
              </a:rPr>
              <a:t>Tính xác thực</a:t>
            </a:r>
            <a:r>
              <a:rPr lang="en-US" sz="2400">
                <a:solidFill>
                  <a:srgbClr val="0D0D0D"/>
                </a:solidFill>
                <a:latin typeface="Times New Roman" pitchFamily="18" charset="0"/>
                <a:cs typeface="Times New Roman" pitchFamily="18" charset="0"/>
              </a:rPr>
              <a:t> của sự việc mà kí ghi chép được thể hiện qua một hoặc nhiều yếu tố cụ thể như thời gian (ngày, tháng, năm,...); địa điểm diễn ra sự việc; sự có mặt của người khác như người thân trong gia đình, bạn bè cùng tham gia vào một sự việc.</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881063" y="4411663"/>
            <a:ext cx="10429875"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D0D0D"/>
                </a:solidFill>
                <a:latin typeface="Times New Roman" pitchFamily="18" charset="0"/>
                <a:cs typeface="Times New Roman" pitchFamily="18" charset="0"/>
              </a:rPr>
              <a:t>4.</a:t>
            </a:r>
            <a:r>
              <a:rPr lang="en-US" sz="2400">
                <a:solidFill>
                  <a:srgbClr val="0D0D0D"/>
                </a:solidFill>
                <a:latin typeface="Times New Roman" pitchFamily="18" charset="0"/>
                <a:cs typeface="Times New Roman" pitchFamily="18" charset="0"/>
              </a:rPr>
              <a:t> </a:t>
            </a:r>
            <a:r>
              <a:rPr lang="en-US" sz="2400" b="1">
                <a:solidFill>
                  <a:srgbClr val="0D0D0D"/>
                </a:solidFill>
                <a:latin typeface="Times New Roman" pitchFamily="18" charset="0"/>
                <a:cs typeface="Times New Roman" pitchFamily="18" charset="0"/>
              </a:rPr>
              <a:t>Ngôi kể</a:t>
            </a:r>
            <a:r>
              <a:rPr lang="en-US" sz="2400">
                <a:solidFill>
                  <a:srgbClr val="0D0D0D"/>
                </a:solidFill>
                <a:latin typeface="Times New Roman" pitchFamily="18" charset="0"/>
                <a:cs typeface="Times New Roman" pitchFamily="18" charset="0"/>
              </a:rPr>
              <a:t>: Người kể trong kí thường kể theo ngôi thứ nhất (người kể xưng </a:t>
            </a:r>
            <a:r>
              <a:rPr lang="en-US" sz="2400" i="1">
                <a:solidFill>
                  <a:srgbClr val="0D0D0D"/>
                </a:solidFill>
                <a:latin typeface="Times New Roman" pitchFamily="18" charset="0"/>
                <a:cs typeface="Times New Roman" pitchFamily="18" charset="0"/>
              </a:rPr>
              <a:t>tôi</a:t>
            </a:r>
            <a:r>
              <a:rPr lang="en-US" sz="2400">
                <a:solidFill>
                  <a:srgbClr val="0D0D0D"/>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00113"/>
            <a:ext cx="11366500" cy="49609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p:nvPr/>
        </p:nvSpPr>
        <p:spPr>
          <a:xfrm>
            <a:off x="600075" y="1243013"/>
            <a:ext cx="11047413" cy="3827462"/>
          </a:xfrm>
          <a:prstGeom prst="rect">
            <a:avLst/>
          </a:prstGeom>
          <a:noFill/>
        </p:spPr>
        <p:txBody>
          <a:bodyPr>
            <a:spAutoFit/>
          </a:bodyPr>
          <a:lstStyle/>
          <a:p>
            <a:pPr>
              <a:lnSpc>
                <a:spcPts val="1950"/>
              </a:lnSpc>
              <a:spcAft>
                <a:spcPts val="1200"/>
              </a:spcAft>
            </a:pPr>
            <a:r>
              <a:rPr lang="en-US" sz="2400" b="1">
                <a:solidFill>
                  <a:srgbClr val="000000"/>
                </a:solidFill>
                <a:latin typeface="Times New Roman" pitchFamily="18" charset="0"/>
                <a:cs typeface="Times New Roman" pitchFamily="18" charset="0"/>
              </a:rPr>
              <a:t>b. Sự “sống” của đá:</a:t>
            </a:r>
            <a:endParaRPr lang="en-US" sz="2400">
              <a:latin typeface="Times New Roman" pitchFamily="18"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 Hàng trăm dải đá san hô uốn lượn thành bao nhiêu tầng, bậc lớn nhỏ.</a:t>
            </a:r>
            <a:endParaRPr lang="en-US" sz="2400">
              <a:latin typeface="Times New Roman" pitchFamily="18"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 Nhũ đá, măng đá, ngọc động giăng đầy bên những vách núi, sàn hang…</a:t>
            </a:r>
            <a:endParaRPr lang="en-US" sz="2400">
              <a:latin typeface="Times New Roman" pitchFamily="18" charset="0"/>
              <a:cs typeface="Times New Roman" pitchFamily="18" charset="0"/>
            </a:endParaRPr>
          </a:p>
          <a:p>
            <a:pPr algn="just">
              <a:lnSpc>
                <a:spcPct val="115000"/>
              </a:lnSpc>
              <a:spcAft>
                <a:spcPts val="1000"/>
              </a:spcAft>
            </a:pPr>
            <a:r>
              <a:rPr lang="en-US" sz="2400" i="1">
                <a:latin typeface="Times New Roman" pitchFamily="18" charset="0"/>
                <a:cs typeface="Times New Roman" pitchFamily="18" charset="0"/>
              </a:rPr>
              <a:t>+ Mỗi xen-ti-mét đá kia phải qua cả trăm triệu năm bào mòn hay bồi đắp nên.</a:t>
            </a:r>
            <a:endParaRPr lang="en-US" sz="2400">
              <a:latin typeface="Times New Roman" pitchFamily="18" charset="0"/>
              <a:cs typeface="Times New Roman" pitchFamily="18" charset="0"/>
            </a:endParaRPr>
          </a:p>
          <a:p>
            <a:pPr algn="just">
              <a:lnSpc>
                <a:spcPct val="115000"/>
              </a:lnSpc>
              <a:spcAft>
                <a:spcPts val="1000"/>
              </a:spcAft>
            </a:pPr>
            <a:r>
              <a:rPr lang="nl-NL" sz="2400">
                <a:solidFill>
                  <a:srgbClr val="000000"/>
                </a:solidFill>
                <a:latin typeface="Times New Roman" pitchFamily="18" charset="0"/>
                <a:cs typeface="Times New Roman" pitchFamily="18" charset="0"/>
              </a:rPr>
              <a:t> Hang Én tuyệt đẹp, </a:t>
            </a:r>
            <a:r>
              <a:rPr lang="nl-NL" sz="2400" b="1">
                <a:solidFill>
                  <a:srgbClr val="000000"/>
                </a:solidFill>
                <a:latin typeface="Times New Roman" pitchFamily="18" charset="0"/>
                <a:cs typeface="Times New Roman" pitchFamily="18" charset="0"/>
              </a:rPr>
              <a:t>đá</a:t>
            </a:r>
            <a:r>
              <a:rPr lang="nl-NL" sz="2400">
                <a:solidFill>
                  <a:srgbClr val="000000"/>
                </a:solidFill>
                <a:latin typeface="Times New Roman" pitchFamily="18" charset="0"/>
                <a:cs typeface="Times New Roman" pitchFamily="18" charset="0"/>
              </a:rPr>
              <a:t>  vốn là vật </a:t>
            </a:r>
            <a:r>
              <a:rPr lang="nl-NL" sz="2400" b="1">
                <a:solidFill>
                  <a:srgbClr val="000000"/>
                </a:solidFill>
                <a:latin typeface="Times New Roman" pitchFamily="18" charset="0"/>
                <a:cs typeface="Times New Roman" pitchFamily="18" charset="0"/>
              </a:rPr>
              <a:t>vô tri</a:t>
            </a:r>
            <a:r>
              <a:rPr lang="nl-NL" sz="2400">
                <a:solidFill>
                  <a:srgbClr val="000000"/>
                </a:solidFill>
                <a:latin typeface="Times New Roman" pitchFamily="18" charset="0"/>
                <a:cs typeface="Times New Roman" pitchFamily="18" charset="0"/>
              </a:rPr>
              <a:t> nhưng đều </a:t>
            </a:r>
            <a:r>
              <a:rPr lang="nl-NL" sz="2400" b="1">
                <a:solidFill>
                  <a:srgbClr val="000000"/>
                </a:solidFill>
                <a:latin typeface="Times New Roman" pitchFamily="18" charset="0"/>
                <a:cs typeface="Times New Roman" pitchFamily="18" charset="0"/>
              </a:rPr>
              <a:t>có </a:t>
            </a:r>
            <a:r>
              <a:rPr lang="nl-NL" sz="2400" b="1">
                <a:latin typeface="Times New Roman" pitchFamily="18" charset="0"/>
                <a:cs typeface="Times New Roman" pitchFamily="18" charset="0"/>
              </a:rPr>
              <a:t>sự sống, sinh thành, biến hóa</a:t>
            </a:r>
            <a:r>
              <a:rPr lang="nl-NL" sz="2400">
                <a:latin typeface="Times New Roman" pitchFamily="18" charset="0"/>
                <a:cs typeface="Times New Roman" pitchFamily="18" charset="0"/>
              </a:rPr>
              <a:t> qua chiều dài của lịch sử địa chất .Qua cách miêu tả, thiên nhiên trở nên có </a:t>
            </a:r>
            <a:r>
              <a:rPr lang="nl-NL" sz="2400" b="1">
                <a:latin typeface="Times New Roman" pitchFamily="18" charset="0"/>
                <a:cs typeface="Times New Roman" pitchFamily="18" charset="0"/>
              </a:rPr>
              <a:t>hồn, thân thiết, gần gũi</a:t>
            </a:r>
            <a:r>
              <a:rPr lang="nl-NL" sz="2400">
                <a:latin typeface="Times New Roman" pitchFamily="18" charset="0"/>
                <a:cs typeface="Times New Roman" pitchFamily="18" charset="0"/>
              </a:rPr>
              <a:t> với con người, giúp con người hiểu được chiều sâu của lịch sử, cội nguồn của sự sống trên hành tinh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261725" cy="48053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p:nvPr/>
        </p:nvSpPr>
        <p:spPr>
          <a:xfrm>
            <a:off x="514350" y="1881188"/>
            <a:ext cx="11163300" cy="3400425"/>
          </a:xfrm>
          <a:prstGeom prst="rect">
            <a:avLst/>
          </a:prstGeom>
          <a:noFill/>
        </p:spPr>
        <p:txBody>
          <a:bodyPr>
            <a:spAutoFit/>
          </a:bodyPr>
          <a:lstStyle/>
          <a:p>
            <a:pPr>
              <a:lnSpc>
                <a:spcPts val="1950"/>
              </a:lnSpc>
              <a:spcAft>
                <a:spcPts val="1200"/>
              </a:spcAft>
            </a:pPr>
            <a:r>
              <a:rPr lang="en-US" sz="2400" b="1">
                <a:solidFill>
                  <a:srgbClr val="000000"/>
                </a:solidFill>
                <a:latin typeface="Times New Roman" pitchFamily="18" charset="0"/>
                <a:cs typeface="Times New Roman" pitchFamily="18" charset="0"/>
              </a:rPr>
              <a:t>c. Cuộc sống của loài én chưa biết sợ con người:</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Hồn nhiên cư ngụ và chưa biết sợ con người.</a:t>
            </a:r>
            <a:endParaRPr lang="en-US" sz="2400">
              <a:latin typeface="Times New Roman" pitchFamily="18"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 Bốn bên </a:t>
            </a:r>
            <a:r>
              <a:rPr lang="en-US" sz="2400" i="1" u="sng">
                <a:solidFill>
                  <a:srgbClr val="000000"/>
                </a:solidFill>
                <a:latin typeface="Times New Roman" pitchFamily="18" charset="0"/>
                <a:cs typeface="Times New Roman" pitchFamily="18" charset="0"/>
              </a:rPr>
              <a:t>dày đặc</a:t>
            </a:r>
            <a:r>
              <a:rPr lang="en-US" sz="2400" i="1">
                <a:solidFill>
                  <a:srgbClr val="000000"/>
                </a:solidFill>
                <a:latin typeface="Times New Roman" pitchFamily="18" charset="0"/>
                <a:cs typeface="Times New Roman" pitchFamily="18" charset="0"/>
              </a:rPr>
              <a:t> én.</a:t>
            </a:r>
            <a:endParaRPr lang="en-US" sz="2400">
              <a:latin typeface="Times New Roman" pitchFamily="18"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 Én bố mẹ </a:t>
            </a:r>
            <a:r>
              <a:rPr lang="en-US" sz="2400" i="1" u="sng">
                <a:solidFill>
                  <a:srgbClr val="000000"/>
                </a:solidFill>
                <a:latin typeface="Times New Roman" pitchFamily="18" charset="0"/>
                <a:cs typeface="Times New Roman" pitchFamily="18" charset="0"/>
              </a:rPr>
              <a:t>tấp nập</a:t>
            </a:r>
            <a:r>
              <a:rPr lang="en-US" sz="2400" i="1">
                <a:solidFill>
                  <a:srgbClr val="000000"/>
                </a:solidFill>
                <a:latin typeface="Times New Roman" pitchFamily="18" charset="0"/>
                <a:cs typeface="Times New Roman" pitchFamily="18" charset="0"/>
              </a:rPr>
              <a:t> đi, về, mải mớm mồi cho con; én anh chị </a:t>
            </a:r>
            <a:r>
              <a:rPr lang="en-US" sz="2400" i="1" u="sng">
                <a:solidFill>
                  <a:srgbClr val="000000"/>
                </a:solidFill>
                <a:latin typeface="Times New Roman" pitchFamily="18" charset="0"/>
                <a:cs typeface="Times New Roman" pitchFamily="18" charset="0"/>
              </a:rPr>
              <a:t>rập rờn</a:t>
            </a:r>
            <a:r>
              <a:rPr lang="en-US" sz="2400" i="1">
                <a:solidFill>
                  <a:srgbClr val="000000"/>
                </a:solidFill>
                <a:latin typeface="Times New Roman" pitchFamily="18" charset="0"/>
                <a:cs typeface="Times New Roman" pitchFamily="18" charset="0"/>
              </a:rPr>
              <a:t> bay đôi; én con </a:t>
            </a:r>
            <a:r>
              <a:rPr lang="en-US" sz="2400" i="1" u="sng">
                <a:solidFill>
                  <a:srgbClr val="000000"/>
                </a:solidFill>
                <a:latin typeface="Times New Roman" pitchFamily="18" charset="0"/>
                <a:cs typeface="Times New Roman" pitchFamily="18" charset="0"/>
              </a:rPr>
              <a:t>chấp chới</a:t>
            </a:r>
            <a:r>
              <a:rPr lang="en-US" sz="2400" i="1">
                <a:solidFill>
                  <a:srgbClr val="000000"/>
                </a:solidFill>
                <a:latin typeface="Times New Roman" pitchFamily="18" charset="0"/>
                <a:cs typeface="Times New Roman" pitchFamily="18" charset="0"/>
              </a:rPr>
              <a:t> vỗ cánh; én thiếu niên ngủ nướng.</a:t>
            </a:r>
            <a:endParaRPr lang="en-US" sz="2400">
              <a:latin typeface="Times New Roman" pitchFamily="18"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 Én xuống kiếm ăn, gãy cánh</a:t>
            </a:r>
            <a:r>
              <a:rPr lang="en-US" sz="2400" i="1" u="sng">
                <a:solidFill>
                  <a:srgbClr val="000000"/>
                </a:solidFill>
                <a:latin typeface="Times New Roman" pitchFamily="18" charset="0"/>
                <a:cs typeface="Times New Roman" pitchFamily="18" charset="0"/>
              </a:rPr>
              <a:t>: ung dung</a:t>
            </a:r>
            <a:r>
              <a:rPr lang="en-US" sz="2400" i="1">
                <a:solidFill>
                  <a:srgbClr val="000000"/>
                </a:solidFill>
                <a:latin typeface="Times New Roman" pitchFamily="18" charset="0"/>
                <a:cs typeface="Times New Roman" pitchFamily="18" charset="0"/>
              </a:rPr>
              <a:t> mổ cơm trong tay con người, </a:t>
            </a:r>
            <a:r>
              <a:rPr lang="en-US" sz="2400" i="1" u="sng">
                <a:solidFill>
                  <a:srgbClr val="000000"/>
                </a:solidFill>
                <a:latin typeface="Times New Roman" pitchFamily="18" charset="0"/>
                <a:cs typeface="Times New Roman" pitchFamily="18" charset="0"/>
              </a:rPr>
              <a:t>thản nhiên</a:t>
            </a:r>
            <a:r>
              <a:rPr lang="en-US" sz="2400" i="1">
                <a:solidFill>
                  <a:srgbClr val="000000"/>
                </a:solidFill>
                <a:latin typeface="Times New Roman" pitchFamily="18" charset="0"/>
                <a:cs typeface="Times New Roman" pitchFamily="18" charset="0"/>
              </a:rPr>
              <a:t> đi quanh lều...</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441113" cy="50514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35013" y="1517650"/>
            <a:ext cx="11041062" cy="4062413"/>
          </a:xfrm>
          <a:prstGeom prst="rect">
            <a:avLst/>
          </a:prstGeom>
          <a:noFill/>
          <a:ln w="9525">
            <a:noFill/>
            <a:miter lim="800000"/>
            <a:headEnd/>
            <a:tailEnd/>
          </a:ln>
        </p:spPr>
        <p:txBody>
          <a:bodyPr>
            <a:spAutoFit/>
          </a:bodyPr>
          <a:lstStyle/>
          <a:p>
            <a:pPr algn="just">
              <a:lnSpc>
                <a:spcPct val="150000"/>
              </a:lnSpc>
              <a:spcAft>
                <a:spcPts val="1000"/>
              </a:spcAft>
            </a:pPr>
            <a:r>
              <a:rPr lang="nl-NL" sz="2400">
                <a:latin typeface="Times New Roman" pitchFamily="18" charset="0"/>
                <a:cs typeface="Times New Roman" pitchFamily="18" charset="0"/>
              </a:rPr>
              <a:t>- </a:t>
            </a:r>
            <a:r>
              <a:rPr lang="nl-NL" sz="2400" b="1">
                <a:latin typeface="Times New Roman" pitchFamily="18" charset="0"/>
                <a:cs typeface="Times New Roman" pitchFamily="18" charset="0"/>
              </a:rPr>
              <a:t>Nhân hóa</a:t>
            </a:r>
            <a:r>
              <a:rPr lang="nl-NL" sz="2400">
                <a:latin typeface="Times New Roman" pitchFamily="18" charset="0"/>
                <a:cs typeface="Times New Roman" pitchFamily="18" charset="0"/>
              </a:rPr>
              <a:t>, cách dùng từ, viết câu thể hiện tình cảm, cảm xúc: Én bố mẹ, én anh chị, én ra ràng, ...</a:t>
            </a:r>
            <a:endParaRPr lang="en-US" sz="2400">
              <a:latin typeface="Times New Roman" pitchFamily="18" charset="0"/>
              <a:cs typeface="Times New Roman" pitchFamily="18" charset="0"/>
            </a:endParaRPr>
          </a:p>
          <a:p>
            <a:pPr algn="just">
              <a:lnSpc>
                <a:spcPct val="150000"/>
              </a:lnSpc>
              <a:spcAft>
                <a:spcPts val="1000"/>
              </a:spcAft>
            </a:pPr>
            <a:r>
              <a:rPr lang="nl-NL" sz="2400">
                <a:solidFill>
                  <a:srgbClr val="000000"/>
                </a:solidFill>
                <a:latin typeface="Times New Roman" pitchFamily="18" charset="0"/>
                <a:cs typeface="Times New Roman" pitchFamily="18" charset="0"/>
              </a:rPr>
              <a:t>- </a:t>
            </a:r>
            <a:r>
              <a:rPr lang="nl-NL" sz="2400" b="1">
                <a:solidFill>
                  <a:srgbClr val="000000"/>
                </a:solidFill>
                <a:latin typeface="Times New Roman" pitchFamily="18" charset="0"/>
                <a:cs typeface="Times New Roman" pitchFamily="18" charset="0"/>
              </a:rPr>
              <a:t>Loài én</a:t>
            </a:r>
            <a:r>
              <a:rPr lang="nl-NL" sz="2400">
                <a:solidFill>
                  <a:srgbClr val="000000"/>
                </a:solidFill>
                <a:latin typeface="Times New Roman" pitchFamily="18" charset="0"/>
                <a:cs typeface="Times New Roman" pitchFamily="18" charset="0"/>
              </a:rPr>
              <a:t> ở đây còn nguyên sự </a:t>
            </a:r>
            <a:r>
              <a:rPr lang="nl-NL" sz="2400" b="1">
                <a:solidFill>
                  <a:srgbClr val="000000"/>
                </a:solidFill>
                <a:latin typeface="Times New Roman" pitchFamily="18" charset="0"/>
                <a:cs typeface="Times New Roman" pitchFamily="18" charset="0"/>
              </a:rPr>
              <a:t>nguyên sơ</a:t>
            </a:r>
            <a:r>
              <a:rPr lang="nl-NL" sz="2400">
                <a:solidFill>
                  <a:srgbClr val="000000"/>
                </a:solidFill>
                <a:latin typeface="Times New Roman" pitchFamily="18" charset="0"/>
                <a:cs typeface="Times New Roman" pitchFamily="18" charset="0"/>
              </a:rPr>
              <a:t>, so với những nơi khác đã bị con người không có ý thức tàn phá; </a:t>
            </a:r>
            <a:endParaRPr lang="en-US" sz="2400">
              <a:latin typeface="Times New Roman" pitchFamily="18" charset="0"/>
              <a:cs typeface="Times New Roman" pitchFamily="18" charset="0"/>
            </a:endParaRPr>
          </a:p>
          <a:p>
            <a:pPr algn="just">
              <a:lnSpc>
                <a:spcPct val="150000"/>
              </a:lnSpc>
              <a:spcAft>
                <a:spcPts val="1000"/>
              </a:spcAft>
            </a:pPr>
            <a:r>
              <a:rPr lang="nl-NL" sz="2400">
                <a:solidFill>
                  <a:srgbClr val="000000"/>
                </a:solidFill>
                <a:latin typeface="Times New Roman" pitchFamily="18" charset="0"/>
                <a:cs typeface="Times New Roman" pitchFamily="18" charset="0"/>
              </a:rPr>
              <a:t>+ Cách tác giả miêu tả cho thấy sự hòa nhập của con người với tự nhiên.</a:t>
            </a:r>
            <a:endParaRPr lang="en-US" sz="2400">
              <a:latin typeface="Times New Roman" pitchFamily="18" charset="0"/>
              <a:cs typeface="Times New Roman" pitchFamily="18" charset="0"/>
            </a:endParaRPr>
          </a:p>
          <a:p>
            <a:pPr algn="just">
              <a:lnSpc>
                <a:spcPct val="115000"/>
              </a:lnSpc>
              <a:spcAft>
                <a:spcPts val="1200"/>
              </a:spcAft>
            </a:pPr>
            <a:r>
              <a:rPr lang="nl-NL" sz="2400" b="1" i="1">
                <a:solidFill>
                  <a:srgbClr val="000000"/>
                </a:solidFill>
                <a:latin typeface="Times New Roman" pitchFamily="18" charset="0"/>
                <a:cs typeface="Times New Roman" pitchFamily="18" charset="0"/>
              </a:rPr>
              <a:t>* Cách gọi hang Én: c</a:t>
            </a:r>
            <a:r>
              <a:rPr lang="nl-NL" sz="2400" i="1">
                <a:solidFill>
                  <a:srgbClr val="000000"/>
                </a:solidFill>
                <a:latin typeface="Times New Roman" pitchFamily="18" charset="0"/>
                <a:cs typeface="Times New Roman" pitchFamily="18" charset="0"/>
              </a:rPr>
              <a:t>ái tổ được Mẹ Thiên Nhiên ban tặng. </a:t>
            </a:r>
            <a:r>
              <a:rPr lang="nl-NL" sz="2400">
                <a:solidFill>
                  <a:srgbClr val="000000"/>
                </a:solidFill>
                <a:latin typeface="Times New Roman" pitchFamily="18" charset="0"/>
                <a:cs typeface="Times New Roman" pitchFamily="18" charset="0"/>
              </a:rPr>
              <a:t>Tác giả muốn bày tỏ thái độ </a:t>
            </a:r>
            <a:r>
              <a:rPr lang="nl-NL" sz="2400" b="1">
                <a:solidFill>
                  <a:srgbClr val="000000"/>
                </a:solidFill>
                <a:latin typeface="Times New Roman" pitchFamily="18" charset="0"/>
                <a:cs typeface="Times New Roman" pitchFamily="18" charset="0"/>
              </a:rPr>
              <a:t>ngưỡng vọng, biết ơn, trân trọng sự dồi dào, phong phú, vẻ đẹp của thiên nhiên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65175"/>
            <a:ext cx="11156950" cy="55149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p:nvPr/>
        </p:nvSpPr>
        <p:spPr>
          <a:xfrm>
            <a:off x="619125" y="1182688"/>
            <a:ext cx="10714038" cy="4478337"/>
          </a:xfrm>
          <a:prstGeom prst="rect">
            <a:avLst/>
          </a:prstGeom>
          <a:noFill/>
        </p:spPr>
        <p:txBody>
          <a:bodyPr>
            <a:spAutoFit/>
          </a:bodyPr>
          <a:lstStyle/>
          <a:p>
            <a:r>
              <a:rPr lang="en-US" sz="2400" b="1">
                <a:solidFill>
                  <a:srgbClr val="000000"/>
                </a:solidFill>
                <a:latin typeface="Times New Roman" pitchFamily="18" charset="0"/>
                <a:cs typeface="Times New Roman" pitchFamily="18" charset="0"/>
              </a:rPr>
              <a:t>3. Con người với hang Én</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Trong lịch sử: Người A-rem ngày trước ở hang Én, trứng chim là nguồn thực phẩm của họ. Khi ra ngoài họ vẫn giữ hội “ăn én”, dấu tích của một thế hệ leo vách đá, trần hang: bàn chân mỏng, ngón dẹt.</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Đoàn người hiện tại:</a:t>
            </a:r>
            <a:endParaRPr lang="en-US" sz="2400">
              <a:latin typeface="Times New Roman" pitchFamily="18" charset="0"/>
              <a:cs typeface="Times New Roman" pitchFamily="18" charset="0"/>
            </a:endParaRPr>
          </a:p>
          <a:p>
            <a:pPr>
              <a:spcAft>
                <a:spcPts val="1000"/>
              </a:spcAft>
            </a:pPr>
            <a:r>
              <a:rPr lang="en-US" sz="2400">
                <a:solidFill>
                  <a:srgbClr val="000000"/>
                </a:solidFill>
                <a:latin typeface="Times New Roman" pitchFamily="18" charset="0"/>
                <a:cs typeface="Times New Roman" pitchFamily="18" charset="0"/>
              </a:rPr>
              <a:t>+ Đối với nhân vật tôi, là một chuyến hành trình thú vị.</a:t>
            </a:r>
            <a:endParaRPr lang="en-US" sz="2400">
              <a:latin typeface="Times New Roman" pitchFamily="18" charset="0"/>
              <a:cs typeface="Times New Roman" pitchFamily="18" charset="0"/>
            </a:endParaRPr>
          </a:p>
          <a:p>
            <a:pPr>
              <a:spcAft>
                <a:spcPts val="1000"/>
              </a:spcAft>
            </a:pPr>
            <a:r>
              <a:rPr lang="en-US" sz="2400">
                <a:solidFill>
                  <a:srgbClr val="000000"/>
                </a:solidFill>
                <a:latin typeface="Times New Roman" pitchFamily="18" charset="0"/>
                <a:cs typeface="Times New Roman" pitchFamily="18" charset="0"/>
              </a:rPr>
              <a:t>+ Sự tương tác với động vật: đàn bướm, chú én ngủ nướng, chú én bị gãy cánh....</a:t>
            </a:r>
            <a:endParaRPr lang="en-US" sz="2400">
              <a:latin typeface="Times New Roman" pitchFamily="18" charset="0"/>
              <a:cs typeface="Times New Roman" pitchFamily="18" charset="0"/>
            </a:endParaRPr>
          </a:p>
          <a:p>
            <a:pPr>
              <a:spcAft>
                <a:spcPts val="1000"/>
              </a:spcAft>
            </a:pPr>
            <a:r>
              <a:rPr lang="en-US" sz="2400">
                <a:solidFill>
                  <a:srgbClr val="000000"/>
                </a:solidFill>
                <a:latin typeface="Times New Roman" pitchFamily="18" charset="0"/>
                <a:cs typeface="Times New Roman" pitchFamily="18" charset="0"/>
              </a:rPr>
              <a:t>+ Ai nấy nhoài khỏi lều, chân trần chạy quanh sông rồi ngồi ngay bên bờ cát vực nước rửa mặt, hít căng lồng ngực không khí tinh khiết.</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=&gt; </a:t>
            </a:r>
            <a:r>
              <a:rPr lang="en-US" sz="2400" b="1">
                <a:solidFill>
                  <a:srgbClr val="000000"/>
                </a:solidFill>
                <a:latin typeface="Times New Roman" pitchFamily="18" charset="0"/>
                <a:cs typeface="Times New Roman" pitchFamily="18" charset="0"/>
              </a:rPr>
              <a:t>Sự hòa hợp, gắn bó của con người đối với thiên nhiên.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5288" y="307975"/>
            <a:ext cx="11401425" cy="61071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p:nvPr/>
        </p:nvSpPr>
        <p:spPr>
          <a:xfrm>
            <a:off x="704850" y="442913"/>
            <a:ext cx="11091863" cy="5845175"/>
          </a:xfrm>
          <a:prstGeom prst="rect">
            <a:avLst/>
          </a:prstGeom>
          <a:noFill/>
        </p:spPr>
        <p:txBody>
          <a:bodyPr>
            <a:spAutoFit/>
          </a:bodyPr>
          <a:lstStyle/>
          <a:p>
            <a:pPr marL="742950" lvl="1" indent="-285750">
              <a:lnSpc>
                <a:spcPct val="115000"/>
              </a:lnSpc>
              <a:spcAft>
                <a:spcPts val="1200"/>
              </a:spcAft>
              <a:buFont typeface="Calibri Light"/>
              <a:buAutoNum type="arabicPeriod" startAt="3"/>
              <a:tabLst>
                <a:tab pos="400050" algn="l"/>
              </a:tabLst>
            </a:pPr>
            <a:r>
              <a:rPr lang="en-US" sz="2400" b="1">
                <a:solidFill>
                  <a:srgbClr val="0D0D0D"/>
                </a:solidFill>
                <a:latin typeface="Times New Roman" pitchFamily="18" charset="0"/>
                <a:cs typeface="Times New Roman" pitchFamily="18" charset="0"/>
              </a:rPr>
              <a:t>Đánh giá vấn đề</a:t>
            </a:r>
            <a:endParaRPr lang="en-US" sz="2400">
              <a:latin typeface="Times New Roman" pitchFamily="18" charset="0"/>
              <a:cs typeface="Times New Roman" pitchFamily="18" charset="0"/>
            </a:endParaRPr>
          </a:p>
          <a:p>
            <a:pPr marL="30163" algn="just">
              <a:lnSpc>
                <a:spcPct val="115000"/>
              </a:lnSpc>
              <a:spcAft>
                <a:spcPts val="1200"/>
              </a:spcAft>
              <a:tabLst>
                <a:tab pos="400050" algn="l"/>
              </a:tabLst>
            </a:pPr>
            <a:r>
              <a:rPr lang="en-US" sz="2400" b="1">
                <a:solidFill>
                  <a:srgbClr val="0D0D0D"/>
                </a:solidFill>
                <a:latin typeface="Times New Roman" pitchFamily="18" charset="0"/>
                <a:cs typeface="Times New Roman" pitchFamily="18" charset="0"/>
              </a:rPr>
              <a:t>*</a:t>
            </a:r>
            <a:r>
              <a:rPr lang="en-US" sz="2400" b="1" i="1">
                <a:solidFill>
                  <a:srgbClr val="000000"/>
                </a:solidFill>
                <a:latin typeface="Times New Roman" pitchFamily="18" charset="0"/>
                <a:cs typeface="Times New Roman" pitchFamily="18" charset="0"/>
              </a:rPr>
              <a:t> </a:t>
            </a:r>
            <a:r>
              <a:rPr lang="vi-VN" sz="2400" b="1" i="1">
                <a:solidFill>
                  <a:srgbClr val="000000"/>
                </a:solidFill>
                <a:latin typeface="Times New Roman" pitchFamily="18" charset="0"/>
                <a:cs typeface="Times New Roman" pitchFamily="18" charset="0"/>
              </a:rPr>
              <a:t>Nghệ thuật</a:t>
            </a:r>
            <a:r>
              <a:rPr lang="en-US" sz="2400" b="1"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marL="30163" algn="just">
              <a:lnSpc>
                <a:spcPct val="150000"/>
              </a:lnSpc>
              <a:spcAft>
                <a:spcPts val="1000"/>
              </a:spcAft>
              <a:tabLst>
                <a:tab pos="400050" algn="l"/>
              </a:tabLst>
            </a:pPr>
            <a:r>
              <a:rPr lang="nl-NL" sz="2400">
                <a:solidFill>
                  <a:srgbClr val="000000"/>
                </a:solidFill>
                <a:latin typeface="Times New Roman" pitchFamily="18" charset="0"/>
                <a:cs typeface="Times New Roman" pitchFamily="18" charset="0"/>
              </a:rPr>
              <a:t>- Lối ghi chép chân thực, sinh động; cách kể sự việc, ngôi kể thứ nhất  phù hợp với thể kí giúp câu chuyện trở nên gần gũi, sống động, chân thực với người đọc</a:t>
            </a:r>
            <a:endParaRPr lang="en-US" sz="2400">
              <a:latin typeface="Times New Roman" pitchFamily="18" charset="0"/>
              <a:cs typeface="Times New Roman" pitchFamily="18" charset="0"/>
            </a:endParaRPr>
          </a:p>
          <a:p>
            <a:pPr marL="30163" algn="just">
              <a:lnSpc>
                <a:spcPct val="150000"/>
              </a:lnSpc>
              <a:spcAft>
                <a:spcPts val="1000"/>
              </a:spcAft>
              <a:tabLst>
                <a:tab pos="400050" algn="l"/>
              </a:tabLst>
            </a:pPr>
            <a:r>
              <a:rPr lang="nl-NL" sz="2400">
                <a:solidFill>
                  <a:srgbClr val="000000"/>
                </a:solidFill>
                <a:latin typeface="Times New Roman" pitchFamily="18" charset="0"/>
                <a:cs typeface="Times New Roman" pitchFamily="18" charset="0"/>
              </a:rPr>
              <a:t>- VB có nhiều chi tiết miêu tả sinh động, sử dụng phép tu từ gợi hình, gợi cảm.</a:t>
            </a:r>
            <a:endParaRPr lang="en-US" sz="2400">
              <a:latin typeface="Times New Roman" pitchFamily="18" charset="0"/>
              <a:cs typeface="Times New Roman" pitchFamily="18" charset="0"/>
            </a:endParaRPr>
          </a:p>
          <a:p>
            <a:pPr marL="30163" algn="just">
              <a:spcAft>
                <a:spcPts val="1200"/>
              </a:spcAft>
              <a:tabLst>
                <a:tab pos="400050" algn="l"/>
              </a:tabLst>
            </a:pPr>
            <a:r>
              <a:rPr lang="vi-VN" sz="2400" b="1" i="1">
                <a:solidFill>
                  <a:srgbClr val="000000"/>
                </a:solidFill>
                <a:latin typeface="Times New Roman" pitchFamily="18" charset="0"/>
                <a:cs typeface="Times New Roman" pitchFamily="18" charset="0"/>
              </a:rPr>
              <a:t>* Nội dung</a:t>
            </a:r>
            <a:r>
              <a:rPr lang="en-US" sz="2400" b="1" i="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marL="30163" algn="just">
              <a:spcAft>
                <a:spcPts val="1200"/>
              </a:spcAft>
              <a:tabLst>
                <a:tab pos="400050" algn="l"/>
              </a:tabLst>
            </a:pPr>
            <a:r>
              <a:rPr lang="nl-NL" sz="2400">
                <a:solidFill>
                  <a:srgbClr val="000000"/>
                </a:solidFill>
                <a:latin typeface="Times New Roman" pitchFamily="18" charset="0"/>
                <a:cs typeface="Times New Roman" pitchFamily="18" charset="0"/>
              </a:rPr>
              <a:t>- Vẻ đẹp hoang dã, nguyên sơ của thiên nhiên vùng lõi Vườn quốc gia Phong Nha- Kẻ Bàng. </a:t>
            </a:r>
            <a:endParaRPr lang="en-US" sz="2400">
              <a:latin typeface="Times New Roman" pitchFamily="18" charset="0"/>
              <a:cs typeface="Times New Roman" pitchFamily="18" charset="0"/>
            </a:endParaRPr>
          </a:p>
          <a:p>
            <a:pPr marL="30163" algn="just">
              <a:spcAft>
                <a:spcPts val="1200"/>
              </a:spcAft>
              <a:tabLst>
                <a:tab pos="400050" algn="l"/>
              </a:tabLst>
            </a:pPr>
            <a:r>
              <a:rPr lang="nl-NL" sz="2400">
                <a:solidFill>
                  <a:srgbClr val="000000"/>
                </a:solidFill>
                <a:latin typeface="Times New Roman" pitchFamily="18" charset="0"/>
                <a:cs typeface="Times New Roman" pitchFamily="18" charset="0"/>
              </a:rPr>
              <a:t>- Vẻ đẹp khiến con người phải ngỡ ngàng, thán phục, nó đánh thức bản tình tự nhiên, khát vọng hòa đồng với tự nhiên của con người.</a:t>
            </a:r>
            <a:endParaRPr lang="en-US" sz="2400">
              <a:latin typeface="Times New Roman" pitchFamily="18" charset="0"/>
              <a:cs typeface="Times New Roman" pitchFamily="18" charset="0"/>
            </a:endParaRPr>
          </a:p>
          <a:p>
            <a:pPr marL="30163">
              <a:tabLst>
                <a:tab pos="400050" algn="l"/>
              </a:tabLst>
            </a:pPr>
            <a:r>
              <a:rPr lang="en-US" sz="2400" b="1">
                <a:solidFill>
                  <a:srgbClr val="0D0D0D"/>
                </a:solidFill>
                <a:latin typeface="Times New Roman" pitchFamily="18" charset="0"/>
                <a:cs typeface="Times New Roman" pitchFamily="18" charset="0"/>
              </a:rPr>
              <a:t>*Bày tỏ thái độ của bản thân</a:t>
            </a:r>
            <a:r>
              <a:rPr lang="en-US" sz="2400">
                <a:solidFill>
                  <a:srgbClr val="0D0D0D"/>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81000"/>
            <a:ext cx="6507163" cy="7731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44263" cy="48672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14375" y="525463"/>
            <a:ext cx="6980238" cy="484187"/>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pt-BR" sz="2400" b="1">
                <a:solidFill>
                  <a:srgbClr val="0D0D0D"/>
                </a:solidFill>
                <a:latin typeface="Times New Roman" pitchFamily="18" charset="0"/>
                <a:cs typeface="Times New Roman" pitchFamily="18" charset="0"/>
              </a:rPr>
              <a:t>2. Định hướng phân tích (Dành cho HS giỏi)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14375" y="1622425"/>
            <a:ext cx="11183938" cy="4457700"/>
          </a:xfrm>
          <a:prstGeom prst="rect">
            <a:avLst/>
          </a:prstGeom>
          <a:noFill/>
          <a:ln w="9525">
            <a:noFill/>
            <a:miter lim="800000"/>
            <a:headEnd/>
            <a:tailEnd/>
          </a:ln>
        </p:spPr>
        <p:txBody>
          <a:bodyPr>
            <a:spAutoFit/>
          </a:bodyPr>
          <a:lstStyle/>
          <a:p>
            <a:pPr>
              <a:lnSpc>
                <a:spcPct val="150000"/>
              </a:lnSpc>
            </a:pPr>
            <a:r>
              <a:rPr lang="en-US" sz="2400" b="1">
                <a:solidFill>
                  <a:srgbClr val="FF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Văn bản “Hang Én” của Hà My được t</a:t>
            </a:r>
            <a:r>
              <a:rPr lang="nl-NL" sz="2400">
                <a:solidFill>
                  <a:srgbClr val="000000"/>
                </a:solidFill>
                <a:latin typeface="Times New Roman" pitchFamily="18" charset="0"/>
                <a:cs typeface="Times New Roman" pitchFamily="18" charset="0"/>
              </a:rPr>
              <a:t>rích dẫn văn bản viết giới thiệu về hang Én trên trang thông tin điện tử Sở Du lịch Quảng Bình, 14/10/2020 là một văn bản đặc sắc. Với lối ghi chép chân thực, sinh động, ngôi kể thứ nhất của thể kí, tác giả dẫn người đọc khám phá vẻ đẹp thiên nhiên của Hang Én, một trong những hang động lớn </a:t>
            </a:r>
            <a:r>
              <a:rPr lang="en-US" sz="2400">
                <a:solidFill>
                  <a:srgbClr val="000000"/>
                </a:solidFill>
                <a:latin typeface="Times New Roman" pitchFamily="18" charset="0"/>
                <a:cs typeface="Times New Roman" pitchFamily="18" charset="0"/>
              </a:rPr>
              <a:t>nằm trong quần thể vườn quốc gia Phong Nha- Kẻ Bàng của tỉnh Quảng Bình. </a:t>
            </a:r>
            <a:r>
              <a:rPr lang="nl-NL" sz="2400">
                <a:solidFill>
                  <a:srgbClr val="000000"/>
                </a:solidFill>
                <a:latin typeface="Times New Roman" pitchFamily="18" charset="0"/>
                <a:cs typeface="Times New Roman" pitchFamily="18" charset="0"/>
              </a:rPr>
              <a:t>Vẻ đẹp hoang dã, nguyên sơ của thiên nhiên vùng lõi Vườn quốc gia Phong Nha- Kẻ Bàng, đặc biệt là vẻ đẹp của hang Én khiến con người phải ngỡ ngàng, thán phục. Vẻ đẹp đó đánh thức bản tình tự nhiên, khát vọng hòa đồng với tự nhiên của con người.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35050"/>
            <a:ext cx="11366500" cy="47815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1582738"/>
            <a:ext cx="11033125" cy="3887787"/>
          </a:xfrm>
          <a:prstGeom prst="rect">
            <a:avLst/>
          </a:prstGeom>
          <a:noFill/>
          <a:ln w="9525">
            <a:noFill/>
            <a:miter lim="800000"/>
            <a:headEnd/>
            <a:tailEnd/>
          </a:ln>
        </p:spPr>
        <p:txBody>
          <a:bodyPr>
            <a:spAutoFit/>
          </a:bodyPr>
          <a:lstStyle/>
          <a:p>
            <a:pPr algn="just">
              <a:lnSpc>
                <a:spcPct val="115000"/>
              </a:lnSpc>
              <a:spcAft>
                <a:spcPts val="1000"/>
              </a:spcAft>
            </a:pPr>
            <a:r>
              <a:rPr lang="nl-NL" sz="2400">
                <a:latin typeface="Times New Roman" pitchFamily="18" charset="0"/>
                <a:cs typeface="Times New Roman" pitchFamily="18" charset="0"/>
              </a:rPr>
              <a:t>Bài kí “Hang Én” được kết hợp nhiều phương thức, tác giả kể lại hành trình khám phá hang Én của mình. Bài văn có nhiều chi tiết </a:t>
            </a:r>
            <a:r>
              <a:rPr lang="nl-NL" sz="2400">
                <a:solidFill>
                  <a:srgbClr val="000000"/>
                </a:solidFill>
                <a:latin typeface="Times New Roman" pitchFamily="18" charset="0"/>
                <a:cs typeface="Times New Roman" pitchFamily="18" charset="0"/>
              </a:rPr>
              <a:t>miêu tả, biểu cảm đặc sắc, kể theo trình tự không gian và thời gian. Tác giả kể lại</a:t>
            </a:r>
            <a:r>
              <a:rPr lang="en-US" sz="2400">
                <a:latin typeface="Times New Roman" pitchFamily="18" charset="0"/>
                <a:cs typeface="Times New Roman" pitchFamily="18" charset="0"/>
              </a:rPr>
              <a:t> hành trình của mình, khởi đầu từ con dốc Ba Giàn, đến thung lũng Rào Thương để đến với Hang Én. Thời gian di chuyển từ sáng khi hành trình bắt đầu, đến khi bóng tối chùm xuống Hang Én, đến sáng hôm sau.</a:t>
            </a:r>
            <a:r>
              <a:rPr lang="nl-NL" sz="2400">
                <a:solidFill>
                  <a:srgbClr val="000000"/>
                </a:solidFill>
                <a:latin typeface="Times New Roman" pitchFamily="18" charset="0"/>
                <a:cs typeface="Times New Roman" pitchFamily="18" charset="0"/>
              </a:rPr>
              <a:t> Từ n</a:t>
            </a:r>
            <a:r>
              <a:rPr lang="en-US" sz="2400">
                <a:latin typeface="Times New Roman" pitchFamily="18" charset="0"/>
                <a:cs typeface="Times New Roman" pitchFamily="18" charset="0"/>
              </a:rPr>
              <a:t>han đề của văn bản, người đọc cảm nhận được vẻ đẹp của hang Én qua việc ghi chép lại hành trình tìm hiểu, khám phá hang Én một địa danh du lịch khám phá nổi tiếng, đây là hang động lớn thứ ba thế giới tại Quảng Bình. Từ đó, tác giả bộc lộ cảm xúc, tâm trạng của mình.</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09625"/>
            <a:ext cx="11485563" cy="51562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58800" y="1166813"/>
            <a:ext cx="11217275" cy="4154487"/>
          </a:xfrm>
          <a:prstGeom prst="rect">
            <a:avLst/>
          </a:prstGeom>
          <a:noFill/>
          <a:ln w="9525">
            <a:noFill/>
            <a:miter lim="800000"/>
            <a:headEnd/>
            <a:tailEnd/>
          </a:ln>
        </p:spPr>
        <p:txBody>
          <a:bodyPr>
            <a:spAutoFit/>
          </a:bodyPr>
          <a:lstStyle/>
          <a:p>
            <a:r>
              <a:rPr lang="nl-NL" sz="2400" b="1">
                <a:latin typeface="Times New Roman" pitchFamily="18" charset="0"/>
                <a:cs typeface="Times New Roman" pitchFamily="18" charset="0"/>
              </a:rPr>
              <a:t> Trước hết, tác giả đưa người đọc đến với hành trình đến hang Én.</a:t>
            </a:r>
            <a:r>
              <a:rPr lang="nl-NL" sz="2400">
                <a:latin typeface="Times New Roman" pitchFamily="18" charset="0"/>
                <a:cs typeface="Times New Roman" pitchFamily="18" charset="0"/>
              </a:rPr>
              <a:t> Cách thức di chuyển vào hang Én </a:t>
            </a:r>
            <a:r>
              <a:rPr lang="nl-NL" sz="2400" i="1">
                <a:latin typeface="Times New Roman" pitchFamily="18" charset="0"/>
                <a:cs typeface="Times New Roman" pitchFamily="18" charset="0"/>
              </a:rPr>
              <a:t>“Phải xuyên qua rừng nguyên sinh, vượt qua nhiều đoạn dốc cao, ngoằn ngoèo, lội khoảng ba mươi quãng suối và sông”. </a:t>
            </a:r>
            <a:r>
              <a:rPr lang="nl-NL" sz="2400">
                <a:latin typeface="Times New Roman" pitchFamily="18" charset="0"/>
                <a:cs typeface="Times New Roman" pitchFamily="18" charset="0"/>
              </a:rPr>
              <a:t>Đây là</a:t>
            </a:r>
            <a:r>
              <a:rPr lang="nl-NL" sz="2400" i="1">
                <a:latin typeface="Times New Roman" pitchFamily="18" charset="0"/>
                <a:cs typeface="Times New Roman" pitchFamily="18" charset="0"/>
              </a:rPr>
              <a:t> </a:t>
            </a:r>
            <a:r>
              <a:rPr lang="nl-NL" sz="2400">
                <a:latin typeface="Times New Roman" pitchFamily="18" charset="0"/>
                <a:cs typeface="Times New Roman" pitchFamily="18" charset="0"/>
              </a:rPr>
              <a:t>một thách thức, đòi hỏi con người có nghị lực, sự quyết tâm, kiên trì và khát vọng chinh phục. Trên hành trình ấy, cảnh thiên nhiên của rừng nguyên sinh mở ra trước mắt chúng ta. Đó là “</a:t>
            </a:r>
            <a:r>
              <a:rPr lang="nl-NL" sz="2400" i="1">
                <a:latin typeface="Times New Roman" pitchFamily="18" charset="0"/>
                <a:cs typeface="Times New Roman" pitchFamily="18" charset="0"/>
              </a:rPr>
              <a:t>một cuộc “ngược dòng” tìm về thuở sơ khai</a:t>
            </a:r>
            <a:r>
              <a:rPr lang="nl-NL" sz="2400">
                <a:latin typeface="Times New Roman" pitchFamily="18" charset="0"/>
                <a:cs typeface="Times New Roman" pitchFamily="18" charset="0"/>
              </a:rPr>
              <a:t>”. Bởi thế giới thiên nhiên nơi đây còn nguyên sơ, và vô cùng trong trẻo, tạo sức cuốn hút kì lạ. Tác giả khéo léo dùng những chi tiết miêu tả đặc sắc, hấp dẫn, c</a:t>
            </a:r>
            <a:r>
              <a:rPr lang="nl-NL" sz="2400" b="1">
                <a:latin typeface="Times New Roman" pitchFamily="18" charset="0"/>
                <a:cs typeface="Times New Roman" pitchFamily="18" charset="0"/>
              </a:rPr>
              <a:t>ảnh rừng nguyên sinh</a:t>
            </a:r>
            <a:r>
              <a:rPr lang="nl-NL" sz="2400">
                <a:latin typeface="Times New Roman" pitchFamily="18" charset="0"/>
                <a:cs typeface="Times New Roman" pitchFamily="18" charset="0"/>
              </a:rPr>
              <a:t> hiện lên </a:t>
            </a:r>
            <a:r>
              <a:rPr lang="nl-NL" sz="2400" b="1">
                <a:latin typeface="Times New Roman" pitchFamily="18" charset="0"/>
                <a:cs typeface="Times New Roman" pitchFamily="18" charset="0"/>
              </a:rPr>
              <a:t>sống động: “</a:t>
            </a:r>
            <a:r>
              <a:rPr lang="nl-NL" sz="2400" i="1">
                <a:latin typeface="Times New Roman" pitchFamily="18" charset="0"/>
                <a:cs typeface="Times New Roman" pitchFamily="18" charset="0"/>
              </a:rPr>
              <a:t>cây cổ thụ tán cao vút, hoa phong lan nở, nhiều côn trùng, chim chóc”</a:t>
            </a:r>
            <a:r>
              <a:rPr lang="nl-NL" sz="2400">
                <a:latin typeface="Times New Roman" pitchFamily="18" charset="0"/>
                <a:cs typeface="Times New Roman" pitchFamily="18" charset="0"/>
              </a:rPr>
              <a:t>; “</a:t>
            </a:r>
            <a:r>
              <a:rPr lang="nl-NL" sz="2400" i="1">
                <a:latin typeface="Times New Roman" pitchFamily="18" charset="0"/>
                <a:cs typeface="Times New Roman" pitchFamily="18" charset="0"/>
              </a:rPr>
              <a:t>con đường, thảm cỏ, tiếng chim, đàn cá bơi, đàn bướm quấn quýt cả vào chân người</a:t>
            </a:r>
            <a:r>
              <a:rPr lang="nl-NL" sz="2400">
                <a:latin typeface="Times New Roman" pitchFamily="18" charset="0"/>
                <a:cs typeface="Times New Roman" pitchFamily="18" charset="0"/>
              </a:rPr>
              <a:t>”. Hàng loạt các phép tu từ: liệt kê, so sánh được tác giả sử dụng mở ra một thế giới thiên nhiên sống động, có sức cuốn hút đến mê hoặc.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46175"/>
            <a:ext cx="11322050" cy="5045075"/>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54025" y="1800225"/>
            <a:ext cx="11102975" cy="3911600"/>
          </a:xfrm>
          <a:prstGeom prst="rect">
            <a:avLst/>
          </a:prstGeom>
          <a:noFill/>
          <a:ln w="9525">
            <a:noFill/>
            <a:miter lim="800000"/>
            <a:headEnd/>
            <a:tailEnd/>
          </a:ln>
        </p:spPr>
        <p:txBody>
          <a:bodyPr>
            <a:spAutoFit/>
          </a:bodyPr>
          <a:lstStyle/>
          <a:p>
            <a:pPr algn="just">
              <a:lnSpc>
                <a:spcPct val="150000"/>
              </a:lnSpc>
              <a:spcAft>
                <a:spcPts val="1000"/>
              </a:spcAft>
            </a:pPr>
            <a:r>
              <a:rPr lang="nl-NL" sz="2400">
                <a:latin typeface="Times New Roman" pitchFamily="18" charset="0"/>
                <a:cs typeface="Times New Roman" pitchFamily="18" charset="0"/>
              </a:rPr>
              <a:t>Hình ảnh đàn bướm đậu được so sánh như “</a:t>
            </a:r>
            <a:r>
              <a:rPr lang="nl-NL" sz="2400" i="1">
                <a:latin typeface="Times New Roman" pitchFamily="18" charset="0"/>
                <a:cs typeface="Times New Roman" pitchFamily="18" charset="0"/>
              </a:rPr>
              <a:t>đám hoa ai ngẫu hứng xếp trên mặt đất”</a:t>
            </a:r>
            <a:r>
              <a:rPr lang="nl-NL" sz="2400">
                <a:latin typeface="Times New Roman" pitchFamily="18" charset="0"/>
                <a:cs typeface="Times New Roman" pitchFamily="18" charset="0"/>
              </a:rPr>
              <a:t> chứa đựng cảm xúc </a:t>
            </a:r>
            <a:r>
              <a:rPr lang="nl-NL" sz="2400" b="1">
                <a:latin typeface="Times New Roman" pitchFamily="18" charset="0"/>
                <a:cs typeface="Times New Roman" pitchFamily="18" charset="0"/>
              </a:rPr>
              <a:t>háo hức, mê say, ngạc nhiên, bất ngờ</a:t>
            </a:r>
            <a:r>
              <a:rPr lang="nl-NL" sz="2400">
                <a:latin typeface="Times New Roman" pitchFamily="18" charset="0"/>
                <a:cs typeface="Times New Roman" pitchFamily="18" charset="0"/>
              </a:rPr>
              <a:t> của người lần đầu đặt chân tới nơi đây. Tác giả chọn lựa từ ngữ miêu tả gợi cảm: “</a:t>
            </a:r>
            <a:r>
              <a:rPr lang="nl-NL" sz="2400" i="1">
                <a:latin typeface="Times New Roman" pitchFamily="18" charset="0"/>
                <a:cs typeface="Times New Roman" pitchFamily="18" charset="0"/>
              </a:rPr>
              <a:t>róc rách, rậm rạm, liêu xiêu, ...”</a:t>
            </a:r>
            <a:r>
              <a:rPr lang="nl-NL" sz="2400">
                <a:latin typeface="Times New Roman" pitchFamily="18" charset="0"/>
                <a:cs typeface="Times New Roman" pitchFamily="18" charset="0"/>
              </a:rPr>
              <a:t> tạo ta các chi tiết miêu tả đặc sắc, hấp dẫn. Thiên nhiên mang vẻ đẹp </a:t>
            </a:r>
            <a:r>
              <a:rPr lang="nl-NL" sz="2400" b="1">
                <a:latin typeface="Times New Roman" pitchFamily="18" charset="0"/>
                <a:cs typeface="Times New Roman" pitchFamily="18" charset="0"/>
              </a:rPr>
              <a:t>hoang sơ, hiểm trở, đầy thách thức,</a:t>
            </a:r>
            <a:r>
              <a:rPr lang="nl-NL" sz="2400">
                <a:latin typeface="Times New Roman" pitchFamily="18" charset="0"/>
                <a:cs typeface="Times New Roman" pitchFamily="18" charset="0"/>
              </a:rPr>
              <a:t> mà cũng </a:t>
            </a:r>
            <a:r>
              <a:rPr lang="nl-NL" sz="2400" b="1">
                <a:latin typeface="Times New Roman" pitchFamily="18" charset="0"/>
                <a:cs typeface="Times New Roman" pitchFamily="18" charset="0"/>
              </a:rPr>
              <a:t>gần gũi, bao dung</a:t>
            </a:r>
            <a:r>
              <a:rPr lang="nl-NL" sz="2400">
                <a:latin typeface="Times New Roman" pitchFamily="18" charset="0"/>
                <a:cs typeface="Times New Roman" pitchFamily="18" charset="0"/>
              </a:rPr>
              <a:t> và </a:t>
            </a:r>
            <a:r>
              <a:rPr lang="nl-NL" sz="2400" b="1">
                <a:latin typeface="Times New Roman" pitchFamily="18" charset="0"/>
                <a:cs typeface="Times New Roman" pitchFamily="18" charset="0"/>
              </a:rPr>
              <a:t>mê hoặc</a:t>
            </a:r>
            <a:r>
              <a:rPr lang="nl-NL" sz="2400">
                <a:latin typeface="Times New Roman" pitchFamily="18" charset="0"/>
                <a:cs typeface="Times New Roman" pitchFamily="18" charset="0"/>
              </a:rPr>
              <a:t>. Bài kí mở ra hành trình khám phá hang Én với xúc cảm háo hức, mê sau trước vẻ đẹp của thiên nhiên hoang sơ, bí ẩn, và cũng đầy thách thức con người.</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8938" y="1181100"/>
            <a:ext cx="11426825" cy="4902200"/>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84188" y="1680369"/>
            <a:ext cx="11236325" cy="3903662"/>
          </a:xfrm>
          <a:prstGeom prst="rect">
            <a:avLst/>
          </a:prstGeom>
          <a:noFill/>
          <a:ln w="9525">
            <a:noFill/>
            <a:miter lim="800000"/>
            <a:headEnd/>
            <a:tailEnd/>
          </a:ln>
        </p:spPr>
        <p:txBody>
          <a:bodyPr>
            <a:spAutoFit/>
          </a:bodyPr>
          <a:lstStyle/>
          <a:p>
            <a:pPr>
              <a:lnSpc>
                <a:spcPct val="150000"/>
              </a:lnSpc>
            </a:pP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Bài</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kí</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giúp</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chúng</a:t>
            </a:r>
            <a:r>
              <a:rPr lang="en-US" sz="2400" b="1" dirty="0">
                <a:solidFill>
                  <a:srgbClr val="000000"/>
                </a:solidFill>
                <a:latin typeface="Times New Roman" pitchFamily="18" charset="0"/>
                <a:cs typeface="Times New Roman" pitchFamily="18" charset="0"/>
              </a:rPr>
              <a:t> ta </a:t>
            </a:r>
            <a:r>
              <a:rPr lang="en-US" sz="2400" b="1" dirty="0" err="1">
                <a:solidFill>
                  <a:srgbClr val="000000"/>
                </a:solidFill>
                <a:latin typeface="Times New Roman" pitchFamily="18" charset="0"/>
                <a:cs typeface="Times New Roman" pitchFamily="18" charset="0"/>
              </a:rPr>
              <a:t>khám</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phá</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vẻ</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đẹp</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của</a:t>
            </a:r>
            <a:r>
              <a:rPr lang="en-US" sz="2400" b="1" dirty="0">
                <a:solidFill>
                  <a:srgbClr val="000000"/>
                </a:solidFill>
                <a:latin typeface="Times New Roman" pitchFamily="18" charset="0"/>
                <a:cs typeface="Times New Roman" pitchFamily="18" charset="0"/>
              </a:rPr>
              <a:t> hang </a:t>
            </a:r>
            <a:r>
              <a:rPr lang="en-US" sz="2400" b="1" dirty="0" err="1">
                <a:solidFill>
                  <a:srgbClr val="000000"/>
                </a:solidFill>
                <a:latin typeface="Times New Roman" pitchFamily="18" charset="0"/>
                <a:cs typeface="Times New Roman" pitchFamily="18" charset="0"/>
              </a:rPr>
              <a:t>Én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Trước</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hết</a:t>
            </a:r>
            <a:r>
              <a:rPr lang="en-US" sz="2400" b="1" dirty="0">
                <a:solidFill>
                  <a:srgbClr val="000000"/>
                </a:solidFill>
                <a:latin typeface="Times New Roman" pitchFamily="18" charset="0"/>
                <a:cs typeface="Times New Roman" pitchFamily="18" charset="0"/>
              </a:rPr>
              <a:t>, hang </a:t>
            </a:r>
            <a:r>
              <a:rPr lang="en-US" sz="2400" b="1" dirty="0" err="1">
                <a:solidFill>
                  <a:srgbClr val="000000"/>
                </a:solidFill>
                <a:latin typeface="Times New Roman" pitchFamily="18" charset="0"/>
                <a:cs typeface="Times New Roman" pitchFamily="18" charset="0"/>
              </a:rPr>
              <a:t>Én</a:t>
            </a:r>
            <a:r>
              <a:rPr lang="en-US" sz="2400" b="1" dirty="0">
                <a:solidFill>
                  <a:srgbClr val="000000"/>
                </a:solidFill>
                <a:latin typeface="Times New Roman" pitchFamily="18" charset="0"/>
                <a:cs typeface="Times New Roman" pitchFamily="18" charset="0"/>
              </a:rPr>
              <a:t> </a:t>
            </a:r>
            <a:r>
              <a:rPr lang="en-US" sz="2400" b="1" dirty="0" err="1">
                <a:solidFill>
                  <a:srgbClr val="000000"/>
                </a:solidFill>
                <a:latin typeface="Times New Roman" pitchFamily="18" charset="0"/>
                <a:cs typeface="Times New Roman" pitchFamily="18" charset="0"/>
              </a:rPr>
              <a:t>là</a:t>
            </a:r>
            <a:r>
              <a:rPr lang="en-US" sz="2400" b="1" dirty="0">
                <a:solidFill>
                  <a:srgbClr val="000000"/>
                </a:solidFill>
                <a:latin typeface="Times New Roman" pitchFamily="18" charset="0"/>
                <a:cs typeface="Times New Roman" pitchFamily="18" charset="0"/>
              </a:rPr>
              <a:t> s</a:t>
            </a:r>
            <a:r>
              <a:rPr lang="nl-NL" sz="2400" dirty="0">
                <a:solidFill>
                  <a:srgbClr val="000000"/>
                </a:solidFill>
                <a:latin typeface="Times New Roman" pitchFamily="18" charset="0"/>
                <a:cs typeface="Times New Roman" pitchFamily="18" charset="0"/>
              </a:rPr>
              <a:t>ự kiến tạo kì thú của thiên nhiên. Tác giả Hà My dùng cách ghi chép sự thật một cách khách quan, thông qua các s</a:t>
            </a:r>
            <a:r>
              <a:rPr lang="nl-NL" sz="2400" b="1" dirty="0">
                <a:solidFill>
                  <a:srgbClr val="000000"/>
                </a:solidFill>
                <a:latin typeface="Times New Roman" pitchFamily="18" charset="0"/>
                <a:cs typeface="Times New Roman" pitchFamily="18" charset="0"/>
              </a:rPr>
              <a:t>ố </a:t>
            </a:r>
            <a:r>
              <a:rPr lang="nl-NL" sz="2400" dirty="0">
                <a:solidFill>
                  <a:srgbClr val="000000"/>
                </a:solidFill>
                <a:latin typeface="Times New Roman" pitchFamily="18" charset="0"/>
                <a:cs typeface="Times New Roman" pitchFamily="18" charset="0"/>
              </a:rPr>
              <a:t>liệu cụ thể của hang Én như nơi rộng nhất là 110m</a:t>
            </a:r>
            <a:r>
              <a:rPr lang="nl-NL" sz="2400" baseline="30000" dirty="0">
                <a:solidFill>
                  <a:srgbClr val="000000"/>
                </a:solidFill>
                <a:latin typeface="Times New Roman" pitchFamily="18" charset="0"/>
                <a:cs typeface="Times New Roman" pitchFamily="18" charset="0"/>
              </a:rPr>
              <a:t>2</a:t>
            </a:r>
            <a:r>
              <a:rPr lang="nl-NL" sz="2400" dirty="0">
                <a:solidFill>
                  <a:srgbClr val="000000"/>
                </a:solidFill>
                <a:latin typeface="Times New Roman" pitchFamily="18" charset="0"/>
                <a:cs typeface="Times New Roman" pitchFamily="18" charset="0"/>
              </a:rPr>
              <a:t>, cao nhất là 120m, sông ở hang chính len lỏi qua hang ngầm khoảng 4 km. Với cách so sánh để cụ thể hóa, dễ hình dung như “</a:t>
            </a:r>
            <a:r>
              <a:rPr lang="nl-NL" sz="2400" i="1" dirty="0">
                <a:solidFill>
                  <a:srgbClr val="000000"/>
                </a:solidFill>
                <a:latin typeface="Times New Roman" pitchFamily="18" charset="0"/>
                <a:cs typeface="Times New Roman" pitchFamily="18" charset="0"/>
              </a:rPr>
              <a:t>có thể chứa được hàng trăm người, tương đương với tòa nhà  bốn mươi tầng”</a:t>
            </a:r>
            <a:r>
              <a:rPr lang="nl-NL" sz="2400" dirty="0">
                <a:solidFill>
                  <a:srgbClr val="000000"/>
                </a:solidFill>
                <a:latin typeface="Times New Roman" pitchFamily="18" charset="0"/>
                <a:cs typeface="Times New Roman" pitchFamily="18" charset="0"/>
              </a:rPr>
              <a:t>. Hang Én  bề thế bởi độ cao, chiều rộng, chiều dài (thứ 3 thế giới). Đứng trước hang Én, c</a:t>
            </a:r>
            <a:r>
              <a:rPr lang="nl-NL" sz="2400" b="1" dirty="0">
                <a:solidFill>
                  <a:srgbClr val="000000"/>
                </a:solidFill>
                <a:latin typeface="Times New Roman" pitchFamily="18" charset="0"/>
                <a:cs typeface="Times New Roman" pitchFamily="18" charset="0"/>
              </a:rPr>
              <a:t>on người trở nên nhỏ bé</a:t>
            </a:r>
            <a:r>
              <a:rPr lang="nl-NL" sz="2400" dirty="0">
                <a:solidFill>
                  <a:srgbClr val="000000"/>
                </a:solidFill>
                <a:latin typeface="Times New Roman" pitchFamily="18" charset="0"/>
                <a:cs typeface="Times New Roman" pitchFamily="18" charset="0"/>
              </a:rPr>
              <a:t> trước </a:t>
            </a:r>
            <a:r>
              <a:rPr lang="nl-NL" sz="2400" b="1" dirty="0">
                <a:solidFill>
                  <a:srgbClr val="000000"/>
                </a:solidFill>
                <a:latin typeface="Times New Roman" pitchFamily="18" charset="0"/>
                <a:cs typeface="Times New Roman" pitchFamily="18" charset="0"/>
              </a:rPr>
              <a:t>thiên nhiên rộng lớn.</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5588" y="138113"/>
            <a:ext cx="11706225" cy="67198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20482" name="TextBox 5"/>
          <p:cNvSpPr txBox="1">
            <a:spLocks noChangeArrowheads="1"/>
          </p:cNvSpPr>
          <p:nvPr/>
        </p:nvSpPr>
        <p:spPr bwMode="auto">
          <a:xfrm>
            <a:off x="695325" y="257175"/>
            <a:ext cx="6092825" cy="482600"/>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D0D0D"/>
                </a:solidFill>
                <a:latin typeface="Times New Roman" pitchFamily="18" charset="0"/>
                <a:cs typeface="Times New Roman" pitchFamily="18" charset="0"/>
              </a:rPr>
              <a:t>5. Cách đọc hiểu một văn bản kí</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95325" y="809625"/>
            <a:ext cx="6115050" cy="482600"/>
          </a:xfrm>
          <a:prstGeom prst="rect">
            <a:avLst/>
          </a:prstGeom>
          <a:noFill/>
          <a:ln w="9525">
            <a:noFill/>
            <a:miter lim="800000"/>
            <a:headEnd/>
            <a:tailEnd/>
          </a:ln>
        </p:spPr>
        <p:txBody>
          <a:bodyPr>
            <a:spAutoFit/>
          </a:bodyPr>
          <a:lstStyle/>
          <a:p>
            <a:pPr>
              <a:lnSpc>
                <a:spcPct val="115000"/>
              </a:lnSpc>
              <a:spcAft>
                <a:spcPts val="1200"/>
              </a:spcAft>
            </a:pPr>
            <a:r>
              <a:rPr lang="en-US" sz="2400" b="1" i="1">
                <a:solidFill>
                  <a:srgbClr val="0D0D0D"/>
                </a:solidFill>
                <a:latin typeface="Times New Roman" pitchFamily="18" charset="0"/>
                <a:cs typeface="Times New Roman" pitchFamily="18" charset="0"/>
              </a:rPr>
              <a:t>*Yêu cầu chung:</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04813" y="1223963"/>
            <a:ext cx="11407775" cy="2914650"/>
          </a:xfrm>
          <a:prstGeom prst="rect">
            <a:avLst/>
          </a:prstGeom>
          <a:noFill/>
          <a:ln w="9525">
            <a:noFill/>
            <a:miter lim="800000"/>
            <a:headEnd/>
            <a:tailEnd/>
          </a:ln>
        </p:spPr>
        <p:txBody>
          <a:bodyPr>
            <a:spAutoFit/>
          </a:bodyPr>
          <a:lstStyle/>
          <a:p>
            <a:pPr>
              <a:lnSpc>
                <a:spcPct val="115000"/>
              </a:lnSpc>
              <a:spcAft>
                <a:spcPts val="1200"/>
              </a:spcAft>
            </a:pPr>
            <a:r>
              <a:rPr lang="en-US" sz="2400">
                <a:solidFill>
                  <a:srgbClr val="0D0D0D"/>
                </a:solidFill>
                <a:latin typeface="Times New Roman" pitchFamily="18" charset="0"/>
                <a:cs typeface="Times New Roman" pitchFamily="18" charset="0"/>
              </a:rPr>
              <a:t>- Nhận biết được văn bản kể về ai và sự việc gì; những chi tiết nào của bài kí mang tính xác thực;...</a:t>
            </a:r>
            <a:endParaRPr lang="en-US" sz="2400">
              <a:latin typeface="Times New Roman" pitchFamily="18" charset="0"/>
              <a:cs typeface="Times New Roman" pitchFamily="18" charset="0"/>
            </a:endParaRPr>
          </a:p>
          <a:p>
            <a:pPr>
              <a:lnSpc>
                <a:spcPct val="115000"/>
              </a:lnSpc>
              <a:spcAft>
                <a:spcPts val="1200"/>
              </a:spcAft>
            </a:pPr>
            <a:r>
              <a:rPr lang="en-US" sz="2400">
                <a:solidFill>
                  <a:srgbClr val="0D0D0D"/>
                </a:solidFill>
                <a:latin typeface="Times New Roman" pitchFamily="18" charset="0"/>
                <a:cs typeface="Times New Roman" pitchFamily="18" charset="0"/>
              </a:rPr>
              <a:t>- Chỉ ra được hình thức ghi chép của bài kí; ngôi kể và tác dụng của ngôi kể thường dùng trong kí.</a:t>
            </a:r>
            <a:endParaRPr lang="en-US" sz="2400">
              <a:latin typeface="Times New Roman" pitchFamily="18" charset="0"/>
              <a:cs typeface="Times New Roman" pitchFamily="18" charset="0"/>
            </a:endParaRPr>
          </a:p>
          <a:p>
            <a:pPr>
              <a:lnSpc>
                <a:spcPct val="115000"/>
              </a:lnSpc>
              <a:spcAft>
                <a:spcPts val="1200"/>
              </a:spcAft>
            </a:pPr>
            <a:r>
              <a:rPr lang="en-US" sz="2400">
                <a:solidFill>
                  <a:srgbClr val="0D0D0D"/>
                </a:solidFill>
                <a:latin typeface="Times New Roman" pitchFamily="18" charset="0"/>
                <a:cs typeface="Times New Roman" pitchFamily="18" charset="0"/>
              </a:rPr>
              <a:t>- Chỉ ra những câu, đoạn trong bài kí thể hiện suy nghĩ và cảm xúc của tác giả, nhận biết được tác dụng của những suy nghĩ và cảm xúc ấy đối với người đọc.</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71513" y="4138613"/>
            <a:ext cx="6116637" cy="482600"/>
          </a:xfrm>
          <a:prstGeom prst="rect">
            <a:avLst/>
          </a:prstGeom>
          <a:noFill/>
          <a:ln w="9525">
            <a:noFill/>
            <a:miter lim="800000"/>
            <a:headEnd/>
            <a:tailEnd/>
          </a:ln>
        </p:spPr>
        <p:txBody>
          <a:bodyPr>
            <a:spAutoFit/>
          </a:bodyPr>
          <a:lstStyle/>
          <a:p>
            <a:pPr>
              <a:lnSpc>
                <a:spcPct val="115000"/>
              </a:lnSpc>
              <a:spcAft>
                <a:spcPts val="1200"/>
              </a:spcAft>
            </a:pPr>
            <a:r>
              <a:rPr lang="en-US" sz="2400" b="1" i="1">
                <a:solidFill>
                  <a:srgbClr val="0D0D0D"/>
                </a:solidFill>
                <a:latin typeface="Times New Roman" pitchFamily="18" charset="0"/>
                <a:cs typeface="Times New Roman" pitchFamily="18" charset="0"/>
              </a:rPr>
              <a:t>*Yêu cầu riêng</a:t>
            </a:r>
            <a:r>
              <a:rPr lang="en-US" sz="2400">
                <a:solidFill>
                  <a:srgbClr val="0D0D0D"/>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13" name="TextBox 12"/>
          <p:cNvSpPr txBox="1"/>
          <p:nvPr/>
        </p:nvSpPr>
        <p:spPr>
          <a:xfrm>
            <a:off x="695325" y="4572000"/>
            <a:ext cx="11131550" cy="2065338"/>
          </a:xfrm>
          <a:prstGeom prst="rect">
            <a:avLst/>
          </a:prstGeom>
          <a:noFill/>
        </p:spPr>
        <p:txBody>
          <a:bodyPr>
            <a:spAutoFit/>
          </a:bodyPr>
          <a:lstStyle/>
          <a:p>
            <a:pPr marL="342900" indent="-342900">
              <a:lnSpc>
                <a:spcPct val="115000"/>
              </a:lnSpc>
              <a:spcAft>
                <a:spcPts val="1200"/>
              </a:spcAft>
              <a:buFont typeface="Times New Roman" pitchFamily="18" charset="0"/>
              <a:buChar char="-"/>
            </a:pPr>
            <a:r>
              <a:rPr lang="en-US" sz="2400">
                <a:solidFill>
                  <a:srgbClr val="0D0D0D"/>
                </a:solidFill>
                <a:latin typeface="Times New Roman" pitchFamily="18" charset="0"/>
                <a:cs typeface="Times New Roman" pitchFamily="18" charset="0"/>
              </a:rPr>
              <a:t>Văn bản du kí:</a:t>
            </a:r>
            <a:endParaRPr lang="en-US" sz="2400">
              <a:latin typeface="Times New Roman" pitchFamily="18" charset="0"/>
              <a:cs typeface="Times New Roman" pitchFamily="18" charset="0"/>
            </a:endParaRPr>
          </a:p>
          <a:p>
            <a:pPr marL="342900" indent="-342900">
              <a:lnSpc>
                <a:spcPct val="115000"/>
              </a:lnSpc>
              <a:spcAft>
                <a:spcPts val="1200"/>
              </a:spcAft>
            </a:pPr>
            <a:r>
              <a:rPr lang="en-US" sz="2400">
                <a:solidFill>
                  <a:srgbClr val="0D0D0D"/>
                </a:solidFill>
                <a:latin typeface="Times New Roman" pitchFamily="18" charset="0"/>
                <a:cs typeface="Times New Roman" pitchFamily="18" charset="0"/>
              </a:rPr>
              <a:t>+ Nhận biết được văn bản ghi lại những điều có thật hay do tưởng tượng.</a:t>
            </a:r>
            <a:endParaRPr lang="en-US" sz="2400">
              <a:latin typeface="Times New Roman" pitchFamily="18" charset="0"/>
              <a:cs typeface="Times New Roman" pitchFamily="18" charset="0"/>
            </a:endParaRPr>
          </a:p>
          <a:p>
            <a:pPr marL="342900" indent="-342900">
              <a:lnSpc>
                <a:spcPct val="115000"/>
              </a:lnSpc>
              <a:spcAft>
                <a:spcPts val="1200"/>
              </a:spcAft>
            </a:pPr>
            <a:r>
              <a:rPr lang="en-US" sz="2400">
                <a:solidFill>
                  <a:srgbClr val="0D0D0D"/>
                </a:solidFill>
                <a:latin typeface="Times New Roman" pitchFamily="18" charset="0"/>
                <a:cs typeface="Times New Roman" pitchFamily="18" charset="0"/>
              </a:rPr>
              <a:t>+ Chỉ ra được những thông tin độc đáo, mới lạ, hấp dẫn về sự vật, con người, phong tục, cảnh sắc… trong bài du kí</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1"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19138"/>
            <a:ext cx="11291888" cy="5351462"/>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31825" y="1166813"/>
            <a:ext cx="10928350" cy="4457700"/>
          </a:xfrm>
          <a:prstGeom prst="rect">
            <a:avLst/>
          </a:prstGeom>
          <a:noFill/>
          <a:ln w="9525">
            <a:noFill/>
            <a:miter lim="800000"/>
            <a:headEnd/>
            <a:tailEnd/>
          </a:ln>
        </p:spPr>
        <p:txBody>
          <a:bodyPr>
            <a:spAutoFit/>
          </a:bodyPr>
          <a:lstStyle/>
          <a:p>
            <a:pPr>
              <a:lnSpc>
                <a:spcPct val="150000"/>
              </a:lnSpc>
              <a:spcAft>
                <a:spcPts val="1200"/>
              </a:spcAft>
            </a:pPr>
            <a:r>
              <a:rPr lang="en-US" sz="2400" b="1">
                <a:solidFill>
                  <a:srgbClr val="000000"/>
                </a:solidFill>
                <a:latin typeface="Times New Roman" pitchFamily="18" charset="0"/>
                <a:cs typeface="Times New Roman" pitchFamily="18" charset="0"/>
              </a:rPr>
              <a:t>Vẻ đẹp của hang Én chính là ở sự “sống” của đá</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“Hàng trăm dải đá san hô uốn lượn thành bao nhiêu tầng, bậc lớn nhỏ”, “nhũ đá, măng đá, ngọc động giăng đầy bên những vách núi, sàn hang…” </a:t>
            </a:r>
            <a:r>
              <a:rPr lang="en-US" sz="2400">
                <a:solidFill>
                  <a:srgbClr val="000000"/>
                </a:solidFill>
                <a:latin typeface="Times New Roman" pitchFamily="18" charset="0"/>
                <a:cs typeface="Times New Roman" pitchFamily="18" charset="0"/>
              </a:rPr>
              <a:t>và “</a:t>
            </a:r>
            <a:r>
              <a:rPr lang="en-US" sz="2400" i="1">
                <a:solidFill>
                  <a:srgbClr val="000000"/>
                </a:solidFill>
                <a:latin typeface="Times New Roman" pitchFamily="18" charset="0"/>
                <a:cs typeface="Times New Roman" pitchFamily="18" charset="0"/>
              </a:rPr>
              <a:t>mỗi xen-ti-mét đá kia phải qua cả trăm triệu năm bào mòn hay bồi đắp nên” </a:t>
            </a:r>
            <a:r>
              <a:rPr lang="nl-NL" sz="2400">
                <a:solidFill>
                  <a:srgbClr val="000000"/>
                </a:solidFill>
                <a:latin typeface="Times New Roman" pitchFamily="18" charset="0"/>
                <a:cs typeface="Times New Roman" pitchFamily="18" charset="0"/>
              </a:rPr>
              <a:t>. Từ những cảm nhận của tác giả, mỗi chúng ta nhận thấy đ</a:t>
            </a:r>
            <a:r>
              <a:rPr lang="nl-NL" sz="2400" b="1">
                <a:solidFill>
                  <a:srgbClr val="000000"/>
                </a:solidFill>
                <a:latin typeface="Times New Roman" pitchFamily="18" charset="0"/>
                <a:cs typeface="Times New Roman" pitchFamily="18" charset="0"/>
              </a:rPr>
              <a:t>á</a:t>
            </a:r>
            <a:r>
              <a:rPr lang="nl-NL" sz="2400">
                <a:solidFill>
                  <a:srgbClr val="000000"/>
                </a:solidFill>
                <a:latin typeface="Times New Roman" pitchFamily="18" charset="0"/>
                <a:cs typeface="Times New Roman" pitchFamily="18" charset="0"/>
              </a:rPr>
              <a:t>  vốn là vật vô tri nhưng đều có sự sống, sinh thành, biến hóa qua chiều dài của lịch sử địa chất . Qua cách miêu tả về sự “sống” của đá, thiên nhiên trở nên có hồn, thân thiết, gần gũi với con người, giúp con người hiểu được chiều sâu của lịch sử, cội nguồn của sự sống trên hành tinh.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4325" y="479425"/>
            <a:ext cx="11528425" cy="59070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65163" y="796925"/>
            <a:ext cx="11177587" cy="5264150"/>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Khám phá hang Én, con người còn được khám phá cuộc sống của loài én chưa biết sợ con người.</a:t>
            </a:r>
            <a:r>
              <a:rPr lang="en-US" sz="2400">
                <a:solidFill>
                  <a:srgbClr val="000000"/>
                </a:solidFill>
                <a:latin typeface="Times New Roman" pitchFamily="18" charset="0"/>
                <a:cs typeface="Times New Roman" pitchFamily="18" charset="0"/>
              </a:rPr>
              <a:t> Trong hang, đàn én “</a:t>
            </a:r>
            <a:r>
              <a:rPr lang="en-US" sz="2400" i="1">
                <a:solidFill>
                  <a:srgbClr val="000000"/>
                </a:solidFill>
                <a:latin typeface="Times New Roman" pitchFamily="18" charset="0"/>
                <a:cs typeface="Times New Roman" pitchFamily="18" charset="0"/>
              </a:rPr>
              <a:t>hồn nhiên cư ngụ và chưa biết sợ con người</a:t>
            </a:r>
            <a:r>
              <a:rPr lang="en-US" sz="2400">
                <a:solidFill>
                  <a:srgbClr val="000000"/>
                </a:solidFill>
                <a:latin typeface="Times New Roman" pitchFamily="18" charset="0"/>
                <a:cs typeface="Times New Roman" pitchFamily="18" charset="0"/>
              </a:rPr>
              <a:t>”. Mỗi chi tiết miêu tả, quan sát đều vô cùng cụ thể, sống động. “</a:t>
            </a:r>
            <a:r>
              <a:rPr lang="en-US" sz="2400" i="1">
                <a:solidFill>
                  <a:srgbClr val="000000"/>
                </a:solidFill>
                <a:latin typeface="Times New Roman" pitchFamily="18" charset="0"/>
                <a:cs typeface="Times New Roman" pitchFamily="18" charset="0"/>
              </a:rPr>
              <a:t>Bốn bên dày đặc én</a:t>
            </a:r>
            <a:r>
              <a:rPr lang="en-US" sz="2400">
                <a:solidFill>
                  <a:srgbClr val="000000"/>
                </a:solidFill>
                <a:latin typeface="Times New Roman" pitchFamily="18" charset="0"/>
                <a:cs typeface="Times New Roman" pitchFamily="18" charset="0"/>
              </a:rPr>
              <a:t>” , từ “</a:t>
            </a:r>
            <a:r>
              <a:rPr lang="en-US" sz="2400" i="1">
                <a:solidFill>
                  <a:srgbClr val="000000"/>
                </a:solidFill>
                <a:latin typeface="Times New Roman" pitchFamily="18" charset="0"/>
                <a:cs typeface="Times New Roman" pitchFamily="18" charset="0"/>
              </a:rPr>
              <a:t>dày đặc</a:t>
            </a:r>
            <a:r>
              <a:rPr lang="en-US" sz="2400">
                <a:solidFill>
                  <a:srgbClr val="000000"/>
                </a:solidFill>
                <a:latin typeface="Times New Roman" pitchFamily="18" charset="0"/>
                <a:cs typeface="Times New Roman" pitchFamily="18" charset="0"/>
              </a:rPr>
              <a:t>” miêu tả sự đông đúc của loài én ở nơi đây, lí giải tên của hang. Hình ảnh những con chim én được nhân hóa thật gần gũi, sinh động với cuộc sống tự do “</a:t>
            </a:r>
            <a:r>
              <a:rPr lang="en-US" sz="2400" i="1">
                <a:solidFill>
                  <a:srgbClr val="000000"/>
                </a:solidFill>
                <a:latin typeface="Times New Roman" pitchFamily="18" charset="0"/>
                <a:cs typeface="Times New Roman" pitchFamily="18" charset="0"/>
              </a:rPr>
              <a:t>Én bố mẹ tấp nập đi, về, mải mớm mồi cho con; én anh chị rập rờn bay đôi; én con chấp chới vỗ cánh; én thiếu niên ngủ nướng”.</a:t>
            </a:r>
            <a:r>
              <a:rPr lang="en-US" sz="2400">
                <a:solidFill>
                  <a:srgbClr val="000000"/>
                </a:solidFill>
                <a:latin typeface="Times New Roman" pitchFamily="18" charset="0"/>
                <a:cs typeface="Times New Roman" pitchFamily="18" charset="0"/>
              </a:rPr>
              <a:t> Én xuống kiếm ăn” </a:t>
            </a:r>
            <a:r>
              <a:rPr lang="en-US" sz="2400" i="1">
                <a:solidFill>
                  <a:srgbClr val="000000"/>
                </a:solidFill>
                <a:latin typeface="Times New Roman" pitchFamily="18" charset="0"/>
                <a:cs typeface="Times New Roman" pitchFamily="18" charset="0"/>
              </a:rPr>
              <a:t>“ung dung mổ cơm trong tay con người, thản nhiên đi quanh lều...”. </a:t>
            </a:r>
            <a:r>
              <a:rPr lang="en-US" sz="2400">
                <a:solidFill>
                  <a:srgbClr val="000000"/>
                </a:solidFill>
                <a:latin typeface="Times New Roman" pitchFamily="18" charset="0"/>
                <a:cs typeface="Times New Roman" pitchFamily="18" charset="0"/>
              </a:rPr>
              <a:t>Những hình ảnh n</a:t>
            </a:r>
            <a:r>
              <a:rPr lang="nl-NL" sz="2400">
                <a:solidFill>
                  <a:srgbClr val="000000"/>
                </a:solidFill>
                <a:latin typeface="Times New Roman" pitchFamily="18" charset="0"/>
                <a:cs typeface="Times New Roman" pitchFamily="18" charset="0"/>
              </a:rPr>
              <a:t>hân hóa, cách dùng từ, viết câu thể hiện tình cảm, cảm xúc: </a:t>
            </a:r>
            <a:r>
              <a:rPr lang="nl-NL" sz="2400" i="1">
                <a:solidFill>
                  <a:srgbClr val="000000"/>
                </a:solidFill>
                <a:latin typeface="Times New Roman" pitchFamily="18" charset="0"/>
                <a:cs typeface="Times New Roman" pitchFamily="18" charset="0"/>
              </a:rPr>
              <a:t>Én bố mẹ, én anh chị, én ra ràng</a:t>
            </a:r>
            <a:r>
              <a:rPr lang="nl-NL" sz="2400">
                <a:solidFill>
                  <a:srgbClr val="000000"/>
                </a:solidFill>
                <a:latin typeface="Times New Roman" pitchFamily="18" charset="0"/>
                <a:cs typeface="Times New Roman" pitchFamily="18" charset="0"/>
              </a:rPr>
              <a:t>, ... Loài én ở đây còn nguyên sự nguyên sơ, so với những nơi khác đã bị con người không có ý thức tàn phá. Cách tác giả miêu tả cho thấy sự hòa nhập của con người với tự nhiên. Bằng tất cả tình yêu, niềm xúc động đến ngỡ ngàng trước vẻ đẹp của hang Én, tác giả gọi hang Én là</a:t>
            </a:r>
            <a:r>
              <a:rPr lang="nl-NL" sz="2400" b="1" i="1">
                <a:solidFill>
                  <a:srgbClr val="000000"/>
                </a:solidFill>
                <a:latin typeface="Times New Roman" pitchFamily="18" charset="0"/>
                <a:cs typeface="Times New Roman" pitchFamily="18" charset="0"/>
              </a:rPr>
              <a:t> “ c</a:t>
            </a:r>
            <a:r>
              <a:rPr lang="nl-NL" sz="2400" i="1">
                <a:solidFill>
                  <a:srgbClr val="000000"/>
                </a:solidFill>
                <a:latin typeface="Times New Roman" pitchFamily="18" charset="0"/>
                <a:cs typeface="Times New Roman" pitchFamily="18" charset="0"/>
              </a:rPr>
              <a:t>ái tổ được Mẹ Thiên Nhiên ban tặng”.</a:t>
            </a:r>
            <a:r>
              <a:rPr lang="nl-NL" sz="2400">
                <a:solidFill>
                  <a:srgbClr val="000000"/>
                </a:solidFill>
                <a:latin typeface="Times New Roman" pitchFamily="18" charset="0"/>
                <a:cs typeface="Times New Roman" pitchFamily="18" charset="0"/>
              </a:rPr>
              <a:t> Chính cách gọi đó đã chứa bao cảm xúc  </a:t>
            </a:r>
            <a:r>
              <a:rPr lang="nl-NL" sz="2400" b="1">
                <a:solidFill>
                  <a:srgbClr val="000000"/>
                </a:solidFill>
                <a:latin typeface="Times New Roman" pitchFamily="18" charset="0"/>
                <a:cs typeface="Times New Roman" pitchFamily="18" charset="0"/>
              </a:rPr>
              <a:t>ngưỡng vọng, biết ơn, trân trọng sự dồi dào, phong phú, vẻ đẹp của thiên nhiên.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09550" y="479425"/>
            <a:ext cx="11663363" cy="58769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39750" y="885825"/>
            <a:ext cx="11236325" cy="4894263"/>
          </a:xfrm>
          <a:prstGeom prst="rect">
            <a:avLst/>
          </a:prstGeom>
          <a:noFill/>
          <a:ln w="9525">
            <a:noFill/>
            <a:miter lim="800000"/>
            <a:headEnd/>
            <a:tailEnd/>
          </a:ln>
        </p:spPr>
        <p:txBody>
          <a:bodyPr>
            <a:spAutoFit/>
          </a:bodyPr>
          <a:lstStyle/>
          <a:p>
            <a:r>
              <a:rPr lang="en-US" sz="2400" b="1">
                <a:solidFill>
                  <a:srgbClr val="000000"/>
                </a:solidFill>
                <a:latin typeface="Times New Roman" pitchFamily="18" charset="0"/>
                <a:cs typeface="Times New Roman" pitchFamily="18" charset="0"/>
              </a:rPr>
              <a:t> Đến với hang Én, con người không chỉ được khám phá vẻ đẹp kì thú, hoang sơ của thiên nhiên, mà chúng ta còn được tìm hiểu về lịch sử, sự gắn bó của con người với hang Én.</a:t>
            </a:r>
            <a:r>
              <a:rPr lang="en-US" sz="2400">
                <a:solidFill>
                  <a:srgbClr val="000000"/>
                </a:solidFill>
                <a:latin typeface="Times New Roman" pitchFamily="18" charset="0"/>
                <a:cs typeface="Times New Roman" pitchFamily="18" charset="0"/>
              </a:rPr>
              <a:t> Trong lịch sử, người A-rem (một dân tộc thiểu số) ngày trước ở hang Én, trứng chim là nguồn thực phẩm của họ. Khi ra ngoài họ vẫn giữ hội “ăn én”, dấu tích của một thế hệ leo vách đá, trần hang: bàn chân mỏng, ngón dẹt. Còn đối với đoàn người hiện tại, hành trình khám phám hang Én là một hành trình đầy thú vị, đặc biệt đối với nhân vật “tôi”, người kể chuyện, ghi chép lại hành trành của mình. Mỗi câu văn chứa đựng bao cảm xúc, tâm trạng của tác giả trước vể đẹp của thiên nhiên. Từ sự tương tác với động vật: đàn bướm, chú én ngủ nướng, chú én bị gãy cánh....đủ thấy tình yêu và niềm vui sướng ngỡ ngàng của con người trước thiên nhiên. Rồi cách con người cảm nhận từng phút giây trong hang Én lúc sáng sớm, khi vừa tỉnh dậy ai nấy nhoài khỏi lều, chân trần chạy quanh sông rồi ngồi ngay bên bờ cát vực nước rửa mặt, hít căng lồng ngực không khí tinh khiết. Điều đó cho thấy s</a:t>
            </a:r>
            <a:r>
              <a:rPr lang="en-US" sz="2400" b="1">
                <a:solidFill>
                  <a:srgbClr val="000000"/>
                </a:solidFill>
                <a:latin typeface="Times New Roman" pitchFamily="18" charset="0"/>
                <a:cs typeface="Times New Roman" pitchFamily="18" charset="0"/>
              </a:rPr>
              <a:t>ự hòa hợp, gắn bó của con người đối với thiên nhiên.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54075"/>
            <a:ext cx="11006138" cy="52768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76263" y="1260475"/>
            <a:ext cx="10687050" cy="4464050"/>
          </a:xfrm>
          <a:prstGeom prst="rect">
            <a:avLst/>
          </a:prstGeom>
          <a:noFill/>
          <a:ln w="9525">
            <a:noFill/>
            <a:miter lim="800000"/>
            <a:headEnd/>
            <a:tailEnd/>
          </a:ln>
        </p:spPr>
        <p:txBody>
          <a:bodyPr>
            <a:spAutoFit/>
          </a:bodyPr>
          <a:lstStyle/>
          <a:p>
            <a:pPr>
              <a:lnSpc>
                <a:spcPct val="150000"/>
              </a:lnSpc>
            </a:pPr>
            <a:r>
              <a:rPr lang="nl-NL" sz="2400">
                <a:latin typeface="Calibri" pitchFamily="34" charset="0"/>
                <a:cs typeface="Times New Roman" pitchFamily="18" charset="0"/>
              </a:rPr>
              <a:t> </a:t>
            </a:r>
            <a:r>
              <a:rPr lang="nl-NL" sz="2400">
                <a:latin typeface="Times New Roman" pitchFamily="18" charset="0"/>
                <a:cs typeface="Times New Roman" pitchFamily="18" charset="0"/>
              </a:rPr>
              <a:t>Tóm lại, văn bản “Hang Én” của Hà My tạo được sự cuốn hút bởi đặc trưng của thể kí thông qua lối ghi chép chân thực, sinh động; cách kể sự việc, ngôi kể thứ nhất  phù hợp với thể kí giúp câu chuyện trở nên gần gũi, sống động, chân thực với người đọc. Văn bản có nhiều chi tiết miêu tả sinh động, sử dụng phép tu từ gợi hình, gợi cảm. Qua đó, tác giả giúp người đọc khám phá, cảm nhận v</a:t>
            </a:r>
            <a:r>
              <a:rPr lang="nl-NL" sz="2400">
                <a:solidFill>
                  <a:srgbClr val="000000"/>
                </a:solidFill>
                <a:latin typeface="Times New Roman" pitchFamily="18" charset="0"/>
                <a:cs typeface="Times New Roman" pitchFamily="18" charset="0"/>
              </a:rPr>
              <a:t>ẻ đẹp hoang dã, nguyên sơ của thiên nhiên vùng lõi Vườn quốc gia Phong Nha- Kẻ Bàng. Vẻ đẹp của thiên nhiên nới đây khiến con người phải ngỡ ngàng, thán phục, nó đánh thức bản tình tự nhiên, khát vọng hòa đồng với tự nhiên của con người.</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498600"/>
            <a:ext cx="11426825" cy="3582988"/>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23875" y="2187575"/>
            <a:ext cx="11252200" cy="2249488"/>
          </a:xfrm>
          <a:prstGeom prst="rect">
            <a:avLst/>
          </a:prstGeom>
          <a:noFill/>
          <a:ln w="9525">
            <a:noFill/>
            <a:miter lim="800000"/>
            <a:headEnd/>
            <a:tailEnd/>
          </a:ln>
        </p:spPr>
        <p:txBody>
          <a:bodyPr>
            <a:spAutoFit/>
          </a:bodyPr>
          <a:lstStyle/>
          <a:p>
            <a:pPr>
              <a:lnSpc>
                <a:spcPct val="150000"/>
              </a:lnSpc>
              <a:spcAft>
                <a:spcPts val="1200"/>
              </a:spcAft>
            </a:pPr>
            <a:r>
              <a:rPr lang="nl-NL" sz="2400">
                <a:solidFill>
                  <a:srgbClr val="000000"/>
                </a:solidFill>
                <a:latin typeface="Times New Roman" pitchFamily="18" charset="0"/>
                <a:cs typeface="Times New Roman" pitchFamily="18" charset="0"/>
              </a:rPr>
              <a:t>Như vậy, văn bản “Hang Én” là một áng văn viết theo thể du kí đặc sắc. </a:t>
            </a:r>
            <a:r>
              <a:rPr lang="en-US" sz="2400">
                <a:solidFill>
                  <a:srgbClr val="000000"/>
                </a:solidFill>
                <a:latin typeface="Times New Roman" pitchFamily="18" charset="0"/>
                <a:cs typeface="Times New Roman" pitchFamily="18" charset="0"/>
              </a:rPr>
              <a:t>Tác giả miêu tả chân thực, sắc nét cuộc sống nguyên thủy, hoang dã cho thấy vẻ đẹp hùng vĩ, vừa hoang sơ, vừa bí ẩn của thiên nhiên, khiến người đọc càng muốn khám phá, chinh phục hơn bao giờ hết.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11163"/>
            <a:ext cx="5262563" cy="7429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685800" y="1330325"/>
            <a:ext cx="10833100" cy="50292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3" y="587375"/>
            <a:ext cx="6092825" cy="4826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III. LUYỆN ĐỀ ĐỌC HIỂU</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082527" y="1624012"/>
            <a:ext cx="5903232" cy="461963"/>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Dạng 1: Trắc nghiệm:</a:t>
            </a:r>
          </a:p>
        </p:txBody>
      </p:sp>
      <p:sp>
        <p:nvSpPr>
          <p:cNvPr id="9" name="TextBox 8"/>
          <p:cNvSpPr txBox="1"/>
          <p:nvPr/>
        </p:nvSpPr>
        <p:spPr>
          <a:xfrm>
            <a:off x="951823" y="2305050"/>
            <a:ext cx="10442522" cy="2951162"/>
          </a:xfrm>
          <a:prstGeom prst="rect">
            <a:avLst/>
          </a:prstGeom>
          <a:noFill/>
        </p:spPr>
        <p:txBody>
          <a:bodyPr>
            <a:spAutoFit/>
          </a:bodyPr>
          <a:lstStyle/>
          <a:p>
            <a:pPr>
              <a:lnSpc>
                <a:spcPct val="115000"/>
              </a:lnSpc>
              <a:spcAft>
                <a:spcPts val="1200"/>
              </a:spcAft>
            </a:pPr>
            <a:r>
              <a:rPr lang="en-US" sz="2400">
                <a:latin typeface="Times New Roman" pitchFamily="18" charset="0"/>
                <a:cs typeface="Times New Roman" pitchFamily="18" charset="0"/>
              </a:rPr>
              <a:t>Câu 1: Trước khi đến hang Én, đoàn tờ-réc-king phải đi qua những địa điểm nào?</a:t>
            </a:r>
          </a:p>
          <a:p>
            <a:pPr>
              <a:lnSpc>
                <a:spcPct val="115000"/>
              </a:lnSpc>
              <a:spcBef>
                <a:spcPts val="1800"/>
              </a:spcBef>
              <a:spcAft>
                <a:spcPts val="1000"/>
              </a:spcAft>
              <a:buFont typeface="Calibri Light"/>
              <a:buAutoNum type="alphaUcPeriod"/>
            </a:pPr>
            <a:r>
              <a:rPr lang="en-US" sz="2400">
                <a:latin typeface="Times New Roman" pitchFamily="18" charset="0"/>
                <a:cs typeface="Times New Roman" pitchFamily="18" charset="0"/>
              </a:rPr>
              <a:t>Dốc Ba Dàn, thung lũng Rào Thương.</a:t>
            </a:r>
          </a:p>
          <a:p>
            <a:pPr>
              <a:lnSpc>
                <a:spcPct val="115000"/>
              </a:lnSpc>
              <a:spcAft>
                <a:spcPts val="1000"/>
              </a:spcAft>
              <a:buFont typeface="Calibri Light"/>
              <a:buAutoNum type="alphaUcPeriod"/>
            </a:pPr>
            <a:r>
              <a:rPr lang="en-US" sz="2400">
                <a:latin typeface="Times New Roman" pitchFamily="18" charset="0"/>
                <a:cs typeface="Times New Roman" pitchFamily="18" charset="0"/>
              </a:rPr>
              <a:t>Dốc Ba Đèo, thung lũng Rào Thương.</a:t>
            </a:r>
          </a:p>
          <a:p>
            <a:pPr>
              <a:lnSpc>
                <a:spcPct val="115000"/>
              </a:lnSpc>
              <a:spcAft>
                <a:spcPts val="1000"/>
              </a:spcAft>
              <a:buFont typeface="Calibri Light"/>
              <a:buAutoNum type="alphaUcPeriod"/>
            </a:pPr>
            <a:r>
              <a:rPr lang="en-US" sz="2400">
                <a:latin typeface="Times New Roman" pitchFamily="18" charset="0"/>
                <a:cs typeface="Times New Roman" pitchFamily="18" charset="0"/>
              </a:rPr>
              <a:t>Dốc Ba Giàn, thung lũng Rào Phương.</a:t>
            </a:r>
          </a:p>
          <a:p>
            <a:pPr>
              <a:lnSpc>
                <a:spcPct val="115000"/>
              </a:lnSpc>
              <a:spcAft>
                <a:spcPts val="1000"/>
              </a:spcAft>
              <a:buFont typeface="Calibri Light"/>
              <a:buAutoNum type="alphaUcPeriod"/>
            </a:pPr>
            <a:r>
              <a:rPr lang="en-US" sz="2400">
                <a:latin typeface="Times New Roman" pitchFamily="18" charset="0"/>
                <a:cs typeface="Times New Roman" pitchFamily="18" charset="0"/>
              </a:rPr>
              <a:t>Dốc Ba Giàn, thung lũng Rào Thương.</a:t>
            </a:r>
          </a:p>
        </p:txBody>
      </p:sp>
      <p:sp>
        <p:nvSpPr>
          <p:cNvPr id="14" name="TextBox 13"/>
          <p:cNvSpPr txBox="1">
            <a:spLocks noChangeArrowheads="1"/>
          </p:cNvSpPr>
          <p:nvPr/>
        </p:nvSpPr>
        <p:spPr bwMode="auto">
          <a:xfrm>
            <a:off x="850900" y="4313238"/>
            <a:ext cx="6115050" cy="461962"/>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C</a:t>
            </a:r>
            <a:r>
              <a:rPr lang="en-US" sz="24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74688"/>
            <a:ext cx="11322050" cy="55467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p:nvPr/>
        </p:nvSpPr>
        <p:spPr>
          <a:xfrm>
            <a:off x="900113" y="842963"/>
            <a:ext cx="10072687" cy="2708275"/>
          </a:xfrm>
          <a:prstGeom prst="rect">
            <a:avLst/>
          </a:prstGeom>
          <a:noFill/>
        </p:spPr>
        <p:txBody>
          <a:bodyPr>
            <a:spAutoFit/>
          </a:bodyPr>
          <a:lstStyle/>
          <a:p>
            <a:pPr>
              <a:spcAft>
                <a:spcPts val="1200"/>
              </a:spcAft>
            </a:pPr>
            <a:r>
              <a:rPr lang="en-US" sz="2400">
                <a:latin typeface="Times New Roman" pitchFamily="18" charset="0"/>
                <a:cs typeface="Times New Roman" pitchFamily="18" charset="0"/>
              </a:rPr>
              <a:t>Câu 2: Tác giả đã so sánh thung lũng Rào Thương với cái gì?</a:t>
            </a:r>
          </a:p>
          <a:p>
            <a:pPr>
              <a:spcBef>
                <a:spcPts val="1800"/>
              </a:spcBef>
              <a:spcAft>
                <a:spcPts val="1000"/>
              </a:spcAft>
              <a:buFont typeface="Calibri Light"/>
              <a:buAutoNum type="alphaUcPeriod"/>
            </a:pPr>
            <a:r>
              <a:rPr lang="en-US" sz="2400">
                <a:latin typeface="Times New Roman" pitchFamily="18" charset="0"/>
                <a:cs typeface="Times New Roman" pitchFamily="18" charset="0"/>
              </a:rPr>
              <a:t>Một giấc mộng đẹp.</a:t>
            </a:r>
          </a:p>
          <a:p>
            <a:pPr>
              <a:spcAft>
                <a:spcPts val="1000"/>
              </a:spcAft>
              <a:buFont typeface="Calibri Light"/>
              <a:buAutoNum type="alphaUcPeriod"/>
            </a:pPr>
            <a:r>
              <a:rPr lang="en-US" sz="2400">
                <a:latin typeface="Times New Roman" pitchFamily="18" charset="0"/>
                <a:cs typeface="Times New Roman" pitchFamily="18" charset="0"/>
              </a:rPr>
              <a:t>Dốc Ba Giàn.</a:t>
            </a:r>
          </a:p>
          <a:p>
            <a:pPr>
              <a:spcAft>
                <a:spcPts val="1000"/>
              </a:spcAft>
              <a:buFont typeface="Calibri Light"/>
              <a:buAutoNum type="alphaUcPeriod"/>
            </a:pPr>
            <a:r>
              <a:rPr lang="en-US" sz="2400">
                <a:latin typeface="Times New Roman" pitchFamily="18" charset="0"/>
                <a:cs typeface="Times New Roman" pitchFamily="18" charset="0"/>
              </a:rPr>
              <a:t>Cái tổ khổng lồ và an toàn.</a:t>
            </a:r>
          </a:p>
          <a:p>
            <a:pPr>
              <a:spcAft>
                <a:spcPts val="1000"/>
              </a:spcAft>
              <a:buFont typeface="Calibri Light"/>
              <a:buAutoNum type="alphaUcPeriod"/>
            </a:pPr>
            <a:r>
              <a:rPr lang="en-US" sz="2400">
                <a:latin typeface="Times New Roman" pitchFamily="18" charset="0"/>
                <a:cs typeface="Times New Roman" pitchFamily="18" charset="0"/>
              </a:rPr>
              <a:t>Một khu rừng nguyên sinh.</a:t>
            </a:r>
          </a:p>
        </p:txBody>
      </p:sp>
      <p:sp>
        <p:nvSpPr>
          <p:cNvPr id="9" name="TextBox 8"/>
          <p:cNvSpPr txBox="1">
            <a:spLocks noChangeArrowheads="1"/>
          </p:cNvSpPr>
          <p:nvPr/>
        </p:nvSpPr>
        <p:spPr bwMode="auto">
          <a:xfrm>
            <a:off x="704850" y="4064000"/>
            <a:ext cx="10628313" cy="1287463"/>
          </a:xfrm>
          <a:prstGeom prst="rect">
            <a:avLst/>
          </a:prstGeom>
          <a:noFill/>
          <a:ln w="9525">
            <a:noFill/>
            <a:miter lim="800000"/>
            <a:headEnd/>
            <a:tailEnd/>
          </a:ln>
        </p:spPr>
        <p:txBody>
          <a:bodyPr>
            <a:spAutoFit/>
          </a:bodyPr>
          <a:lstStyle/>
          <a:p>
            <a:pPr marL="30163" algn="just">
              <a:lnSpc>
                <a:spcPct val="150000"/>
              </a:lnSpc>
              <a:spcAft>
                <a:spcPts val="1200"/>
              </a:spcAft>
            </a:pPr>
            <a:r>
              <a:rPr lang="en-US" sz="2400" b="1">
                <a:latin typeface="Times New Roman" pitchFamily="18" charset="0"/>
                <a:cs typeface="Times New Roman" pitchFamily="18" charset="0"/>
              </a:rPr>
              <a:t>Câu 3: </a:t>
            </a:r>
            <a:r>
              <a:rPr lang="en-US" sz="2400">
                <a:latin typeface="Times New Roman" pitchFamily="18" charset="0"/>
                <a:cs typeface="Times New Roman" pitchFamily="18" charset="0"/>
              </a:rPr>
              <a:t>Địa danh “Hang Én” thuộc địa phương nào?</a:t>
            </a:r>
          </a:p>
          <a:p>
            <a:pPr marL="30163" algn="just">
              <a:lnSpc>
                <a:spcPct val="150000"/>
              </a:lnSpc>
              <a:spcAft>
                <a:spcPts val="1200"/>
              </a:spcAft>
            </a:pPr>
            <a:r>
              <a:rPr lang="en-US" sz="2400">
                <a:latin typeface="Times New Roman" pitchFamily="18" charset="0"/>
                <a:cs typeface="Times New Roman" pitchFamily="18" charset="0"/>
              </a:rPr>
              <a:t>A. Quảng Trị                B. Nghệ An              C. Quảng Bình            D. Quảng Ninh</a:t>
            </a:r>
          </a:p>
        </p:txBody>
      </p:sp>
      <p:sp>
        <p:nvSpPr>
          <p:cNvPr id="11" name="TextBox 10"/>
          <p:cNvSpPr txBox="1">
            <a:spLocks noChangeArrowheads="1"/>
          </p:cNvSpPr>
          <p:nvPr/>
        </p:nvSpPr>
        <p:spPr bwMode="auto">
          <a:xfrm>
            <a:off x="900113" y="2559050"/>
            <a:ext cx="6115050" cy="461963"/>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C</a:t>
            </a:r>
            <a:r>
              <a:rPr lang="en-US" sz="2400">
                <a:latin typeface="Times New Roman" pitchFamily="18" charset="0"/>
                <a:cs typeface="Times New Roman" pitchFamily="18" charset="0"/>
              </a:rPr>
              <a:t> </a:t>
            </a:r>
          </a:p>
        </p:txBody>
      </p:sp>
      <p:sp>
        <p:nvSpPr>
          <p:cNvPr id="13" name="TextBox 12"/>
          <p:cNvSpPr txBox="1">
            <a:spLocks noChangeArrowheads="1"/>
          </p:cNvSpPr>
          <p:nvPr/>
        </p:nvSpPr>
        <p:spPr bwMode="auto">
          <a:xfrm>
            <a:off x="6096000" y="4875213"/>
            <a:ext cx="3492500" cy="461962"/>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C</a:t>
            </a:r>
            <a:r>
              <a:rPr lang="en-US" sz="24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35013"/>
            <a:ext cx="11396663" cy="56515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54075" y="1081088"/>
            <a:ext cx="10628313" cy="1339850"/>
          </a:xfrm>
          <a:prstGeom prst="rect">
            <a:avLst/>
          </a:prstGeom>
          <a:noFill/>
          <a:ln w="9525">
            <a:noFill/>
            <a:miter lim="800000"/>
            <a:headEnd/>
            <a:tailEnd/>
          </a:ln>
        </p:spPr>
        <p:txBody>
          <a:bodyPr>
            <a:spAutoFit/>
          </a:bodyPr>
          <a:lstStyle/>
          <a:p>
            <a:pPr marL="30163" algn="just">
              <a:lnSpc>
                <a:spcPct val="150000"/>
              </a:lnSpc>
              <a:spcAft>
                <a:spcPts val="12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Văn bản “Hang Én” được viết theo thể nào?</a:t>
            </a:r>
          </a:p>
          <a:p>
            <a:pPr marL="30163" algn="just">
              <a:lnSpc>
                <a:spcPct val="150000"/>
              </a:lnSpc>
              <a:spcAft>
                <a:spcPts val="1200"/>
              </a:spcAft>
            </a:pPr>
            <a:r>
              <a:rPr lang="en-US" sz="2400">
                <a:latin typeface="Times New Roman" pitchFamily="18" charset="0"/>
                <a:cs typeface="Times New Roman" pitchFamily="18" charset="0"/>
              </a:rPr>
              <a:t>A. Hồi kí                   B. Phóng sự                   C. Nhật kí                  D. Du kí</a:t>
            </a:r>
          </a:p>
        </p:txBody>
      </p:sp>
      <p:sp>
        <p:nvSpPr>
          <p:cNvPr id="7" name="TextBox 6"/>
          <p:cNvSpPr txBox="1"/>
          <p:nvPr/>
        </p:nvSpPr>
        <p:spPr>
          <a:xfrm>
            <a:off x="1079500" y="2789238"/>
            <a:ext cx="10402888" cy="3225800"/>
          </a:xfrm>
          <a:prstGeom prst="rect">
            <a:avLst/>
          </a:prstGeom>
          <a:noFill/>
        </p:spPr>
        <p:txBody>
          <a:bodyPr>
            <a:spAutoFit/>
          </a:bodyPr>
          <a:lstStyle/>
          <a:p>
            <a:pPr>
              <a:lnSpc>
                <a:spcPct val="115000"/>
              </a:lnSpc>
              <a:spcAft>
                <a:spcPts val="1200"/>
              </a:spcAft>
              <a:tabLst>
                <a:tab pos="400050" algn="l"/>
              </a:tabLst>
            </a:pPr>
            <a:r>
              <a:rPr lang="en-US" sz="2400" b="1">
                <a:latin typeface="Times New Roman" pitchFamily="18" charset="0"/>
                <a:cs typeface="Times New Roman" pitchFamily="18" charset="0"/>
              </a:rPr>
              <a:t>Câu 5</a:t>
            </a:r>
            <a:r>
              <a:rPr lang="en-US" sz="2400">
                <a:latin typeface="Times New Roman" pitchFamily="18" charset="0"/>
                <a:cs typeface="Times New Roman" pitchFamily="18" charset="0"/>
              </a:rPr>
              <a:t>: Người dân tộc thiểu số nào sống trong hang sâu tại khu vực Phong Nha- Kẻ Bàng?</a:t>
            </a:r>
          </a:p>
          <a:p>
            <a:pPr>
              <a:lnSpc>
                <a:spcPct val="115000"/>
              </a:lnSpc>
              <a:spcAft>
                <a:spcPts val="1200"/>
              </a:spcAft>
              <a:buFont typeface="Calibri Light"/>
              <a:buAutoNum type="alphaUcPeriod"/>
              <a:tabLst>
                <a:tab pos="400050" algn="l"/>
              </a:tabLst>
            </a:pPr>
            <a:r>
              <a:rPr lang="en-US" sz="2400">
                <a:latin typeface="Times New Roman" pitchFamily="18" charset="0"/>
                <a:cs typeface="Times New Roman" pitchFamily="18" charset="0"/>
              </a:rPr>
              <a:t>Người Mông</a:t>
            </a:r>
          </a:p>
          <a:p>
            <a:pPr>
              <a:lnSpc>
                <a:spcPct val="115000"/>
              </a:lnSpc>
              <a:spcAft>
                <a:spcPts val="1200"/>
              </a:spcAft>
              <a:buFont typeface="Calibri Light"/>
              <a:buAutoNum type="alphaUcPeriod"/>
              <a:tabLst>
                <a:tab pos="400050" algn="l"/>
              </a:tabLst>
            </a:pPr>
            <a:r>
              <a:rPr lang="en-US" sz="2400">
                <a:latin typeface="Times New Roman" pitchFamily="18" charset="0"/>
                <a:cs typeface="Times New Roman" pitchFamily="18" charset="0"/>
              </a:rPr>
              <a:t> Người A- rem</a:t>
            </a:r>
          </a:p>
          <a:p>
            <a:pPr>
              <a:lnSpc>
                <a:spcPct val="115000"/>
              </a:lnSpc>
              <a:spcAft>
                <a:spcPts val="1200"/>
              </a:spcAft>
              <a:buFont typeface="Calibri Light"/>
              <a:buAutoNum type="alphaUcPeriod"/>
              <a:tabLst>
                <a:tab pos="400050" algn="l"/>
              </a:tabLst>
            </a:pPr>
            <a:r>
              <a:rPr lang="en-US" sz="2400">
                <a:latin typeface="Times New Roman" pitchFamily="18" charset="0"/>
                <a:cs typeface="Times New Roman" pitchFamily="18" charset="0"/>
              </a:rPr>
              <a:t> Người Thái</a:t>
            </a:r>
          </a:p>
          <a:p>
            <a:pPr>
              <a:lnSpc>
                <a:spcPct val="115000"/>
              </a:lnSpc>
              <a:spcAft>
                <a:spcPts val="1200"/>
              </a:spcAft>
              <a:tabLst>
                <a:tab pos="400050" algn="l"/>
              </a:tabLst>
            </a:pPr>
            <a:r>
              <a:rPr lang="en-US" sz="2400">
                <a:latin typeface="Times New Roman" pitchFamily="18" charset="0"/>
                <a:cs typeface="Times New Roman" pitchFamily="18" charset="0"/>
              </a:rPr>
              <a:t>D.Người Khơ- me</a:t>
            </a:r>
          </a:p>
        </p:txBody>
      </p:sp>
      <p:sp>
        <p:nvSpPr>
          <p:cNvPr id="9" name="TextBox 8"/>
          <p:cNvSpPr txBox="1">
            <a:spLocks noChangeArrowheads="1"/>
          </p:cNvSpPr>
          <p:nvPr/>
        </p:nvSpPr>
        <p:spPr bwMode="auto">
          <a:xfrm>
            <a:off x="9034463" y="1936750"/>
            <a:ext cx="1843087" cy="457200"/>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D</a:t>
            </a:r>
          </a:p>
        </p:txBody>
      </p:sp>
      <p:sp>
        <p:nvSpPr>
          <p:cNvPr id="11" name="TextBox 10"/>
          <p:cNvSpPr txBox="1">
            <a:spLocks noChangeArrowheads="1"/>
          </p:cNvSpPr>
          <p:nvPr/>
        </p:nvSpPr>
        <p:spPr bwMode="auto">
          <a:xfrm>
            <a:off x="1079500" y="4400550"/>
            <a:ext cx="1963738" cy="457200"/>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3388" y="125413"/>
            <a:ext cx="3597275" cy="727075"/>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00038" y="974725"/>
            <a:ext cx="11677650" cy="57578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60400" y="183533"/>
            <a:ext cx="3321050" cy="548099"/>
          </a:xfrm>
          <a:prstGeom prst="rect">
            <a:avLst/>
          </a:prstGeom>
          <a:noFill/>
          <a:ln w="9525">
            <a:noFill/>
            <a:miter lim="800000"/>
            <a:headEnd/>
            <a:tailEnd/>
          </a:ln>
        </p:spPr>
        <p:txBody>
          <a:bodyPr>
            <a:spAutoFit/>
          </a:bodyPr>
          <a:lstStyle/>
          <a:p>
            <a:pPr>
              <a:lnSpc>
                <a:spcPct val="115000"/>
              </a:lnSpc>
              <a:spcAft>
                <a:spcPts val="1200"/>
              </a:spcAft>
              <a:tabLst>
                <a:tab pos="400050" algn="l"/>
              </a:tabLst>
            </a:pPr>
            <a:r>
              <a:rPr lang="en-US" sz="2800" b="1" dirty="0" err="1">
                <a:latin typeface="Times New Roman" pitchFamily="18" charset="0"/>
                <a:cs typeface="Times New Roman" pitchFamily="18" charset="0"/>
              </a:rPr>
              <a:t>Dạng</a:t>
            </a: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Đọc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hiểu</a:t>
            </a:r>
            <a:endParaRPr lang="en-US" sz="2800" b="1" dirty="0">
              <a:latin typeface="Times New Roman" pitchFamily="18" charset="0"/>
              <a:cs typeface="Times New Roman" pitchFamily="18" charset="0"/>
            </a:endParaRPr>
          </a:p>
        </p:txBody>
      </p:sp>
      <p:sp>
        <p:nvSpPr>
          <p:cNvPr id="9" name="TextBox 8"/>
          <p:cNvSpPr txBox="1">
            <a:spLocks noChangeArrowheads="1"/>
          </p:cNvSpPr>
          <p:nvPr/>
        </p:nvSpPr>
        <p:spPr bwMode="auto">
          <a:xfrm>
            <a:off x="922338" y="1093788"/>
            <a:ext cx="2889250" cy="484187"/>
          </a:xfrm>
          <a:prstGeom prst="rect">
            <a:avLst/>
          </a:prstGeom>
          <a:noFill/>
          <a:ln w="9525">
            <a:noFill/>
            <a:miter lim="800000"/>
            <a:headEnd/>
            <a:tailEnd/>
          </a:ln>
        </p:spPr>
        <p:txBody>
          <a:bodyPr>
            <a:spAutoFit/>
          </a:bodyPr>
          <a:lstStyle/>
          <a:p>
            <a:pPr>
              <a:lnSpc>
                <a:spcPct val="115000"/>
              </a:lnSpc>
              <a:spcAft>
                <a:spcPts val="1200"/>
              </a:spcAft>
              <a:tabLst>
                <a:tab pos="400050" algn="l"/>
              </a:tabLst>
            </a:pPr>
            <a:r>
              <a:rPr lang="en-US" sz="2400" b="1">
                <a:solidFill>
                  <a:srgbClr val="0D0D0D"/>
                </a:solidFill>
                <a:latin typeface="Times New Roman" pitchFamily="18" charset="0"/>
                <a:cs typeface="Times New Roman" pitchFamily="18" charset="0"/>
              </a:rPr>
              <a:t>Đề bài 01: </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433388" y="1577975"/>
            <a:ext cx="11677650" cy="4729163"/>
          </a:xfrm>
          <a:prstGeom prst="rect">
            <a:avLst/>
          </a:prstGeom>
          <a:noFill/>
          <a:ln w="9525">
            <a:noFill/>
            <a:miter lim="800000"/>
            <a:headEnd/>
            <a:tailEnd/>
          </a:ln>
        </p:spPr>
        <p:txBody>
          <a:bodyPr>
            <a:spAutoFit/>
          </a:bodyPr>
          <a:lstStyle/>
          <a:p>
            <a:pPr>
              <a:lnSpc>
                <a:spcPct val="115000"/>
              </a:lnSpc>
              <a:spcAft>
                <a:spcPts val="1200"/>
              </a:spcAft>
              <a:tabLst>
                <a:tab pos="400050" algn="l"/>
              </a:tabLst>
            </a:pPr>
            <a:r>
              <a:rPr lang="en-US" sz="2400" i="1">
                <a:latin typeface="Times New Roman" pitchFamily="18" charset="0"/>
                <a:cs typeface="Times New Roman" pitchFamily="18" charset="0"/>
              </a:rPr>
              <a:t>“Lòng hang Én phía trước, nơi rộng nhất khoảng 110m</a:t>
            </a:r>
            <a:r>
              <a:rPr lang="en-US" sz="2400" i="1" baseline="30000">
                <a:latin typeface="Times New Roman" pitchFamily="18" charset="0"/>
                <a:cs typeface="Times New Roman" pitchFamily="18" charset="0"/>
              </a:rPr>
              <a:t>2</a:t>
            </a:r>
            <a:r>
              <a:rPr lang="en-US" sz="2400" i="1">
                <a:latin typeface="Times New Roman" pitchFamily="18" charset="0"/>
                <a:cs typeface="Times New Roman" pitchFamily="18" charset="0"/>
              </a:rPr>
              <a:t>, có thể chứa dược hàng trăm người (1). Trần hang đẹp như mái vòm của một thánh đường, nơi cao nhất tương đương với tòa nhà bốn mươi tầng (120m)(2). Cửa hang thứ hai thông lên mặt đất như cái giếng trời khổng lồ đón lấy khí trời và áng sáng (3). Quãng sông ngầm đỗ lại êm đềm trước thềm hang chính, len lỏi qua các hang phụ chừng 4km, rồi đổ ra cửa sau hang (4). Ở hang chính, bờ sông cát mịn thoải dần, nước mát lạnh, trong veo, toàn đá sỏi, đá đã bào nhẵn tạo thành một bãi tắm thiên nhiên hoàn hảo (5). Nghe nói thời xa xưa, tộc người A- rem đã sống trong hang Én (6). Trứng chim từng là một nguồn thực phẩm của họ (7). Giờ họ đã rời ra ngoài sống thành bản nhưng vẫn còn giữ lễ hội “ăn én”(8). Cũng nghe kể rằng, trong bản người A-rem vẫn còn một vài người có bàn chân mỏng, ngón dẹt- dấu tích của bao nhiêu thế hệ leo vách đá, trần hang cao hàng trăm mét(9)”.                                                                         </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7899400" y="6151563"/>
            <a:ext cx="6176963" cy="461962"/>
          </a:xfrm>
          <a:prstGeom prst="rect">
            <a:avLst/>
          </a:prstGeom>
          <a:noFill/>
          <a:ln w="9525">
            <a:noFill/>
            <a:miter lim="800000"/>
            <a:headEnd/>
            <a:tailEnd/>
          </a:ln>
        </p:spPr>
        <p:txBody>
          <a:bodyPr>
            <a:spAutoFit/>
          </a:bodyPr>
          <a:lstStyle/>
          <a:p>
            <a:r>
              <a:rPr lang="en-US" sz="2400" i="1">
                <a:latin typeface="Times New Roman" pitchFamily="18" charset="0"/>
                <a:cs typeface="Times New Roman" pitchFamily="18" charset="0"/>
              </a:rPr>
              <a:t>(</a:t>
            </a:r>
            <a:r>
              <a:rPr lang="en-US" sz="2400">
                <a:latin typeface="Times New Roman" pitchFamily="18" charset="0"/>
                <a:cs typeface="Times New Roman" pitchFamily="18" charset="0"/>
              </a:rPr>
              <a:t>Trích </a:t>
            </a:r>
            <a:r>
              <a:rPr lang="en-US" sz="2400" i="1">
                <a:latin typeface="Times New Roman" pitchFamily="18" charset="0"/>
                <a:cs typeface="Times New Roman" pitchFamily="18" charset="0"/>
              </a:rPr>
              <a:t>Hang Én</a:t>
            </a:r>
            <a:r>
              <a:rPr lang="en-US" sz="2400">
                <a:latin typeface="Times New Roman" pitchFamily="18" charset="0"/>
                <a:cs typeface="Times New Roman" pitchFamily="18" charset="0"/>
              </a:rPr>
              <a:t>- Hà My)</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P spid="11" grpId="0"/>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23913"/>
            <a:ext cx="11410950" cy="50228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p:nvPr/>
        </p:nvSpPr>
        <p:spPr>
          <a:xfrm>
            <a:off x="584200" y="1422400"/>
            <a:ext cx="11077575" cy="3468688"/>
          </a:xfrm>
          <a:prstGeom prst="rect">
            <a:avLst/>
          </a:prstGeom>
          <a:noFill/>
        </p:spPr>
        <p:txBody>
          <a:bodyPr>
            <a:spAutoFit/>
          </a:bodyPr>
          <a:lstStyle/>
          <a:p>
            <a:pPr>
              <a:lnSpc>
                <a:spcPct val="115000"/>
              </a:lnSpc>
              <a:spcAft>
                <a:spcPts val="1200"/>
              </a:spcAft>
              <a:tabLst>
                <a:tab pos="400050" algn="l"/>
              </a:tabLst>
            </a:pPr>
            <a:r>
              <a:rPr lang="en-US" sz="2400" i="1">
                <a:latin typeface="Times New Roman" pitchFamily="18" charset="0"/>
                <a:cs typeface="Times New Roman" pitchFamily="18" charset="0"/>
              </a:rPr>
              <a:t> </a:t>
            </a:r>
            <a:r>
              <a:rPr lang="en-US" sz="2400" b="1">
                <a:latin typeface="Times New Roman" pitchFamily="18" charset="0"/>
                <a:cs typeface="Times New Roman" pitchFamily="18" charset="0"/>
              </a:rPr>
              <a:t>Câu 1:</a:t>
            </a:r>
            <a:r>
              <a:rPr lang="en-US" sz="2400" i="1">
                <a:latin typeface="Times New Roman" pitchFamily="18" charset="0"/>
                <a:cs typeface="Times New Roman" pitchFamily="18" charset="0"/>
              </a:rPr>
              <a:t> </a:t>
            </a:r>
            <a:r>
              <a:rPr lang="nl-NL" sz="2400">
                <a:solidFill>
                  <a:srgbClr val="000000"/>
                </a:solidFill>
                <a:latin typeface="Times New Roman" pitchFamily="18" charset="0"/>
                <a:cs typeface="Times New Roman" pitchFamily="18" charset="0"/>
              </a:rPr>
              <a:t>Kích thước của hang Én được thể hiện qua các số liệu nào?</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en-US" sz="2400">
                <a:latin typeface="Times New Roman" pitchFamily="18" charset="0"/>
                <a:cs typeface="Times New Roman" pitchFamily="18" charset="0"/>
              </a:rPr>
              <a:t>C</a:t>
            </a:r>
            <a:r>
              <a:rPr lang="en-US" sz="2400" b="1">
                <a:latin typeface="Times New Roman" pitchFamily="18" charset="0"/>
                <a:cs typeface="Times New Roman" pitchFamily="18" charset="0"/>
              </a:rPr>
              <a:t>âu 2:</a:t>
            </a:r>
            <a:r>
              <a:rPr lang="en-US" sz="2400">
                <a:latin typeface="Times New Roman" pitchFamily="18" charset="0"/>
                <a:cs typeface="Times New Roman" pitchFamily="18" charset="0"/>
              </a:rPr>
              <a:t> Dấu gạch ngang trong câu văn “</a:t>
            </a:r>
            <a:r>
              <a:rPr lang="en-US" sz="2400" i="1">
                <a:latin typeface="Times New Roman" pitchFamily="18" charset="0"/>
                <a:cs typeface="Times New Roman" pitchFamily="18" charset="0"/>
              </a:rPr>
              <a:t>Cũng nghe kể rằng, trong bản người A-rem vẫn còn một vài người có bàn chân mỏng, ngón dẹt- dấu tích của bao nhiêu thế hệ leo vách đá, trần hang cao hàng trăm mét(9)”</a:t>
            </a:r>
            <a:r>
              <a:rPr lang="en-US" sz="2400">
                <a:latin typeface="Times New Roman" pitchFamily="18" charset="0"/>
                <a:cs typeface="Times New Roman" pitchFamily="18" charset="0"/>
              </a:rPr>
              <a:t> dùng để làm gì?</a:t>
            </a:r>
          </a:p>
          <a:p>
            <a:pPr>
              <a:lnSpc>
                <a:spcPct val="115000"/>
              </a:lnSpc>
              <a:spcAft>
                <a:spcPts val="1200"/>
              </a:spcAft>
              <a:tabLst>
                <a:tab pos="400050" algn="l"/>
              </a:tabLst>
            </a:pPr>
            <a:r>
              <a:rPr lang="en-US" sz="2400" b="1">
                <a:solidFill>
                  <a:srgbClr val="000000"/>
                </a:solidFill>
                <a:latin typeface="Times New Roman" pitchFamily="18" charset="0"/>
                <a:cs typeface="Times New Roman" pitchFamily="18" charset="0"/>
              </a:rPr>
              <a:t>Câu 3:</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Có ý kiến cho rằng hành trình khám phá hang Én thích hợp với những người ưa mạo hiểm. Theo em, hành trình này còn đánh thức ở con người điều gì  ?</a:t>
            </a:r>
            <a:endParaRPr lang="en-US" sz="2400">
              <a:latin typeface="Times New Roman" pitchFamily="18" charset="0"/>
              <a:cs typeface="Times New Roman" pitchFamily="18" charset="0"/>
            </a:endParaRPr>
          </a:p>
          <a:p>
            <a:pPr>
              <a:lnSpc>
                <a:spcPct val="115000"/>
              </a:lnSpc>
              <a:spcAft>
                <a:spcPts val="1200"/>
              </a:spcAft>
              <a:tabLst>
                <a:tab pos="400050" algn="l"/>
              </a:tabLst>
            </a:pP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Câu 4: </a:t>
            </a:r>
            <a:r>
              <a:rPr lang="en-US" sz="2400">
                <a:latin typeface="Times New Roman" pitchFamily="18" charset="0"/>
                <a:cs typeface="Times New Roman" pitchFamily="18" charset="0"/>
              </a:rPr>
              <a:t>Theo em, chúng ta cần có biện pháp nào để bảo vệ thực vật, động vật hoang dã.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6088" y="201613"/>
            <a:ext cx="5324475" cy="763587"/>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292475" y="1325563"/>
            <a:ext cx="6380163" cy="922337"/>
          </a:xfrm>
          <a:prstGeom prst="roundRect">
            <a:avLst>
              <a:gd name="adj" fmla="val 16667"/>
            </a:avLst>
          </a:prstGeom>
          <a:blipFill>
            <a:blip r:embed="rId3"/>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15963" y="371475"/>
            <a:ext cx="6102350" cy="4826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dirty="0">
                <a:latin typeface="Times New Roman" pitchFamily="18" charset="0"/>
                <a:cs typeface="Times New Roman" pitchFamily="18" charset="0"/>
                <a:sym typeface="Wingdings" pitchFamily="2" charset="2"/>
              </a:rPr>
              <a:t></a:t>
            </a:r>
            <a:r>
              <a:rPr lang="en-US" sz="2400" b="1" dirty="0">
                <a:latin typeface="Times New Roman" pitchFamily="18" charset="0"/>
                <a:cs typeface="Times New Roman" pitchFamily="18" charset="0"/>
              </a:rPr>
              <a:t> ÔN TẬP VĂN BẢN ĐỌC HIỂU</a:t>
            </a:r>
            <a:endParaRPr lang="en-US" sz="2400" dirty="0">
              <a:latin typeface="Times New Roman" pitchFamily="18" charset="0"/>
              <a:cs typeface="Times New Roman" pitchFamily="18" charset="0"/>
            </a:endParaRPr>
          </a:p>
        </p:txBody>
      </p:sp>
      <p:sp>
        <p:nvSpPr>
          <p:cNvPr id="9" name="TextBox 8"/>
          <p:cNvSpPr txBox="1">
            <a:spLocks noChangeArrowheads="1"/>
          </p:cNvSpPr>
          <p:nvPr/>
        </p:nvSpPr>
        <p:spPr bwMode="auto">
          <a:xfrm>
            <a:off x="3767138" y="1538288"/>
            <a:ext cx="5407025" cy="523875"/>
          </a:xfrm>
          <a:prstGeom prst="rect">
            <a:avLst/>
          </a:prstGeom>
          <a:noFill/>
          <a:ln w="9525">
            <a:noFill/>
            <a:miter lim="800000"/>
            <a:headEnd/>
            <a:tailEnd/>
          </a:ln>
        </p:spPr>
        <p:txBody>
          <a:bodyPr>
            <a:spAutoFit/>
          </a:bodyPr>
          <a:lstStyle/>
          <a:p>
            <a:r>
              <a:rPr lang="en-US" sz="2800" b="1">
                <a:solidFill>
                  <a:srgbClr val="FF0000"/>
                </a:solidFill>
                <a:latin typeface="Times New Roman" pitchFamily="18" charset="0"/>
                <a:cs typeface="Times New Roman" pitchFamily="18" charset="0"/>
              </a:rPr>
              <a:t>Văn bản 1: </a:t>
            </a:r>
            <a:r>
              <a:rPr lang="pt-BR" sz="2800" b="1" i="1">
                <a:solidFill>
                  <a:srgbClr val="FF0000"/>
                </a:solidFill>
                <a:latin typeface="Times New Roman" pitchFamily="18" charset="0"/>
                <a:cs typeface="Times New Roman" pitchFamily="18" charset="0"/>
              </a:rPr>
              <a:t>Cô Tô (Nguyễn Tuân)</a:t>
            </a:r>
            <a:endParaRPr lang="en-US" sz="2800">
              <a:latin typeface="Times New Roman" pitchFamily="18" charset="0"/>
              <a:cs typeface="Times New Roman" pitchFamily="18" charset="0"/>
            </a:endParaRPr>
          </a:p>
        </p:txBody>
      </p:sp>
      <p:sp>
        <p:nvSpPr>
          <p:cNvPr id="10" name="Rounded Rectangle 10"/>
          <p:cNvSpPr>
            <a:spLocks noChangeArrowheads="1"/>
          </p:cNvSpPr>
          <p:nvPr/>
        </p:nvSpPr>
        <p:spPr bwMode="auto">
          <a:xfrm>
            <a:off x="349250" y="2460625"/>
            <a:ext cx="11552238" cy="41957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2" name="TextBox 11"/>
          <p:cNvSpPr txBox="1">
            <a:spLocks noChangeArrowheads="1"/>
          </p:cNvSpPr>
          <p:nvPr/>
        </p:nvSpPr>
        <p:spPr bwMode="auto">
          <a:xfrm>
            <a:off x="715963" y="2543175"/>
            <a:ext cx="2470150" cy="461963"/>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 I. TÁC GIẢ</a:t>
            </a:r>
            <a:endParaRPr lang="en-US" sz="2400">
              <a:latin typeface="Times New Roman" pitchFamily="18" charset="0"/>
              <a:cs typeface="Times New Roman" pitchFamily="18" charset="0"/>
            </a:endParaRPr>
          </a:p>
        </p:txBody>
      </p:sp>
      <p:sp>
        <p:nvSpPr>
          <p:cNvPr id="14" name="TextBox 13"/>
          <p:cNvSpPr txBox="1">
            <a:spLocks noChangeArrowheads="1"/>
          </p:cNvSpPr>
          <p:nvPr/>
        </p:nvSpPr>
        <p:spPr bwMode="auto">
          <a:xfrm>
            <a:off x="715963" y="3005138"/>
            <a:ext cx="10658475" cy="3544887"/>
          </a:xfrm>
          <a:prstGeom prst="rect">
            <a:avLst/>
          </a:prstGeom>
          <a:noFill/>
          <a:ln w="9525">
            <a:noFill/>
            <a:miter lim="800000"/>
            <a:headEnd/>
            <a:tailEnd/>
          </a:ln>
        </p:spPr>
        <p:txBody>
          <a:bodyPr>
            <a:spAutoFit/>
          </a:bodyPr>
          <a:lstStyle/>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Nhà văn Nguyễn Tuân sinh năm 1910, năm mất 1987</a:t>
            </a:r>
          </a:p>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Quê quán: Hà Nội.</a:t>
            </a:r>
          </a:p>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Ông là nhà văn có phong cách độc đáo, lối viết tài hoa, cách dùng từ ngữ đặc sắc. </a:t>
            </a:r>
          </a:p>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Thể loại sở trường của ông là kí, truyện ngắn. Kí của Nguyễn Tuân cho thấy tác giả có vốn kiến thức sâu rộng về nhiều lĩnh vực đời sống.</a:t>
            </a:r>
          </a:p>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Một số tác phẩm tiêu biểu của Nguyễn Tuân: </a:t>
            </a:r>
            <a:r>
              <a:rPr lang="en-US" sz="2400" i="1">
                <a:latin typeface="Times New Roman" pitchFamily="18" charset="0"/>
                <a:cs typeface="Times New Roman" pitchFamily="18" charset="0"/>
              </a:rPr>
              <a:t>Vang bóng một thời</a:t>
            </a:r>
            <a:r>
              <a:rPr lang="en-US" sz="2400">
                <a:latin typeface="Times New Roman" pitchFamily="18" charset="0"/>
                <a:cs typeface="Times New Roman" pitchFamily="18" charset="0"/>
              </a:rPr>
              <a:t> (tập truyện ngắn), </a:t>
            </a:r>
            <a:r>
              <a:rPr lang="en-US" sz="2400" i="1">
                <a:latin typeface="Times New Roman" pitchFamily="18" charset="0"/>
                <a:cs typeface="Times New Roman" pitchFamily="18" charset="0"/>
              </a:rPr>
              <a:t>Sông Đà</a:t>
            </a:r>
            <a:r>
              <a:rPr lang="en-US" sz="2400">
                <a:latin typeface="Times New Roman" pitchFamily="18" charset="0"/>
                <a:cs typeface="Times New Roman" pitchFamily="18" charset="0"/>
              </a:rPr>
              <a:t> (tùy bút),…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0" grpId="0" animBg="1"/>
      <p:bldP spid="12" grpId="0"/>
      <p:bldP spid="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79888" y="276225"/>
            <a:ext cx="3319462" cy="628650"/>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spcAft>
                <a:spcPts val="800"/>
              </a:spcAft>
            </a:pPr>
            <a:endParaRPr lang="en-US" sz="2400" b="1" dirty="0">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sp>
        <p:nvSpPr>
          <p:cNvPr id="5" name="Rounded Rectangle 10"/>
          <p:cNvSpPr>
            <a:spLocks noChangeArrowheads="1"/>
          </p:cNvSpPr>
          <p:nvPr/>
        </p:nvSpPr>
        <p:spPr bwMode="auto">
          <a:xfrm>
            <a:off x="434975" y="1184275"/>
            <a:ext cx="11526838" cy="52927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6019" name="TextBox 7"/>
          <p:cNvSpPr txBox="1">
            <a:spLocks noChangeArrowheads="1"/>
          </p:cNvSpPr>
          <p:nvPr/>
        </p:nvSpPr>
        <p:spPr bwMode="auto">
          <a:xfrm>
            <a:off x="5053012" y="319882"/>
            <a:ext cx="2843213" cy="548099"/>
          </a:xfrm>
          <a:prstGeom prst="rect">
            <a:avLst/>
          </a:prstGeom>
          <a:noFill/>
          <a:ln w="9525">
            <a:noFill/>
            <a:miter lim="800000"/>
            <a:headEnd/>
            <a:tailEnd/>
          </a:ln>
        </p:spPr>
        <p:txBody>
          <a:bodyPr>
            <a:spAutoFit/>
          </a:bodyPr>
          <a:lstStyle/>
          <a:p>
            <a:pPr>
              <a:lnSpc>
                <a:spcPct val="115000"/>
              </a:lnSpc>
              <a:spcAft>
                <a:spcPts val="1200"/>
              </a:spcAft>
              <a:tabLst>
                <a:tab pos="400050" algn="l"/>
              </a:tabLst>
            </a:pPr>
            <a:r>
              <a:rPr lang="en-US" sz="2400"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Gợi</a:t>
            </a:r>
            <a:r>
              <a:rPr lang="en-US" sz="2800" b="1" dirty="0">
                <a:latin typeface="Times New Roman" pitchFamily="18" charset="0"/>
                <a:cs typeface="Times New Roman" pitchFamily="18" charset="0"/>
              </a:rPr>
              <a:t> ý: </a:t>
            </a:r>
          </a:p>
        </p:txBody>
      </p:sp>
      <p:sp>
        <p:nvSpPr>
          <p:cNvPr id="9" name="TextBox 8"/>
          <p:cNvSpPr txBox="1"/>
          <p:nvPr/>
        </p:nvSpPr>
        <p:spPr>
          <a:xfrm>
            <a:off x="609600" y="1317625"/>
            <a:ext cx="11352213" cy="2219325"/>
          </a:xfrm>
          <a:prstGeom prst="rect">
            <a:avLst/>
          </a:prstGeom>
          <a:noFill/>
        </p:spPr>
        <p:txBody>
          <a:bodyPr>
            <a:spAutoFit/>
          </a:bodyPr>
          <a:lstStyle/>
          <a:p>
            <a:pPr>
              <a:lnSpc>
                <a:spcPct val="115000"/>
              </a:lnSpc>
              <a:spcAft>
                <a:spcPts val="1200"/>
              </a:spcAft>
              <a:tabLst>
                <a:tab pos="400050" algn="l"/>
              </a:tabLst>
            </a:pPr>
            <a:r>
              <a:rPr lang="en-US" sz="2400" i="1">
                <a:latin typeface="Times New Roman" pitchFamily="18" charset="0"/>
                <a:cs typeface="Times New Roman" pitchFamily="18" charset="0"/>
              </a:rPr>
              <a:t> </a:t>
            </a:r>
            <a:r>
              <a:rPr lang="en-US" sz="2400" b="1">
                <a:latin typeface="Times New Roman" pitchFamily="18" charset="0"/>
                <a:cs typeface="Times New Roman" pitchFamily="18" charset="0"/>
              </a:rPr>
              <a:t>Câu 1:</a:t>
            </a:r>
            <a:r>
              <a:rPr lang="en-US" sz="2400" i="1">
                <a:latin typeface="Times New Roman" pitchFamily="18" charset="0"/>
                <a:cs typeface="Times New Roman" pitchFamily="18" charset="0"/>
              </a:rPr>
              <a:t> </a:t>
            </a:r>
            <a:r>
              <a:rPr lang="nl-NL" sz="2400">
                <a:solidFill>
                  <a:srgbClr val="000000"/>
                </a:solidFill>
                <a:latin typeface="Times New Roman" pitchFamily="18" charset="0"/>
                <a:cs typeface="Times New Roman" pitchFamily="18" charset="0"/>
              </a:rPr>
              <a:t>Kích thước của hang Én được thể hiện qua các số liệu: </a:t>
            </a:r>
            <a:endParaRPr lang="en-US" sz="2400">
              <a:latin typeface="Times New Roman" pitchFamily="18" charset="0"/>
              <a:cs typeface="Times New Roman" pitchFamily="18" charset="0"/>
            </a:endParaRPr>
          </a:p>
          <a:p>
            <a:pPr>
              <a:lnSpc>
                <a:spcPct val="115000"/>
              </a:lnSpc>
              <a:spcAft>
                <a:spcPts val="1200"/>
              </a:spcAft>
              <a:tabLst>
                <a:tab pos="400050" algn="l"/>
              </a:tabLst>
            </a:pPr>
            <a:r>
              <a:rPr lang="en-US" sz="2400" i="1">
                <a:latin typeface="Times New Roman" pitchFamily="18" charset="0"/>
                <a:cs typeface="Times New Roman" pitchFamily="18" charset="0"/>
              </a:rPr>
              <a:t>- nơi rộng nhất khoảng 110m</a:t>
            </a:r>
            <a:r>
              <a:rPr lang="en-US" sz="2400" i="1" baseline="30000">
                <a:latin typeface="Times New Roman" pitchFamily="18" charset="0"/>
                <a:cs typeface="Times New Roman" pitchFamily="18" charset="0"/>
              </a:rPr>
              <a:t>2</a:t>
            </a:r>
            <a:r>
              <a:rPr lang="en-US" sz="2400" i="1">
                <a:latin typeface="Times New Roman" pitchFamily="18" charset="0"/>
                <a:cs typeface="Times New Roman" pitchFamily="18" charset="0"/>
              </a:rPr>
              <a:t>, có thể chứa dược hàng trăm người;</a:t>
            </a:r>
            <a:endParaRPr lang="en-US" sz="2400">
              <a:latin typeface="Times New Roman" pitchFamily="18" charset="0"/>
              <a:cs typeface="Times New Roman" pitchFamily="18" charset="0"/>
            </a:endParaRPr>
          </a:p>
          <a:p>
            <a:pPr>
              <a:lnSpc>
                <a:spcPct val="115000"/>
              </a:lnSpc>
              <a:spcAft>
                <a:spcPts val="1200"/>
              </a:spcAft>
              <a:tabLst>
                <a:tab pos="400050" algn="l"/>
              </a:tabLst>
            </a:pPr>
            <a:r>
              <a:rPr lang="en-US" sz="2400" i="1">
                <a:latin typeface="Times New Roman" pitchFamily="18" charset="0"/>
                <a:cs typeface="Times New Roman" pitchFamily="18" charset="0"/>
              </a:rPr>
              <a:t>- nơi cao nhất tương đương với tòa nhà bốn mươi tầng (120m);</a:t>
            </a:r>
            <a:endParaRPr lang="en-US" sz="2400">
              <a:latin typeface="Times New Roman" pitchFamily="18" charset="0"/>
              <a:cs typeface="Times New Roman" pitchFamily="18" charset="0"/>
            </a:endParaRPr>
          </a:p>
          <a:p>
            <a:pPr>
              <a:lnSpc>
                <a:spcPct val="115000"/>
              </a:lnSpc>
              <a:spcAft>
                <a:spcPts val="1200"/>
              </a:spcAft>
              <a:tabLst>
                <a:tab pos="400050" algn="l"/>
              </a:tabLst>
            </a:pPr>
            <a:r>
              <a:rPr lang="nl-NL" sz="2400">
                <a:solidFill>
                  <a:srgbClr val="000000"/>
                </a:solidFill>
                <a:latin typeface="Times New Roman" pitchFamily="18" charset="0"/>
                <a:cs typeface="Times New Roman" pitchFamily="18" charset="0"/>
              </a:rPr>
              <a:t>  - sông ở hang chính len lỏi qua hang ngầm khoảng 4 km;</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77863" y="3814763"/>
            <a:ext cx="11041062" cy="2311400"/>
          </a:xfrm>
          <a:prstGeom prst="rect">
            <a:avLst/>
          </a:prstGeom>
          <a:noFill/>
          <a:ln w="9525">
            <a:noFill/>
            <a:miter lim="800000"/>
            <a:headEnd/>
            <a:tailEnd/>
          </a:ln>
        </p:spPr>
        <p:txBody>
          <a:bodyPr>
            <a:spAutoFit/>
          </a:bodyPr>
          <a:lstStyle/>
          <a:p>
            <a:pPr>
              <a:lnSpc>
                <a:spcPct val="115000"/>
              </a:lnSpc>
              <a:spcAft>
                <a:spcPts val="1000"/>
              </a:spcAft>
              <a:tabLst>
                <a:tab pos="1385888" algn="l"/>
              </a:tabLst>
            </a:pPr>
            <a:r>
              <a:rPr lang="en-US" sz="2400">
                <a:latin typeface="Times New Roman" pitchFamily="18" charset="0"/>
                <a:cs typeface="Times New Roman" pitchFamily="18" charset="0"/>
              </a:rPr>
              <a:t>C</a:t>
            </a:r>
            <a:r>
              <a:rPr lang="en-US" sz="2400" b="1">
                <a:latin typeface="Times New Roman" pitchFamily="18" charset="0"/>
                <a:cs typeface="Times New Roman" pitchFamily="18" charset="0"/>
              </a:rPr>
              <a:t>âu 2:</a:t>
            </a:r>
            <a:r>
              <a:rPr lang="en-US" sz="2400">
                <a:latin typeface="Times New Roman" pitchFamily="18" charset="0"/>
                <a:cs typeface="Times New Roman" pitchFamily="18" charset="0"/>
              </a:rPr>
              <a:t> Dấu gạch ngang trong câu văn “</a:t>
            </a:r>
            <a:r>
              <a:rPr lang="en-US" sz="2400" i="1">
                <a:latin typeface="Times New Roman" pitchFamily="18" charset="0"/>
                <a:cs typeface="Times New Roman" pitchFamily="18" charset="0"/>
              </a:rPr>
              <a:t>Cũng nghe kể rằng, trong bản người A-rem vẫn còn một vài người có bàn chân mỏng, ngón dẹt- dấu tích của bao nhiêu thế hệ leo vách đá, trần hang cao hàng trăm mét(9)”</a:t>
            </a:r>
            <a:r>
              <a:rPr lang="en-US" sz="2400">
                <a:latin typeface="Times New Roman" pitchFamily="18" charset="0"/>
                <a:cs typeface="Times New Roman" pitchFamily="18" charset="0"/>
              </a:rPr>
              <a:t> </a:t>
            </a:r>
          </a:p>
          <a:p>
            <a:pPr algn="just">
              <a:lnSpc>
                <a:spcPct val="115000"/>
              </a:lnSpc>
              <a:spcAft>
                <a:spcPts val="1000"/>
              </a:spcAft>
              <a:tabLst>
                <a:tab pos="1385888" algn="l"/>
              </a:tabLst>
            </a:pPr>
            <a:r>
              <a:rPr lang="en-US" sz="2400">
                <a:latin typeface="Times New Roman" pitchFamily="18" charset="0"/>
                <a:cs typeface="Times New Roman" pitchFamily="18" charset="0"/>
              </a:rPr>
              <a:t>- Dấu gạch ngang: đánh dấu thành phần phụ chú cho thành phần đứng trước nó là “bàn chân mỏng, ngón dẹt”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5288" y="779463"/>
            <a:ext cx="11387137" cy="57864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36563" y="923925"/>
            <a:ext cx="11360150" cy="2222500"/>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     Câu 3:</a:t>
            </a:r>
            <a:r>
              <a:rPr lang="en-US" sz="2400"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Hành trình về với tự nhiên vừa cho con người mở rộng tầm mắt, vừa là thử thách đối với sức khỏe, kĩ năng sinh tồn của con người</a:t>
            </a:r>
            <a:endParaRPr lang="en-US" sz="2400">
              <a:latin typeface="Times New Roman" pitchFamily="18" charset="0"/>
              <a:cs typeface="Times New Roman" pitchFamily="18" charset="0"/>
            </a:endParaRPr>
          </a:p>
          <a:p>
            <a:pPr>
              <a:spcAft>
                <a:spcPts val="1200"/>
              </a:spcAft>
            </a:pP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Hành trình này đánh thức ở con người ý thức về việc bảo vệ môi trường thiên nhiên, cũng như các loài thực vật, động vật hoang dã.</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395288" y="3314700"/>
            <a:ext cx="11360150" cy="2770188"/>
          </a:xfrm>
          <a:prstGeom prst="rect">
            <a:avLst/>
          </a:prstGeom>
          <a:noFill/>
          <a:ln w="9525">
            <a:noFill/>
            <a:miter lim="800000"/>
            <a:headEnd/>
            <a:tailEnd/>
          </a:ln>
        </p:spPr>
        <p:txBody>
          <a:bodyPr>
            <a:spAutoFit/>
          </a:bodyPr>
          <a:lstStyle/>
          <a:p>
            <a:pPr indent="-57150">
              <a:spcAft>
                <a:spcPts val="1200"/>
              </a:spcAft>
              <a:tabLst>
                <a:tab pos="400050" algn="l"/>
              </a:tabLst>
            </a:pP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Câu 4: </a:t>
            </a:r>
            <a:r>
              <a:rPr lang="en-US" sz="2400">
                <a:latin typeface="Times New Roman" pitchFamily="18" charset="0"/>
                <a:cs typeface="Times New Roman" pitchFamily="18" charset="0"/>
              </a:rPr>
              <a:t>Theo em, chúng ta cần có biện pháp để bảo vệ thực vật, động vật hoang dã là:</a:t>
            </a:r>
          </a:p>
          <a:p>
            <a:pPr indent="-57150">
              <a:spcAft>
                <a:spcPts val="1200"/>
              </a:spcAft>
              <a:tabLst>
                <a:tab pos="400050" algn="l"/>
              </a:tabLst>
            </a:pPr>
            <a:r>
              <a:rPr lang="en-US" sz="2400">
                <a:latin typeface="Times New Roman" pitchFamily="18" charset="0"/>
                <a:cs typeface="Times New Roman" pitchFamily="18" charset="0"/>
              </a:rPr>
              <a:t>  - Tuyên truyền cho mọi người hiểu và tôn trọng, nâng cao ý thức bảo vệ thực vật, động vật hoang dã. Không sử dụng những sản phẩm từ động, thực vật hoang dã như mật gấu, áo lông thú...</a:t>
            </a:r>
          </a:p>
          <a:p>
            <a:pPr indent="-57150">
              <a:spcAft>
                <a:spcPts val="1200"/>
              </a:spcAft>
              <a:tabLst>
                <a:tab pos="400050" algn="l"/>
              </a:tabLst>
            </a:pPr>
            <a:r>
              <a:rPr lang="en-US" sz="2400">
                <a:latin typeface="Times New Roman" pitchFamily="18" charset="0"/>
                <a:cs typeface="Times New Roman" pitchFamily="18" charset="0"/>
              </a:rPr>
              <a:t> - Xử phạt thật nặng những người săn bắt, buôn bán, sử dụng thực vattj, động vật hoang dã.</a:t>
            </a:r>
          </a:p>
          <a:p>
            <a:pPr indent="-57150">
              <a:spcAft>
                <a:spcPts val="1200"/>
              </a:spcAft>
              <a:tabLst>
                <a:tab pos="400050" algn="l"/>
              </a:tabLst>
            </a:pPr>
            <a:r>
              <a:rPr lang="en-US" sz="2400">
                <a:latin typeface="Times New Roman" pitchFamily="18" charset="0"/>
                <a:cs typeface="Times New Roman" pitchFamily="18" charset="0"/>
              </a:rPr>
              <a:t> - Sống gần gũi với thiên nhiên, có ý thức bảo vệ môi trường, trồng và chăm sóc cây xanh.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06388"/>
            <a:ext cx="11079163"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34975" y="1244600"/>
            <a:ext cx="11188700" cy="54705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3" y="395288"/>
            <a:ext cx="10780712" cy="482600"/>
          </a:xfrm>
          <a:prstGeom prst="rect">
            <a:avLst/>
          </a:prstGeom>
          <a:noFill/>
          <a:ln w="9525">
            <a:noFill/>
            <a:miter lim="800000"/>
            <a:headEnd/>
            <a:tailEnd/>
          </a:ln>
        </p:spPr>
        <p:txBody>
          <a:bodyPr>
            <a:spAutoFit/>
          </a:bodyPr>
          <a:lstStyle/>
          <a:p>
            <a:pPr>
              <a:lnSpc>
                <a:spcPct val="115000"/>
              </a:lnSpc>
              <a:spcAft>
                <a:spcPts val="1200"/>
              </a:spcAft>
              <a:tabLst>
                <a:tab pos="400050" algn="l"/>
              </a:tabLst>
            </a:pPr>
            <a:r>
              <a:rPr lang="en-US" sz="2400">
                <a:latin typeface="Times New Roman" pitchFamily="18" charset="0"/>
                <a:cs typeface="Times New Roman" pitchFamily="18" charset="0"/>
              </a:rPr>
              <a:t>3. Dạng 3: Viết đoạn văn (khoảng 5-7 câu) nêu cảm nghĩ của em về hang Én.</a:t>
            </a:r>
          </a:p>
        </p:txBody>
      </p:sp>
      <p:sp>
        <p:nvSpPr>
          <p:cNvPr id="7" name="TextBox 6"/>
          <p:cNvSpPr txBox="1">
            <a:spLocks noChangeArrowheads="1"/>
          </p:cNvSpPr>
          <p:nvPr/>
        </p:nvSpPr>
        <p:spPr bwMode="auto">
          <a:xfrm>
            <a:off x="842963" y="1257300"/>
            <a:ext cx="11053762" cy="5294313"/>
          </a:xfrm>
          <a:prstGeom prst="rect">
            <a:avLst/>
          </a:prstGeom>
          <a:noFill/>
          <a:ln w="9525">
            <a:noFill/>
            <a:miter lim="800000"/>
            <a:headEnd/>
            <a:tailEnd/>
          </a:ln>
        </p:spPr>
        <p:txBody>
          <a:bodyPr>
            <a:spAutoFit/>
          </a:bodyPr>
          <a:lstStyle/>
          <a:p>
            <a:pPr>
              <a:lnSpc>
                <a:spcPct val="115000"/>
              </a:lnSpc>
              <a:spcAft>
                <a:spcPts val="1200"/>
              </a:spcAft>
            </a:pPr>
            <a:r>
              <a:rPr lang="en-US" sz="2400">
                <a:solidFill>
                  <a:srgbClr val="0D0D0D"/>
                </a:solidFill>
                <a:latin typeface="Times New Roman" pitchFamily="18" charset="0"/>
                <a:cs typeface="Times New Roman" pitchFamily="18" charset="0"/>
              </a:rPr>
              <a:t>a. Đảm bảo thể thức, dung lượng yêu cầu của một đoạn văn (</a:t>
            </a:r>
            <a:r>
              <a:rPr lang="en-US" sz="2400">
                <a:latin typeface="Times New Roman" pitchFamily="18" charset="0"/>
                <a:cs typeface="Times New Roman" pitchFamily="18" charset="0"/>
              </a:rPr>
              <a:t>5-7 câu)</a:t>
            </a:r>
          </a:p>
          <a:p>
            <a:pPr>
              <a:lnSpc>
                <a:spcPct val="115000"/>
              </a:lnSpc>
              <a:spcAft>
                <a:spcPts val="1200"/>
              </a:spcAft>
            </a:pPr>
            <a:r>
              <a:rPr lang="en-US" sz="2400">
                <a:latin typeface="Times New Roman" pitchFamily="18" charset="0"/>
                <a:cs typeface="Times New Roman" pitchFamily="18" charset="0"/>
              </a:rPr>
              <a:t>b. Xác định đúng nội dung chủ yếu đoạn văn: cảm nghĩ của em về hang Én.</a:t>
            </a:r>
          </a:p>
          <a:p>
            <a:pPr>
              <a:lnSpc>
                <a:spcPct val="115000"/>
              </a:lnSpc>
            </a:pPr>
            <a:r>
              <a:rPr lang="en-US" sz="2400">
                <a:solidFill>
                  <a:srgbClr val="000000"/>
                </a:solidFill>
                <a:latin typeface="Times New Roman" pitchFamily="18" charset="0"/>
                <a:cs typeface="Times New Roman" pitchFamily="18" charset="0"/>
              </a:rPr>
              <a:t>c.Triển khai hợp lý nội dung đoạn văn: HS có thể trình bày đoạn văn theo nhiều cách. Sau đây là một số gợi ý:</a:t>
            </a:r>
            <a:endParaRPr lang="en-US" sz="2400">
              <a:latin typeface="Times New Roman" pitchFamily="18" charset="0"/>
              <a:cs typeface="Times New Roman" pitchFamily="18" charset="0"/>
            </a:endParaRPr>
          </a:p>
          <a:p>
            <a:pPr>
              <a:lnSpc>
                <a:spcPct val="115000"/>
              </a:lnSpc>
            </a:pP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nSpc>
                <a:spcPct val="115000"/>
              </a:lnSpc>
              <a:spcAft>
                <a:spcPts val="1000"/>
              </a:spcAft>
            </a:pPr>
            <a:r>
              <a:rPr lang="en-US" sz="2400">
                <a:latin typeface="Times New Roman" pitchFamily="18" charset="0"/>
                <a:ea typeface="MS Mincho" pitchFamily="49" charset="-128"/>
                <a:cs typeface="Times New Roman" pitchFamily="18" charset="0"/>
              </a:rPr>
              <a:t>+ Giới thiệu khái quát về hang Én (những giá trị lịch sử, văn hóa, khoa học địa lí của hang Én</a:t>
            </a:r>
            <a:endParaRPr lang="en-US" sz="2400">
              <a:latin typeface="Times New Roman" pitchFamily="18" charset="0"/>
              <a:cs typeface="Times New Roman" pitchFamily="18" charset="0"/>
            </a:endParaRPr>
          </a:p>
          <a:p>
            <a:pPr>
              <a:lnSpc>
                <a:spcPct val="115000"/>
              </a:lnSpc>
              <a:spcAft>
                <a:spcPts val="1000"/>
              </a:spcAft>
            </a:pPr>
            <a:r>
              <a:rPr lang="en-US" sz="2400">
                <a:latin typeface="Times New Roman" pitchFamily="18" charset="0"/>
                <a:ea typeface="MS Mincho" pitchFamily="49" charset="-128"/>
              </a:rPr>
              <a:t>+ Biểu hiện cụ thể của mối quan tâm, tình cảm của con người đối với hang Én</a:t>
            </a:r>
            <a:endParaRPr lang="en-US" sz="2400">
              <a:latin typeface="Times New Roman" pitchFamily="18" charset="0"/>
              <a:cs typeface="Times New Roman" pitchFamily="18" charset="0"/>
            </a:endParaRPr>
          </a:p>
          <a:p>
            <a:pPr>
              <a:lnSpc>
                <a:spcPct val="115000"/>
              </a:lnSpc>
              <a:spcAft>
                <a:spcPts val="1000"/>
              </a:spcAft>
            </a:pPr>
            <a:r>
              <a:rPr lang="en-US" sz="2400">
                <a:latin typeface="Times New Roman" pitchFamily="18" charset="0"/>
                <a:ea typeface="MS Mincho" pitchFamily="49" charset="-128"/>
              </a:rPr>
              <a:t>+ Ý nghĩa của sự gắn bó, trân trọng, tìm hiểu về hang Én giúp con người bồi đắp tình yêu thiên nhiên, có ý thức tôn trọng và bảo vệ vẻ đẹp thiên nhiên, biết sống hòa mình vào thiên nhiên.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68825" y="290513"/>
            <a:ext cx="3321050" cy="630237"/>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30213" y="1130300"/>
            <a:ext cx="11631613" cy="43322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860925" y="360363"/>
            <a:ext cx="3638550" cy="490537"/>
          </a:xfrm>
          <a:prstGeom prst="rect">
            <a:avLst/>
          </a:prstGeom>
          <a:noFill/>
          <a:ln w="9525">
            <a:noFill/>
            <a:miter lim="800000"/>
            <a:headEnd/>
            <a:tailEnd/>
          </a:ln>
        </p:spPr>
        <p:txBody>
          <a:bodyPr>
            <a:spAutoFit/>
          </a:bodyPr>
          <a:lstStyle/>
          <a:p>
            <a:pPr>
              <a:lnSpc>
                <a:spcPct val="115000"/>
              </a:lnSpc>
              <a:spcAft>
                <a:spcPts val="1200"/>
              </a:spcAft>
              <a:tabLst>
                <a:tab pos="400050" algn="l"/>
              </a:tabLst>
            </a:pPr>
            <a:r>
              <a:rPr lang="en-US" sz="2400">
                <a:latin typeface="Times New Roman" pitchFamily="18" charset="0"/>
                <a:cs typeface="Times New Roman" pitchFamily="18" charset="0"/>
              </a:rPr>
              <a:t>Đoạn văn tham khảo:   </a:t>
            </a:r>
          </a:p>
        </p:txBody>
      </p:sp>
      <p:sp>
        <p:nvSpPr>
          <p:cNvPr id="7" name="TextBox 6"/>
          <p:cNvSpPr txBox="1">
            <a:spLocks noChangeArrowheads="1"/>
          </p:cNvSpPr>
          <p:nvPr/>
        </p:nvSpPr>
        <p:spPr bwMode="auto">
          <a:xfrm>
            <a:off x="796926" y="1363663"/>
            <a:ext cx="11164887" cy="3903662"/>
          </a:xfrm>
          <a:prstGeom prst="rect">
            <a:avLst/>
          </a:prstGeom>
          <a:noFill/>
          <a:ln w="9525">
            <a:noFill/>
            <a:miter lim="800000"/>
            <a:headEnd/>
            <a:tailEnd/>
          </a:ln>
        </p:spPr>
        <p:txBody>
          <a:bodyPr>
            <a:spAutoFit/>
          </a:bodyPr>
          <a:lstStyle/>
          <a:p>
            <a:pPr>
              <a:lnSpc>
                <a:spcPct val="150000"/>
              </a:lnSpc>
            </a:pP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Hang </a:t>
            </a:r>
            <a:r>
              <a:rPr lang="en-US" sz="2400" dirty="0" err="1">
                <a:latin typeface="Times New Roman" pitchFamily="18" charset="0"/>
                <a:cs typeface="Times New Roman" pitchFamily="18" charset="0"/>
              </a:rPr>
              <a:t>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nl-NL" sz="2400" dirty="0">
                <a:latin typeface="Times New Roman" pitchFamily="18" charset="0"/>
                <a:cs typeface="Times New Roman" pitchFamily="18" charset="0"/>
              </a:rPr>
              <a:t>một trong những hang động lớn </a:t>
            </a:r>
            <a:r>
              <a:rPr lang="en-US" sz="2400" dirty="0" err="1">
                <a:latin typeface="Times New Roman" pitchFamily="18" charset="0"/>
                <a:cs typeface="Times New Roman" pitchFamily="18" charset="0"/>
              </a:rPr>
              <a:t>nằm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vườn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hang </a:t>
            </a:r>
            <a:r>
              <a:rPr lang="en-US" sz="2400" dirty="0" err="1">
                <a:latin typeface="Times New Roman" pitchFamily="18" charset="0"/>
                <a:cs typeface="Times New Roman" pitchFamily="18" charset="0"/>
              </a:rPr>
              <a:t>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nl-NL" sz="2400" dirty="0">
                <a:latin typeface="Times New Roman" pitchFamily="18" charset="0"/>
                <a:cs typeface="Times New Roman" pitchFamily="18" charset="0"/>
              </a:rPr>
              <a:t>đòi hỏi con người có nghị lực, sự quyết tâm, kiên trì và khát vọng chinh phục (2). Chúng ta sẽ k</a:t>
            </a:r>
            <a:r>
              <a:rPr lang="en-US" sz="2400" dirty="0" err="1">
                <a:latin typeface="Times New Roman" pitchFamily="18" charset="0"/>
                <a:cs typeface="Times New Roman" pitchFamily="18" charset="0"/>
              </a:rPr>
              <a:t>hởi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dốc</a:t>
            </a:r>
            <a:r>
              <a:rPr lang="en-US" sz="2400" dirty="0">
                <a:latin typeface="Times New Roman" pitchFamily="18" charset="0"/>
                <a:cs typeface="Times New Roman" pitchFamily="18" charset="0"/>
              </a:rPr>
              <a:t> Ba </a:t>
            </a:r>
            <a:r>
              <a:rPr lang="en-US" sz="2400" dirty="0" err="1">
                <a:latin typeface="Times New Roman" pitchFamily="18" charset="0"/>
                <a:cs typeface="Times New Roman" pitchFamily="18" charset="0"/>
              </a:rPr>
              <a:t>Giàn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Hang </a:t>
            </a:r>
            <a:r>
              <a:rPr lang="en-US" sz="2400" dirty="0" err="1">
                <a:latin typeface="Times New Roman" pitchFamily="18" charset="0"/>
                <a:cs typeface="Times New Roman" pitchFamily="18" charset="0"/>
              </a:rPr>
              <a:t>Én</a:t>
            </a:r>
            <a:r>
              <a:rPr lang="en-US" sz="2400" dirty="0">
                <a:latin typeface="Times New Roman" pitchFamily="18" charset="0"/>
                <a:cs typeface="Times New Roman" pitchFamily="18" charset="0"/>
              </a:rPr>
              <a:t> (3).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ngàng</a:t>
            </a:r>
            <a:r>
              <a:rPr lang="en-US" sz="2400" dirty="0">
                <a:latin typeface="Times New Roman" pitchFamily="18" charset="0"/>
                <a:cs typeface="Times New Roman" pitchFamily="18" charset="0"/>
              </a:rPr>
              <a:t>, say </a:t>
            </a:r>
            <a:r>
              <a:rPr lang="en-US" sz="2400" dirty="0" err="1">
                <a:latin typeface="Times New Roman" pitchFamily="18" charset="0"/>
                <a:cs typeface="Times New Roman" pitchFamily="18" charset="0"/>
              </a:rPr>
              <a:t>mê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v</a:t>
            </a:r>
            <a:r>
              <a:rPr lang="nl-NL" sz="2400" dirty="0">
                <a:latin typeface="Times New Roman" pitchFamily="18" charset="0"/>
                <a:cs typeface="Times New Roman" pitchFamily="18" charset="0"/>
              </a:rPr>
              <a:t>ẻ đẹp hoang dã, nguyên sơ của thiên nhiên vùng lõi Vườn quốc gia Phong Nha- Kẻ Bàng, đặc biệt là vẻ đẹp của hang Én (4).</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44600"/>
            <a:ext cx="11306175" cy="45862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69900" y="1797050"/>
            <a:ext cx="11102975" cy="3462338"/>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Khám phá hang Én sẽ cảm nhận vẻ đẹp kì thú của thiên nhiên </a:t>
            </a:r>
            <a:r>
              <a:rPr lang="en-US" sz="2400" i="1">
                <a:latin typeface="Times New Roman" pitchFamily="18" charset="0"/>
                <a:cs typeface="Times New Roman" pitchFamily="18" charset="0"/>
              </a:rPr>
              <a:t>với hàng trăm dải đá san hô uốn lượn thành bao nhiêu tầng, bậc lớn nhỏ, nhũ đá, măng đá, ngọc động giăng đầy bên những vách núi, sàn hang...(5) Đồng thời </a:t>
            </a:r>
            <a:r>
              <a:rPr lang="en-US" sz="2400">
                <a:latin typeface="Times New Roman" pitchFamily="18" charset="0"/>
                <a:cs typeface="Times New Roman" pitchFamily="18" charset="0"/>
              </a:rPr>
              <a:t> con người còn được khám phá cuộc sống của loài én chưa biết sợ con người (6).  </a:t>
            </a:r>
            <a:r>
              <a:rPr lang="en-US" sz="2400" b="1">
                <a:latin typeface="Times New Roman" pitchFamily="18" charset="0"/>
                <a:cs typeface="Times New Roman" pitchFamily="18" charset="0"/>
              </a:rPr>
              <a:t>Đến với hang Én, chúng ta còn được tìm hiểu về lịch sử, sự gắn bó của con người với hang Én (7).</a:t>
            </a:r>
            <a:r>
              <a:rPr lang="nl-NL" sz="2400">
                <a:latin typeface="Times New Roman" pitchFamily="18" charset="0"/>
                <a:cs typeface="Times New Roman" pitchFamily="18" charset="0"/>
              </a:rPr>
              <a:t>Vẻ đẹp đó đánh thức bản tình tự nhiên, khát vọng hòa đồng với tự nhiên của con người,</a:t>
            </a:r>
            <a:r>
              <a:rPr lang="en-US" sz="2400">
                <a:latin typeface="Times New Roman" pitchFamily="18" charset="0"/>
                <a:ea typeface="MS Mincho" pitchFamily="49" charset="-128"/>
                <a:cs typeface="Times New Roman" pitchFamily="18" charset="0"/>
              </a:rPr>
              <a:t> giúp con người bồi đắp tình yêu thiên nhiên, có ý thức tôn trọng và bảo vệ vẻ đẹp thiên nhiên, biết sống hòa mình vào thiên nhiên (8).</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660400" y="2101851"/>
            <a:ext cx="11377613" cy="37480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91139" name="TextBox 5"/>
          <p:cNvSpPr txBox="1">
            <a:spLocks noChangeArrowheads="1"/>
          </p:cNvSpPr>
          <p:nvPr/>
        </p:nvSpPr>
        <p:spPr bwMode="auto">
          <a:xfrm>
            <a:off x="2974975" y="288926"/>
            <a:ext cx="6116637" cy="1552575"/>
          </a:xfrm>
          <a:prstGeom prst="rect">
            <a:avLst/>
          </a:prstGeom>
          <a:blipFill>
            <a:blip r:embed="rId2"/>
            <a:tile tx="0" ty="0" sx="100000" sy="100000" flip="none" algn="tl"/>
          </a:blip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marL="457200">
              <a:lnSpc>
                <a:spcPct val="115000"/>
              </a:lnSpc>
              <a:tabLst>
                <a:tab pos="400050" algn="l"/>
              </a:tabLst>
            </a:pPr>
            <a:r>
              <a:rPr lang="en-US" sz="2400" b="1" i="1" dirty="0">
                <a:solidFill>
                  <a:srgbClr val="FF0000"/>
                </a:solidFill>
                <a:latin typeface="Times New Roman" pitchFamily="18" charset="0"/>
                <a:cs typeface="Times New Roman" pitchFamily="18" charset="0"/>
              </a:rPr>
              <a:t>ĐỌC HIỂU VĂN BẢN: </a:t>
            </a:r>
            <a:endParaRPr lang="en-US" sz="2400" dirty="0">
              <a:latin typeface="Calibri" pitchFamily="34" charset="0"/>
              <a:cs typeface="Times New Roman" pitchFamily="18" charset="0"/>
            </a:endParaRPr>
          </a:p>
          <a:p>
            <a:pPr marL="457200" algn="ctr">
              <a:lnSpc>
                <a:spcPct val="115000"/>
              </a:lnSpc>
              <a:tabLst>
                <a:tab pos="400050" algn="l"/>
              </a:tabLst>
            </a:pPr>
            <a:r>
              <a:rPr lang="en-US" sz="3600" b="1" i="1" dirty="0" err="1">
                <a:solidFill>
                  <a:srgbClr val="FF0000"/>
                </a:solidFill>
                <a:latin typeface="Times New Roman" pitchFamily="18" charset="0"/>
                <a:cs typeface="Times New Roman" pitchFamily="18" charset="0"/>
              </a:rPr>
              <a:t>Cửu</a:t>
            </a:r>
            <a:r>
              <a:rPr lang="en-US" sz="3600" b="1" i="1" dirty="0">
                <a:solidFill>
                  <a:srgbClr val="FF0000"/>
                </a:solidFill>
                <a:latin typeface="Times New Roman" pitchFamily="18" charset="0"/>
                <a:cs typeface="Times New Roman" pitchFamily="18" charset="0"/>
              </a:rPr>
              <a:t> Long </a:t>
            </a:r>
            <a:r>
              <a:rPr lang="en-US" sz="3600" b="1" i="1" dirty="0" err="1">
                <a:solidFill>
                  <a:srgbClr val="FF0000"/>
                </a:solidFill>
                <a:latin typeface="Times New Roman" pitchFamily="18" charset="0"/>
                <a:cs typeface="Times New Roman" pitchFamily="18" charset="0"/>
              </a:rPr>
              <a:t>Giang</a:t>
            </a:r>
            <a:r>
              <a:rPr lang="en-US" sz="3600" b="1" i="1" dirty="0">
                <a:solidFill>
                  <a:srgbClr val="FF0000"/>
                </a:solidFill>
                <a:latin typeface="Times New Roman" pitchFamily="18" charset="0"/>
                <a:cs typeface="Times New Roman" pitchFamily="18" charset="0"/>
              </a:rPr>
              <a:t> ta </a:t>
            </a:r>
            <a:r>
              <a:rPr lang="en-US" sz="3600" b="1" i="1" dirty="0" err="1">
                <a:solidFill>
                  <a:srgbClr val="FF0000"/>
                </a:solidFill>
                <a:latin typeface="Times New Roman" pitchFamily="18" charset="0"/>
                <a:cs typeface="Times New Roman" pitchFamily="18" charset="0"/>
              </a:rPr>
              <a:t>ơi</a:t>
            </a:r>
            <a:r>
              <a:rPr lang="en-US" sz="3600" b="1" i="1" dirty="0">
                <a:solidFill>
                  <a:srgbClr val="FF0000"/>
                </a:solidFill>
                <a:latin typeface="Times New Roman" pitchFamily="18" charset="0"/>
                <a:cs typeface="Times New Roman" pitchFamily="18" charset="0"/>
              </a:rPr>
              <a:t>!</a:t>
            </a:r>
            <a:endParaRPr lang="en-US" sz="3600" dirty="0">
              <a:latin typeface="Calibri" pitchFamily="34" charset="0"/>
              <a:cs typeface="Times New Roman" pitchFamily="18" charset="0"/>
            </a:endParaRPr>
          </a:p>
          <a:p>
            <a:pPr marL="457200" algn="ctr">
              <a:lnSpc>
                <a:spcPct val="115000"/>
              </a:lnSpc>
              <a:spcAft>
                <a:spcPts val="1000"/>
              </a:spcAft>
              <a:tabLst>
                <a:tab pos="400050" algn="l"/>
              </a:tabLst>
            </a:pPr>
            <a:r>
              <a:rPr lang="en-US" b="1" i="1" dirty="0">
                <a:solidFill>
                  <a:srgbClr val="FF0000"/>
                </a:solidFill>
                <a:latin typeface="Times New Roman" pitchFamily="18" charset="0"/>
                <a:cs typeface="Times New Roman" pitchFamily="18" charset="0"/>
              </a:rPr>
              <a:t>      </a:t>
            </a:r>
            <a:r>
              <a:rPr lang="en-US" sz="2400" b="1" i="1" dirty="0">
                <a:solidFill>
                  <a:srgbClr val="FF0000"/>
                </a:solidFill>
                <a:latin typeface="Times New Roman" pitchFamily="18" charset="0"/>
                <a:cs typeface="Times New Roman" pitchFamily="18" charset="0"/>
              </a:rPr>
              <a:t>(</a:t>
            </a:r>
            <a:r>
              <a:rPr lang="en-US" sz="2400" b="1" i="1" dirty="0" err="1">
                <a:solidFill>
                  <a:srgbClr val="FF0000"/>
                </a:solidFill>
                <a:latin typeface="Times New Roman" pitchFamily="18" charset="0"/>
                <a:cs typeface="Times New Roman" pitchFamily="18" charset="0"/>
              </a:rPr>
              <a:t>Nguyên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Hồng</a:t>
            </a:r>
            <a:r>
              <a:rPr lang="en-US" sz="2400" b="1" i="1" dirty="0">
                <a:solidFill>
                  <a:srgbClr val="FF0000"/>
                </a:solidFill>
                <a:latin typeface="Times New Roman" pitchFamily="18" charset="0"/>
                <a:cs typeface="Times New Roman" pitchFamily="18" charset="0"/>
              </a:rPr>
              <a:t>)</a:t>
            </a:r>
            <a:endParaRPr lang="en-US" sz="2400" dirty="0">
              <a:latin typeface="Calibri" pitchFamily="34" charset="0"/>
              <a:cs typeface="Times New Roman" pitchFamily="18" charset="0"/>
            </a:endParaRPr>
          </a:p>
        </p:txBody>
      </p:sp>
      <p:sp>
        <p:nvSpPr>
          <p:cNvPr id="7" name="TextBox 6"/>
          <p:cNvSpPr txBox="1">
            <a:spLocks noChangeArrowheads="1"/>
          </p:cNvSpPr>
          <p:nvPr/>
        </p:nvSpPr>
        <p:spPr bwMode="auto">
          <a:xfrm>
            <a:off x="1035050" y="2408238"/>
            <a:ext cx="6116638" cy="365125"/>
          </a:xfrm>
          <a:prstGeom prst="rect">
            <a:avLst/>
          </a:prstGeom>
          <a:noFill/>
          <a:ln w="9525">
            <a:noFill/>
            <a:miter lim="800000"/>
            <a:headEnd/>
            <a:tailEnd/>
          </a:ln>
        </p:spPr>
        <p:txBody>
          <a:bodyPr>
            <a:spAutoFit/>
          </a:bodyPr>
          <a:lstStyle/>
          <a:p>
            <a:pPr>
              <a:lnSpc>
                <a:spcPts val="1950"/>
              </a:lnSpc>
            </a:pPr>
            <a:r>
              <a:rPr lang="en-US" sz="2400" b="1" dirty="0">
                <a:solidFill>
                  <a:srgbClr val="FF0000"/>
                </a:solidFill>
                <a:latin typeface="Times New Roman" pitchFamily="18" charset="0"/>
                <a:cs typeface="Times New Roman" pitchFamily="18" charset="0"/>
              </a:rPr>
              <a:t>I. TÁC GIẢ</a:t>
            </a:r>
            <a:endParaRPr lang="en-US" sz="2400" dirty="0">
              <a:latin typeface="Calibri" pitchFamily="34" charset="0"/>
              <a:cs typeface="Times New Roman" pitchFamily="18" charset="0"/>
            </a:endParaRPr>
          </a:p>
        </p:txBody>
      </p:sp>
      <p:sp>
        <p:nvSpPr>
          <p:cNvPr id="8" name="Rectangle 1"/>
          <p:cNvSpPr>
            <a:spLocks noChangeArrowheads="1"/>
          </p:cNvSpPr>
          <p:nvPr/>
        </p:nvSpPr>
        <p:spPr bwMode="auto">
          <a:xfrm>
            <a:off x="663575" y="2590800"/>
            <a:ext cx="11228388" cy="2795588"/>
          </a:xfrm>
          <a:prstGeom prst="rect">
            <a:avLst/>
          </a:prstGeom>
          <a:noFill/>
          <a:ln w="9525">
            <a:noFill/>
            <a:miter lim="800000"/>
            <a:headEnd/>
            <a:tailEnd/>
          </a:ln>
        </p:spPr>
        <p:txBody>
          <a:bodyPr anchor="ctr">
            <a:spAutoFit/>
          </a:bodyPr>
          <a:lstStyle/>
          <a:p>
            <a:pPr eaLnBrk="0" hangingPunct="0">
              <a:lnSpc>
                <a:spcPct val="150000"/>
              </a:lnSpc>
              <a:tabLst>
                <a:tab pos="90488" algn="l"/>
                <a:tab pos="180975" algn="l"/>
              </a:tabLst>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Tên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Nguyên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Hồng</a:t>
            </a:r>
            <a:r>
              <a:rPr lang="en-US" altLang="en-US" sz="2400" dirty="0">
                <a:latin typeface="Times New Roman" pitchFamily="18" charset="0"/>
                <a:cs typeface="Times New Roman" pitchFamily="18" charset="0"/>
              </a:rPr>
              <a:t>;</a:t>
            </a:r>
          </a:p>
          <a:p>
            <a:pPr eaLnBrk="0" hangingPunct="0">
              <a:lnSpc>
                <a:spcPct val="150000"/>
              </a:lnSpc>
              <a:tabLst>
                <a:tab pos="90488" algn="l"/>
                <a:tab pos="180975" algn="l"/>
              </a:tabLst>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Năm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sinh</a:t>
            </a:r>
            <a:r>
              <a:rPr lang="en-US" altLang="en-US" sz="2400" dirty="0">
                <a:latin typeface="Times New Roman" pitchFamily="18" charset="0"/>
                <a:cs typeface="Times New Roman" pitchFamily="18" charset="0"/>
              </a:rPr>
              <a:t> – </a:t>
            </a:r>
            <a:r>
              <a:rPr lang="en-US" altLang="en-US" sz="2400" dirty="0" err="1">
                <a:latin typeface="Times New Roman" pitchFamily="18" charset="0"/>
                <a:cs typeface="Times New Roman" pitchFamily="18" charset="0"/>
              </a:rPr>
              <a:t>năm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mất</a:t>
            </a:r>
            <a:r>
              <a:rPr lang="en-US" altLang="en-US" sz="2400" dirty="0">
                <a:latin typeface="Times New Roman" pitchFamily="18" charset="0"/>
                <a:cs typeface="Times New Roman" pitchFamily="18" charset="0"/>
              </a:rPr>
              <a:t>: 1918 – 1982;</a:t>
            </a:r>
          </a:p>
          <a:p>
            <a:pPr eaLnBrk="0" hangingPunct="0">
              <a:lnSpc>
                <a:spcPct val="150000"/>
              </a:lnSpc>
              <a:tabLst>
                <a:tab pos="90488" algn="l"/>
                <a:tab pos="180975" algn="l"/>
              </a:tabLst>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Quê</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quán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sinh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ra</a:t>
            </a:r>
            <a:r>
              <a:rPr lang="en-US" altLang="en-US" sz="2400" dirty="0">
                <a:latin typeface="Times New Roman" pitchFamily="18" charset="0"/>
                <a:cs typeface="Times New Roman" pitchFamily="18" charset="0"/>
              </a:rPr>
              <a:t> ở Nam </a:t>
            </a:r>
            <a:r>
              <a:rPr lang="en-US" altLang="en-US" sz="2400" dirty="0" err="1">
                <a:latin typeface="Times New Roman" pitchFamily="18" charset="0"/>
                <a:cs typeface="Times New Roman" pitchFamily="18" charset="0"/>
              </a:rPr>
              <a:t>Định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sống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chủ</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yếu</a:t>
            </a:r>
            <a:r>
              <a:rPr lang="en-US" altLang="en-US" sz="2400" dirty="0">
                <a:latin typeface="Times New Roman" pitchFamily="18" charset="0"/>
                <a:cs typeface="Times New Roman" pitchFamily="18" charset="0"/>
              </a:rPr>
              <a:t> ở </a:t>
            </a:r>
            <a:r>
              <a:rPr lang="en-US" altLang="en-US" sz="2400" dirty="0" err="1">
                <a:latin typeface="Times New Roman" pitchFamily="18" charset="0"/>
                <a:cs typeface="Times New Roman" pitchFamily="18" charset="0"/>
              </a:rPr>
              <a:t>thành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phố</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cảng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Hải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Phòng</a:t>
            </a:r>
            <a:r>
              <a:rPr lang="en-US" altLang="en-US" sz="2400" dirty="0">
                <a:latin typeface="Times New Roman" pitchFamily="18" charset="0"/>
                <a:cs typeface="Times New Roman" pitchFamily="18" charset="0"/>
              </a:rPr>
              <a:t>;</a:t>
            </a:r>
          </a:p>
          <a:p>
            <a:pPr eaLnBrk="0" hangingPunct="0">
              <a:lnSpc>
                <a:spcPct val="150000"/>
              </a:lnSpc>
              <a:tabLst>
                <a:tab pos="90488" algn="l"/>
                <a:tab pos="180975" algn="l"/>
              </a:tabLst>
            </a:pP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Nguyên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Hồng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sáng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tác</a:t>
            </a:r>
            <a:r>
              <a:rPr lang="en-US" altLang="en-US" sz="2400" dirty="0">
                <a:latin typeface="Times New Roman" pitchFamily="18" charset="0"/>
                <a:cs typeface="Times New Roman" pitchFamily="18" charset="0"/>
              </a:rPr>
              <a:t> ở </a:t>
            </a:r>
            <a:r>
              <a:rPr lang="en-US" altLang="en-US" sz="2400" dirty="0" err="1">
                <a:latin typeface="Times New Roman" pitchFamily="18" charset="0"/>
                <a:cs typeface="Times New Roman" pitchFamily="18" charset="0"/>
              </a:rPr>
              <a:t>nhiều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thể</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loại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truyện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ngắn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tiểu</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thuyết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kí</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thơ</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v.v</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Những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trang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viết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ông</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tràn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đầy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cảm</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xúc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chân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thành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mãnh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liệt</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với</a:t>
            </a:r>
            <a:r>
              <a:rPr lang="en-US" altLang="en-US" sz="2400" dirty="0">
                <a:latin typeface="Times New Roman" pitchFamily="18" charset="0"/>
                <a:cs typeface="Times New Roman" pitchFamily="18" charset="0"/>
              </a:rPr>
              <a:t> con </a:t>
            </a:r>
            <a:r>
              <a:rPr lang="en-US" altLang="en-US" sz="2400" dirty="0" err="1">
                <a:latin typeface="Times New Roman" pitchFamily="18" charset="0"/>
                <a:cs typeface="Times New Roman" pitchFamily="18" charset="0"/>
              </a:rPr>
              <a:t>người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cuộc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sống</a:t>
            </a:r>
            <a:r>
              <a:rPr lang="en-US" altLang="en-US" sz="24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3388" y="223838"/>
            <a:ext cx="5527675" cy="823912"/>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33388" y="1417638"/>
            <a:ext cx="11453812" cy="4848225"/>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54038" y="307975"/>
            <a:ext cx="6092825" cy="587375"/>
          </a:xfrm>
          <a:prstGeom prst="rect">
            <a:avLst/>
          </a:prstGeom>
          <a:noFill/>
          <a:ln w="9525">
            <a:noFill/>
            <a:miter lim="800000"/>
            <a:headEnd/>
            <a:tailEnd/>
          </a:ln>
        </p:spPr>
        <p:txBody>
          <a:bodyPr>
            <a:spAutoFit/>
          </a:bodyPr>
          <a:lstStyle/>
          <a:p>
            <a:pPr algn="just">
              <a:lnSpc>
                <a:spcPct val="150000"/>
              </a:lnSpc>
              <a:spcAft>
                <a:spcPts val="1000"/>
              </a:spcAft>
              <a:tabLst>
                <a:tab pos="2155825" algn="l"/>
              </a:tabLst>
            </a:pPr>
            <a:r>
              <a:rPr lang="en-US" sz="2400" b="1" dirty="0">
                <a:solidFill>
                  <a:srgbClr val="FF0000"/>
                </a:solidFill>
                <a:latin typeface="Times New Roman" pitchFamily="18" charset="0"/>
                <a:cs typeface="Times New Roman" pitchFamily="18" charset="0"/>
              </a:rPr>
              <a:t>II. </a:t>
            </a:r>
            <a:r>
              <a:rPr lang="de-DE" sz="2400" b="1" dirty="0">
                <a:solidFill>
                  <a:srgbClr val="FF0000"/>
                </a:solidFill>
                <a:latin typeface="Times New Roman" pitchFamily="18" charset="0"/>
                <a:cs typeface="Times New Roman" pitchFamily="18" charset="0"/>
              </a:rPr>
              <a:t>VĂN BẢN : Cửu Long Giang ta ơi!</a:t>
            </a:r>
            <a:endParaRPr lang="en-US" sz="2400" dirty="0">
              <a:latin typeface="Calibri" pitchFamily="34" charset="0"/>
              <a:cs typeface="Times New Roman" pitchFamily="18" charset="0"/>
            </a:endParaRPr>
          </a:p>
        </p:txBody>
      </p:sp>
      <p:sp>
        <p:nvSpPr>
          <p:cNvPr id="7" name="TextBox 6"/>
          <p:cNvSpPr txBox="1">
            <a:spLocks noChangeArrowheads="1"/>
          </p:cNvSpPr>
          <p:nvPr/>
        </p:nvSpPr>
        <p:spPr bwMode="auto">
          <a:xfrm>
            <a:off x="865188" y="1635125"/>
            <a:ext cx="6108700" cy="587375"/>
          </a:xfrm>
          <a:prstGeom prst="rect">
            <a:avLst/>
          </a:prstGeom>
          <a:noFill/>
          <a:ln w="9525">
            <a:noFill/>
            <a:miter lim="800000"/>
            <a:headEnd/>
            <a:tailEnd/>
          </a:ln>
        </p:spPr>
        <p:txBody>
          <a:bodyPr>
            <a:spAutoFit/>
          </a:bodyPr>
          <a:lstStyle/>
          <a:p>
            <a:pPr>
              <a:lnSpc>
                <a:spcPct val="150000"/>
              </a:lnSpc>
              <a:spcAft>
                <a:spcPts val="1200"/>
              </a:spcAft>
            </a:pPr>
            <a:r>
              <a:rPr lang="en-US" sz="2400" b="1">
                <a:solidFill>
                  <a:srgbClr val="0D0D0D"/>
                </a:solidFill>
                <a:latin typeface="Times New Roman" pitchFamily="18" charset="0"/>
                <a:ea typeface="MS Mincho" pitchFamily="49" charset="-128"/>
                <a:cs typeface="Times New Roman" pitchFamily="18" charset="0"/>
              </a:rPr>
              <a:t>1. Xuất xứ: </a:t>
            </a:r>
            <a:endParaRPr lang="en-US" sz="2400">
              <a:latin typeface="Calibri" pitchFamily="34" charset="0"/>
              <a:ea typeface="MS Mincho" pitchFamily="49" charset="-128"/>
              <a:cs typeface="Times New Roman" pitchFamily="18" charset="0"/>
            </a:endParaRPr>
          </a:p>
        </p:txBody>
      </p:sp>
      <p:sp>
        <p:nvSpPr>
          <p:cNvPr id="9" name="TextBox 8"/>
          <p:cNvSpPr txBox="1">
            <a:spLocks noChangeArrowheads="1"/>
          </p:cNvSpPr>
          <p:nvPr/>
        </p:nvSpPr>
        <p:spPr bwMode="auto">
          <a:xfrm>
            <a:off x="554038" y="2235200"/>
            <a:ext cx="9744075" cy="1293813"/>
          </a:xfrm>
          <a:prstGeom prst="rect">
            <a:avLst/>
          </a:prstGeom>
          <a:noFill/>
          <a:ln w="9525">
            <a:noFill/>
            <a:miter lim="800000"/>
            <a:headEnd/>
            <a:tailEnd/>
          </a:ln>
        </p:spPr>
        <p:txBody>
          <a:bodyPr>
            <a:spAutoFit/>
          </a:bodyPr>
          <a:lstStyle/>
          <a:p>
            <a:pPr>
              <a:lnSpc>
                <a:spcPct val="150000"/>
              </a:lnSpc>
              <a:spcAft>
                <a:spcPts val="1200"/>
              </a:spcAft>
            </a:pPr>
            <a:r>
              <a:rPr lang="en-US" sz="2400">
                <a:solidFill>
                  <a:srgbClr val="000000"/>
                </a:solidFill>
                <a:latin typeface="Times New Roman" pitchFamily="18" charset="0"/>
                <a:cs typeface="Times New Roman" pitchFamily="18" charset="0"/>
              </a:rPr>
              <a:t>- Tác giả: Nguyên Hồng</a:t>
            </a:r>
            <a:endParaRPr lang="en-US" sz="2400">
              <a:latin typeface="Calibri" pitchFamily="34"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 Bài thơ được sáng tác 1960, in trong tập thơ “Trời xanh”.</a:t>
            </a:r>
            <a:endParaRPr lang="en-US" sz="2400">
              <a:latin typeface="Calibri" pitchFamily="34" charset="0"/>
              <a:cs typeface="Times New Roman" pitchFamily="18" charset="0"/>
            </a:endParaRPr>
          </a:p>
        </p:txBody>
      </p:sp>
      <p:sp>
        <p:nvSpPr>
          <p:cNvPr id="11" name="TextBox 10"/>
          <p:cNvSpPr txBox="1">
            <a:spLocks noChangeArrowheads="1"/>
          </p:cNvSpPr>
          <p:nvPr/>
        </p:nvSpPr>
        <p:spPr bwMode="auto">
          <a:xfrm>
            <a:off x="554038" y="3524250"/>
            <a:ext cx="6108700" cy="587375"/>
          </a:xfrm>
          <a:prstGeom prst="rect">
            <a:avLst/>
          </a:prstGeom>
          <a:noFill/>
          <a:ln w="9525">
            <a:noFill/>
            <a:miter lim="800000"/>
            <a:headEnd/>
            <a:tailEnd/>
          </a:ln>
        </p:spPr>
        <p:txBody>
          <a:bodyPr>
            <a:spAutoFit/>
          </a:bodyPr>
          <a:lstStyle/>
          <a:p>
            <a:pPr>
              <a:lnSpc>
                <a:spcPct val="150000"/>
              </a:lnSpc>
            </a:pPr>
            <a:r>
              <a:rPr lang="en-US" sz="2400" b="1">
                <a:latin typeface="Times New Roman" pitchFamily="18" charset="0"/>
                <a:cs typeface="Times New Roman" pitchFamily="18" charset="0"/>
              </a:rPr>
              <a:t>2. Thể loại:</a:t>
            </a:r>
            <a:r>
              <a:rPr lang="en-US" sz="2400">
                <a:latin typeface="Times New Roman" pitchFamily="18" charset="0"/>
                <a:cs typeface="Times New Roman" pitchFamily="18" charset="0"/>
              </a:rPr>
              <a:t> </a:t>
            </a:r>
            <a:endParaRPr lang="en-US" sz="2400">
              <a:latin typeface="Calibri" pitchFamily="34" charset="0"/>
              <a:cs typeface="Times New Roman" pitchFamily="18" charset="0"/>
            </a:endParaRPr>
          </a:p>
        </p:txBody>
      </p:sp>
      <p:sp>
        <p:nvSpPr>
          <p:cNvPr id="13" name="TextBox 12"/>
          <p:cNvSpPr txBox="1">
            <a:spLocks noChangeArrowheads="1"/>
          </p:cNvSpPr>
          <p:nvPr/>
        </p:nvSpPr>
        <p:spPr bwMode="auto">
          <a:xfrm>
            <a:off x="433388" y="4200525"/>
            <a:ext cx="9475787" cy="1695450"/>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 Thể thơ: Tự do.</a:t>
            </a:r>
            <a:endParaRPr lang="en-US" sz="2400">
              <a:latin typeface="Calibri" pitchFamily="34" charset="0"/>
              <a:cs typeface="Times New Roman" pitchFamily="18" charset="0"/>
            </a:endParaRPr>
          </a:p>
          <a:p>
            <a:pPr>
              <a:lnSpc>
                <a:spcPct val="150000"/>
              </a:lnSpc>
            </a:pPr>
            <a:r>
              <a:rPr lang="en-US" sz="2400">
                <a:latin typeface="Times New Roman" pitchFamily="18" charset="0"/>
                <a:cs typeface="Times New Roman" pitchFamily="18" charset="0"/>
              </a:rPr>
              <a:t>- Phương thức biểu đạt chính: Biểu cảm.</a:t>
            </a:r>
            <a:endParaRPr lang="en-US" sz="2400">
              <a:latin typeface="Calibri" pitchFamily="34"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 Chủ thể trữ tình: nhân vật “ta”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barn(inVertical)">
                                      <p:cBhvr>
                                        <p:cTn id="3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291888" cy="5307012"/>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84238" y="865188"/>
            <a:ext cx="6116637" cy="579437"/>
          </a:xfrm>
          <a:prstGeom prst="rect">
            <a:avLst/>
          </a:prstGeom>
          <a:noFill/>
          <a:ln w="9525">
            <a:noFill/>
            <a:miter lim="800000"/>
            <a:headEnd/>
            <a:tailEnd/>
          </a:ln>
        </p:spPr>
        <p:txBody>
          <a:bodyPr>
            <a:spAutoFit/>
          </a:bodyPr>
          <a:lstStyle/>
          <a:p>
            <a:pPr>
              <a:lnSpc>
                <a:spcPct val="150000"/>
              </a:lnSpc>
              <a:spcAft>
                <a:spcPts val="1200"/>
              </a:spcAft>
            </a:pPr>
            <a:r>
              <a:rPr lang="en-US" sz="2400" b="1">
                <a:solidFill>
                  <a:srgbClr val="000000"/>
                </a:solidFill>
                <a:latin typeface="Times New Roman" pitchFamily="18" charset="0"/>
                <a:cs typeface="Times New Roman" pitchFamily="18" charset="0"/>
              </a:rPr>
              <a:t>3. Bố cục</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84188" y="1603375"/>
            <a:ext cx="6116637" cy="581025"/>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 Phần 1: </a:t>
            </a:r>
          </a:p>
        </p:txBody>
      </p:sp>
      <p:sp>
        <p:nvSpPr>
          <p:cNvPr id="9" name="TextBox 8"/>
          <p:cNvSpPr txBox="1">
            <a:spLocks noChangeArrowheads="1"/>
          </p:cNvSpPr>
          <p:nvPr/>
        </p:nvSpPr>
        <p:spPr bwMode="auto">
          <a:xfrm>
            <a:off x="1858963" y="1566863"/>
            <a:ext cx="9848850" cy="1135062"/>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Từ đầu đến “ </a:t>
            </a:r>
            <a:r>
              <a:rPr lang="en-US" sz="2400" i="1">
                <a:latin typeface="Times New Roman" pitchFamily="18" charset="0"/>
                <a:cs typeface="Times New Roman" pitchFamily="18" charset="0"/>
              </a:rPr>
              <a:t>hai ngàn cây số mênh mông”</a:t>
            </a:r>
            <a:r>
              <a:rPr lang="en-US" sz="2400">
                <a:latin typeface="Times New Roman" pitchFamily="18" charset="0"/>
                <a:cs typeface="Times New Roman" pitchFamily="18" charset="0"/>
              </a:rPr>
              <a:t>: Hình ảnh sông Mê Kông trong kí ức của cậu học trò.</a:t>
            </a:r>
          </a:p>
        </p:txBody>
      </p:sp>
      <p:sp>
        <p:nvSpPr>
          <p:cNvPr id="11" name="TextBox 10"/>
          <p:cNvSpPr txBox="1">
            <a:spLocks noChangeArrowheads="1"/>
          </p:cNvSpPr>
          <p:nvPr/>
        </p:nvSpPr>
        <p:spPr bwMode="auto">
          <a:xfrm>
            <a:off x="484188" y="2803525"/>
            <a:ext cx="6116637" cy="581025"/>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 Phần 2: </a:t>
            </a:r>
          </a:p>
        </p:txBody>
      </p:sp>
      <p:sp>
        <p:nvSpPr>
          <p:cNvPr id="13" name="TextBox 12"/>
          <p:cNvSpPr txBox="1">
            <a:spLocks noChangeArrowheads="1"/>
          </p:cNvSpPr>
          <p:nvPr/>
        </p:nvSpPr>
        <p:spPr bwMode="auto">
          <a:xfrm>
            <a:off x="1858963" y="2786063"/>
            <a:ext cx="9848850" cy="1133475"/>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Tiếp theo đến</a:t>
            </a:r>
            <a:r>
              <a:rPr lang="en-US" sz="2400" i="1">
                <a:latin typeface="Times New Roman" pitchFamily="18" charset="0"/>
                <a:cs typeface="Times New Roman" pitchFamily="18" charset="0"/>
              </a:rPr>
              <a:t> “Suối mát dội trong lòng dừa trĩu  quả” </a:t>
            </a:r>
            <a:r>
              <a:rPr lang="en-US" sz="2400">
                <a:solidFill>
                  <a:srgbClr val="000000"/>
                </a:solidFill>
                <a:latin typeface="Times New Roman" pitchFamily="18" charset="0"/>
                <a:cs typeface="Times New Roman" pitchFamily="18" charset="0"/>
              </a:rPr>
              <a:t>Vẻ đẹp của dòng </a:t>
            </a:r>
            <a:r>
              <a:rPr lang="en-US" sz="2400">
                <a:latin typeface="Times New Roman" pitchFamily="18" charset="0"/>
                <a:cs typeface="Times New Roman" pitchFamily="18" charset="0"/>
              </a:rPr>
              <a:t>ảnh sông Mê Kông </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484188" y="3978275"/>
            <a:ext cx="6116637" cy="579438"/>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 Phần 3: </a:t>
            </a:r>
          </a:p>
        </p:txBody>
      </p:sp>
      <p:sp>
        <p:nvSpPr>
          <p:cNvPr id="17" name="TextBox 16"/>
          <p:cNvSpPr txBox="1">
            <a:spLocks noChangeArrowheads="1"/>
          </p:cNvSpPr>
          <p:nvPr/>
        </p:nvSpPr>
        <p:spPr bwMode="auto">
          <a:xfrm>
            <a:off x="1920875" y="3978275"/>
            <a:ext cx="9786938" cy="1133475"/>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Tiếp theo đến “</a:t>
            </a:r>
            <a:r>
              <a:rPr lang="en-US" sz="2400" i="1">
                <a:latin typeface="Times New Roman" pitchFamily="18" charset="0"/>
                <a:cs typeface="Times New Roman" pitchFamily="18" charset="0"/>
              </a:rPr>
              <a:t>không bao giờ chia cắt</a:t>
            </a:r>
            <a:r>
              <a:rPr lang="en-US" sz="2400">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Sự gắn bó của dòng </a:t>
            </a:r>
            <a:r>
              <a:rPr lang="en-US" sz="2400">
                <a:latin typeface="Times New Roman" pitchFamily="18" charset="0"/>
                <a:cs typeface="Times New Roman" pitchFamily="18" charset="0"/>
              </a:rPr>
              <a:t>ảnh sông Mê Kông </a:t>
            </a:r>
            <a:r>
              <a:rPr lang="en-US" sz="2400">
                <a:solidFill>
                  <a:srgbClr val="000000"/>
                </a:solidFill>
                <a:latin typeface="Times New Roman" pitchFamily="18" charset="0"/>
                <a:cs typeface="Times New Roman" pitchFamily="18" charset="0"/>
              </a:rPr>
              <a:t>với con người Nam Bộ.</a:t>
            </a:r>
            <a:endParaRPr lang="en-US" sz="2400">
              <a:latin typeface="Times New Roman" pitchFamily="18" charset="0"/>
              <a:cs typeface="Times New Roman" pitchFamily="18" charset="0"/>
            </a:endParaRPr>
          </a:p>
        </p:txBody>
      </p:sp>
      <p:sp>
        <p:nvSpPr>
          <p:cNvPr id="19" name="TextBox 18"/>
          <p:cNvSpPr txBox="1">
            <a:spLocks noChangeArrowheads="1"/>
          </p:cNvSpPr>
          <p:nvPr/>
        </p:nvSpPr>
        <p:spPr bwMode="auto">
          <a:xfrm>
            <a:off x="415925" y="5165725"/>
            <a:ext cx="6116638" cy="579438"/>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 Phần 4: </a:t>
            </a:r>
          </a:p>
        </p:txBody>
      </p:sp>
      <p:sp>
        <p:nvSpPr>
          <p:cNvPr id="21" name="TextBox 20"/>
          <p:cNvSpPr txBox="1">
            <a:spLocks noChangeArrowheads="1"/>
          </p:cNvSpPr>
          <p:nvPr/>
        </p:nvSpPr>
        <p:spPr bwMode="auto">
          <a:xfrm>
            <a:off x="1989138" y="5149850"/>
            <a:ext cx="6116637" cy="579438"/>
          </a:xfrm>
          <a:prstGeom prst="rect">
            <a:avLst/>
          </a:prstGeom>
          <a:noFill/>
          <a:ln w="9525">
            <a:noFill/>
            <a:miter lim="800000"/>
            <a:headEnd/>
            <a:tailEnd/>
          </a:ln>
        </p:spPr>
        <p:txBody>
          <a:bodyPr>
            <a:spAutoFit/>
          </a:bodyPr>
          <a:lstStyle/>
          <a:p>
            <a:pPr algn="just">
              <a:lnSpc>
                <a:spcPct val="150000"/>
              </a:lnSpc>
            </a:pPr>
            <a:r>
              <a:rPr lang="en-US" sz="2400">
                <a:latin typeface="Times New Roman" pitchFamily="18" charset="0"/>
                <a:cs typeface="Times New Roman" pitchFamily="18" charset="0"/>
              </a:rPr>
              <a:t>Còn lại: Suy ngẫm của nhà thơ.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P spid="15" grpId="0"/>
      <p:bldP spid="17" grpId="0"/>
      <p:bldP spid="19" grpId="0"/>
      <p:bldP spid="21"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15925" y="1597025"/>
            <a:ext cx="11360150" cy="3349625"/>
          </a:xfrm>
          <a:prstGeom prst="rect">
            <a:avLst/>
          </a:prstGeom>
          <a:solidFill>
            <a:srgbClr val="FFFFFF"/>
          </a:solidFill>
          <a:ln w="9525">
            <a:noFill/>
            <a:miter lim="800000"/>
            <a:headEnd/>
            <a:tailEnd/>
          </a:ln>
        </p:spPr>
        <p:txBody>
          <a:bodyPr anchor="ctr">
            <a:spAutoFit/>
          </a:bodyPr>
          <a:lstStyle/>
          <a:p>
            <a:pPr algn="just" eaLnBrk="0" hangingPunct="0">
              <a:lnSpc>
                <a:spcPct val="150000"/>
              </a:lnSpc>
            </a:pPr>
            <a:r>
              <a:rPr lang="en-US" altLang="en-US" sz="2400" b="1">
                <a:solidFill>
                  <a:srgbClr val="000000"/>
                </a:solidFill>
                <a:latin typeface="Times New Roman" pitchFamily="18" charset="0"/>
                <a:cs typeface="Times New Roman" pitchFamily="18" charset="0"/>
              </a:rPr>
              <a:t>4. Nhan đề</a:t>
            </a:r>
            <a:r>
              <a:rPr lang="en-US" altLang="en-US" sz="2400">
                <a:solidFill>
                  <a:srgbClr val="000000"/>
                </a:solidFill>
                <a:latin typeface="Times New Roman" pitchFamily="18" charset="0"/>
                <a:cs typeface="Times New Roman" pitchFamily="18" charset="0"/>
              </a:rPr>
              <a:t>: </a:t>
            </a:r>
            <a:r>
              <a:rPr lang="en-US" altLang="en-US" sz="2400" i="1">
                <a:solidFill>
                  <a:srgbClr val="000000"/>
                </a:solidFill>
                <a:latin typeface="Times New Roman" pitchFamily="18" charset="0"/>
                <a:cs typeface="Times New Roman" pitchFamily="18" charset="0"/>
              </a:rPr>
              <a:t>Cửu Long Giang ta</a:t>
            </a:r>
            <a:r>
              <a:rPr lang="en-US" altLang="en-US" sz="2400">
                <a:solidFill>
                  <a:srgbClr val="000000"/>
                </a:solidFill>
                <a:latin typeface="Times New Roman" pitchFamily="18" charset="0"/>
                <a:cs typeface="Times New Roman" pitchFamily="18" charset="0"/>
              </a:rPr>
              <a:t> </a:t>
            </a:r>
            <a:r>
              <a:rPr lang="en-US" altLang="en-US" sz="2400" i="1">
                <a:solidFill>
                  <a:srgbClr val="000000"/>
                </a:solidFill>
                <a:latin typeface="Times New Roman" pitchFamily="18" charset="0"/>
                <a:cs typeface="Times New Roman" pitchFamily="18" charset="0"/>
              </a:rPr>
              <a:t>ơi </a:t>
            </a:r>
            <a:endParaRPr lang="en-US" altLang="en-US" sz="2400">
              <a:latin typeface="Times New Roman" pitchFamily="18" charset="0"/>
              <a:cs typeface="Times New Roman" pitchFamily="18" charset="0"/>
            </a:endParaRPr>
          </a:p>
          <a:p>
            <a:pPr algn="just" eaLnBrk="0" hangingPunct="0">
              <a:lnSpc>
                <a:spcPct val="150000"/>
              </a:lnSpc>
            </a:pPr>
            <a:r>
              <a:rPr lang="en-US" altLang="en-US" sz="2400">
                <a:solidFill>
                  <a:srgbClr val="000000"/>
                </a:solidFill>
                <a:latin typeface="Times New Roman" pitchFamily="18" charset="0"/>
                <a:cs typeface="Times New Roman" pitchFamily="18" charset="0"/>
              </a:rPr>
              <a:t>- Lấy đoạn sông Mê Công chảy trên lãnh thổ của nước Việt Nam- </a:t>
            </a:r>
            <a:r>
              <a:rPr lang="en-US" altLang="en-US" sz="2400" i="1">
                <a:solidFill>
                  <a:srgbClr val="000000"/>
                </a:solidFill>
                <a:latin typeface="Times New Roman" pitchFamily="18" charset="0"/>
                <a:cs typeface="Times New Roman" pitchFamily="18" charset="0"/>
              </a:rPr>
              <a:t>Cửu Lon</a:t>
            </a:r>
            <a:r>
              <a:rPr lang="en-US" altLang="en-US" sz="2400">
                <a:solidFill>
                  <a:srgbClr val="000000"/>
                </a:solidFill>
                <a:latin typeface="Times New Roman" pitchFamily="18" charset="0"/>
                <a:cs typeface="Times New Roman" pitchFamily="18" charset="0"/>
              </a:rPr>
              <a:t>g- như một cách để giới hạn phần lãnh thổ Việt Nam</a:t>
            </a:r>
            <a:endParaRPr lang="en-US" altLang="en-US" sz="2400">
              <a:latin typeface="Times New Roman" pitchFamily="18" charset="0"/>
              <a:cs typeface="Times New Roman" pitchFamily="18" charset="0"/>
            </a:endParaRPr>
          </a:p>
          <a:p>
            <a:pPr algn="just" eaLnBrk="0" hangingPunct="0">
              <a:lnSpc>
                <a:spcPct val="150000"/>
              </a:lnSpc>
            </a:pPr>
            <a:r>
              <a:rPr lang="en-US" altLang="en-US" sz="2400">
                <a:solidFill>
                  <a:srgbClr val="000000"/>
                </a:solidFill>
                <a:latin typeface="Times New Roman" pitchFamily="18" charset="0"/>
                <a:cs typeface="Times New Roman" pitchFamily="18" charset="0"/>
              </a:rPr>
              <a:t>- Từ </a:t>
            </a:r>
            <a:r>
              <a:rPr lang="en-US" altLang="en-US" sz="2400" i="1">
                <a:solidFill>
                  <a:srgbClr val="000000"/>
                </a:solidFill>
                <a:latin typeface="Times New Roman" pitchFamily="18" charset="0"/>
                <a:cs typeface="Times New Roman" pitchFamily="18" charset="0"/>
              </a:rPr>
              <a:t>“ta”:</a:t>
            </a:r>
            <a:r>
              <a:rPr lang="en-US" altLang="en-US" sz="2400">
                <a:solidFill>
                  <a:srgbClr val="000000"/>
                </a:solidFill>
                <a:latin typeface="Times New Roman" pitchFamily="18" charset="0"/>
                <a:cs typeface="Times New Roman" pitchFamily="18" charset="0"/>
              </a:rPr>
              <a:t> gợi sư thân thiết, ư muốn sở hữu.</a:t>
            </a:r>
            <a:endParaRPr lang="en-US" altLang="en-US" sz="2400">
              <a:latin typeface="Times New Roman" pitchFamily="18" charset="0"/>
              <a:cs typeface="Times New Roman" pitchFamily="18" charset="0"/>
            </a:endParaRPr>
          </a:p>
          <a:p>
            <a:pPr algn="just" eaLnBrk="0" hangingPunct="0">
              <a:lnSpc>
                <a:spcPct val="150000"/>
              </a:lnSpc>
            </a:pPr>
            <a:r>
              <a:rPr lang="en-US" altLang="en-US" sz="2400">
                <a:solidFill>
                  <a:srgbClr val="000000"/>
                </a:solidFill>
                <a:latin typeface="Times New Roman" pitchFamily="18" charset="0"/>
                <a:cs typeface="Times New Roman" pitchFamily="18" charset="0"/>
              </a:rPr>
              <a:t>Nhan đề: như</a:t>
            </a:r>
            <a:r>
              <a:rPr lang="en-US" altLang="en-US" sz="2400" i="1">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 một tiếng gọi, một tiếng hát, gợi lên tình yêu, niềm tự hào của tác giả về quê hương đất nước. </a:t>
            </a:r>
            <a:endParaRPr lang="en-US" altLang="en-US" sz="2400">
              <a:latin typeface="Times New Roman" pitchFamily="18" charset="0"/>
              <a:cs typeface="Times New Roman" pitchFamily="18" charset="0"/>
            </a:endParaRPr>
          </a:p>
        </p:txBody>
      </p:sp>
      <p:sp>
        <p:nvSpPr>
          <p:cNvPr id="4" name="Rounded Rectangle 10"/>
          <p:cNvSpPr>
            <a:spLocks noChangeArrowheads="1"/>
          </p:cNvSpPr>
          <p:nvPr/>
        </p:nvSpPr>
        <p:spPr bwMode="auto">
          <a:xfrm>
            <a:off x="415925" y="1265238"/>
            <a:ext cx="11410950" cy="4446587"/>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11163"/>
            <a:ext cx="5173663"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093450" cy="48990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77900" y="511175"/>
            <a:ext cx="4303713" cy="461963"/>
          </a:xfrm>
          <a:prstGeom prst="rect">
            <a:avLst/>
          </a:prstGeom>
          <a:noFill/>
          <a:ln w="9525">
            <a:noFill/>
            <a:miter lim="800000"/>
            <a:headEnd/>
            <a:tailEnd/>
          </a:ln>
        </p:spPr>
        <p:txBody>
          <a:bodyPr>
            <a:spAutoFit/>
          </a:bodyPr>
          <a:lstStyle/>
          <a:p>
            <a:pPr indent="57150" algn="just">
              <a:spcAft>
                <a:spcPts val="1200"/>
              </a:spcAft>
            </a:pPr>
            <a:r>
              <a:rPr lang="en-US" sz="2400" b="1">
                <a:solidFill>
                  <a:srgbClr val="000000"/>
                </a:solidFill>
                <a:latin typeface="Times New Roman" pitchFamily="18" charset="0"/>
                <a:cs typeface="Times New Roman" pitchFamily="18" charset="0"/>
              </a:rPr>
              <a:t>5.Giá trị nội dung, nghệ thuật</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977900" y="1547813"/>
            <a:ext cx="6094413" cy="461962"/>
          </a:xfrm>
          <a:prstGeom prst="rect">
            <a:avLst/>
          </a:prstGeom>
          <a:noFill/>
          <a:ln w="9525">
            <a:noFill/>
            <a:miter lim="800000"/>
            <a:headEnd/>
            <a:tailEnd/>
          </a:ln>
        </p:spPr>
        <p:txBody>
          <a:bodyPr>
            <a:spAutoFit/>
          </a:bodyPr>
          <a:lstStyle/>
          <a:p>
            <a:pPr indent="57150" algn="just">
              <a:spcAft>
                <a:spcPts val="1200"/>
              </a:spcAft>
            </a:pPr>
            <a:r>
              <a:rPr lang="en-US" sz="2400" b="1">
                <a:solidFill>
                  <a:srgbClr val="000000"/>
                </a:solidFill>
                <a:latin typeface="Times New Roman" pitchFamily="18" charset="0"/>
                <a:cs typeface="Times New Roman" pitchFamily="18" charset="0"/>
              </a:rPr>
              <a:t>a. Nghệ thuật </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720725" y="2185988"/>
            <a:ext cx="10699750" cy="1508125"/>
          </a:xfrm>
          <a:prstGeom prst="rect">
            <a:avLst/>
          </a:prstGeom>
          <a:noFill/>
          <a:ln w="9525">
            <a:noFill/>
            <a:miter lim="800000"/>
            <a:headEnd/>
            <a:tailEnd/>
          </a:ln>
        </p:spPr>
        <p:txBody>
          <a:bodyPr>
            <a:spAutoFit/>
          </a:bodyPr>
          <a:lstStyle/>
          <a:p>
            <a:pPr indent="57150" algn="just">
              <a:spcAft>
                <a:spcPts val="1200"/>
              </a:spcAft>
            </a:pPr>
            <a:r>
              <a:rPr lang="en-US" sz="2400">
                <a:solidFill>
                  <a:srgbClr val="000000"/>
                </a:solidFill>
                <a:latin typeface="Times New Roman" pitchFamily="18" charset="0"/>
                <a:cs typeface="Times New Roman" pitchFamily="18" charset="0"/>
              </a:rPr>
              <a:t>- Thể thơ tự do, hình ảnh thơ sinh động, giàu sức gợi, giọng thơ tha thiết xúc động.</a:t>
            </a:r>
            <a:endParaRPr lang="en-US" sz="2400">
              <a:latin typeface="Times New Roman" pitchFamily="18" charset="0"/>
              <a:cs typeface="Times New Roman" pitchFamily="18" charset="0"/>
            </a:endParaRPr>
          </a:p>
          <a:p>
            <a:pPr indent="57150" algn="just">
              <a:spcAft>
                <a:spcPts val="1200"/>
              </a:spcAft>
            </a:pPr>
            <a:r>
              <a:rPr lang="en-US" sz="2400">
                <a:solidFill>
                  <a:srgbClr val="000000"/>
                </a:solidFill>
                <a:latin typeface="Times New Roman" pitchFamily="18" charset="0"/>
                <a:cs typeface="Times New Roman" pitchFamily="18" charset="0"/>
              </a:rPr>
              <a:t>- sử dụng nhiều phép tu từ nhân hóa, so sánh, liệt kê, ẩn dụ...</a:t>
            </a:r>
            <a:endParaRPr lang="en-US" sz="2400">
              <a:latin typeface="Times New Roman" pitchFamily="18" charset="0"/>
              <a:cs typeface="Times New Roman" pitchFamily="18" charset="0"/>
            </a:endParaRPr>
          </a:p>
          <a:p>
            <a:pPr indent="57150" algn="just">
              <a:spcAft>
                <a:spcPts val="1200"/>
              </a:spcAft>
            </a:pPr>
            <a:r>
              <a:rPr lang="en-US" sz="2400">
                <a:solidFill>
                  <a:srgbClr val="000000"/>
                </a:solidFill>
                <a:latin typeface="Times New Roman" pitchFamily="18" charset="0"/>
                <a:cs typeface="Times New Roman" pitchFamily="18" charset="0"/>
              </a:rPr>
              <a:t>- Kết hợp yếu tố miêu tả, tự sự để bộc lộ cảm xúc.</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873125" y="3927475"/>
            <a:ext cx="6092825" cy="461963"/>
          </a:xfrm>
          <a:prstGeom prst="rect">
            <a:avLst/>
          </a:prstGeom>
          <a:noFill/>
          <a:ln w="9525">
            <a:noFill/>
            <a:miter lim="800000"/>
            <a:headEnd/>
            <a:tailEnd/>
          </a:ln>
        </p:spPr>
        <p:txBody>
          <a:bodyPr>
            <a:spAutoFit/>
          </a:bodyPr>
          <a:lstStyle/>
          <a:p>
            <a:pPr indent="57150" algn="just">
              <a:spcAft>
                <a:spcPts val="1200"/>
              </a:spcAft>
            </a:pPr>
            <a:r>
              <a:rPr lang="en-US" sz="2400" b="1">
                <a:solidFill>
                  <a:srgbClr val="000000"/>
                </a:solidFill>
                <a:latin typeface="Times New Roman" pitchFamily="18" charset="0"/>
                <a:cs typeface="Times New Roman" pitchFamily="18" charset="0"/>
              </a:rPr>
              <a:t>b. Nội dung</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720725" y="4632325"/>
            <a:ext cx="10929938" cy="1355725"/>
          </a:xfrm>
          <a:prstGeom prst="rect">
            <a:avLst/>
          </a:prstGeom>
          <a:noFill/>
          <a:ln w="9525">
            <a:noFill/>
            <a:miter lim="800000"/>
            <a:headEnd/>
            <a:tailEnd/>
          </a:ln>
        </p:spPr>
        <p:txBody>
          <a:bodyPr>
            <a:spAutoFit/>
          </a:bodyPr>
          <a:lstStyle/>
          <a:p>
            <a:pPr indent="57150" algn="just">
              <a:spcAft>
                <a:spcPts val="1200"/>
              </a:spcAft>
            </a:pPr>
            <a:r>
              <a:rPr lang="en-US" sz="2400">
                <a:solidFill>
                  <a:srgbClr val="000000"/>
                </a:solidFill>
                <a:latin typeface="Times New Roman" pitchFamily="18" charset="0"/>
                <a:cs typeface="Times New Roman" pitchFamily="18" charset="0"/>
              </a:rPr>
              <a:t>- Ca ngợi vẻ đẹp của dòng sông Mê Công và con người Nam Bộ.</a:t>
            </a:r>
            <a:endParaRPr lang="en-US" sz="2400">
              <a:latin typeface="Times New Roman" pitchFamily="18" charset="0"/>
              <a:cs typeface="Times New Roman" pitchFamily="18" charset="0"/>
            </a:endParaRPr>
          </a:p>
          <a:p>
            <a:pPr indent="57150" algn="just">
              <a:spcAft>
                <a:spcPts val="1200"/>
              </a:spcAft>
            </a:pPr>
            <a:r>
              <a:rPr lang="en-US" sz="2400">
                <a:solidFill>
                  <a:srgbClr val="000000"/>
                </a:solidFill>
                <a:latin typeface="Times New Roman" pitchFamily="18" charset="0"/>
                <a:cs typeface="Times New Roman" pitchFamily="18" charset="0"/>
              </a:rPr>
              <a:t>- Thể hiện tình yêu, niềm tự hào của nhà thơ với dòng sông Mê Công chảy qua Nam Bộ, và cũng là tình yêu quê hương đất nước.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barn(inVertical)">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25425"/>
            <a:ext cx="4438650"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39713" y="1154113"/>
            <a:ext cx="11587162" cy="5322887"/>
          </a:xfrm>
          <a:prstGeom prst="roundRect">
            <a:avLst>
              <a:gd name="adj" fmla="val 16667"/>
            </a:avLst>
          </a:prstGeom>
          <a:noFill/>
          <a:ln w="25400">
            <a:solidFill>
              <a:srgbClr val="243F60"/>
            </a:solidFill>
            <a:round/>
            <a:headEnd/>
            <a:tailEnd/>
          </a:ln>
        </p:spPr>
        <p:txBody>
          <a:bodyPr anchor="ctr"/>
          <a:lstStyle/>
          <a:p>
            <a:pPr lvl="1"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941388" y="300038"/>
            <a:ext cx="6094412"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II. VĂN BẢN: “Cô Tô”</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77863" y="1235075"/>
            <a:ext cx="6094412" cy="482600"/>
          </a:xfrm>
          <a:prstGeom prst="rect">
            <a:avLst/>
          </a:prstGeom>
          <a:noFill/>
          <a:ln w="9525">
            <a:noFill/>
            <a:miter lim="800000"/>
            <a:headEnd/>
            <a:tailEnd/>
          </a:ln>
        </p:spPr>
        <p:txBody>
          <a:bodyPr>
            <a:spAutoFit/>
          </a:bodyPr>
          <a:lstStyle/>
          <a:p>
            <a:pPr algn="just">
              <a:lnSpc>
                <a:spcPct val="115000"/>
              </a:lnSpc>
              <a:spcAft>
                <a:spcPts val="1000"/>
              </a:spcAft>
            </a:pPr>
            <a:r>
              <a:rPr lang="en-US" sz="2400" b="1" i="1">
                <a:solidFill>
                  <a:srgbClr val="FF0000"/>
                </a:solidFill>
                <a:latin typeface="Times New Roman" pitchFamily="18" charset="0"/>
                <a:cs typeface="Times New Roman" pitchFamily="18" charset="0"/>
              </a:rPr>
              <a:t> </a:t>
            </a:r>
            <a:r>
              <a:rPr lang="en-US" sz="2400" b="1">
                <a:solidFill>
                  <a:srgbClr val="0D0D0D"/>
                </a:solidFill>
                <a:latin typeface="Times New Roman" pitchFamily="18" charset="0"/>
                <a:ea typeface="MS Mincho" pitchFamily="49" charset="-128"/>
                <a:cs typeface="Times New Roman" pitchFamily="18" charset="0"/>
              </a:rPr>
              <a:t>1. Xuất xứ:</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546100" y="1755775"/>
            <a:ext cx="10945813" cy="906463"/>
          </a:xfrm>
          <a:prstGeom prst="rect">
            <a:avLst/>
          </a:prstGeom>
          <a:noFill/>
          <a:ln w="9525">
            <a:noFill/>
            <a:miter lim="800000"/>
            <a:headEnd/>
            <a:tailEnd/>
          </a:ln>
        </p:spPr>
        <p:txBody>
          <a:bodyPr>
            <a:spAutoFit/>
          </a:bodyPr>
          <a:lstStyle/>
          <a:p>
            <a:pPr>
              <a:lnSpc>
                <a:spcPct val="115000"/>
              </a:lnSpc>
              <a:spcAft>
                <a:spcPts val="1000"/>
              </a:spcAft>
              <a:tabLst>
                <a:tab pos="88900" algn="l"/>
                <a:tab pos="179388" algn="l"/>
              </a:tabLst>
            </a:pP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Cô Tô</a:t>
            </a:r>
            <a:r>
              <a:rPr lang="en-US" sz="2400">
                <a:latin typeface="Times New Roman" pitchFamily="18" charset="0"/>
                <a:cs typeface="Times New Roman" pitchFamily="18" charset="0"/>
              </a:rPr>
              <a:t> được viết nhân một chuyến ra thăm đảo của nhà văn. VB được in trong tập </a:t>
            </a:r>
            <a:r>
              <a:rPr lang="en-US" sz="2400" i="1">
                <a:latin typeface="Times New Roman" pitchFamily="18" charset="0"/>
                <a:cs typeface="Times New Roman" pitchFamily="18" charset="0"/>
              </a:rPr>
              <a:t>Kí</a:t>
            </a:r>
            <a:r>
              <a:rPr lang="en-US" sz="2400">
                <a:latin typeface="Times New Roman" pitchFamily="18" charset="0"/>
                <a:cs typeface="Times New Roman" pitchFamily="18" charset="0"/>
              </a:rPr>
              <a:t>, xuất bản lần đầu năm 1976.</a:t>
            </a:r>
          </a:p>
        </p:txBody>
      </p:sp>
      <p:sp>
        <p:nvSpPr>
          <p:cNvPr id="13" name="TextBox 12"/>
          <p:cNvSpPr txBox="1">
            <a:spLocks noChangeArrowheads="1"/>
          </p:cNvSpPr>
          <p:nvPr/>
        </p:nvSpPr>
        <p:spPr bwMode="auto">
          <a:xfrm>
            <a:off x="677863" y="2716213"/>
            <a:ext cx="6094412" cy="482600"/>
          </a:xfrm>
          <a:prstGeom prst="rect">
            <a:avLst/>
          </a:prstGeom>
          <a:noFill/>
          <a:ln w="9525">
            <a:noFill/>
            <a:miter lim="800000"/>
            <a:headEnd/>
            <a:tailEnd/>
          </a:ln>
        </p:spPr>
        <p:txBody>
          <a:bodyPr>
            <a:spAutoFit/>
          </a:bodyPr>
          <a:lstStyle/>
          <a:p>
            <a:pPr algn="just">
              <a:lnSpc>
                <a:spcPct val="115000"/>
              </a:lnSpc>
              <a:spcAft>
                <a:spcPts val="1000"/>
              </a:spcAft>
            </a:pPr>
            <a:r>
              <a:rPr lang="nl-NL" sz="2400" b="1">
                <a:solidFill>
                  <a:srgbClr val="000000"/>
                </a:solidFill>
                <a:latin typeface="Times New Roman" pitchFamily="18" charset="0"/>
                <a:cs typeface="Times New Roman" pitchFamily="18" charset="0"/>
              </a:rPr>
              <a:t>2. Thể loại</a:t>
            </a:r>
            <a:r>
              <a:rPr lang="nl-NL" sz="2400">
                <a:solidFill>
                  <a:srgbClr val="000000"/>
                </a:solidFill>
                <a:latin typeface="Times New Roman" pitchFamily="18" charset="0"/>
                <a:cs typeface="Times New Roman" pitchFamily="18" charset="0"/>
              </a:rPr>
              <a:t>: kí</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568325" y="3232150"/>
            <a:ext cx="10923588" cy="484188"/>
          </a:xfrm>
          <a:prstGeom prst="rect">
            <a:avLst/>
          </a:prstGeom>
          <a:noFill/>
          <a:ln w="9525">
            <a:noFill/>
            <a:miter lim="800000"/>
            <a:headEnd/>
            <a:tailEnd/>
          </a:ln>
        </p:spPr>
        <p:txBody>
          <a:bodyPr>
            <a:spAutoFit/>
          </a:bodyPr>
          <a:lstStyle/>
          <a:p>
            <a:pPr algn="just">
              <a:lnSpc>
                <a:spcPct val="115000"/>
              </a:lnSpc>
              <a:spcAft>
                <a:spcPts val="1000"/>
              </a:spcAft>
            </a:pPr>
            <a:r>
              <a:rPr lang="nl-NL" sz="2400" b="1">
                <a:solidFill>
                  <a:srgbClr val="000000"/>
                </a:solidFill>
                <a:latin typeface="Times New Roman" pitchFamily="18" charset="0"/>
                <a:cs typeface="Times New Roman" pitchFamily="18" charset="0"/>
              </a:rPr>
              <a:t> - Phương thức biểu đạt:</a:t>
            </a:r>
            <a:r>
              <a:rPr lang="nl-NL" sz="2400">
                <a:solidFill>
                  <a:srgbClr val="000000"/>
                </a:solidFill>
                <a:latin typeface="Times New Roman" pitchFamily="18" charset="0"/>
                <a:cs typeface="Times New Roman" pitchFamily="18" charset="0"/>
              </a:rPr>
              <a:t> Tự sự kết hợp miêu tả, biểu cảm</a:t>
            </a:r>
            <a:endParaRPr lang="en-US" sz="2400">
              <a:latin typeface="Times New Roman" pitchFamily="18" charset="0"/>
              <a:cs typeface="Times New Roman" pitchFamily="18" charset="0"/>
            </a:endParaRPr>
          </a:p>
        </p:txBody>
      </p:sp>
      <p:sp>
        <p:nvSpPr>
          <p:cNvPr id="17" name="TextBox 16"/>
          <p:cNvSpPr txBox="1">
            <a:spLocks noChangeArrowheads="1"/>
          </p:cNvSpPr>
          <p:nvPr/>
        </p:nvSpPr>
        <p:spPr bwMode="auto">
          <a:xfrm>
            <a:off x="677863" y="3768725"/>
            <a:ext cx="6094412" cy="482600"/>
          </a:xfrm>
          <a:prstGeom prst="rect">
            <a:avLst/>
          </a:prstGeom>
          <a:noFill/>
          <a:ln w="9525">
            <a:noFill/>
            <a:miter lim="800000"/>
            <a:headEnd/>
            <a:tailEnd/>
          </a:ln>
        </p:spPr>
        <p:txBody>
          <a:bodyPr>
            <a:spAutoFit/>
          </a:bodyPr>
          <a:lstStyle/>
          <a:p>
            <a:pPr algn="just">
              <a:lnSpc>
                <a:spcPct val="115000"/>
              </a:lnSpc>
              <a:spcAft>
                <a:spcPts val="1000"/>
              </a:spcAft>
            </a:pPr>
            <a:r>
              <a:rPr lang="nl-NL" sz="2400" b="1">
                <a:solidFill>
                  <a:srgbClr val="000000"/>
                </a:solidFill>
                <a:latin typeface="Times New Roman" pitchFamily="18" charset="0"/>
                <a:cs typeface="Times New Roman" pitchFamily="18" charset="0"/>
              </a:rPr>
              <a:t>- Ngôi kể thứ nhất</a:t>
            </a:r>
            <a:r>
              <a:rPr lang="nl-NL" sz="2400">
                <a:solidFill>
                  <a:srgbClr val="000000"/>
                </a:solidFill>
                <a:latin typeface="Times New Roman" pitchFamily="18" charset="0"/>
                <a:cs typeface="Times New Roman" pitchFamily="18" charset="0"/>
              </a:rPr>
              <a:t>: “Tôi” (chúng tôi) là tác giả</a:t>
            </a:r>
            <a:endParaRPr lang="en-US" sz="2400">
              <a:latin typeface="Times New Roman" pitchFamily="18" charset="0"/>
              <a:cs typeface="Times New Roman" pitchFamily="18" charset="0"/>
            </a:endParaRPr>
          </a:p>
        </p:txBody>
      </p:sp>
      <p:sp>
        <p:nvSpPr>
          <p:cNvPr id="19" name="TextBox 18"/>
          <p:cNvSpPr txBox="1">
            <a:spLocks noChangeArrowheads="1"/>
          </p:cNvSpPr>
          <p:nvPr/>
        </p:nvSpPr>
        <p:spPr bwMode="auto">
          <a:xfrm>
            <a:off x="677863" y="4251325"/>
            <a:ext cx="6094412" cy="484188"/>
          </a:xfrm>
          <a:prstGeom prst="rect">
            <a:avLst/>
          </a:prstGeom>
          <a:noFill/>
          <a:ln w="9525">
            <a:noFill/>
            <a:miter lim="800000"/>
            <a:headEnd/>
            <a:tailEnd/>
          </a:ln>
        </p:spPr>
        <p:txBody>
          <a:bodyPr>
            <a:spAutoFit/>
          </a:bodyPr>
          <a:lstStyle/>
          <a:p>
            <a:pPr>
              <a:lnSpc>
                <a:spcPct val="115000"/>
              </a:lnSpc>
              <a:spcAft>
                <a:spcPts val="1000"/>
              </a:spcAft>
            </a:pPr>
            <a:r>
              <a:rPr lang="nl-NL" sz="2400" b="1">
                <a:solidFill>
                  <a:srgbClr val="000000"/>
                </a:solidFill>
                <a:latin typeface="Times New Roman" pitchFamily="18" charset="0"/>
                <a:cs typeface="Times New Roman" pitchFamily="18" charset="0"/>
              </a:rPr>
              <a:t>- Trình tự kể:</a:t>
            </a:r>
            <a:endParaRPr lang="en-US" sz="2400">
              <a:latin typeface="Times New Roman" pitchFamily="18" charset="0"/>
              <a:cs typeface="Times New Roman" pitchFamily="18" charset="0"/>
            </a:endParaRPr>
          </a:p>
        </p:txBody>
      </p:sp>
      <p:sp>
        <p:nvSpPr>
          <p:cNvPr id="21" name="TextBox 20"/>
          <p:cNvSpPr txBox="1">
            <a:spLocks noChangeArrowheads="1"/>
          </p:cNvSpPr>
          <p:nvPr/>
        </p:nvSpPr>
        <p:spPr bwMode="auto">
          <a:xfrm>
            <a:off x="677863" y="4791075"/>
            <a:ext cx="11149012" cy="1460500"/>
          </a:xfrm>
          <a:prstGeom prst="rect">
            <a:avLst/>
          </a:prstGeom>
          <a:noFill/>
          <a:ln w="9525">
            <a:noFill/>
            <a:miter lim="800000"/>
            <a:headEnd/>
            <a:tailEnd/>
          </a:ln>
        </p:spPr>
        <p:txBody>
          <a:bodyPr>
            <a:spAutoFit/>
          </a:bodyPr>
          <a:lstStyle/>
          <a:p>
            <a:pPr marL="57150">
              <a:lnSpc>
                <a:spcPct val="115000"/>
              </a:lnSpc>
              <a:spcAft>
                <a:spcPts val="1000"/>
              </a:spcAft>
            </a:pPr>
            <a:r>
              <a:rPr lang="nl-NL" sz="2400">
                <a:solidFill>
                  <a:srgbClr val="000000"/>
                </a:solidFill>
                <a:latin typeface="Times New Roman" pitchFamily="18" charset="0"/>
                <a:cs typeface="Times New Roman" pitchFamily="18" charset="0"/>
              </a:rPr>
              <a:t>+ Vị trí quan sát của người kể: trên  nóc đồn khố xanh, từ đầu mũi đảo.</a:t>
            </a:r>
            <a:endParaRPr lang="en-US" sz="2400">
              <a:latin typeface="Times New Roman" pitchFamily="18" charset="0"/>
              <a:cs typeface="Times New Roman" pitchFamily="18" charset="0"/>
            </a:endParaRPr>
          </a:p>
          <a:p>
            <a:pPr marL="57150">
              <a:lnSpc>
                <a:spcPct val="115000"/>
              </a:lnSpc>
              <a:spcAft>
                <a:spcPts val="1000"/>
              </a:spcAft>
            </a:pPr>
            <a:r>
              <a:rPr lang="en-US" sz="2400">
                <a:solidFill>
                  <a:srgbClr val="000000"/>
                </a:solidFill>
                <a:latin typeface="Times New Roman" pitchFamily="18" charset="0"/>
                <a:cs typeface="Times New Roman" pitchFamily="18" charset="0"/>
              </a:rPr>
              <a:t>+ Thời gian: Ngày thứ tư, thư năm, thứ sáu; lúc trước, trong, sau cơn bão; lúc mặt trời chưa mọc, mọc, cao bằng con sào...Trình tự thơi gian của kí.</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arn(inVertical)">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P spid="15" grpId="0"/>
      <p:bldP spid="17" grpId="0"/>
      <p:bldP spid="19" grpId="0"/>
      <p:bldP spid="2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96875"/>
            <a:ext cx="6761163" cy="7572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28388" cy="50434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14325" y="487363"/>
            <a:ext cx="6888163" cy="482600"/>
          </a:xfrm>
          <a:prstGeom prst="rect">
            <a:avLst/>
          </a:prstGeom>
          <a:noFill/>
          <a:ln w="9525">
            <a:noFill/>
            <a:miter lim="800000"/>
            <a:headEnd/>
            <a:tailEnd/>
          </a:ln>
        </p:spPr>
        <p:txBody>
          <a:bodyPr>
            <a:spAutoFit/>
          </a:bodyPr>
          <a:lstStyle/>
          <a:p>
            <a:pPr marL="457200">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III. 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098550" y="1601788"/>
            <a:ext cx="6092825" cy="490537"/>
          </a:xfrm>
          <a:prstGeom prst="rect">
            <a:avLst/>
          </a:prstGeom>
          <a:noFill/>
          <a:ln w="9525">
            <a:noFill/>
            <a:miter lim="800000"/>
            <a:headEnd/>
            <a:tailEnd/>
          </a:ln>
        </p:spPr>
        <p:txBody>
          <a:bodyPr>
            <a:spAutoFit/>
          </a:bodyPr>
          <a:lstStyle/>
          <a:p>
            <a:pPr>
              <a:lnSpc>
                <a:spcPct val="115000"/>
              </a:lnSpc>
              <a:tabLst>
                <a:tab pos="400050" algn="l"/>
              </a:tabLst>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68325" y="2211388"/>
            <a:ext cx="6094413" cy="490537"/>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1.1. Nêu vấn đề: </a:t>
            </a:r>
            <a:endParaRPr lang="en-US" sz="2400">
              <a:latin typeface="Times New Roman" pitchFamily="18" charset="0"/>
              <a:cs typeface="Times New Roman" pitchFamily="18" charset="0"/>
            </a:endParaRPr>
          </a:p>
        </p:txBody>
      </p:sp>
      <p:sp>
        <p:nvSpPr>
          <p:cNvPr id="10" name="Rectangle 1"/>
          <p:cNvSpPr>
            <a:spLocks noChangeArrowheads="1"/>
          </p:cNvSpPr>
          <p:nvPr/>
        </p:nvSpPr>
        <p:spPr bwMode="auto">
          <a:xfrm>
            <a:off x="568325" y="2862263"/>
            <a:ext cx="11055350" cy="3048000"/>
          </a:xfrm>
          <a:prstGeom prst="rect">
            <a:avLst/>
          </a:prstGeom>
          <a:noFill/>
          <a:ln w="9525">
            <a:noFill/>
            <a:miter lim="800000"/>
            <a:headEnd/>
            <a:tailEnd/>
          </a:ln>
        </p:spPr>
        <p:txBody>
          <a:bodyPr anchor="ctr">
            <a:spAutoFit/>
          </a:bodyPr>
          <a:lstStyle/>
          <a:p>
            <a:pPr eaLnBrk="0" hangingPunct="0">
              <a:tabLst>
                <a:tab pos="90488" algn="l"/>
                <a:tab pos="180975" algn="l"/>
              </a:tabLst>
            </a:pPr>
            <a:r>
              <a:rPr lang="en-US" altLang="en-US" sz="2400" b="1">
                <a:latin typeface="Times New Roman" pitchFamily="18" charset="0"/>
                <a:cs typeface="Times New Roman" pitchFamily="18" charset="0"/>
              </a:rPr>
              <a:t>- </a:t>
            </a:r>
            <a:r>
              <a:rPr lang="en-US" altLang="en-US" sz="2400">
                <a:latin typeface="Times New Roman" pitchFamily="18" charset="0"/>
                <a:cs typeface="Times New Roman" pitchFamily="18" charset="0"/>
              </a:rPr>
              <a:t>Tác giả Nguyên Hồng là cây bút xuất sắc của văn học Việt Nam, ông sáng tác ở nhiều thể loại: truyện ngắn, tiểu thuyết, kí, thơ, v.v… Những trang viết của ông tràn đầy cảm xúc chân thành, mãnh liệt với con người và cuộc sống.</a:t>
            </a:r>
          </a:p>
          <a:p>
            <a:pPr eaLnBrk="0" hangingPunct="0">
              <a:tabLst>
                <a:tab pos="90488" algn="l"/>
                <a:tab pos="180975" algn="l"/>
              </a:tabLst>
            </a:pPr>
            <a:r>
              <a:rPr lang="en-US" altLang="en-US" sz="2400">
                <a:latin typeface="Times New Roman" pitchFamily="18" charset="0"/>
                <a:cs typeface="Times New Roman" pitchFamily="18" charset="0"/>
              </a:rPr>
              <a:t>- Tác phẩm: Bài thơ “ Cửu Long Giang ta ơi!” được sáng tác 1960, in trong tập thơ “Trời xanh”.</a:t>
            </a:r>
          </a:p>
          <a:p>
            <a:pPr eaLnBrk="0" hangingPunct="0">
              <a:tabLst>
                <a:tab pos="90488" algn="l"/>
                <a:tab pos="180975" algn="l"/>
              </a:tabLst>
            </a:pPr>
            <a:r>
              <a:rPr lang="en-US" altLang="en-US" sz="2400">
                <a:latin typeface="Times New Roman" pitchFamily="18" charset="0"/>
                <a:cs typeface="Times New Roman" pitchFamily="18" charset="0"/>
              </a:rPr>
              <a:t>- Bài thơ ca ngợi vẻ đẹp của dòng sông Mê Công và con người Nam Bộ, thể hiện tình yêu, niềm tự hào của nhà thơ với dòng sông Mê Công chảy qua Nam Bộ, và cũng là tình yêu quê hương đất nước.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41325"/>
            <a:ext cx="541337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195263" y="1350963"/>
            <a:ext cx="11871325" cy="53641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97283" name="TextBox 5"/>
          <p:cNvSpPr txBox="1">
            <a:spLocks noChangeArrowheads="1"/>
          </p:cNvSpPr>
          <p:nvPr/>
        </p:nvSpPr>
        <p:spPr bwMode="auto">
          <a:xfrm>
            <a:off x="1398588" y="560388"/>
            <a:ext cx="4357687" cy="482600"/>
          </a:xfrm>
          <a:prstGeom prst="rect">
            <a:avLst/>
          </a:prstGeom>
          <a:noFill/>
          <a:ln w="9525">
            <a:noFill/>
            <a:miter lim="800000"/>
            <a:headEnd/>
            <a:tailEnd/>
          </a:ln>
        </p:spPr>
        <p:txBody>
          <a:bodyPr>
            <a:spAutoFit/>
          </a:bodyPr>
          <a:lstStyle/>
          <a:p>
            <a:pPr indent="57150" algn="just">
              <a:lnSpc>
                <a:spcPct val="115000"/>
              </a:lnSpc>
            </a:pPr>
            <a:r>
              <a:rPr lang="en-US" sz="2400" b="1">
                <a:solidFill>
                  <a:srgbClr val="000000"/>
                </a:solidFill>
                <a:latin typeface="Times New Roman" pitchFamily="18" charset="0"/>
                <a:cs typeface="Times New Roman" pitchFamily="18" charset="0"/>
              </a:rPr>
              <a:t>2. Giải quyết vấn đề:</a:t>
            </a:r>
            <a:endParaRPr lang="en-US" sz="2400">
              <a:latin typeface="Times New Roman" pitchFamily="18" charset="0"/>
              <a:cs typeface="Times New Roman" pitchFamily="18" charset="0"/>
            </a:endParaRPr>
          </a:p>
        </p:txBody>
      </p:sp>
      <p:sp>
        <p:nvSpPr>
          <p:cNvPr id="97284" name="TextBox 6"/>
          <p:cNvSpPr txBox="1">
            <a:spLocks noChangeArrowheads="1"/>
          </p:cNvSpPr>
          <p:nvPr/>
        </p:nvSpPr>
        <p:spPr bwMode="auto">
          <a:xfrm>
            <a:off x="379413" y="1470025"/>
            <a:ext cx="11617325" cy="4946650"/>
          </a:xfrm>
          <a:prstGeom prst="rect">
            <a:avLst/>
          </a:prstGeom>
          <a:noFill/>
          <a:ln w="9525">
            <a:noFill/>
            <a:miter lim="800000"/>
            <a:headEnd/>
            <a:tailEnd/>
          </a:ln>
        </p:spPr>
        <p:txBody>
          <a:bodyPr>
            <a:spAutoFit/>
          </a:bodyPr>
          <a:lstStyle/>
          <a:p>
            <a:pPr indent="57150" algn="just">
              <a:lnSpc>
                <a:spcPct val="115000"/>
              </a:lnSpc>
            </a:pPr>
            <a:r>
              <a:rPr lang="en-US" sz="2400" b="1">
                <a:solidFill>
                  <a:srgbClr val="000000"/>
                </a:solidFill>
                <a:latin typeface="Times New Roman" pitchFamily="18" charset="0"/>
                <a:cs typeface="Times New Roman" pitchFamily="18" charset="0"/>
              </a:rPr>
              <a:t>*  Khái quát về văn bản: </a:t>
            </a:r>
            <a:r>
              <a:rPr lang="en-US" sz="2400">
                <a:solidFill>
                  <a:srgbClr val="000000"/>
                </a:solidFill>
                <a:latin typeface="Times New Roman" pitchFamily="18" charset="0"/>
                <a:cs typeface="Times New Roman" pitchFamily="18" charset="0"/>
              </a:rPr>
              <a:t>bố cục văn bản, chủ đề, phương thưc biểu đạt,...</a:t>
            </a:r>
            <a:endParaRPr lang="en-US" sz="2400">
              <a:latin typeface="Times New Roman" pitchFamily="18" charset="0"/>
              <a:cs typeface="Times New Roman" pitchFamily="18" charset="0"/>
            </a:endParaRPr>
          </a:p>
          <a:p>
            <a:pPr indent="57150" algn="just">
              <a:lnSpc>
                <a:spcPct val="115000"/>
              </a:lnSpc>
            </a:pPr>
            <a:r>
              <a:rPr lang="en-US" sz="2400" b="1">
                <a:solidFill>
                  <a:srgbClr val="000000"/>
                </a:solidFill>
                <a:latin typeface="Times New Roman" pitchFamily="18" charset="0"/>
                <a:cs typeface="Times New Roman" pitchFamily="18" charset="0"/>
              </a:rPr>
              <a:t>* Hệ thống luận điểm</a:t>
            </a:r>
            <a:endParaRPr lang="en-US" sz="2400">
              <a:latin typeface="Times New Roman" pitchFamily="18" charset="0"/>
              <a:cs typeface="Times New Roman" pitchFamily="18" charset="0"/>
            </a:endParaRPr>
          </a:p>
          <a:p>
            <a:pPr indent="57150">
              <a:lnSpc>
                <a:spcPct val="115000"/>
              </a:lnSpc>
              <a:spcAft>
                <a:spcPts val="1000"/>
              </a:spcAft>
            </a:pPr>
            <a:r>
              <a:rPr lang="en-US" sz="2400" b="1">
                <a:solidFill>
                  <a:srgbClr val="000000"/>
                </a:solidFill>
                <a:latin typeface="Times New Roman" pitchFamily="18" charset="0"/>
                <a:cs typeface="Times New Roman" pitchFamily="18" charset="0"/>
              </a:rPr>
              <a:t>1. Tình yêu của tác giả với dòng sông Mê Công</a:t>
            </a:r>
            <a:endParaRPr lang="en-US" sz="2400">
              <a:latin typeface="Times New Roman" pitchFamily="18" charset="0"/>
              <a:cs typeface="Times New Roman" pitchFamily="18" charset="0"/>
            </a:endParaRPr>
          </a:p>
          <a:p>
            <a:pPr indent="57150">
              <a:lnSpc>
                <a:spcPct val="115000"/>
              </a:lnSpc>
              <a:spcAft>
                <a:spcPts val="1000"/>
              </a:spcAft>
            </a:pPr>
            <a:r>
              <a:rPr lang="en-US" sz="2400" b="1">
                <a:solidFill>
                  <a:srgbClr val="000000"/>
                </a:solidFill>
                <a:latin typeface="Times New Roman" pitchFamily="18" charset="0"/>
                <a:cs typeface="Times New Roman" pitchFamily="18" charset="0"/>
              </a:rPr>
              <a:t> Tuổi ấu thơ- đoạn thơ đầu</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Là một học sinh, 10 tuổi.</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Không gian lớp học vào buổi sáng mùa thu.</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Hình ảnh tấm bản đồ với hình ảnh dòng sông Mê Công: </a:t>
            </a:r>
            <a:r>
              <a:rPr lang="en-US" sz="2400" i="1">
                <a:solidFill>
                  <a:srgbClr val="000000"/>
                </a:solidFill>
                <a:latin typeface="Times New Roman" pitchFamily="18" charset="0"/>
                <a:cs typeface="Times New Roman" pitchFamily="18" charset="0"/>
              </a:rPr>
              <a:t>“rực rỡ”được so sánh với “đồng hoa bỗng gặp một đêm mơ”gợi nhiều ý nghĩa:</a:t>
            </a:r>
            <a:endParaRPr lang="en-US" sz="2400">
              <a:latin typeface="Times New Roman" pitchFamily="18" charset="0"/>
              <a:cs typeface="Times New Roman" pitchFamily="18" charset="0"/>
            </a:endParaRPr>
          </a:p>
          <a:p>
            <a:pPr indent="57150">
              <a:lnSpc>
                <a:spcPct val="115000"/>
              </a:lnSpc>
              <a:spcAft>
                <a:spcPts val="1000"/>
              </a:spcAft>
            </a:pP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Tấm bản đồ hiện lên trong lời giảng của thầy đẹp đẽ lạ thường, bởi nó tượng trưng cho tổ quốc thiêng liêng</a:t>
            </a:r>
            <a:r>
              <a:rPr lang="en-US" sz="2400" i="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5300" y="630238"/>
            <a:ext cx="11515725" cy="55610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73088" y="865188"/>
            <a:ext cx="11358562" cy="5075237"/>
          </a:xfrm>
          <a:prstGeom prst="rect">
            <a:avLst/>
          </a:prstGeom>
          <a:noFill/>
          <a:ln w="9525">
            <a:noFill/>
            <a:miter lim="800000"/>
            <a:headEnd/>
            <a:tailEnd/>
          </a:ln>
        </p:spPr>
        <p:txBody>
          <a:bodyPr>
            <a:spAutoFit/>
          </a:bodyPr>
          <a:lstStyle/>
          <a:p>
            <a:pPr indent="57150">
              <a:lnSpc>
                <a:spcPct val="115000"/>
              </a:lnSpc>
              <a:spcAft>
                <a:spcPts val="1000"/>
              </a:spcAft>
            </a:pP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mở ra một không gian mới, gợi niềm háo hức, mê</a:t>
            </a:r>
            <a:r>
              <a:rPr lang="en-US" sz="2400" i="1">
                <a:solidFill>
                  <a:srgbClr val="000000"/>
                </a:solidFill>
                <a:latin typeface="Times New Roman" pitchFamily="18" charset="0"/>
                <a:cs typeface="Times New Roman" pitchFamily="18" charset="0"/>
              </a:rPr>
              <a:t> say </a:t>
            </a:r>
            <a:r>
              <a:rPr lang="en-US" sz="2400">
                <a:solidFill>
                  <a:srgbClr val="000000"/>
                </a:solidFill>
                <a:latin typeface="Times New Roman" pitchFamily="18" charset="0"/>
                <a:cs typeface="Times New Roman" pitchFamily="18" charset="0"/>
              </a:rPr>
              <a:t>, mong muốn được khám phá của học trò.</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Hình ảnh thầy giáo:</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lớn lao, vĩ đại</a:t>
            </a:r>
            <a:r>
              <a:rPr lang="en-US" sz="2400" i="1">
                <a:solidFill>
                  <a:srgbClr val="000000"/>
                </a:solidFill>
                <a:latin typeface="Times New Roman" pitchFamily="18" charset="0"/>
                <a:cs typeface="Times New Roman" pitchFamily="18" charset="0"/>
              </a:rPr>
              <a:t>“lớn sao”,   </a:t>
            </a:r>
            <a:endParaRPr lang="en-US" sz="2400">
              <a:latin typeface="Times New Roman" pitchFamily="18" charset="0"/>
              <a:cs typeface="Times New Roman" pitchFamily="18" charset="0"/>
            </a:endParaRPr>
          </a:p>
          <a:p>
            <a:pPr indent="57150">
              <a:lnSpc>
                <a:spcPct val="115000"/>
              </a:lnSpc>
              <a:spcAft>
                <a:spcPts val="1000"/>
              </a:spcAft>
            </a:pP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như có phép lạ “</a:t>
            </a:r>
            <a:r>
              <a:rPr lang="en-US" sz="2400" i="1">
                <a:solidFill>
                  <a:srgbClr val="000000"/>
                </a:solidFill>
                <a:latin typeface="Times New Roman" pitchFamily="18" charset="0"/>
                <a:cs typeface="Times New Roman" pitchFamily="18" charset="0"/>
              </a:rPr>
              <a:t>Gậy thần tiên và cánh tay đạo sĩ”</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nâng cánh ước mơ cho học trò</a:t>
            </a:r>
            <a:r>
              <a:rPr lang="en-US" sz="2400" i="1">
                <a:solidFill>
                  <a:srgbClr val="000000"/>
                </a:solidFill>
                <a:latin typeface="Times New Roman" pitchFamily="18" charset="0"/>
                <a:cs typeface="Times New Roman" pitchFamily="18" charset="0"/>
              </a:rPr>
              <a:t>.“Đưa ta đi sông núi tuyệt vời”</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Hình ảnh dòng sông Mê Công rộng lớn </a:t>
            </a:r>
            <a:r>
              <a:rPr lang="en-US" sz="2400" i="1">
                <a:solidFill>
                  <a:srgbClr val="000000"/>
                </a:solidFill>
                <a:latin typeface="Times New Roman" pitchFamily="18" charset="0"/>
                <a:cs typeface="Times New Roman" pitchFamily="18" charset="0"/>
              </a:rPr>
              <a:t>Mê Công sông dài hơn hai ngàn cây số mênh mông”.</a:t>
            </a:r>
            <a:r>
              <a:rPr lang="en-US" sz="2400">
                <a:solidFill>
                  <a:srgbClr val="000000"/>
                </a:solidFill>
                <a:latin typeface="Times New Roman" pitchFamily="18" charset="0"/>
                <a:cs typeface="Times New Roman" pitchFamily="18" charset="0"/>
              </a:rPr>
              <a:t> Cảm xúc choáng ngợp, háo hức muốn tìm hiểu, khám phá của cậu học trò.</a:t>
            </a:r>
            <a:endParaRPr lang="en-US" sz="2400">
              <a:latin typeface="Times New Roman" pitchFamily="18" charset="0"/>
              <a:cs typeface="Times New Roman" pitchFamily="18" charset="0"/>
            </a:endParaRPr>
          </a:p>
          <a:p>
            <a:pPr indent="57150">
              <a:lnSpc>
                <a:spcPct val="115000"/>
              </a:lnSpc>
              <a:spcAft>
                <a:spcPts val="1000"/>
              </a:spcAft>
            </a:pPr>
            <a:r>
              <a:rPr lang="en-US" sz="2400" b="1" i="1">
                <a:solidFill>
                  <a:srgbClr val="000000"/>
                </a:solidFill>
                <a:latin typeface="Times New Roman" pitchFamily="18" charset="0"/>
                <a:cs typeface="Times New Roman" pitchFamily="18" charset="0"/>
              </a:rPr>
              <a:t>Tình yêu của tác giả với dòng sông Mê Công được bắt đầu ở giờ học, trên tâm bản đồ và lời giảng của người thầy.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6400" y="1555750"/>
            <a:ext cx="11541125" cy="41862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54050" y="1951038"/>
            <a:ext cx="6092825" cy="482600"/>
          </a:xfrm>
          <a:prstGeom prst="rect">
            <a:avLst/>
          </a:prstGeom>
          <a:noFill/>
          <a:ln w="9525">
            <a:noFill/>
            <a:miter lim="800000"/>
            <a:headEnd/>
            <a:tailEnd/>
          </a:ln>
        </p:spPr>
        <p:txBody>
          <a:bodyPr>
            <a:spAutoFit/>
          </a:bodyPr>
          <a:lstStyle/>
          <a:p>
            <a:pPr indent="57150">
              <a:lnSpc>
                <a:spcPct val="115000"/>
              </a:lnSpc>
              <a:spcAft>
                <a:spcPts val="1000"/>
              </a:spcAft>
            </a:pPr>
            <a:r>
              <a:rPr lang="en-US" sz="2400" b="1">
                <a:solidFill>
                  <a:srgbClr val="000000"/>
                </a:solidFill>
                <a:latin typeface="Times New Roman" pitchFamily="18" charset="0"/>
                <a:cs typeface="Times New Roman" pitchFamily="18" charset="0"/>
              </a:rPr>
              <a:t>2. Vẻ đẹp của dòng sông Mê Kông</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06400" y="2630488"/>
            <a:ext cx="10548938" cy="484187"/>
          </a:xfrm>
          <a:prstGeom prst="rect">
            <a:avLst/>
          </a:prstGeom>
          <a:noFill/>
          <a:ln w="9525">
            <a:noFill/>
            <a:miter lim="800000"/>
            <a:headEnd/>
            <a:tailEnd/>
          </a:ln>
        </p:spPr>
        <p:txBody>
          <a:bodyPr>
            <a:spAutoFit/>
          </a:bodyPr>
          <a:lstStyle/>
          <a:p>
            <a:pPr indent="57150">
              <a:lnSpc>
                <a:spcPct val="115000"/>
              </a:lnSpc>
              <a:spcAft>
                <a:spcPts val="1000"/>
              </a:spcAft>
            </a:pPr>
            <a:r>
              <a:rPr lang="en-US" sz="2400" b="1">
                <a:solidFill>
                  <a:srgbClr val="000000"/>
                </a:solidFill>
                <a:latin typeface="Times New Roman" pitchFamily="18" charset="0"/>
                <a:cs typeface="Times New Roman" pitchFamily="18" charset="0"/>
              </a:rPr>
              <a:t>* Vẻ đẹp dữ dội, hùng vĩ, hoang sơ ở thượng nguồn dòng sông</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54050" y="3289300"/>
            <a:ext cx="10883900" cy="2012950"/>
          </a:xfrm>
          <a:prstGeom prst="rect">
            <a:avLst/>
          </a:prstGeom>
          <a:noFill/>
          <a:ln w="9525">
            <a:noFill/>
            <a:miter lim="800000"/>
            <a:headEnd/>
            <a:tailEnd/>
          </a:ln>
        </p:spPr>
        <p:txBody>
          <a:bodyPr>
            <a:spAutoFit/>
          </a:bodyPr>
          <a:lstStyle/>
          <a:p>
            <a:pPr indent="57150">
              <a:lnSpc>
                <a:spcPct val="115000"/>
              </a:lnSpc>
              <a:spcAft>
                <a:spcPts val="1000"/>
              </a:spcAft>
            </a:pPr>
            <a:r>
              <a:rPr lang="en-US" sz="2400">
                <a:solidFill>
                  <a:srgbClr val="000000"/>
                </a:solidFill>
                <a:latin typeface="Times New Roman" pitchFamily="18" charset="0"/>
                <a:cs typeface="Times New Roman" pitchFamily="18" charset="0"/>
              </a:rPr>
              <a:t>- Thời gian: trưa hè ngun ngút.</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Cảnh vật quanh sông: </a:t>
            </a:r>
            <a:r>
              <a:rPr lang="en-US" sz="2400" i="1">
                <a:solidFill>
                  <a:srgbClr val="000000"/>
                </a:solidFill>
                <a:latin typeface="Times New Roman" pitchFamily="18" charset="0"/>
                <a:cs typeface="Times New Roman" pitchFamily="18" charset="0"/>
              </a:rPr>
              <a:t>cây lao đá đổ</a:t>
            </a:r>
            <a:r>
              <a:rPr lang="en-US" sz="2400">
                <a:solidFill>
                  <a:srgbClr val="000000"/>
                </a:solidFill>
                <a:latin typeface="Times New Roman" pitchFamily="18" charset="0"/>
                <a:cs typeface="Times New Roman" pitchFamily="18" charset="0"/>
              </a:rPr>
              <a:t>, bao bọc bởi các loại cây như lan </a:t>
            </a:r>
            <a:r>
              <a:rPr lang="en-US" sz="2400" i="1">
                <a:solidFill>
                  <a:srgbClr val="000000"/>
                </a:solidFill>
                <a:latin typeface="Times New Roman" pitchFamily="18" charset="0"/>
                <a:cs typeface="Times New Roman" pitchFamily="18" charset="0"/>
              </a:rPr>
              <a:t>hoang, dứa mật, thông nhựa</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Dòng chảy: Chảy qua dãy Trường Sơn, thác Khôn.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04925"/>
            <a:ext cx="11456988" cy="46164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868488"/>
            <a:ext cx="10736263" cy="482600"/>
          </a:xfrm>
          <a:prstGeom prst="rect">
            <a:avLst/>
          </a:prstGeom>
          <a:noFill/>
          <a:ln w="9525">
            <a:noFill/>
            <a:miter lim="800000"/>
            <a:headEnd/>
            <a:tailEnd/>
          </a:ln>
        </p:spPr>
        <p:txBody>
          <a:bodyPr>
            <a:spAutoFit/>
          </a:bodyPr>
          <a:lstStyle/>
          <a:p>
            <a:pPr indent="57150">
              <a:lnSpc>
                <a:spcPct val="115000"/>
              </a:lnSpc>
              <a:spcAft>
                <a:spcPts val="1000"/>
              </a:spcAft>
            </a:pPr>
            <a:r>
              <a:rPr lang="en-US" sz="2400" b="1">
                <a:solidFill>
                  <a:srgbClr val="000000"/>
                </a:solidFill>
                <a:latin typeface="Times New Roman" pitchFamily="18" charset="0"/>
                <a:cs typeface="Times New Roman" pitchFamily="18" charset="0"/>
              </a:rPr>
              <a:t>* Vẻ đẹp êm đềm, trù phú, tràn trề nhựa sống của chín nhánh Mê Công:</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12800" y="2776538"/>
            <a:ext cx="11060113" cy="2566987"/>
          </a:xfrm>
          <a:prstGeom prst="rect">
            <a:avLst/>
          </a:prstGeom>
          <a:noFill/>
          <a:ln w="9525">
            <a:noFill/>
            <a:miter lim="800000"/>
            <a:headEnd/>
            <a:tailEnd/>
          </a:ln>
        </p:spPr>
        <p:txBody>
          <a:bodyPr>
            <a:spAutoFit/>
          </a:bodyPr>
          <a:lstStyle/>
          <a:p>
            <a:pPr indent="57150">
              <a:lnSpc>
                <a:spcPct val="115000"/>
              </a:lnSpc>
              <a:spcAft>
                <a:spcPts val="1000"/>
              </a:spcAft>
            </a:pPr>
            <a:r>
              <a:rPr lang="en-US" sz="2400">
                <a:solidFill>
                  <a:srgbClr val="000000"/>
                </a:solidFill>
                <a:latin typeface="Times New Roman" pitchFamily="18" charset="0"/>
                <a:cs typeface="Times New Roman" pitchFamily="18" charset="0"/>
              </a:rPr>
              <a:t>- Thời gian: sáng mùa thu</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Vẻ đẹp thiên nhiên trên sông: </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Liệt kê: </a:t>
            </a:r>
            <a:r>
              <a:rPr lang="en-US" sz="2400" i="1">
                <a:solidFill>
                  <a:srgbClr val="000000"/>
                </a:solidFill>
                <a:latin typeface="Times New Roman" pitchFamily="18" charset="0"/>
                <a:cs typeface="Times New Roman" pitchFamily="18" charset="0"/>
              </a:rPr>
              <a:t>bướm với trời xanh, chim khuyên rỉa cành, sương đọng long lanh...</a:t>
            </a:r>
            <a:endParaRPr lang="en-US" sz="2400">
              <a:latin typeface="Times New Roman" pitchFamily="18" charset="0"/>
              <a:cs typeface="Times New Roman" pitchFamily="18" charset="0"/>
            </a:endParaRPr>
          </a:p>
          <a:p>
            <a:pPr indent="57150">
              <a:lnSpc>
                <a:spcPct val="115000"/>
              </a:lnSpc>
              <a:spcAft>
                <a:spcPts val="1200"/>
              </a:spcAft>
            </a:pPr>
            <a:r>
              <a:rPr lang="en-US" sz="2400" i="1">
                <a:solidFill>
                  <a:srgbClr val="000000"/>
                </a:solidFill>
                <a:latin typeface="Times New Roman" pitchFamily="18" charset="0"/>
                <a:cs typeface="Times New Roman" pitchFamily="18" charset="0"/>
              </a:rPr>
              <a:t>+ Đối, nhân hóa:  rừng núi lùi xa, đất phẳng thở chan hòa, sóng tỏa chân trời buồm trắng, Mê Công cũng hát.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74763"/>
            <a:ext cx="11201400" cy="43767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74675" y="1997075"/>
            <a:ext cx="11058525" cy="2566988"/>
          </a:xfrm>
          <a:prstGeom prst="rect">
            <a:avLst/>
          </a:prstGeom>
          <a:noFill/>
          <a:ln w="9525">
            <a:noFill/>
            <a:miter lim="800000"/>
            <a:headEnd/>
            <a:tailEnd/>
          </a:ln>
        </p:spPr>
        <p:txBody>
          <a:bodyPr>
            <a:spAutoFit/>
          </a:bodyPr>
          <a:lstStyle/>
          <a:p>
            <a:pPr indent="57150">
              <a:lnSpc>
                <a:spcPct val="115000"/>
              </a:lnSpc>
              <a:spcAft>
                <a:spcPts val="1000"/>
              </a:spcAft>
            </a:pPr>
            <a:r>
              <a:rPr lang="en-US" sz="2400">
                <a:solidFill>
                  <a:srgbClr val="000000"/>
                </a:solidFill>
                <a:latin typeface="Times New Roman" pitchFamily="18" charset="0"/>
                <a:cs typeface="Times New Roman" pitchFamily="18" charset="0"/>
              </a:rPr>
              <a:t>- Thời gian: sáng mùa thu</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Vẻ đẹp thiên nhiên trên sông: </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Liệt kê: </a:t>
            </a:r>
            <a:r>
              <a:rPr lang="en-US" sz="2400" i="1">
                <a:solidFill>
                  <a:srgbClr val="000000"/>
                </a:solidFill>
                <a:latin typeface="Times New Roman" pitchFamily="18" charset="0"/>
                <a:cs typeface="Times New Roman" pitchFamily="18" charset="0"/>
              </a:rPr>
              <a:t>bướm với trời xanh, chim khuyên rỉa cành, sương đọng long lanh...</a:t>
            </a:r>
            <a:endParaRPr lang="en-US" sz="2400">
              <a:latin typeface="Times New Roman" pitchFamily="18" charset="0"/>
              <a:cs typeface="Times New Roman" pitchFamily="18" charset="0"/>
            </a:endParaRPr>
          </a:p>
          <a:p>
            <a:pPr indent="57150">
              <a:lnSpc>
                <a:spcPct val="115000"/>
              </a:lnSpc>
              <a:spcAft>
                <a:spcPts val="1200"/>
              </a:spcAft>
            </a:pPr>
            <a:r>
              <a:rPr lang="en-US" sz="2400" i="1">
                <a:solidFill>
                  <a:srgbClr val="000000"/>
                </a:solidFill>
                <a:latin typeface="Times New Roman" pitchFamily="18" charset="0"/>
                <a:cs typeface="Times New Roman" pitchFamily="18" charset="0"/>
              </a:rPr>
              <a:t>+ Đối, nhân hóa:  rừng núi lùi xa, đất phẳng thở chan hòa, sóng tỏa chân trời buồm trắng, Mê Công cũng hát.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245850" cy="50149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30225" y="1858963"/>
            <a:ext cx="11012488" cy="4041775"/>
          </a:xfrm>
          <a:prstGeom prst="rect">
            <a:avLst/>
          </a:prstGeom>
          <a:noFill/>
          <a:ln w="9525">
            <a:noFill/>
            <a:miter lim="800000"/>
            <a:headEnd/>
            <a:tailEnd/>
          </a:ln>
        </p:spPr>
        <p:txBody>
          <a:bodyPr>
            <a:spAutoFit/>
          </a:bodyPr>
          <a:lstStyle/>
          <a:p>
            <a:pPr indent="57150">
              <a:lnSpc>
                <a:spcPct val="115000"/>
              </a:lnSpc>
              <a:spcAft>
                <a:spcPts val="1200"/>
              </a:spcAft>
            </a:pPr>
            <a:r>
              <a:rPr lang="en-US" sz="2400" b="1">
                <a:solidFill>
                  <a:srgbClr val="000000"/>
                </a:solidFill>
                <a:latin typeface="Times New Roman" pitchFamily="18" charset="0"/>
                <a:cs typeface="Times New Roman" pitchFamily="18" charset="0"/>
              </a:rPr>
              <a:t>* Nhân vật ta:</a:t>
            </a:r>
            <a:endParaRPr lang="en-US" sz="2400">
              <a:latin typeface="Times New Roman" pitchFamily="18" charset="0"/>
              <a:cs typeface="Times New Roman" pitchFamily="18" charset="0"/>
            </a:endParaRPr>
          </a:p>
          <a:p>
            <a:pPr indent="57150">
              <a:lnSpc>
                <a:spcPct val="115000"/>
              </a:lnSpc>
              <a:spcAft>
                <a:spcPts val="1200"/>
              </a:spcAft>
            </a:pPr>
            <a:r>
              <a:rPr lang="en-US" sz="2400">
                <a:solidFill>
                  <a:srgbClr val="000000"/>
                </a:solidFill>
                <a:latin typeface="Times New Roman" pitchFamily="18" charset="0"/>
                <a:cs typeface="Times New Roman" pitchFamily="18" charset="0"/>
              </a:rPr>
              <a:t>+ Ta đi... bản đồ không nhìn nữa... → Dường như hòa nhập tưởng tượng với cuộc sống thật. Khám phá dòng sông.</a:t>
            </a:r>
            <a:endParaRPr lang="en-US" sz="2400">
              <a:latin typeface="Times New Roman" pitchFamily="18" charset="0"/>
              <a:cs typeface="Times New Roman" pitchFamily="18" charset="0"/>
            </a:endParaRPr>
          </a:p>
          <a:p>
            <a:pPr indent="57150">
              <a:lnSpc>
                <a:spcPct val="115000"/>
              </a:lnSpc>
              <a:spcAft>
                <a:spcPts val="1200"/>
              </a:spcAft>
            </a:pPr>
            <a:r>
              <a:rPr lang="en-US" sz="2400">
                <a:solidFill>
                  <a:srgbClr val="000000"/>
                </a:solidFill>
                <a:latin typeface="Times New Roman" pitchFamily="18" charset="0"/>
                <a:cs typeface="Times New Roman" pitchFamily="18" charset="0"/>
              </a:rPr>
              <a:t>+ Ta cởi áo lội dòng sông ta hát. → Giao hòa với thiên nhiên, hứng thú, say mê</a:t>
            </a:r>
            <a:endParaRPr lang="en-US" sz="2400">
              <a:latin typeface="Times New Roman" pitchFamily="18" charset="0"/>
              <a:cs typeface="Times New Roman" pitchFamily="18" charset="0"/>
            </a:endParaRPr>
          </a:p>
          <a:p>
            <a:pPr indent="57150">
              <a:lnSpc>
                <a:spcPct val="115000"/>
              </a:lnSpc>
              <a:spcAft>
                <a:spcPts val="1000"/>
              </a:spcAft>
            </a:pPr>
            <a:r>
              <a:rPr lang="en-US" sz="2400" i="1">
                <a:solidFill>
                  <a:srgbClr val="000000"/>
                </a:solidFill>
                <a:latin typeface="Times New Roman" pitchFamily="18" charset="0"/>
                <a:cs typeface="Times New Roman" pitchFamily="18" charset="0"/>
              </a:rPr>
              <a:t>- Những trải nghiệm phong phú của nhân vật trữ tình về địa hình, thiên nhiên gắn với dòng sông Mê Công.</a:t>
            </a:r>
            <a:endParaRPr lang="en-US" sz="2400">
              <a:latin typeface="Times New Roman" pitchFamily="18" charset="0"/>
              <a:cs typeface="Times New Roman" pitchFamily="18" charset="0"/>
            </a:endParaRPr>
          </a:p>
          <a:p>
            <a:pPr indent="57150" algn="just">
              <a:lnSpc>
                <a:spcPct val="115000"/>
              </a:lnSpc>
              <a:spcAft>
                <a:spcPts val="1200"/>
              </a:spcAft>
            </a:pPr>
            <a:r>
              <a:rPr lang="pt-BR" sz="2400">
                <a:latin typeface="Times New Roman" pitchFamily="18" charset="0"/>
                <a:cs typeface="Times New Roman" pitchFamily="18" charset="0"/>
              </a:rPr>
              <a:t>- Tình yêu, niềm tự hào của nhà thơ trước vẻ đẹp của dòng sông Mê Công, tình yêu quê hương đất nước tha thiết.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81000"/>
            <a:ext cx="552767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95288" y="1244600"/>
            <a:ext cx="11401425" cy="4886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03427" name="TextBox 5"/>
          <p:cNvSpPr txBox="1">
            <a:spLocks noChangeArrowheads="1"/>
          </p:cNvSpPr>
          <p:nvPr/>
        </p:nvSpPr>
        <p:spPr bwMode="auto">
          <a:xfrm>
            <a:off x="693738" y="500063"/>
            <a:ext cx="6092825" cy="482600"/>
          </a:xfrm>
          <a:prstGeom prst="rect">
            <a:avLst/>
          </a:prstGeom>
          <a:noFill/>
          <a:ln w="9525">
            <a:noFill/>
            <a:miter lim="800000"/>
            <a:headEnd/>
            <a:tailEnd/>
          </a:ln>
        </p:spPr>
        <p:txBody>
          <a:bodyPr>
            <a:spAutoFit/>
          </a:bodyPr>
          <a:lstStyle/>
          <a:p>
            <a:pPr indent="57150">
              <a:lnSpc>
                <a:spcPct val="115000"/>
              </a:lnSpc>
              <a:spcAft>
                <a:spcPts val="1000"/>
              </a:spcAft>
            </a:pPr>
            <a:r>
              <a:rPr lang="en-US" sz="2400" b="1">
                <a:solidFill>
                  <a:srgbClr val="000000"/>
                </a:solidFill>
                <a:latin typeface="Times New Roman" pitchFamily="18" charset="0"/>
                <a:cs typeface="Times New Roman" pitchFamily="18" charset="0"/>
              </a:rPr>
              <a:t>3. Hình ảnh người nông dân Nam Bộ</a:t>
            </a:r>
            <a:endParaRPr lang="en-US" sz="2400">
              <a:latin typeface="Times New Roman" pitchFamily="18" charset="0"/>
              <a:cs typeface="Times New Roman" pitchFamily="18" charset="0"/>
            </a:endParaRPr>
          </a:p>
        </p:txBody>
      </p:sp>
      <p:sp>
        <p:nvSpPr>
          <p:cNvPr id="103428" name="TextBox 6"/>
          <p:cNvSpPr txBox="1">
            <a:spLocks noChangeArrowheads="1"/>
          </p:cNvSpPr>
          <p:nvPr/>
        </p:nvSpPr>
        <p:spPr bwMode="auto">
          <a:xfrm>
            <a:off x="693738" y="1344613"/>
            <a:ext cx="6092825" cy="482600"/>
          </a:xfrm>
          <a:prstGeom prst="rect">
            <a:avLst/>
          </a:prstGeom>
          <a:noFill/>
          <a:ln w="9525">
            <a:noFill/>
            <a:miter lim="800000"/>
            <a:headEnd/>
            <a:tailEnd/>
          </a:ln>
        </p:spPr>
        <p:txBody>
          <a:bodyPr>
            <a:spAutoFit/>
          </a:bodyPr>
          <a:lstStyle/>
          <a:p>
            <a:pPr indent="57150">
              <a:lnSpc>
                <a:spcPct val="115000"/>
              </a:lnSpc>
              <a:spcAft>
                <a:spcPts val="1000"/>
              </a:spcAft>
            </a:pPr>
            <a:r>
              <a:rPr lang="en-US" sz="2400">
                <a:solidFill>
                  <a:srgbClr val="000000"/>
                </a:solidFill>
                <a:latin typeface="Times New Roman" pitchFamily="18" charset="0"/>
                <a:cs typeface="Times New Roman" pitchFamily="18" charset="0"/>
              </a:rPr>
              <a:t>- Hình ảnh con người Nam Bộ:</a:t>
            </a:r>
            <a:endParaRPr lang="en-US" sz="2400">
              <a:latin typeface="Times New Roman" pitchFamily="18" charset="0"/>
              <a:cs typeface="Times New Roman" pitchFamily="18" charset="0"/>
            </a:endParaRPr>
          </a:p>
        </p:txBody>
      </p:sp>
      <p:sp>
        <p:nvSpPr>
          <p:cNvPr id="103429" name="TextBox 10"/>
          <p:cNvSpPr txBox="1">
            <a:spLocks noChangeArrowheads="1"/>
          </p:cNvSpPr>
          <p:nvPr/>
        </p:nvSpPr>
        <p:spPr bwMode="auto">
          <a:xfrm>
            <a:off x="395288" y="1827213"/>
            <a:ext cx="11401425" cy="3416300"/>
          </a:xfrm>
          <a:prstGeom prst="rect">
            <a:avLst/>
          </a:prstGeom>
          <a:noFill/>
          <a:ln w="9525">
            <a:noFill/>
            <a:miter lim="800000"/>
            <a:headEnd/>
            <a:tailEnd/>
          </a:ln>
        </p:spPr>
        <p:txBody>
          <a:bodyPr>
            <a:spAutoFit/>
          </a:bodyPr>
          <a:lstStyle/>
          <a:p>
            <a:pPr indent="57150">
              <a:lnSpc>
                <a:spcPct val="115000"/>
              </a:lnSpc>
              <a:spcAft>
                <a:spcPts val="1000"/>
              </a:spcAft>
            </a:pPr>
            <a:r>
              <a:rPr lang="en-US" sz="2400">
                <a:solidFill>
                  <a:srgbClr val="000000"/>
                </a:solidFill>
                <a:latin typeface="Times New Roman" pitchFamily="18" charset="0"/>
                <a:cs typeface="Times New Roman" pitchFamily="18" charset="0"/>
              </a:rPr>
              <a:t>+ Cực nhọc cùng bùn để xây dựng quê hương: </a:t>
            </a:r>
            <a:r>
              <a:rPr lang="en-US" sz="2400" i="1">
                <a:solidFill>
                  <a:srgbClr val="000000"/>
                </a:solidFill>
                <a:latin typeface="Times New Roman" pitchFamily="18" charset="0"/>
                <a:cs typeface="Times New Roman" pitchFamily="18" charset="0"/>
              </a:rPr>
              <a:t>gối đất nằm sương, mồ hôi và bãi lầy thành đồng lúa.</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Họ gắn bó với từng mảnh đất: </a:t>
            </a:r>
            <a:r>
              <a:rPr lang="en-US" sz="2400" i="1">
                <a:solidFill>
                  <a:srgbClr val="000000"/>
                </a:solidFill>
                <a:latin typeface="Times New Roman" pitchFamily="18" charset="0"/>
                <a:cs typeface="Times New Roman" pitchFamily="18" charset="0"/>
              </a:rPr>
              <a:t>Thành những tên đọc lên nước mắt đều muốn ứa... Cà Mau.</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Là những con người yêu quê, luôn đoàn kết giữ gìn đất đai sông núi; ông cha hy sinh để giữ đất giữ nước cho con cháu: </a:t>
            </a:r>
            <a:r>
              <a:rPr lang="en-US" sz="2400" i="1">
                <a:solidFill>
                  <a:srgbClr val="000000"/>
                </a:solidFill>
                <a:latin typeface="Times New Roman" pitchFamily="18" charset="0"/>
                <a:cs typeface="Times New Roman" pitchFamily="18" charset="0"/>
              </a:rPr>
              <a:t>Những mặt đất… chia cắt.</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=&gt; Sông Mê Kông gắn bó, đóng góp to lớn cho cuộc sống của con người.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701675" y="1379538"/>
            <a:ext cx="10780713" cy="38973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03288" y="1903413"/>
            <a:ext cx="10460037" cy="2449512"/>
          </a:xfrm>
          <a:prstGeom prst="rect">
            <a:avLst/>
          </a:prstGeom>
          <a:noFill/>
          <a:ln w="9525">
            <a:noFill/>
            <a:miter lim="800000"/>
            <a:headEnd/>
            <a:tailEnd/>
          </a:ln>
        </p:spPr>
        <p:txBody>
          <a:bodyPr>
            <a:spAutoFit/>
          </a:bodyPr>
          <a:lstStyle/>
          <a:p>
            <a:pPr indent="57150">
              <a:lnSpc>
                <a:spcPct val="115000"/>
              </a:lnSpc>
              <a:spcAft>
                <a:spcPts val="1000"/>
              </a:spcAft>
            </a:pPr>
            <a:r>
              <a:rPr lang="en-US" sz="2400">
                <a:latin typeface="Times New Roman" pitchFamily="18" charset="0"/>
                <a:cs typeface="Times New Roman" pitchFamily="18" charset="0"/>
              </a:rPr>
              <a:t>- Ngôn ngữ thơ giản dị, dùng thành ngữ </a:t>
            </a:r>
            <a:r>
              <a:rPr lang="en-US" sz="2400" i="1">
                <a:solidFill>
                  <a:srgbClr val="000000"/>
                </a:solidFill>
                <a:latin typeface="Times New Roman" pitchFamily="18" charset="0"/>
                <a:cs typeface="Times New Roman" pitchFamily="18" charset="0"/>
              </a:rPr>
              <a:t>gối đất nằm sương...; tu tư liệt kê, biểu cảm gián tiếp</a:t>
            </a:r>
            <a:endParaRPr lang="en-US" sz="2400">
              <a:latin typeface="Times New Roman" pitchFamily="18" charset="0"/>
              <a:cs typeface="Times New Roman" pitchFamily="18" charset="0"/>
            </a:endParaRPr>
          </a:p>
          <a:p>
            <a:pPr indent="57150">
              <a:lnSpc>
                <a:spcPct val="115000"/>
              </a:lnSpc>
              <a:spcAft>
                <a:spcPts val="1000"/>
              </a:spcAft>
            </a:pPr>
            <a:r>
              <a:rPr lang="en-US" sz="2400">
                <a:solidFill>
                  <a:srgbClr val="000000"/>
                </a:solidFill>
                <a:latin typeface="Times New Roman" pitchFamily="18" charset="0"/>
                <a:cs typeface="Times New Roman" pitchFamily="18" charset="0"/>
              </a:rPr>
              <a:t>- Những trải nghiệm phong phú của nhân vật trữ tình về cuộc sống con người gắn với dòng sông Mê Công.</a:t>
            </a:r>
            <a:endParaRPr lang="en-US" sz="2400">
              <a:latin typeface="Times New Roman" pitchFamily="18" charset="0"/>
              <a:cs typeface="Times New Roman" pitchFamily="18" charset="0"/>
            </a:endParaRPr>
          </a:p>
          <a:p>
            <a:pPr indent="57150" algn="just">
              <a:lnSpc>
                <a:spcPct val="115000"/>
              </a:lnSpc>
              <a:spcAft>
                <a:spcPts val="1200"/>
              </a:spcAft>
            </a:pPr>
            <a:r>
              <a:rPr lang="en-US" sz="2400">
                <a:solidFill>
                  <a:srgbClr val="000000"/>
                </a:solidFill>
                <a:latin typeface="Times New Roman" pitchFamily="18" charset="0"/>
                <a:cs typeface="Times New Roman" pitchFamily="18" charset="0"/>
              </a:rPr>
              <a:t>- Niềm yêu mến, tự hào, cảm phục của nhà thơ với con người Nam Bộ</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4813" y="569913"/>
            <a:ext cx="11303000" cy="56356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49300" y="852488"/>
            <a:ext cx="10567988" cy="482600"/>
          </a:xfrm>
          <a:prstGeom prst="rect">
            <a:avLst/>
          </a:prstGeom>
          <a:noFill/>
          <a:ln w="9525">
            <a:noFill/>
            <a:miter lim="800000"/>
            <a:headEnd/>
            <a:tailEnd/>
          </a:ln>
        </p:spPr>
        <p:txBody>
          <a:bodyPr>
            <a:spAutoFit/>
          </a:bodyPr>
          <a:lstStyle/>
          <a:p>
            <a:pPr indent="57150">
              <a:lnSpc>
                <a:spcPct val="115000"/>
              </a:lnSpc>
              <a:spcAft>
                <a:spcPts val="1000"/>
              </a:spcAft>
            </a:pPr>
            <a:r>
              <a:rPr lang="en-US" sz="2400">
                <a:solidFill>
                  <a:srgbClr val="000000"/>
                </a:solidFill>
                <a:latin typeface="Times New Roman" pitchFamily="18" charset="0"/>
                <a:cs typeface="Times New Roman" pitchFamily="18" charset="0"/>
              </a:rPr>
              <a:t>4.</a:t>
            </a:r>
            <a:r>
              <a:rPr lang="en-US" sz="2400" b="1">
                <a:solidFill>
                  <a:srgbClr val="000000"/>
                </a:solidFill>
                <a:latin typeface="Times New Roman" pitchFamily="18" charset="0"/>
                <a:cs typeface="Times New Roman" pitchFamily="18" charset="0"/>
              </a:rPr>
              <a:t>Suy ngẫm của nhà thơ (cậu học trò ở tuổi trưởng thành- đoạn thơ cuối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49300" y="1617663"/>
            <a:ext cx="10807700" cy="4394200"/>
          </a:xfrm>
          <a:prstGeom prst="rect">
            <a:avLst/>
          </a:prstGeom>
          <a:noFill/>
          <a:ln w="9525">
            <a:noFill/>
            <a:miter lim="800000"/>
            <a:headEnd/>
            <a:tailEnd/>
          </a:ln>
        </p:spPr>
        <p:txBody>
          <a:bodyPr>
            <a:spAutoFit/>
          </a:bodyPr>
          <a:lstStyle/>
          <a:p>
            <a:pPr indent="57150">
              <a:lnSpc>
                <a:spcPct val="115000"/>
              </a:lnSpc>
              <a:spcAft>
                <a:spcPts val="1000"/>
              </a:spcAft>
            </a:pPr>
            <a:r>
              <a:rPr lang="pt-BR" sz="2400">
                <a:latin typeface="Times New Roman" pitchFamily="18" charset="0"/>
                <a:cs typeface="Times New Roman" pitchFamily="18" charset="0"/>
              </a:rPr>
              <a:t>Sự thay đổi về thời gian được diễn tả qua hình ảnh: </a:t>
            </a:r>
            <a:endParaRPr lang="en-US" sz="2400">
              <a:latin typeface="Times New Roman" pitchFamily="18" charset="0"/>
              <a:cs typeface="Times New Roman" pitchFamily="18" charset="0"/>
            </a:endParaRPr>
          </a:p>
          <a:p>
            <a:pPr indent="57150" algn="just">
              <a:lnSpc>
                <a:spcPct val="115000"/>
              </a:lnSpc>
              <a:spcAft>
                <a:spcPts val="1000"/>
              </a:spcAft>
            </a:pPr>
            <a:r>
              <a:rPr lang="en-US" sz="2400">
                <a:solidFill>
                  <a:srgbClr val="000000"/>
                </a:solidFill>
                <a:latin typeface="Times New Roman" pitchFamily="18" charset="0"/>
                <a:cs typeface="Times New Roman" pitchFamily="18" charset="0"/>
              </a:rPr>
              <a:t>- “ta”: đã lớn, </a:t>
            </a:r>
            <a:r>
              <a:rPr lang="en-US" sz="2400">
                <a:latin typeface="Times New Roman" pitchFamily="18" charset="0"/>
                <a:cs typeface="Times New Roman" pitchFamily="18" charset="0"/>
              </a:rPr>
              <a:t>tình cảm đối với quê hương, Tổ quốc càng ngày càng lớn dần, đằm sâu.</a:t>
            </a:r>
          </a:p>
          <a:p>
            <a:pPr indent="57150" algn="just">
              <a:lnSpc>
                <a:spcPct val="115000"/>
              </a:lnSpc>
              <a:spcAft>
                <a:spcPts val="1000"/>
              </a:spcAft>
            </a:pPr>
            <a:r>
              <a:rPr lang="en-US" sz="2400">
                <a:solidFill>
                  <a:srgbClr val="000000"/>
                </a:solidFill>
                <a:latin typeface="Times New Roman" pitchFamily="18" charset="0"/>
                <a:cs typeface="Times New Roman" pitchFamily="18" charset="0"/>
              </a:rPr>
              <a:t>- Người  thầy : đã khuất,</a:t>
            </a:r>
            <a:endParaRPr lang="en-US" sz="2400">
              <a:latin typeface="Times New Roman" pitchFamily="18" charset="0"/>
              <a:cs typeface="Times New Roman" pitchFamily="18" charset="0"/>
            </a:endParaRPr>
          </a:p>
          <a:p>
            <a:pPr indent="57150" algn="just">
              <a:lnSpc>
                <a:spcPct val="115000"/>
              </a:lnSpc>
              <a:spcAft>
                <a:spcPts val="1000"/>
              </a:spcAft>
            </a:pPr>
            <a:r>
              <a:rPr lang="en-US" sz="2400">
                <a:solidFill>
                  <a:srgbClr val="000000"/>
                </a:solidFill>
                <a:latin typeface="Times New Roman" pitchFamily="18" charset="0"/>
                <a:cs typeface="Times New Roman" pitchFamily="18" charset="0"/>
              </a:rPr>
              <a:t>- Nhận thức tình cảm của tác gỉả lớn dần: </a:t>
            </a:r>
            <a:r>
              <a:rPr lang="en-US" sz="2400" i="1">
                <a:solidFill>
                  <a:srgbClr val="000000"/>
                </a:solidFill>
                <a:latin typeface="Times New Roman" pitchFamily="18" charset="0"/>
                <a:cs typeface="Times New Roman" pitchFamily="18" charset="0"/>
              </a:rPr>
              <a:t>“thước bảng to nay thành cán cờ sao”</a:t>
            </a:r>
            <a:r>
              <a:rPr lang="en-US" sz="2400">
                <a:latin typeface="Times New Roman" pitchFamily="18" charset="0"/>
                <a:cs typeface="Times New Roman" pitchFamily="18" charset="0"/>
              </a:rPr>
              <a:t>: những điều thầy dạy đã được các học trò tiếp thu và thực hành, tiếp tục xây dựng quê hương, Tổ quốc,</a:t>
            </a:r>
            <a:r>
              <a:rPr lang="en-US" sz="2400">
                <a:solidFill>
                  <a:srgbClr val="000000"/>
                </a:solidFill>
                <a:latin typeface="Times New Roman" pitchFamily="18" charset="0"/>
                <a:cs typeface="Times New Roman" pitchFamily="18" charset="0"/>
              </a:rPr>
              <a:t> là sự hy sinh cho nền độc lập của dân tộc; </a:t>
            </a:r>
            <a:r>
              <a:rPr lang="en-US" sz="2400">
                <a:latin typeface="Times New Roman" pitchFamily="18" charset="0"/>
                <a:cs typeface="Times New Roman" pitchFamily="18" charset="0"/>
              </a:rPr>
              <a:t>khẳng định giá trị vĩnh cửu (“bất tử”) của những người đã cống hiến vì Tổ quốc.</a:t>
            </a:r>
          </a:p>
          <a:p>
            <a:pPr indent="57150" algn="just">
              <a:lnSpc>
                <a:spcPct val="115000"/>
              </a:lnSpc>
              <a:spcAft>
                <a:spcPts val="1000"/>
              </a:spcAft>
            </a:pPr>
            <a:r>
              <a:rPr lang="en-US" sz="2400" b="1" i="1">
                <a:latin typeface="Times New Roman" pitchFamily="18" charset="0"/>
                <a:cs typeface="Times New Roman" pitchFamily="18" charset="0"/>
              </a:rPr>
              <a:t>- Tình yêu của tác giả đối với dòng Mê Kông trong tác giả lớn dần theo tháng năm, càng ngày càng đằm sâu, tha thiết</a:t>
            </a:r>
            <a:r>
              <a:rPr lang="en-US" sz="240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09588"/>
            <a:ext cx="11471275" cy="50815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00113" y="735013"/>
            <a:ext cx="6115050" cy="579437"/>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nl-NL" sz="2400" b="1">
                <a:solidFill>
                  <a:srgbClr val="000000"/>
                </a:solidFill>
                <a:latin typeface="Times New Roman" pitchFamily="18" charset="0"/>
                <a:cs typeface="Times New Roman" pitchFamily="18" charset="0"/>
              </a:rPr>
              <a:t>3. Bố cục</a:t>
            </a:r>
            <a:r>
              <a:rPr lang="nl-NL" sz="2400">
                <a:solidFill>
                  <a:srgbClr val="000000"/>
                </a:solidFill>
                <a:latin typeface="Times New Roman" pitchFamily="18" charset="0"/>
                <a:cs typeface="Times New Roman" pitchFamily="18" charset="0"/>
              </a:rPr>
              <a:t>: 4 phần chính</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58813" y="1423988"/>
            <a:ext cx="10388600" cy="482600"/>
          </a:xfrm>
          <a:prstGeom prst="rect">
            <a:avLst/>
          </a:prstGeom>
          <a:noFill/>
          <a:ln w="9525">
            <a:noFill/>
            <a:miter lim="800000"/>
            <a:headEnd/>
            <a:tailEnd/>
          </a:ln>
        </p:spPr>
        <p:txBody>
          <a:bodyPr>
            <a:spAutoFit/>
          </a:bodyPr>
          <a:lstStyle/>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a:t>
            </a:r>
            <a:r>
              <a:rPr lang="nl-NL" sz="2400">
                <a:solidFill>
                  <a:srgbClr val="FF0000"/>
                </a:solidFill>
                <a:latin typeface="Times New Roman" pitchFamily="18" charset="0"/>
                <a:cs typeface="Times New Roman" pitchFamily="18" charset="0"/>
              </a:rPr>
              <a:t>Phần 1:</a:t>
            </a:r>
            <a:r>
              <a:rPr lang="nl-NL" sz="2400">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 Từ đầu đến “</a:t>
            </a:r>
            <a:r>
              <a:rPr lang="en-US" sz="2400" i="1">
                <a:latin typeface="Times New Roman" pitchFamily="18" charset="0"/>
                <a:cs typeface="Times New Roman" pitchFamily="18" charset="0"/>
              </a:rPr>
              <a:t>quỷ khốc thần linh”</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Cơn bão biển Cô Tô</a:t>
            </a:r>
            <a:r>
              <a:rPr lang="en-US" sz="2400">
                <a:latin typeface="Times New Roman" pitchFamily="18" charset="0"/>
                <a:cs typeface="Times New Roman" pitchFamily="18" charset="0"/>
              </a:rPr>
              <a:t>;</a:t>
            </a:r>
          </a:p>
        </p:txBody>
      </p:sp>
      <p:sp>
        <p:nvSpPr>
          <p:cNvPr id="9" name="TextBox 8"/>
          <p:cNvSpPr txBox="1">
            <a:spLocks noChangeArrowheads="1"/>
          </p:cNvSpPr>
          <p:nvPr/>
        </p:nvSpPr>
        <p:spPr bwMode="auto">
          <a:xfrm>
            <a:off x="658813" y="2017713"/>
            <a:ext cx="10958512" cy="908050"/>
          </a:xfrm>
          <a:prstGeom prst="rect">
            <a:avLst/>
          </a:prstGeom>
          <a:noFill/>
          <a:ln w="9525">
            <a:noFill/>
            <a:miter lim="800000"/>
            <a:headEnd/>
            <a:tailEnd/>
          </a:ln>
        </p:spPr>
        <p:txBody>
          <a:bodyPr>
            <a:spAutoFit/>
          </a:bodyPr>
          <a:lstStyle/>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a:t>
            </a:r>
            <a:r>
              <a:rPr lang="nl-NL" sz="2400">
                <a:solidFill>
                  <a:srgbClr val="FF0000"/>
                </a:solidFill>
                <a:latin typeface="Times New Roman" pitchFamily="18" charset="0"/>
                <a:cs typeface="Times New Roman" pitchFamily="18" charset="0"/>
              </a:rPr>
              <a:t>Phần 2:</a:t>
            </a:r>
            <a:r>
              <a:rPr lang="nl-NL" sz="2400">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Ngày thứ Năm trên đảo Cô Tô</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lớn lên theo mùa sóng ở đây”</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Cảnh Cô Tô một ngày sau bão</a:t>
            </a:r>
            <a:r>
              <a:rPr lang="en-US" sz="2400">
                <a:latin typeface="Times New Roman" pitchFamily="18" charset="0"/>
                <a:cs typeface="Times New Roman" pitchFamily="18" charset="0"/>
              </a:rPr>
              <a:t> (điểm nhìn: trên nóc đồn biên phòng Cô Tô); </a:t>
            </a:r>
          </a:p>
        </p:txBody>
      </p:sp>
      <p:sp>
        <p:nvSpPr>
          <p:cNvPr id="11" name="TextBox 10"/>
          <p:cNvSpPr txBox="1">
            <a:spLocks noChangeArrowheads="1"/>
          </p:cNvSpPr>
          <p:nvPr/>
        </p:nvSpPr>
        <p:spPr bwMode="auto">
          <a:xfrm>
            <a:off x="658813" y="3168650"/>
            <a:ext cx="10958512" cy="906463"/>
          </a:xfrm>
          <a:prstGeom prst="rect">
            <a:avLst/>
          </a:prstGeom>
          <a:noFill/>
          <a:ln w="9525">
            <a:noFill/>
            <a:miter lim="800000"/>
            <a:headEnd/>
            <a:tailEnd/>
          </a:ln>
        </p:spPr>
        <p:txBody>
          <a:bodyPr>
            <a:spAutoFit/>
          </a:bodyPr>
          <a:lstStyle/>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a:t>
            </a:r>
            <a:r>
              <a:rPr lang="nl-NL" sz="2400">
                <a:solidFill>
                  <a:srgbClr val="FF0000"/>
                </a:solidFill>
                <a:latin typeface="Times New Roman" pitchFamily="18" charset="0"/>
                <a:cs typeface="Times New Roman" pitchFamily="18" charset="0"/>
              </a:rPr>
              <a:t>Phần 3:</a:t>
            </a:r>
            <a:r>
              <a:rPr lang="nl-NL" sz="2400">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Mặt trời</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nhịp cánh”</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Cảnh mặt trời lên trên biển Cô Tô</a:t>
            </a:r>
            <a:r>
              <a:rPr lang="en-US" sz="2400">
                <a:latin typeface="Times New Roman" pitchFamily="18" charset="0"/>
                <a:cs typeface="Times New Roman" pitchFamily="18" charset="0"/>
              </a:rPr>
              <a:t> (điểm nhìn: nơi đầu mũi đảo);</a:t>
            </a:r>
          </a:p>
        </p:txBody>
      </p:sp>
      <p:sp>
        <p:nvSpPr>
          <p:cNvPr id="13" name="TextBox 12"/>
          <p:cNvSpPr txBox="1">
            <a:spLocks noChangeArrowheads="1"/>
          </p:cNvSpPr>
          <p:nvPr/>
        </p:nvSpPr>
        <p:spPr bwMode="auto">
          <a:xfrm>
            <a:off x="658813" y="4117975"/>
            <a:ext cx="11117262" cy="908050"/>
          </a:xfrm>
          <a:prstGeom prst="rect">
            <a:avLst/>
          </a:prstGeom>
          <a:noFill/>
          <a:ln w="9525">
            <a:noFill/>
            <a:miter lim="800000"/>
            <a:headEnd/>
            <a:tailEnd/>
          </a:ln>
        </p:spPr>
        <p:txBody>
          <a:bodyPr>
            <a:spAutoFit/>
          </a:bodyPr>
          <a:lstStyle/>
          <a:p>
            <a:pPr algn="just">
              <a:lnSpc>
                <a:spcPct val="115000"/>
              </a:lnSpc>
              <a:spcAft>
                <a:spcPts val="1000"/>
              </a:spcAft>
              <a:tabLst>
                <a:tab pos="88900" algn="l"/>
                <a:tab pos="179388" algn="l"/>
              </a:tabLst>
            </a:pPr>
            <a:r>
              <a:rPr lang="en-US" sz="2400">
                <a:latin typeface="Times New Roman" pitchFamily="18" charset="0"/>
                <a:cs typeface="Times New Roman" pitchFamily="18" charset="0"/>
              </a:rPr>
              <a:t>+ </a:t>
            </a:r>
            <a:r>
              <a:rPr lang="nl-NL" sz="2400">
                <a:solidFill>
                  <a:srgbClr val="FF0000"/>
                </a:solidFill>
                <a:latin typeface="Times New Roman" pitchFamily="18" charset="0"/>
                <a:cs typeface="Times New Roman" pitchFamily="18" charset="0"/>
              </a:rPr>
              <a:t>Phần 4:</a:t>
            </a:r>
            <a:r>
              <a:rPr lang="nl-NL" sz="2400">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 Còn lại: </a:t>
            </a:r>
            <a:r>
              <a:rPr lang="en-US" sz="2400" b="1">
                <a:latin typeface="Times New Roman" pitchFamily="18" charset="0"/>
                <a:cs typeface="Times New Roman" pitchFamily="18" charset="0"/>
              </a:rPr>
              <a:t>Buổi sớm trên đảo Thanh Luân </a:t>
            </a:r>
            <a:r>
              <a:rPr lang="en-US" sz="2400">
                <a:latin typeface="Times New Roman" pitchFamily="18" charset="0"/>
                <a:cs typeface="Times New Roman" pitchFamily="18" charset="0"/>
              </a:rPr>
              <a:t>(điểm nhìn: cái giếng nước ngọt ở rìa đảo).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P spid="1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306175" cy="52609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869950" y="1130300"/>
            <a:ext cx="6115050" cy="482600"/>
          </a:xfrm>
          <a:prstGeom prst="rect">
            <a:avLst/>
          </a:prstGeom>
          <a:noFill/>
          <a:ln w="9525">
            <a:noFill/>
            <a:miter lim="800000"/>
            <a:headEnd/>
            <a:tailEnd/>
          </a:ln>
        </p:spPr>
        <p:txBody>
          <a:bodyPr>
            <a:spAutoFit/>
          </a:bodyPr>
          <a:lstStyle/>
          <a:p>
            <a:pPr indent="57150" algn="just">
              <a:lnSpc>
                <a:spcPct val="115000"/>
              </a:lnSpc>
            </a:pPr>
            <a:r>
              <a:rPr lang="en-US" sz="2400" b="1">
                <a:latin typeface="Times New Roman" pitchFamily="18" charset="0"/>
                <a:cs typeface="Times New Roman" pitchFamily="18" charset="0"/>
              </a:rPr>
              <a:t>1.3 Đánh giá </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69900" y="1768475"/>
            <a:ext cx="6115050" cy="461963"/>
          </a:xfrm>
          <a:prstGeom prst="rect">
            <a:avLst/>
          </a:prstGeom>
          <a:noFill/>
          <a:ln w="9525">
            <a:noFill/>
            <a:miter lim="800000"/>
            <a:headEnd/>
            <a:tailEnd/>
          </a:ln>
        </p:spPr>
        <p:txBody>
          <a:bodyPr>
            <a:spAutoFit/>
          </a:bodyPr>
          <a:lstStyle/>
          <a:p>
            <a:pPr indent="57150" algn="just">
              <a:spcAft>
                <a:spcPts val="1200"/>
              </a:spcAft>
            </a:pPr>
            <a:r>
              <a:rPr lang="en-US" sz="2400" b="1">
                <a:solidFill>
                  <a:srgbClr val="000000"/>
                </a:solidFill>
                <a:latin typeface="Times New Roman" pitchFamily="18" charset="0"/>
                <a:cs typeface="Times New Roman" pitchFamily="18" charset="0"/>
              </a:rPr>
              <a:t>1. Nghệ thuật.</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00075" y="2268538"/>
            <a:ext cx="11002963" cy="1508125"/>
          </a:xfrm>
          <a:prstGeom prst="rect">
            <a:avLst/>
          </a:prstGeom>
          <a:noFill/>
          <a:ln w="9525">
            <a:noFill/>
            <a:miter lim="800000"/>
            <a:headEnd/>
            <a:tailEnd/>
          </a:ln>
        </p:spPr>
        <p:txBody>
          <a:bodyPr>
            <a:spAutoFit/>
          </a:bodyPr>
          <a:lstStyle/>
          <a:p>
            <a:pPr indent="57150" algn="just">
              <a:spcAft>
                <a:spcPts val="1200"/>
              </a:spcAft>
            </a:pPr>
            <a:r>
              <a:rPr lang="en-US" sz="2400">
                <a:solidFill>
                  <a:srgbClr val="000000"/>
                </a:solidFill>
                <a:latin typeface="Times New Roman" pitchFamily="18" charset="0"/>
                <a:cs typeface="Times New Roman" pitchFamily="18" charset="0"/>
              </a:rPr>
              <a:t>- Thể thơ tự do, hình ảnh thơ sinh động, giàu sức gợi, giọng thơ tha thiết xúc động.</a:t>
            </a:r>
            <a:endParaRPr lang="en-US" sz="2400">
              <a:latin typeface="Times New Roman" pitchFamily="18" charset="0"/>
              <a:cs typeface="Times New Roman" pitchFamily="18" charset="0"/>
            </a:endParaRPr>
          </a:p>
          <a:p>
            <a:pPr indent="57150" algn="just">
              <a:spcAft>
                <a:spcPts val="1200"/>
              </a:spcAft>
            </a:pPr>
            <a:r>
              <a:rPr lang="en-US" sz="2400">
                <a:solidFill>
                  <a:srgbClr val="000000"/>
                </a:solidFill>
                <a:latin typeface="Times New Roman" pitchFamily="18" charset="0"/>
                <a:cs typeface="Times New Roman" pitchFamily="18" charset="0"/>
              </a:rPr>
              <a:t>- sử dụng nhiều phép tu từ nhân hóa, so sánh, liệt kê, ẩn dụ...</a:t>
            </a:r>
            <a:endParaRPr lang="en-US" sz="2400">
              <a:latin typeface="Times New Roman" pitchFamily="18" charset="0"/>
              <a:cs typeface="Times New Roman" pitchFamily="18" charset="0"/>
            </a:endParaRPr>
          </a:p>
          <a:p>
            <a:pPr indent="57150" algn="just">
              <a:spcAft>
                <a:spcPts val="1200"/>
              </a:spcAft>
            </a:pPr>
            <a:r>
              <a:rPr lang="en-US" sz="2400">
                <a:solidFill>
                  <a:srgbClr val="000000"/>
                </a:solidFill>
                <a:latin typeface="Times New Roman" pitchFamily="18" charset="0"/>
                <a:cs typeface="Times New Roman" pitchFamily="18" charset="0"/>
              </a:rPr>
              <a:t>- Kết hợp yếu tố miêu tả, tự sự để bộc lộ cảm xúc.</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600075" y="3813175"/>
            <a:ext cx="6115050" cy="461963"/>
          </a:xfrm>
          <a:prstGeom prst="rect">
            <a:avLst/>
          </a:prstGeom>
          <a:noFill/>
          <a:ln w="9525">
            <a:noFill/>
            <a:miter lim="800000"/>
            <a:headEnd/>
            <a:tailEnd/>
          </a:ln>
        </p:spPr>
        <p:txBody>
          <a:bodyPr>
            <a:spAutoFit/>
          </a:bodyPr>
          <a:lstStyle/>
          <a:p>
            <a:pPr indent="57150" algn="just">
              <a:spcAft>
                <a:spcPts val="1200"/>
              </a:spcAft>
            </a:pPr>
            <a:r>
              <a:rPr lang="en-US" sz="2400" b="1">
                <a:solidFill>
                  <a:srgbClr val="000000"/>
                </a:solidFill>
                <a:latin typeface="Times New Roman" pitchFamily="18" charset="0"/>
                <a:cs typeface="Times New Roman" pitchFamily="18" charset="0"/>
              </a:rPr>
              <a:t>2. Nội dung</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600075" y="4311650"/>
            <a:ext cx="11002963" cy="1354138"/>
          </a:xfrm>
          <a:prstGeom prst="rect">
            <a:avLst/>
          </a:prstGeom>
          <a:noFill/>
          <a:ln w="9525">
            <a:noFill/>
            <a:miter lim="800000"/>
            <a:headEnd/>
            <a:tailEnd/>
          </a:ln>
        </p:spPr>
        <p:txBody>
          <a:bodyPr>
            <a:spAutoFit/>
          </a:bodyPr>
          <a:lstStyle/>
          <a:p>
            <a:pPr indent="57150" algn="just">
              <a:spcAft>
                <a:spcPts val="1200"/>
              </a:spcAft>
            </a:pPr>
            <a:r>
              <a:rPr lang="en-US" sz="2400">
                <a:solidFill>
                  <a:srgbClr val="000000"/>
                </a:solidFill>
                <a:latin typeface="Times New Roman" pitchFamily="18" charset="0"/>
                <a:cs typeface="Times New Roman" pitchFamily="18" charset="0"/>
              </a:rPr>
              <a:t>- Ca ngợi vẻ đẹp của dòng sông Mê Công và con người Nam Bộ.</a:t>
            </a:r>
            <a:endParaRPr lang="en-US" sz="2400">
              <a:latin typeface="Times New Roman" pitchFamily="18" charset="0"/>
              <a:cs typeface="Times New Roman" pitchFamily="18" charset="0"/>
            </a:endParaRPr>
          </a:p>
          <a:p>
            <a:pPr indent="57150" algn="just">
              <a:spcAft>
                <a:spcPts val="1200"/>
              </a:spcAft>
            </a:pPr>
            <a:r>
              <a:rPr lang="en-US" sz="2400">
                <a:solidFill>
                  <a:srgbClr val="000000"/>
                </a:solidFill>
                <a:latin typeface="Times New Roman" pitchFamily="18" charset="0"/>
                <a:cs typeface="Times New Roman" pitchFamily="18" charset="0"/>
              </a:rPr>
              <a:t>- Thể hiện tình yêu, niềm tự hào của nhà thơ với dòng sông Mê Công chảy qua Nam Bộ, và cũng là tình yêu quê hương đất nước.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P spid="1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30200"/>
            <a:ext cx="5262563" cy="754063"/>
          </a:xfrm>
          <a:prstGeom prst="roundRect">
            <a:avLst>
              <a:gd name="adj" fmla="val 16667"/>
            </a:avLst>
          </a:prstGeom>
          <a:blipFill>
            <a:blip r:embed="rId2"/>
            <a:tile tx="0" ty="0" sx="100000" sy="100000" flip="none" algn="tl"/>
          </a:blip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74425" cy="4578350"/>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292225" y="282575"/>
            <a:ext cx="4329113" cy="669925"/>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pt-BR" sz="2800" b="1">
                <a:solidFill>
                  <a:srgbClr val="FF0000"/>
                </a:solidFill>
                <a:latin typeface="Times New Roman" pitchFamily="18" charset="0"/>
                <a:cs typeface="Times New Roman" pitchFamily="18" charset="0"/>
              </a:rPr>
              <a:t>2. Định hướng phân tích</a:t>
            </a:r>
            <a:endParaRPr lang="en-US" sz="2800">
              <a:solidFill>
                <a:srgbClr val="FF0000"/>
              </a:solidFill>
              <a:latin typeface="Calibri" pitchFamily="34" charset="0"/>
              <a:cs typeface="Times New Roman" pitchFamily="18" charset="0"/>
            </a:endParaRPr>
          </a:p>
        </p:txBody>
      </p:sp>
      <p:sp>
        <p:nvSpPr>
          <p:cNvPr id="3" name="Rectangle 1"/>
          <p:cNvSpPr>
            <a:spLocks noChangeArrowheads="1"/>
          </p:cNvSpPr>
          <p:nvPr/>
        </p:nvSpPr>
        <p:spPr bwMode="auto">
          <a:xfrm>
            <a:off x="669925" y="1944688"/>
            <a:ext cx="11072813" cy="3349625"/>
          </a:xfrm>
          <a:prstGeom prst="rect">
            <a:avLst/>
          </a:prstGeom>
          <a:noFill/>
          <a:ln w="9525">
            <a:noFill/>
            <a:miter lim="800000"/>
            <a:headEnd/>
            <a:tailEnd/>
          </a:ln>
        </p:spPr>
        <p:txBody>
          <a:bodyPr anchor="ctr">
            <a:spAutoFit/>
          </a:bodyPr>
          <a:lstStyle/>
          <a:p>
            <a:pPr algn="just" eaLnBrk="0" hangingPunct="0">
              <a:lnSpc>
                <a:spcPct val="150000"/>
              </a:lnSpc>
              <a:tabLst>
                <a:tab pos="90488" algn="l"/>
                <a:tab pos="180975" algn="l"/>
              </a:tabLst>
            </a:pPr>
            <a:r>
              <a:rPr lang="en-US" altLang="en-US" sz="2400">
                <a:latin typeface="Times New Roman" pitchFamily="18" charset="0"/>
                <a:cs typeface="Times New Roman" pitchFamily="18" charset="0"/>
              </a:rPr>
              <a:t>Nguyên Hồng là cây bút xuất sắc của văn học Việt Nam, ông sáng tác ở nhiều thể loại truyện ngắn, tiểu thuyết, kí, thơ, v.v… Những trang viết của ông tràn đầy cảm xúc chân thành, mãnh liệt với con người và cuộc sống. Bài thơ “ </a:t>
            </a:r>
            <a:r>
              <a:rPr lang="en-US" altLang="en-US" sz="2400" i="1">
                <a:latin typeface="Times New Roman" pitchFamily="18" charset="0"/>
                <a:cs typeface="Times New Roman" pitchFamily="18" charset="0"/>
              </a:rPr>
              <a:t>Cửu Long Giang ta ơi</a:t>
            </a:r>
            <a:r>
              <a:rPr lang="en-US" altLang="en-US" sz="2400">
                <a:latin typeface="Times New Roman" pitchFamily="18" charset="0"/>
                <a:cs typeface="Times New Roman" pitchFamily="18" charset="0"/>
              </a:rPr>
              <a:t>!” được nhà thơ sáng tác 1960, in trong tập thơ “Trời xanh”. Bài thơ ca ngợi vẻ đẹp của dòng sông Mê Công và con người Nam Bộ, thể hiện tình yêu, niềm tự hào của nhà thơ với dòng sông Mê Công chảy qua Nam Bộ, và cũng là tình yêu quê hương đất nước.</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0525" y="390525"/>
            <a:ext cx="11557000" cy="60769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96913" y="584200"/>
            <a:ext cx="10939462" cy="5883275"/>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Mở đầu bài thơ là dòng hồi tưởng của tác giả về hình ảnh sông Mê Kông trong kí ức của mình, lúc còn cậu học trò:</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Ngày xưa ta đi học</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Mười tuổi thơ nghe gió thổi mùa thu</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Mắt ngẩng lên trông bản đồ rực rỡ</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Như đồng hoa bỗng gặp một đêm mơ.</a:t>
            </a:r>
            <a:endParaRPr lang="en-US" sz="2400">
              <a:latin typeface="Times New Roman" pitchFamily="18" charset="0"/>
              <a:cs typeface="Times New Roman" pitchFamily="18" charset="0"/>
            </a:endParaRPr>
          </a:p>
          <a:p>
            <a:pPr algn="ctr">
              <a:lnSpc>
                <a:spcPct val="115000"/>
              </a:lnSpc>
              <a:spcAft>
                <a:spcPts val="1000"/>
              </a:spcAft>
            </a:pPr>
            <a:r>
              <a:rPr lang="en-US" sz="2400" i="1">
                <a:latin typeface="Times New Roman" pitchFamily="18" charset="0"/>
                <a:cs typeface="Times New Roman" pitchFamily="18" charset="0"/>
              </a:rPr>
              <a:t> </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Bản đồ mới tường vôi cũng mới</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Thầy giáo lớn sao, thước bảng cũng lớn sao</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Gậy thần tiên và cánh tay đạo sĩ</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Ðưa ta đi sông núi tuyệt vời.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58813"/>
            <a:ext cx="11336338" cy="57562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6413" y="1028700"/>
            <a:ext cx="11179175" cy="5018088"/>
          </a:xfrm>
          <a:prstGeom prst="rect">
            <a:avLst/>
          </a:prstGeom>
          <a:noFill/>
          <a:ln w="9525">
            <a:noFill/>
            <a:miter lim="800000"/>
            <a:headEnd/>
            <a:tailEnd/>
          </a:ln>
        </p:spPr>
        <p:txBody>
          <a:bodyPr>
            <a:spAutoFit/>
          </a:bodyPr>
          <a:lstStyle/>
          <a:p>
            <a:pPr>
              <a:lnSpc>
                <a:spcPct val="150000"/>
              </a:lnSpc>
            </a:pPr>
            <a:r>
              <a:rPr lang="en-US" sz="2400" b="1">
                <a:solidFill>
                  <a:srgbClr val="000000"/>
                </a:solidFill>
                <a:latin typeface="Times New Roman" pitchFamily="18" charset="0"/>
                <a:cs typeface="Times New Roman" pitchFamily="18" charset="0"/>
              </a:rPr>
              <a:t> Tình yêu của tác giả với dòng sông Mê Công được khơi nguồn từ tuổi ấu thơ. </a:t>
            </a:r>
            <a:r>
              <a:rPr lang="en-US" sz="2400">
                <a:solidFill>
                  <a:srgbClr val="000000"/>
                </a:solidFill>
                <a:latin typeface="Times New Roman" pitchFamily="18" charset="0"/>
                <a:cs typeface="Times New Roman" pitchFamily="18" charset="0"/>
              </a:rPr>
              <a:t>Khi ấy, nhà thơ</a:t>
            </a:r>
            <a:r>
              <a:rPr lang="en-US" sz="2400" b="1">
                <a:solidFill>
                  <a:srgbClr val="000000"/>
                </a:solidFill>
                <a:latin typeface="Times New Roman" pitchFamily="18" charset="0"/>
                <a:cs typeface="Times New Roman" pitchFamily="18" charset="0"/>
              </a:rPr>
              <a:t> l</a:t>
            </a:r>
            <a:r>
              <a:rPr lang="en-US" sz="2400">
                <a:solidFill>
                  <a:srgbClr val="000000"/>
                </a:solidFill>
                <a:latin typeface="Times New Roman" pitchFamily="18" charset="0"/>
                <a:cs typeface="Times New Roman" pitchFamily="18" charset="0"/>
              </a:rPr>
              <a:t>à một học sinh, 10 tuổi, trong không gian lớp học vào buổi sáng mùa thu. Ấn tượng của cậu học trò về hình ảnh tấm bản đồ với hình ảnh dòng sông Mê Công trên</a:t>
            </a:r>
            <a:r>
              <a:rPr lang="en-US" sz="2400" i="1">
                <a:solidFill>
                  <a:srgbClr val="000000"/>
                </a:solidFill>
                <a:latin typeface="Times New Roman" pitchFamily="18" charset="0"/>
                <a:cs typeface="Times New Roman" pitchFamily="18" charset="0"/>
              </a:rPr>
              <a:t>“tấm bản đồ rực rỡ”được so sánh với “đồng hoa bỗng gặp một đêm mơ”. Hình ảnh “Tấm bản đồ rực rỡ” gợi nhiều ý nghĩa. </a:t>
            </a:r>
            <a:r>
              <a:rPr lang="en-US" sz="2400">
                <a:solidFill>
                  <a:srgbClr val="000000"/>
                </a:solidFill>
                <a:latin typeface="Times New Roman" pitchFamily="18" charset="0"/>
                <a:cs typeface="Times New Roman" pitchFamily="18" charset="0"/>
              </a:rPr>
              <a:t>Tấm bản đồ hiện lên trong lời giảng của thầy đẹp đẽ lạ thường, bởi nó tượng trưng cho tổ quốc thiêng liêng</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Hình ảnh thơ</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mở ra một không gian mới, gợi niềm háo hức, mê</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say, mong muốn được khám phá của học trò. Hình ảnh thầy giáo hiện lên trong cảm nhận của cậu học trò thật lớn lao, vĩ đại</a:t>
            </a:r>
            <a:r>
              <a:rPr lang="en-US" sz="2400" i="1">
                <a:solidFill>
                  <a:srgbClr val="000000"/>
                </a:solidFill>
                <a:latin typeface="Times New Roman" pitchFamily="18" charset="0"/>
                <a:cs typeface="Times New Roman" pitchFamily="18" charset="0"/>
              </a:rPr>
              <a:t>“lớn sao”, </a:t>
            </a:r>
            <a:r>
              <a:rPr lang="en-US" sz="2400">
                <a:solidFill>
                  <a:srgbClr val="000000"/>
                </a:solidFill>
                <a:latin typeface="Times New Roman" pitchFamily="18" charset="0"/>
                <a:cs typeface="Times New Roman" pitchFamily="18" charset="0"/>
              </a:rPr>
              <a:t>như có phép lạ “</a:t>
            </a:r>
            <a:r>
              <a:rPr lang="en-US" sz="2400" i="1">
                <a:solidFill>
                  <a:srgbClr val="000000"/>
                </a:solidFill>
                <a:latin typeface="Times New Roman" pitchFamily="18" charset="0"/>
                <a:cs typeface="Times New Roman" pitchFamily="18" charset="0"/>
              </a:rPr>
              <a:t>Gậy thần tiên và cánh tay đạo sĩ”</a:t>
            </a:r>
            <a:r>
              <a:rPr lang="en-US" sz="2400">
                <a:solidFill>
                  <a:srgbClr val="000000"/>
                </a:solidFill>
                <a:latin typeface="Times New Roman" pitchFamily="18" charset="0"/>
                <a:cs typeface="Times New Roman" pitchFamily="18" charset="0"/>
              </a:rPr>
              <a:t>.</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01638"/>
            <a:ext cx="11515725" cy="5684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p:nvPr/>
        </p:nvSpPr>
        <p:spPr>
          <a:xfrm>
            <a:off x="696913" y="522288"/>
            <a:ext cx="11234737" cy="5443537"/>
          </a:xfrm>
          <a:prstGeom prst="rect">
            <a:avLst/>
          </a:prstGeom>
          <a:noFill/>
        </p:spPr>
        <p:txBody>
          <a:bodyPr>
            <a:spAutoFit/>
          </a:bodyPr>
          <a:lstStyle/>
          <a:p>
            <a:pPr indent="57150">
              <a:lnSpc>
                <a:spcPct val="115000"/>
              </a:lnSpc>
              <a:spcAft>
                <a:spcPts val="1000"/>
              </a:spcAft>
            </a:pPr>
            <a:r>
              <a:rPr lang="en-US" sz="2400">
                <a:solidFill>
                  <a:srgbClr val="000000"/>
                </a:solidFill>
                <a:latin typeface="Times New Roman" pitchFamily="18" charset="0"/>
                <a:cs typeface="Times New Roman" pitchFamily="18" charset="0"/>
              </a:rPr>
              <a:t>Người thầy đóng vai trò quan trọng, là người  nâng cánh ước mơ cho học trò</a:t>
            </a:r>
            <a:r>
              <a:rPr lang="en-US" sz="2400" i="1">
                <a:solidFill>
                  <a:srgbClr val="000000"/>
                </a:solidFill>
                <a:latin typeface="Times New Roman" pitchFamily="18" charset="0"/>
                <a:cs typeface="Times New Roman" pitchFamily="18" charset="0"/>
              </a:rPr>
              <a:t>“Đưa ta đi sông núi tuyệt vời”. </a:t>
            </a:r>
            <a:r>
              <a:rPr lang="en-US" sz="2400">
                <a:solidFill>
                  <a:srgbClr val="000000"/>
                </a:solidFill>
                <a:latin typeface="Times New Roman" pitchFamily="18" charset="0"/>
                <a:cs typeface="Times New Roman" pitchFamily="18" charset="0"/>
              </a:rPr>
              <a:t>Hình ảnh dòng sông Mê Công rộng lớn “</a:t>
            </a:r>
            <a:r>
              <a:rPr lang="en-US" sz="2400" i="1">
                <a:solidFill>
                  <a:srgbClr val="000000"/>
                </a:solidFill>
                <a:latin typeface="Times New Roman" pitchFamily="18" charset="0"/>
                <a:cs typeface="Times New Roman" pitchFamily="18" charset="0"/>
              </a:rPr>
              <a:t>Mê Công sông dài hơn hai ngàn cây số mênh mông” tr</a:t>
            </a:r>
            <a:r>
              <a:rPr lang="en-US" sz="2400">
                <a:solidFill>
                  <a:srgbClr val="000000"/>
                </a:solidFill>
                <a:latin typeface="Times New Roman" pitchFamily="18" charset="0"/>
                <a:cs typeface="Times New Roman" pitchFamily="18" charset="0"/>
              </a:rPr>
              <a:t>ở thành ấn tượng trong cậu học trò:</a:t>
            </a:r>
            <a:endParaRPr lang="en-US" sz="2400">
              <a:latin typeface="Calibri" pitchFamily="34" charset="0"/>
              <a:cs typeface="Times New Roman" pitchFamily="18" charset="0"/>
            </a:endParaRPr>
          </a:p>
          <a:p>
            <a:pPr indent="57150" algn="ctr">
              <a:lnSpc>
                <a:spcPct val="200000"/>
              </a:lnSpc>
              <a:spcAft>
                <a:spcPts val="10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Tim đập mạnh hồn ngây không sao hiểu</a:t>
            </a:r>
            <a:endParaRPr lang="en-US" sz="2400">
              <a:latin typeface="Calibri" pitchFamily="34" charset="0"/>
              <a:cs typeface="Times New Roman" pitchFamily="18" charset="0"/>
            </a:endParaRPr>
          </a:p>
          <a:p>
            <a:pPr indent="57150" algn="just">
              <a:lnSpc>
                <a:spcPct val="200000"/>
              </a:lnSpc>
              <a:spcAft>
                <a:spcPts val="1000"/>
              </a:spcAft>
            </a:pPr>
            <a:r>
              <a:rPr lang="en-US" sz="2400" i="1">
                <a:solidFill>
                  <a:srgbClr val="000000"/>
                </a:solidFill>
                <a:latin typeface="Times New Roman" pitchFamily="18" charset="0"/>
                <a:cs typeface="Times New Roman" pitchFamily="18" charset="0"/>
              </a:rPr>
              <a:t>                                        Mê Kông sông dài hơn hai ngàn cây số mông mênh</a:t>
            </a:r>
            <a:endParaRPr lang="en-US" sz="2400">
              <a:latin typeface="Calibri" pitchFamily="34" charset="0"/>
              <a:cs typeface="Times New Roman" pitchFamily="18" charset="0"/>
            </a:endParaRPr>
          </a:p>
          <a:p>
            <a:pPr indent="57150"/>
            <a:r>
              <a:rPr lang="en-US" sz="2400">
                <a:solidFill>
                  <a:srgbClr val="000000"/>
                </a:solidFill>
                <a:latin typeface="Times New Roman" pitchFamily="18" charset="0"/>
                <a:cs typeface="Times New Roman" pitchFamily="18" charset="0"/>
              </a:rPr>
              <a:t>    Hai câu thơ diễn tả cảm xúc choáng ngợp, háo hức muốn tìm hiểu, khám phá của cậu học trò trước hình ảnh dòng sông Mê Công. Tình yêu của tác giả với dòng sông Mê Công được bắt đầu ở giờ học, trên tâm bản đồ và lời giảng của người thầy.</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Và theo năm tháng, </a:t>
            </a:r>
            <a:r>
              <a:rPr lang="en-US" sz="2400">
                <a:latin typeface="Times New Roman" pitchFamily="18" charset="0"/>
                <a:cs typeface="Times New Roman" pitchFamily="18" charset="0"/>
              </a:rPr>
              <a:t>cậu bé ấy giờ đã lớn, đã bước ra và trải nghiệm thực tế với sông núi tuyệt vời của tổ quốc. </a:t>
            </a:r>
            <a:r>
              <a:rPr lang="en-US" sz="2400">
                <a:solidFill>
                  <a:srgbClr val="000000"/>
                </a:solidFill>
                <a:latin typeface="Times New Roman" pitchFamily="18" charset="0"/>
                <a:cs typeface="Times New Roman" pitchFamily="18" charset="0"/>
              </a:rPr>
              <a:t> Vẻ đẹp của dòng sông Mê Kông được cảm nhận thật đẹp. Giọng thơ hào hùng, sôi nổi, tự hào, giấc mơ của cậu học trò năm xưa nay đã trở thành hiện thực.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74638" y="344488"/>
            <a:ext cx="11642725" cy="63261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95300" y="466725"/>
            <a:ext cx="11422063" cy="5924550"/>
          </a:xfrm>
          <a:prstGeom prst="rect">
            <a:avLst/>
          </a:prstGeom>
          <a:noFill/>
          <a:ln w="9525">
            <a:noFill/>
            <a:miter lim="800000"/>
            <a:headEnd/>
            <a:tailEnd/>
          </a:ln>
        </p:spPr>
        <p:txBody>
          <a:bodyPr>
            <a:spAutoFit/>
          </a:bodyPr>
          <a:lstStyle/>
          <a:p>
            <a:pPr algn="just">
              <a:lnSpc>
                <a:spcPct val="115000"/>
              </a:lnSpc>
              <a:spcAft>
                <a:spcPts val="1000"/>
              </a:spcAft>
            </a:pPr>
            <a:r>
              <a:rPr lang="en-US" sz="2400">
                <a:solidFill>
                  <a:srgbClr val="000000"/>
                </a:solidFill>
                <a:latin typeface="Times New Roman" pitchFamily="18" charset="0"/>
                <a:cs typeface="Times New Roman" pitchFamily="18" charset="0"/>
              </a:rPr>
              <a:t>   Tác giả đã có những năm tháng gắn bó với dòng sông, để từ đó cảm nhận hết sức mạnh </a:t>
            </a:r>
          </a:p>
          <a:p>
            <a:pPr algn="just">
              <a:lnSpc>
                <a:spcPct val="115000"/>
              </a:lnSpc>
              <a:spcAft>
                <a:spcPts val="1000"/>
              </a:spcAft>
            </a:pPr>
            <a:r>
              <a:rPr lang="en-US" sz="2400">
                <a:solidFill>
                  <a:srgbClr val="000000"/>
                </a:solidFill>
                <a:latin typeface="Times New Roman" pitchFamily="18" charset="0"/>
                <a:cs typeface="Times New Roman" pitchFamily="18" charset="0"/>
              </a:rPr>
              <a:t>và vẻ đẹp của nó:</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Mê Kông chảy</a:t>
            </a:r>
            <a:endParaRPr lang="en-US" sz="2400">
              <a:latin typeface="Times New Roman" pitchFamily="18" charset="0"/>
              <a:cs typeface="Times New Roman" pitchFamily="18" charset="0"/>
            </a:endParaRPr>
          </a:p>
          <a:p>
            <a:pPr algn="just">
              <a:lnSpc>
                <a:spcPct val="115000"/>
              </a:lnSpc>
              <a:spcAft>
                <a:spcPts val="1000"/>
              </a:spcAft>
            </a:pPr>
            <a:r>
              <a:rPr lang="en-US" sz="2400" i="1">
                <a:solidFill>
                  <a:srgbClr val="000000"/>
                </a:solidFill>
                <a:latin typeface="Times New Roman" pitchFamily="18" charset="0"/>
                <a:cs typeface="Times New Roman" pitchFamily="18" charset="0"/>
              </a:rPr>
              <a:t>                                               Cây lao đá đổ</a:t>
            </a:r>
            <a:endParaRPr lang="en-US" sz="2400">
              <a:latin typeface="Times New Roman" pitchFamily="18" charset="0"/>
              <a:cs typeface="Times New Roman" pitchFamily="18" charset="0"/>
            </a:endParaRPr>
          </a:p>
          <a:p>
            <a:pPr algn="just">
              <a:lnSpc>
                <a:spcPct val="115000"/>
              </a:lnSpc>
              <a:spcAft>
                <a:spcPts val="1000"/>
              </a:spcAft>
            </a:pPr>
            <a:r>
              <a:rPr lang="en-US" sz="2400" i="1">
                <a:solidFill>
                  <a:srgbClr val="000000"/>
                </a:solidFill>
                <a:latin typeface="Times New Roman" pitchFamily="18" charset="0"/>
                <a:cs typeface="Times New Roman" pitchFamily="18" charset="0"/>
              </a:rPr>
              <a:t>                                                Ngẫm nghĩ voi đi</a:t>
            </a:r>
            <a:endParaRPr lang="en-US" sz="2400">
              <a:latin typeface="Times New Roman" pitchFamily="18" charset="0"/>
              <a:cs typeface="Times New Roman" pitchFamily="18" charset="0"/>
            </a:endParaRPr>
          </a:p>
          <a:p>
            <a:pPr algn="just">
              <a:lnSpc>
                <a:spcPct val="115000"/>
              </a:lnSpc>
              <a:spcAft>
                <a:spcPts val="1000"/>
              </a:spcAft>
            </a:pPr>
            <a:r>
              <a:rPr lang="en-US" sz="2400" i="1">
                <a:solidFill>
                  <a:srgbClr val="000000"/>
                </a:solidFill>
                <a:latin typeface="Times New Roman" pitchFamily="18" charset="0"/>
                <a:cs typeface="Times New Roman" pitchFamily="18" charset="0"/>
              </a:rPr>
              <a:t>                                                Thác Khôn cười trắng xóa</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Câu thơ “</a:t>
            </a:r>
            <a:r>
              <a:rPr lang="en-US" sz="2400" i="1">
                <a:solidFill>
                  <a:srgbClr val="000000"/>
                </a:solidFill>
                <a:latin typeface="Times New Roman" pitchFamily="18" charset="0"/>
                <a:cs typeface="Times New Roman" pitchFamily="18" charset="0"/>
              </a:rPr>
              <a:t>Ta cởi áo lội dòng sông ta hát</a:t>
            </a:r>
            <a:r>
              <a:rPr lang="en-US" sz="2400">
                <a:solidFill>
                  <a:srgbClr val="000000"/>
                </a:solidFill>
                <a:latin typeface="Times New Roman" pitchFamily="18" charset="0"/>
                <a:cs typeface="Times New Roman" pitchFamily="18" charset="0"/>
              </a:rPr>
              <a:t>” thể hiện tâm trạng vui sướng hân hoan, hăm hở của chàng trai khi được hoà mình vào dòng sông mơ ước, vào đất trời tổ quốc. Trong những trưa hè hun hút, hòa mình vào dòng sông, tác giả cảm nhận hết vẻ đẹp hoang sơ và bí hiểm, dự dội của nó ở vùng thượng nguồn. Cảnh vật quanh sông là “</a:t>
            </a:r>
            <a:r>
              <a:rPr lang="en-US" sz="2400" i="1">
                <a:solidFill>
                  <a:srgbClr val="000000"/>
                </a:solidFill>
                <a:latin typeface="Times New Roman" pitchFamily="18" charset="0"/>
                <a:cs typeface="Times New Roman" pitchFamily="18" charset="0"/>
              </a:rPr>
              <a:t>cây lao đá đổ”</a:t>
            </a:r>
            <a:r>
              <a:rPr lang="en-US" sz="2400">
                <a:solidFill>
                  <a:srgbClr val="000000"/>
                </a:solidFill>
                <a:latin typeface="Times New Roman" pitchFamily="18" charset="0"/>
                <a:cs typeface="Times New Roman" pitchFamily="18" charset="0"/>
              </a:rPr>
              <a:t>, bao bọc bởi các loại cây như “lan </a:t>
            </a:r>
            <a:r>
              <a:rPr lang="en-US" sz="2400" i="1">
                <a:solidFill>
                  <a:srgbClr val="000000"/>
                </a:solidFill>
                <a:latin typeface="Times New Roman" pitchFamily="18" charset="0"/>
                <a:cs typeface="Times New Roman" pitchFamily="18" charset="0"/>
              </a:rPr>
              <a:t>hoang, dứa mật, thông nhựa”</a:t>
            </a:r>
            <a:r>
              <a:rPr lang="en-US" sz="2400">
                <a:solidFill>
                  <a:srgbClr val="000000"/>
                </a:solidFill>
                <a:latin typeface="Times New Roman" pitchFamily="18" charset="0"/>
                <a:cs typeface="Times New Roman" pitchFamily="18" charset="0"/>
              </a:rPr>
              <a:t>. Dòng chảy mạnh mẽ và dữ dội để vượt qua địa hình hiểm trở, về chảy qua dãy Trường Sơn, thác Khôn.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4300" y="1320800"/>
            <a:ext cx="11050588" cy="3786188"/>
          </a:xfrm>
          <a:prstGeom prst="rect">
            <a:avLst/>
          </a:prstGeom>
          <a:solidFill>
            <a:srgbClr val="FFFFFF"/>
          </a:solidFill>
          <a:ln w="9525">
            <a:noFill/>
            <a:miter lim="800000"/>
            <a:headEnd/>
            <a:tailEnd/>
          </a:ln>
        </p:spPr>
        <p:txBody>
          <a:bodyPr anchor="ctr">
            <a:spAutoFit/>
          </a:bodyPr>
          <a:lstStyle/>
          <a:p>
            <a:pPr algn="just" eaLnBrk="0" hangingPunct="0"/>
            <a:r>
              <a:rPr lang="en-US" altLang="en-US" sz="2400" i="1">
                <a:solidFill>
                  <a:srgbClr val="000000"/>
                </a:solidFill>
                <a:latin typeface="Times New Roman" pitchFamily="18" charset="0"/>
                <a:cs typeface="Times New Roman" pitchFamily="18" charset="0"/>
              </a:rPr>
              <a:t>                                                Ta đi... bản đồ không còn nhìn nữa</a:t>
            </a:r>
            <a:endParaRPr lang="en-US" altLang="en-US" sz="2400">
              <a:latin typeface="Times New Roman" pitchFamily="18" charset="0"/>
              <a:cs typeface="Times New Roman" pitchFamily="18" charset="0"/>
            </a:endParaRPr>
          </a:p>
          <a:p>
            <a:pPr algn="just" eaLnBrk="0" hangingPunct="0"/>
            <a:r>
              <a:rPr lang="en-US" altLang="en-US" sz="2400" i="1">
                <a:solidFill>
                  <a:srgbClr val="000000"/>
                </a:solidFill>
                <a:latin typeface="Times New Roman" pitchFamily="18" charset="0"/>
                <a:cs typeface="Times New Roman" pitchFamily="18" charset="0"/>
              </a:rPr>
              <a:t>                                                Sáng trời thu lại còn bướm với trời xanh</a:t>
            </a:r>
            <a:endParaRPr lang="en-US" altLang="en-US" sz="2400">
              <a:latin typeface="Times New Roman" pitchFamily="18" charset="0"/>
              <a:cs typeface="Times New Roman" pitchFamily="18" charset="0"/>
            </a:endParaRPr>
          </a:p>
          <a:p>
            <a:pPr algn="just" eaLnBrk="0" hangingPunct="0"/>
            <a:r>
              <a:rPr lang="en-US" altLang="en-US" sz="2400" i="1">
                <a:solidFill>
                  <a:srgbClr val="000000"/>
                </a:solidFill>
                <a:latin typeface="Times New Roman" pitchFamily="18" charset="0"/>
                <a:cs typeface="Times New Roman" pitchFamily="18" charset="0"/>
              </a:rPr>
              <a:t>                                               Trúc đào tươi chim khuyên rỉa cánh sương đọng long lanh</a:t>
            </a:r>
            <a:endParaRPr lang="en-US" altLang="en-US" sz="2400">
              <a:latin typeface="Times New Roman" pitchFamily="18" charset="0"/>
              <a:cs typeface="Times New Roman" pitchFamily="18" charset="0"/>
            </a:endParaRPr>
          </a:p>
          <a:p>
            <a:pPr algn="just" eaLnBrk="0" hangingPunct="0"/>
            <a:r>
              <a:rPr lang="en-US" altLang="en-US" sz="2400" i="1">
                <a:solidFill>
                  <a:srgbClr val="000000"/>
                </a:solidFill>
                <a:latin typeface="Times New Roman" pitchFamily="18" charset="0"/>
                <a:cs typeface="Times New Roman" pitchFamily="18" charset="0"/>
              </a:rPr>
              <a:t>                                                Ta cởi áo lội dòng sông ta hát</a:t>
            </a:r>
            <a:endParaRPr lang="en-US" altLang="en-US" sz="2400">
              <a:latin typeface="Times New Roman" pitchFamily="18" charset="0"/>
              <a:cs typeface="Times New Roman" pitchFamily="18" charset="0"/>
            </a:endParaRPr>
          </a:p>
          <a:p>
            <a:pPr algn="just" eaLnBrk="0" hangingPunct="0"/>
            <a:r>
              <a:rPr lang="en-US" altLang="en-US" sz="2400" i="1">
                <a:solidFill>
                  <a:srgbClr val="000000"/>
                </a:solidFill>
                <a:latin typeface="Times New Roman" pitchFamily="18" charset="0"/>
                <a:cs typeface="Times New Roman" pitchFamily="18" charset="0"/>
              </a:rPr>
              <a:t>                                               Mê Kông chảy Mê Kông cũng hát</a:t>
            </a:r>
            <a:endParaRPr lang="en-US" altLang="en-US" sz="2400">
              <a:latin typeface="Times New Roman" pitchFamily="18" charset="0"/>
              <a:cs typeface="Times New Roman" pitchFamily="18" charset="0"/>
            </a:endParaRPr>
          </a:p>
          <a:p>
            <a:pPr algn="just" eaLnBrk="0" hangingPunct="0"/>
            <a:r>
              <a:rPr lang="en-US" altLang="en-US" sz="2400" i="1">
                <a:solidFill>
                  <a:srgbClr val="000000"/>
                </a:solidFill>
                <a:latin typeface="Times New Roman" pitchFamily="18" charset="0"/>
                <a:cs typeface="Times New Roman" pitchFamily="18" charset="0"/>
              </a:rPr>
              <a:t>                                               Rừng núi lùi xa</a:t>
            </a:r>
            <a:endParaRPr lang="en-US" altLang="en-US" sz="2400">
              <a:latin typeface="Times New Roman" pitchFamily="18" charset="0"/>
              <a:cs typeface="Times New Roman" pitchFamily="18" charset="0"/>
            </a:endParaRPr>
          </a:p>
          <a:p>
            <a:pPr algn="just" eaLnBrk="0" hangingPunct="0"/>
            <a:r>
              <a:rPr lang="en-US" altLang="en-US" sz="2400" i="1">
                <a:solidFill>
                  <a:srgbClr val="000000"/>
                </a:solidFill>
                <a:latin typeface="Times New Roman" pitchFamily="18" charset="0"/>
                <a:cs typeface="Times New Roman" pitchFamily="18" charset="0"/>
              </a:rPr>
              <a:t>                                               Ðất phẳng thở chan hòa</a:t>
            </a:r>
            <a:endParaRPr lang="en-US" altLang="en-US" sz="2400">
              <a:latin typeface="Times New Roman" pitchFamily="18" charset="0"/>
              <a:cs typeface="Times New Roman" pitchFamily="18" charset="0"/>
            </a:endParaRPr>
          </a:p>
          <a:p>
            <a:pPr algn="just" eaLnBrk="0" hangingPunct="0"/>
            <a:r>
              <a:rPr lang="en-US" altLang="en-US" sz="2400" i="1">
                <a:solidFill>
                  <a:srgbClr val="000000"/>
                </a:solidFill>
                <a:latin typeface="Times New Roman" pitchFamily="18" charset="0"/>
                <a:cs typeface="Times New Roman" pitchFamily="18" charset="0"/>
              </a:rPr>
              <a:t>                                              Sóng tỏa chân trời buồm trắng</a:t>
            </a:r>
            <a:endParaRPr lang="en-US" altLang="en-US" sz="2400">
              <a:latin typeface="Times New Roman" pitchFamily="18" charset="0"/>
              <a:cs typeface="Times New Roman" pitchFamily="18" charset="0"/>
            </a:endParaRPr>
          </a:p>
          <a:p>
            <a:pPr algn="just" eaLnBrk="0" hangingPunct="0"/>
            <a:r>
              <a:rPr lang="en-US" altLang="en-US" sz="2400" i="1">
                <a:solidFill>
                  <a:srgbClr val="000000"/>
                </a:solidFill>
                <a:latin typeface="Times New Roman" pitchFamily="18" charset="0"/>
                <a:cs typeface="Times New Roman" pitchFamily="18" charset="0"/>
              </a:rPr>
              <a:t>                                              Nam Bộ</a:t>
            </a:r>
            <a:endParaRPr lang="en-US" altLang="en-US" sz="2400">
              <a:latin typeface="Times New Roman" pitchFamily="18" charset="0"/>
              <a:cs typeface="Times New Roman" pitchFamily="18" charset="0"/>
            </a:endParaRPr>
          </a:p>
          <a:p>
            <a:pPr algn="just" eaLnBrk="0" hangingPunct="0"/>
            <a:r>
              <a:rPr lang="en-US" altLang="en-US" sz="2400" i="1">
                <a:solidFill>
                  <a:srgbClr val="000000"/>
                </a:solidFill>
                <a:latin typeface="Times New Roman" pitchFamily="18" charset="0"/>
                <a:cs typeface="Times New Roman" pitchFamily="18" charset="0"/>
              </a:rPr>
              <a:t>                                              Nam Bộ</a:t>
            </a:r>
            <a:endParaRPr lang="en-US" altLang="en-US" sz="2400">
              <a:latin typeface="Times New Roman" pitchFamily="18" charset="0"/>
              <a:cs typeface="Times New Roman" pitchFamily="18" charset="0"/>
            </a:endParaRPr>
          </a:p>
        </p:txBody>
      </p:sp>
      <p:sp>
        <p:nvSpPr>
          <p:cNvPr id="4" name="Rounded Rectangle 10"/>
          <p:cNvSpPr>
            <a:spLocks noChangeArrowheads="1"/>
          </p:cNvSpPr>
          <p:nvPr/>
        </p:nvSpPr>
        <p:spPr bwMode="auto">
          <a:xfrm>
            <a:off x="415925" y="779463"/>
            <a:ext cx="11052175" cy="47577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23875"/>
            <a:ext cx="11456988" cy="5786438"/>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12763" y="728663"/>
            <a:ext cx="11360150" cy="5011737"/>
          </a:xfrm>
          <a:prstGeom prst="rect">
            <a:avLst/>
          </a:prstGeom>
          <a:noFill/>
          <a:ln w="9525">
            <a:noFill/>
            <a:miter lim="800000"/>
            <a:headEnd/>
            <a:tailEnd/>
          </a:ln>
        </p:spPr>
        <p:txBody>
          <a:bodyPr>
            <a:spAutoFit/>
          </a:bodyPr>
          <a:lstStyle/>
          <a:p>
            <a:pPr>
              <a:lnSpc>
                <a:spcPct val="150000"/>
              </a:lnSpc>
            </a:pPr>
            <a:r>
              <a:rPr lang="en-US" sz="2400" b="1">
                <a:solidFill>
                  <a:srgbClr val="000000"/>
                </a:solidFill>
                <a:latin typeface="Times New Roman" pitchFamily="18" charset="0"/>
                <a:cs typeface="Times New Roman" pitchFamily="18" charset="0"/>
              </a:rPr>
              <a:t> Rồi có giây phút, tác giả lại đắm chìm trong vẻ đẹp êm đềm, trù phú, tràn trề nhựa sống của chín nhánh Mê Công. </a:t>
            </a:r>
            <a:r>
              <a:rPr lang="en-US" sz="2400">
                <a:solidFill>
                  <a:srgbClr val="000000"/>
                </a:solidFill>
                <a:latin typeface="Times New Roman" pitchFamily="18" charset="0"/>
                <a:cs typeface="Times New Roman" pitchFamily="18" charset="0"/>
              </a:rPr>
              <a:t>Vào</a:t>
            </a: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sáng mùa thu, dòng sông tràn trề nhựa sống tô  điểm cho sức sống của dòng sông.Vẻ đẹp thiên nhiên trên sông được liệt kê “</a:t>
            </a:r>
            <a:r>
              <a:rPr lang="en-US" sz="2400" i="1">
                <a:solidFill>
                  <a:srgbClr val="000000"/>
                </a:solidFill>
                <a:latin typeface="Times New Roman" pitchFamily="18" charset="0"/>
                <a:cs typeface="Times New Roman" pitchFamily="18" charset="0"/>
              </a:rPr>
              <a:t>bướm với trời xanh, chim khuyên rỉa cành, sương đọng long lanh</a:t>
            </a:r>
            <a:r>
              <a:rPr lang="en-US" sz="2400">
                <a:solidFill>
                  <a:srgbClr val="000000"/>
                </a:solidFill>
                <a:latin typeface="Times New Roman" pitchFamily="18" charset="0"/>
                <a:cs typeface="Times New Roman" pitchFamily="18" charset="0"/>
              </a:rPr>
              <a:t>...”, nhà thơ đã vẽ ra một bức tranh đầy màu sắc của trời xanh, của trúc đào tươi, của những giọt sương long lanh, và sóng tỏa, buồm trắng, tất cả lại hòa trong âm thanh rộn rã tươi vui của cuộc sống mới</a:t>
            </a:r>
            <a:r>
              <a:rPr lang="en-US" sz="2400" i="1">
                <a:solidFill>
                  <a:srgbClr val="000000"/>
                </a:solidFill>
                <a:latin typeface="Times New Roman" pitchFamily="18" charset="0"/>
                <a:cs typeface="Times New Roman" pitchFamily="18" charset="0"/>
              </a:rPr>
              <a:t>. </a:t>
            </a:r>
            <a:r>
              <a:rPr lang="en-US" sz="2400">
                <a:latin typeface="Times New Roman" pitchFamily="18" charset="0"/>
                <a:cs typeface="Times New Roman" pitchFamily="18" charset="0"/>
              </a:rPr>
              <a:t>Đoạn thơ sử dụng thành công nghệ thuật nhân hoá “Mê Kông cũng hát/ núi rừng lùi xa/ đất thở chan hoà” khiến cho dòng Mê Kông như mang tâm trạng của con người, vui sướng, hứng khởi khi được hoà mình với cuộc sống của con người. Giọng thơ sôi nổi, hào hứng say sưa: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52500"/>
            <a:ext cx="11396663" cy="48244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2908300" y="1081088"/>
            <a:ext cx="6115050" cy="4824412"/>
          </a:xfrm>
          <a:prstGeom prst="rect">
            <a:avLst/>
          </a:prstGeom>
          <a:noFill/>
          <a:ln w="9525">
            <a:noFill/>
            <a:miter lim="800000"/>
            <a:headEnd/>
            <a:tailEnd/>
          </a:ln>
        </p:spPr>
        <p:txBody>
          <a:bodyPr>
            <a:spAutoFit/>
          </a:bodyPr>
          <a:lstStyle/>
          <a:p>
            <a:pPr algn="ctr">
              <a:lnSpc>
                <a:spcPct val="200000"/>
              </a:lnSpc>
              <a:spcAft>
                <a:spcPts val="1000"/>
              </a:spcAft>
            </a:pPr>
            <a:r>
              <a:rPr lang="en-US" sz="2400" i="1">
                <a:solidFill>
                  <a:srgbClr val="000000"/>
                </a:solidFill>
                <a:latin typeface="Times New Roman" pitchFamily="18" charset="0"/>
                <a:cs typeface="Times New Roman" pitchFamily="18" charset="0"/>
              </a:rPr>
              <a:t>Chín nhánh Mê Kông phù sa nổi váng...</a:t>
            </a:r>
            <a:endParaRPr lang="en-US" sz="2400">
              <a:latin typeface="Times New Roman" pitchFamily="18" charset="0"/>
              <a:cs typeface="Times New Roman" pitchFamily="18" charset="0"/>
            </a:endParaRPr>
          </a:p>
          <a:p>
            <a:pPr algn="ctr">
              <a:lnSpc>
                <a:spcPct val="200000"/>
              </a:lnSpc>
              <a:spcAft>
                <a:spcPts val="1000"/>
              </a:spcAft>
            </a:pPr>
            <a:r>
              <a:rPr lang="en-US" sz="2400" i="1">
                <a:solidFill>
                  <a:srgbClr val="000000"/>
                </a:solidFill>
                <a:latin typeface="Times New Roman" pitchFamily="18" charset="0"/>
                <a:cs typeface="Times New Roman" pitchFamily="18" charset="0"/>
              </a:rPr>
              <a:t>            Ruộng bãi Mê Kông trồng không hết lúa</a:t>
            </a:r>
            <a:endParaRPr lang="en-US" sz="2400">
              <a:latin typeface="Times New Roman" pitchFamily="18" charset="0"/>
              <a:cs typeface="Times New Roman" pitchFamily="18" charset="0"/>
            </a:endParaRPr>
          </a:p>
          <a:p>
            <a:pPr algn="ctr">
              <a:lnSpc>
                <a:spcPct val="200000"/>
              </a:lnSpc>
              <a:spcAft>
                <a:spcPts val="1000"/>
              </a:spcAft>
            </a:pPr>
            <a:r>
              <a:rPr lang="en-US" sz="2400" i="1">
                <a:solidFill>
                  <a:srgbClr val="000000"/>
                </a:solidFill>
                <a:latin typeface="Times New Roman" pitchFamily="18" charset="0"/>
                <a:cs typeface="Times New Roman" pitchFamily="18" charset="0"/>
              </a:rPr>
              <a:t>           Bến nước Mê Kông tôm cá ngập thuyền</a:t>
            </a:r>
            <a:endParaRPr lang="en-US" sz="2400">
              <a:latin typeface="Times New Roman" pitchFamily="18" charset="0"/>
              <a:cs typeface="Times New Roman" pitchFamily="18" charset="0"/>
            </a:endParaRPr>
          </a:p>
          <a:p>
            <a:pPr algn="ctr">
              <a:lnSpc>
                <a:spcPct val="200000"/>
              </a:lnSpc>
              <a:spcAft>
                <a:spcPts val="1000"/>
              </a:spcAft>
            </a:pPr>
            <a:r>
              <a:rPr lang="en-US" sz="2400" i="1">
                <a:solidFill>
                  <a:srgbClr val="000000"/>
                </a:solidFill>
                <a:latin typeface="Times New Roman" pitchFamily="18" charset="0"/>
                <a:cs typeface="Times New Roman" pitchFamily="18" charset="0"/>
              </a:rPr>
              <a:t>Sầu riêng thơm dậy đất Thủ Biên</a:t>
            </a:r>
            <a:endParaRPr lang="en-US" sz="2400">
              <a:latin typeface="Times New Roman" pitchFamily="18" charset="0"/>
              <a:cs typeface="Times New Roman" pitchFamily="18" charset="0"/>
            </a:endParaRPr>
          </a:p>
          <a:p>
            <a:pPr algn="ctr">
              <a:lnSpc>
                <a:spcPct val="200000"/>
              </a:lnSpc>
              <a:spcAft>
                <a:spcPts val="1000"/>
              </a:spcAft>
            </a:pPr>
            <a:r>
              <a:rPr lang="en-US" sz="2400" i="1">
                <a:solidFill>
                  <a:srgbClr val="000000"/>
                </a:solidFill>
                <a:latin typeface="Times New Roman" pitchFamily="18" charset="0"/>
                <a:cs typeface="Times New Roman" pitchFamily="18" charset="0"/>
              </a:rPr>
              <a:t>     Suối mát dội trong lòng dừa trĩu quả</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39788"/>
            <a:ext cx="11322050" cy="5335587"/>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54025" y="1196975"/>
            <a:ext cx="11163300" cy="4464050"/>
          </a:xfrm>
          <a:prstGeom prst="rect">
            <a:avLst/>
          </a:prstGeom>
          <a:noFill/>
          <a:ln w="9525">
            <a:noFill/>
            <a:miter lim="800000"/>
            <a:headEnd/>
            <a:tailEnd/>
          </a:ln>
        </p:spPr>
        <p:txBody>
          <a:bodyPr>
            <a:spAutoFit/>
          </a:bodyPr>
          <a:lstStyle/>
          <a:p>
            <a:pPr>
              <a:lnSpc>
                <a:spcPct val="150000"/>
              </a:lnSpc>
            </a:pPr>
            <a:r>
              <a:rPr lang="en-US" sz="2400">
                <a:solidFill>
                  <a:srgbClr val="000000"/>
                </a:solidFill>
                <a:latin typeface="Times New Roman" pitchFamily="18" charset="0"/>
                <a:cs typeface="Times New Roman" pitchFamily="18" charset="0"/>
              </a:rPr>
              <a:t>Theo dòng chảy của sông Mê Công, mảnh đất Nam Bộ với vẻ đẹp trù phú của vùng đồng bằng sông Cửu Long hiện lên. Nhà thơ liệt kê hàng loạt hình ảnh “</a:t>
            </a:r>
            <a:r>
              <a:rPr lang="en-US" sz="2400" i="1">
                <a:solidFill>
                  <a:srgbClr val="000000"/>
                </a:solidFill>
                <a:latin typeface="Times New Roman" pitchFamily="18" charset="0"/>
                <a:cs typeface="Times New Roman" pitchFamily="18" charset="0"/>
              </a:rPr>
              <a:t>phù sa nổi váng”, “ruộng bãi...không hết lúa”, “bến nước tôm cá ngợp thuyền”, “sầu siêng thơm dậy, dừa trĩu quả...”. Điệp ngữ “</a:t>
            </a:r>
            <a:r>
              <a:rPr lang="en-US" sz="2400">
                <a:solidFill>
                  <a:srgbClr val="000000"/>
                </a:solidFill>
                <a:latin typeface="Times New Roman" pitchFamily="18" charset="0"/>
                <a:cs typeface="Times New Roman" pitchFamily="18" charset="0"/>
              </a:rPr>
              <a:t>Mê Kông” lặp đi lặp lại nhấn mạnh vai trò của dòng sông đối với vùng đất Nam Bộ. Các từ </a:t>
            </a:r>
            <a:r>
              <a:rPr lang="en-US" sz="2400" i="1">
                <a:solidFill>
                  <a:srgbClr val="000000"/>
                </a:solidFill>
                <a:latin typeface="Times New Roman" pitchFamily="18" charset="0"/>
                <a:cs typeface="Times New Roman" pitchFamily="18" charset="0"/>
              </a:rPr>
              <a:t>“nổi váng”, “ngợp thuyền”, “dậy mùi</a:t>
            </a:r>
            <a:r>
              <a:rPr lang="en-US" sz="2400">
                <a:solidFill>
                  <a:srgbClr val="000000"/>
                </a:solidFill>
                <a:latin typeface="Times New Roman" pitchFamily="18" charset="0"/>
                <a:cs typeface="Times New Roman" pitchFamily="18" charset="0"/>
              </a:rPr>
              <a:t>” giàu sức gợi, dòng sông Mê Công hiền hòa, trù phú,  giàu có, đã hào phóng đã ban tặng cho vùng đất Nam Bộ biết bao sản vật “</a:t>
            </a:r>
            <a:r>
              <a:rPr lang="en-US" sz="2400" i="1">
                <a:solidFill>
                  <a:srgbClr val="000000"/>
                </a:solidFill>
                <a:latin typeface="Times New Roman" pitchFamily="18" charset="0"/>
                <a:cs typeface="Times New Roman" pitchFamily="18" charset="0"/>
              </a:rPr>
              <a:t>Sầu riêng thơm dậy đất Thủ Biên”, “Suối mát dội trong lòng dừa trĩu quả”</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24538</Words>
  <Application>Microsoft Office PowerPoint</Application>
  <PresentationFormat>Widescreen</PresentationFormat>
  <Paragraphs>1194</Paragraphs>
  <Slides>217</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217</vt:i4>
      </vt:variant>
    </vt:vector>
  </HeadingPairs>
  <TitlesOfParts>
    <vt:vector size="228" baseType="lpstr">
      <vt:lpstr>Arial</vt:lpstr>
      <vt:lpstr>Calibri</vt:lpstr>
      <vt:lpstr>Calibri Light</vt:lpstr>
      <vt:lpstr>MS Mincho</vt:lpstr>
      <vt:lpstr>Symbol</vt:lpstr>
      <vt:lpstr>Times New Roman</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18</cp:revision>
  <dcterms:created xsi:type="dcterms:W3CDTF">2021-08-07T08:11:40Z</dcterms:created>
  <dcterms:modified xsi:type="dcterms:W3CDTF">2021-08-19T23:58:19Z</dcterms:modified>
</cp:coreProperties>
</file>