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7"/>
  </p:notesMasterIdLst>
  <p:sldIdLst>
    <p:sldId id="278" r:id="rId2"/>
    <p:sldId id="279" r:id="rId3"/>
    <p:sldId id="277" r:id="rId4"/>
    <p:sldId id="280" r:id="rId5"/>
    <p:sldId id="281" r:id="rId6"/>
    <p:sldId id="258" r:id="rId7"/>
    <p:sldId id="259" r:id="rId8"/>
    <p:sldId id="260" r:id="rId9"/>
    <p:sldId id="276" r:id="rId10"/>
    <p:sldId id="261" r:id="rId11"/>
    <p:sldId id="274" r:id="rId12"/>
    <p:sldId id="292" r:id="rId13"/>
    <p:sldId id="284" r:id="rId14"/>
    <p:sldId id="285" r:id="rId15"/>
    <p:sldId id="288" r:id="rId16"/>
    <p:sldId id="291" r:id="rId17"/>
    <p:sldId id="286" r:id="rId18"/>
    <p:sldId id="287" r:id="rId19"/>
    <p:sldId id="283" r:id="rId20"/>
    <p:sldId id="289" r:id="rId21"/>
    <p:sldId id="297" r:id="rId22"/>
    <p:sldId id="275" r:id="rId23"/>
    <p:sldId id="282" r:id="rId24"/>
    <p:sldId id="296" r:id="rId25"/>
    <p:sldId id="29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FF3300"/>
    <a:srgbClr val="E6E6E6"/>
    <a:srgbClr val="0EAAAE"/>
    <a:srgbClr val="F47A69"/>
    <a:srgbClr val="62C8CE"/>
    <a:srgbClr val="92DBF8"/>
    <a:srgbClr val="6ECFF6"/>
    <a:srgbClr val="FAC5BE"/>
    <a:srgbClr val="F8A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85" d="100"/>
          <a:sy n="85" d="100"/>
        </p:scale>
        <p:origin x="1315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3.xml"/><Relationship Id="rId7" Type="http://schemas.openxmlformats.org/officeDocument/2006/relationships/slide" Target="slide1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21.xml"/><Relationship Id="rId5" Type="http://schemas.openxmlformats.org/officeDocument/2006/relationships/slide" Target="slide16.xml"/><Relationship Id="rId10" Type="http://schemas.openxmlformats.org/officeDocument/2006/relationships/slide" Target="slide20.xml"/><Relationship Id="rId4" Type="http://schemas.openxmlformats.org/officeDocument/2006/relationships/slide" Target="slide14.xml"/><Relationship Id="rId9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slide" Target="slide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61905" y="1018976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FF3300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FF33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6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4" y="36921"/>
            <a:ext cx="7421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149353"/>
              </p:ext>
            </p:extLst>
          </p:nvPr>
        </p:nvGraphicFramePr>
        <p:xfrm>
          <a:off x="513698" y="1464598"/>
          <a:ext cx="8052954" cy="4411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397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55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76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8230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Phong’s house will be in the mountains.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dirty="0"/>
                        <a:t> His house will be large.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/>
                        <a:t> There’ll be a lot of rooms in his house.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He might have a smart TV and five robots.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C98BD5-D887-4605-B0BC-564D0204EA2D}"/>
              </a:ext>
            </a:extLst>
          </p:cNvPr>
          <p:cNvSpPr txBox="1"/>
          <p:nvPr/>
        </p:nvSpPr>
        <p:spPr>
          <a:xfrm>
            <a:off x="6928700" y="243775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C0DDEA2-42DA-4F75-A05D-FD97E05815B3}"/>
              </a:ext>
            </a:extLst>
          </p:cNvPr>
          <p:cNvSpPr txBox="1"/>
          <p:nvPr/>
        </p:nvSpPr>
        <p:spPr>
          <a:xfrm>
            <a:off x="6928699" y="330691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2A21453-C140-4ED9-A699-7FA8A7208760}"/>
              </a:ext>
            </a:extLst>
          </p:cNvPr>
          <p:cNvSpPr txBox="1"/>
          <p:nvPr/>
        </p:nvSpPr>
        <p:spPr>
          <a:xfrm>
            <a:off x="6928698" y="417607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C2AE4D5-F20D-4421-87E2-465EADAD1C74}"/>
              </a:ext>
            </a:extLst>
          </p:cNvPr>
          <p:cNvSpPr txBox="1"/>
          <p:nvPr/>
        </p:nvSpPr>
        <p:spPr>
          <a:xfrm>
            <a:off x="7810751" y="51080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ction Button: Return 3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7E188B08-8C97-4122-964F-C91173E84EC5}"/>
              </a:ext>
            </a:extLst>
          </p:cNvPr>
          <p:cNvSpPr/>
          <p:nvPr/>
        </p:nvSpPr>
        <p:spPr>
          <a:xfrm>
            <a:off x="4267200" y="6326909"/>
            <a:ext cx="609600" cy="415636"/>
          </a:xfrm>
          <a:prstGeom prst="actionButtonReturn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14538" y="1906490"/>
            <a:ext cx="480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</a:t>
            </a:r>
            <a:r>
              <a:rPr lang="en-US" sz="2000" dirty="0"/>
              <a:t>. sea/ a/ in/ the</a:t>
            </a:r>
          </a:p>
          <a:p>
            <a:r>
              <a:rPr lang="en-US" sz="2000" dirty="0"/>
              <a:t>...........................................</a:t>
            </a:r>
          </a:p>
          <a:p>
            <a:r>
              <a:rPr lang="en-US" sz="2000" dirty="0"/>
              <a:t>2. on/ in/  the / city</a:t>
            </a:r>
          </a:p>
          <a:p>
            <a:r>
              <a:rPr lang="en-US" sz="2000" dirty="0"/>
              <a:t>............................................</a:t>
            </a:r>
          </a:p>
          <a:p>
            <a:r>
              <a:rPr lang="en-US" sz="2000" dirty="0"/>
              <a:t>3. the / in/ at / town</a:t>
            </a:r>
          </a:p>
          <a:p>
            <a:r>
              <a:rPr lang="en-US" sz="2000" dirty="0"/>
              <a:t>..........................................</a:t>
            </a:r>
          </a:p>
          <a:p>
            <a:r>
              <a:rPr lang="en-US" sz="2000" dirty="0"/>
              <a:t>4 the/ on/ in/ mountains</a:t>
            </a:r>
          </a:p>
          <a:p>
            <a:r>
              <a:rPr lang="en-US" sz="2000" dirty="0"/>
              <a:t>...........................................</a:t>
            </a:r>
          </a:p>
          <a:p>
            <a:r>
              <a:rPr lang="en-US" sz="2000" dirty="0"/>
              <a:t>5. countryside / a/ the / in</a:t>
            </a:r>
          </a:p>
          <a:p>
            <a:r>
              <a:rPr lang="en-US" sz="2000" dirty="0"/>
              <a:t>.............................................</a:t>
            </a:r>
          </a:p>
          <a:p>
            <a:r>
              <a:rPr lang="en-US" sz="2000" dirty="0"/>
              <a:t>6. Moon / in / the / on</a:t>
            </a:r>
          </a:p>
          <a:p>
            <a:r>
              <a:rPr lang="en-US" sz="2000" dirty="0"/>
              <a:t>............................................</a:t>
            </a:r>
          </a:p>
          <a:p>
            <a:r>
              <a:rPr lang="en-US" sz="2000" dirty="0"/>
              <a:t>7. in / at/ the / sky</a:t>
            </a:r>
          </a:p>
          <a:p>
            <a:r>
              <a:rPr lang="en-US" sz="2000" dirty="0"/>
              <a:t>...........................................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9373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Example: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ocean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/ in / on / the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=&gt;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106471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525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2487" y="442912"/>
            <a:ext cx="6218554" cy="1337956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LUCKY NUMBER!</a:t>
            </a:r>
          </a:p>
        </p:txBody>
      </p:sp>
      <p:sp>
        <p:nvSpPr>
          <p:cNvPr id="6" name="Oval 5">
            <a:hlinkClick r:id="rId3" action="ppaction://hlinksldjump"/>
          </p:cNvPr>
          <p:cNvSpPr/>
          <p:nvPr/>
        </p:nvSpPr>
        <p:spPr>
          <a:xfrm>
            <a:off x="395536" y="2060849"/>
            <a:ext cx="1560474" cy="1440160"/>
          </a:xfrm>
          <a:prstGeom prst="ellips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2555776" y="2050863"/>
            <a:ext cx="1560474" cy="1440160"/>
          </a:xfrm>
          <a:prstGeom prst="ellipse">
            <a:avLst/>
          </a:prstGeom>
          <a:solidFill>
            <a:srgbClr val="87D5D9"/>
          </a:solidFill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8" name="Oval 7">
            <a:hlinkClick r:id="rId5" action="ppaction://hlinksldjump"/>
          </p:cNvPr>
          <p:cNvSpPr/>
          <p:nvPr/>
        </p:nvSpPr>
        <p:spPr>
          <a:xfrm>
            <a:off x="4762501" y="2060849"/>
            <a:ext cx="1560474" cy="14401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6850908" y="2060849"/>
            <a:ext cx="1560474" cy="14401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4</a:t>
            </a: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457111" y="3889079"/>
            <a:ext cx="1560474" cy="1440160"/>
          </a:xfrm>
          <a:prstGeom prst="ellips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5</a:t>
            </a:r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>
          <a:xfrm>
            <a:off x="2617351" y="3889079"/>
            <a:ext cx="1560474" cy="1440160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6</a:t>
            </a:r>
          </a:p>
        </p:txBody>
      </p:sp>
      <p:sp>
        <p:nvSpPr>
          <p:cNvPr id="12" name="Oval 11">
            <a:hlinkClick r:id="rId9" action="ppaction://hlinksldjump"/>
          </p:cNvPr>
          <p:cNvSpPr/>
          <p:nvPr/>
        </p:nvSpPr>
        <p:spPr>
          <a:xfrm>
            <a:off x="4762501" y="4003379"/>
            <a:ext cx="1560474" cy="1440160"/>
          </a:xfrm>
          <a:prstGeom prst="ellipse">
            <a:avLst/>
          </a:prstGeom>
          <a:solidFill>
            <a:srgbClr val="F47A6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7</a:t>
            </a:r>
          </a:p>
        </p:txBody>
      </p:sp>
      <p:sp>
        <p:nvSpPr>
          <p:cNvPr id="13" name="Oval 12">
            <a:hlinkClick r:id="rId10" action="ppaction://hlinksldjump"/>
          </p:cNvPr>
          <p:cNvSpPr/>
          <p:nvPr/>
        </p:nvSpPr>
        <p:spPr>
          <a:xfrm>
            <a:off x="6700839" y="3940525"/>
            <a:ext cx="1560474" cy="144016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400" b="1" dirty="0"/>
              <a:t>8</a:t>
            </a:r>
            <a:endParaRPr lang="en-US" sz="4400" b="1" dirty="0"/>
          </a:p>
        </p:txBody>
      </p:sp>
      <p:sp>
        <p:nvSpPr>
          <p:cNvPr id="14" name="Right Arrow 13">
            <a:hlinkClick r:id="rId11" action="ppaction://hlinksldjump"/>
          </p:cNvPr>
          <p:cNvSpPr/>
          <p:nvPr/>
        </p:nvSpPr>
        <p:spPr>
          <a:xfrm>
            <a:off x="1195310" y="6286498"/>
            <a:ext cx="685800" cy="44291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0161" y="1148438"/>
            <a:ext cx="5815013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1. sea/ a/ in/ the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...........................................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1395948" y="1696931"/>
            <a:ext cx="2459328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800" b="1" dirty="0" smtClean="0">
                <a:solidFill>
                  <a:srgbClr val="FF3300"/>
                </a:solidFill>
              </a:rPr>
              <a:t>in </a:t>
            </a:r>
            <a:r>
              <a:rPr lang="en-US" sz="2800" b="1" dirty="0">
                <a:solidFill>
                  <a:srgbClr val="FF3300"/>
                </a:solidFill>
              </a:rPr>
              <a:t>the sea </a:t>
            </a:r>
          </a:p>
        </p:txBody>
      </p:sp>
      <p:sp>
        <p:nvSpPr>
          <p:cNvPr id="4" name="5-Point Star 3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550" y="1134150"/>
            <a:ext cx="670083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2. on/ in/  the / city</a:t>
            </a:r>
          </a:p>
          <a:p>
            <a:pPr>
              <a:lnSpc>
                <a:spcPct val="150000"/>
              </a:lnSpc>
            </a:pPr>
            <a:r>
              <a:rPr lang="en-GB" sz="2800" b="1" dirty="0" smtClean="0"/>
              <a:t>............................................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1260060" y="1887021"/>
            <a:ext cx="25346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</a:rPr>
              <a:t>  </a:t>
            </a:r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 smtClean="0">
                <a:solidFill>
                  <a:srgbClr val="FF3300"/>
                </a:solidFill>
              </a:rPr>
              <a:t>in </a:t>
            </a:r>
            <a:r>
              <a:rPr lang="en-US" sz="2600" b="1" dirty="0">
                <a:solidFill>
                  <a:srgbClr val="FF3300"/>
                </a:solidFill>
              </a:rPr>
              <a:t>the city 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4995" y="1205595"/>
            <a:ext cx="58572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3. the / in/ at / town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..........................................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2864" y="1972746"/>
            <a:ext cx="25490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600" b="1" dirty="0" smtClean="0">
                <a:solidFill>
                  <a:srgbClr val="FF3300"/>
                </a:solidFill>
              </a:rPr>
              <a:t> </a:t>
            </a:r>
            <a:r>
              <a:rPr lang="en-US" sz="2600" b="1" dirty="0">
                <a:solidFill>
                  <a:srgbClr val="FF3300"/>
                </a:solidFill>
              </a:rPr>
              <a:t>in the town 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10" y="2276873"/>
            <a:ext cx="4591813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626926"/>
            <a:ext cx="6768752" cy="1433923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sp>
        <p:nvSpPr>
          <p:cNvPr id="5" name="5-Point Star 4">
            <a:hlinkClick r:id="rId4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671513" y="1105580"/>
            <a:ext cx="65151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4 the/ on/ in/ mountains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...........................................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891305" y="1829869"/>
            <a:ext cx="33618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 smtClean="0">
                <a:solidFill>
                  <a:srgbClr val="FF3300"/>
                </a:solidFill>
              </a:rPr>
              <a:t>in </a:t>
            </a:r>
            <a:r>
              <a:rPr lang="en-US" sz="2600" b="1" dirty="0">
                <a:solidFill>
                  <a:srgbClr val="FF3300"/>
                </a:solidFill>
              </a:rPr>
              <a:t>the mountains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4994" y="1319897"/>
            <a:ext cx="5985855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5. countryside / a/ the / in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.............................................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4718" y="2044181"/>
            <a:ext cx="35381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600" b="1" dirty="0" smtClean="0">
                <a:solidFill>
                  <a:srgbClr val="FF3300"/>
                </a:solidFill>
              </a:rPr>
              <a:t>in </a:t>
            </a:r>
            <a:r>
              <a:rPr lang="en-US" sz="2600" b="1" dirty="0">
                <a:solidFill>
                  <a:srgbClr val="FF3300"/>
                </a:solidFill>
              </a:rPr>
              <a:t>the countryside 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6" name="Rectangle 5"/>
          <p:cNvSpPr/>
          <p:nvPr/>
        </p:nvSpPr>
        <p:spPr>
          <a:xfrm>
            <a:off x="807402" y="1077005"/>
            <a:ext cx="6393497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6. Moon / in / the / on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............................................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9213" y="1815583"/>
            <a:ext cx="27687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 smtClean="0">
                <a:solidFill>
                  <a:srgbClr val="FF3300"/>
                </a:solidFill>
              </a:rPr>
              <a:t>on </a:t>
            </a:r>
            <a:r>
              <a:rPr lang="en-US" sz="2600" b="1" dirty="0">
                <a:solidFill>
                  <a:srgbClr val="FF3300"/>
                </a:solidFill>
              </a:rPr>
              <a:t>the Moon </a:t>
            </a:r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7261" y="176897"/>
            <a:ext cx="67437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Game:</a:t>
            </a:r>
            <a:r>
              <a:rPr lang="en-US" sz="3200" b="1" dirty="0">
                <a:solidFill>
                  <a:srgbClr val="0EAAAE"/>
                </a:solidFill>
              </a:rPr>
              <a:t>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Brainstorming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0EAAA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71481" y="1266349"/>
            <a:ext cx="715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Villa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8739" y="1283762"/>
            <a:ext cx="1316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Smart TV</a:t>
            </a:r>
          </a:p>
        </p:txBody>
      </p:sp>
      <p:sp>
        <p:nvSpPr>
          <p:cNvPr id="8" name="Explosion 1 7"/>
          <p:cNvSpPr/>
          <p:nvPr/>
        </p:nvSpPr>
        <p:spPr>
          <a:xfrm>
            <a:off x="2786060" y="1685926"/>
            <a:ext cx="3929065" cy="3250405"/>
          </a:xfrm>
          <a:prstGeom prst="irregularSeal1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i="1" kern="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types of houses and appliances in house</a:t>
            </a:r>
            <a:endParaRPr lang="en-US" sz="2400" kern="0" dirty="0">
              <a:solidFill>
                <a:sysClr val="windowText" lastClr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88044" y="1894998"/>
            <a:ext cx="1521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skyscraper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01534" y="136163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apartment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36774" y="2558532"/>
            <a:ext cx="1489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houseboat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16320" y="3145388"/>
            <a:ext cx="901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castle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9311" y="3787249"/>
            <a:ext cx="976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palace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04909" y="4437329"/>
            <a:ext cx="699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UFO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62145" y="4935253"/>
            <a:ext cx="7441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048DA4"/>
                </a:solidFill>
              </a:rPr>
              <a:t>Stilt </a:t>
            </a:r>
            <a:endParaRPr lang="en-US" sz="2000" b="1" dirty="0">
              <a:solidFill>
                <a:srgbClr val="048DA4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11539" y="2333172"/>
            <a:ext cx="1669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dishwasher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35001" y="3402618"/>
            <a:ext cx="1005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 fridge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9453" y="2838666"/>
            <a:ext cx="17059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smart clock</a:t>
            </a: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36265" y="1863386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washing machine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01577" y="4061307"/>
            <a:ext cx="1377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computer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2692" y="4630232"/>
            <a:ext cx="862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bg2">
                    <a:lumMod val="25000"/>
                  </a:schemeClr>
                </a:solidFill>
              </a:rPr>
              <a:t>robot</a:t>
            </a: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80864" y="5058918"/>
            <a:ext cx="2124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vacuum cleaner</a:t>
            </a:r>
          </a:p>
        </p:txBody>
      </p:sp>
    </p:spTree>
    <p:extLst>
      <p:ext uri="{BB962C8B-B14F-4D97-AF65-F5344CB8AC3E}">
        <p14:creationId xmlns:p14="http://schemas.microsoft.com/office/powerpoint/2010/main" val="27792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7403" y="991277"/>
            <a:ext cx="5679122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7. in / at/ the / sky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...........................................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5902" y="1729856"/>
            <a:ext cx="21900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 smtClean="0">
                <a:solidFill>
                  <a:srgbClr val="FF3300"/>
                </a:solidFill>
              </a:rPr>
              <a:t>in </a:t>
            </a:r>
            <a:r>
              <a:rPr lang="en-US" sz="2600" b="1" dirty="0">
                <a:solidFill>
                  <a:srgbClr val="FF3300"/>
                </a:solidFill>
              </a:rPr>
              <a:t>the sky</a:t>
            </a:r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6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5850" y="128900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Answer key: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in the sea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in the city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in the town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in the mountains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5. in the countryside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6. on the Moon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7. in the sky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95787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</p:spTree>
    <p:extLst>
      <p:ext uri="{BB962C8B-B14F-4D97-AF65-F5344CB8AC3E}">
        <p14:creationId xmlns:p14="http://schemas.microsoft.com/office/powerpoint/2010/main" val="31424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835979" y="57278"/>
            <a:ext cx="804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describe to your classmates what you can see outside the window of your future house. Your group tries to guess where your house 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697" y="1317578"/>
            <a:ext cx="246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823" y="1748354"/>
            <a:ext cx="67852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A: 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Outside my window I can see the beach and the water. Where’s my house?</a:t>
            </a:r>
          </a:p>
          <a:p>
            <a:pPr>
              <a:lnSpc>
                <a:spcPct val="150000"/>
              </a:lnSpc>
            </a:pPr>
            <a:r>
              <a:rPr 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It’s in the sea.</a:t>
            </a:r>
          </a:p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Correct!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92" y="3468688"/>
            <a:ext cx="537686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737" y="177164"/>
            <a:ext cx="82581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 :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Outside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my window I can see the building office and shopping center. Where's my house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It's in the city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Correct.</a:t>
            </a: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828800"/>
            <a:ext cx="6357937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9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9"/>
          <p:cNvSpPr>
            <a:spLocks noChangeArrowheads="1" noChangeShapeType="1" noTextEdit="1"/>
          </p:cNvSpPr>
          <p:nvPr/>
        </p:nvSpPr>
        <p:spPr bwMode="auto">
          <a:xfrm>
            <a:off x="2624138" y="314325"/>
            <a:ext cx="3890962" cy="6477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HOMEWORK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728662" y="1843980"/>
            <a:ext cx="8243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Learn by heart all the new words.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Read the dialogue again.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Prepare  lesson 2 ( A closer look 1)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6"/>
            <a:ext cx="9144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2154789" y="2698217"/>
            <a:ext cx="4870346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3735" y="667458"/>
            <a:ext cx="60886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029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60" y="319248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32" y="3219084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7714" y="4264825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9123476" cy="22867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23722" y="2310134"/>
            <a:ext cx="323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FB7BD"/>
                </a:solidFill>
                <a:latin typeface=".VnBodoni" pitchFamily="34" charset="0"/>
              </a:rPr>
              <a:t>LESSON 1</a:t>
            </a:r>
            <a:endParaRPr lang="en-US" sz="4000" b="1" dirty="0">
              <a:solidFill>
                <a:srgbClr val="0FB7BD"/>
              </a:solidFill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599" y="0"/>
            <a:ext cx="6657975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47A69"/>
                </a:solidFill>
                <a:latin typeface="Berlin Sans FB Demi" pitchFamily="34" charset="0"/>
                <a:ea typeface="Times New Roman"/>
                <a:cs typeface="Calibri"/>
              </a:rPr>
              <a:t>Unit 10: Houses in the future </a:t>
            </a:r>
            <a:endParaRPr lang="en-US" sz="3200" b="1" dirty="0">
              <a:solidFill>
                <a:srgbClr val="F47A69"/>
              </a:solidFill>
              <a:latin typeface="Berlin Sans FB Demi" pitchFamily="34" charset="0"/>
              <a:ea typeface="Times New Roman"/>
              <a:cs typeface="Times New Roman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00B0F0"/>
                </a:solidFill>
                <a:latin typeface="Berlin Sans FB Demi" pitchFamily="34" charset="0"/>
                <a:ea typeface="Times New Roman"/>
                <a:cs typeface="Calibri"/>
              </a:rPr>
              <a:t>Lesson 1: Getting started</a:t>
            </a:r>
            <a:endParaRPr lang="en-US" sz="3200" b="1" dirty="0">
              <a:solidFill>
                <a:srgbClr val="00B0F0"/>
              </a:solidFill>
              <a:effectLst/>
              <a:latin typeface="Berlin Sans FB Demi" pitchFamily="34" charset="0"/>
              <a:ea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257" y="1144979"/>
            <a:ext cx="3224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.VnArabia" pitchFamily="34" charset="0"/>
              </a:rPr>
              <a:t>*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029" y="1889076"/>
            <a:ext cx="1834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UFO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(n): 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6430" y="1874788"/>
            <a:ext cx="2802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vât thể bay, đĩa bay.</a:t>
            </a:r>
          </a:p>
        </p:txBody>
      </p:sp>
      <p:sp>
        <p:nvSpPr>
          <p:cNvPr id="9" name="Rectangle 8"/>
          <p:cNvSpPr/>
          <p:nvPr/>
        </p:nvSpPr>
        <p:spPr>
          <a:xfrm>
            <a:off x="5527258" y="2344136"/>
            <a:ext cx="2914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 lượng mặt trời.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02408" y="1874788"/>
            <a:ext cx="4030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unidentified Flying object):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98682" y="2799189"/>
            <a:ext cx="2400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56790" y="3263088"/>
            <a:ext cx="2299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Tivi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0789" y="3333450"/>
            <a:ext cx="2388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Smart TV (n): 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4693" y="2850892"/>
            <a:ext cx="3611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appliance [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ə'plaiəns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 (n):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2213" y="2384764"/>
            <a:ext cx="2580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Solar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energy (n):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09" y="1729754"/>
            <a:ext cx="4495501" cy="275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27" y="2417308"/>
            <a:ext cx="4744582" cy="275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00" y="3030020"/>
            <a:ext cx="4071938" cy="288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27" y="3312557"/>
            <a:ext cx="4671013" cy="306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69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48" y="100009"/>
            <a:ext cx="325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48DA4"/>
                </a:solidFill>
                <a:latin typeface="Times New Roman" pitchFamily="18" charset="0"/>
                <a:cs typeface="Times New Roman" pitchFamily="18" charset="0"/>
              </a:rPr>
              <a:t>* Checking Vocab.</a:t>
            </a:r>
            <a:endParaRPr lang="en-US" sz="2800" b="1" dirty="0">
              <a:solidFill>
                <a:srgbClr val="048DA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985800" y="1759343"/>
            <a:ext cx="2008959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Smart TV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861158" y="1655775"/>
            <a:ext cx="2258242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TV</a:t>
            </a:r>
          </a:p>
          <a:p>
            <a:pPr algn="ctr"/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hông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75682" y="1753975"/>
            <a:ext cx="2008959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UFO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27145" y="1670063"/>
            <a:ext cx="2258242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bay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53841" y="4209448"/>
            <a:ext cx="2247083" cy="14049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appliance</a:t>
            </a:r>
          </a:p>
        </p:txBody>
      </p:sp>
      <p:sp>
        <p:nvSpPr>
          <p:cNvPr id="9" name="Oval 8"/>
          <p:cNvSpPr/>
          <p:nvPr/>
        </p:nvSpPr>
        <p:spPr>
          <a:xfrm>
            <a:off x="5142682" y="4170786"/>
            <a:ext cx="2258242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651" y="4343400"/>
            <a:ext cx="2138728" cy="13227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Solar energy </a:t>
            </a:r>
          </a:p>
        </p:txBody>
      </p:sp>
      <p:sp>
        <p:nvSpPr>
          <p:cNvPr id="11" name="Oval 10"/>
          <p:cNvSpPr/>
          <p:nvPr/>
        </p:nvSpPr>
        <p:spPr>
          <a:xfrm>
            <a:off x="1384297" y="4138008"/>
            <a:ext cx="2373316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33379" y="105450"/>
            <a:ext cx="2791642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 dirty="0" smtClean="0">
                <a:solidFill>
                  <a:srgbClr val="FF0000"/>
                </a:solidFill>
              </a:rPr>
              <a:t>Look and say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112" y="680200"/>
            <a:ext cx="5883235" cy="4353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4839"/>
            <a:ext cx="598713" cy="6186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31522" y="680200"/>
            <a:ext cx="3813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3" name="B2_23">
            <a:hlinkClick r:id="" action="ppaction://media"/>
            <a:extLst>
              <a:ext uri="{FF2B5EF4-FFF2-40B4-BE49-F238E27FC236}">
                <a16:creationId xmlns="" xmlns:a16="http://schemas.microsoft.com/office/drawing/2014/main" id="{99EFFF89-42B1-4D03-B170-1DECE4051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1404" y="212261"/>
            <a:ext cx="487363" cy="487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5404" y="33714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GB" sz="24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and Nick.</a:t>
            </a:r>
          </a:p>
          <a:p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is painting/ drawing…</a:t>
            </a:r>
          </a:p>
          <a:p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are talking  about…</a:t>
            </a:r>
          </a:p>
          <a:p>
            <a:endParaRPr lang="en-GB" sz="24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404" y="18473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1.Who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are they? </a:t>
            </a: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2. What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doing?</a:t>
            </a: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3. What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are they talking about?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341" y="406258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are you doing,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=""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12022" y="41498"/>
            <a:ext cx="7546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Find and write down the words or phrases that show: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="" xmlns:a16="http://schemas.microsoft.com/office/drawing/2014/main" id="{4DD31997-A525-49AE-A2F5-5E075D6D5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344835"/>
              </p:ext>
            </p:extLst>
          </p:nvPr>
        </p:nvGraphicFramePr>
        <p:xfrm>
          <a:off x="1016972" y="1638849"/>
          <a:ext cx="7110056" cy="28896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32960">
                  <a:extLst>
                    <a:ext uri="{9D8B030D-6E8A-4147-A177-3AD203B41FA5}">
                      <a16:colId xmlns="" xmlns:a16="http://schemas.microsoft.com/office/drawing/2014/main" val="2641860504"/>
                    </a:ext>
                  </a:extLst>
                </a:gridCol>
                <a:gridCol w="3277096">
                  <a:extLst>
                    <a:ext uri="{9D8B030D-6E8A-4147-A177-3AD203B41FA5}">
                      <a16:colId xmlns="" xmlns:a16="http://schemas.microsoft.com/office/drawing/2014/main" val="1171818408"/>
                    </a:ext>
                  </a:extLst>
                </a:gridCol>
              </a:tblGrid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Type of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5504880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7029213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Appliances in the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058945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25C3D93-9151-4584-BD56-48AEECF8F0D2}"/>
              </a:ext>
            </a:extLst>
          </p:cNvPr>
          <p:cNvSpPr txBox="1"/>
          <p:nvPr/>
        </p:nvSpPr>
        <p:spPr>
          <a:xfrm>
            <a:off x="5125251" y="2822078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the mountains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48C97ED-011A-46A7-AECF-B9639F9FCD15}"/>
              </a:ext>
            </a:extLst>
          </p:cNvPr>
          <p:cNvSpPr txBox="1"/>
          <p:nvPr/>
        </p:nvSpPr>
        <p:spPr>
          <a:xfrm>
            <a:off x="4753396" y="3574420"/>
            <a:ext cx="340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some smart TVs and ten robots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A0A8CD-696B-4D07-A6F5-09C16FE6D212}"/>
              </a:ext>
            </a:extLst>
          </p:cNvPr>
          <p:cNvSpPr txBox="1"/>
          <p:nvPr/>
        </p:nvSpPr>
        <p:spPr>
          <a:xfrm>
            <a:off x="5954488" y="1904701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UFO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377682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are you doing,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be a large house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have twenty rooms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My house might have some smart TVs and ten robots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=""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  <p:sp>
        <p:nvSpPr>
          <p:cNvPr id="6" name="Multiplication Sign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4073AFA4-AD6F-4693-84A2-741E4410488E}"/>
              </a:ext>
            </a:extLst>
          </p:cNvPr>
          <p:cNvSpPr/>
          <p:nvPr/>
        </p:nvSpPr>
        <p:spPr>
          <a:xfrm>
            <a:off x="8209935" y="72289"/>
            <a:ext cx="491613" cy="461665"/>
          </a:xfrm>
          <a:prstGeom prst="mathMultiply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1498</TotalTime>
  <Words>1040</Words>
  <Application>Microsoft Office PowerPoint</Application>
  <PresentationFormat>On-screen Show (4:3)</PresentationFormat>
  <Paragraphs>193</Paragraphs>
  <Slides>25</Slides>
  <Notes>2</Notes>
  <HiddenSlides>1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.VnArabia</vt:lpstr>
      <vt:lpstr>.VnAvantH</vt:lpstr>
      <vt:lpstr>.VnBodoni</vt:lpstr>
      <vt:lpstr>Arial</vt:lpstr>
      <vt:lpstr>Arial Black</vt:lpstr>
      <vt:lpstr>Berlin Sans FB Demi</vt:lpstr>
      <vt:lpstr>Calibri</vt:lpstr>
      <vt:lpstr>Lucida Sans Unicode</vt:lpstr>
      <vt:lpstr>Times New Roman</vt:lpstr>
      <vt:lpstr>Verdana</vt:lpstr>
      <vt:lpstr>VNI-Ariston</vt:lpstr>
      <vt:lpstr>Wingdings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105</cp:revision>
  <dcterms:created xsi:type="dcterms:W3CDTF">2020-12-09T02:04:09Z</dcterms:created>
  <dcterms:modified xsi:type="dcterms:W3CDTF">2022-03-22T03:43:53Z</dcterms:modified>
</cp:coreProperties>
</file>