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303" r:id="rId3"/>
    <p:sldId id="304" r:id="rId4"/>
    <p:sldId id="305" r:id="rId5"/>
    <p:sldId id="308" r:id="rId6"/>
    <p:sldId id="289" r:id="rId7"/>
    <p:sldId id="290" r:id="rId8"/>
    <p:sldId id="306" r:id="rId9"/>
    <p:sldId id="292" r:id="rId10"/>
    <p:sldId id="288" r:id="rId11"/>
    <p:sldId id="293" r:id="rId12"/>
    <p:sldId id="294" r:id="rId13"/>
    <p:sldId id="296" r:id="rId14"/>
    <p:sldId id="307" r:id="rId15"/>
    <p:sldId id="298" r:id="rId16"/>
    <p:sldId id="299" r:id="rId17"/>
    <p:sldId id="297" r:id="rId18"/>
    <p:sldId id="300" r:id="rId19"/>
    <p:sldId id="275" r:id="rId20"/>
    <p:sldId id="301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AFDDFF"/>
    <a:srgbClr val="E1EFD9"/>
    <a:srgbClr val="FFE89F"/>
    <a:srgbClr val="FFE07D"/>
    <a:srgbClr val="FFD13F"/>
    <a:srgbClr val="F1664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6" d="100"/>
          <a:sy n="86" d="100"/>
        </p:scale>
        <p:origin x="1291" y="67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image" Target="../media/image13.png"/><Relationship Id="rId9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elcome to My Class SuperHero Theme Posters by MaQ Tono | Tp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3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1535126" y="3005408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dishwasher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03000" y="1415579"/>
            <a:ext cx="2372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dishwasher</a:t>
            </a:r>
          </a:p>
        </p:txBody>
      </p:sp>
      <p:sp>
        <p:nvSpPr>
          <p:cNvPr id="33" name="5-Point Star 32">
            <a:hlinkClick r:id="rId3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37360" y="3567170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wash and dry dishes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7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1793038" y="2668979"/>
            <a:ext cx="63957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fridge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15476" y="1351545"/>
            <a:ext cx="1303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fridge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732206" y="3340082"/>
            <a:ext cx="63957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keep food fresh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1242154" y="2629511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washing machine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help us to do?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25031" y="1429182"/>
            <a:ext cx="35107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washing machine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42154" y="3281860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wash and dry clothes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32206" y="63835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5" y="13008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1" name="TextBox 30"/>
          <p:cNvSpPr txBox="1"/>
          <p:nvPr/>
        </p:nvSpPr>
        <p:spPr>
          <a:xfrm>
            <a:off x="1445642" y="2537693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computer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54587" y="1264528"/>
            <a:ext cx="20994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Computer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5-Point Star 8">
            <a:hlinkClick r:id="rId3" action="ppaction://hlinksldjump"/>
          </p:cNvPr>
          <p:cNvSpPr/>
          <p:nvPr/>
        </p:nvSpPr>
        <p:spPr>
          <a:xfrm>
            <a:off x="4305123" y="6277398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318919" y="3198900"/>
            <a:ext cx="749753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receive and send emails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5184" y="3373678"/>
            <a:ext cx="3743864" cy="41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send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ction Button: Help 9">
            <a:hlinkClick r:id="" action="ppaction://hlinkshowjump?jump=nextslide" highlightClick="1"/>
          </p:cNvPr>
          <p:cNvSpPr/>
          <p:nvPr/>
        </p:nvSpPr>
        <p:spPr>
          <a:xfrm>
            <a:off x="5296618" y="4034885"/>
            <a:ext cx="1500996" cy="1268083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0803" y="2252243"/>
            <a:ext cx="5391510" cy="41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emails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081" y="3302342"/>
            <a:ext cx="154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 syllables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1508" y="3951636"/>
            <a:ext cx="154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 verb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18482" y="3951635"/>
            <a:ext cx="154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 noun</a:t>
            </a:r>
          </a:p>
        </p:txBody>
      </p:sp>
      <p:sp>
        <p:nvSpPr>
          <p:cNvPr id="8" name="Rectangle 7"/>
          <p:cNvSpPr/>
          <p:nvPr/>
        </p:nvSpPr>
        <p:spPr>
          <a:xfrm>
            <a:off x="750376" y="688900"/>
            <a:ext cx="6814990" cy="55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STRESS IN TWO-SYLLABLE WORDS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4659" y="3302341"/>
            <a:ext cx="154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 syllables</a:t>
            </a:r>
          </a:p>
        </p:txBody>
      </p:sp>
    </p:spTree>
    <p:extLst>
      <p:ext uri="{BB962C8B-B14F-4D97-AF65-F5344CB8AC3E}">
        <p14:creationId xmlns:p14="http://schemas.microsoft.com/office/powerpoint/2010/main" val="249443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/>
      <p:bldP spid="17" grpId="0"/>
      <p:bldP spid="8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049" y="706618"/>
            <a:ext cx="831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Đối với hầu hết các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danh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tính từ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hai âm tiết trong tiếng Anh thì trọng âm rơi vào âm tiết thứ nhất.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60569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3986" y="176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money (n.) /ˈmʌni/ 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artist (n.) /ˈɑːtɪst/ 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lovely (adj.) /ˈlʌvli/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healthy (adj.) /ˈhel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i/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Pretty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/>
              <a:t>/'</a:t>
            </a:r>
            <a:r>
              <a:rPr lang="en-US" sz="3200" dirty="0" err="1"/>
              <a:t>priti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famous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en-US" sz="3200" dirty="0"/>
              <a:t>/'</a:t>
            </a:r>
            <a:r>
              <a:rPr lang="en-US" sz="3200" dirty="0" err="1"/>
              <a:t>feiməs</a:t>
            </a:r>
            <a:r>
              <a:rPr lang="en-US" sz="3200" dirty="0"/>
              <a:t>/</a:t>
            </a:r>
            <a:r>
              <a:rPr lang="en-US" sz="32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517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483" y="685755"/>
            <a:ext cx="87004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Trọng âm rơi vào âm tiết đầu nếu: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âm tiết thứ 2 của từ gồm một nguyên âm ngắn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và kết thúc với ít hơn hoặc bằng một phụ 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3345" y="156105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8080"/>
                </a:solidFill>
              </a:rPr>
              <a:t>Quy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tắc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nhấn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trọng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của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từ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có</a:t>
            </a:r>
            <a:r>
              <a:rPr lang="en-US" sz="2800" b="1" dirty="0">
                <a:solidFill>
                  <a:srgbClr val="008080"/>
                </a:solidFill>
              </a:rPr>
              <a:t> 2 </a:t>
            </a:r>
            <a:r>
              <a:rPr lang="en-US" sz="2800" b="1" dirty="0" err="1">
                <a:solidFill>
                  <a:srgbClr val="008080"/>
                </a:solidFill>
              </a:rPr>
              <a:t>âm</a:t>
            </a:r>
            <a:r>
              <a:rPr lang="en-US" sz="2800" b="1" dirty="0">
                <a:solidFill>
                  <a:srgbClr val="008080"/>
                </a:solidFill>
              </a:rPr>
              <a:t> </a:t>
            </a:r>
            <a:r>
              <a:rPr lang="en-US" sz="2800" b="1" dirty="0" err="1">
                <a:solidFill>
                  <a:srgbClr val="008080"/>
                </a:solidFill>
              </a:rPr>
              <a:t>tiết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2276" y="2198557"/>
            <a:ext cx="5638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answer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ænsər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summer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sʌmər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question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kwestʃən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music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mjuzɪk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practise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/>
              <a:t>/ ˈ</a:t>
            </a:r>
            <a:r>
              <a:rPr lang="en-US" sz="2400" dirty="0" err="1"/>
              <a:t>præktɪs</a:t>
            </a:r>
            <a:r>
              <a:rPr lang="en-US" sz="2400" dirty="0"/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visit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vɪzɪt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clever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/'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klevə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[r]/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194" y="78667"/>
            <a:ext cx="4966286" cy="1199951"/>
            <a:chOff x="1977534" y="2844412"/>
            <a:chExt cx="4966286" cy="1199951"/>
          </a:xfrm>
        </p:grpSpPr>
        <p:sp>
          <p:nvSpPr>
            <p:cNvPr id="6" name="TextBox 5"/>
            <p:cNvSpPr txBox="1"/>
            <p:nvPr/>
          </p:nvSpPr>
          <p:spPr>
            <a:xfrm>
              <a:off x="1977534" y="2844412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II. 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12494" y="3459588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Stress in two-syllable words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55384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807404" y="1460954"/>
            <a:ext cx="53432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Then listen and repeat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96239" y="2610549"/>
            <a:ext cx="6920346" cy="3096490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4539" y="3035675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picture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760" y="3953244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enjoy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1296" y="4938129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kitchen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5732" y="3528118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receive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6329" y="3477231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bedroom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5732" y="4470689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village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91158" y="4482399"/>
            <a:ext cx="18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robot</a:t>
            </a:r>
          </a:p>
        </p:txBody>
      </p:sp>
      <p:pic>
        <p:nvPicPr>
          <p:cNvPr id="10" name="Unit-10-Houses-in-the-future1648661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8231" y="401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574" y="1407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404" y="1400784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74" y="20477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366" y="27833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0196" y="2774719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574" y="35277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403" y="3519093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404" y="2056369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robot</a:t>
            </a:r>
            <a:r>
              <a:rPr lang="en-US" sz="2400" dirty="0"/>
              <a:t> helps me to do the </a:t>
            </a:r>
            <a:r>
              <a:rPr lang="en-US" sz="2400" u="sng" dirty="0"/>
              <a:t>housework</a:t>
            </a:r>
            <a:r>
              <a:rPr lang="en-US" sz="24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42" y="3959310"/>
            <a:ext cx="4421765" cy="2640842"/>
          </a:xfrm>
          <a:prstGeom prst="rect">
            <a:avLst/>
          </a:prstGeom>
        </p:spPr>
      </p:pic>
      <p:pic>
        <p:nvPicPr>
          <p:cNvPr id="16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u="sng" dirty="0"/>
              <a:t>picture</a:t>
            </a:r>
            <a:r>
              <a:rPr lang="en-US" sz="2400" dirty="0"/>
              <a:t> is on the wall of the </a:t>
            </a:r>
            <a:r>
              <a:rPr lang="en-US" sz="2400" u="sng" dirty="0"/>
              <a:t>bedroom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116655140750424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3148"/>
            <a:ext cx="9170974" cy="5127267"/>
          </a:xfrm>
        </p:spPr>
      </p:pic>
      <p:sp>
        <p:nvSpPr>
          <p:cNvPr id="5" name="Rectangle 4"/>
          <p:cNvSpPr/>
          <p:nvPr/>
        </p:nvSpPr>
        <p:spPr>
          <a:xfrm>
            <a:off x="1104179" y="336430"/>
            <a:ext cx="7228938" cy="733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List the rooms in the house</a:t>
            </a:r>
          </a:p>
        </p:txBody>
      </p:sp>
    </p:spTree>
    <p:extLst>
      <p:ext uri="{BB962C8B-B14F-4D97-AF65-F5344CB8AC3E}">
        <p14:creationId xmlns:p14="http://schemas.microsoft.com/office/powerpoint/2010/main" val="27991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20" y="119467"/>
            <a:ext cx="3110837" cy="80858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8080"/>
                </a:solidFill>
                <a:latin typeface=".VnBodoni" pitchFamily="34" charset="0"/>
              </a:rPr>
              <a:t>* Production</a:t>
            </a:r>
            <a:endParaRPr lang="en-US" sz="32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2934" y="1657727"/>
            <a:ext cx="6707875" cy="273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.VnBodoni" pitchFamily="34" charset="0"/>
                <a:ea typeface="Times New Roman"/>
                <a:cs typeface="Times New Roman"/>
              </a:rPr>
              <a:t>Eg</a:t>
            </a: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:  cushion  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(stand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table    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( stand up)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.VnBodoni" pitchFamily="34" charset="0"/>
                <a:ea typeface="Times New Roman"/>
                <a:cs typeface="Times New Roman"/>
              </a:rPr>
              <a:t>       famous  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(sit down)</a:t>
            </a:r>
          </a:p>
          <a:p>
            <a:r>
              <a:rPr lang="en-US" sz="3600" b="1" dirty="0">
                <a:latin typeface=".VnBodoni" pitchFamily="34" charset="0"/>
                <a:ea typeface="Times New Roman"/>
              </a:rPr>
              <a:t>       modern  </a:t>
            </a:r>
            <a:r>
              <a:rPr lang="en-US" sz="3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( sit down )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3191" y="815031"/>
            <a:ext cx="5817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.VnBlack" pitchFamily="34" charset="0"/>
              </a:rPr>
              <a:t>Game: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“</a:t>
            </a:r>
            <a:r>
              <a:rPr lang="en-US" sz="3600" dirty="0">
                <a:solidFill>
                  <a:srgbClr val="00B050"/>
                </a:solidFill>
                <a:latin typeface=".VnBlack" pitchFamily="34" charset="0"/>
              </a:rPr>
              <a:t>Up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 </a:t>
            </a:r>
            <a:r>
              <a:rPr lang="en-US" sz="3600" dirty="0">
                <a:latin typeface=".VnBlack" pitchFamily="3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down</a:t>
            </a:r>
            <a:r>
              <a:rPr lang="en-US" sz="3600" dirty="0">
                <a:latin typeface=".VnBlack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723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0918" y="2112968"/>
            <a:ext cx="7179876" cy="1200316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lvl="0"/>
            <a:r>
              <a:rPr lang="en-GB" sz="3600" dirty="0"/>
              <a:t>-</a:t>
            </a:r>
            <a:r>
              <a:rPr lang="en-US" sz="3600" dirty="0"/>
              <a:t> Learn by heart all the new words.</a:t>
            </a:r>
            <a:br>
              <a:rPr lang="en-US" sz="3600" dirty="0"/>
            </a:br>
            <a:r>
              <a:rPr lang="en-US" sz="3600" dirty="0"/>
              <a:t> - Prepare  lesson 3 ( A closer look 2)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1641747" y="341844"/>
            <a:ext cx="5227092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* Homework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71248"/>
            <a:ext cx="3559791" cy="22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53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384" y="3594038"/>
            <a:ext cx="4287328" cy="3151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84" y="132810"/>
            <a:ext cx="4287328" cy="3257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" y="99921"/>
            <a:ext cx="4044979" cy="3323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27" y="3594038"/>
            <a:ext cx="4044979" cy="31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8501" r="18850" b="20767"/>
          <a:stretch/>
        </p:blipFill>
        <p:spPr>
          <a:xfrm>
            <a:off x="0" y="0"/>
            <a:ext cx="9144000" cy="16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7208"/>
            <a:ext cx="9083615" cy="4830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505" y="1459761"/>
            <a:ext cx="736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322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8480" y="16504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I. VOCABULARY</a:t>
            </a:r>
          </a:p>
        </p:txBody>
      </p:sp>
    </p:spTree>
    <p:extLst>
      <p:ext uri="{BB962C8B-B14F-4D97-AF65-F5344CB8AC3E}">
        <p14:creationId xmlns:p14="http://schemas.microsoft.com/office/powerpoint/2010/main" val="119600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119" y="1272103"/>
            <a:ext cx="8499763" cy="10702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9812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238" y="1386772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591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1411" y="1834097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6800" y="1381608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07" y="1386772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8579" y="1834097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9601" y="1804826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47351"/>
              </p:ext>
            </p:extLst>
          </p:nvPr>
        </p:nvGraphicFramePr>
        <p:xfrm>
          <a:off x="322120" y="2861181"/>
          <a:ext cx="8499762" cy="36862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living</a:t>
                      </a:r>
                      <a:r>
                        <a:rPr lang="en-US" sz="2800" baseline="0" dirty="0"/>
                        <a:t> room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bedroom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kitchen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47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fan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231469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365361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172431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clock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4701950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computer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06956" y="3544764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cooker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543715" y="4112908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fridge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561138" y="5066674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dishwasher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090442" y="5558775"/>
            <a:ext cx="261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washing machine</a:t>
            </a:r>
          </a:p>
        </p:txBody>
      </p:sp>
      <p:pic>
        <p:nvPicPr>
          <p:cNvPr id="28" name="B2_24">
            <a:hlinkClick r:id="" action="ppaction://media"/>
            <a:extLst>
              <a:ext uri="{FF2B5EF4-FFF2-40B4-BE49-F238E27FC236}">
                <a16:creationId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091" y="74839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6673692" y="6010445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wireless TV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3761205" y="5288327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fan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6587876" y="457457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electric fan</a:t>
            </a:r>
          </a:p>
        </p:txBody>
      </p:sp>
    </p:spTree>
    <p:extLst>
      <p:ext uri="{BB962C8B-B14F-4D97-AF65-F5344CB8AC3E}">
        <p14:creationId xmlns:p14="http://schemas.microsoft.com/office/powerpoint/2010/main" val="11566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6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976509"/>
              </p:ext>
            </p:extLst>
          </p:nvPr>
        </p:nvGraphicFramePr>
        <p:xfrm>
          <a:off x="4777838" y="1048126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 and dry clothes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131631"/>
              </p:ext>
            </p:extLst>
          </p:nvPr>
        </p:nvGraphicFramePr>
        <p:xfrm>
          <a:off x="726875" y="1043795"/>
          <a:ext cx="3245426" cy="39163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0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 dirty="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 dirty="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 dirty="0"/>
                        <a:t> washing</a:t>
                      </a:r>
                      <a:r>
                        <a:rPr lang="en-US" sz="2400" baseline="0" dirty="0"/>
                        <a:t> machine</a:t>
                      </a:r>
                      <a:endParaRPr lang="en-US" sz="2400" dirty="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3985404" y="1940943"/>
            <a:ext cx="792434" cy="14492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85404" y="2602302"/>
            <a:ext cx="792434" cy="14434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85404" y="2665562"/>
            <a:ext cx="792434" cy="6584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985404" y="3902874"/>
            <a:ext cx="792434" cy="804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985404" y="2104659"/>
            <a:ext cx="792434" cy="24538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66032"/>
              </p:ext>
            </p:extLst>
          </p:nvPr>
        </p:nvGraphicFramePr>
        <p:xfrm>
          <a:off x="3975127" y="1043796"/>
          <a:ext cx="3662227" cy="390294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97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1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  <a:endParaRPr lang="en-US" sz="2400" baseline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 and dry clothes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6875" y="1043795"/>
          <a:ext cx="3245426" cy="39163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0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 dirty="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 dirty="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 dirty="0"/>
                        <a:t> washing</a:t>
                      </a:r>
                      <a:r>
                        <a:rPr lang="en-US" sz="2400" baseline="0" dirty="0"/>
                        <a:t> machine</a:t>
                      </a:r>
                      <a:endParaRPr lang="en-US" sz="2400" dirty="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87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49911" y="5277576"/>
            <a:ext cx="6840420" cy="128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What can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electric cooker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help us to do?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 can help us to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cook rice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645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21" name="Isosceles Triangle 20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3" name="Oval 22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6603737" y="3698477"/>
            <a:ext cx="1003402" cy="7413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Heptagon 26">
            <a:hlinkClick r:id="rId6" action="ppaction://hlinksldjump"/>
          </p:cNvPr>
          <p:cNvSpPr/>
          <p:nvPr/>
        </p:nvSpPr>
        <p:spPr>
          <a:xfrm>
            <a:off x="6586498" y="2660639"/>
            <a:ext cx="991601" cy="770331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Heptagon 27">
            <a:hlinkClick r:id="rId7" action="ppaction://hlinksldjump"/>
          </p:cNvPr>
          <p:cNvSpPr/>
          <p:nvPr/>
        </p:nvSpPr>
        <p:spPr>
          <a:xfrm>
            <a:off x="6586498" y="1659432"/>
            <a:ext cx="950129" cy="757325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Heptagon 28">
            <a:hlinkClick r:id="rId8" action="ppaction://hlinksldjump"/>
          </p:cNvPr>
          <p:cNvSpPr/>
          <p:nvPr/>
        </p:nvSpPr>
        <p:spPr>
          <a:xfrm>
            <a:off x="6630307" y="4680478"/>
            <a:ext cx="971693" cy="74093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5-Point Star 29">
            <a:hlinkClick r:id="rId9" action="ppaction://hlinksldjump"/>
          </p:cNvPr>
          <p:cNvSpPr/>
          <p:nvPr/>
        </p:nvSpPr>
        <p:spPr>
          <a:xfrm>
            <a:off x="4166709" y="6229066"/>
            <a:ext cx="6858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24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823</Words>
  <Application>Microsoft Office PowerPoint</Application>
  <PresentationFormat>On-screen Show (4:3)</PresentationFormat>
  <Paragraphs>154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.VnBlack</vt:lpstr>
      <vt:lpstr>.VnBodoni</vt:lpstr>
      <vt:lpstr>.VnTifani Heavy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116</cp:revision>
  <dcterms:created xsi:type="dcterms:W3CDTF">2020-12-09T02:04:09Z</dcterms:created>
  <dcterms:modified xsi:type="dcterms:W3CDTF">2023-03-21T16:17:17Z</dcterms:modified>
</cp:coreProperties>
</file>