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1" r:id="rId2"/>
    <p:sldId id="288" r:id="rId3"/>
    <p:sldId id="284" r:id="rId4"/>
    <p:sldId id="277" r:id="rId5"/>
    <p:sldId id="282" r:id="rId6"/>
    <p:sldId id="285" r:id="rId7"/>
    <p:sldId id="286" r:id="rId8"/>
    <p:sldId id="290" r:id="rId9"/>
    <p:sldId id="291" r:id="rId10"/>
    <p:sldId id="292" r:id="rId11"/>
    <p:sldId id="293" r:id="rId12"/>
    <p:sldId id="274" r:id="rId13"/>
    <p:sldId id="287" r:id="rId14"/>
    <p:sldId id="278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92DBF8"/>
    <a:srgbClr val="6ECFF6"/>
    <a:srgbClr val="FAC5BE"/>
    <a:srgbClr val="F8ACA2"/>
    <a:srgbClr val="F47A69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82" d="100"/>
          <a:sy n="82" d="100"/>
        </p:scale>
        <p:origin x="1411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H&#7891;ng%20H&#7843;i\Videos\WhatIf-DinaGaripova-3631783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92187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912022" y="41498"/>
            <a:ext cx="78267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828" y="18529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5658" y="1846436"/>
            <a:ext cx="219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is going 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828" y="24933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3620" y="32290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8450" y="3220371"/>
            <a:ext cx="391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can buy green bags 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828" y="39733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5657" y="3964745"/>
            <a:ext cx="238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wants to buy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828" y="47441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5658" y="4744193"/>
            <a:ext cx="479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thinks that Mi is green because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5658" y="2502021"/>
            <a:ext cx="551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green shopping bag is better than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3260436" y="184643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tomorrow.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3260436" y="184530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picnic </a:t>
            </a:r>
            <a:r>
              <a:rPr lang="en-US" sz="2400" dirty="0"/>
              <a:t>tomorrow.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6507425" y="2493368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6507425" y="2493368"/>
            <a:ext cx="1656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plastic one.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4999137" y="3229024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4999137" y="3229024"/>
            <a:ext cx="218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check-out.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3304199" y="3973398"/>
            <a:ext cx="3652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bag for her mum.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3332480" y="3964680"/>
            <a:ext cx="4048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reusable </a:t>
            </a:r>
            <a:r>
              <a:rPr lang="en-US" sz="2400" dirty="0"/>
              <a:t>bag for her mum.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5800415" y="4747553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5800414" y="4747553"/>
            <a:ext cx="181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she’s cycling.</a:t>
            </a:r>
          </a:p>
        </p:txBody>
      </p:sp>
    </p:spTree>
    <p:extLst>
      <p:ext uri="{BB962C8B-B14F-4D97-AF65-F5344CB8AC3E}">
        <p14:creationId xmlns:p14="http://schemas.microsoft.com/office/powerpoint/2010/main" val="689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36921"/>
            <a:ext cx="78897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762235-E960-44B3-AC51-882E9AD56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14"/>
          <a:stretch/>
        </p:blipFill>
        <p:spPr>
          <a:xfrm>
            <a:off x="219994" y="1111960"/>
            <a:ext cx="3927451" cy="4986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C37AE-FEFA-4FD2-AFBC-A76D3F144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14"/>
          <a:stretch/>
        </p:blipFill>
        <p:spPr>
          <a:xfrm>
            <a:off x="4854799" y="1134224"/>
            <a:ext cx="3842391" cy="487834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3A43B6-E298-45C4-8F86-5AD70947936A}"/>
              </a:ext>
            </a:extLst>
          </p:cNvPr>
          <p:cNvCxnSpPr/>
          <p:nvPr/>
        </p:nvCxnSpPr>
        <p:spPr>
          <a:xfrm>
            <a:off x="3811844" y="2814638"/>
            <a:ext cx="1674556" cy="1128712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70E0B4-60BE-47F5-997A-6D13DE30ED99}"/>
              </a:ext>
            </a:extLst>
          </p:cNvPr>
          <p:cNvCxnSpPr>
            <a:cxnSpLocks/>
          </p:cNvCxnSpPr>
          <p:nvPr/>
        </p:nvCxnSpPr>
        <p:spPr>
          <a:xfrm>
            <a:off x="3811844" y="4227151"/>
            <a:ext cx="1674556" cy="1087799"/>
          </a:xfrm>
          <a:prstGeom prst="straightConnector1">
            <a:avLst/>
          </a:prstGeom>
          <a:ln w="635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EBD952-C9D8-4A5F-B899-A96790CC28C3}"/>
              </a:ext>
            </a:extLst>
          </p:cNvPr>
          <p:cNvCxnSpPr>
            <a:cxnSpLocks/>
          </p:cNvCxnSpPr>
          <p:nvPr/>
        </p:nvCxnSpPr>
        <p:spPr>
          <a:xfrm flipV="1">
            <a:off x="3811844" y="2696440"/>
            <a:ext cx="1531681" cy="3061423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3" y="58404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10377" y="45025"/>
            <a:ext cx="82381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6291" y="1017916"/>
            <a:ext cx="2494997" cy="1663331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77037" y="1025900"/>
            <a:ext cx="2495366" cy="1663331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24281" y="1025799"/>
            <a:ext cx="2493248" cy="1663432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1544" y="4255876"/>
            <a:ext cx="2644950" cy="1856612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86643" y="4450660"/>
            <a:ext cx="2780902" cy="1856612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3450" y="3069811"/>
            <a:ext cx="2056189" cy="804210"/>
            <a:chOff x="270164" y="4509655"/>
            <a:chExt cx="2056189" cy="804210"/>
          </a:xfrm>
        </p:grpSpPr>
        <p:sp>
          <p:nvSpPr>
            <p:cNvPr id="21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290978" y="4529328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a.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504397" y="4522851"/>
              <a:ext cx="17281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120434" y="3069811"/>
            <a:ext cx="1701520" cy="804210"/>
            <a:chOff x="270165" y="4509655"/>
            <a:chExt cx="1701520" cy="804210"/>
          </a:xfrm>
        </p:grpSpPr>
        <p:sp>
          <p:nvSpPr>
            <p:cNvPr id="25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b.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522851"/>
              <a:ext cx="1366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3899201" y="3069811"/>
            <a:ext cx="1163393" cy="794928"/>
            <a:chOff x="410475" y="4416136"/>
            <a:chExt cx="1163393" cy="794928"/>
          </a:xfrm>
        </p:grpSpPr>
        <p:sp>
          <p:nvSpPr>
            <p:cNvPr id="29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c.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5088549" y="3076394"/>
            <a:ext cx="1413027" cy="804210"/>
            <a:chOff x="348130" y="4509655"/>
            <a:chExt cx="1413027" cy="804210"/>
          </a:xfrm>
        </p:grpSpPr>
        <p:sp>
          <p:nvSpPr>
            <p:cNvPr id="33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d.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6557543" y="3089484"/>
            <a:ext cx="2726835" cy="804210"/>
            <a:chOff x="270164" y="4509655"/>
            <a:chExt cx="2726835" cy="804210"/>
          </a:xfrm>
        </p:grpSpPr>
        <p:sp>
          <p:nvSpPr>
            <p:cNvPr id="37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e.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2291 L -0.32187 -0.0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94" y="-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0.35469 -0.05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-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4625 -0.0479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24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2.22222E-6 L -0.59532 0.4395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219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417 L 0.11875 0.46041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232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5833 L 4.72222E-6 -0.008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33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6042 L 0.00469 -0.020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-627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07403" y="410577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1987" y="1486972"/>
            <a:ext cx="44161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</a:rPr>
              <a:t>A: </a:t>
            </a:r>
            <a:r>
              <a:rPr lang="en-US" sz="2800" dirty="0"/>
              <a:t>Do you plant trees?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 don’t.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</a:rPr>
              <a:t>A: </a:t>
            </a:r>
            <a:r>
              <a:rPr lang="en-US" sz="2800" dirty="0"/>
              <a:t>Do you pick up rubbish?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 do.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78067"/>
            <a:ext cx="1331768" cy="389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86972"/>
            <a:ext cx="4343400" cy="3416320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2400" dirty="0">
                <a:latin typeface=".VnSouthern" pitchFamily="34" charset="0"/>
              </a:rPr>
              <a:t>-plant trees and flowers</a:t>
            </a:r>
            <a:br>
              <a:rPr lang="en" sz="2400" dirty="0">
                <a:latin typeface=".VnSouthern" pitchFamily="34" charset="0"/>
              </a:rPr>
            </a:br>
            <a:r>
              <a:rPr lang="en" sz="2400" dirty="0">
                <a:latin typeface=".VnSouthern" pitchFamily="34" charset="0"/>
              </a:rPr>
              <a:t>-pick up rubbish</a:t>
            </a:r>
            <a:br>
              <a:rPr lang="en" sz="2400" dirty="0">
                <a:latin typeface=".VnSouthern" pitchFamily="34" charset="0"/>
              </a:rPr>
            </a:br>
            <a:r>
              <a:rPr lang="en" sz="2400" dirty="0">
                <a:latin typeface=".VnSouthern" pitchFamily="34" charset="0"/>
              </a:rPr>
              <a:t>-cycle</a:t>
            </a:r>
            <a:br>
              <a:rPr lang="en" sz="2400" dirty="0">
                <a:latin typeface=".VnSouthern" pitchFamily="34" charset="0"/>
              </a:rPr>
            </a:br>
            <a:r>
              <a:rPr lang="en" sz="2400" dirty="0">
                <a:latin typeface=".VnSouthern" pitchFamily="34" charset="0"/>
              </a:rPr>
              <a:t>-walk to school</a:t>
            </a:r>
          </a:p>
          <a:p>
            <a:pPr algn="ctr">
              <a:lnSpc>
                <a:spcPct val="150000"/>
              </a:lnSpc>
            </a:pPr>
            <a:r>
              <a:rPr lang="en" sz="2400" dirty="0">
                <a:latin typeface=".VnSouthern" pitchFamily="34" charset="0"/>
              </a:rPr>
              <a:t>-use reusable bags when shopping</a:t>
            </a:r>
            <a:endParaRPr lang="en-US" sz="2400" dirty="0">
              <a:latin typeface=".VnSouth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286000"/>
            <a:ext cx="7933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- </a:t>
            </a:r>
            <a:r>
              <a:rPr lang="en-US" sz="3600" dirty="0"/>
              <a:t> </a:t>
            </a:r>
            <a:r>
              <a:rPr lang="en-US" sz="3600" b="1" dirty="0"/>
              <a:t>Learn by heart all the new words.</a:t>
            </a:r>
          </a:p>
          <a:p>
            <a:r>
              <a:rPr lang="en-US" sz="3600" b="1" dirty="0"/>
              <a:t>-  Read the dialogue again.</a:t>
            </a:r>
            <a:r>
              <a:rPr lang="en-GB" sz="3600" b="1" dirty="0"/>
              <a:t> </a:t>
            </a:r>
          </a:p>
          <a:p>
            <a:r>
              <a:rPr lang="en-US" sz="3600" b="1" dirty="0"/>
              <a:t>-  Prepare  lesson 2 ( A closer look 1</a:t>
            </a:r>
            <a:r>
              <a:rPr lang="en-US" sz="3600" dirty="0"/>
              <a:t>)</a:t>
            </a:r>
            <a:endParaRPr lang="en-GB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909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46"/>
            <a:ext cx="9144000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01" y="278311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9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7" y="748660"/>
            <a:ext cx="5430861" cy="37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195551"/>
            <a:ext cx="3563888" cy="1015651"/>
          </a:xfrm>
          <a:prstGeom prst="rect">
            <a:avLst/>
          </a:prstGeom>
        </p:spPr>
        <p:txBody>
          <a:bodyPr lIns="91427" tIns="45714" rIns="91427" bIns="45714">
            <a:spAutoFit/>
          </a:bodyPr>
          <a:lstStyle/>
          <a:p>
            <a:pPr>
              <a:defRPr/>
            </a:pPr>
            <a:r>
              <a:rPr lang="en-US" sz="4400" b="1" dirty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* Warm up</a:t>
            </a:r>
            <a:r>
              <a:rPr lang="en-US" sz="6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cs typeface="Arial" pitchFamily="34" charset="0"/>
              </a:rPr>
              <a:t>:</a:t>
            </a:r>
            <a:endParaRPr lang="en-US" sz="6000" dirty="0">
              <a:ln>
                <a:solidFill>
                  <a:srgbClr val="FF0000"/>
                </a:solidFill>
              </a:ln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8140" y="84744"/>
            <a:ext cx="1729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Chatting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80113" y="4687644"/>
            <a:ext cx="5400676" cy="36485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- What is this picture about? 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233" y="5061510"/>
            <a:ext cx="66017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Tx/>
              <a:buChar char="-"/>
            </a:pP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you like to live in a green world? </a:t>
            </a:r>
            <a:endParaRPr lang="en-GB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Why or why not?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8936" y="1220147"/>
            <a:ext cx="18179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B050"/>
                </a:solidFill>
              </a:rPr>
              <a:t>"Our greener world</a:t>
            </a:r>
            <a:r>
              <a:rPr lang="en-GB" sz="2800" b="1" dirty="0">
                <a:solidFill>
                  <a:srgbClr val="00B050"/>
                </a:solidFill>
              </a:rPr>
              <a:t>”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850" y="5400580"/>
            <a:ext cx="78295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vi-VN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"Let's go green!</a:t>
            </a:r>
            <a:r>
              <a:rPr lang="en-GB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” :</a:t>
            </a: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2850" y="4477696"/>
            <a:ext cx="812667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Green : </a:t>
            </a: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54476" y="4464646"/>
            <a:ext cx="687228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relating to the protection of the environment.</a:t>
            </a:r>
            <a:endParaRPr lang="en-US" sz="28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7528" y="5412554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en-GB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to do more to protect nature and the environment.</a:t>
            </a:r>
            <a:endParaRPr lang="en-US" sz="28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06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" y="21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585" y="0"/>
            <a:ext cx="882967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SOME THINGS YOU DO EVERYDAY WHICH IS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   GOOD FOR THE ENVIRONMENT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757237" y="1674674"/>
            <a:ext cx="7000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-  Plant trees.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857250" y="396760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- Don’t liter.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- 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57250" y="3450938"/>
            <a:ext cx="449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- Reuse and recycle things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1522" y="2767162"/>
            <a:ext cx="7443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- public transport to reduce air pollution.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1801" y="2259449"/>
            <a:ext cx="6733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-  Go to school / work by bikes or by</a:t>
            </a:r>
          </a:p>
        </p:txBody>
      </p:sp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If-DinaGaripova-363178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9677400" y="381000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3" y="1657350"/>
            <a:ext cx="862965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2" y="-71445"/>
            <a:ext cx="8772531" cy="20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23634"/>
            <a:ext cx="8990636" cy="2279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244" y="2538116"/>
            <a:ext cx="3291839" cy="523208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1: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85" y="3276236"/>
            <a:ext cx="4491358" cy="830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57" y="3302832"/>
            <a:ext cx="961782" cy="777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6975" y="4289440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Let’s go green!</a:t>
            </a:r>
          </a:p>
        </p:txBody>
      </p:sp>
    </p:spTree>
    <p:extLst>
      <p:ext uri="{BB962C8B-B14F-4D97-AF65-F5344CB8AC3E}">
        <p14:creationId xmlns:p14="http://schemas.microsoft.com/office/powerpoint/2010/main" val="228404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5762" y="577156"/>
            <a:ext cx="584566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reusable [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ːˈ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juːzəb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(ə)l] (a):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162" y="19735"/>
            <a:ext cx="3157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* </a:t>
            </a:r>
            <a:r>
              <a:rPr lang="vi-VN" sz="2800" b="1" dirty="0">
                <a:solidFill>
                  <a:srgbClr val="008080"/>
                </a:solidFill>
              </a:rPr>
              <a:t>Vocabulary</a:t>
            </a:r>
            <a:endParaRPr lang="en-US" sz="2800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79336" y="573638"/>
            <a:ext cx="27286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8939" y="1169409"/>
            <a:ext cx="165942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2047" y="1760948"/>
            <a:ext cx="17940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4982" y="2387556"/>
            <a:ext cx="22172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quày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0610" y="3050317"/>
            <a:ext cx="228780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57810" y="3699603"/>
            <a:ext cx="14991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357" y="3686823"/>
            <a:ext cx="32752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cycle /ˈ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saɪkl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(v) :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4549" y="3069068"/>
            <a:ext cx="3684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pick up /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pɪk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/ (v):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5973" y="2435293"/>
            <a:ext cx="29386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check- out (n) :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492" y="1789524"/>
            <a:ext cx="5878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environment [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ɪnˈvaɪ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rən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mənt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5761" y="1166411"/>
            <a:ext cx="4307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plastic bag 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[ˈ</a:t>
            </a:r>
            <a:r>
              <a:rPr lang="en-GB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plastɪk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] 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(n) :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39" y="219150"/>
            <a:ext cx="364648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91" y="1169409"/>
            <a:ext cx="3346450" cy="323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91" y="1737584"/>
            <a:ext cx="33194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36" y="2387556"/>
            <a:ext cx="39512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54" y="3173957"/>
            <a:ext cx="41678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54" y="3699603"/>
            <a:ext cx="405186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125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"/>
                            </p:stCondLst>
                            <p:childTnLst>
                              <p:par>
                                <p:cTn id="1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202158" y="1893094"/>
            <a:ext cx="584030" cy="60721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5762" y="577156"/>
            <a:ext cx="584566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reusable [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ːˈ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juːzəb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(ə)l] (a):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9336" y="573638"/>
            <a:ext cx="27286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8939" y="1169409"/>
            <a:ext cx="165942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3219" y="1760948"/>
            <a:ext cx="17940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4982" y="2387556"/>
            <a:ext cx="22172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quày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0610" y="3050317"/>
            <a:ext cx="228780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57810" y="3699603"/>
            <a:ext cx="14991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357" y="3686823"/>
            <a:ext cx="32752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cycle /ˈ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saɪkl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(v) :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4549" y="3069068"/>
            <a:ext cx="3684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pick up /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pɪk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/ (v):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5973" y="2435293"/>
            <a:ext cx="29386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check- out (n) 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8492" y="1789524"/>
            <a:ext cx="5878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environment [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ɪnˈvaɪ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rən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mənt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761" y="1166411"/>
            <a:ext cx="4307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plastic bag 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[ˈ</a:t>
            </a:r>
            <a:r>
              <a:rPr lang="en-GB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plastɪk</a:t>
            </a:r>
            <a:r>
              <a:rPr lang="en-GB" sz="2800" dirty="0">
                <a:solidFill>
                  <a:srgbClr val="000000"/>
                </a:solidFill>
                <a:latin typeface="Times New Roman"/>
                <a:ea typeface="Times New Roman"/>
              </a:rPr>
              <a:t>] </a:t>
            </a:r>
            <a:r>
              <a:rPr lang="en-GB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(n) :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5761" y="29646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* Checking vocab: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617" y="435113"/>
            <a:ext cx="7419118" cy="6008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0095" y="485684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Let’s go green!</a:t>
            </a:r>
          </a:p>
        </p:txBody>
      </p:sp>
      <p:pic>
        <p:nvPicPr>
          <p:cNvPr id="10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0712" y="1508096"/>
            <a:ext cx="3443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i="1" dirty="0"/>
              <a:t>Who are they?</a:t>
            </a:r>
            <a:endParaRPr lang="en-US" sz="2400" dirty="0"/>
          </a:p>
          <a:p>
            <a:pPr lvl="0"/>
            <a:r>
              <a:rPr lang="en-US" sz="2400" i="1" dirty="0"/>
              <a:t>What are they looking at?</a:t>
            </a:r>
            <a:endParaRPr lang="en-US" sz="2400" dirty="0"/>
          </a:p>
          <a:p>
            <a:pPr lvl="0"/>
            <a:r>
              <a:rPr lang="en-US" sz="2400" i="1" dirty="0"/>
              <a:t>What are they talking about?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565949" y="3115742"/>
            <a:ext cx="3232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- They are Nick and Mi.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757" y="6396335"/>
            <a:ext cx="805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Nick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2029" y="575426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FF0000"/>
                </a:solidFill>
              </a:rPr>
              <a:t>Mi.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9683" y="3557702"/>
            <a:ext cx="3680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2200" b="1" i="1" dirty="0">
                <a:latin typeface="Times New Roman"/>
                <a:ea typeface="Calibri"/>
                <a:cs typeface="Times New Roman"/>
              </a:rPr>
              <a:t>- They are 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at</a:t>
            </a:r>
            <a:r>
              <a:rPr lang="en-US" sz="2200" b="1" i="1" spc="-6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the</a:t>
            </a:r>
            <a:r>
              <a:rPr lang="en-US" sz="2200" b="1" i="1" spc="-11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supermarket</a:t>
            </a:r>
            <a:endParaRPr lang="en-US" sz="2200" b="1" dirty="0">
              <a:ea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0712" y="4047825"/>
            <a:ext cx="35290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- They are talking about ways to go green.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( to protect the environment)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5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6053" y="197879"/>
            <a:ext cx="7988629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Hi, Nick.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Hello, Mi.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We’re going on a picnic </a:t>
            </a:r>
            <a:r>
              <a:rPr lang="en-US" sz="2200" dirty="0" err="1"/>
              <a:t>tomorrow.What</a:t>
            </a:r>
            <a:r>
              <a:rPr lang="en-US" sz="2200" dirty="0"/>
              <a:t> are you doing at the supermarket, </a:t>
            </a:r>
            <a:r>
              <a:rPr lang="en-US" sz="2200" dirty="0" err="1"/>
              <a:t>Mi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It’s better than a plastic </a:t>
            </a:r>
            <a:r>
              <a:rPr lang="en-US" sz="2200" dirty="0" err="1"/>
              <a:t>one.If</a:t>
            </a:r>
            <a:r>
              <a:rPr lang="en-US" sz="2200" dirty="0"/>
              <a:t> 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Mi</a:t>
            </a:r>
            <a:r>
              <a:rPr lang="en-US" sz="2200" b="1" i="1" dirty="0"/>
              <a:t>: </a:t>
            </a:r>
            <a:r>
              <a:rPr lang="en-US" sz="2200" dirty="0"/>
              <a:t>See you, Nick. Bye.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3451" y="-57152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8" name="B2_31">
            <a:hlinkClick r:id="" action="ppaction://media"/>
            <a:extLst>
              <a:ext uri="{FF2B5EF4-FFF2-40B4-BE49-F238E27FC236}">
                <a16:creationId xmlns:a16="http://schemas.microsoft.com/office/drawing/2014/main" id="{CBABA4E7-EA9F-4623-B734-6179211BB3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283.08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67" y="71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1723</TotalTime>
  <Words>789</Words>
  <Application>Microsoft Office PowerPoint</Application>
  <PresentationFormat>On-screen Show (4:3)</PresentationFormat>
  <Paragraphs>120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.VnArabia</vt:lpstr>
      <vt:lpstr>.VnArial</vt:lpstr>
      <vt:lpstr>.VnSouthern</vt:lpstr>
      <vt:lpstr>Arial</vt:lpstr>
      <vt:lpstr>Calibri</vt:lpstr>
      <vt:lpstr>Calibri Light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115</cp:revision>
  <dcterms:created xsi:type="dcterms:W3CDTF">2020-12-09T02:04:09Z</dcterms:created>
  <dcterms:modified xsi:type="dcterms:W3CDTF">2025-04-26T02:45:57Z</dcterms:modified>
</cp:coreProperties>
</file>