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91" r:id="rId2"/>
    <p:sldId id="293" r:id="rId3"/>
    <p:sldId id="295" r:id="rId4"/>
    <p:sldId id="294" r:id="rId5"/>
    <p:sldId id="296" r:id="rId6"/>
    <p:sldId id="258" r:id="rId7"/>
    <p:sldId id="297" r:id="rId8"/>
    <p:sldId id="298" r:id="rId9"/>
    <p:sldId id="300" r:id="rId10"/>
    <p:sldId id="301" r:id="rId11"/>
    <p:sldId id="302" r:id="rId12"/>
    <p:sldId id="303" r:id="rId13"/>
    <p:sldId id="304" r:id="rId14"/>
    <p:sldId id="305" r:id="rId15"/>
    <p:sldId id="309" r:id="rId16"/>
    <p:sldId id="306" r:id="rId17"/>
    <p:sldId id="307" r:id="rId18"/>
    <p:sldId id="310" r:id="rId19"/>
    <p:sldId id="311" r:id="rId2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2" pos="2904" userDrawn="1">
          <p15:clr>
            <a:srgbClr val="A4A3A4"/>
          </p15:clr>
        </p15:guide>
        <p15:guide id="3" orient="horz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80"/>
    <a:srgbClr val="F16649"/>
    <a:srgbClr val="AFDDFF"/>
    <a:srgbClr val="FFE89F"/>
    <a:srgbClr val="FFE07D"/>
    <a:srgbClr val="FFD13F"/>
    <a:srgbClr val="E1EFD9"/>
    <a:srgbClr val="FFC000"/>
    <a:srgbClr val="F4836C"/>
    <a:srgbClr val="F7A79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8A107856-5554-42FB-B03E-39F5DBC370BA}" styleName="Medium Style 4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2"/>
              </a:solidFill>
            </a:ln>
          </a:top>
        </a:tcBdr>
        <a:fill>
          <a:solidFill>
            <a:schemeClr val="accent2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2">
              <a:tint val="20000"/>
            </a:schemeClr>
          </a:solidFill>
        </a:fill>
      </a:tcStyle>
    </a:firstRow>
  </a:tblStyle>
  <a:tblStyle styleId="{ED083AE6-46FA-4A59-8FB0-9F97EB10719F}" styleName="Light Style 3 - Accent 4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20000"/>
            </a:schemeClr>
          </a:solidFill>
        </a:fill>
      </a:tcStyle>
    </a:band1H>
    <a:band1V>
      <a:tcStyle>
        <a:tcBdr/>
        <a:fill>
          <a:solidFill>
            <a:schemeClr val="accent4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4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4"/>
              </a:solidFill>
            </a:ln>
          </a:bottom>
        </a:tcBdr>
        <a:fill>
          <a:noFill/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7015" autoAdjust="0"/>
    <p:restoredTop sz="95501" autoAdjust="0"/>
  </p:normalViewPr>
  <p:slideViewPr>
    <p:cSldViewPr snapToGrid="0" showGuides="1">
      <p:cViewPr varScale="1">
        <p:scale>
          <a:sx n="89" d="100"/>
          <a:sy n="89" d="100"/>
        </p:scale>
        <p:origin x="1219" y="62"/>
      </p:cViewPr>
      <p:guideLst>
        <p:guide pos="2904"/>
        <p:guide orient="horz" pos="216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7064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445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0441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809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2278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435767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7177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95961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25960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17640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84662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4/7/2022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5852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gif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10" Type="http://schemas.openxmlformats.org/officeDocument/2006/relationships/image" Target="../media/image15.png"/><Relationship Id="rId4" Type="http://schemas.openxmlformats.org/officeDocument/2006/relationships/image" Target="../media/image9.png"/><Relationship Id="rId9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1044054" y="1692187"/>
            <a:ext cx="7274035" cy="9233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7" tIns="45714" rIns="91427" bIns="45714">
            <a:spAutoFit/>
          </a:bodyPr>
          <a:lstStyle/>
          <a:p>
            <a:r>
              <a:rPr lang="en-GB" sz="5400" b="1" dirty="0" smtClean="0">
                <a:solidFill>
                  <a:srgbClr val="FF0000"/>
                </a:solidFill>
                <a:latin typeface="VNI-Ariston" pitchFamily="2" charset="0"/>
              </a:rPr>
              <a:t>Good morning class!!!</a:t>
            </a:r>
            <a:endParaRPr lang="en-US" sz="5400" b="1" dirty="0">
              <a:solidFill>
                <a:srgbClr val="FF0000"/>
              </a:solidFill>
              <a:latin typeface="VNI-Ariston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4036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06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616" y="2072635"/>
            <a:ext cx="3007935" cy="30079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9184" y="2550186"/>
            <a:ext cx="3795577" cy="25303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Group 6"/>
          <p:cNvGrpSpPr/>
          <p:nvPr/>
        </p:nvGrpSpPr>
        <p:grpSpPr>
          <a:xfrm>
            <a:off x="354255" y="5449096"/>
            <a:ext cx="3442655" cy="461665"/>
            <a:chOff x="339635" y="5449098"/>
            <a:chExt cx="3442655" cy="461665"/>
          </a:xfrm>
        </p:grpSpPr>
        <p:sp>
          <p:nvSpPr>
            <p:cNvPr id="8" name="TextBox 7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5.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5022106" y="5449096"/>
            <a:ext cx="3442655" cy="461665"/>
            <a:chOff x="339635" y="5449098"/>
            <a:chExt cx="3442655" cy="461665"/>
          </a:xfrm>
        </p:grpSpPr>
        <p:sp>
          <p:nvSpPr>
            <p:cNvPr id="11" name="TextBox 10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6.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ounded Rectangle 2">
            <a:extLst>
              <a:ext uri="{FF2B5EF4-FFF2-40B4-BE49-F238E27FC236}">
                <a16:creationId xmlns="" xmlns:a16="http://schemas.microsoft.com/office/drawing/2014/main" id="{998B9196-BE68-4693-A3F6-8110C2589438}"/>
              </a:ext>
            </a:extLst>
          </p:cNvPr>
          <p:cNvSpPr/>
          <p:nvPr/>
        </p:nvSpPr>
        <p:spPr>
          <a:xfrm>
            <a:off x="1361209" y="176646"/>
            <a:ext cx="6411192" cy="1527463"/>
          </a:xfrm>
          <a:prstGeom prst="roundRect">
            <a:avLst>
              <a:gd name="adj" fmla="val 1314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9730D9F0-738F-450C-8A86-5A7A80FAAB97}"/>
              </a:ext>
            </a:extLst>
          </p:cNvPr>
          <p:cNvSpPr txBox="1"/>
          <p:nvPr/>
        </p:nvSpPr>
        <p:spPr>
          <a:xfrm>
            <a:off x="1641764" y="218205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rubbish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4E713B0-3BFF-4C23-B1F0-42758D2B63AA}"/>
              </a:ext>
            </a:extLst>
          </p:cNvPr>
          <p:cNvSpPr txBox="1"/>
          <p:nvPr/>
        </p:nvSpPr>
        <p:spPr>
          <a:xfrm>
            <a:off x="1641764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noise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60BFDA36-2EB5-4CBA-8B86-679DA10C1227}"/>
              </a:ext>
            </a:extLst>
          </p:cNvPr>
          <p:cNvSpPr txBox="1"/>
          <p:nvPr/>
        </p:nvSpPr>
        <p:spPr>
          <a:xfrm>
            <a:off x="1641764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water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5B46790-5C69-414C-8296-EC675522BBCF}"/>
              </a:ext>
            </a:extLst>
          </p:cNvPr>
          <p:cNvSpPr txBox="1"/>
          <p:nvPr/>
        </p:nvSpPr>
        <p:spPr>
          <a:xfrm>
            <a:off x="3647205" y="218205"/>
            <a:ext cx="20470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plastic bottle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8E42C20B-647B-45A9-871A-27E24EA525E7}"/>
              </a:ext>
            </a:extLst>
          </p:cNvPr>
          <p:cNvSpPr txBox="1"/>
          <p:nvPr/>
        </p:nvSpPr>
        <p:spPr>
          <a:xfrm>
            <a:off x="3647205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plastic bag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BE15864C-C425-41C9-A7E9-F3860E7E3AE7}"/>
              </a:ext>
            </a:extLst>
          </p:cNvPr>
          <p:cNvSpPr txBox="1"/>
          <p:nvPr/>
        </p:nvSpPr>
        <p:spPr>
          <a:xfrm>
            <a:off x="3647205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clothes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07B02D02-0554-4C64-9460-C4C6C2523733}"/>
              </a:ext>
            </a:extLst>
          </p:cNvPr>
          <p:cNvSpPr txBox="1"/>
          <p:nvPr/>
        </p:nvSpPr>
        <p:spPr>
          <a:xfrm>
            <a:off x="6400801" y="218205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glass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03B2E768-B195-4DF8-AF96-5C803FBDC67C}"/>
              </a:ext>
            </a:extLst>
          </p:cNvPr>
          <p:cNvSpPr txBox="1"/>
          <p:nvPr/>
        </p:nvSpPr>
        <p:spPr>
          <a:xfrm>
            <a:off x="6400801" y="676529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paper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17E9F679-7FC0-4501-9983-8C66C1D28526}"/>
              </a:ext>
            </a:extLst>
          </p:cNvPr>
          <p:cNvSpPr txBox="1"/>
          <p:nvPr/>
        </p:nvSpPr>
        <p:spPr>
          <a:xfrm>
            <a:off x="1437842" y="5309134"/>
            <a:ext cx="15569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5. </a:t>
            </a:r>
            <a:r>
              <a:rPr lang="en-US" sz="2600" b="1" dirty="0">
                <a:solidFill>
                  <a:srgbClr val="FF0000"/>
                </a:solidFill>
              </a:rPr>
              <a:t>noise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BB3E5B2B-AE81-4911-90A0-57B1763F46D1}"/>
              </a:ext>
            </a:extLst>
          </p:cNvPr>
          <p:cNvSpPr txBox="1"/>
          <p:nvPr/>
        </p:nvSpPr>
        <p:spPr>
          <a:xfrm>
            <a:off x="5566538" y="5321440"/>
            <a:ext cx="21716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6. </a:t>
            </a:r>
            <a:r>
              <a:rPr lang="en-US" sz="2600" b="1" dirty="0">
                <a:solidFill>
                  <a:srgbClr val="FF0000"/>
                </a:solidFill>
              </a:rPr>
              <a:t>paper</a:t>
            </a:r>
          </a:p>
        </p:txBody>
      </p:sp>
    </p:spTree>
    <p:extLst>
      <p:ext uri="{BB962C8B-B14F-4D97-AF65-F5344CB8AC3E}">
        <p14:creationId xmlns:p14="http://schemas.microsoft.com/office/powerpoint/2010/main" val="277049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21" grpId="0"/>
      <p:bldP spid="22" grpId="0"/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06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19" y="2550186"/>
            <a:ext cx="3659427" cy="267783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9353" y="2550186"/>
            <a:ext cx="4053617" cy="27024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Group 6"/>
          <p:cNvGrpSpPr/>
          <p:nvPr/>
        </p:nvGrpSpPr>
        <p:grpSpPr>
          <a:xfrm>
            <a:off x="395819" y="5449096"/>
            <a:ext cx="3442655" cy="461665"/>
            <a:chOff x="339635" y="5449098"/>
            <a:chExt cx="3442655" cy="461665"/>
          </a:xfrm>
        </p:grpSpPr>
        <p:sp>
          <p:nvSpPr>
            <p:cNvPr id="8" name="TextBox 7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7.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5063670" y="5449096"/>
            <a:ext cx="3442655" cy="461665"/>
            <a:chOff x="339635" y="5449098"/>
            <a:chExt cx="3442655" cy="461665"/>
          </a:xfrm>
        </p:grpSpPr>
        <p:sp>
          <p:nvSpPr>
            <p:cNvPr id="11" name="TextBox 10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8.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ounded Rectangle 2">
            <a:extLst>
              <a:ext uri="{FF2B5EF4-FFF2-40B4-BE49-F238E27FC236}">
                <a16:creationId xmlns="" xmlns:a16="http://schemas.microsoft.com/office/drawing/2014/main" id="{D2452ECA-33F9-430C-96A8-44CB50770D19}"/>
              </a:ext>
            </a:extLst>
          </p:cNvPr>
          <p:cNvSpPr/>
          <p:nvPr/>
        </p:nvSpPr>
        <p:spPr>
          <a:xfrm>
            <a:off x="1361209" y="176646"/>
            <a:ext cx="6411192" cy="1527463"/>
          </a:xfrm>
          <a:prstGeom prst="roundRect">
            <a:avLst>
              <a:gd name="adj" fmla="val 1314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024C70E0-3841-4C9C-9C94-FEE36E8092A1}"/>
              </a:ext>
            </a:extLst>
          </p:cNvPr>
          <p:cNvSpPr txBox="1"/>
          <p:nvPr/>
        </p:nvSpPr>
        <p:spPr>
          <a:xfrm>
            <a:off x="1641764" y="218205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rubbish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6CF04FA2-F7EF-4E67-9171-A846970E3F79}"/>
              </a:ext>
            </a:extLst>
          </p:cNvPr>
          <p:cNvSpPr txBox="1"/>
          <p:nvPr/>
        </p:nvSpPr>
        <p:spPr>
          <a:xfrm>
            <a:off x="1641764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noise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8E850F7C-D708-40F6-8933-55A54C2A807D}"/>
              </a:ext>
            </a:extLst>
          </p:cNvPr>
          <p:cNvSpPr txBox="1"/>
          <p:nvPr/>
        </p:nvSpPr>
        <p:spPr>
          <a:xfrm>
            <a:off x="1641764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water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FC0E1C90-5220-4DC9-A39B-DA43B1292CB3}"/>
              </a:ext>
            </a:extLst>
          </p:cNvPr>
          <p:cNvSpPr txBox="1"/>
          <p:nvPr/>
        </p:nvSpPr>
        <p:spPr>
          <a:xfrm>
            <a:off x="3647205" y="218205"/>
            <a:ext cx="20470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plastic bottle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2B45417C-0EA0-41EA-8F5C-CBF7B79BA114}"/>
              </a:ext>
            </a:extLst>
          </p:cNvPr>
          <p:cNvSpPr txBox="1"/>
          <p:nvPr/>
        </p:nvSpPr>
        <p:spPr>
          <a:xfrm>
            <a:off x="3647205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plastic bag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FEE67E85-487D-425D-AD28-F571AAB9E3ED}"/>
              </a:ext>
            </a:extLst>
          </p:cNvPr>
          <p:cNvSpPr txBox="1"/>
          <p:nvPr/>
        </p:nvSpPr>
        <p:spPr>
          <a:xfrm>
            <a:off x="3647205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clothes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19E97B08-5D3C-4D06-8644-91723B277BB7}"/>
              </a:ext>
            </a:extLst>
          </p:cNvPr>
          <p:cNvSpPr txBox="1"/>
          <p:nvPr/>
        </p:nvSpPr>
        <p:spPr>
          <a:xfrm>
            <a:off x="6400801" y="218205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glass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467462D4-5BB1-45CD-BD88-3D9F0D6DCE28}"/>
              </a:ext>
            </a:extLst>
          </p:cNvPr>
          <p:cNvSpPr txBox="1"/>
          <p:nvPr/>
        </p:nvSpPr>
        <p:spPr>
          <a:xfrm>
            <a:off x="6400801" y="676529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paper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56BC4A03-581F-4533-9787-5C715D551443}"/>
              </a:ext>
            </a:extLst>
          </p:cNvPr>
          <p:cNvSpPr txBox="1"/>
          <p:nvPr/>
        </p:nvSpPr>
        <p:spPr>
          <a:xfrm>
            <a:off x="1437842" y="5350078"/>
            <a:ext cx="15569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7. </a:t>
            </a:r>
            <a:r>
              <a:rPr lang="en-US" sz="2600" b="1" dirty="0">
                <a:solidFill>
                  <a:srgbClr val="FF0000"/>
                </a:solidFill>
              </a:rPr>
              <a:t>water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BE292BFD-C6D7-4DE7-BD75-3A6325FFA0F3}"/>
              </a:ext>
            </a:extLst>
          </p:cNvPr>
          <p:cNvSpPr txBox="1"/>
          <p:nvPr/>
        </p:nvSpPr>
        <p:spPr>
          <a:xfrm>
            <a:off x="5566538" y="5362384"/>
            <a:ext cx="21716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8. </a:t>
            </a:r>
            <a:r>
              <a:rPr lang="en-US" sz="2600" b="1" dirty="0">
                <a:solidFill>
                  <a:srgbClr val="FF0000"/>
                </a:solidFill>
              </a:rPr>
              <a:t>clothes</a:t>
            </a:r>
          </a:p>
        </p:txBody>
      </p:sp>
    </p:spTree>
    <p:extLst>
      <p:ext uri="{BB962C8B-B14F-4D97-AF65-F5344CB8AC3E}">
        <p14:creationId xmlns:p14="http://schemas.microsoft.com/office/powerpoint/2010/main" val="277049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9" grpId="0"/>
      <p:bldP spid="22" grpId="0"/>
      <p:bldP spid="2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06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04664" y="38533"/>
            <a:ext cx="78013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Put the words from </a:t>
            </a:r>
            <a:r>
              <a:rPr lang="en-US" sz="25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into groups. Some words can belong to more than one group.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74" y="104779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74005598"/>
              </p:ext>
            </p:extLst>
          </p:nvPr>
        </p:nvGraphicFramePr>
        <p:xfrm>
          <a:off x="991377" y="2594547"/>
          <a:ext cx="7306461" cy="3912757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4354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43548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43548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1235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Reduce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Reuse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Recycle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00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>
                        <a:lumMod val="95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8" name="Rounded Rectangle 2">
            <a:extLst>
              <a:ext uri="{FF2B5EF4-FFF2-40B4-BE49-F238E27FC236}">
                <a16:creationId xmlns="" xmlns:a16="http://schemas.microsoft.com/office/drawing/2014/main" id="{BD613F96-3C4D-4FC2-AF20-4DE0F8346D50}"/>
              </a:ext>
            </a:extLst>
          </p:cNvPr>
          <p:cNvSpPr/>
          <p:nvPr/>
        </p:nvSpPr>
        <p:spPr>
          <a:xfrm>
            <a:off x="1361209" y="845398"/>
            <a:ext cx="6411192" cy="1527463"/>
          </a:xfrm>
          <a:prstGeom prst="roundRect">
            <a:avLst>
              <a:gd name="adj" fmla="val 1314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FF0000"/>
              </a:solidFill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440D5BE-E0F9-4075-89D0-52A57023D1AC}"/>
              </a:ext>
            </a:extLst>
          </p:cNvPr>
          <p:cNvSpPr txBox="1"/>
          <p:nvPr/>
        </p:nvSpPr>
        <p:spPr>
          <a:xfrm>
            <a:off x="1641764" y="886957"/>
            <a:ext cx="1880755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rubbish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4EEA308B-3964-4DCC-9AD1-A333E6E5A435}"/>
              </a:ext>
            </a:extLst>
          </p:cNvPr>
          <p:cNvSpPr txBox="1"/>
          <p:nvPr/>
        </p:nvSpPr>
        <p:spPr>
          <a:xfrm>
            <a:off x="1641764" y="1345281"/>
            <a:ext cx="1880755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FF0000"/>
                </a:solidFill>
              </a:rPr>
              <a:t>noise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AAAD655C-2CD6-4FEE-A7BB-E62CE12174EA}"/>
              </a:ext>
            </a:extLst>
          </p:cNvPr>
          <p:cNvSpPr txBox="1"/>
          <p:nvPr/>
        </p:nvSpPr>
        <p:spPr>
          <a:xfrm>
            <a:off x="1641764" y="1803609"/>
            <a:ext cx="1880755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FF0000"/>
                </a:solidFill>
              </a:rPr>
              <a:t>water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824F8E08-12A6-4A48-9839-C0F9108ACA15}"/>
              </a:ext>
            </a:extLst>
          </p:cNvPr>
          <p:cNvSpPr txBox="1"/>
          <p:nvPr/>
        </p:nvSpPr>
        <p:spPr>
          <a:xfrm>
            <a:off x="3647205" y="886957"/>
            <a:ext cx="2047010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FF0000"/>
                </a:solidFill>
              </a:rPr>
              <a:t>plastic bottle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798516FC-4BAF-489C-B8E4-2356ECD53D16}"/>
              </a:ext>
            </a:extLst>
          </p:cNvPr>
          <p:cNvSpPr txBox="1"/>
          <p:nvPr/>
        </p:nvSpPr>
        <p:spPr>
          <a:xfrm>
            <a:off x="3647205" y="1345281"/>
            <a:ext cx="1880755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FF0000"/>
                </a:solidFill>
              </a:rPr>
              <a:t>plastic bag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CC4A5902-3BB3-4B1A-B11E-8FA40DA5156F}"/>
              </a:ext>
            </a:extLst>
          </p:cNvPr>
          <p:cNvSpPr txBox="1"/>
          <p:nvPr/>
        </p:nvSpPr>
        <p:spPr>
          <a:xfrm>
            <a:off x="3647205" y="1803609"/>
            <a:ext cx="1880755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FF0000"/>
                </a:solidFill>
              </a:rPr>
              <a:t>clothes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E91341C-7F83-4489-92ED-ECCA2604650D}"/>
              </a:ext>
            </a:extLst>
          </p:cNvPr>
          <p:cNvSpPr txBox="1"/>
          <p:nvPr/>
        </p:nvSpPr>
        <p:spPr>
          <a:xfrm>
            <a:off x="6400801" y="886957"/>
            <a:ext cx="1101436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 b="1">
                <a:solidFill>
                  <a:srgbClr val="FF0000"/>
                </a:solidFill>
              </a:rPr>
              <a:t>glass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297B74BD-9354-4011-BA61-9E3000A17ED8}"/>
              </a:ext>
            </a:extLst>
          </p:cNvPr>
          <p:cNvSpPr txBox="1"/>
          <p:nvPr/>
        </p:nvSpPr>
        <p:spPr>
          <a:xfrm>
            <a:off x="6400801" y="1345281"/>
            <a:ext cx="1101436" cy="49244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600" b="1" dirty="0">
                <a:solidFill>
                  <a:srgbClr val="FF0000"/>
                </a:solidFill>
              </a:rPr>
              <a:t>paper</a:t>
            </a:r>
          </a:p>
        </p:txBody>
      </p:sp>
    </p:spTree>
    <p:extLst>
      <p:ext uri="{BB962C8B-B14F-4D97-AF65-F5344CB8AC3E}">
        <p14:creationId xmlns:p14="http://schemas.microsoft.com/office/powerpoint/2010/main" val="2770498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06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404664" y="38533"/>
            <a:ext cx="78013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Put the words from </a:t>
            </a:r>
            <a:r>
              <a:rPr lang="en-US" sz="25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into groups. Some words can belong to more than one group.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674" y="104779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59657412"/>
              </p:ext>
            </p:extLst>
          </p:nvPr>
        </p:nvGraphicFramePr>
        <p:xfrm>
          <a:off x="640952" y="1550156"/>
          <a:ext cx="7837833" cy="3912757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1261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1261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61261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1235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Reduce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Reuse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Recycle</a:t>
                      </a:r>
                    </a:p>
                  </a:txBody>
                  <a:tcPr anchor="ctr">
                    <a:solidFill>
                      <a:schemeClr val="accent6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00400"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068205A7-AAC2-4F1A-8B83-AAA130AE5328}"/>
              </a:ext>
            </a:extLst>
          </p:cNvPr>
          <p:cNvSpPr txBox="1"/>
          <p:nvPr/>
        </p:nvSpPr>
        <p:spPr>
          <a:xfrm>
            <a:off x="1349078" y="2321085"/>
            <a:ext cx="123623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/>
              <a:t>rubbish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DF46C813-A6B7-4F73-BEF8-9BF50469BD56}"/>
              </a:ext>
            </a:extLst>
          </p:cNvPr>
          <p:cNvSpPr txBox="1"/>
          <p:nvPr/>
        </p:nvSpPr>
        <p:spPr>
          <a:xfrm>
            <a:off x="1155116" y="2800712"/>
            <a:ext cx="16204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bag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EA4AF53-483D-4B66-9DAA-7FD57752B69A}"/>
              </a:ext>
            </a:extLst>
          </p:cNvPr>
          <p:cNvSpPr txBox="1"/>
          <p:nvPr/>
        </p:nvSpPr>
        <p:spPr>
          <a:xfrm>
            <a:off x="1511527" y="3280339"/>
            <a:ext cx="926857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/>
              <a:t>noise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BD17A3E2-75FB-46E1-91D6-2D5209DB73DF}"/>
              </a:ext>
            </a:extLst>
          </p:cNvPr>
          <p:cNvSpPr txBox="1"/>
          <p:nvPr/>
        </p:nvSpPr>
        <p:spPr>
          <a:xfrm>
            <a:off x="972489" y="3759966"/>
            <a:ext cx="19411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bottle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871BFFFE-9803-41F8-A102-5DBD2D4535B9}"/>
              </a:ext>
            </a:extLst>
          </p:cNvPr>
          <p:cNvSpPr txBox="1"/>
          <p:nvPr/>
        </p:nvSpPr>
        <p:spPr>
          <a:xfrm>
            <a:off x="1477062" y="4274415"/>
            <a:ext cx="9765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paper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DB0705CB-F510-4B0D-9E55-E3C74567DD7F}"/>
              </a:ext>
            </a:extLst>
          </p:cNvPr>
          <p:cNvSpPr txBox="1"/>
          <p:nvPr/>
        </p:nvSpPr>
        <p:spPr>
          <a:xfrm>
            <a:off x="1442599" y="4804279"/>
            <a:ext cx="9677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water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E83C56F9-1FA9-4DA6-B002-92069736F0DA}"/>
              </a:ext>
            </a:extLst>
          </p:cNvPr>
          <p:cNvSpPr txBox="1"/>
          <p:nvPr/>
        </p:nvSpPr>
        <p:spPr>
          <a:xfrm>
            <a:off x="3768181" y="2321085"/>
            <a:ext cx="16204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bag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C40F59B8-8524-470E-AB60-5EB5B41C36C4}"/>
              </a:ext>
            </a:extLst>
          </p:cNvPr>
          <p:cNvSpPr txBox="1"/>
          <p:nvPr/>
        </p:nvSpPr>
        <p:spPr>
          <a:xfrm>
            <a:off x="4128393" y="2800712"/>
            <a:ext cx="8386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glass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BBBCD20-0DC1-42F0-83AE-137E296BA844}"/>
              </a:ext>
            </a:extLst>
          </p:cNvPr>
          <p:cNvSpPr txBox="1"/>
          <p:nvPr/>
        </p:nvSpPr>
        <p:spPr>
          <a:xfrm>
            <a:off x="3625833" y="3280339"/>
            <a:ext cx="19411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bottle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C7F52FC9-1700-40A5-9F77-248560769FBB}"/>
              </a:ext>
            </a:extLst>
          </p:cNvPr>
          <p:cNvSpPr txBox="1"/>
          <p:nvPr/>
        </p:nvSpPr>
        <p:spPr>
          <a:xfrm>
            <a:off x="4084318" y="3759966"/>
            <a:ext cx="9765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paper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1A854E37-A980-4E5E-BC62-C521BF879D8F}"/>
              </a:ext>
            </a:extLst>
          </p:cNvPr>
          <p:cNvSpPr txBox="1"/>
          <p:nvPr/>
        </p:nvSpPr>
        <p:spPr>
          <a:xfrm>
            <a:off x="4100685" y="4274415"/>
            <a:ext cx="98988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/>
              <a:t>water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A67AD6CB-4F5C-403A-BD5D-292DAFAE0226}"/>
              </a:ext>
            </a:extLst>
          </p:cNvPr>
          <p:cNvSpPr txBox="1"/>
          <p:nvPr/>
        </p:nvSpPr>
        <p:spPr>
          <a:xfrm>
            <a:off x="4037191" y="4804279"/>
            <a:ext cx="116089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clothes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6B0EA5E9-40D1-4B3A-91CD-AC80BD2BDE17}"/>
              </a:ext>
            </a:extLst>
          </p:cNvPr>
          <p:cNvSpPr txBox="1"/>
          <p:nvPr/>
        </p:nvSpPr>
        <p:spPr>
          <a:xfrm>
            <a:off x="6611067" y="2321085"/>
            <a:ext cx="1236236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b="1" dirty="0"/>
              <a:t>rubbish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93AD66A2-B127-4342-A666-9A9F4635A1B4}"/>
              </a:ext>
            </a:extLst>
          </p:cNvPr>
          <p:cNvSpPr txBox="1"/>
          <p:nvPr/>
        </p:nvSpPr>
        <p:spPr>
          <a:xfrm>
            <a:off x="6417105" y="2800712"/>
            <a:ext cx="16204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bag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C01D1DBD-2B8E-4A9A-82D2-393ADE53733E}"/>
              </a:ext>
            </a:extLst>
          </p:cNvPr>
          <p:cNvSpPr txBox="1"/>
          <p:nvPr/>
        </p:nvSpPr>
        <p:spPr>
          <a:xfrm>
            <a:off x="6773516" y="3280339"/>
            <a:ext cx="8386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glass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D83731B7-755F-49DE-9CD3-2230DB3924E6}"/>
              </a:ext>
            </a:extLst>
          </p:cNvPr>
          <p:cNvSpPr txBox="1"/>
          <p:nvPr/>
        </p:nvSpPr>
        <p:spPr>
          <a:xfrm>
            <a:off x="6234478" y="3759966"/>
            <a:ext cx="19411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bottle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8F25F015-2A87-4A62-9C5A-6FD020737441}"/>
              </a:ext>
            </a:extLst>
          </p:cNvPr>
          <p:cNvSpPr txBox="1"/>
          <p:nvPr/>
        </p:nvSpPr>
        <p:spPr>
          <a:xfrm>
            <a:off x="6739051" y="4274415"/>
            <a:ext cx="9765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paper</a:t>
            </a:r>
          </a:p>
        </p:txBody>
      </p:sp>
    </p:spTree>
    <p:extLst>
      <p:ext uri="{BB962C8B-B14F-4D97-AF65-F5344CB8AC3E}">
        <p14:creationId xmlns:p14="http://schemas.microsoft.com/office/powerpoint/2010/main" val="20393544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06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1186296" y="38533"/>
            <a:ext cx="7801379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Work in pairs. Put the words from </a:t>
            </a:r>
            <a:r>
              <a:rPr lang="en-US" sz="2500" b="1" dirty="0">
                <a:solidFill>
                  <a:srgbClr val="FF0000"/>
                </a:solidFill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25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into groups. Some words can belong to more than one group.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306" y="104779"/>
            <a:ext cx="58740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7" name="TextBox 6"/>
          <p:cNvSpPr txBox="1"/>
          <p:nvPr/>
        </p:nvSpPr>
        <p:spPr>
          <a:xfrm>
            <a:off x="1364709" y="4820228"/>
            <a:ext cx="597882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Can you add more words to each group?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77940146"/>
              </p:ext>
            </p:extLst>
          </p:nvPr>
        </p:nvGraphicFramePr>
        <p:xfrm>
          <a:off x="807403" y="1042150"/>
          <a:ext cx="7837833" cy="3912757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61261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2612611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612611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712357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70C0"/>
                          </a:solidFill>
                        </a:rPr>
                        <a:t>Reduce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070C0"/>
                          </a:solidFill>
                        </a:rPr>
                        <a:t>Reuse</a:t>
                      </a: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 smtClean="0">
                          <a:solidFill>
                            <a:srgbClr val="0070C0"/>
                          </a:solidFill>
                        </a:rPr>
                        <a:t>Recycle</a:t>
                      </a:r>
                      <a:endParaRPr lang="en-US" sz="28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chemeClr val="accent6">
                        <a:lumMod val="60000"/>
                        <a:lumOff val="4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2004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24956B17-A550-4F70-B08B-8E6A481D0DFA}"/>
              </a:ext>
            </a:extLst>
          </p:cNvPr>
          <p:cNvSpPr txBox="1"/>
          <p:nvPr/>
        </p:nvSpPr>
        <p:spPr>
          <a:xfrm>
            <a:off x="1499752" y="1886967"/>
            <a:ext cx="12073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rubbish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231DF9CC-2155-4416-8E9D-8F7F7964DB27}"/>
              </a:ext>
            </a:extLst>
          </p:cNvPr>
          <p:cNvSpPr txBox="1"/>
          <p:nvPr/>
        </p:nvSpPr>
        <p:spPr>
          <a:xfrm>
            <a:off x="1305790" y="2366594"/>
            <a:ext cx="16204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bag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="" xmlns:a16="http://schemas.microsoft.com/office/drawing/2014/main" id="{1DA2292B-023E-45C3-B6E3-E9692E83F8DB}"/>
              </a:ext>
            </a:extLst>
          </p:cNvPr>
          <p:cNvSpPr txBox="1"/>
          <p:nvPr/>
        </p:nvSpPr>
        <p:spPr>
          <a:xfrm>
            <a:off x="1662201" y="2846221"/>
            <a:ext cx="90762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noise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DFCFF747-D113-49D7-B010-611ED977FBEF}"/>
              </a:ext>
            </a:extLst>
          </p:cNvPr>
          <p:cNvSpPr txBox="1"/>
          <p:nvPr/>
        </p:nvSpPr>
        <p:spPr>
          <a:xfrm>
            <a:off x="1123163" y="3325848"/>
            <a:ext cx="19411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bottle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38539DA4-AFF8-469E-BA4A-71330984A86A}"/>
              </a:ext>
            </a:extLst>
          </p:cNvPr>
          <p:cNvSpPr txBox="1"/>
          <p:nvPr/>
        </p:nvSpPr>
        <p:spPr>
          <a:xfrm>
            <a:off x="1627736" y="3840297"/>
            <a:ext cx="9765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paper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ABBCC53B-FD34-4344-AD3F-431B6BB411A9}"/>
              </a:ext>
            </a:extLst>
          </p:cNvPr>
          <p:cNvSpPr txBox="1"/>
          <p:nvPr/>
        </p:nvSpPr>
        <p:spPr>
          <a:xfrm>
            <a:off x="1593273" y="4370161"/>
            <a:ext cx="9677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water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14023A77-02B9-4CEA-9C11-FF07719CDBC9}"/>
              </a:ext>
            </a:extLst>
          </p:cNvPr>
          <p:cNvSpPr txBox="1"/>
          <p:nvPr/>
        </p:nvSpPr>
        <p:spPr>
          <a:xfrm>
            <a:off x="3918855" y="1886967"/>
            <a:ext cx="16204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bag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DB08EDB1-EC42-4CD1-B8CF-B0AD8862F3D9}"/>
              </a:ext>
            </a:extLst>
          </p:cNvPr>
          <p:cNvSpPr txBox="1"/>
          <p:nvPr/>
        </p:nvSpPr>
        <p:spPr>
          <a:xfrm>
            <a:off x="4279067" y="2366594"/>
            <a:ext cx="8386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glass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AD779DD-6E5B-4FD1-BD98-4C9A288359C9}"/>
              </a:ext>
            </a:extLst>
          </p:cNvPr>
          <p:cNvSpPr txBox="1"/>
          <p:nvPr/>
        </p:nvSpPr>
        <p:spPr>
          <a:xfrm>
            <a:off x="3776507" y="2846221"/>
            <a:ext cx="19411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bottle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EF27A91B-6FFC-4447-B057-20573755E9EE}"/>
              </a:ext>
            </a:extLst>
          </p:cNvPr>
          <p:cNvSpPr txBox="1"/>
          <p:nvPr/>
        </p:nvSpPr>
        <p:spPr>
          <a:xfrm>
            <a:off x="4234992" y="3325848"/>
            <a:ext cx="9765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paper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77C551AB-68FD-47EB-90FE-1EF4AA12382F}"/>
              </a:ext>
            </a:extLst>
          </p:cNvPr>
          <p:cNvSpPr txBox="1"/>
          <p:nvPr/>
        </p:nvSpPr>
        <p:spPr>
          <a:xfrm>
            <a:off x="4251359" y="3840297"/>
            <a:ext cx="96776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water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8BDA5AB7-7121-4325-A948-CE18B902900F}"/>
              </a:ext>
            </a:extLst>
          </p:cNvPr>
          <p:cNvSpPr txBox="1"/>
          <p:nvPr/>
        </p:nvSpPr>
        <p:spPr>
          <a:xfrm>
            <a:off x="4187865" y="4370161"/>
            <a:ext cx="1160895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clothes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AB219616-B021-4A92-9CBC-20590300712F}"/>
              </a:ext>
            </a:extLst>
          </p:cNvPr>
          <p:cNvSpPr txBox="1"/>
          <p:nvPr/>
        </p:nvSpPr>
        <p:spPr>
          <a:xfrm>
            <a:off x="6761741" y="1886967"/>
            <a:ext cx="1207382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rubbish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837C4DF2-CDB6-41F9-9ADD-7E3B94DE102A}"/>
              </a:ext>
            </a:extLst>
          </p:cNvPr>
          <p:cNvSpPr txBox="1"/>
          <p:nvPr/>
        </p:nvSpPr>
        <p:spPr>
          <a:xfrm>
            <a:off x="6567779" y="2366594"/>
            <a:ext cx="1620444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bag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B601CF8E-75B0-4F5F-A7E0-8FCF1D47241E}"/>
              </a:ext>
            </a:extLst>
          </p:cNvPr>
          <p:cNvSpPr txBox="1"/>
          <p:nvPr/>
        </p:nvSpPr>
        <p:spPr>
          <a:xfrm>
            <a:off x="6924190" y="2846221"/>
            <a:ext cx="838691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glass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="" xmlns:a16="http://schemas.microsoft.com/office/drawing/2014/main" id="{AD1E9D90-ADD3-49D2-9932-A1711A79582D}"/>
              </a:ext>
            </a:extLst>
          </p:cNvPr>
          <p:cNvSpPr txBox="1"/>
          <p:nvPr/>
        </p:nvSpPr>
        <p:spPr>
          <a:xfrm>
            <a:off x="6385152" y="3325848"/>
            <a:ext cx="194110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plastic bottle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="" xmlns:a16="http://schemas.microsoft.com/office/drawing/2014/main" id="{B586503B-7327-459C-8CC1-9D66CB40E7E4}"/>
              </a:ext>
            </a:extLst>
          </p:cNvPr>
          <p:cNvSpPr txBox="1"/>
          <p:nvPr/>
        </p:nvSpPr>
        <p:spPr>
          <a:xfrm>
            <a:off x="6889725" y="3840297"/>
            <a:ext cx="976549" cy="4924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600" dirty="0">
                <a:solidFill>
                  <a:srgbClr val="00B050"/>
                </a:solidFill>
              </a:rPr>
              <a:t>paper</a:t>
            </a:r>
          </a:p>
        </p:txBody>
      </p:sp>
      <p:sp>
        <p:nvSpPr>
          <p:cNvPr id="2" name="Rectangle 1"/>
          <p:cNvSpPr/>
          <p:nvPr/>
        </p:nvSpPr>
        <p:spPr>
          <a:xfrm>
            <a:off x="1468403" y="5004895"/>
            <a:ext cx="151676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electricity </a:t>
            </a:r>
          </a:p>
        </p:txBody>
      </p:sp>
      <p:sp>
        <p:nvSpPr>
          <p:cNvPr id="3" name="Rectangle 2"/>
          <p:cNvSpPr/>
          <p:nvPr/>
        </p:nvSpPr>
        <p:spPr>
          <a:xfrm>
            <a:off x="1848842" y="5466560"/>
            <a:ext cx="60099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gas</a:t>
            </a:r>
          </a:p>
        </p:txBody>
      </p:sp>
      <p:sp>
        <p:nvSpPr>
          <p:cNvPr id="27" name="Rectangle 26"/>
          <p:cNvSpPr/>
          <p:nvPr/>
        </p:nvSpPr>
        <p:spPr>
          <a:xfrm>
            <a:off x="4114013" y="5051061"/>
            <a:ext cx="1166088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envelope</a:t>
            </a:r>
            <a:endParaRPr lang="en-US" sz="2000" b="1" dirty="0">
              <a:solidFill>
                <a:srgbClr val="FF0000"/>
              </a:solidFill>
              <a:latin typeface="Calibri" pitchFamily="34" charset="0"/>
              <a:cs typeface="Calibri" pitchFamily="34" charset="0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098512" y="5393097"/>
            <a:ext cx="1316899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carton box</a:t>
            </a:r>
          </a:p>
        </p:txBody>
      </p:sp>
      <p:sp>
        <p:nvSpPr>
          <p:cNvPr id="29" name="Rectangle 28"/>
          <p:cNvSpPr/>
          <p:nvPr/>
        </p:nvSpPr>
        <p:spPr>
          <a:xfrm>
            <a:off x="4103519" y="5751131"/>
            <a:ext cx="11392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textbook</a:t>
            </a:r>
          </a:p>
        </p:txBody>
      </p:sp>
      <p:sp>
        <p:nvSpPr>
          <p:cNvPr id="30" name="Rectangle 29"/>
          <p:cNvSpPr/>
          <p:nvPr/>
        </p:nvSpPr>
        <p:spPr>
          <a:xfrm>
            <a:off x="6485633" y="5047228"/>
            <a:ext cx="136640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newspaper</a:t>
            </a:r>
          </a:p>
        </p:txBody>
      </p:sp>
      <p:sp>
        <p:nvSpPr>
          <p:cNvPr id="31" name="Rectangle 30"/>
          <p:cNvSpPr/>
          <p:nvPr/>
        </p:nvSpPr>
        <p:spPr>
          <a:xfrm>
            <a:off x="6567779" y="5416560"/>
            <a:ext cx="11392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textbook</a:t>
            </a:r>
          </a:p>
        </p:txBody>
      </p:sp>
      <p:sp>
        <p:nvSpPr>
          <p:cNvPr id="32" name="Rectangle 31"/>
          <p:cNvSpPr/>
          <p:nvPr/>
        </p:nvSpPr>
        <p:spPr>
          <a:xfrm>
            <a:off x="6385152" y="5751131"/>
            <a:ext cx="1940531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sz="2000" b="1" dirty="0">
                <a:solidFill>
                  <a:srgbClr val="FF0000"/>
                </a:solidFill>
                <a:latin typeface="Calibri" pitchFamily="34" charset="0"/>
                <a:cs typeface="Calibri" pitchFamily="34" charset="0"/>
              </a:rPr>
              <a:t>plastic container</a:t>
            </a:r>
          </a:p>
        </p:txBody>
      </p:sp>
    </p:spTree>
    <p:extLst>
      <p:ext uri="{BB962C8B-B14F-4D97-AF65-F5344CB8AC3E}">
        <p14:creationId xmlns:p14="http://schemas.microsoft.com/office/powerpoint/2010/main" val="1561652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7" grpId="1"/>
      <p:bldP spid="2" grpId="0"/>
      <p:bldP spid="3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06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5" name="Group 4"/>
          <p:cNvGrpSpPr/>
          <p:nvPr/>
        </p:nvGrpSpPr>
        <p:grpSpPr>
          <a:xfrm>
            <a:off x="2027776" y="67606"/>
            <a:ext cx="4931326" cy="1257207"/>
            <a:chOff x="2051472" y="2835991"/>
            <a:chExt cx="4931326" cy="1257207"/>
          </a:xfrm>
        </p:grpSpPr>
        <p:sp>
          <p:nvSpPr>
            <p:cNvPr id="7" name="TextBox 6"/>
            <p:cNvSpPr txBox="1"/>
            <p:nvPr/>
          </p:nvSpPr>
          <p:spPr>
            <a:xfrm>
              <a:off x="2796464" y="2835991"/>
              <a:ext cx="355717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 smtClean="0">
                  <a:solidFill>
                    <a:srgbClr val="0084B1"/>
                  </a:solidFill>
                </a:rPr>
                <a:t>* Pronunciation</a:t>
              </a:r>
              <a:endParaRPr lang="en-US" sz="3600" b="1" dirty="0">
                <a:solidFill>
                  <a:srgbClr val="0084B1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2051472" y="3508423"/>
              <a:ext cx="4931326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200" b="1" dirty="0"/>
                <a:t>Rhythm in </a:t>
              </a:r>
              <a:r>
                <a:rPr lang="en-US" sz="3200" b="1" dirty="0" smtClean="0"/>
                <a:t>sentences</a:t>
              </a:r>
            </a:p>
          </p:txBody>
        </p:sp>
      </p:grpSp>
      <p:sp>
        <p:nvSpPr>
          <p:cNvPr id="11" name="TextBox 10"/>
          <p:cNvSpPr txBox="1"/>
          <p:nvPr/>
        </p:nvSpPr>
        <p:spPr>
          <a:xfrm>
            <a:off x="943674" y="1855511"/>
            <a:ext cx="6963925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70C0"/>
                </a:solidFill>
              </a:rPr>
              <a:t>In a sentence, the stressed and unstressed syllables combine to make rhythm.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153494" y="1261166"/>
            <a:ext cx="2544286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GB" sz="2000" b="1" i="1" dirty="0" smtClean="0">
                <a:solidFill>
                  <a:srgbClr val="FF0000"/>
                </a:solidFill>
              </a:rPr>
              <a:t>(</a:t>
            </a:r>
            <a:r>
              <a:rPr lang="vi-VN" sz="2000" b="1" i="1" dirty="0" smtClean="0">
                <a:solidFill>
                  <a:srgbClr val="FF0000"/>
                </a:solidFill>
              </a:rPr>
              <a:t>Nhịp </a:t>
            </a:r>
            <a:r>
              <a:rPr lang="vi-VN" sz="2000" b="1" i="1" dirty="0">
                <a:solidFill>
                  <a:srgbClr val="FF0000"/>
                </a:solidFill>
              </a:rPr>
              <a:t>điệu của câu)</a:t>
            </a:r>
            <a:endParaRPr lang="en-US" sz="2000" i="1" dirty="0">
              <a:solidFill>
                <a:srgbClr val="FF000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1132764" y="2809618"/>
            <a:ext cx="718383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b="1" i="1" dirty="0"/>
              <a:t>Trong một câu, các âm tiết được nhấn trọng âm và không được nhấn trọng âm kết hợp với nhau để tạo thành nhịp điệu.</a:t>
            </a:r>
            <a:endParaRPr lang="en-US" b="1" i="1" dirty="0"/>
          </a:p>
        </p:txBody>
      </p:sp>
    </p:spTree>
    <p:extLst>
      <p:ext uri="{BB962C8B-B14F-4D97-AF65-F5344CB8AC3E}">
        <p14:creationId xmlns:p14="http://schemas.microsoft.com/office/powerpoint/2010/main" val="3685858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  <p:bldP spid="1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06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250" y="113416"/>
            <a:ext cx="587409" cy="60435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1107659" y="21755"/>
            <a:ext cx="8153811" cy="8925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these sentences, then repeat. </a:t>
            </a:r>
          </a:p>
          <a:p>
            <a:r>
              <a:rPr lang="en-US" sz="2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Pay attention to the bold syllables.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320370" y="162402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795200" y="1617545"/>
            <a:ext cx="5603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/>
              <a:t>If you </a:t>
            </a:r>
            <a:r>
              <a:rPr lang="en-US" sz="2400" b="1" dirty="0"/>
              <a:t>cy</a:t>
            </a:r>
            <a:r>
              <a:rPr lang="en-US" sz="2400" dirty="0"/>
              <a:t>cle, it’ll </a:t>
            </a:r>
            <a:r>
              <a:rPr lang="en-US" sz="2400" b="1" dirty="0"/>
              <a:t>help</a:t>
            </a:r>
            <a:r>
              <a:rPr lang="en-US" sz="2400" dirty="0"/>
              <a:t> the </a:t>
            </a:r>
            <a:r>
              <a:rPr lang="en-US" sz="2400" b="1" dirty="0"/>
              <a:t>Earth</a:t>
            </a:r>
            <a:r>
              <a:rPr lang="en-US" sz="2400" dirty="0"/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1320370" y="226447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23162" y="3000133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797992" y="2991480"/>
            <a:ext cx="644199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The </a:t>
            </a:r>
            <a:r>
              <a:rPr lang="en-US" sz="2400" b="1"/>
              <a:t>stu</a:t>
            </a:r>
            <a:r>
              <a:rPr lang="en-US" sz="2400"/>
              <a:t>dents are </a:t>
            </a:r>
            <a:r>
              <a:rPr lang="en-US" sz="2400" b="1"/>
              <a:t>plan</a:t>
            </a:r>
            <a:r>
              <a:rPr lang="en-US" sz="2400"/>
              <a:t>ting </a:t>
            </a:r>
            <a:r>
              <a:rPr lang="en-US" sz="2400" b="1"/>
              <a:t>trees</a:t>
            </a:r>
            <a:r>
              <a:rPr lang="en-US" sz="2400"/>
              <a:t> in the </a:t>
            </a:r>
            <a:r>
              <a:rPr lang="en-US" sz="2400" b="1"/>
              <a:t>gar</a:t>
            </a:r>
            <a:r>
              <a:rPr lang="en-US" sz="2400"/>
              <a:t>den.</a:t>
            </a:r>
            <a:endParaRPr lang="en-US" sz="2400" dirty="0"/>
          </a:p>
        </p:txBody>
      </p:sp>
      <p:sp>
        <p:nvSpPr>
          <p:cNvPr id="12" name="TextBox 11"/>
          <p:cNvSpPr txBox="1"/>
          <p:nvPr/>
        </p:nvSpPr>
        <p:spPr>
          <a:xfrm>
            <a:off x="1320370" y="3744507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795199" y="3735854"/>
            <a:ext cx="560312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Is it </a:t>
            </a:r>
            <a:r>
              <a:rPr lang="en-US" sz="2400" b="1"/>
              <a:t>bet</a:t>
            </a:r>
            <a:r>
              <a:rPr lang="en-US" sz="2400"/>
              <a:t>ter to </a:t>
            </a:r>
            <a:r>
              <a:rPr lang="en-US" sz="2400" b="1"/>
              <a:t>use</a:t>
            </a:r>
            <a:r>
              <a:rPr lang="en-US" sz="2400"/>
              <a:t> </a:t>
            </a:r>
            <a:r>
              <a:rPr lang="en-US" sz="2400" b="1"/>
              <a:t>pa</a:t>
            </a:r>
            <a:r>
              <a:rPr lang="en-US" sz="2400"/>
              <a:t>per </a:t>
            </a:r>
            <a:r>
              <a:rPr lang="en-US" sz="2400" b="1"/>
              <a:t>bags</a:t>
            </a:r>
            <a:r>
              <a:rPr lang="en-US" sz="2400"/>
              <a:t>?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320370" y="4515302"/>
            <a:ext cx="47483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795200" y="4515302"/>
            <a:ext cx="5603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We are </a:t>
            </a:r>
            <a:r>
              <a:rPr lang="en-US" sz="2400" b="1"/>
              <a:t>hap</a:t>
            </a:r>
            <a:r>
              <a:rPr lang="en-US" sz="2400"/>
              <a:t>py to </a:t>
            </a:r>
            <a:r>
              <a:rPr lang="en-US" sz="2400" b="1"/>
              <a:t>walk</a:t>
            </a:r>
            <a:r>
              <a:rPr lang="en-US" sz="2400"/>
              <a:t> to </a:t>
            </a:r>
            <a:r>
              <a:rPr lang="en-US" sz="2400" b="1"/>
              <a:t>school</a:t>
            </a:r>
            <a:r>
              <a:rPr lang="en-US" sz="2400"/>
              <a:t>.</a:t>
            </a:r>
            <a:endParaRPr lang="en-US" sz="2400" b="1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95200" y="2273130"/>
            <a:ext cx="56031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/>
              <a:t>Wa</a:t>
            </a:r>
            <a:r>
              <a:rPr lang="en-US" sz="2400" dirty="0"/>
              <a:t>ter is </a:t>
            </a:r>
            <a:r>
              <a:rPr lang="en-US" sz="2400" b="1" dirty="0"/>
              <a:t>good</a:t>
            </a:r>
            <a:r>
              <a:rPr lang="en-US" sz="2400" dirty="0"/>
              <a:t> for your </a:t>
            </a:r>
            <a:r>
              <a:rPr lang="en-US" sz="2400" b="1" dirty="0"/>
              <a:t>bo</a:t>
            </a:r>
            <a:r>
              <a:rPr lang="en-US" sz="2400" dirty="0"/>
              <a:t>dy.</a:t>
            </a:r>
          </a:p>
        </p:txBody>
      </p:sp>
      <p:pic>
        <p:nvPicPr>
          <p:cNvPr id="17" name="B2_32">
            <a:hlinkClick r:id="" action="ppaction://media"/>
            <a:extLst>
              <a:ext uri="{FF2B5EF4-FFF2-40B4-BE49-F238E27FC236}">
                <a16:creationId xmlns="" xmlns:a16="http://schemas.microsoft.com/office/drawing/2014/main" id="{A0791EE8-C477-4127-A8EE-9BBA20A25A0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398327" y="48690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76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062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06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954" y="138671"/>
            <a:ext cx="587409" cy="553842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1080362" y="80652"/>
            <a:ext cx="7920961" cy="12464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Listen to the conversation. Pay attention to the bold syllables. Then practise the conversation with a classmate.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107659" y="1664059"/>
            <a:ext cx="7079298" cy="30931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600" b="1" i="1" dirty="0" err="1">
                <a:solidFill>
                  <a:srgbClr val="FF0000"/>
                </a:solidFill>
              </a:rPr>
              <a:t>Vy</a:t>
            </a:r>
            <a:r>
              <a:rPr lang="en-US" sz="2600" b="1" i="1" dirty="0">
                <a:solidFill>
                  <a:srgbClr val="FF0000"/>
                </a:solidFill>
              </a:rPr>
              <a:t>:</a:t>
            </a:r>
            <a:r>
              <a:rPr lang="en-US" sz="2600" b="1" i="1" dirty="0"/>
              <a:t> </a:t>
            </a:r>
            <a:r>
              <a:rPr lang="en-US" sz="2600" b="1" dirty="0"/>
              <a:t>What</a:t>
            </a:r>
            <a:r>
              <a:rPr lang="en-US" sz="2600" dirty="0"/>
              <a:t> are you </a:t>
            </a:r>
            <a:r>
              <a:rPr lang="en-US" sz="2600" b="1" dirty="0"/>
              <a:t>do</a:t>
            </a:r>
            <a:r>
              <a:rPr lang="en-US" sz="2600" dirty="0"/>
              <a:t>ing?</a:t>
            </a:r>
          </a:p>
          <a:p>
            <a:pPr>
              <a:lnSpc>
                <a:spcPct val="150000"/>
              </a:lnSpc>
            </a:pPr>
            <a:r>
              <a:rPr lang="en-US" sz="2600" b="1" i="1" dirty="0" err="1">
                <a:solidFill>
                  <a:srgbClr val="0070C0"/>
                </a:solidFill>
              </a:rPr>
              <a:t>Mi</a:t>
            </a:r>
            <a:r>
              <a:rPr lang="en-US" sz="2600" b="1" i="1" dirty="0">
                <a:solidFill>
                  <a:srgbClr val="0070C0"/>
                </a:solidFill>
              </a:rPr>
              <a:t>:</a:t>
            </a:r>
            <a:r>
              <a:rPr lang="en-US" sz="2600" b="1" i="1" dirty="0"/>
              <a:t> </a:t>
            </a:r>
            <a:r>
              <a:rPr lang="en-US" sz="2600" dirty="0"/>
              <a:t>I’m </a:t>
            </a:r>
            <a:r>
              <a:rPr lang="en-US" sz="2600" b="1" dirty="0"/>
              <a:t>wri</a:t>
            </a:r>
            <a:r>
              <a:rPr lang="en-US" sz="2600" dirty="0"/>
              <a:t>ting an </a:t>
            </a:r>
            <a:r>
              <a:rPr lang="en-US" sz="2600" b="1" dirty="0"/>
              <a:t>ar</a:t>
            </a:r>
            <a:r>
              <a:rPr lang="en-US" sz="2600" dirty="0"/>
              <a:t>ticle about </a:t>
            </a:r>
            <a:r>
              <a:rPr lang="en-US" sz="2600" b="1" dirty="0"/>
              <a:t>go</a:t>
            </a:r>
            <a:r>
              <a:rPr lang="en-US" sz="2600" dirty="0"/>
              <a:t>ing </a:t>
            </a:r>
            <a:r>
              <a:rPr lang="en-US" sz="2600" b="1" dirty="0"/>
              <a:t>green</a:t>
            </a:r>
            <a:r>
              <a:rPr lang="en-US" sz="26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600" b="1" i="1" dirty="0" err="1">
                <a:solidFill>
                  <a:srgbClr val="FF0000"/>
                </a:solidFill>
              </a:rPr>
              <a:t>Vy</a:t>
            </a:r>
            <a:r>
              <a:rPr lang="en-US" sz="2600" b="1" i="1" dirty="0">
                <a:solidFill>
                  <a:srgbClr val="FF0000"/>
                </a:solidFill>
              </a:rPr>
              <a:t>: </a:t>
            </a:r>
            <a:r>
              <a:rPr lang="en-US" sz="2600" b="1" dirty="0"/>
              <a:t>Great</a:t>
            </a:r>
            <a:r>
              <a:rPr lang="en-US" sz="2600" dirty="0"/>
              <a:t>! I’m </a:t>
            </a:r>
            <a:r>
              <a:rPr lang="en-US" sz="2600" b="1" dirty="0"/>
              <a:t>wri</a:t>
            </a:r>
            <a:r>
              <a:rPr lang="en-US" sz="2600" dirty="0"/>
              <a:t>ting a </a:t>
            </a:r>
            <a:r>
              <a:rPr lang="en-US" sz="2600" b="1" dirty="0"/>
              <a:t>po</a:t>
            </a:r>
            <a:r>
              <a:rPr lang="en-US" sz="2600" dirty="0"/>
              <a:t>em about the </a:t>
            </a:r>
            <a:r>
              <a:rPr lang="en-US" sz="2600" b="1" dirty="0"/>
              <a:t>3Rs</a:t>
            </a:r>
            <a:r>
              <a:rPr lang="en-US" sz="2600" dirty="0"/>
              <a:t>.</a:t>
            </a:r>
          </a:p>
          <a:p>
            <a:pPr>
              <a:lnSpc>
                <a:spcPct val="150000"/>
              </a:lnSpc>
            </a:pPr>
            <a:r>
              <a:rPr lang="en-US" sz="2600" b="1" i="1" dirty="0" err="1">
                <a:solidFill>
                  <a:srgbClr val="0070C0"/>
                </a:solidFill>
              </a:rPr>
              <a:t>Mi</a:t>
            </a:r>
            <a:r>
              <a:rPr lang="en-US" sz="2600" b="1" i="1" dirty="0">
                <a:solidFill>
                  <a:srgbClr val="0070C0"/>
                </a:solidFill>
              </a:rPr>
              <a:t>: </a:t>
            </a:r>
            <a:r>
              <a:rPr lang="en-US" sz="2600" b="1" dirty="0"/>
              <a:t>Let</a:t>
            </a:r>
            <a:r>
              <a:rPr lang="en-US" sz="2600" dirty="0"/>
              <a:t> me </a:t>
            </a:r>
            <a:r>
              <a:rPr lang="en-US" sz="2600" b="1" dirty="0"/>
              <a:t>read</a:t>
            </a:r>
            <a:r>
              <a:rPr lang="en-US" sz="2600" dirty="0"/>
              <a:t> it.</a:t>
            </a:r>
          </a:p>
          <a:p>
            <a:pPr>
              <a:lnSpc>
                <a:spcPct val="150000"/>
              </a:lnSpc>
            </a:pPr>
            <a:r>
              <a:rPr lang="en-US" sz="2600" b="1" i="1" dirty="0" err="1">
                <a:solidFill>
                  <a:srgbClr val="FF0000"/>
                </a:solidFill>
              </a:rPr>
              <a:t>Vy</a:t>
            </a:r>
            <a:r>
              <a:rPr lang="en-US" sz="2600" b="1" i="1" dirty="0">
                <a:solidFill>
                  <a:srgbClr val="FF0000"/>
                </a:solidFill>
              </a:rPr>
              <a:t>:</a:t>
            </a:r>
            <a:r>
              <a:rPr lang="en-US" sz="2600" b="1" i="1" dirty="0"/>
              <a:t> </a:t>
            </a:r>
            <a:r>
              <a:rPr lang="en-US" sz="2600" dirty="0"/>
              <a:t>I’m still </a:t>
            </a:r>
            <a:r>
              <a:rPr lang="en-US" sz="2600" b="1" dirty="0"/>
              <a:t>wri</a:t>
            </a:r>
            <a:r>
              <a:rPr lang="en-US" sz="2600" dirty="0"/>
              <a:t>ting. </a:t>
            </a:r>
            <a:r>
              <a:rPr lang="en-US" sz="2600" b="1" dirty="0"/>
              <a:t>Wait</a:t>
            </a:r>
            <a:r>
              <a:rPr lang="en-US" sz="2600" dirty="0"/>
              <a:t> for a </a:t>
            </a:r>
            <a:r>
              <a:rPr lang="en-US" sz="2600" b="1" dirty="0"/>
              <a:t>mi</a:t>
            </a:r>
            <a:r>
              <a:rPr lang="en-US" sz="2600" dirty="0"/>
              <a:t>nute.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4627" y="4052455"/>
            <a:ext cx="4453056" cy="2805545"/>
          </a:xfrm>
          <a:prstGeom prst="rect">
            <a:avLst/>
          </a:prstGeom>
        </p:spPr>
      </p:pic>
      <p:pic>
        <p:nvPicPr>
          <p:cNvPr id="9" name="B2_33">
            <a:hlinkClick r:id="" action="ppaction://media"/>
            <a:extLst>
              <a:ext uri="{FF2B5EF4-FFF2-40B4-BE49-F238E27FC236}">
                <a16:creationId xmlns="" xmlns:a16="http://schemas.microsoft.com/office/drawing/2014/main" id="{8B1BBA12-A61F-48C6-8083-CC2D632619F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7281155" y="890033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11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987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Rectangle 1"/>
          <p:cNvSpPr/>
          <p:nvPr/>
        </p:nvSpPr>
        <p:spPr>
          <a:xfrm>
            <a:off x="709684" y="2112968"/>
            <a:ext cx="7560859" cy="2862310"/>
          </a:xfrm>
          <a:prstGeom prst="rect">
            <a:avLst/>
          </a:prstGeom>
        </p:spPr>
        <p:txBody>
          <a:bodyPr wrap="square" lIns="91427" tIns="45714" rIns="91427" bIns="45714">
            <a:spAutoFit/>
          </a:bodyPr>
          <a:lstStyle/>
          <a:p>
            <a:pPr algn="ctr"/>
            <a:r>
              <a:rPr lang="en-US" sz="3600" dirty="0" smtClean="0"/>
              <a:t>- </a:t>
            </a:r>
            <a:r>
              <a:rPr lang="en-US" sz="3600" dirty="0"/>
              <a:t>Learn by heart all the new words.</a:t>
            </a:r>
            <a:br>
              <a:rPr lang="en-US" sz="3600" dirty="0"/>
            </a:br>
            <a:r>
              <a:rPr lang="en-US" sz="3600" dirty="0"/>
              <a:t>- Create a poem and read</a:t>
            </a:r>
            <a:r>
              <a:rPr lang="en-US" sz="3600" b="1" dirty="0"/>
              <a:t> it with correct rhythm</a:t>
            </a:r>
            <a:endParaRPr lang="en-US" sz="3600" dirty="0"/>
          </a:p>
          <a:p>
            <a:pPr marL="571500" indent="-571500" algn="ctr">
              <a:buFontTx/>
              <a:buChar char="-"/>
            </a:pPr>
            <a:r>
              <a:rPr lang="en-US" sz="3600" dirty="0" smtClean="0"/>
              <a:t>Prepare  </a:t>
            </a:r>
            <a:r>
              <a:rPr lang="en-US" sz="3600" dirty="0"/>
              <a:t>lesson 3 ( A closer look 2</a:t>
            </a:r>
            <a:r>
              <a:rPr lang="en-US" sz="3600" dirty="0" smtClean="0"/>
              <a:t>)</a:t>
            </a:r>
            <a:r>
              <a:rPr lang="en-US" sz="3600" i="1" dirty="0" smtClean="0"/>
              <a:t>.</a:t>
            </a:r>
          </a:p>
          <a:p>
            <a:pPr marL="571500" indent="-571500" algn="ctr">
              <a:buFontTx/>
              <a:buChar char="-"/>
            </a:pPr>
            <a:endParaRPr lang="en-US" sz="3600" dirty="0"/>
          </a:p>
        </p:txBody>
      </p:sp>
      <p:sp>
        <p:nvSpPr>
          <p:cNvPr id="4" name="Rectangle 25603"/>
          <p:cNvSpPr>
            <a:spLocks noChangeArrowheads="1" noChangeShapeType="1" noTextEdit="1"/>
          </p:cNvSpPr>
          <p:nvPr/>
        </p:nvSpPr>
        <p:spPr bwMode="auto">
          <a:xfrm>
            <a:off x="2514600" y="451026"/>
            <a:ext cx="4267200" cy="1485900"/>
          </a:xfrm>
          <a:prstGeom prst="rect">
            <a:avLst/>
          </a:prstGeom>
        </p:spPr>
        <p:txBody>
          <a:bodyPr wrap="none" lIns="91427" tIns="45714" rIns="91427" bIns="45714" fromWordArt="1">
            <a:prstTxWarp prst="textCurveUp">
              <a:avLst>
                <a:gd name="adj" fmla="val 40356"/>
              </a:avLst>
            </a:prstTxWarp>
          </a:bodyPr>
          <a:lstStyle/>
          <a:p>
            <a:pPr algn="ctr"/>
            <a:r>
              <a:rPr lang="en-GB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solidFill>
                  <a:srgbClr val="7030A0"/>
                </a:solidFill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.VnTifani Heavy" pitchFamily="34" charset="0"/>
                <a:cs typeface="Arial"/>
              </a:rPr>
              <a:t>Homework</a:t>
            </a:r>
            <a:r>
              <a:rPr lang="en-GB" sz="3600" kern="10" dirty="0">
                <a:ln w="12700">
                  <a:solidFill>
                    <a:srgbClr val="000000"/>
                  </a:solidFill>
                  <a:round/>
                  <a:headEnd/>
                  <a:tailEnd/>
                </a:ln>
                <a:effectLst>
                  <a:outerShdw dist="45791" dir="2021404" algn="ctr" rotWithShape="0">
                    <a:srgbClr val="808080">
                      <a:alpha val="79999"/>
                    </a:srgbClr>
                  </a:outerShdw>
                </a:effectLst>
                <a:latin typeface=".VnTifani Heavy" pitchFamily="34" charset="0"/>
                <a:cs typeface="Arial"/>
              </a:rPr>
              <a:t>: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600" y="4115720"/>
            <a:ext cx="2719387" cy="18421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88865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 descr="Hình ảnh có liên quan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t3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" y="427703"/>
            <a:ext cx="9144000" cy="5614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19793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06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7526" y="674280"/>
            <a:ext cx="5108692" cy="34966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4572000" y="113772"/>
            <a:ext cx="2294218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i="1" dirty="0">
                <a:solidFill>
                  <a:srgbClr val="F16649"/>
                </a:solidFill>
                <a:latin typeface="Source Sans Pro Black" pitchFamily="34" charset="0"/>
                <a:ea typeface="Times New Roman"/>
                <a:cs typeface="Times New Roman"/>
              </a:rPr>
              <a:t>*  Chatting:</a:t>
            </a:r>
            <a:endParaRPr lang="en-US" sz="3200" dirty="0">
              <a:solidFill>
                <a:srgbClr val="F16649"/>
              </a:solidFill>
              <a:latin typeface="Source Sans Pro Black" pitchFamily="34" charset="0"/>
              <a:ea typeface="Times New Roman"/>
              <a:cs typeface="Times New Roman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1870484" y="67606"/>
            <a:ext cx="2290970" cy="461665"/>
          </a:xfrm>
          <a:prstGeom prst="rect">
            <a:avLst/>
          </a:prstGeom>
          <a:solidFill>
            <a:schemeClr val="accent6">
              <a:lumMod val="75000"/>
            </a:schemeClr>
          </a:solidFill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Black" pitchFamily="34" charset="0"/>
                <a:ea typeface="+mn-ea"/>
                <a:cs typeface="Times New Roman" pitchFamily="18" charset="0"/>
              </a:rPr>
              <a:t>* </a:t>
            </a:r>
            <a:r>
              <a:rPr kumimoji="0" lang="en-US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.VnBlack" pitchFamily="34" charset="0"/>
                <a:ea typeface="+mn-ea"/>
                <a:cs typeface="Times New Roman" pitchFamily="18" charset="0"/>
              </a:rPr>
              <a:t>WARM –UP 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.VnBlack" pitchFamily="34" charset="0"/>
              <a:ea typeface="+mn-ea"/>
              <a:cs typeface="Times New Roman" pitchFamily="18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1389782" y="4170975"/>
            <a:ext cx="520437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 - What should we do with this </a:t>
            </a:r>
            <a:r>
              <a:rPr lang="en-US" sz="2400" b="1" dirty="0" smtClean="0"/>
              <a:t>bottle?  </a:t>
            </a:r>
            <a:endParaRPr lang="en-US" sz="2400" b="1" dirty="0"/>
          </a:p>
        </p:txBody>
      </p:sp>
      <p:sp>
        <p:nvSpPr>
          <p:cNvPr id="10" name="Rectangle 9"/>
          <p:cNvSpPr/>
          <p:nvPr/>
        </p:nvSpPr>
        <p:spPr>
          <a:xfrm>
            <a:off x="1522011" y="4578048"/>
            <a:ext cx="516404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i="1" dirty="0" smtClean="0">
                <a:solidFill>
                  <a:srgbClr val="FF0000"/>
                </a:solidFill>
                <a:sym typeface="Wingdings" pitchFamily="2" charset="2"/>
              </a:rPr>
              <a:t> </a:t>
            </a:r>
            <a:r>
              <a:rPr lang="en-US" sz="2400" b="1" i="1" dirty="0" smtClean="0">
                <a:solidFill>
                  <a:srgbClr val="FF0000"/>
                </a:solidFill>
              </a:rPr>
              <a:t>We </a:t>
            </a:r>
            <a:r>
              <a:rPr lang="en-US" sz="2400" b="1" i="1" dirty="0">
                <a:solidFill>
                  <a:srgbClr val="FF0000"/>
                </a:solidFill>
              </a:rPr>
              <a:t>should  reuse  (recycle, </a:t>
            </a:r>
            <a:r>
              <a:rPr lang="en-US" sz="2400" b="1" i="1" u="sng" dirty="0">
                <a:solidFill>
                  <a:srgbClr val="FF0000"/>
                </a:solidFill>
              </a:rPr>
              <a:t>reduce</a:t>
            </a:r>
            <a:r>
              <a:rPr lang="en-US" sz="2400" b="1" i="1" dirty="0">
                <a:solidFill>
                  <a:srgbClr val="FF0000"/>
                </a:solidFill>
              </a:rPr>
              <a:t>) it</a:t>
            </a:r>
            <a:endParaRPr lang="en-US" sz="2400" b="1" dirty="0">
              <a:solidFill>
                <a:srgbClr val="FF0000"/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1358235" y="4992084"/>
            <a:ext cx="589834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/>
              <a:t>- What advantages does a green world have?</a:t>
            </a:r>
          </a:p>
        </p:txBody>
      </p:sp>
      <p:sp>
        <p:nvSpPr>
          <p:cNvPr id="12" name="Rectangle 11"/>
          <p:cNvSpPr/>
          <p:nvPr/>
        </p:nvSpPr>
        <p:spPr>
          <a:xfrm>
            <a:off x="1358235" y="5414325"/>
            <a:ext cx="6236194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sym typeface="Wingdings"/>
              </a:rPr>
              <a:t>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  <a:r>
              <a:rPr lang="en-US" sz="2400" b="1" i="1" dirty="0">
                <a:solidFill>
                  <a:srgbClr val="FF0000"/>
                </a:solidFill>
              </a:rPr>
              <a:t>Fresh air, healthy food, live longer, and so on</a:t>
            </a:r>
            <a:endParaRPr lang="en-US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84571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10" grpId="0"/>
      <p:bldP spid="11" grpId="0"/>
      <p:bldP spid="1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/>
          <a:extLst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95535"/>
            <a:ext cx="9144001" cy="227996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0849" y="3096339"/>
            <a:ext cx="4176100" cy="9135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7026" y="3183511"/>
            <a:ext cx="961782" cy="777611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938244" y="2415284"/>
            <a:ext cx="3291839" cy="523208"/>
          </a:xfrm>
          <a:prstGeom prst="rect">
            <a:avLst/>
          </a:prstGeom>
          <a:solidFill>
            <a:srgbClr val="79D1D5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wrap="square" lIns="91427" tIns="45714" rIns="91427" bIns="45714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  <a:latin typeface=".VnArial" pitchFamily="34" charset="0"/>
              </a:rPr>
              <a:t>LESSON 2</a:t>
            </a:r>
            <a:r>
              <a:rPr lang="en-US" sz="2800" b="1" dirty="0" smtClean="0">
                <a:solidFill>
                  <a:srgbClr val="FF0000"/>
                </a:solidFill>
                <a:latin typeface=".VnArial" pitchFamily="34" charset="0"/>
              </a:rPr>
              <a:t>: </a:t>
            </a:r>
            <a:endParaRPr lang="en-GB" sz="2800" b="1" dirty="0">
              <a:solidFill>
                <a:srgbClr val="FF0000"/>
              </a:solidFill>
              <a:latin typeface=".VnArial" pitchFamily="34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33777" y="4108952"/>
            <a:ext cx="19095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80"/>
                </a:solidFill>
              </a:rPr>
              <a:t>Vocabulary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033777" y="4608155"/>
            <a:ext cx="23584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rgbClr val="008080"/>
                </a:solidFill>
              </a:rPr>
              <a:t>Pronunciation</a:t>
            </a:r>
          </a:p>
        </p:txBody>
      </p:sp>
    </p:spTree>
    <p:extLst>
      <p:ext uri="{BB962C8B-B14F-4D97-AF65-F5344CB8AC3E}">
        <p14:creationId xmlns:p14="http://schemas.microsoft.com/office/powerpoint/2010/main" val="219089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76294" y="265377"/>
            <a:ext cx="3519770" cy="2867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828788" y="1178807"/>
            <a:ext cx="318292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smtClean="0"/>
              <a:t>- recycle (v) </a:t>
            </a:r>
            <a:r>
              <a:rPr lang="en-US" sz="2400" b="1" dirty="0"/>
              <a:t>/ˌ</a:t>
            </a:r>
            <a:r>
              <a:rPr lang="en-US" sz="2400" b="1" dirty="0" err="1"/>
              <a:t>ri</a:t>
            </a:r>
            <a:r>
              <a:rPr lang="en-US" sz="2400" b="1" dirty="0"/>
              <a:t>ːˈ</a:t>
            </a:r>
            <a:r>
              <a:rPr lang="en-US" sz="2400" b="1" dirty="0" err="1"/>
              <a:t>saɪkl</a:t>
            </a:r>
            <a:r>
              <a:rPr lang="en-US" sz="2400" b="1" dirty="0" smtClean="0"/>
              <a:t>/: </a:t>
            </a:r>
            <a:endParaRPr lang="en-US" sz="2400" b="1" dirty="0"/>
          </a:p>
        </p:txBody>
      </p:sp>
      <p:sp>
        <p:nvSpPr>
          <p:cNvPr id="6" name="Rectangle 5"/>
          <p:cNvSpPr/>
          <p:nvPr/>
        </p:nvSpPr>
        <p:spPr>
          <a:xfrm>
            <a:off x="3954501" y="1168701"/>
            <a:ext cx="10344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/>
              <a:t>tái</a:t>
            </a:r>
            <a:r>
              <a:rPr lang="en-US" sz="2400" b="1" dirty="0"/>
              <a:t> </a:t>
            </a:r>
            <a:r>
              <a:rPr lang="en-US" sz="2400" b="1" dirty="0" err="1"/>
              <a:t>chế</a:t>
            </a:r>
            <a:endParaRPr lang="en-US" sz="2400" b="1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5954" y="96447"/>
            <a:ext cx="3519770" cy="29315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Rectangle 6"/>
          <p:cNvSpPr/>
          <p:nvPr/>
        </p:nvSpPr>
        <p:spPr>
          <a:xfrm>
            <a:off x="828788" y="616970"/>
            <a:ext cx="304130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- reuse /</a:t>
            </a:r>
            <a:r>
              <a:rPr lang="en-US" sz="2400" b="1" dirty="0"/>
              <a:t>ˌ</a:t>
            </a:r>
            <a:r>
              <a:rPr lang="en-US" sz="2400" b="1" dirty="0" err="1"/>
              <a:t>ri</a:t>
            </a:r>
            <a:r>
              <a:rPr lang="en-US" sz="2400" b="1" dirty="0"/>
              <a:t>ːˈ</a:t>
            </a:r>
            <a:r>
              <a:rPr lang="en-US" sz="2400" b="1" dirty="0" err="1"/>
              <a:t>juːs</a:t>
            </a:r>
            <a:r>
              <a:rPr lang="en-US" sz="2400" b="1" dirty="0" smtClean="0"/>
              <a:t>/ (v) :</a:t>
            </a:r>
            <a:endParaRPr lang="en-US" sz="2400" b="1" dirty="0"/>
          </a:p>
        </p:txBody>
      </p:sp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2920" y="444049"/>
            <a:ext cx="3608387" cy="3099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ectangle 7"/>
          <p:cNvSpPr/>
          <p:nvPr/>
        </p:nvSpPr>
        <p:spPr>
          <a:xfrm>
            <a:off x="3723480" y="1699087"/>
            <a:ext cx="287427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err="1" smtClean="0"/>
              <a:t>giảm</a:t>
            </a:r>
            <a:r>
              <a:rPr lang="en-GB" sz="2400" b="1" dirty="0" smtClean="0"/>
              <a:t>, </a:t>
            </a:r>
            <a:r>
              <a:rPr lang="en-GB" sz="2400" b="1" dirty="0" err="1" smtClean="0"/>
              <a:t>dùng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ít</a:t>
            </a:r>
            <a:r>
              <a:rPr lang="en-GB" sz="2400" b="1" dirty="0" smtClean="0"/>
              <a:t> </a:t>
            </a:r>
            <a:r>
              <a:rPr lang="en-GB" sz="2400" b="1" dirty="0" err="1" smtClean="0"/>
              <a:t>lại</a:t>
            </a:r>
            <a:endParaRPr lang="en-US" sz="2400" b="1" dirty="0"/>
          </a:p>
        </p:txBody>
      </p:sp>
      <p:sp>
        <p:nvSpPr>
          <p:cNvPr id="9" name="Rectangle 8"/>
          <p:cNvSpPr/>
          <p:nvPr/>
        </p:nvSpPr>
        <p:spPr>
          <a:xfrm>
            <a:off x="856869" y="1709066"/>
            <a:ext cx="30132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/>
              <a:t>- reduce /</a:t>
            </a:r>
            <a:r>
              <a:rPr lang="en-GB" sz="2400" b="1" dirty="0" err="1"/>
              <a:t>rɪˈdjuːs</a:t>
            </a:r>
            <a:r>
              <a:rPr lang="en-GB" sz="2400" b="1" dirty="0" smtClean="0"/>
              <a:t>/ (v):</a:t>
            </a:r>
            <a:endParaRPr lang="en-GB" sz="2400" b="1" dirty="0"/>
          </a:p>
        </p:txBody>
      </p:sp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0615" y="2121667"/>
            <a:ext cx="3710692" cy="28520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41121" y="2250186"/>
            <a:ext cx="3530186" cy="27235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6281" y="4604394"/>
            <a:ext cx="3431642" cy="47907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1169" y="2424553"/>
            <a:ext cx="3371887" cy="2554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ectangle 9"/>
          <p:cNvSpPr/>
          <p:nvPr/>
        </p:nvSpPr>
        <p:spPr>
          <a:xfrm>
            <a:off x="838397" y="2162963"/>
            <a:ext cx="2745331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- glass /</a:t>
            </a:r>
            <a:r>
              <a:rPr lang="en-US" sz="2400" b="1" dirty="0" err="1"/>
              <a:t>ɡlɑːs</a:t>
            </a:r>
            <a:r>
              <a:rPr lang="en-US" sz="2400" b="1" dirty="0" smtClean="0"/>
              <a:t>/ (n): </a:t>
            </a:r>
            <a:endParaRPr lang="en-US" sz="2400" b="1" dirty="0"/>
          </a:p>
        </p:txBody>
      </p:sp>
      <p:sp>
        <p:nvSpPr>
          <p:cNvPr id="11" name="Rectangle 10"/>
          <p:cNvSpPr/>
          <p:nvPr/>
        </p:nvSpPr>
        <p:spPr>
          <a:xfrm>
            <a:off x="828788" y="2664989"/>
            <a:ext cx="233644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2400" b="1" dirty="0" smtClean="0">
                <a:latin typeface="Calibri" pitchFamily="34" charset="0"/>
                <a:cs typeface="Calibri" pitchFamily="34" charset="0"/>
              </a:rPr>
              <a:t>- </a:t>
            </a:r>
            <a:r>
              <a:rPr lang="vi-VN" sz="2400" b="1" dirty="0" smtClean="0">
                <a:latin typeface="Calibri" pitchFamily="34" charset="0"/>
                <a:cs typeface="Calibri" pitchFamily="34" charset="0"/>
              </a:rPr>
              <a:t>can /</a:t>
            </a:r>
            <a:r>
              <a:rPr lang="vi-VN" sz="2400" b="1" dirty="0">
                <a:latin typeface="Calibri" pitchFamily="34" charset="0"/>
                <a:cs typeface="Calibri" pitchFamily="34" charset="0"/>
              </a:rPr>
              <a:t>kæn</a:t>
            </a:r>
            <a:r>
              <a:rPr lang="vi-VN" sz="2400" b="1" dirty="0" smtClean="0">
                <a:latin typeface="Calibri" pitchFamily="34" charset="0"/>
                <a:cs typeface="Calibri" pitchFamily="34" charset="0"/>
              </a:rPr>
              <a:t>/</a:t>
            </a:r>
            <a:r>
              <a:rPr lang="en-GB" sz="2400" b="1" dirty="0" smtClean="0">
                <a:latin typeface="Calibri" pitchFamily="34" charset="0"/>
                <a:cs typeface="Calibri" pitchFamily="34" charset="0"/>
              </a:rPr>
              <a:t> (n):</a:t>
            </a:r>
            <a:endParaRPr lang="vi-VN" sz="2400" b="1" dirty="0">
              <a:latin typeface="Calibri" pitchFamily="34" charset="0"/>
              <a:cs typeface="Calibri" pitchFamily="34" charset="0"/>
            </a:endParaRPr>
          </a:p>
        </p:txBody>
      </p:sp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2951" y="2324413"/>
            <a:ext cx="3838869" cy="27401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Rectangle 11"/>
          <p:cNvSpPr/>
          <p:nvPr/>
        </p:nvSpPr>
        <p:spPr>
          <a:xfrm>
            <a:off x="871884" y="3800521"/>
            <a:ext cx="340508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- rubbish /</a:t>
            </a:r>
            <a:r>
              <a:rPr lang="en-US" sz="2400" b="1" dirty="0"/>
              <a:t>ˈ</a:t>
            </a:r>
            <a:r>
              <a:rPr lang="en-US" sz="2400" b="1" dirty="0" err="1"/>
              <a:t>rʌbɪʃ</a:t>
            </a:r>
            <a:r>
              <a:rPr lang="en-US" sz="2400" b="1" dirty="0" smtClean="0"/>
              <a:t>/ (n): </a:t>
            </a:r>
            <a:endParaRPr lang="en-US" sz="2400" b="1" dirty="0"/>
          </a:p>
        </p:txBody>
      </p:sp>
      <p:sp>
        <p:nvSpPr>
          <p:cNvPr id="13" name="Rectangle 12"/>
          <p:cNvSpPr/>
          <p:nvPr/>
        </p:nvSpPr>
        <p:spPr>
          <a:xfrm>
            <a:off x="848401" y="3232814"/>
            <a:ext cx="248068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- noise: </a:t>
            </a:r>
            <a:r>
              <a:rPr lang="en-US" sz="2400" b="1" dirty="0" err="1" smtClean="0"/>
              <a:t>noiz</a:t>
            </a:r>
            <a:r>
              <a:rPr lang="en-US" sz="2400" b="1" dirty="0" smtClean="0"/>
              <a:t>/ (n):</a:t>
            </a:r>
            <a:endParaRPr lang="en-US" sz="2400" b="1" dirty="0"/>
          </a:p>
        </p:txBody>
      </p:sp>
      <p:sp>
        <p:nvSpPr>
          <p:cNvPr id="14" name="Rectangle 13"/>
          <p:cNvSpPr/>
          <p:nvPr/>
        </p:nvSpPr>
        <p:spPr>
          <a:xfrm>
            <a:off x="997604" y="26876"/>
            <a:ext cx="2058094" cy="448867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sz="2400" b="1" dirty="0" smtClean="0">
                <a:solidFill>
                  <a:srgbClr val="FF0000"/>
                </a:solidFill>
                <a:latin typeface=".VnBahamasB" pitchFamily="34" charset="0"/>
              </a:rPr>
              <a:t>* Vocabulary:</a:t>
            </a:r>
            <a:endParaRPr lang="en-US" sz="2400" b="1" dirty="0">
              <a:solidFill>
                <a:srgbClr val="FF0000"/>
              </a:solidFill>
              <a:latin typeface=".VnBahamasB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640040" y="614622"/>
            <a:ext cx="253072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 </a:t>
            </a:r>
            <a:r>
              <a:rPr lang="en-US" sz="2400" b="1" dirty="0" err="1" smtClean="0"/>
              <a:t>Sử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dụng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lại</a:t>
            </a:r>
            <a:endParaRPr lang="en-US" sz="2400" b="1" dirty="0"/>
          </a:p>
        </p:txBody>
      </p:sp>
      <p:sp>
        <p:nvSpPr>
          <p:cNvPr id="15" name="Rectangle 14"/>
          <p:cNvSpPr/>
          <p:nvPr/>
        </p:nvSpPr>
        <p:spPr>
          <a:xfrm>
            <a:off x="3583728" y="2193721"/>
            <a:ext cx="143020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400" b="1" dirty="0" err="1" smtClean="0"/>
              <a:t>thủy</a:t>
            </a:r>
            <a:r>
              <a:rPr lang="en-US" sz="2400" b="1" dirty="0" smtClean="0"/>
              <a:t> </a:t>
            </a:r>
            <a:r>
              <a:rPr lang="en-US" sz="2400" b="1" dirty="0" err="1"/>
              <a:t>tinh</a:t>
            </a:r>
            <a:r>
              <a:rPr lang="en-US" sz="2400" b="1" dirty="0"/>
              <a:t>,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256949" y="2675868"/>
            <a:ext cx="208935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/>
              <a:t>vỏ </a:t>
            </a:r>
            <a:r>
              <a:rPr lang="pt-BR" sz="2400" b="1" dirty="0"/>
              <a:t>đồ hộp, lon </a:t>
            </a:r>
          </a:p>
        </p:txBody>
      </p:sp>
      <p:sp>
        <p:nvSpPr>
          <p:cNvPr id="17" name="Rectangle 16"/>
          <p:cNvSpPr/>
          <p:nvPr/>
        </p:nvSpPr>
        <p:spPr>
          <a:xfrm>
            <a:off x="3721251" y="3821612"/>
            <a:ext cx="143936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err="1"/>
              <a:t>r</a:t>
            </a:r>
            <a:r>
              <a:rPr lang="en-US" sz="2400" b="1" dirty="0" err="1" smtClean="0"/>
              <a:t>ác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thải</a:t>
            </a:r>
            <a:endParaRPr lang="en-US" sz="2400" b="1" dirty="0"/>
          </a:p>
        </p:txBody>
      </p:sp>
      <p:sp>
        <p:nvSpPr>
          <p:cNvPr id="27" name="Rectangle 26"/>
          <p:cNvSpPr/>
          <p:nvPr/>
        </p:nvSpPr>
        <p:spPr>
          <a:xfrm>
            <a:off x="3231382" y="3232814"/>
            <a:ext cx="167402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 smtClean="0"/>
              <a:t> </a:t>
            </a:r>
            <a:r>
              <a:rPr lang="en-US" sz="2400" b="1" dirty="0" err="1" smtClean="0"/>
              <a:t>tiếng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ồn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4211204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75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75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750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5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8" dur="10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12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6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1000"/>
                            </p:stCondLst>
                            <p:childTnLst>
                              <p:par>
                                <p:cTn id="68" presetID="16" presetClass="exit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69" dur="125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1249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25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250" fill="hold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81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6" dur="1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1500"/>
                            </p:stCondLst>
                            <p:childTnLst>
                              <p:par>
                                <p:cTn id="88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1000"/>
                                        <p:tgtEl>
                                          <p:spTgt spid="20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/>
                                        <p:tgtEl>
                                          <p:spTgt spid="20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125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13" presetID="42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4" dur="1000"/>
                                        <p:tgtEl>
                                          <p:spTgt spid="205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5" dur="1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2" dur="10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3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4" dur="1000" fill="hold"/>
                                        <p:tgtEl>
                                          <p:spTgt spid="20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9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1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6" dur="12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1250"/>
                            </p:stCondLst>
                            <p:childTnLst>
                              <p:par>
                                <p:cTn id="138" presetID="14" presetClass="exit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39" dur="1500"/>
                                        <p:tgtEl>
                                          <p:spTgt spid="20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1499"/>
                                          </p:stCondLst>
                                        </p:cTn>
                                        <p:tgtEl>
                                          <p:spTgt spid="20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1" fill="hold">
                      <p:stCondLst>
                        <p:cond delay="indefinite"/>
                      </p:stCondLst>
                      <p:childTnLst>
                        <p:par>
                          <p:cTn id="142" fill="hold">
                            <p:stCondLst>
                              <p:cond delay="0"/>
                            </p:stCondLst>
                            <p:childTnLst>
                              <p:par>
                                <p:cTn id="143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5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6" fill="hold">
                      <p:stCondLst>
                        <p:cond delay="indefinite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0" fill="hold">
                            <p:stCondLst>
                              <p:cond delay="1000"/>
                            </p:stCondLst>
                            <p:childTnLst>
                              <p:par>
                                <p:cTn id="161" presetID="6" presetClass="exit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162" dur="1000"/>
                                        <p:tgtEl>
                                          <p:spTgt spid="20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0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  <p:bldP spid="9" grpId="0"/>
      <p:bldP spid="10" grpId="0"/>
      <p:bldP spid="11" grpId="0"/>
      <p:bldP spid="12" grpId="0"/>
      <p:bldP spid="13" grpId="0"/>
      <p:bldP spid="23" grpId="0"/>
      <p:bldP spid="15" grpId="0"/>
      <p:bldP spid="16" grpId="0"/>
      <p:bldP spid="17" grpId="0"/>
      <p:bldP spid="2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06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ectangle 4"/>
          <p:cNvSpPr/>
          <p:nvPr/>
        </p:nvSpPr>
        <p:spPr>
          <a:xfrm>
            <a:off x="1233495" y="56939"/>
            <a:ext cx="3108543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  <a:latin typeface="Times New Roman"/>
                <a:ea typeface="Times New Roman"/>
              </a:rPr>
              <a:t>* Checking vocab: </a:t>
            </a:r>
            <a:endParaRPr lang="en-US" sz="2800" dirty="0">
              <a:solidFill>
                <a:srgbClr val="FF0000"/>
              </a:solidFill>
            </a:endParaRPr>
          </a:p>
        </p:txBody>
      </p:sp>
      <p:sp>
        <p:nvSpPr>
          <p:cNvPr id="6" name="Text Box 5"/>
          <p:cNvSpPr txBox="1">
            <a:spLocks noChangeArrowheads="1"/>
          </p:cNvSpPr>
          <p:nvPr/>
        </p:nvSpPr>
        <p:spPr bwMode="auto">
          <a:xfrm>
            <a:off x="4572000" y="81666"/>
            <a:ext cx="2804160" cy="461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91427" tIns="45714" rIns="91427" bIns="4571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400" b="1" dirty="0">
                <a:solidFill>
                  <a:srgbClr val="0070C0"/>
                </a:solidFill>
              </a:rPr>
              <a:t>What and Where</a:t>
            </a:r>
          </a:p>
        </p:txBody>
      </p:sp>
      <p:sp>
        <p:nvSpPr>
          <p:cNvPr id="7" name="Oval 11"/>
          <p:cNvSpPr>
            <a:spLocks noChangeArrowheads="1"/>
          </p:cNvSpPr>
          <p:nvPr/>
        </p:nvSpPr>
        <p:spPr bwMode="auto">
          <a:xfrm>
            <a:off x="3574869" y="1166992"/>
            <a:ext cx="2133600" cy="1447800"/>
          </a:xfrm>
          <a:prstGeom prst="ellipse">
            <a:avLst/>
          </a:prstGeom>
          <a:ln w="9525">
            <a:solidFill>
              <a:schemeClr val="tx1"/>
            </a:solidFill>
            <a:round/>
            <a:headEnd/>
            <a:tailEnd/>
          </a:ln>
          <a:effectLst>
            <a:innerShdw blurRad="63500" dist="50800">
              <a:prstClr val="black">
                <a:alpha val="50000"/>
              </a:prstClr>
            </a:innerShdw>
          </a:effectLst>
          <a:scene3d>
            <a:camera prst="orthographicFront"/>
            <a:lightRig rig="threePt" dir="t"/>
          </a:scene3d>
          <a:sp3d>
            <a:bevelT/>
          </a:sp3d>
          <a:extLst/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none" lIns="91427" tIns="45714" rIns="91427" bIns="45714" anchor="ctr"/>
          <a:lstStyle/>
          <a:p>
            <a:pPr algn="ctr"/>
            <a:r>
              <a:rPr lang="en-US" sz="2800" b="1" dirty="0">
                <a:latin typeface="Times New Roman" pitchFamily="18" charset="0"/>
                <a:cs typeface="Times New Roman" pitchFamily="18" charset="0"/>
              </a:rPr>
              <a:t>rubbish </a:t>
            </a:r>
          </a:p>
        </p:txBody>
      </p:sp>
      <p:sp>
        <p:nvSpPr>
          <p:cNvPr id="8" name="Oval 12"/>
          <p:cNvSpPr>
            <a:spLocks noChangeArrowheads="1"/>
          </p:cNvSpPr>
          <p:nvPr/>
        </p:nvSpPr>
        <p:spPr bwMode="auto">
          <a:xfrm>
            <a:off x="6309360" y="3988730"/>
            <a:ext cx="2133600" cy="1447800"/>
          </a:xfrm>
          <a:prstGeom prst="ellipse">
            <a:avLst/>
          </a:prstGeom>
          <a:solidFill>
            <a:srgbClr val="EF5F88"/>
          </a:solidFill>
          <a:ln>
            <a:noFill/>
            <a:headEnd/>
            <a:tailEnd/>
          </a:ln>
          <a:effectLst/>
          <a:scene3d>
            <a:camera prst="orthographicFront">
              <a:rot lat="0" lon="0" rev="0"/>
            </a:camera>
            <a:lightRig rig="glow" dir="t">
              <a:rot lat="0" lon="0" rev="14100000"/>
            </a:lightRig>
          </a:scene3d>
          <a:sp3d prstMaterial="softEdge">
            <a:bevelT w="127000" prst="artDeco"/>
          </a:sp3d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wrap="none" lIns="91427" tIns="45714" rIns="91427" bIns="45714" anchor="ctr"/>
          <a:lstStyle/>
          <a:p>
            <a:pPr algn="ctr"/>
            <a:r>
              <a:rPr lang="en-US" sz="2800" b="1" dirty="0"/>
              <a:t>reuse </a:t>
            </a:r>
            <a:endParaRPr lang="en-US" sz="28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sp>
        <p:nvSpPr>
          <p:cNvPr id="9" name="Oval 13"/>
          <p:cNvSpPr>
            <a:spLocks noChangeArrowheads="1"/>
          </p:cNvSpPr>
          <p:nvPr/>
        </p:nvSpPr>
        <p:spPr bwMode="auto">
          <a:xfrm>
            <a:off x="1051560" y="3988730"/>
            <a:ext cx="2133600" cy="1447800"/>
          </a:xfrm>
          <a:prstGeom prst="ellipse">
            <a:avLst/>
          </a:prstGeom>
          <a:solidFill>
            <a:srgbClr val="92D050"/>
          </a:solidFill>
          <a:ln w="9525">
            <a:solidFill>
              <a:srgbClr val="F490AD"/>
            </a:solidFill>
            <a:round/>
            <a:headEnd/>
            <a:tailEnd/>
          </a:ln>
          <a:effectLst>
            <a:glow rad="228600">
              <a:schemeClr val="accent6">
                <a:satMod val="175000"/>
                <a:alpha val="40000"/>
              </a:schemeClr>
            </a:glow>
            <a:outerShdw dist="35921" dir="2700000" algn="ctr" rotWithShape="0">
              <a:schemeClr val="bg2"/>
            </a:outerShdw>
          </a:effectLst>
          <a:extLst/>
        </p:spPr>
        <p:txBody>
          <a:bodyPr wrap="none" lIns="91427" tIns="45714" rIns="91427" bIns="45714" anchor="ctr"/>
          <a:lstStyle/>
          <a:p>
            <a:pPr algn="ctr"/>
            <a:r>
              <a:rPr lang="en-US" sz="2800" b="1" dirty="0"/>
              <a:t>glass </a:t>
            </a:r>
          </a:p>
        </p:txBody>
      </p:sp>
      <p:sp>
        <p:nvSpPr>
          <p:cNvPr id="10" name="Oval 14"/>
          <p:cNvSpPr>
            <a:spLocks noChangeArrowheads="1"/>
          </p:cNvSpPr>
          <p:nvPr/>
        </p:nvSpPr>
        <p:spPr bwMode="auto">
          <a:xfrm>
            <a:off x="3574869" y="2845586"/>
            <a:ext cx="2133600" cy="1447800"/>
          </a:xfrm>
          <a:prstGeom prst="ellipse">
            <a:avLst/>
          </a:prstGeom>
          <a:solidFill>
            <a:schemeClr val="accent2">
              <a:lumMod val="75000"/>
            </a:schemeClr>
          </a:solidFill>
          <a:ln w="9525">
            <a:solidFill>
              <a:srgbClr val="FAC5BE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52400" h="50800" prst="softRound"/>
          </a:sp3d>
          <a:extLst/>
        </p:spPr>
        <p:txBody>
          <a:bodyPr wrap="none" lIns="91427" tIns="45714" rIns="91427" bIns="45714" anchor="ctr"/>
          <a:lstStyle/>
          <a:p>
            <a:pPr algn="ctr"/>
            <a:r>
              <a:rPr lang="en-GB" sz="3200" b="1" dirty="0" smtClean="0">
                <a:solidFill>
                  <a:srgbClr val="FFFF00"/>
                </a:solidFill>
                <a:latin typeface="Times New Roman" pitchFamily="18" charset="0"/>
                <a:cs typeface="Times New Roman" pitchFamily="18" charset="0"/>
              </a:rPr>
              <a:t>reduce</a:t>
            </a:r>
            <a:endParaRPr lang="en-US" sz="3200" b="1" dirty="0">
              <a:solidFill>
                <a:srgbClr val="FFFF00"/>
              </a:solidFill>
            </a:endParaRPr>
          </a:p>
        </p:txBody>
      </p:sp>
      <p:sp>
        <p:nvSpPr>
          <p:cNvPr id="11" name="Oval 15"/>
          <p:cNvSpPr>
            <a:spLocks noChangeArrowheads="1"/>
          </p:cNvSpPr>
          <p:nvPr/>
        </p:nvSpPr>
        <p:spPr bwMode="auto">
          <a:xfrm>
            <a:off x="914400" y="1836550"/>
            <a:ext cx="2133600" cy="1447800"/>
          </a:xfrm>
          <a:prstGeom prst="ellipse">
            <a:avLst/>
          </a:prstGeom>
          <a:solidFill>
            <a:srgbClr val="0EAAAE"/>
          </a:solidFill>
          <a:ln w="9525">
            <a:solidFill>
              <a:schemeClr val="tx1"/>
            </a:solidFill>
            <a:round/>
            <a:headEnd/>
            <a:tailEnd/>
          </a:ln>
          <a:effectLst/>
          <a:scene3d>
            <a:camera prst="orthographicFront"/>
            <a:lightRig rig="threePt" dir="t"/>
          </a:scene3d>
          <a:sp3d>
            <a:bevelT w="139700" prst="cross"/>
          </a:sp3d>
          <a:extLst/>
        </p:spPr>
        <p:txBody>
          <a:bodyPr wrap="none" lIns="91427" tIns="45714" rIns="91427" bIns="45714" anchor="ctr"/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can</a:t>
            </a:r>
            <a:endParaRPr lang="en-US" sz="3200" b="1" dirty="0">
              <a:solidFill>
                <a:schemeClr val="bg1"/>
              </a:solidFill>
              <a:latin typeface=".VnBodoni" pitchFamily="34" charset="0"/>
            </a:endParaRPr>
          </a:p>
        </p:txBody>
      </p:sp>
      <p:sp>
        <p:nvSpPr>
          <p:cNvPr id="12" name="Oval 12"/>
          <p:cNvSpPr>
            <a:spLocks noChangeArrowheads="1"/>
          </p:cNvSpPr>
          <p:nvPr/>
        </p:nvSpPr>
        <p:spPr bwMode="auto">
          <a:xfrm>
            <a:off x="3824152" y="4429178"/>
            <a:ext cx="2133600" cy="1447800"/>
          </a:xfrm>
          <a:prstGeom prst="ellipse">
            <a:avLst/>
          </a:prstGeom>
          <a:solidFill>
            <a:schemeClr val="bg1">
              <a:lumMod val="50000"/>
            </a:schemeClr>
          </a:solidFill>
          <a:ln>
            <a:solidFill>
              <a:srgbClr val="ECA55E"/>
            </a:solidFill>
            <a:headEnd/>
            <a:tailEnd/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none" lIns="91427" tIns="45714" rIns="91427" bIns="45714" anchor="ctr"/>
          <a:lstStyle/>
          <a:p>
            <a:pPr algn="ctr"/>
            <a:r>
              <a:rPr lang="en-US" sz="3200" b="1" dirty="0">
                <a:solidFill>
                  <a:srgbClr val="3333CC"/>
                </a:solidFill>
                <a:latin typeface=".VnArabia" pitchFamily="34" charset="0"/>
              </a:rPr>
              <a:t>noise</a:t>
            </a:r>
          </a:p>
        </p:txBody>
      </p:sp>
      <p:sp>
        <p:nvSpPr>
          <p:cNvPr id="13" name="Oval 12"/>
          <p:cNvSpPr>
            <a:spLocks noChangeArrowheads="1"/>
          </p:cNvSpPr>
          <p:nvPr/>
        </p:nvSpPr>
        <p:spPr bwMode="auto">
          <a:xfrm>
            <a:off x="6165668" y="2121686"/>
            <a:ext cx="2133600" cy="1447800"/>
          </a:xfrm>
          <a:prstGeom prst="ellipse">
            <a:avLst/>
          </a:prstGeom>
          <a:solidFill>
            <a:srgbClr val="92D050"/>
          </a:solidFill>
          <a:ln w="9525">
            <a:noFill/>
            <a:round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  <a:extLst/>
        </p:spPr>
        <p:txBody>
          <a:bodyPr wrap="none" lIns="91427" tIns="45714" rIns="91427" bIns="45714" anchor="ctr"/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recycle </a:t>
            </a:r>
            <a:endParaRPr lang="en-US" sz="2800" b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7884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11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8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22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9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33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0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44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1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55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66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linds(horizontal)">
                                      <p:cBhvr>
                                        <p:cTn id="7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084" y="74839"/>
            <a:ext cx="627229" cy="681509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12" name="TextBox 11"/>
          <p:cNvSpPr txBox="1"/>
          <p:nvPr/>
        </p:nvSpPr>
        <p:spPr>
          <a:xfrm>
            <a:off x="871978" y="31790"/>
            <a:ext cx="80117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The three Rs stand for Reduce – Reuse – Recycle. Draw a line from a symbol in column A to its matching word in column B and its meaning in column C. 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46802236"/>
              </p:ext>
            </p:extLst>
          </p:nvPr>
        </p:nvGraphicFramePr>
        <p:xfrm>
          <a:off x="409433" y="1547090"/>
          <a:ext cx="8229599" cy="4941456"/>
        </p:xfrm>
        <a:graphic>
          <a:graphicData uri="http://schemas.openxmlformats.org/drawingml/2006/table">
            <a:tbl>
              <a:tblPr firstRow="1" bandRow="1">
                <a:tableStyleId>{69CF1AB2-1976-4502-BF36-3FF5EA218861}</a:tableStyleId>
              </a:tblPr>
              <a:tblGrid>
                <a:gridCol w="205733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73674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43552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235364"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rgbClr val="0070C0"/>
                          </a:solidFill>
                        </a:rPr>
                        <a:t>A</a:t>
                      </a:r>
                      <a:endParaRPr lang="en-US" sz="40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>
                          <a:solidFill>
                            <a:srgbClr val="0070C0"/>
                          </a:solidFill>
                        </a:rPr>
                        <a:t>B</a:t>
                      </a: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4000" b="1" dirty="0" smtClean="0">
                          <a:solidFill>
                            <a:srgbClr val="0070C0"/>
                          </a:solidFill>
                        </a:rPr>
                        <a:t>C</a:t>
                      </a:r>
                      <a:endParaRPr lang="en-US" sz="4000" b="1" dirty="0">
                        <a:solidFill>
                          <a:srgbClr val="0070C0"/>
                        </a:solidFill>
                      </a:endParaRPr>
                    </a:p>
                  </a:txBody>
                  <a:tcPr anchor="ctr">
                    <a:solidFill>
                      <a:srgbClr val="AFDD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235364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     Reduce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  using </a:t>
                      </a:r>
                      <a:r>
                        <a:rPr lang="en-US" sz="2400" dirty="0"/>
                        <a:t>something again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35364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      Reuse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 creating </a:t>
                      </a:r>
                      <a:r>
                        <a:rPr lang="en-US" sz="2400" dirty="0"/>
                        <a:t>new products from </a:t>
                      </a:r>
                      <a:r>
                        <a:rPr lang="en-US" sz="2400" dirty="0" smtClean="0"/>
                        <a:t>used</a:t>
                      </a:r>
                    </a:p>
                    <a:p>
                      <a:r>
                        <a:rPr lang="en-US" sz="2400" baseline="0" dirty="0" smtClean="0"/>
                        <a:t>      </a:t>
                      </a:r>
                      <a:r>
                        <a:rPr lang="en-US" sz="2400" dirty="0" smtClean="0"/>
                        <a:t> </a:t>
                      </a:r>
                      <a:r>
                        <a:rPr lang="en-US" sz="2400" dirty="0"/>
                        <a:t>materials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235364">
                <a:tc>
                  <a:txBody>
                    <a:bodyPr/>
                    <a:lstStyle/>
                    <a:p>
                      <a:endParaRPr lang="en-US" sz="240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       Recycle</a:t>
                      </a:r>
                      <a:endParaRPr lang="en-US" sz="2400" dirty="0"/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   using </a:t>
                      </a:r>
                      <a:r>
                        <a:rPr lang="en-US" sz="2400" dirty="0"/>
                        <a:t>less of something</a:t>
                      </a:r>
                    </a:p>
                  </a:txBody>
                  <a:tcPr anchor="ctr">
                    <a:solidFill>
                      <a:schemeClr val="accent1">
                        <a:lumMod val="20000"/>
                        <a:lumOff val="8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299" y="2992049"/>
            <a:ext cx="1416042" cy="91916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2914" y="4032906"/>
            <a:ext cx="1547198" cy="11835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3033" y="5459846"/>
            <a:ext cx="1162282" cy="1029528"/>
          </a:xfrm>
          <a:prstGeom prst="rect">
            <a:avLst/>
          </a:prstGeom>
        </p:spPr>
      </p:pic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xmlns="" id="{0F30A426-9EBD-4ED6-8512-E57B1E07C76D}"/>
              </a:ext>
            </a:extLst>
          </p:cNvPr>
          <p:cNvCxnSpPr/>
          <p:nvPr/>
        </p:nvCxnSpPr>
        <p:spPr>
          <a:xfrm>
            <a:off x="1704983" y="3638970"/>
            <a:ext cx="1296838" cy="974091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xmlns="" id="{E2ACA4ED-5513-4EC0-8203-3E01B2228E7F}"/>
              </a:ext>
            </a:extLst>
          </p:cNvPr>
          <p:cNvCxnSpPr>
            <a:cxnSpLocks/>
          </p:cNvCxnSpPr>
          <p:nvPr/>
        </p:nvCxnSpPr>
        <p:spPr>
          <a:xfrm flipV="1">
            <a:off x="3776756" y="3638970"/>
            <a:ext cx="808892" cy="974091"/>
          </a:xfrm>
          <a:prstGeom prst="straightConnector1">
            <a:avLst/>
          </a:prstGeom>
          <a:ln w="635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xmlns="" id="{F8972CFB-30B3-482D-A7B6-9E2F66BF207E}"/>
              </a:ext>
            </a:extLst>
          </p:cNvPr>
          <p:cNvCxnSpPr>
            <a:cxnSpLocks/>
          </p:cNvCxnSpPr>
          <p:nvPr/>
        </p:nvCxnSpPr>
        <p:spPr>
          <a:xfrm flipV="1">
            <a:off x="1945748" y="3502490"/>
            <a:ext cx="855950" cy="984458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xmlns="" id="{509916EE-A8F0-45A8-8D15-C123996F49C3}"/>
              </a:ext>
            </a:extLst>
          </p:cNvPr>
          <p:cNvCxnSpPr>
            <a:cxnSpLocks/>
          </p:cNvCxnSpPr>
          <p:nvPr/>
        </p:nvCxnSpPr>
        <p:spPr>
          <a:xfrm>
            <a:off x="3630304" y="3598026"/>
            <a:ext cx="857898" cy="2033018"/>
          </a:xfrm>
          <a:prstGeom prst="straightConnector1">
            <a:avLst/>
          </a:prstGeom>
          <a:ln w="63500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xmlns="" id="{4D2A24AA-27EA-40A4-B175-B937EB81E00D}"/>
              </a:ext>
            </a:extLst>
          </p:cNvPr>
          <p:cNvCxnSpPr>
            <a:cxnSpLocks/>
          </p:cNvCxnSpPr>
          <p:nvPr/>
        </p:nvCxnSpPr>
        <p:spPr>
          <a:xfrm>
            <a:off x="1942556" y="5912690"/>
            <a:ext cx="1059265" cy="0"/>
          </a:xfrm>
          <a:prstGeom prst="straightConnector1">
            <a:avLst/>
          </a:prstGeom>
          <a:ln w="635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xmlns="" id="{C3C8AA24-304C-4E4C-B336-27FF55D6A3B2}"/>
              </a:ext>
            </a:extLst>
          </p:cNvPr>
          <p:cNvCxnSpPr>
            <a:cxnSpLocks/>
          </p:cNvCxnSpPr>
          <p:nvPr/>
        </p:nvCxnSpPr>
        <p:spPr>
          <a:xfrm flipV="1">
            <a:off x="3457867" y="4669926"/>
            <a:ext cx="1030335" cy="1093060"/>
          </a:xfrm>
          <a:prstGeom prst="straightConnector1">
            <a:avLst/>
          </a:prstGeom>
          <a:ln w="63500">
            <a:solidFill>
              <a:srgbClr val="7030A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405644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06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5876" y="104779"/>
            <a:ext cx="627229" cy="621628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6" name="TextBox 5"/>
          <p:cNvSpPr txBox="1"/>
          <p:nvPr/>
        </p:nvSpPr>
        <p:spPr>
          <a:xfrm>
            <a:off x="1250401" y="177066"/>
            <a:ext cx="7901051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500" b="1" spc="-80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Write a word / phrase in the box under each picture.</a:t>
            </a:r>
          </a:p>
        </p:txBody>
      </p:sp>
      <p:grpSp>
        <p:nvGrpSpPr>
          <p:cNvPr id="7" name="Group 6"/>
          <p:cNvGrpSpPr/>
          <p:nvPr/>
        </p:nvGrpSpPr>
        <p:grpSpPr>
          <a:xfrm>
            <a:off x="955963" y="819786"/>
            <a:ext cx="6920346" cy="1527463"/>
            <a:chOff x="955963" y="1433946"/>
            <a:chExt cx="6920346" cy="1527463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8" name="Rounded Rectangle 7"/>
            <p:cNvSpPr/>
            <p:nvPr/>
          </p:nvSpPr>
          <p:spPr>
            <a:xfrm>
              <a:off x="955963" y="1433946"/>
              <a:ext cx="6411192" cy="1527463"/>
            </a:xfrm>
            <a:prstGeom prst="roundRect">
              <a:avLst>
                <a:gd name="adj" fmla="val 13148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236518" y="1475505"/>
              <a:ext cx="1880755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600" dirty="0"/>
                <a:t>rubbish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236518" y="1933829"/>
              <a:ext cx="1880755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noise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1236518" y="2392157"/>
              <a:ext cx="1880755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water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3241959" y="1475505"/>
              <a:ext cx="2047010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600" dirty="0"/>
                <a:t>plastic bottle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3241959" y="1933829"/>
              <a:ext cx="1880755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plastic bag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3241959" y="2392157"/>
              <a:ext cx="1880755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clothes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995554" y="1475505"/>
              <a:ext cx="1880755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glass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995554" y="1933829"/>
              <a:ext cx="1880755" cy="492443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r>
                <a:rPr lang="en-US" sz="2600"/>
                <a:t>paper</a:t>
              </a:r>
            </a:p>
          </p:txBody>
        </p:sp>
      </p:grpSp>
      <p:pic>
        <p:nvPicPr>
          <p:cNvPr id="17" name="Picture 1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882" y="2599113"/>
            <a:ext cx="1817891" cy="1211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0850" y="2512005"/>
            <a:ext cx="1299035" cy="129903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5962" y="2447621"/>
            <a:ext cx="908946" cy="136341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0985" y="2513899"/>
            <a:ext cx="1297141" cy="129714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287" y="4301501"/>
            <a:ext cx="1363418" cy="1363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657" y="4360204"/>
            <a:ext cx="1817891" cy="12460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408" y="4394289"/>
            <a:ext cx="1609591" cy="117784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23859" y="4360204"/>
            <a:ext cx="1817891" cy="121192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325194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7606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1361209" y="176646"/>
            <a:ext cx="6411192" cy="1527463"/>
          </a:xfrm>
          <a:prstGeom prst="roundRect">
            <a:avLst>
              <a:gd name="adj" fmla="val 1314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1641764" y="218205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rubbish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641764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noise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641764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water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647205" y="218205"/>
            <a:ext cx="20470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plastic bottle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647205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plastic bag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647205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clothes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6400801" y="218205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glass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400801" y="676529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paper</a:t>
            </a: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697" y="2564823"/>
            <a:ext cx="3558886" cy="2372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960" y="2051509"/>
            <a:ext cx="2992063" cy="2992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16" name="Group 15"/>
          <p:cNvGrpSpPr/>
          <p:nvPr/>
        </p:nvGrpSpPr>
        <p:grpSpPr>
          <a:xfrm>
            <a:off x="634812" y="5449096"/>
            <a:ext cx="3442655" cy="461665"/>
            <a:chOff x="339635" y="5449098"/>
            <a:chExt cx="3442655" cy="461665"/>
          </a:xfrm>
        </p:grpSpPr>
        <p:sp>
          <p:nvSpPr>
            <p:cNvPr id="17" name="TextBox 16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1.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oup 18"/>
          <p:cNvGrpSpPr/>
          <p:nvPr/>
        </p:nvGrpSpPr>
        <p:grpSpPr>
          <a:xfrm>
            <a:off x="5302663" y="5449096"/>
            <a:ext cx="3442655" cy="461665"/>
            <a:chOff x="339635" y="5449098"/>
            <a:chExt cx="3442655" cy="461665"/>
          </a:xfrm>
        </p:grpSpPr>
        <p:sp>
          <p:nvSpPr>
            <p:cNvPr id="20" name="TextBox 19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2.</a:t>
              </a:r>
            </a:p>
          </p:txBody>
        </p:sp>
        <p:cxnSp>
          <p:nvCxnSpPr>
            <p:cNvPr id="21" name="Straight Connector 20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9D9BDF21-61FA-41FC-8785-70FB1CA16D1F}"/>
              </a:ext>
            </a:extLst>
          </p:cNvPr>
          <p:cNvSpPr txBox="1"/>
          <p:nvPr/>
        </p:nvSpPr>
        <p:spPr>
          <a:xfrm>
            <a:off x="1511735" y="5350078"/>
            <a:ext cx="15569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1. </a:t>
            </a:r>
            <a:r>
              <a:rPr lang="en-US" sz="2600" b="1" dirty="0">
                <a:solidFill>
                  <a:srgbClr val="FF0000"/>
                </a:solidFill>
              </a:rPr>
              <a:t>rubbish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146F6913-1791-44EA-9604-2058F5FF499E}"/>
              </a:ext>
            </a:extLst>
          </p:cNvPr>
          <p:cNvSpPr txBox="1"/>
          <p:nvPr/>
        </p:nvSpPr>
        <p:spPr>
          <a:xfrm>
            <a:off x="6139189" y="5371620"/>
            <a:ext cx="217169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</a:rPr>
              <a:t>2. </a:t>
            </a:r>
            <a:r>
              <a:rPr lang="en-US" sz="2600" b="1" dirty="0">
                <a:solidFill>
                  <a:srgbClr val="FF0000"/>
                </a:solidFill>
              </a:rPr>
              <a:t>plastic bag</a:t>
            </a:r>
          </a:p>
        </p:txBody>
      </p:sp>
    </p:spTree>
    <p:extLst>
      <p:ext uri="{BB962C8B-B14F-4D97-AF65-F5344CB8AC3E}">
        <p14:creationId xmlns:p14="http://schemas.microsoft.com/office/powerpoint/2010/main" val="1239421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22" grpId="0"/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6170"/>
            <a:ext cx="9144000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1209" y="1920679"/>
            <a:ext cx="2081928" cy="31228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7960" y="2051509"/>
            <a:ext cx="2992063" cy="299206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grpSp>
        <p:nvGrpSpPr>
          <p:cNvPr id="7" name="Group 6"/>
          <p:cNvGrpSpPr/>
          <p:nvPr/>
        </p:nvGrpSpPr>
        <p:grpSpPr>
          <a:xfrm>
            <a:off x="634812" y="5449096"/>
            <a:ext cx="3442655" cy="461665"/>
            <a:chOff x="339635" y="5449098"/>
            <a:chExt cx="3442655" cy="461665"/>
          </a:xfrm>
        </p:grpSpPr>
        <p:sp>
          <p:nvSpPr>
            <p:cNvPr id="8" name="TextBox 7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3.</a:t>
              </a:r>
            </a:p>
          </p:txBody>
        </p:sp>
        <p:cxnSp>
          <p:nvCxnSpPr>
            <p:cNvPr id="9" name="Straight Connector 8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0" name="Group 9"/>
          <p:cNvGrpSpPr/>
          <p:nvPr/>
        </p:nvGrpSpPr>
        <p:grpSpPr>
          <a:xfrm>
            <a:off x="5302663" y="5449096"/>
            <a:ext cx="3442655" cy="461665"/>
            <a:chOff x="339635" y="5449098"/>
            <a:chExt cx="3442655" cy="461665"/>
          </a:xfrm>
        </p:grpSpPr>
        <p:sp>
          <p:nvSpPr>
            <p:cNvPr id="11" name="TextBox 10"/>
            <p:cNvSpPr txBox="1"/>
            <p:nvPr/>
          </p:nvSpPr>
          <p:spPr>
            <a:xfrm>
              <a:off x="339635" y="5449098"/>
              <a:ext cx="47483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>
                  <a:solidFill>
                    <a:srgbClr val="0070C0"/>
                  </a:solidFill>
                </a:rPr>
                <a:t>4.</a:t>
              </a:r>
            </a:p>
          </p:txBody>
        </p:sp>
        <p:cxnSp>
          <p:nvCxnSpPr>
            <p:cNvPr id="12" name="Straight Connector 11"/>
            <p:cNvCxnSpPr/>
            <p:nvPr/>
          </p:nvCxnSpPr>
          <p:spPr>
            <a:xfrm>
              <a:off x="741728" y="5787736"/>
              <a:ext cx="3040562" cy="0"/>
            </a:xfrm>
            <a:prstGeom prst="line">
              <a:avLst/>
            </a:prstGeom>
            <a:ln w="127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Rounded Rectangle 2">
            <a:extLst>
              <a:ext uri="{FF2B5EF4-FFF2-40B4-BE49-F238E27FC236}">
                <a16:creationId xmlns="" xmlns:a16="http://schemas.microsoft.com/office/drawing/2014/main" id="{EEA322D0-63AF-41C2-9EE8-390DEED70AC5}"/>
              </a:ext>
            </a:extLst>
          </p:cNvPr>
          <p:cNvSpPr/>
          <p:nvPr/>
        </p:nvSpPr>
        <p:spPr>
          <a:xfrm>
            <a:off x="1361209" y="176646"/>
            <a:ext cx="6411192" cy="1527463"/>
          </a:xfrm>
          <a:prstGeom prst="roundRect">
            <a:avLst>
              <a:gd name="adj" fmla="val 13148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50FD7C0F-92B2-4167-835B-1BB0DC42D63E}"/>
              </a:ext>
            </a:extLst>
          </p:cNvPr>
          <p:cNvSpPr txBox="1"/>
          <p:nvPr/>
        </p:nvSpPr>
        <p:spPr>
          <a:xfrm>
            <a:off x="1641764" y="218205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rubbish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="" xmlns:a16="http://schemas.microsoft.com/office/drawing/2014/main" id="{913DDD95-3743-4F7C-B4DC-FC183DA70645}"/>
              </a:ext>
            </a:extLst>
          </p:cNvPr>
          <p:cNvSpPr txBox="1"/>
          <p:nvPr/>
        </p:nvSpPr>
        <p:spPr>
          <a:xfrm>
            <a:off x="1641764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noise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="" xmlns:a16="http://schemas.microsoft.com/office/drawing/2014/main" id="{A85071E3-643B-49C7-88B7-BCED12850ED3}"/>
              </a:ext>
            </a:extLst>
          </p:cNvPr>
          <p:cNvSpPr txBox="1"/>
          <p:nvPr/>
        </p:nvSpPr>
        <p:spPr>
          <a:xfrm>
            <a:off x="1641764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water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AD27E0EB-B509-4369-B85D-9F300CCB9550}"/>
              </a:ext>
            </a:extLst>
          </p:cNvPr>
          <p:cNvSpPr txBox="1"/>
          <p:nvPr/>
        </p:nvSpPr>
        <p:spPr>
          <a:xfrm>
            <a:off x="3647205" y="218205"/>
            <a:ext cx="2047010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plastic bottle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="" xmlns:a16="http://schemas.microsoft.com/office/drawing/2014/main" id="{8CA04C77-E07B-4857-830F-89FF1EC8EBA2}"/>
              </a:ext>
            </a:extLst>
          </p:cNvPr>
          <p:cNvSpPr txBox="1"/>
          <p:nvPr/>
        </p:nvSpPr>
        <p:spPr>
          <a:xfrm>
            <a:off x="3647205" y="676529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>
                <a:solidFill>
                  <a:schemeClr val="tx1">
                    <a:alpha val="20000"/>
                  </a:schemeClr>
                </a:solidFill>
              </a:rPr>
              <a:t>plastic bag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43380841-F774-43BB-9E3D-DCE68BAEAEF0}"/>
              </a:ext>
            </a:extLst>
          </p:cNvPr>
          <p:cNvSpPr txBox="1"/>
          <p:nvPr/>
        </p:nvSpPr>
        <p:spPr>
          <a:xfrm>
            <a:off x="3647205" y="1134857"/>
            <a:ext cx="188075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/>
              <a:t>clothes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="" xmlns:a16="http://schemas.microsoft.com/office/drawing/2014/main" id="{11A450D7-B7E7-473C-A6C8-359574FB491E}"/>
              </a:ext>
            </a:extLst>
          </p:cNvPr>
          <p:cNvSpPr txBox="1"/>
          <p:nvPr/>
        </p:nvSpPr>
        <p:spPr>
          <a:xfrm>
            <a:off x="6400801" y="218205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glass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="" xmlns:a16="http://schemas.microsoft.com/office/drawing/2014/main" id="{24A61597-848D-40C4-8462-971BB252A56C}"/>
              </a:ext>
            </a:extLst>
          </p:cNvPr>
          <p:cNvSpPr txBox="1"/>
          <p:nvPr/>
        </p:nvSpPr>
        <p:spPr>
          <a:xfrm>
            <a:off x="6400801" y="676529"/>
            <a:ext cx="1101436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600" dirty="0"/>
              <a:t>paper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="" xmlns:a16="http://schemas.microsoft.com/office/drawing/2014/main" id="{8060AF3D-80A8-428A-A697-1F381553E4CB}"/>
              </a:ext>
            </a:extLst>
          </p:cNvPr>
          <p:cNvSpPr txBox="1"/>
          <p:nvPr/>
        </p:nvSpPr>
        <p:spPr>
          <a:xfrm>
            <a:off x="1585623" y="5254542"/>
            <a:ext cx="1556903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3. </a:t>
            </a:r>
            <a:r>
              <a:rPr lang="en-US" sz="2600" b="1" dirty="0">
                <a:solidFill>
                  <a:srgbClr val="FF0000"/>
                </a:solidFill>
              </a:rPr>
              <a:t>glass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="" xmlns:a16="http://schemas.microsoft.com/office/drawing/2014/main" id="{6C1D6FCA-443A-4B7B-A7DD-8D460A97ECF5}"/>
              </a:ext>
            </a:extLst>
          </p:cNvPr>
          <p:cNvSpPr txBox="1"/>
          <p:nvPr/>
        </p:nvSpPr>
        <p:spPr>
          <a:xfrm>
            <a:off x="5914347" y="5266848"/>
            <a:ext cx="2735435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4. </a:t>
            </a:r>
            <a:r>
              <a:rPr lang="en-US" sz="2600" b="1" dirty="0">
                <a:solidFill>
                  <a:srgbClr val="FF0000"/>
                </a:solidFill>
              </a:rPr>
              <a:t>plastic bottle</a:t>
            </a:r>
          </a:p>
        </p:txBody>
      </p:sp>
    </p:spTree>
    <p:extLst>
      <p:ext uri="{BB962C8B-B14F-4D97-AF65-F5344CB8AC3E}">
        <p14:creationId xmlns:p14="http://schemas.microsoft.com/office/powerpoint/2010/main" val="27704987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11" dur="indefinite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indefinite"/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"/>
                                      </p:to>
                                    </p:set>
                                    <p:animEffect filter="image" prLst="opacity: 0.2">
                                      <p:cBhvr rctx="IE">
                                        <p:cTn id="20" dur="indefinite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  <p:bldP spid="20" grpId="0"/>
      <p:bldP spid="22" grpId="0"/>
      <p:bldP spid="23" grpId="0"/>
    </p:bld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1816</TotalTime>
  <Words>675</Words>
  <Application>Microsoft Office PowerPoint</Application>
  <PresentationFormat>On-screen Show (4:3)</PresentationFormat>
  <Paragraphs>191</Paragraphs>
  <Slides>19</Slides>
  <Notes>0</Notes>
  <HiddenSlides>0</HiddenSlides>
  <MMClips>2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33" baseType="lpstr">
      <vt:lpstr>.VnArabia</vt:lpstr>
      <vt:lpstr>.VnArial</vt:lpstr>
      <vt:lpstr>.VnBahamasB</vt:lpstr>
      <vt:lpstr>.VnBlack</vt:lpstr>
      <vt:lpstr>.VnBodoni</vt:lpstr>
      <vt:lpstr>.VnTifani Heavy</vt:lpstr>
      <vt:lpstr>Arial</vt:lpstr>
      <vt:lpstr>Calibri</vt:lpstr>
      <vt:lpstr>Calibri Light</vt:lpstr>
      <vt:lpstr>Source Sans Pro Black</vt:lpstr>
      <vt:lpstr>Times New Roman</vt:lpstr>
      <vt:lpstr>VNI-Ariston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HP</cp:lastModifiedBy>
  <cp:revision>107</cp:revision>
  <dcterms:created xsi:type="dcterms:W3CDTF">2020-12-09T02:04:09Z</dcterms:created>
  <dcterms:modified xsi:type="dcterms:W3CDTF">2022-04-06T17:36:33Z</dcterms:modified>
</cp:coreProperties>
</file>