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319" r:id="rId2"/>
    <p:sldId id="325" r:id="rId3"/>
    <p:sldId id="321" r:id="rId4"/>
    <p:sldId id="322" r:id="rId5"/>
    <p:sldId id="326" r:id="rId6"/>
    <p:sldId id="327" r:id="rId7"/>
    <p:sldId id="297" r:id="rId8"/>
    <p:sldId id="260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5" r:id="rId17"/>
    <p:sldId id="305" r:id="rId18"/>
    <p:sldId id="261" r:id="rId19"/>
    <p:sldId id="262" r:id="rId20"/>
    <p:sldId id="346" r:id="rId21"/>
    <p:sldId id="295" r:id="rId22"/>
    <p:sldId id="347" r:id="rId23"/>
    <p:sldId id="35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8" userDrawn="1">
          <p15:clr>
            <a:srgbClr val="A4A3A4"/>
          </p15:clr>
        </p15:guide>
        <p15:guide id="2" pos="2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B48900"/>
    <a:srgbClr val="339933"/>
    <a:srgbClr val="DEEBF7"/>
    <a:srgbClr val="0033CC"/>
    <a:srgbClr val="F2F7FC"/>
    <a:srgbClr val="008080"/>
    <a:srgbClr val="EEB500"/>
    <a:srgbClr val="FE8637"/>
    <a:srgbClr val="F1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-1476" y="-102"/>
      </p:cViewPr>
      <p:guideLst>
        <p:guide orient="horz" pos="2208"/>
        <p:guide pos="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20A51A1-8CC1-4391-B21F-15295A1588F3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67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B526A92-8AAF-4BF0-85FE-B336BF0F8D2D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B526A92-8AAF-4BF0-85FE-B336BF0F8D2D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NULL" TargetMode="Externa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4" Type="http://schemas.microsoft.com/office/2007/relationships/media" Target="../media/media2.mp3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NULL" TargetMode="Externa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4" Type="http://schemas.microsoft.com/office/2007/relationships/media" Target="../media/media2.mp3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NULL" TargetMode="Externa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4" Type="http://schemas.microsoft.com/office/2007/relationships/media" Target="../media/media2.mp3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NULL" TargetMode="Externa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4" Type="http://schemas.microsoft.com/office/2007/relationships/media" Target="../media/media2.mp3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NULL" TargetMode="Externa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4" Type="http://schemas.microsoft.com/office/2007/relationships/media" Target="../media/media2.mp3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NULL" TargetMode="Externa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4" Type="http://schemas.microsoft.com/office/2007/relationships/media" Target="../media/media2.mp3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esktop\H&#7891;ng%20H&#7843;i\Videos\WhatIf-DinaGaripova-3631783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8" y="-2253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52411" y="1002407"/>
            <a:ext cx="5943600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/>
          <a:p>
            <a:r>
              <a:rPr lang="en-GB" sz="4400" b="1" dirty="0" smtClean="0">
                <a:solidFill>
                  <a:srgbClr val="0000FF"/>
                </a:solidFill>
                <a:latin typeface="VNI-Ariston" pitchFamily="2" charset="0"/>
              </a:rPr>
              <a:t>Hello every one !!!</a:t>
            </a:r>
            <a:endParaRPr lang="en-US" sz="4400" b="1" dirty="0">
              <a:solidFill>
                <a:srgbClr val="0000FF"/>
              </a:solidFill>
              <a:latin typeface="VNI-Ariston" pitchFamily="2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65856" y="251138"/>
            <a:ext cx="5839649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 VE  SECONDARY SCHOOL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5867400" y="6256958"/>
            <a:ext cx="2844800" cy="509657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NGUYỄN THỊ THU BA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4093" y="2446958"/>
            <a:ext cx="3810000" cy="3810000"/>
          </a:xfrm>
          <a:prstGeom prst="rect">
            <a:avLst/>
          </a:prstGeom>
          <a:noFill/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738093" y="3132758"/>
            <a:ext cx="1066800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4" rIns="91427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149457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29"/>
            <a:ext cx="9566564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กล่องข้อความ 4">
            <a:extLst>
              <a:ext uri="{FF2B5EF4-FFF2-40B4-BE49-F238E27FC236}">
                <a16:creationId xmlns="" xmlns:a16="http://schemas.microsoft.com/office/drawing/2014/main" id="{0270DFCC-6EED-4155-B976-9926132E952F}"/>
              </a:ext>
            </a:extLst>
          </p:cNvPr>
          <p:cNvSpPr txBox="1"/>
          <p:nvPr/>
        </p:nvSpPr>
        <p:spPr>
          <a:xfrm>
            <a:off x="295536" y="2477433"/>
            <a:ext cx="7771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Choose the best  answer</a:t>
            </a:r>
          </a:p>
        </p:txBody>
      </p:sp>
      <p:sp>
        <p:nvSpPr>
          <p:cNvPr id="6" name="Oval 5"/>
          <p:cNvSpPr/>
          <p:nvPr/>
        </p:nvSpPr>
        <p:spPr>
          <a:xfrm>
            <a:off x="491500" y="17929"/>
            <a:ext cx="3092358" cy="1548581"/>
          </a:xfrm>
          <a:prstGeom prst="ellipse">
            <a:avLst/>
          </a:prstGeom>
          <a:solidFill>
            <a:srgbClr val="F2F7FC"/>
          </a:solidFill>
          <a:ln>
            <a:solidFill>
              <a:srgbClr val="DEEBF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0033CC"/>
                </a:solidFill>
                <a:latin typeface=".VnBodoni" pitchFamily="34" charset="0"/>
              </a:rPr>
              <a:t>PRODUCTION</a:t>
            </a:r>
            <a:endParaRPr lang="en-US" sz="2000" b="1" dirty="0">
              <a:solidFill>
                <a:srgbClr val="0033CC"/>
              </a:solidFill>
              <a:latin typeface=".VnBodon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97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98" y="17929"/>
            <a:ext cx="9566564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คำบรรยายภาพ: สี่เหลี่ยมมุมมน 3">
            <a:extLst>
              <a:ext uri="{FF2B5EF4-FFF2-40B4-BE49-F238E27FC236}">
                <a16:creationId xmlns=""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1443952" y="455008"/>
            <a:ext cx="6655463" cy="1125865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=""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1985702" y="5123175"/>
            <a:ext cx="3841907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=""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1985702" y="3811185"/>
            <a:ext cx="3841907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9CE7FE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=""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1923938" y="2507969"/>
            <a:ext cx="3841907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" name="a">
            <a:extLst>
              <a:ext uri="{FF2B5EF4-FFF2-40B4-BE49-F238E27FC236}">
                <a16:creationId xmlns=""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2407303" y="5266552"/>
            <a:ext cx="3101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c. 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the</a:t>
            </a:r>
            <a:endParaRPr kumimoji="0" lang="th-TH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</a:endParaRPr>
          </a:p>
        </p:txBody>
      </p:sp>
      <p:sp>
        <p:nvSpPr>
          <p:cNvPr id="10" name="b">
            <a:extLst>
              <a:ext uri="{FF2B5EF4-FFF2-40B4-BE49-F238E27FC236}">
                <a16:creationId xmlns=""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2407303" y="3969714"/>
            <a:ext cx="3101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b. 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an</a:t>
            </a:r>
            <a:endParaRPr kumimoji="0" lang="th-TH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</a:endParaRPr>
          </a:p>
        </p:txBody>
      </p:sp>
      <p:sp>
        <p:nvSpPr>
          <p:cNvPr id="11" name="c">
            <a:extLst>
              <a:ext uri="{FF2B5EF4-FFF2-40B4-BE49-F238E27FC236}">
                <a16:creationId xmlns=""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2355985" y="2615029"/>
            <a:ext cx="3101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a. 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 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</a:t>
            </a:r>
            <a:endParaRPr kumimoji="0" lang="th-TH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</a:endParaRPr>
          </a:p>
        </p:txBody>
      </p:sp>
      <p:grpSp>
        <p:nvGrpSpPr>
          <p:cNvPr id="12" name="กลุ่ม 12">
            <a:extLst>
              <a:ext uri="{FF2B5EF4-FFF2-40B4-BE49-F238E27FC236}">
                <a16:creationId xmlns=""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241313" y="332005"/>
            <a:ext cx="1140959" cy="1331216"/>
            <a:chOff x="3628809" y="1877210"/>
            <a:chExt cx="2998906" cy="2644351"/>
          </a:xfrm>
        </p:grpSpPr>
        <p:sp>
          <p:nvSpPr>
            <p:cNvPr id="13" name="วงรี 13">
              <a:extLst>
                <a:ext uri="{FF2B5EF4-FFF2-40B4-BE49-F238E27FC236}">
                  <a16:creationId xmlns=""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4" name="วงรี 14">
              <a:extLst>
                <a:ext uri="{FF2B5EF4-FFF2-40B4-BE49-F238E27FC236}">
                  <a16:creationId xmlns=""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5" name="สี่เหลี่ยมผืนผ้า 15">
              <a:extLst>
                <a:ext uri="{FF2B5EF4-FFF2-40B4-BE49-F238E27FC236}">
                  <a16:creationId xmlns=""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694264" y="2557816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1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16" name="สี่เหลี่ยมผืนผ้า 16">
              <a:extLst>
                <a:ext uri="{FF2B5EF4-FFF2-40B4-BE49-F238E27FC236}">
                  <a16:creationId xmlns=""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2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17" name="สี่เหลี่ยมผืนผ้า 17">
              <a:extLst>
                <a:ext uri="{FF2B5EF4-FFF2-40B4-BE49-F238E27FC236}">
                  <a16:creationId xmlns=""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3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18" name="สี่เหลี่ยมผืนผ้า 18">
              <a:extLst>
                <a:ext uri="{FF2B5EF4-FFF2-40B4-BE49-F238E27FC236}">
                  <a16:creationId xmlns=""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4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19" name="สี่เหลี่ยมผืนผ้า 19">
              <a:extLst>
                <a:ext uri="{FF2B5EF4-FFF2-40B4-BE49-F238E27FC236}">
                  <a16:creationId xmlns=""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621892" y="1877210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5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20" name="ลูกศร: รูปห้าเหลี่ยม 20">
              <a:extLst>
                <a:ext uri="{FF2B5EF4-FFF2-40B4-BE49-F238E27FC236}">
                  <a16:creationId xmlns=""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1" name="กลุ่ม 21">
            <a:extLst>
              <a:ext uri="{FF2B5EF4-FFF2-40B4-BE49-F238E27FC236}">
                <a16:creationId xmlns=""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271234" y="354218"/>
            <a:ext cx="961507" cy="1282009"/>
            <a:chOff x="3842018" y="1909696"/>
            <a:chExt cx="2527233" cy="2527233"/>
          </a:xfrm>
        </p:grpSpPr>
        <p:sp>
          <p:nvSpPr>
            <p:cNvPr id="22" name="วงรี 22">
              <a:extLst>
                <a:ext uri="{FF2B5EF4-FFF2-40B4-BE49-F238E27FC236}">
                  <a16:creationId xmlns=""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3" name="ลูกศร: รูปห้าเหลี่ยม 23">
              <a:extLst>
                <a:ext uri="{FF2B5EF4-FFF2-40B4-BE49-F238E27FC236}">
                  <a16:creationId xmlns=""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24" name="วงรี 24">
            <a:extLst>
              <a:ext uri="{FF2B5EF4-FFF2-40B4-BE49-F238E27FC236}">
                <a16:creationId xmlns=""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683673" y="332005"/>
            <a:ext cx="142195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=""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389838" y="2556431"/>
            <a:ext cx="662744" cy="882475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=""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5373239" y="3888461"/>
            <a:ext cx="638956" cy="882475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=""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058442" y="14009"/>
            <a:ext cx="3048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=""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058442" y="455008"/>
            <a:ext cx="3048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=""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5402427" y="5212302"/>
            <a:ext cx="638956" cy="88247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920967" y="658208"/>
            <a:ext cx="61688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</a:t>
            </a:r>
            <a:r>
              <a:rPr lang="en-US" sz="3200" b="1" dirty="0">
                <a:solidFill>
                  <a:srgbClr val="0033CC"/>
                </a:solidFill>
              </a:rPr>
              <a:t>. I want ______ cup of tea.</a:t>
            </a:r>
          </a:p>
        </p:txBody>
      </p:sp>
    </p:spTree>
    <p:extLst>
      <p:ext uri="{BB962C8B-B14F-4D97-AF65-F5344CB8AC3E}">
        <p14:creationId xmlns:p14="http://schemas.microsoft.com/office/powerpoint/2010/main" val="311002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29"/>
            <a:ext cx="9566564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คำบรรยายภาพ: สี่เหลี่ยมมุมมน 3">
            <a:extLst>
              <a:ext uri="{FF2B5EF4-FFF2-40B4-BE49-F238E27FC236}">
                <a16:creationId xmlns=""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1519084" y="455007"/>
            <a:ext cx="7226710" cy="1195967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000" dirty="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  <a:sym typeface="Arial"/>
              </a:rPr>
              <a:t>2. I need someone who can play _____guitar, I'll sing a song now.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chemeClr val="tx1"/>
                </a:solidFill>
              </a:rPr>
              <a:t>. I need someone who can </a:t>
            </a:r>
            <a:r>
              <a:rPr lang="en-US" sz="2800" b="1" dirty="0" smtClean="0">
                <a:solidFill>
                  <a:schemeClr val="tx1"/>
                </a:solidFill>
              </a:rPr>
              <a:t>play……… guitar</a:t>
            </a:r>
            <a:r>
              <a:rPr lang="en-US" sz="2800" b="1" dirty="0">
                <a:solidFill>
                  <a:schemeClr val="tx1"/>
                </a:solidFill>
              </a:rPr>
              <a:t>, I'll sing </a:t>
            </a:r>
            <a:r>
              <a:rPr lang="en-US" sz="2800" b="1" dirty="0" smtClean="0">
                <a:solidFill>
                  <a:schemeClr val="tx1"/>
                </a:solidFill>
              </a:rPr>
              <a:t>…… </a:t>
            </a:r>
            <a:r>
              <a:rPr lang="en-US" sz="2800" b="1" dirty="0">
                <a:solidFill>
                  <a:schemeClr val="tx1"/>
                </a:solidFill>
              </a:rPr>
              <a:t>song now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pPr lvl="0" algn="ctr">
              <a:defRPr/>
            </a:pPr>
            <a:endParaRPr lang="en-GB" sz="20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=""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1725561" y="3514881"/>
            <a:ext cx="4165038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=""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1740310" y="2290609"/>
            <a:ext cx="4116487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9CE7FE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=""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1740311" y="4809194"/>
            <a:ext cx="4150288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9" name="a">
            <a:extLst>
              <a:ext uri="{FF2B5EF4-FFF2-40B4-BE49-F238E27FC236}">
                <a16:creationId xmlns=""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1909218" y="3658258"/>
            <a:ext cx="3662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b.  </a:t>
            </a:r>
            <a:r>
              <a:rPr lang="en-US" sz="4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t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he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- 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the </a:t>
            </a:r>
            <a:endParaRPr kumimoji="0" lang="th-TH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sp>
        <p:nvSpPr>
          <p:cNvPr id="10" name="b">
            <a:extLst>
              <a:ext uri="{FF2B5EF4-FFF2-40B4-BE49-F238E27FC236}">
                <a16:creationId xmlns=""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1858297" y="2420749"/>
            <a:ext cx="3662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a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.  </a:t>
            </a:r>
            <a:r>
              <a:rPr lang="en-US" sz="4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t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he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- 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an</a:t>
            </a:r>
            <a:endParaRPr kumimoji="0" lang="th-TH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sp>
        <p:nvSpPr>
          <p:cNvPr id="11" name="c">
            <a:extLst>
              <a:ext uri="{FF2B5EF4-FFF2-40B4-BE49-F238E27FC236}">
                <a16:creationId xmlns=""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1858297" y="4909134"/>
            <a:ext cx="3662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c.   </a:t>
            </a:r>
            <a:r>
              <a:rPr lang="en-US" sz="4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t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he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- </a:t>
            </a:r>
            <a:r>
              <a:rPr lang="en-US" sz="4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a</a:t>
            </a:r>
            <a:endParaRPr kumimoji="0" lang="th-TH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grpSp>
        <p:nvGrpSpPr>
          <p:cNvPr id="12" name="กลุ่ม 12">
            <a:extLst>
              <a:ext uri="{FF2B5EF4-FFF2-40B4-BE49-F238E27FC236}">
                <a16:creationId xmlns=""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241313" y="336548"/>
            <a:ext cx="1140959" cy="1341421"/>
            <a:chOff x="3628809" y="1877210"/>
            <a:chExt cx="2998906" cy="2644351"/>
          </a:xfrm>
        </p:grpSpPr>
        <p:sp>
          <p:nvSpPr>
            <p:cNvPr id="13" name="วงรี 13">
              <a:extLst>
                <a:ext uri="{FF2B5EF4-FFF2-40B4-BE49-F238E27FC236}">
                  <a16:creationId xmlns=""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14" name="วงรี 14">
              <a:extLst>
                <a:ext uri="{FF2B5EF4-FFF2-40B4-BE49-F238E27FC236}">
                  <a16:creationId xmlns=""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15" name="สี่เหลี่ยมผืนผ้า 15">
              <a:extLst>
                <a:ext uri="{FF2B5EF4-FFF2-40B4-BE49-F238E27FC236}">
                  <a16:creationId xmlns=""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694264" y="2557816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1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6" name="สี่เหลี่ยมผืนผ้า 16">
              <a:extLst>
                <a:ext uri="{FF2B5EF4-FFF2-40B4-BE49-F238E27FC236}">
                  <a16:creationId xmlns=""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2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7" name="สี่เหลี่ยมผืนผ้า 17">
              <a:extLst>
                <a:ext uri="{FF2B5EF4-FFF2-40B4-BE49-F238E27FC236}">
                  <a16:creationId xmlns=""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3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8" name="สี่เหลี่ยมผืนผ้า 18">
              <a:extLst>
                <a:ext uri="{FF2B5EF4-FFF2-40B4-BE49-F238E27FC236}">
                  <a16:creationId xmlns=""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4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9" name="สี่เหลี่ยมผืนผ้า 19">
              <a:extLst>
                <a:ext uri="{FF2B5EF4-FFF2-40B4-BE49-F238E27FC236}">
                  <a16:creationId xmlns=""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621892" y="1877210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5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20" name="ลูกศร: รูปห้าเหลี่ยม 20">
              <a:extLst>
                <a:ext uri="{FF2B5EF4-FFF2-40B4-BE49-F238E27FC236}">
                  <a16:creationId xmlns=""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</p:grpSp>
      <p:grpSp>
        <p:nvGrpSpPr>
          <p:cNvPr id="21" name="กลุ่ม 21">
            <a:extLst>
              <a:ext uri="{FF2B5EF4-FFF2-40B4-BE49-F238E27FC236}">
                <a16:creationId xmlns=""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271234" y="368966"/>
            <a:ext cx="961507" cy="1282009"/>
            <a:chOff x="3842018" y="1909696"/>
            <a:chExt cx="2527233" cy="2527233"/>
          </a:xfrm>
        </p:grpSpPr>
        <p:sp>
          <p:nvSpPr>
            <p:cNvPr id="22" name="วงรี 22">
              <a:extLst>
                <a:ext uri="{FF2B5EF4-FFF2-40B4-BE49-F238E27FC236}">
                  <a16:creationId xmlns=""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23" name="ลูกศร: รูปห้าเหลี่ยม 23">
              <a:extLst>
                <a:ext uri="{FF2B5EF4-FFF2-40B4-BE49-F238E27FC236}">
                  <a16:creationId xmlns=""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</p:grpSp>
      <p:sp>
        <p:nvSpPr>
          <p:cNvPr id="24" name="วงรี 24">
            <a:extLst>
              <a:ext uri="{FF2B5EF4-FFF2-40B4-BE49-F238E27FC236}">
                <a16:creationId xmlns=""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683673" y="346753"/>
            <a:ext cx="142195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=""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514591" y="4857656"/>
            <a:ext cx="662744" cy="882475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=""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5514591" y="2367706"/>
            <a:ext cx="638956" cy="882475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=""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50166" y="14009"/>
            <a:ext cx="3048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=""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50166" y="455008"/>
            <a:ext cx="3048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=""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5518214" y="3597179"/>
            <a:ext cx="638956" cy="8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6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29"/>
            <a:ext cx="9566564" cy="6858000"/>
          </a:xfrm>
          <a:prstGeom prst="rect">
            <a:avLst/>
          </a:prstGeom>
          <a:noFill/>
          <a:ln w="9525">
            <a:solidFill>
              <a:srgbClr val="DEEBF7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คำบรรยายภาพ: สี่เหลี่ยมมุมมน 3">
            <a:extLst>
              <a:ext uri="{FF2B5EF4-FFF2-40B4-BE49-F238E27FC236}">
                <a16:creationId xmlns=""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1429790" y="508897"/>
            <a:ext cx="6613401" cy="1296096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="" xmlns:a16="http://schemas.microsoft.com/office/drawing/2014/main" id="{1A97C5C0-8BD9-4983-AE6D-911460208C4C}"/>
              </a:ext>
            </a:extLst>
          </p:cNvPr>
          <p:cNvSpPr txBox="1"/>
          <p:nvPr/>
        </p:nvSpPr>
        <p:spPr>
          <a:xfrm>
            <a:off x="1494105" y="617752"/>
            <a:ext cx="64847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___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sky is very clear tonight. 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I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can see a lot of stars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=""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1985702" y="4872459"/>
            <a:ext cx="3841907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=""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1985702" y="3560469"/>
            <a:ext cx="3841907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9CE7FE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=""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1923938" y="2257253"/>
            <a:ext cx="3841907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9" name="a">
            <a:extLst>
              <a:ext uri="{FF2B5EF4-FFF2-40B4-BE49-F238E27FC236}">
                <a16:creationId xmlns=""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2259823" y="5015836"/>
            <a:ext cx="3420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c.  </a:t>
            </a:r>
            <a:r>
              <a:rPr lang="en-US" sz="4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n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sp>
        <p:nvSpPr>
          <p:cNvPr id="10" name="b">
            <a:extLst>
              <a:ext uri="{FF2B5EF4-FFF2-40B4-BE49-F238E27FC236}">
                <a16:creationId xmlns=""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2259823" y="3718998"/>
            <a:ext cx="3420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b. 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A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sp>
        <p:nvSpPr>
          <p:cNvPr id="11" name="c">
            <a:extLst>
              <a:ext uri="{FF2B5EF4-FFF2-40B4-BE49-F238E27FC236}">
                <a16:creationId xmlns=""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2208505" y="2364313"/>
            <a:ext cx="3420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a.   </a:t>
            </a:r>
            <a:r>
              <a:rPr lang="en-US" sz="44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The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 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grpSp>
        <p:nvGrpSpPr>
          <p:cNvPr id="12" name="กลุ่ม 12">
            <a:extLst>
              <a:ext uri="{FF2B5EF4-FFF2-40B4-BE49-F238E27FC236}">
                <a16:creationId xmlns=""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241313" y="498776"/>
            <a:ext cx="1140959" cy="1341421"/>
            <a:chOff x="3628809" y="1877210"/>
            <a:chExt cx="2998906" cy="2644351"/>
          </a:xfrm>
        </p:grpSpPr>
        <p:sp>
          <p:nvSpPr>
            <p:cNvPr id="13" name="วงรี 13">
              <a:extLst>
                <a:ext uri="{FF2B5EF4-FFF2-40B4-BE49-F238E27FC236}">
                  <a16:creationId xmlns=""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14" name="วงรี 14">
              <a:extLst>
                <a:ext uri="{FF2B5EF4-FFF2-40B4-BE49-F238E27FC236}">
                  <a16:creationId xmlns=""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15" name="สี่เหลี่ยมผืนผ้า 15">
              <a:extLst>
                <a:ext uri="{FF2B5EF4-FFF2-40B4-BE49-F238E27FC236}">
                  <a16:creationId xmlns=""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694264" y="2557816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1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6" name="สี่เหลี่ยมผืนผ้า 16">
              <a:extLst>
                <a:ext uri="{FF2B5EF4-FFF2-40B4-BE49-F238E27FC236}">
                  <a16:creationId xmlns=""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2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7" name="สี่เหลี่ยมผืนผ้า 17">
              <a:extLst>
                <a:ext uri="{FF2B5EF4-FFF2-40B4-BE49-F238E27FC236}">
                  <a16:creationId xmlns=""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3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8" name="สี่เหลี่ยมผืนผ้า 18">
              <a:extLst>
                <a:ext uri="{FF2B5EF4-FFF2-40B4-BE49-F238E27FC236}">
                  <a16:creationId xmlns=""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4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9" name="สี่เหลี่ยมผืนผ้า 19">
              <a:extLst>
                <a:ext uri="{FF2B5EF4-FFF2-40B4-BE49-F238E27FC236}">
                  <a16:creationId xmlns=""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621892" y="1877210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5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20" name="ลูกศร: รูปห้าเหลี่ยม 20">
              <a:extLst>
                <a:ext uri="{FF2B5EF4-FFF2-40B4-BE49-F238E27FC236}">
                  <a16:creationId xmlns=""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</p:grpSp>
      <p:grpSp>
        <p:nvGrpSpPr>
          <p:cNvPr id="21" name="กลุ่ม 21">
            <a:extLst>
              <a:ext uri="{FF2B5EF4-FFF2-40B4-BE49-F238E27FC236}">
                <a16:creationId xmlns=""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271234" y="531194"/>
            <a:ext cx="961507" cy="1282009"/>
            <a:chOff x="3842018" y="1909696"/>
            <a:chExt cx="2527233" cy="2527233"/>
          </a:xfrm>
        </p:grpSpPr>
        <p:sp>
          <p:nvSpPr>
            <p:cNvPr id="22" name="วงรี 22">
              <a:extLst>
                <a:ext uri="{FF2B5EF4-FFF2-40B4-BE49-F238E27FC236}">
                  <a16:creationId xmlns=""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23" name="ลูกศร: รูปห้าเหลี่ยม 23">
              <a:extLst>
                <a:ext uri="{FF2B5EF4-FFF2-40B4-BE49-F238E27FC236}">
                  <a16:creationId xmlns=""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</p:grpSp>
      <p:sp>
        <p:nvSpPr>
          <p:cNvPr id="24" name="วงรี 24">
            <a:extLst>
              <a:ext uri="{FF2B5EF4-FFF2-40B4-BE49-F238E27FC236}">
                <a16:creationId xmlns=""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683673" y="508981"/>
            <a:ext cx="142195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=""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389838" y="2305715"/>
            <a:ext cx="662744" cy="882475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=""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5373239" y="3637745"/>
            <a:ext cx="638956" cy="882475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=""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50166" y="14009"/>
            <a:ext cx="3048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=""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50166" y="455008"/>
            <a:ext cx="3048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=""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5402427" y="4961586"/>
            <a:ext cx="638956" cy="8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6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29"/>
            <a:ext cx="9566564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คำบรรยายภาพ: สี่เหลี่ยมมุมมน 3">
            <a:extLst>
              <a:ext uri="{FF2B5EF4-FFF2-40B4-BE49-F238E27FC236}">
                <a16:creationId xmlns=""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1519084" y="244531"/>
            <a:ext cx="7226710" cy="1100429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="" xmlns:a16="http://schemas.microsoft.com/office/drawing/2014/main" id="{1A97C5C0-8BD9-4983-AE6D-911460208C4C}"/>
              </a:ext>
            </a:extLst>
          </p:cNvPr>
          <p:cNvSpPr txBox="1"/>
          <p:nvPr/>
        </p:nvSpPr>
        <p:spPr>
          <a:xfrm>
            <a:off x="1725561" y="368966"/>
            <a:ext cx="7226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/>
                <a:cs typeface="Arial"/>
                <a:sym typeface="Arial"/>
              </a:rPr>
              <a:t>4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. </a:t>
            </a:r>
            <a:r>
              <a:rPr lang="en-US" sz="3200" b="1" dirty="0"/>
              <a:t>He has ______ unusual name.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=""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1725561" y="3514881"/>
            <a:ext cx="4165038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=""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1740310" y="2290609"/>
            <a:ext cx="4116487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9CE7FE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=""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1740311" y="4809194"/>
            <a:ext cx="4150288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9" name="a">
            <a:extLst>
              <a:ext uri="{FF2B5EF4-FFF2-40B4-BE49-F238E27FC236}">
                <a16:creationId xmlns=""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1909218" y="3658258"/>
            <a:ext cx="3662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b.  </a:t>
            </a:r>
            <a:r>
              <a:rPr lang="en-US" sz="4800" noProof="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a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 </a:t>
            </a:r>
            <a:endParaRPr kumimoji="0" lang="th-TH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sp>
        <p:nvSpPr>
          <p:cNvPr id="10" name="b">
            <a:extLst>
              <a:ext uri="{FF2B5EF4-FFF2-40B4-BE49-F238E27FC236}">
                <a16:creationId xmlns=""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1858297" y="2420749"/>
            <a:ext cx="3662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b.  </a:t>
            </a:r>
            <a:r>
              <a:rPr lang="en-US" sz="4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t</a:t>
            </a:r>
            <a:r>
              <a:rPr lang="en-US" sz="4800" noProof="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he</a:t>
            </a:r>
            <a:endParaRPr kumimoji="0" lang="th-TH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sp>
        <p:nvSpPr>
          <p:cNvPr id="11" name="c">
            <a:extLst>
              <a:ext uri="{FF2B5EF4-FFF2-40B4-BE49-F238E27FC236}">
                <a16:creationId xmlns=""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1858297" y="4909134"/>
            <a:ext cx="3662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c.  </a:t>
            </a:r>
            <a:r>
              <a:rPr lang="en-US" sz="48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a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n</a:t>
            </a:r>
            <a:endParaRPr kumimoji="0" lang="th-TH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grpSp>
        <p:nvGrpSpPr>
          <p:cNvPr id="12" name="กลุ่ม 12">
            <a:extLst>
              <a:ext uri="{FF2B5EF4-FFF2-40B4-BE49-F238E27FC236}">
                <a16:creationId xmlns=""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241313" y="262808"/>
            <a:ext cx="1140959" cy="1341421"/>
            <a:chOff x="3628809" y="1877210"/>
            <a:chExt cx="2998906" cy="2644351"/>
          </a:xfrm>
        </p:grpSpPr>
        <p:sp>
          <p:nvSpPr>
            <p:cNvPr id="13" name="วงรี 13">
              <a:extLst>
                <a:ext uri="{FF2B5EF4-FFF2-40B4-BE49-F238E27FC236}">
                  <a16:creationId xmlns=""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14" name="วงรี 14">
              <a:extLst>
                <a:ext uri="{FF2B5EF4-FFF2-40B4-BE49-F238E27FC236}">
                  <a16:creationId xmlns=""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15" name="สี่เหลี่ยมผืนผ้า 15">
              <a:extLst>
                <a:ext uri="{FF2B5EF4-FFF2-40B4-BE49-F238E27FC236}">
                  <a16:creationId xmlns=""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694264" y="2557816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1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6" name="สี่เหลี่ยมผืนผ้า 16">
              <a:extLst>
                <a:ext uri="{FF2B5EF4-FFF2-40B4-BE49-F238E27FC236}">
                  <a16:creationId xmlns=""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2</a:t>
              </a:r>
              <a:endPara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7" name="สี่เหลี่ยมผืนผ้า 17">
              <a:extLst>
                <a:ext uri="{FF2B5EF4-FFF2-40B4-BE49-F238E27FC236}">
                  <a16:creationId xmlns=""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3</a:t>
              </a:r>
              <a:endPara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8" name="สี่เหลี่ยมผืนผ้า 18">
              <a:extLst>
                <a:ext uri="{FF2B5EF4-FFF2-40B4-BE49-F238E27FC236}">
                  <a16:creationId xmlns=""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4</a:t>
              </a:r>
              <a:endPara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9" name="สี่เหลี่ยมผืนผ้า 19">
              <a:extLst>
                <a:ext uri="{FF2B5EF4-FFF2-40B4-BE49-F238E27FC236}">
                  <a16:creationId xmlns=""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621892" y="1877210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5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20" name="ลูกศร: รูปห้าเหลี่ยม 20">
              <a:extLst>
                <a:ext uri="{FF2B5EF4-FFF2-40B4-BE49-F238E27FC236}">
                  <a16:creationId xmlns=""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</p:grpSp>
      <p:grpSp>
        <p:nvGrpSpPr>
          <p:cNvPr id="21" name="กลุ่ม 21">
            <a:extLst>
              <a:ext uri="{FF2B5EF4-FFF2-40B4-BE49-F238E27FC236}">
                <a16:creationId xmlns=""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271234" y="295226"/>
            <a:ext cx="961507" cy="1282009"/>
            <a:chOff x="3842018" y="1909696"/>
            <a:chExt cx="2527233" cy="2527233"/>
          </a:xfrm>
        </p:grpSpPr>
        <p:sp>
          <p:nvSpPr>
            <p:cNvPr id="22" name="วงรี 22">
              <a:extLst>
                <a:ext uri="{FF2B5EF4-FFF2-40B4-BE49-F238E27FC236}">
                  <a16:creationId xmlns=""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23" name="ลูกศร: รูปห้าเหลี่ยม 23">
              <a:extLst>
                <a:ext uri="{FF2B5EF4-FFF2-40B4-BE49-F238E27FC236}">
                  <a16:creationId xmlns=""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</p:grpSp>
      <p:sp>
        <p:nvSpPr>
          <p:cNvPr id="24" name="วงรี 24">
            <a:extLst>
              <a:ext uri="{FF2B5EF4-FFF2-40B4-BE49-F238E27FC236}">
                <a16:creationId xmlns=""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683673" y="273013"/>
            <a:ext cx="142195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=""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514591" y="4857656"/>
            <a:ext cx="662744" cy="882475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=""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5514591" y="2367706"/>
            <a:ext cx="638956" cy="882475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=""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50166" y="14009"/>
            <a:ext cx="3048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=""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50166" y="455008"/>
            <a:ext cx="3048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=""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5518214" y="3597179"/>
            <a:ext cx="638956" cy="8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6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97"/>
            <a:ext cx="9566564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คำบรรยายภาพ: สี่เหลี่ยมมุมมน 3">
            <a:extLst>
              <a:ext uri="{FF2B5EF4-FFF2-40B4-BE49-F238E27FC236}">
                <a16:creationId xmlns=""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1456454" y="244532"/>
            <a:ext cx="6655463" cy="1353196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="" xmlns:a16="http://schemas.microsoft.com/office/drawing/2014/main" id="{1A97C5C0-8BD9-4983-AE6D-911460208C4C}"/>
              </a:ext>
            </a:extLst>
          </p:cNvPr>
          <p:cNvSpPr txBox="1"/>
          <p:nvPr/>
        </p:nvSpPr>
        <p:spPr>
          <a:xfrm>
            <a:off x="1456177" y="397398"/>
            <a:ext cx="6536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5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/>
              <a:t>They have a son and </a:t>
            </a:r>
            <a:r>
              <a:rPr lang="en-US" sz="2800" b="1" dirty="0" smtClean="0"/>
              <a:t>….. </a:t>
            </a:r>
            <a:r>
              <a:rPr lang="en-US" sz="2800" b="1" dirty="0"/>
              <a:t>daughter. _____ daughter is very kind</a:t>
            </a:r>
            <a:r>
              <a:rPr lang="en-US" sz="2800" b="1" dirty="0" smtClean="0"/>
              <a:t>.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=""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2048691" y="3868833"/>
            <a:ext cx="3841907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=""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2014890" y="2644561"/>
            <a:ext cx="3841907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9CE7FE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=""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2048691" y="5163146"/>
            <a:ext cx="3841907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9" name="a">
            <a:extLst>
              <a:ext uri="{FF2B5EF4-FFF2-40B4-BE49-F238E27FC236}">
                <a16:creationId xmlns=""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2470292" y="4012210"/>
            <a:ext cx="3101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b.  </a:t>
            </a:r>
            <a:r>
              <a:rPr lang="en-US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- a 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sp>
        <p:nvSpPr>
          <p:cNvPr id="10" name="b">
            <a:extLst>
              <a:ext uri="{FF2B5EF4-FFF2-40B4-BE49-F238E27FC236}">
                <a16:creationId xmlns=""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2419371" y="2774701"/>
            <a:ext cx="3101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.  </a:t>
            </a:r>
            <a:r>
              <a:rPr lang="en-US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- an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sp>
        <p:nvSpPr>
          <p:cNvPr id="11" name="c">
            <a:extLst>
              <a:ext uri="{FF2B5EF4-FFF2-40B4-BE49-F238E27FC236}">
                <a16:creationId xmlns=""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2419371" y="5263086"/>
            <a:ext cx="3101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c.   </a:t>
            </a:r>
            <a:r>
              <a:rPr lang="en-US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- the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grpSp>
        <p:nvGrpSpPr>
          <p:cNvPr id="12" name="กลุ่ม 12">
            <a:extLst>
              <a:ext uri="{FF2B5EF4-FFF2-40B4-BE49-F238E27FC236}">
                <a16:creationId xmlns=""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241313" y="233312"/>
            <a:ext cx="1140959" cy="1341421"/>
            <a:chOff x="3628809" y="1877210"/>
            <a:chExt cx="2998906" cy="2644351"/>
          </a:xfrm>
        </p:grpSpPr>
        <p:sp>
          <p:nvSpPr>
            <p:cNvPr id="13" name="วงรี 13">
              <a:extLst>
                <a:ext uri="{FF2B5EF4-FFF2-40B4-BE49-F238E27FC236}">
                  <a16:creationId xmlns=""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14" name="วงรี 14">
              <a:extLst>
                <a:ext uri="{FF2B5EF4-FFF2-40B4-BE49-F238E27FC236}">
                  <a16:creationId xmlns=""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15" name="สี่เหลี่ยมผืนผ้า 15">
              <a:extLst>
                <a:ext uri="{FF2B5EF4-FFF2-40B4-BE49-F238E27FC236}">
                  <a16:creationId xmlns=""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694264" y="2557816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1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6" name="สี่เหลี่ยมผืนผ้า 16">
              <a:extLst>
                <a:ext uri="{FF2B5EF4-FFF2-40B4-BE49-F238E27FC236}">
                  <a16:creationId xmlns=""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2</a:t>
              </a:r>
              <a:endPara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7" name="สี่เหลี่ยมผืนผ้า 17">
              <a:extLst>
                <a:ext uri="{FF2B5EF4-FFF2-40B4-BE49-F238E27FC236}">
                  <a16:creationId xmlns=""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3</a:t>
              </a:r>
              <a:endPara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8" name="สี่เหลี่ยมผืนผ้า 18">
              <a:extLst>
                <a:ext uri="{FF2B5EF4-FFF2-40B4-BE49-F238E27FC236}">
                  <a16:creationId xmlns=""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4</a:t>
              </a:r>
              <a:endPara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9" name="สี่เหลี่ยมผืนผ้า 19">
              <a:extLst>
                <a:ext uri="{FF2B5EF4-FFF2-40B4-BE49-F238E27FC236}">
                  <a16:creationId xmlns=""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621892" y="1877210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5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20" name="ลูกศร: รูปห้าเหลี่ยม 20">
              <a:extLst>
                <a:ext uri="{FF2B5EF4-FFF2-40B4-BE49-F238E27FC236}">
                  <a16:creationId xmlns=""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</p:grpSp>
      <p:grpSp>
        <p:nvGrpSpPr>
          <p:cNvPr id="21" name="กลุ่ม 21">
            <a:extLst>
              <a:ext uri="{FF2B5EF4-FFF2-40B4-BE49-F238E27FC236}">
                <a16:creationId xmlns=""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271234" y="265730"/>
            <a:ext cx="961507" cy="1282009"/>
            <a:chOff x="3842018" y="1909696"/>
            <a:chExt cx="2527233" cy="2527233"/>
          </a:xfrm>
        </p:grpSpPr>
        <p:sp>
          <p:nvSpPr>
            <p:cNvPr id="22" name="วงรี 22">
              <a:extLst>
                <a:ext uri="{FF2B5EF4-FFF2-40B4-BE49-F238E27FC236}">
                  <a16:creationId xmlns=""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23" name="ลูกศร: รูปห้าเหลี่ยม 23">
              <a:extLst>
                <a:ext uri="{FF2B5EF4-FFF2-40B4-BE49-F238E27FC236}">
                  <a16:creationId xmlns=""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</p:grpSp>
      <p:sp>
        <p:nvSpPr>
          <p:cNvPr id="24" name="วงรี 24">
            <a:extLst>
              <a:ext uri="{FF2B5EF4-FFF2-40B4-BE49-F238E27FC236}">
                <a16:creationId xmlns=""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683673" y="243517"/>
            <a:ext cx="142195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=""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514591" y="5211608"/>
            <a:ext cx="662744" cy="882475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=""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5514591" y="2721658"/>
            <a:ext cx="638956" cy="882475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=""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50166" y="14009"/>
            <a:ext cx="3048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=""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50166" y="455008"/>
            <a:ext cx="3048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=""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5518214" y="3951131"/>
            <a:ext cx="638956" cy="8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6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97"/>
            <a:ext cx="9566564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คำบรรยายภาพ: สี่เหลี่ยมมุมมน 3">
            <a:extLst>
              <a:ext uri="{FF2B5EF4-FFF2-40B4-BE49-F238E27FC236}">
                <a16:creationId xmlns=""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1456454" y="244532"/>
            <a:ext cx="6655463" cy="1353196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="" xmlns:a16="http://schemas.microsoft.com/office/drawing/2014/main" id="{1A97C5C0-8BD9-4983-AE6D-911460208C4C}"/>
              </a:ext>
            </a:extLst>
          </p:cNvPr>
          <p:cNvSpPr txBox="1"/>
          <p:nvPr/>
        </p:nvSpPr>
        <p:spPr>
          <a:xfrm>
            <a:off x="1456177" y="397398"/>
            <a:ext cx="6536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6. </a:t>
            </a:r>
            <a:r>
              <a:rPr lang="en-US" sz="2800" b="1" dirty="0" smtClean="0">
                <a:latin typeface="Times New Roman"/>
                <a:ea typeface="Times New Roman"/>
                <a:cs typeface="Times New Roman"/>
              </a:rPr>
              <a:t>My </a:t>
            </a:r>
            <a:r>
              <a:rPr lang="en-US" sz="2800" b="1" dirty="0">
                <a:latin typeface="Times New Roman"/>
                <a:ea typeface="Times New Roman"/>
                <a:cs typeface="Times New Roman"/>
              </a:rPr>
              <a:t>mother is ______ professional athlete.</a:t>
            </a:r>
            <a:endParaRPr lang="en-US" sz="3600" b="1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=""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2048691" y="4842230"/>
            <a:ext cx="3841907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=""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2014890" y="2644561"/>
            <a:ext cx="3841907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9CE7FE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=""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2042166" y="3746965"/>
            <a:ext cx="3841907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9" name="a">
            <a:extLst>
              <a:ext uri="{FF2B5EF4-FFF2-40B4-BE49-F238E27FC236}">
                <a16:creationId xmlns=""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2470292" y="4985607"/>
            <a:ext cx="3101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.  </a:t>
            </a:r>
            <a:r>
              <a:rPr lang="en-US" sz="4000" noProof="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a</a:t>
            </a:r>
            <a:r>
              <a:rPr lang="en-US" sz="40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 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sp>
        <p:nvSpPr>
          <p:cNvPr id="10" name="b">
            <a:extLst>
              <a:ext uri="{FF2B5EF4-FFF2-40B4-BE49-F238E27FC236}">
                <a16:creationId xmlns=""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2419371" y="2774701"/>
            <a:ext cx="3101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.   </a:t>
            </a:r>
            <a:r>
              <a:rPr lang="en-US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t</a:t>
            </a:r>
            <a:r>
              <a:rPr lang="en-US" sz="4000" noProof="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he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sp>
        <p:nvSpPr>
          <p:cNvPr id="11" name="c">
            <a:extLst>
              <a:ext uri="{FF2B5EF4-FFF2-40B4-BE49-F238E27FC236}">
                <a16:creationId xmlns=""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2385173" y="3851978"/>
            <a:ext cx="3101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b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.   </a:t>
            </a:r>
            <a:r>
              <a:rPr lang="en-US" sz="4000" noProof="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 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grpSp>
        <p:nvGrpSpPr>
          <p:cNvPr id="12" name="กลุ่ม 12">
            <a:extLst>
              <a:ext uri="{FF2B5EF4-FFF2-40B4-BE49-F238E27FC236}">
                <a16:creationId xmlns=""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241313" y="233312"/>
            <a:ext cx="1140959" cy="1341421"/>
            <a:chOff x="3628809" y="1877210"/>
            <a:chExt cx="2998906" cy="2644351"/>
          </a:xfrm>
        </p:grpSpPr>
        <p:sp>
          <p:nvSpPr>
            <p:cNvPr id="13" name="วงรี 13">
              <a:extLst>
                <a:ext uri="{FF2B5EF4-FFF2-40B4-BE49-F238E27FC236}">
                  <a16:creationId xmlns=""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14" name="วงรี 14">
              <a:extLst>
                <a:ext uri="{FF2B5EF4-FFF2-40B4-BE49-F238E27FC236}">
                  <a16:creationId xmlns=""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15" name="สี่เหลี่ยมผืนผ้า 15">
              <a:extLst>
                <a:ext uri="{FF2B5EF4-FFF2-40B4-BE49-F238E27FC236}">
                  <a16:creationId xmlns=""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694264" y="2557816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1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6" name="สี่เหลี่ยมผืนผ้า 16">
              <a:extLst>
                <a:ext uri="{FF2B5EF4-FFF2-40B4-BE49-F238E27FC236}">
                  <a16:creationId xmlns=""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2</a:t>
              </a:r>
              <a:endPara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7" name="สี่เหลี่ยมผืนผ้า 17">
              <a:extLst>
                <a:ext uri="{FF2B5EF4-FFF2-40B4-BE49-F238E27FC236}">
                  <a16:creationId xmlns=""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3</a:t>
              </a:r>
              <a:endPara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8" name="สี่เหลี่ยมผืนผ้า 18">
              <a:extLst>
                <a:ext uri="{FF2B5EF4-FFF2-40B4-BE49-F238E27FC236}">
                  <a16:creationId xmlns=""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4</a:t>
              </a:r>
              <a:endPara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9" name="สี่เหลี่ยมผืนผ้า 19">
              <a:extLst>
                <a:ext uri="{FF2B5EF4-FFF2-40B4-BE49-F238E27FC236}">
                  <a16:creationId xmlns=""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621892" y="1877210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5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20" name="ลูกศร: รูปห้าเหลี่ยม 20">
              <a:extLst>
                <a:ext uri="{FF2B5EF4-FFF2-40B4-BE49-F238E27FC236}">
                  <a16:creationId xmlns=""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</p:grpSp>
      <p:grpSp>
        <p:nvGrpSpPr>
          <p:cNvPr id="21" name="กลุ่ม 21">
            <a:extLst>
              <a:ext uri="{FF2B5EF4-FFF2-40B4-BE49-F238E27FC236}">
                <a16:creationId xmlns=""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271234" y="265730"/>
            <a:ext cx="961507" cy="1282009"/>
            <a:chOff x="3842018" y="1909696"/>
            <a:chExt cx="2527233" cy="2527233"/>
          </a:xfrm>
        </p:grpSpPr>
        <p:sp>
          <p:nvSpPr>
            <p:cNvPr id="22" name="วงรี 22">
              <a:extLst>
                <a:ext uri="{FF2B5EF4-FFF2-40B4-BE49-F238E27FC236}">
                  <a16:creationId xmlns=""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23" name="ลูกศร: รูปห้าเหลี่ยม 23">
              <a:extLst>
                <a:ext uri="{FF2B5EF4-FFF2-40B4-BE49-F238E27FC236}">
                  <a16:creationId xmlns=""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</p:grpSp>
      <p:sp>
        <p:nvSpPr>
          <p:cNvPr id="24" name="วงรี 24">
            <a:extLst>
              <a:ext uri="{FF2B5EF4-FFF2-40B4-BE49-F238E27FC236}">
                <a16:creationId xmlns=""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683673" y="243517"/>
            <a:ext cx="142195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=""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508066" y="3795427"/>
            <a:ext cx="662744" cy="882475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=""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5514591" y="2721658"/>
            <a:ext cx="638956" cy="882475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=""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50166" y="14009"/>
            <a:ext cx="3048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=""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50166" y="455008"/>
            <a:ext cx="3048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=""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5518214" y="4924528"/>
            <a:ext cx="638956" cy="8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229051" y="108276"/>
            <a:ext cx="3254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080"/>
                </a:solidFill>
              </a:rPr>
              <a:t>II. Grammar 2</a:t>
            </a:r>
            <a:endParaRPr lang="en-US" sz="3200" b="1" dirty="0">
              <a:solidFill>
                <a:srgbClr val="00808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03862" y="693051"/>
            <a:ext cx="4754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Might for future possibility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6548" y="1277826"/>
            <a:ext cx="80092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First conditional sentences describe things which are possible and likely to happen in the present or the future.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5619" y="4345778"/>
            <a:ext cx="1663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Example: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90696" y="4484278"/>
            <a:ext cx="7348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If you </a:t>
            </a:r>
            <a:r>
              <a:rPr lang="en-US" sz="2400" b="1" dirty="0"/>
              <a:t>use </a:t>
            </a:r>
            <a:r>
              <a:rPr lang="en-US" sz="2400" dirty="0"/>
              <a:t>less paper, you </a:t>
            </a:r>
            <a:r>
              <a:rPr lang="en-US" sz="2400" b="1" dirty="0"/>
              <a:t>will save </a:t>
            </a:r>
            <a:r>
              <a:rPr lang="en-US" sz="2400" dirty="0"/>
              <a:t>a lot of trees.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570334"/>
              </p:ext>
            </p:extLst>
          </p:nvPr>
        </p:nvGraphicFramePr>
        <p:xfrm>
          <a:off x="324465" y="2458884"/>
          <a:ext cx="8332838" cy="1634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6419"/>
                <a:gridCol w="4166419"/>
              </a:tblGrid>
              <a:tr h="6530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If -clause</a:t>
                      </a:r>
                    </a:p>
                  </a:txBody>
                  <a:tcPr marL="68580" marR="68580" marT="0" marB="0">
                    <a:solidFill>
                      <a:srgbClr val="B48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Main clause</a:t>
                      </a:r>
                    </a:p>
                  </a:txBody>
                  <a:tcPr marL="68580" marR="68580" marT="0" marB="0">
                    <a:solidFill>
                      <a:srgbClr val="B48900"/>
                    </a:solidFill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If + S + V(present simple),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 + will + V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356852" y="5130609"/>
            <a:ext cx="65777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 If we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friendlier to the environment, we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won’t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have to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suffer from pollution.</a:t>
            </a:r>
          </a:p>
        </p:txBody>
      </p:sp>
    </p:spTree>
    <p:extLst>
      <p:ext uri="{BB962C8B-B14F-4D97-AF65-F5344CB8AC3E}">
        <p14:creationId xmlns:p14="http://schemas.microsoft.com/office/powerpoint/2010/main" val="275310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790579" y="216033"/>
            <a:ext cx="80391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correct form of each verb in brackets.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352AD132-0177-4CCB-92D0-121D2E1D44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99" y="1177527"/>
            <a:ext cx="8319383" cy="4235591"/>
          </a:xfrm>
          <a:prstGeom prst="rect">
            <a:avLst/>
          </a:prstGeom>
        </p:spPr>
      </p:pic>
      <p:sp>
        <p:nvSpPr>
          <p:cNvPr id="56" name="Rectangle: Rounded Corners 7">
            <a:extLst>
              <a:ext uri="{FF2B5EF4-FFF2-40B4-BE49-F238E27FC236}">
                <a16:creationId xmlns:a16="http://schemas.microsoft.com/office/drawing/2014/main" xmlns="" id="{96287C96-07D4-4BDE-B5C3-0A4B706580AD}"/>
              </a:ext>
            </a:extLst>
          </p:cNvPr>
          <p:cNvSpPr/>
          <p:nvPr/>
        </p:nvSpPr>
        <p:spPr>
          <a:xfrm>
            <a:off x="1831098" y="1431961"/>
            <a:ext cx="422033" cy="3704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7" name="Rectangle: Rounded Corners 8">
            <a:extLst>
              <a:ext uri="{FF2B5EF4-FFF2-40B4-BE49-F238E27FC236}">
                <a16:creationId xmlns:a16="http://schemas.microsoft.com/office/drawing/2014/main" xmlns="" id="{84F09F73-E051-4BBF-8774-633241EECBE5}"/>
              </a:ext>
            </a:extLst>
          </p:cNvPr>
          <p:cNvSpPr/>
          <p:nvPr/>
        </p:nvSpPr>
        <p:spPr>
          <a:xfrm>
            <a:off x="5460562" y="1408527"/>
            <a:ext cx="917918" cy="3704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8" name="Rectangle: Rounded Corners 9">
            <a:extLst>
              <a:ext uri="{FF2B5EF4-FFF2-40B4-BE49-F238E27FC236}">
                <a16:creationId xmlns:a16="http://schemas.microsoft.com/office/drawing/2014/main" xmlns="" id="{58A6BDEA-D173-417C-9859-A68C440320A5}"/>
              </a:ext>
            </a:extLst>
          </p:cNvPr>
          <p:cNvSpPr/>
          <p:nvPr/>
        </p:nvSpPr>
        <p:spPr>
          <a:xfrm>
            <a:off x="2643507" y="1924330"/>
            <a:ext cx="981224" cy="3704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9" name="Rectangle: Rounded Corners 10">
            <a:extLst>
              <a:ext uri="{FF2B5EF4-FFF2-40B4-BE49-F238E27FC236}">
                <a16:creationId xmlns:a16="http://schemas.microsoft.com/office/drawing/2014/main" xmlns="" id="{B08235E7-4D0D-4E5B-BA8C-0FB91D227B70}"/>
              </a:ext>
            </a:extLst>
          </p:cNvPr>
          <p:cNvSpPr/>
          <p:nvPr/>
        </p:nvSpPr>
        <p:spPr>
          <a:xfrm>
            <a:off x="5683394" y="1940732"/>
            <a:ext cx="1138220" cy="3704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0" name="Rectangle: Rounded Corners 11">
            <a:extLst>
              <a:ext uri="{FF2B5EF4-FFF2-40B4-BE49-F238E27FC236}">
                <a16:creationId xmlns:a16="http://schemas.microsoft.com/office/drawing/2014/main" xmlns="" id="{E2380F38-53C3-4CF5-AB13-A6D095D8DB8E}"/>
              </a:ext>
            </a:extLst>
          </p:cNvPr>
          <p:cNvSpPr/>
          <p:nvPr/>
        </p:nvSpPr>
        <p:spPr>
          <a:xfrm>
            <a:off x="2169987" y="2474120"/>
            <a:ext cx="1233176" cy="3704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1" name="Rectangle: Rounded Corners 12">
            <a:extLst>
              <a:ext uri="{FF2B5EF4-FFF2-40B4-BE49-F238E27FC236}">
                <a16:creationId xmlns:a16="http://schemas.microsoft.com/office/drawing/2014/main" xmlns="" id="{EDBB1919-FACA-4B09-9BBA-6B181C02A27B}"/>
              </a:ext>
            </a:extLst>
          </p:cNvPr>
          <p:cNvSpPr/>
          <p:nvPr/>
        </p:nvSpPr>
        <p:spPr>
          <a:xfrm>
            <a:off x="6981124" y="2474120"/>
            <a:ext cx="1634120" cy="3704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2" name="Rectangle: Rounded Corners 13">
            <a:extLst>
              <a:ext uri="{FF2B5EF4-FFF2-40B4-BE49-F238E27FC236}">
                <a16:creationId xmlns:a16="http://schemas.microsoft.com/office/drawing/2014/main" xmlns="" id="{F4193C94-1ADF-457A-BF19-022C081FB4B1}"/>
              </a:ext>
            </a:extLst>
          </p:cNvPr>
          <p:cNvSpPr/>
          <p:nvPr/>
        </p:nvSpPr>
        <p:spPr>
          <a:xfrm>
            <a:off x="3250005" y="3469409"/>
            <a:ext cx="1233176" cy="3704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3" name="Rectangle: Rounded Corners 14">
            <a:extLst>
              <a:ext uri="{FF2B5EF4-FFF2-40B4-BE49-F238E27FC236}">
                <a16:creationId xmlns:a16="http://schemas.microsoft.com/office/drawing/2014/main" xmlns="" id="{EF36611F-4D30-4E96-8910-34A2B896E9DB}"/>
              </a:ext>
            </a:extLst>
          </p:cNvPr>
          <p:cNvSpPr/>
          <p:nvPr/>
        </p:nvSpPr>
        <p:spPr>
          <a:xfrm>
            <a:off x="7350737" y="3469409"/>
            <a:ext cx="673664" cy="3704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4" name="Rectangle: Rounded Corners 15">
            <a:extLst>
              <a:ext uri="{FF2B5EF4-FFF2-40B4-BE49-F238E27FC236}">
                <a16:creationId xmlns:a16="http://schemas.microsoft.com/office/drawing/2014/main" xmlns="" id="{28E0E138-795D-45CB-A86C-7B5CDE38199D}"/>
              </a:ext>
            </a:extLst>
          </p:cNvPr>
          <p:cNvSpPr/>
          <p:nvPr/>
        </p:nvSpPr>
        <p:spPr>
          <a:xfrm>
            <a:off x="4020387" y="4464698"/>
            <a:ext cx="870947" cy="3704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5" name="Rectangle: Rounded Corners 16">
            <a:extLst>
              <a:ext uri="{FF2B5EF4-FFF2-40B4-BE49-F238E27FC236}">
                <a16:creationId xmlns:a16="http://schemas.microsoft.com/office/drawing/2014/main" xmlns="" id="{A1ECC7C6-0D38-4422-AAC1-3A80ACF783D0}"/>
              </a:ext>
            </a:extLst>
          </p:cNvPr>
          <p:cNvSpPr/>
          <p:nvPr/>
        </p:nvSpPr>
        <p:spPr>
          <a:xfrm>
            <a:off x="6927237" y="4441263"/>
            <a:ext cx="960004" cy="3704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E00AD3DB-9C33-4334-9CFA-D2156830F3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1592" y="4358042"/>
            <a:ext cx="837253" cy="47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54424"/>
            <a:ext cx="587409" cy="6043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3" y="74765"/>
            <a:ext cx="82349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Combine each pair of sentences below to make a first conditional sentence.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34204" y="1227703"/>
            <a:ext cx="6264833" cy="470318"/>
            <a:chOff x="363373" y="1262747"/>
            <a:chExt cx="6264833" cy="470318"/>
          </a:xfrm>
        </p:grpSpPr>
        <p:sp>
          <p:nvSpPr>
            <p:cNvPr id="25" name="TextBox 24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7314" y="1271400"/>
              <a:ext cx="5800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 air isn’t fresh. People cough.</a:t>
              </a:r>
              <a:endParaRPr lang="en-US" sz="2400" i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34204" y="2224722"/>
            <a:ext cx="6471767" cy="461665"/>
            <a:chOff x="369902" y="2142097"/>
            <a:chExt cx="6471767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 water is dirty. A lot of fish die.</a:t>
              </a:r>
              <a:endParaRPr lang="en-US" sz="24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34204" y="3213088"/>
            <a:ext cx="8123098" cy="470318"/>
            <a:chOff x="363373" y="4026312"/>
            <a:chExt cx="8123098" cy="470318"/>
          </a:xfrm>
        </p:grpSpPr>
        <p:sp>
          <p:nvSpPr>
            <p:cNvPr id="31" name="TextBox 30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38202" y="4026312"/>
              <a:ext cx="7648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We cut down trees in the forest. There are more floods.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34204" y="4230950"/>
            <a:ext cx="7415186" cy="470318"/>
            <a:chOff x="363373" y="3312302"/>
            <a:chExt cx="6471767" cy="470318"/>
          </a:xfrm>
        </p:grpSpPr>
        <p:sp>
          <p:nvSpPr>
            <p:cNvPr id="34" name="TextBox 33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There is too much noise. People don’t sleep.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34204" y="5236622"/>
            <a:ext cx="6471767" cy="470318"/>
            <a:chOff x="363373" y="5669935"/>
            <a:chExt cx="6471767" cy="470318"/>
          </a:xfrm>
        </p:grpSpPr>
        <p:sp>
          <p:nvSpPr>
            <p:cNvPr id="37" name="TextBox 36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38204" y="5669935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There is no water. Plants die.</a:t>
              </a:r>
            </a:p>
          </p:txBody>
        </p:sp>
      </p:grpSp>
      <p:cxnSp>
        <p:nvCxnSpPr>
          <p:cNvPr id="39" name="Straight Connector 38"/>
          <p:cNvCxnSpPr/>
          <p:nvPr/>
        </p:nvCxnSpPr>
        <p:spPr>
          <a:xfrm flipV="1">
            <a:off x="1090727" y="2065907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090727" y="310321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1094852" y="4140326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1094852" y="512847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1094852" y="6113906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45634" y="1931316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45634" y="300291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45634" y="3981096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45634" y="500353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45634" y="5988966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D3192F8C-22A4-4A6A-A5C3-7BBEED129246}"/>
              </a:ext>
            </a:extLst>
          </p:cNvPr>
          <p:cNvSpPr txBox="1"/>
          <p:nvPr/>
        </p:nvSpPr>
        <p:spPr>
          <a:xfrm>
            <a:off x="1027492" y="1689368"/>
            <a:ext cx="69218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FF0000"/>
                </a:solidFill>
                <a:effectLst/>
              </a:rPr>
              <a:t>If the air isn't fresh, people will cough.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A266E126-2205-4240-AD70-2676E7D6D1A7}"/>
              </a:ext>
            </a:extLst>
          </p:cNvPr>
          <p:cNvSpPr txBox="1"/>
          <p:nvPr/>
        </p:nvSpPr>
        <p:spPr>
          <a:xfrm>
            <a:off x="1027491" y="2742386"/>
            <a:ext cx="56240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FF0000"/>
                </a:solidFill>
                <a:effectLst/>
              </a:rPr>
              <a:t>If the water is dirty, a lot of fish will die.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286EB69E-F5A5-48F9-AE13-24FA7959445D}"/>
              </a:ext>
            </a:extLst>
          </p:cNvPr>
          <p:cNvSpPr txBox="1"/>
          <p:nvPr/>
        </p:nvSpPr>
        <p:spPr>
          <a:xfrm>
            <a:off x="994307" y="3730977"/>
            <a:ext cx="78104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spc="-50" dirty="0">
                <a:solidFill>
                  <a:srgbClr val="FF0000"/>
                </a:solidFill>
                <a:effectLst/>
              </a:rPr>
              <a:t>If we cut down trees in the forest, there will be more floods.</a:t>
            </a:r>
            <a:endParaRPr lang="en-US" sz="2400" spc="-5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5EF2A2C7-2A15-4708-8691-9DF1BDD9F8DD}"/>
              </a:ext>
            </a:extLst>
          </p:cNvPr>
          <p:cNvSpPr txBox="1"/>
          <p:nvPr/>
        </p:nvSpPr>
        <p:spPr>
          <a:xfrm>
            <a:off x="1009033" y="4766870"/>
            <a:ext cx="80332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FF0000"/>
                </a:solidFill>
                <a:effectLst/>
              </a:rPr>
              <a:t>If there is too much noise, people will not / won't sleep.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38E5B76-F2AE-401C-932E-2B7C0805A315}"/>
              </a:ext>
            </a:extLst>
          </p:cNvPr>
          <p:cNvSpPr txBox="1"/>
          <p:nvPr/>
        </p:nvSpPr>
        <p:spPr>
          <a:xfrm>
            <a:off x="1027491" y="5707064"/>
            <a:ext cx="59784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FF0000"/>
                </a:solidFill>
                <a:effectLst/>
              </a:rPr>
              <a:t>If there is no water, plants will die.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2" name="Oval 124"/>
          <p:cNvSpPr>
            <a:spLocks noChangeArrowheads="1"/>
          </p:cNvSpPr>
          <p:nvPr/>
        </p:nvSpPr>
        <p:spPr bwMode="auto">
          <a:xfrm>
            <a:off x="142560" y="701040"/>
            <a:ext cx="582927" cy="436246"/>
          </a:xfrm>
          <a:prstGeom prst="ellipse">
            <a:avLst/>
          </a:prstGeom>
          <a:solidFill>
            <a:srgbClr val="EEB500"/>
          </a:solidFill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27" tIns="45714" rIns="91427" bIns="45714" anchor="ctr"/>
          <a:lstStyle/>
          <a:p>
            <a:pPr algn="ctr" eaLnBrk="1" hangingPunct="1"/>
            <a:r>
              <a:rPr lang="en-US" sz="3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302" name="AutoShape 11" descr="Kết quả hình ảnh cho a ball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endParaRPr lang="en-US"/>
          </a:p>
        </p:txBody>
      </p:sp>
      <p:sp>
        <p:nvSpPr>
          <p:cNvPr id="5303" name="AutoShape 13" descr="Kết quả hình ảnh cho a ball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endParaRPr lang="en-US"/>
          </a:p>
        </p:txBody>
      </p:sp>
      <p:sp>
        <p:nvSpPr>
          <p:cNvPr id="5304" name="AutoShape 15" descr="Kết quả hình ảnh cho a ball"/>
          <p:cNvSpPr>
            <a:spLocks noChangeAspect="1" noChangeArrowheads="1"/>
          </p:cNvSpPr>
          <p:nvPr/>
        </p:nvSpPr>
        <p:spPr bwMode="auto">
          <a:xfrm>
            <a:off x="50609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302" y="1137286"/>
            <a:ext cx="2773363" cy="218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888756"/>
              </p:ext>
            </p:extLst>
          </p:nvPr>
        </p:nvGraphicFramePr>
        <p:xfrm>
          <a:off x="1356360" y="1259840"/>
          <a:ext cx="228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P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P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5" name="Table 2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790048"/>
              </p:ext>
            </p:extLst>
          </p:nvPr>
        </p:nvGraphicFramePr>
        <p:xfrm>
          <a:off x="1353647" y="1714963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P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L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I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6" name="Table 2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814990"/>
              </p:ext>
            </p:extLst>
          </p:nvPr>
        </p:nvGraphicFramePr>
        <p:xfrm>
          <a:off x="1354080" y="2180909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U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I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H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7" name="Table 2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211479"/>
              </p:ext>
            </p:extLst>
          </p:nvPr>
        </p:nvGraphicFramePr>
        <p:xfrm>
          <a:off x="2268480" y="804547"/>
          <a:ext cx="228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G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L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A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S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S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8" name="Table 2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13602"/>
              </p:ext>
            </p:extLst>
          </p:nvPr>
        </p:nvGraphicFramePr>
        <p:xfrm>
          <a:off x="2270760" y="3119120"/>
          <a:ext cx="1828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W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L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K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9" name="Table 2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216203"/>
              </p:ext>
            </p:extLst>
          </p:nvPr>
        </p:nvGraphicFramePr>
        <p:xfrm>
          <a:off x="2268047" y="3574243"/>
          <a:ext cx="1828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0" name="Table 2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369124"/>
              </p:ext>
            </p:extLst>
          </p:nvPr>
        </p:nvGraphicFramePr>
        <p:xfrm>
          <a:off x="1811280" y="4017329"/>
          <a:ext cx="228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U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2" name="Table 2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366314"/>
              </p:ext>
            </p:extLst>
          </p:nvPr>
        </p:nvGraphicFramePr>
        <p:xfrm>
          <a:off x="1354080" y="2652078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L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</a:tr>
            </a:tbl>
          </a:graphicData>
        </a:graphic>
      </p:graphicFrame>
      <p:sp>
        <p:nvSpPr>
          <p:cNvPr id="213" name="Rectangle 212"/>
          <p:cNvSpPr/>
          <p:nvPr/>
        </p:nvSpPr>
        <p:spPr>
          <a:xfrm>
            <a:off x="460376" y="5580788"/>
            <a:ext cx="6058412" cy="7150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i="1" dirty="0" smtClean="0">
                <a:solidFill>
                  <a:srgbClr val="002060"/>
                </a:solidFill>
              </a:rPr>
              <a:t>1. The bottles are made of ………………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212" y="434555"/>
            <a:ext cx="2691453" cy="223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" name="Oval 124"/>
          <p:cNvSpPr>
            <a:spLocks noChangeArrowheads="1"/>
          </p:cNvSpPr>
          <p:nvPr/>
        </p:nvSpPr>
        <p:spPr bwMode="auto">
          <a:xfrm>
            <a:off x="142560" y="1181154"/>
            <a:ext cx="582927" cy="436246"/>
          </a:xfrm>
          <a:prstGeom prst="ellipse">
            <a:avLst/>
          </a:prstGeom>
          <a:solidFill>
            <a:srgbClr val="EEB500"/>
          </a:solidFill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27" tIns="45714" rIns="91427" bIns="45714" anchor="ctr"/>
          <a:lstStyle/>
          <a:p>
            <a:pPr algn="ctr" eaLnBrk="1" hangingPunct="1"/>
            <a:r>
              <a:rPr lang="en-GB" sz="3000" b="1" dirty="0">
                <a:solidFill>
                  <a:srgbClr val="FF0000"/>
                </a:solidFill>
              </a:rPr>
              <a:t>2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460376" y="5580788"/>
            <a:ext cx="6058412" cy="7150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i="1" dirty="0" smtClean="0">
                <a:solidFill>
                  <a:srgbClr val="002060"/>
                </a:solidFill>
              </a:rPr>
              <a:t>2. </a:t>
            </a:r>
            <a:r>
              <a:rPr lang="en-GB" sz="2400" b="1" i="1" dirty="0">
                <a:solidFill>
                  <a:srgbClr val="002060"/>
                </a:solidFill>
              </a:rPr>
              <a:t>I need ……..and a pen to write </a:t>
            </a:r>
            <a:r>
              <a:rPr lang="en-GB" sz="2400" b="1" i="1" dirty="0" smtClean="0">
                <a:solidFill>
                  <a:srgbClr val="002060"/>
                </a:solidFill>
              </a:rPr>
              <a:t>a letter.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17" name="Oval 124"/>
          <p:cNvSpPr>
            <a:spLocks noChangeArrowheads="1"/>
          </p:cNvSpPr>
          <p:nvPr/>
        </p:nvSpPr>
        <p:spPr bwMode="auto">
          <a:xfrm>
            <a:off x="123191" y="1660317"/>
            <a:ext cx="582927" cy="436246"/>
          </a:xfrm>
          <a:prstGeom prst="ellipse">
            <a:avLst/>
          </a:prstGeom>
          <a:solidFill>
            <a:srgbClr val="EEB500"/>
          </a:solidFill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27" tIns="45714" rIns="91427" bIns="45714" anchor="ctr"/>
          <a:lstStyle/>
          <a:p>
            <a:pPr algn="ctr" eaLnBrk="1" hangingPunct="1"/>
            <a:r>
              <a:rPr lang="en-GB" sz="3000" b="1" dirty="0">
                <a:solidFill>
                  <a:srgbClr val="FF0000"/>
                </a:solidFill>
              </a:rPr>
              <a:t>3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460376" y="5580788"/>
            <a:ext cx="6058412" cy="7150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i="1" dirty="0">
                <a:solidFill>
                  <a:srgbClr val="002060"/>
                </a:solidFill>
              </a:rPr>
              <a:t>3</a:t>
            </a:r>
            <a:r>
              <a:rPr lang="en-GB" sz="2400" b="1" i="1" dirty="0" smtClean="0">
                <a:solidFill>
                  <a:srgbClr val="002060"/>
                </a:solidFill>
              </a:rPr>
              <a:t>. </a:t>
            </a:r>
            <a:r>
              <a:rPr lang="en-GB" sz="2400" b="1" i="1" dirty="0">
                <a:solidFill>
                  <a:srgbClr val="002060"/>
                </a:solidFill>
              </a:rPr>
              <a:t>The bottle is made of </a:t>
            </a:r>
            <a:r>
              <a:rPr lang="en-GB" sz="2400" b="1" i="1" dirty="0" smtClean="0">
                <a:solidFill>
                  <a:srgbClr val="002060"/>
                </a:solidFill>
              </a:rPr>
              <a:t>………………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19" name="Picture 8" descr="Hỏi Tinh tế] Chai nhựa sau khi dùng xong có thể làm gì? | Tinh tế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212" y="1399277"/>
            <a:ext cx="2773363" cy="199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" name="Oval 124"/>
          <p:cNvSpPr>
            <a:spLocks noChangeArrowheads="1"/>
          </p:cNvSpPr>
          <p:nvPr/>
        </p:nvSpPr>
        <p:spPr bwMode="auto">
          <a:xfrm>
            <a:off x="138431" y="2147997"/>
            <a:ext cx="582927" cy="436246"/>
          </a:xfrm>
          <a:prstGeom prst="ellipse">
            <a:avLst/>
          </a:prstGeom>
          <a:solidFill>
            <a:srgbClr val="EEB500"/>
          </a:solidFill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27" tIns="45714" rIns="91427" bIns="45714" anchor="ctr"/>
          <a:lstStyle/>
          <a:p>
            <a:pPr algn="ctr" eaLnBrk="1" hangingPunct="1"/>
            <a:r>
              <a:rPr lang="en-GB" sz="3000" b="1" dirty="0" smtClean="0">
                <a:solidFill>
                  <a:srgbClr val="FF0000"/>
                </a:solidFill>
              </a:rPr>
              <a:t>4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460376" y="5580788"/>
            <a:ext cx="6580913" cy="10198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i="1" dirty="0" smtClean="0">
                <a:solidFill>
                  <a:srgbClr val="002060"/>
                </a:solidFill>
              </a:rPr>
              <a:t>4.</a:t>
            </a:r>
            <a:r>
              <a:rPr lang="en-GB" sz="2400" b="1" i="1" dirty="0">
                <a:solidFill>
                  <a:srgbClr val="002060"/>
                </a:solidFill>
              </a:rPr>
              <a:t> we should reduce the amount of ………... that we use every </a:t>
            </a:r>
            <a:r>
              <a:rPr lang="en-GB" sz="2400" b="1" i="1" dirty="0" smtClean="0">
                <a:solidFill>
                  <a:srgbClr val="002060"/>
                </a:solidFill>
              </a:rPr>
              <a:t>day.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27" name="Oval 124"/>
          <p:cNvSpPr>
            <a:spLocks noChangeArrowheads="1"/>
          </p:cNvSpPr>
          <p:nvPr/>
        </p:nvSpPr>
        <p:spPr bwMode="auto">
          <a:xfrm>
            <a:off x="143351" y="2624853"/>
            <a:ext cx="591428" cy="436246"/>
          </a:xfrm>
          <a:prstGeom prst="ellipse">
            <a:avLst/>
          </a:prstGeom>
          <a:solidFill>
            <a:srgbClr val="EEB500"/>
          </a:solidFill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27" tIns="45714" rIns="91427" bIns="45714" anchor="ctr"/>
          <a:lstStyle/>
          <a:p>
            <a:pPr algn="ctr" eaLnBrk="1" hangingPunct="1"/>
            <a:r>
              <a:rPr lang="en-GB" sz="3000" b="1" dirty="0">
                <a:solidFill>
                  <a:srgbClr val="FF0000"/>
                </a:solidFill>
              </a:rPr>
              <a:t>5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460376" y="5580788"/>
            <a:ext cx="4578657" cy="5099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i="1" dirty="0">
                <a:solidFill>
                  <a:srgbClr val="002060"/>
                </a:solidFill>
              </a:rPr>
              <a:t>5</a:t>
            </a:r>
            <a:r>
              <a:rPr lang="en-GB" sz="2400" b="1" i="1" dirty="0" smtClean="0">
                <a:solidFill>
                  <a:srgbClr val="002060"/>
                </a:solidFill>
              </a:rPr>
              <a:t>.</a:t>
            </a:r>
            <a:r>
              <a:rPr lang="en-GB" sz="2400" b="1" i="1" dirty="0">
                <a:solidFill>
                  <a:srgbClr val="002060"/>
                </a:solidFill>
              </a:rPr>
              <a:t> What icon is this</a:t>
            </a:r>
            <a:r>
              <a:rPr lang="en-GB" sz="2400" b="1" i="1" dirty="0" smtClean="0">
                <a:solidFill>
                  <a:srgbClr val="002060"/>
                </a:solidFill>
              </a:rPr>
              <a:t>?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302" y="1753677"/>
            <a:ext cx="2759831" cy="261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1" name="Oval 124"/>
          <p:cNvSpPr>
            <a:spLocks noChangeArrowheads="1"/>
          </p:cNvSpPr>
          <p:nvPr/>
        </p:nvSpPr>
        <p:spPr bwMode="auto">
          <a:xfrm>
            <a:off x="163019" y="3101709"/>
            <a:ext cx="591428" cy="436246"/>
          </a:xfrm>
          <a:prstGeom prst="ellipse">
            <a:avLst/>
          </a:prstGeom>
          <a:solidFill>
            <a:srgbClr val="EEB500"/>
          </a:solidFill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27" tIns="45714" rIns="91427" bIns="45714" anchor="ctr"/>
          <a:lstStyle/>
          <a:p>
            <a:pPr algn="ctr" eaLnBrk="1" hangingPunct="1"/>
            <a:r>
              <a:rPr lang="en-GB" sz="3000" b="1" dirty="0" smtClean="0">
                <a:solidFill>
                  <a:srgbClr val="FF0000"/>
                </a:solidFill>
              </a:rPr>
              <a:t>6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460376" y="5580788"/>
            <a:ext cx="7287447" cy="9975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b="1" i="1" dirty="0" smtClean="0">
                <a:solidFill>
                  <a:srgbClr val="002060"/>
                </a:solidFill>
              </a:rPr>
              <a:t>6.</a:t>
            </a:r>
            <a:r>
              <a:rPr lang="en-GB" sz="2400" b="1" i="1" dirty="0">
                <a:solidFill>
                  <a:srgbClr val="002060"/>
                </a:solidFill>
              </a:rPr>
              <a:t> My house is near  the school so I </a:t>
            </a:r>
            <a:r>
              <a:rPr lang="en-GB" sz="2400" b="1" i="1" dirty="0" smtClean="0">
                <a:solidFill>
                  <a:srgbClr val="002060"/>
                </a:solidFill>
              </a:rPr>
              <a:t>often………. to school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35" name="Oval 124"/>
          <p:cNvSpPr>
            <a:spLocks noChangeArrowheads="1"/>
          </p:cNvSpPr>
          <p:nvPr/>
        </p:nvSpPr>
        <p:spPr bwMode="auto">
          <a:xfrm>
            <a:off x="151389" y="3590216"/>
            <a:ext cx="591428" cy="436246"/>
          </a:xfrm>
          <a:prstGeom prst="ellipse">
            <a:avLst/>
          </a:prstGeom>
          <a:solidFill>
            <a:srgbClr val="EEB500"/>
          </a:solidFill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27" tIns="45714" rIns="91427" bIns="45714" anchor="ctr"/>
          <a:lstStyle/>
          <a:p>
            <a:pPr algn="ctr" eaLnBrk="1" hangingPunct="1"/>
            <a:r>
              <a:rPr lang="en-GB" sz="3000" b="1" dirty="0">
                <a:solidFill>
                  <a:srgbClr val="FF0000"/>
                </a:solidFill>
              </a:rPr>
              <a:t>7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460376" y="5580788"/>
            <a:ext cx="7287447" cy="6735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b="1" i="1" dirty="0">
                <a:solidFill>
                  <a:srgbClr val="002060"/>
                </a:solidFill>
              </a:rPr>
              <a:t>7</a:t>
            </a:r>
            <a:r>
              <a:rPr lang="en-GB" sz="2400" b="1" i="1" dirty="0" smtClean="0">
                <a:solidFill>
                  <a:srgbClr val="002060"/>
                </a:solidFill>
              </a:rPr>
              <a:t>.</a:t>
            </a:r>
            <a:r>
              <a:rPr lang="en-GB" sz="2400" b="1" i="1" dirty="0">
                <a:solidFill>
                  <a:srgbClr val="002060"/>
                </a:solidFill>
              </a:rPr>
              <a:t> We plant  green …………in the school yard</a:t>
            </a:r>
            <a:r>
              <a:rPr lang="en-GB" sz="2400" b="1" i="1" dirty="0" smtClean="0">
                <a:solidFill>
                  <a:srgbClr val="002060"/>
                </a:solidFill>
              </a:rPr>
              <a:t>.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262" y="2181638"/>
            <a:ext cx="2893352" cy="2186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9" name="Oval 124"/>
          <p:cNvSpPr>
            <a:spLocks noChangeArrowheads="1"/>
          </p:cNvSpPr>
          <p:nvPr/>
        </p:nvSpPr>
        <p:spPr bwMode="auto">
          <a:xfrm>
            <a:off x="151389" y="4062656"/>
            <a:ext cx="591428" cy="436246"/>
          </a:xfrm>
          <a:prstGeom prst="ellipse">
            <a:avLst/>
          </a:prstGeom>
          <a:solidFill>
            <a:srgbClr val="EEB500"/>
          </a:solidFill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27" tIns="45714" rIns="91427" bIns="45714" anchor="ctr"/>
          <a:lstStyle/>
          <a:p>
            <a:pPr algn="ctr" eaLnBrk="1" hangingPunct="1"/>
            <a:r>
              <a:rPr lang="en-GB" sz="3000" b="1" dirty="0" smtClean="0">
                <a:solidFill>
                  <a:srgbClr val="FF0000"/>
                </a:solidFill>
              </a:rPr>
              <a:t>8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460376" y="5580788"/>
            <a:ext cx="7470242" cy="6735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b="1" i="1" dirty="0" smtClean="0">
                <a:solidFill>
                  <a:srgbClr val="002060"/>
                </a:solidFill>
              </a:rPr>
              <a:t>8. We </a:t>
            </a:r>
            <a:r>
              <a:rPr lang="en-GB" sz="2400" b="1" i="1" dirty="0">
                <a:solidFill>
                  <a:srgbClr val="002060"/>
                </a:solidFill>
              </a:rPr>
              <a:t>often </a:t>
            </a:r>
            <a:r>
              <a:rPr lang="en-GB" sz="2400" b="1" i="1" dirty="0" smtClean="0">
                <a:solidFill>
                  <a:srgbClr val="002060"/>
                </a:solidFill>
              </a:rPr>
              <a:t>…… </a:t>
            </a:r>
            <a:r>
              <a:rPr lang="en-GB" sz="2400" b="1" i="1" dirty="0">
                <a:solidFill>
                  <a:srgbClr val="002060"/>
                </a:solidFill>
              </a:rPr>
              <a:t>old bottles to make flower </a:t>
            </a:r>
            <a:r>
              <a:rPr lang="en-GB" sz="2400" b="1" i="1" dirty="0" smtClean="0">
                <a:solidFill>
                  <a:srgbClr val="002060"/>
                </a:solidFill>
              </a:rPr>
              <a:t>vases.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41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058" y="2584243"/>
            <a:ext cx="3091180" cy="217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2" name="Table 2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010284"/>
              </p:ext>
            </p:extLst>
          </p:nvPr>
        </p:nvGraphicFramePr>
        <p:xfrm>
          <a:off x="1361136" y="1252271"/>
          <a:ext cx="228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3" name="Table 2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638988"/>
              </p:ext>
            </p:extLst>
          </p:nvPr>
        </p:nvGraphicFramePr>
        <p:xfrm>
          <a:off x="1358423" y="1707394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4" name="Table 2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1542"/>
              </p:ext>
            </p:extLst>
          </p:nvPr>
        </p:nvGraphicFramePr>
        <p:xfrm>
          <a:off x="1358856" y="2173340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5" name="Table 2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611230"/>
              </p:ext>
            </p:extLst>
          </p:nvPr>
        </p:nvGraphicFramePr>
        <p:xfrm>
          <a:off x="2273256" y="796978"/>
          <a:ext cx="228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6" name="Table 2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512741"/>
              </p:ext>
            </p:extLst>
          </p:nvPr>
        </p:nvGraphicFramePr>
        <p:xfrm>
          <a:off x="2275536" y="3111551"/>
          <a:ext cx="1828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7" name="Table 2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882996"/>
              </p:ext>
            </p:extLst>
          </p:nvPr>
        </p:nvGraphicFramePr>
        <p:xfrm>
          <a:off x="2272823" y="3566674"/>
          <a:ext cx="1828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8" name="Table 2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724601"/>
              </p:ext>
            </p:extLst>
          </p:nvPr>
        </p:nvGraphicFramePr>
        <p:xfrm>
          <a:off x="1816056" y="4009760"/>
          <a:ext cx="228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9" name="Table 2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095547"/>
              </p:ext>
            </p:extLst>
          </p:nvPr>
        </p:nvGraphicFramePr>
        <p:xfrm>
          <a:off x="1358856" y="2644509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</a:tr>
            </a:tbl>
          </a:graphicData>
        </a:graphic>
      </p:graphicFrame>
      <p:sp>
        <p:nvSpPr>
          <p:cNvPr id="6" name="KEY"/>
          <p:cNvSpPr/>
          <p:nvPr/>
        </p:nvSpPr>
        <p:spPr>
          <a:xfrm>
            <a:off x="120177" y="4710632"/>
            <a:ext cx="690718" cy="57617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K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770779"/>
              </p:ext>
            </p:extLst>
          </p:nvPr>
        </p:nvGraphicFramePr>
        <p:xfrm>
          <a:off x="3172717" y="796053"/>
          <a:ext cx="4572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R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L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45" name="Rectangle 177"/>
          <p:cNvSpPr>
            <a:spLocks noChangeArrowheads="1"/>
          </p:cNvSpPr>
          <p:nvPr/>
        </p:nvSpPr>
        <p:spPr bwMode="auto">
          <a:xfrm>
            <a:off x="17463" y="4764"/>
            <a:ext cx="2284412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* Warm up:</a:t>
            </a:r>
            <a:endParaRPr lang="en-US" sz="2800" b="1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16"/>
          <p:cNvSpPr>
            <a:spLocks noChangeArrowheads="1"/>
          </p:cNvSpPr>
          <p:nvPr/>
        </p:nvSpPr>
        <p:spPr bwMode="auto">
          <a:xfrm>
            <a:off x="2263423" y="206"/>
            <a:ext cx="3198789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Crossword puzzle</a:t>
            </a:r>
          </a:p>
        </p:txBody>
      </p:sp>
    </p:spTree>
    <p:extLst>
      <p:ext uri="{BB962C8B-B14F-4D97-AF65-F5344CB8AC3E}">
        <p14:creationId xmlns:p14="http://schemas.microsoft.com/office/powerpoint/2010/main" val="204146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26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26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26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E4E6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E4E6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E4E6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E4E6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E4E6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E4E6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E4E6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226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26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226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5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00"/>
                            </p:stCondLst>
                            <p:childTnLst>
                              <p:par>
                                <p:cTn id="2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2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253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286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9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318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9" fill="hold">
                      <p:stCondLst>
                        <p:cond delay="0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13" grpId="0" animBg="1"/>
      <p:bldP spid="213" grpId="1" animBg="1"/>
      <p:bldP spid="216" grpId="0" animBg="1"/>
      <p:bldP spid="216" grpId="1" animBg="1"/>
      <p:bldP spid="218" grpId="0" animBg="1"/>
      <p:bldP spid="218" grpId="1" animBg="1"/>
      <p:bldP spid="221" grpId="0" animBg="1"/>
      <p:bldP spid="221" grpId="1" animBg="1"/>
      <p:bldP spid="229" grpId="0" animBg="1"/>
      <p:bldP spid="229" grpId="1" animBg="1"/>
      <p:bldP spid="232" grpId="0" animBg="1"/>
      <p:bldP spid="232" grpId="1" animBg="1"/>
      <p:bldP spid="236" grpId="0" animBg="1"/>
      <p:bldP spid="236" grpId="1" animBg="1"/>
      <p:bldP spid="240" grpId="0" animBg="1"/>
      <p:bldP spid="240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219" y="156651"/>
            <a:ext cx="3333135" cy="49227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Extra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exercise: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710" y="1230612"/>
            <a:ext cx="849034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1.If I (finish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)………a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bottle of water, I (put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).…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 .it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into the recycling bin.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any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fishes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(die)…..…….. if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the river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(be)…...polluted.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People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(help)…………..the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environment if they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(walk) …….or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cycle more.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4.If my brother (smoke) ………. in public, I (remind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)…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………. him not to do that again.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5.People's health (be)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better if the air (be)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…..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cleaner.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3787282" y="413943"/>
            <a:ext cx="452078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Poppins" panose="00000500000000000000" pitchFamily="2" charset="0"/>
              </a:rPr>
              <a:t>Make the first conditional</a:t>
            </a:r>
            <a:endParaRPr lang="en-US" sz="2800" b="1" dirty="0">
              <a:solidFill>
                <a:srgbClr val="0070C0"/>
              </a:solidFill>
              <a:latin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FF3165-1028-459D-8F3D-B92C693A9465}"/>
              </a:ext>
            </a:extLst>
          </p:cNvPr>
          <p:cNvSpPr txBox="1"/>
          <p:nvPr/>
        </p:nvSpPr>
        <p:spPr>
          <a:xfrm>
            <a:off x="1836406" y="1279554"/>
            <a:ext cx="1039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finish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4FF3165-1028-459D-8F3D-B92C693A9465}"/>
              </a:ext>
            </a:extLst>
          </p:cNvPr>
          <p:cNvSpPr txBox="1"/>
          <p:nvPr/>
        </p:nvSpPr>
        <p:spPr>
          <a:xfrm>
            <a:off x="5589626" y="1285127"/>
            <a:ext cx="12978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will put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75936" y="2403361"/>
            <a:ext cx="1191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will 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6171" y="2354022"/>
            <a:ext cx="466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75936" y="5072190"/>
            <a:ext cx="1106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will be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93414" y="2940825"/>
            <a:ext cx="782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walk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18885" y="4032019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smokes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30761" y="4032019"/>
            <a:ext cx="1686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will remind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26045" y="2968087"/>
            <a:ext cx="13452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will help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68533" y="5115179"/>
            <a:ext cx="466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5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03" y="200070"/>
            <a:ext cx="1513672" cy="4424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03264" y="186133"/>
            <a:ext cx="42493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 matching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739511"/>
            <a:ext cx="3962114" cy="38543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05162" y="1317474"/>
            <a:ext cx="4494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groups, A and B.</a:t>
            </a:r>
          </a:p>
        </p:txBody>
      </p:sp>
      <p:sp>
        <p:nvSpPr>
          <p:cNvPr id="4" name="Rectangle 3"/>
          <p:cNvSpPr/>
          <p:nvPr/>
        </p:nvSpPr>
        <p:spPr>
          <a:xfrm>
            <a:off x="4405162" y="2078515"/>
            <a:ext cx="457358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/>
              <a:t>Group A </a:t>
            </a:r>
            <a:r>
              <a:rPr lang="en-US" sz="2200"/>
              <a:t>secretly writes five </a:t>
            </a:r>
            <a:r>
              <a:rPr lang="en-US" sz="2200" i="1"/>
              <a:t>if</a:t>
            </a:r>
            <a:r>
              <a:rPr lang="en-US" sz="2200"/>
              <a:t>-clauses on a sheet of paper.</a:t>
            </a:r>
          </a:p>
          <a:p>
            <a:pPr>
              <a:lnSpc>
                <a:spcPct val="150000"/>
              </a:lnSpc>
            </a:pPr>
            <a:r>
              <a:rPr lang="en-US" sz="2200" b="1"/>
              <a:t>Group B </a:t>
            </a:r>
            <a:r>
              <a:rPr lang="en-US" sz="2200"/>
              <a:t>secretly writes five main clauses on another sheet of paper.</a:t>
            </a:r>
          </a:p>
          <a:p>
            <a:pPr>
              <a:lnSpc>
                <a:spcPct val="150000"/>
              </a:lnSpc>
            </a:pPr>
            <a:r>
              <a:rPr lang="en-US" sz="2200"/>
              <a:t>Match the </a:t>
            </a:r>
            <a:r>
              <a:rPr lang="en-US" sz="2200" i="1"/>
              <a:t>if</a:t>
            </a:r>
            <a:r>
              <a:rPr lang="en-US" sz="2200"/>
              <a:t>-clauses with the main clauses.</a:t>
            </a:r>
          </a:p>
          <a:p>
            <a:pPr>
              <a:lnSpc>
                <a:spcPct val="150000"/>
              </a:lnSpc>
            </a:pPr>
            <a:r>
              <a:rPr lang="en-US" sz="2200"/>
              <a:t>Do they match? Are there any funny sentences?</a:t>
            </a:r>
          </a:p>
        </p:txBody>
      </p:sp>
    </p:spTree>
    <p:extLst>
      <p:ext uri="{BB962C8B-B14F-4D97-AF65-F5344CB8AC3E}">
        <p14:creationId xmlns:p14="http://schemas.microsoft.com/office/powerpoint/2010/main" val="227450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TextBox 13"/>
          <p:cNvSpPr txBox="1">
            <a:spLocks noChangeArrowheads="1"/>
          </p:cNvSpPr>
          <p:nvPr/>
        </p:nvSpPr>
        <p:spPr bwMode="auto">
          <a:xfrm>
            <a:off x="685800" y="1676401"/>
            <a:ext cx="7029450" cy="255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0000"/>
              </a:buClr>
              <a:buFontTx/>
              <a:buBlip>
                <a:blip r:embed="rId2"/>
              </a:buBlip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Learn new words by heart.</a:t>
            </a:r>
          </a:p>
          <a:p>
            <a:pPr eaLnBrk="1" hangingPunct="1">
              <a:buClr>
                <a:srgbClr val="FF0000"/>
              </a:buClr>
              <a:buFontTx/>
              <a:buBlip>
                <a:blip r:embed="rId2"/>
              </a:buBlip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the exercises again.</a:t>
            </a:r>
          </a:p>
          <a:p>
            <a:pPr eaLnBrk="1" hangingPunct="1">
              <a:buClr>
                <a:srgbClr val="FF0000"/>
              </a:buClr>
              <a:buFontTx/>
              <a:buBlip>
                <a:blip r:embed="rId2"/>
              </a:buBlip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Prepare: 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omunication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132735" y="152400"/>
            <a:ext cx="8858865" cy="6553200"/>
          </a:xfrm>
          <a:prstGeom prst="flowChartProcess">
            <a:avLst/>
          </a:prstGeom>
          <a:noFill/>
          <a:ln w="76200">
            <a:solidFill>
              <a:srgbClr val="99CC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2805112" y="481013"/>
            <a:ext cx="4910137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C00000"/>
                </a:solidFill>
              </a:rPr>
              <a:t>* </a:t>
            </a:r>
            <a:r>
              <a:rPr lang="en-US" sz="5400" b="1" u="sng" dirty="0">
                <a:solidFill>
                  <a:srgbClr val="C00000"/>
                </a:solidFill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201457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747775" y="1555954"/>
            <a:ext cx="7417390" cy="2385256"/>
          </a:xfrm>
          <a:prstGeom prst="rect">
            <a:avLst/>
          </a:prstGeom>
          <a:noFill/>
        </p:spPr>
        <p:txBody>
          <a:bodyPr vert="horz" wrap="none" lIns="91427" tIns="45714" rIns="91427" bIns="45714">
            <a:sp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Thank you!</a:t>
            </a:r>
          </a:p>
          <a:p>
            <a:pPr marL="0" indent="0" algn="ctr">
              <a:buNone/>
            </a:pP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Have a nice day!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91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WhatIf-DinaGaripova-363178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9677400" y="381000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3" y="1657350"/>
            <a:ext cx="862965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2" y="-71445"/>
            <a:ext cx="8772531" cy="203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4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5" y="0"/>
            <a:ext cx="8878529" cy="21385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22839" y="2276512"/>
            <a:ext cx="3291839" cy="523208"/>
          </a:xfrm>
          <a:prstGeom prst="rect">
            <a:avLst/>
          </a:prstGeom>
          <a:solidFill>
            <a:srgbClr val="79D1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rial" pitchFamily="34" charset="0"/>
              </a:rPr>
              <a:t>LESSON 3</a:t>
            </a:r>
            <a:r>
              <a:rPr lang="en-US" sz="2800" b="1" dirty="0" smtClean="0">
                <a:solidFill>
                  <a:srgbClr val="FF0000"/>
                </a:solidFill>
                <a:latin typeface=".VnArial" pitchFamily="34" charset="0"/>
              </a:rPr>
              <a:t>: </a:t>
            </a:r>
            <a:endParaRPr lang="en-GB" sz="28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612" y="2959431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97" y="2950096"/>
            <a:ext cx="961782" cy="7776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06901" y="3908133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80"/>
                </a:solidFill>
              </a:rPr>
              <a:t>Grammar</a:t>
            </a:r>
          </a:p>
        </p:txBody>
      </p:sp>
      <p:sp>
        <p:nvSpPr>
          <p:cNvPr id="9" name="Rectangle 8"/>
          <p:cNvSpPr/>
          <p:nvPr/>
        </p:nvSpPr>
        <p:spPr>
          <a:xfrm>
            <a:off x="3125647" y="4574338"/>
            <a:ext cx="160056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/>
              <a:t>- Articles</a:t>
            </a:r>
            <a:endParaRPr lang="en-US" sz="2600" b="1" dirty="0"/>
          </a:p>
        </p:txBody>
      </p:sp>
      <p:sp>
        <p:nvSpPr>
          <p:cNvPr id="10" name="Rectangle 9"/>
          <p:cNvSpPr/>
          <p:nvPr/>
        </p:nvSpPr>
        <p:spPr>
          <a:xfrm>
            <a:off x="2708455" y="5245012"/>
            <a:ext cx="298350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/>
              <a:t>- First </a:t>
            </a:r>
            <a:r>
              <a:rPr lang="en-US" sz="2600" b="1" dirty="0"/>
              <a:t>conditional</a:t>
            </a:r>
          </a:p>
        </p:txBody>
      </p:sp>
    </p:spTree>
    <p:extLst>
      <p:ext uri="{BB962C8B-B14F-4D97-AF65-F5344CB8AC3E}">
        <p14:creationId xmlns:p14="http://schemas.microsoft.com/office/powerpoint/2010/main" val="388105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7703" y="1630479"/>
            <a:ext cx="831809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1</a:t>
            </a:r>
            <a:r>
              <a:rPr lang="en-US" sz="2000" b="1" dirty="0"/>
              <a:t>. </a:t>
            </a:r>
            <a:r>
              <a:rPr lang="en-US" sz="2000" b="1" i="1" dirty="0"/>
              <a:t>Indefinite article: </a:t>
            </a:r>
            <a:r>
              <a:rPr lang="en-US" sz="2000" b="1" dirty="0">
                <a:solidFill>
                  <a:srgbClr val="FF0000"/>
                </a:solidFill>
              </a:rPr>
              <a:t>a/ an  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/>
              <a:t>+ We  use  </a:t>
            </a:r>
            <a:r>
              <a:rPr lang="en-US" sz="2000" b="1" i="1" dirty="0"/>
              <a:t>a/an </a:t>
            </a:r>
            <a:r>
              <a:rPr lang="en-US" sz="2000" dirty="0"/>
              <a:t>with singular countable nouns when we are talking about them in general.</a:t>
            </a:r>
          </a:p>
          <a:p>
            <a:r>
              <a:rPr lang="en-US" sz="2000" dirty="0"/>
              <a:t>              </a:t>
            </a:r>
            <a:r>
              <a:rPr lang="en-US" sz="2000" b="1" dirty="0"/>
              <a:t>Example:</a:t>
            </a:r>
            <a:r>
              <a:rPr lang="en-US" sz="2000" dirty="0"/>
              <a:t> </a:t>
            </a:r>
            <a:r>
              <a:rPr lang="en-US" sz="2000" dirty="0" smtClean="0"/>
              <a:t>     An </a:t>
            </a:r>
            <a:r>
              <a:rPr lang="en-US" sz="2000" dirty="0"/>
              <a:t>ant is </a:t>
            </a:r>
            <a:r>
              <a:rPr lang="en-US" sz="2000" b="1" i="1" u="sng" dirty="0"/>
              <a:t>a </a:t>
            </a:r>
            <a:r>
              <a:rPr lang="en-US" sz="2000" dirty="0"/>
              <a:t>tiny animal.</a:t>
            </a:r>
          </a:p>
          <a:p>
            <a:r>
              <a:rPr lang="en-US" sz="2000" dirty="0"/>
              <a:t>+ after the verbs </a:t>
            </a:r>
            <a:r>
              <a:rPr lang="en-US" sz="2000" i="1" dirty="0"/>
              <a:t>to be </a:t>
            </a:r>
            <a:r>
              <a:rPr lang="en-US" sz="2000" dirty="0"/>
              <a:t>and </a:t>
            </a:r>
            <a:r>
              <a:rPr lang="en-US" sz="2000" i="1" dirty="0"/>
              <a:t>to have.</a:t>
            </a:r>
            <a:endParaRPr lang="en-US" sz="2000" dirty="0"/>
          </a:p>
          <a:p>
            <a:r>
              <a:rPr lang="en-US" sz="2000" dirty="0"/>
              <a:t>Example: I'm a student. / I have an eraser.</a:t>
            </a:r>
          </a:p>
          <a:p>
            <a:r>
              <a:rPr lang="en-US" sz="2000" dirty="0"/>
              <a:t>*     </a:t>
            </a:r>
            <a:r>
              <a:rPr lang="en-US" sz="2000" b="1" dirty="0"/>
              <a:t>a  + consonant sound</a:t>
            </a:r>
            <a:endParaRPr lang="en-US" sz="2000" dirty="0"/>
          </a:p>
          <a:p>
            <a:r>
              <a:rPr lang="en-US" sz="2000" b="1" i="1" dirty="0"/>
              <a:t>      </a:t>
            </a:r>
            <a:r>
              <a:rPr lang="en-US" sz="2000" b="1" i="1" dirty="0" err="1"/>
              <a:t>Eg</a:t>
            </a:r>
            <a:r>
              <a:rPr lang="en-US" sz="2000" dirty="0"/>
              <a:t>:  a bag , a pen,…</a:t>
            </a:r>
          </a:p>
          <a:p>
            <a:r>
              <a:rPr lang="en-US" sz="2000" dirty="0"/>
              <a:t>* </a:t>
            </a:r>
            <a:r>
              <a:rPr lang="en-US" sz="2000" b="1" dirty="0"/>
              <a:t>an+ vowel sound (u, e, </a:t>
            </a:r>
            <a:r>
              <a:rPr lang="en-US" sz="2000" b="1" dirty="0" err="1"/>
              <a:t>o,a,i</a:t>
            </a:r>
            <a:r>
              <a:rPr lang="en-US" sz="2000" b="1" dirty="0"/>
              <a:t>) </a:t>
            </a:r>
            <a:r>
              <a:rPr lang="en-US" sz="2000" i="1" dirty="0"/>
              <a:t>( </a:t>
            </a:r>
            <a:r>
              <a:rPr lang="en-US" sz="2000" i="1" dirty="0" err="1"/>
              <a:t>uể</a:t>
            </a:r>
            <a:r>
              <a:rPr lang="en-US" sz="2000" i="1" dirty="0"/>
              <a:t> </a:t>
            </a:r>
            <a:r>
              <a:rPr lang="en-US" sz="2000" i="1" dirty="0" err="1"/>
              <a:t>oải</a:t>
            </a:r>
            <a:r>
              <a:rPr lang="en-US" sz="2000" i="1" dirty="0"/>
              <a:t>)</a:t>
            </a:r>
            <a:endParaRPr lang="en-US" sz="2000" dirty="0"/>
          </a:p>
          <a:p>
            <a:r>
              <a:rPr lang="en-US" sz="2000" dirty="0"/>
              <a:t>     </a:t>
            </a:r>
            <a:r>
              <a:rPr lang="en-US" sz="2000" b="1" i="1" dirty="0" err="1"/>
              <a:t>Eg</a:t>
            </a:r>
            <a:r>
              <a:rPr lang="en-US" sz="2000" b="1" i="1" dirty="0"/>
              <a:t>.</a:t>
            </a:r>
            <a:r>
              <a:rPr lang="en-US" sz="2000" dirty="0"/>
              <a:t> an apple. an island,…</a:t>
            </a:r>
          </a:p>
          <a:p>
            <a:r>
              <a:rPr lang="en-US" sz="2000" b="1" dirty="0"/>
              <a:t>2.</a:t>
            </a:r>
            <a:r>
              <a:rPr lang="en-US" sz="2000" b="1" i="1" dirty="0"/>
              <a:t> Definite article: </a:t>
            </a:r>
            <a:r>
              <a:rPr lang="en-US" sz="2000" b="1" dirty="0">
                <a:solidFill>
                  <a:srgbClr val="FF0000"/>
                </a:solidFill>
              </a:rPr>
              <a:t>the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/>
              <a:t>+ We use </a:t>
            </a:r>
            <a:r>
              <a:rPr lang="en-US" sz="2000" b="1" i="1" dirty="0"/>
              <a:t>the</a:t>
            </a:r>
            <a:r>
              <a:rPr lang="en-US" sz="2000" i="1" dirty="0"/>
              <a:t> </a:t>
            </a:r>
            <a:r>
              <a:rPr lang="en-US" sz="2000" dirty="0"/>
              <a:t>with singular or plural nouns when we already know them or when they are mentioned for the second time.</a:t>
            </a:r>
          </a:p>
          <a:p>
            <a:r>
              <a:rPr lang="en-US" sz="2000" b="1" dirty="0"/>
              <a:t>   Example</a:t>
            </a:r>
            <a:r>
              <a:rPr lang="en-US" sz="2000" dirty="0"/>
              <a:t>: </a:t>
            </a:r>
            <a:r>
              <a:rPr lang="en-US" sz="2000" u="sng" dirty="0"/>
              <a:t>The </a:t>
            </a:r>
            <a:r>
              <a:rPr lang="en-US" sz="2000" dirty="0"/>
              <a:t>bike in front of her house is nice.</a:t>
            </a:r>
          </a:p>
          <a:p>
            <a:r>
              <a:rPr lang="en-US" sz="2000" dirty="0"/>
              <a:t>+ with nouns which are unique.</a:t>
            </a:r>
          </a:p>
          <a:p>
            <a:r>
              <a:rPr lang="en-US" sz="2000" b="1" dirty="0"/>
              <a:t>    Example</a:t>
            </a:r>
            <a:r>
              <a:rPr lang="en-US" sz="2000" dirty="0"/>
              <a:t>: </a:t>
            </a:r>
            <a:r>
              <a:rPr lang="en-US" sz="2000" b="1" u="sng" dirty="0"/>
              <a:t>The</a:t>
            </a:r>
            <a:r>
              <a:rPr lang="en-US" sz="2000" dirty="0"/>
              <a:t> air is dirty.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68240" y="-9710"/>
            <a:ext cx="2865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080"/>
                </a:solidFill>
              </a:rPr>
              <a:t>I. Grammar 1</a:t>
            </a:r>
            <a:endParaRPr lang="en-US" sz="3200" b="1" dirty="0">
              <a:solidFill>
                <a:srgbClr val="00808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8981" y="251178"/>
            <a:ext cx="1508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* Articles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72" y="575065"/>
            <a:ext cx="3257824" cy="8339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85652" y="957016"/>
            <a:ext cx="555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* There are two kinds of articles in English.</a:t>
            </a:r>
          </a:p>
        </p:txBody>
      </p:sp>
      <p:sp>
        <p:nvSpPr>
          <p:cNvPr id="9" name="Rectangle 8"/>
          <p:cNvSpPr/>
          <p:nvPr/>
        </p:nvSpPr>
        <p:spPr>
          <a:xfrm>
            <a:off x="3378740" y="1409018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1. </a:t>
            </a:r>
            <a:r>
              <a:rPr lang="en-US" b="1" i="1" dirty="0"/>
              <a:t>Indefinite article: </a:t>
            </a:r>
            <a:r>
              <a:rPr lang="en-US" b="1" dirty="0">
                <a:solidFill>
                  <a:srgbClr val="FF0000"/>
                </a:solidFill>
              </a:rPr>
              <a:t>a/ an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42054" y="1916979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2.</a:t>
            </a:r>
            <a:r>
              <a:rPr lang="en-US" b="1" i="1" dirty="0"/>
              <a:t> Definite article: </a:t>
            </a:r>
            <a:r>
              <a:rPr lang="en-US" b="1" dirty="0">
                <a:solidFill>
                  <a:srgbClr val="FF0000"/>
                </a:solidFill>
              </a:rPr>
              <a:t>the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3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93174" y="951271"/>
            <a:ext cx="746760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dirty="0"/>
              <a:t>1. </a:t>
            </a:r>
            <a:r>
              <a:rPr lang="vi-VN" b="1" dirty="0"/>
              <a:t>an </a:t>
            </a:r>
            <a:r>
              <a:rPr lang="vi-VN" dirty="0"/>
              <a:t>egg </a:t>
            </a:r>
          </a:p>
          <a:p>
            <a:pPr marL="0" indent="0">
              <a:buNone/>
            </a:pPr>
            <a:r>
              <a:rPr lang="vi-VN" dirty="0"/>
              <a:t>2.</a:t>
            </a:r>
            <a:r>
              <a:rPr lang="vi-VN" b="1" dirty="0"/>
              <a:t> a</a:t>
            </a:r>
            <a:r>
              <a:rPr lang="vi-VN" dirty="0"/>
              <a:t> friend </a:t>
            </a:r>
          </a:p>
          <a:p>
            <a:pPr marL="0" indent="0">
              <a:buNone/>
            </a:pPr>
            <a:r>
              <a:rPr lang="vi-VN" dirty="0"/>
              <a:t>3. </a:t>
            </a:r>
            <a:r>
              <a:rPr lang="vi-VN" b="1" dirty="0"/>
              <a:t>a</a:t>
            </a:r>
            <a:r>
              <a:rPr lang="vi-VN" dirty="0"/>
              <a:t> </a:t>
            </a:r>
            <a:r>
              <a:rPr lang="vi-VN" dirty="0" smtClean="0"/>
              <a:t>sink</a:t>
            </a:r>
            <a:endParaRPr lang="vi-VN" dirty="0"/>
          </a:p>
          <a:p>
            <a:pPr marL="0" indent="0">
              <a:buNone/>
            </a:pPr>
            <a:r>
              <a:rPr lang="vi-VN" dirty="0"/>
              <a:t>4. </a:t>
            </a:r>
            <a:r>
              <a:rPr lang="vi-VN" b="1" dirty="0"/>
              <a:t>an</a:t>
            </a:r>
            <a:r>
              <a:rPr lang="vi-VN" dirty="0"/>
              <a:t> arm</a:t>
            </a:r>
            <a:r>
              <a:rPr lang="vi-VN" i="1" dirty="0"/>
              <a:t> </a:t>
            </a:r>
            <a:endParaRPr lang="vi-VN" dirty="0"/>
          </a:p>
          <a:p>
            <a:pPr marL="0" indent="0">
              <a:buNone/>
            </a:pPr>
            <a:r>
              <a:rPr lang="vi-VN" dirty="0"/>
              <a:t>5. </a:t>
            </a:r>
            <a:r>
              <a:rPr lang="vi-VN" b="1" dirty="0"/>
              <a:t>a</a:t>
            </a:r>
            <a:r>
              <a:rPr lang="vi-VN" dirty="0"/>
              <a:t> mouth </a:t>
            </a:r>
          </a:p>
          <a:p>
            <a:pPr marL="0" indent="0">
              <a:buNone/>
            </a:pPr>
            <a:r>
              <a:rPr lang="vi-VN" dirty="0"/>
              <a:t>6. </a:t>
            </a:r>
            <a:r>
              <a:rPr lang="vi-VN" b="1" dirty="0"/>
              <a:t>an</a:t>
            </a:r>
            <a:r>
              <a:rPr lang="vi-VN" dirty="0"/>
              <a:t> onion</a:t>
            </a:r>
            <a:r>
              <a:rPr lang="vi-VN" i="1" dirty="0"/>
              <a:t> </a:t>
            </a:r>
            <a:endParaRPr lang="vi-VN" dirty="0"/>
          </a:p>
          <a:p>
            <a:pPr marL="0" indent="0">
              <a:buNone/>
            </a:pPr>
            <a:r>
              <a:rPr lang="vi-VN" dirty="0"/>
              <a:t>7. </a:t>
            </a:r>
            <a:r>
              <a:rPr lang="vi-VN" b="1" dirty="0"/>
              <a:t>an</a:t>
            </a:r>
            <a:r>
              <a:rPr lang="vi-VN" dirty="0"/>
              <a:t> umbrella </a:t>
            </a:r>
            <a:r>
              <a:rPr lang="vi-VN" i="1" dirty="0"/>
              <a:t>(một cái ô/ cây dù)</a:t>
            </a:r>
            <a:endParaRPr lang="vi-VN" dirty="0"/>
          </a:p>
          <a:p>
            <a:pPr marL="0" indent="0">
              <a:buNone/>
            </a:pPr>
            <a:r>
              <a:rPr lang="vi-VN" dirty="0"/>
              <a:t>8. </a:t>
            </a:r>
            <a:r>
              <a:rPr lang="vi-VN" b="1" dirty="0"/>
              <a:t>a</a:t>
            </a:r>
            <a:r>
              <a:rPr lang="vi-VN" dirty="0"/>
              <a:t> classmate </a:t>
            </a:r>
            <a:r>
              <a:rPr lang="vi-VN" i="1" dirty="0"/>
              <a:t>(một người bạn học cùng lớp)</a:t>
            </a:r>
            <a:endParaRPr lang="vi-VN" dirty="0"/>
          </a:p>
          <a:p>
            <a:pPr marL="0" indent="0">
              <a:buNone/>
            </a:pPr>
            <a:r>
              <a:rPr lang="vi-VN" dirty="0"/>
              <a:t/>
            </a:r>
            <a:br>
              <a:rPr lang="vi-VN" dirty="0"/>
            </a:b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958190" y="206035"/>
            <a:ext cx="24191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sz="26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6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569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58190" y="206035"/>
            <a:ext cx="79352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sz="26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6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61973" y="100280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36803" y="994033"/>
            <a:ext cx="1613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___ egg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61973" y="185458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61973" y="267933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136803" y="2670683"/>
            <a:ext cx="1613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___ sink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136803" y="1833562"/>
            <a:ext cx="1613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___ friend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1973" y="350682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36803" y="3498062"/>
            <a:ext cx="1613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___ arm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83383" y="99403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83383" y="185660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58214" y="1847954"/>
            <a:ext cx="222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____ onion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58214" y="973009"/>
            <a:ext cx="222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____ mouth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83383" y="268635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7.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83383" y="350907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8.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58213" y="3500426"/>
            <a:ext cx="2963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____ classmate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58214" y="2665326"/>
            <a:ext cx="222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____ umbrella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DDC2E67-C185-44B0-A79B-E03D2BB1B3A6}"/>
              </a:ext>
            </a:extLst>
          </p:cNvPr>
          <p:cNvSpPr txBox="1"/>
          <p:nvPr/>
        </p:nvSpPr>
        <p:spPr>
          <a:xfrm>
            <a:off x="1166299" y="996593"/>
            <a:ext cx="779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an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9DEB172-5C49-4B0B-AF78-1A034B56885A}"/>
              </a:ext>
            </a:extLst>
          </p:cNvPr>
          <p:cNvSpPr txBox="1"/>
          <p:nvPr/>
        </p:nvSpPr>
        <p:spPr>
          <a:xfrm>
            <a:off x="1254121" y="2687576"/>
            <a:ext cx="57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</a:t>
            </a:r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2491BE9-1CE6-4F69-96BB-5F70415754FB}"/>
              </a:ext>
            </a:extLst>
          </p:cNvPr>
          <p:cNvSpPr txBox="1"/>
          <p:nvPr/>
        </p:nvSpPr>
        <p:spPr>
          <a:xfrm>
            <a:off x="1254121" y="1841859"/>
            <a:ext cx="57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DE65509-8340-4795-BA0C-8A849B5445AE}"/>
              </a:ext>
            </a:extLst>
          </p:cNvPr>
          <p:cNvSpPr txBox="1"/>
          <p:nvPr/>
        </p:nvSpPr>
        <p:spPr>
          <a:xfrm>
            <a:off x="1216578" y="3494331"/>
            <a:ext cx="649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an</a:t>
            </a:r>
            <a:endParaRPr 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B7FEADC-9771-4072-999E-CE8312ED82BE}"/>
              </a:ext>
            </a:extLst>
          </p:cNvPr>
          <p:cNvSpPr txBox="1"/>
          <p:nvPr/>
        </p:nvSpPr>
        <p:spPr>
          <a:xfrm>
            <a:off x="5569481" y="1847751"/>
            <a:ext cx="662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an</a:t>
            </a: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317E846-25B3-4548-BF9E-902E23987B59}"/>
              </a:ext>
            </a:extLst>
          </p:cNvPr>
          <p:cNvSpPr txBox="1"/>
          <p:nvPr/>
        </p:nvSpPr>
        <p:spPr>
          <a:xfrm>
            <a:off x="5679439" y="973304"/>
            <a:ext cx="442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DEB418A-A210-42F4-AB13-E3770BACC85A}"/>
              </a:ext>
            </a:extLst>
          </p:cNvPr>
          <p:cNvSpPr txBox="1"/>
          <p:nvPr/>
        </p:nvSpPr>
        <p:spPr>
          <a:xfrm>
            <a:off x="5621754" y="3479582"/>
            <a:ext cx="671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</a:t>
            </a:r>
            <a:endParaRPr lang="en-US" sz="2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23AC9FC-2ED8-449D-8AA2-FBCE0027BE83}"/>
              </a:ext>
            </a:extLst>
          </p:cNvPr>
          <p:cNvSpPr txBox="1"/>
          <p:nvPr/>
        </p:nvSpPr>
        <p:spPr>
          <a:xfrm>
            <a:off x="5592258" y="2672828"/>
            <a:ext cx="662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an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7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76355" y="117694"/>
            <a:ext cx="37953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sz="26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/ an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600" b="1" i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0084" y="1071911"/>
            <a:ext cx="86636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0033CC"/>
                </a:solidFill>
              </a:rPr>
              <a:t>1</a:t>
            </a:r>
            <a:r>
              <a:rPr lang="en-GB" sz="3200" dirty="0"/>
              <a:t>. My father is ......... doctor.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0033CC"/>
                </a:solidFill>
              </a:rPr>
              <a:t>2</a:t>
            </a:r>
            <a:r>
              <a:rPr lang="en-GB" sz="3200" dirty="0"/>
              <a:t>. ..............Sun keeps........ Earth warm.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0033CC"/>
                </a:solidFill>
              </a:rPr>
              <a:t>3</a:t>
            </a:r>
            <a:r>
              <a:rPr lang="en-GB" sz="3200" dirty="0"/>
              <a:t>. ............ dolphin is intelligent animal.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0033CC"/>
                </a:solidFill>
              </a:rPr>
              <a:t>4</a:t>
            </a:r>
            <a:r>
              <a:rPr lang="en-GB" sz="3200" dirty="0"/>
              <a:t>. I have ............. orange shirt too.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0033CC"/>
                </a:solidFill>
              </a:rPr>
              <a:t>5</a:t>
            </a:r>
            <a:r>
              <a:rPr lang="en-GB" sz="3200" dirty="0"/>
              <a:t>. My brother likes blue pen, not......... red one</a:t>
            </a:r>
            <a:r>
              <a:rPr lang="en-GB" sz="3200" dirty="0" smtClean="0"/>
              <a:t>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13698" y="1201993"/>
            <a:ext cx="7467600" cy="35469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3200" dirty="0" smtClean="0">
                <a:solidFill>
                  <a:srgbClr val="0070C0"/>
                </a:solidFill>
              </a:rPr>
              <a:t>1. </a:t>
            </a:r>
            <a:r>
              <a:rPr lang="vi-VN" sz="3200" dirty="0" smtClean="0"/>
              <a:t>My </a:t>
            </a:r>
            <a:r>
              <a:rPr lang="vi-VN" sz="3200" dirty="0"/>
              <a:t>father is </a:t>
            </a:r>
            <a:r>
              <a:rPr lang="en-GB" sz="3200" dirty="0" smtClean="0"/>
              <a:t>…….</a:t>
            </a:r>
            <a:r>
              <a:rPr lang="vi-VN" sz="3200" dirty="0" smtClean="0"/>
              <a:t>doctor.</a:t>
            </a:r>
            <a:endParaRPr lang="en-GB" sz="3200" dirty="0" smtClean="0"/>
          </a:p>
          <a:p>
            <a:pPr marL="0" indent="0">
              <a:buNone/>
            </a:pPr>
            <a:r>
              <a:rPr lang="vi-VN" sz="3200" dirty="0" smtClean="0">
                <a:solidFill>
                  <a:srgbClr val="0070C0"/>
                </a:solidFill>
              </a:rPr>
              <a:t>2</a:t>
            </a:r>
            <a:r>
              <a:rPr lang="vi-VN" sz="3200" dirty="0"/>
              <a:t>. </a:t>
            </a:r>
            <a:r>
              <a:rPr lang="en-GB" sz="3200" dirty="0" smtClean="0"/>
              <a:t>……</a:t>
            </a:r>
            <a:r>
              <a:rPr lang="vi-VN" sz="3200" dirty="0"/>
              <a:t> Sun keeps </a:t>
            </a:r>
            <a:r>
              <a:rPr lang="en-GB" sz="3200" dirty="0" smtClean="0"/>
              <a:t>……</a:t>
            </a:r>
            <a:r>
              <a:rPr lang="vi-VN" sz="3200" dirty="0" smtClean="0"/>
              <a:t>Earth </a:t>
            </a:r>
            <a:r>
              <a:rPr lang="vi-VN" sz="3200" dirty="0"/>
              <a:t>warm.</a:t>
            </a:r>
          </a:p>
          <a:p>
            <a:pPr marL="0" indent="0">
              <a:buNone/>
            </a:pPr>
            <a:r>
              <a:rPr lang="vi-VN" sz="3200" dirty="0" smtClean="0">
                <a:solidFill>
                  <a:srgbClr val="0070C0"/>
                </a:solidFill>
              </a:rPr>
              <a:t>3</a:t>
            </a:r>
            <a:r>
              <a:rPr lang="vi-VN" sz="3200" dirty="0"/>
              <a:t>. </a:t>
            </a:r>
            <a:r>
              <a:rPr lang="en-GB" sz="3200" dirty="0" smtClean="0"/>
              <a:t>…..</a:t>
            </a:r>
            <a:r>
              <a:rPr lang="vi-VN" sz="3200" dirty="0"/>
              <a:t> dolphin </a:t>
            </a:r>
            <a:r>
              <a:rPr lang="vi-VN" sz="3200" dirty="0" smtClean="0"/>
              <a:t>is</a:t>
            </a:r>
            <a:r>
              <a:rPr lang="en-GB" sz="3200" dirty="0" smtClean="0"/>
              <a:t> ......</a:t>
            </a:r>
            <a:r>
              <a:rPr lang="vi-VN" sz="3200" dirty="0" smtClean="0"/>
              <a:t>intelligent </a:t>
            </a:r>
            <a:r>
              <a:rPr lang="vi-VN" sz="3200" dirty="0"/>
              <a:t>animal.</a:t>
            </a:r>
          </a:p>
          <a:p>
            <a:pPr marL="0" indent="0">
              <a:buNone/>
            </a:pPr>
            <a:r>
              <a:rPr lang="vi-VN" sz="3200" dirty="0" smtClean="0">
                <a:solidFill>
                  <a:srgbClr val="0070C0"/>
                </a:solidFill>
              </a:rPr>
              <a:t>4</a:t>
            </a:r>
            <a:r>
              <a:rPr lang="vi-VN" sz="3200" dirty="0"/>
              <a:t>. I </a:t>
            </a:r>
            <a:r>
              <a:rPr lang="vi-VN" sz="3200" dirty="0" smtClean="0"/>
              <a:t>have</a:t>
            </a:r>
            <a:r>
              <a:rPr lang="vi-VN" sz="3200" dirty="0"/>
              <a:t> </a:t>
            </a:r>
            <a:r>
              <a:rPr lang="en-GB" sz="3200" dirty="0" smtClean="0"/>
              <a:t>……</a:t>
            </a:r>
            <a:r>
              <a:rPr lang="vi-VN" sz="3200" dirty="0" smtClean="0"/>
              <a:t>orange </a:t>
            </a:r>
            <a:r>
              <a:rPr lang="vi-VN" sz="3200" dirty="0"/>
              <a:t>shirt too.</a:t>
            </a:r>
          </a:p>
          <a:p>
            <a:pPr marL="0" indent="0">
              <a:buNone/>
            </a:pPr>
            <a:r>
              <a:rPr lang="vi-VN" sz="3200" dirty="0" smtClean="0">
                <a:solidFill>
                  <a:srgbClr val="0070C0"/>
                </a:solidFill>
              </a:rPr>
              <a:t>5</a:t>
            </a:r>
            <a:r>
              <a:rPr lang="vi-VN" sz="3200" dirty="0"/>
              <a:t>. My brother likes </a:t>
            </a:r>
            <a:r>
              <a:rPr lang="en-GB" sz="3200" dirty="0" smtClean="0"/>
              <a:t>……</a:t>
            </a:r>
            <a:r>
              <a:rPr lang="vi-VN" sz="3200" dirty="0"/>
              <a:t> blue pen, not </a:t>
            </a:r>
            <a:r>
              <a:rPr lang="en-GB" sz="3200" dirty="0" smtClean="0"/>
              <a:t>…..</a:t>
            </a:r>
            <a:r>
              <a:rPr lang="vi-VN" sz="3200" dirty="0"/>
              <a:t> red one.</a:t>
            </a:r>
          </a:p>
          <a:p>
            <a:pPr marL="0" indent="0">
              <a:buNone/>
            </a:pPr>
            <a:r>
              <a:rPr lang="vi-VN" sz="3200" dirty="0"/>
              <a:t/>
            </a:r>
            <a:br>
              <a:rPr lang="vi-VN" sz="3200" dirty="0"/>
            </a:br>
            <a:r>
              <a:rPr lang="vi-VN" sz="3200" dirty="0"/>
              <a:t/>
            </a:r>
            <a:br>
              <a:rPr lang="vi-VN" sz="3200" dirty="0"/>
            </a:b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976355" y="117694"/>
            <a:ext cx="37953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sz="26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/ an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600" b="1" i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2888" y="1145581"/>
            <a:ext cx="492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a</a:t>
            </a:r>
            <a:r>
              <a:rPr lang="vi-VN" sz="3200" dirty="0">
                <a:solidFill>
                  <a:prstClr val="black"/>
                </a:solidFill>
              </a:rPr>
              <a:t> 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31121" y="1740312"/>
            <a:ext cx="8338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the</a:t>
            </a:r>
            <a:r>
              <a:rPr lang="vi-VN" sz="3200" dirty="0">
                <a:solidFill>
                  <a:prstClr val="black"/>
                </a:solidFill>
              </a:rPr>
              <a:t> 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25373" y="1720771"/>
            <a:ext cx="8691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The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45596" y="2280843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455296" y="2290798"/>
            <a:ext cx="7200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an</a:t>
            </a:r>
            <a:r>
              <a:rPr lang="vi-VN" sz="3200" dirty="0">
                <a:solidFill>
                  <a:prstClr val="black"/>
                </a:solidFill>
              </a:rPr>
              <a:t> 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153978" y="2824683"/>
            <a:ext cx="7200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prstClr val="black"/>
                </a:solidFill>
              </a:rPr>
              <a:t> </a:t>
            </a:r>
            <a:r>
              <a:rPr lang="vi-VN" sz="3200" b="1" dirty="0">
                <a:solidFill>
                  <a:srgbClr val="FF0000"/>
                </a:solidFill>
              </a:rPr>
              <a:t>an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910871" y="3404664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the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176232" y="3891363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the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86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2598</TotalTime>
  <Words>1014</Words>
  <Application>Microsoft Office PowerPoint</Application>
  <PresentationFormat>On-screen Show (4:3)</PresentationFormat>
  <Paragraphs>275</Paragraphs>
  <Slides>23</Slides>
  <Notes>4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Extra exercise: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THU BA</cp:lastModifiedBy>
  <cp:revision>171</cp:revision>
  <dcterms:created xsi:type="dcterms:W3CDTF">2020-12-09T02:04:09Z</dcterms:created>
  <dcterms:modified xsi:type="dcterms:W3CDTF">2022-02-18T14:42:58Z</dcterms:modified>
</cp:coreProperties>
</file>