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6" r:id="rId2"/>
    <p:sldId id="307" r:id="rId3"/>
    <p:sldId id="302" r:id="rId4"/>
    <p:sldId id="257" r:id="rId5"/>
    <p:sldId id="308" r:id="rId6"/>
    <p:sldId id="310" r:id="rId7"/>
    <p:sldId id="258" r:id="rId8"/>
    <p:sldId id="289" r:id="rId9"/>
    <p:sldId id="272" r:id="rId10"/>
    <p:sldId id="311" r:id="rId11"/>
    <p:sldId id="312" r:id="rId12"/>
    <p:sldId id="300" r:id="rId13"/>
    <p:sldId id="261" r:id="rId14"/>
    <p:sldId id="304" r:id="rId15"/>
    <p:sldId id="314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B1"/>
    <a:srgbClr val="005AAB"/>
    <a:srgbClr val="EF008D"/>
    <a:srgbClr val="DEEBF7"/>
    <a:srgbClr val="6EA8DC"/>
    <a:srgbClr val="D6EFF2"/>
    <a:srgbClr val="FFD9F0"/>
    <a:srgbClr val="BCE6DE"/>
    <a:srgbClr val="A1DBD0"/>
    <a:srgbClr val="73C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476" y="-102"/>
      </p:cViewPr>
      <p:guideLst>
        <p:guide orient="horz" pos="2184"/>
        <p:guide pos="2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" y="-225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52411" y="1002407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65856" y="251138"/>
            <a:ext cx="583964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SECONDARY 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867400" y="6256958"/>
            <a:ext cx="2844800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NGUYỄN THỊ THU BA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093" y="2446958"/>
            <a:ext cx="381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38093" y="3132758"/>
            <a:ext cx="10668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37938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E205F3-9F92-4FF6-A0ED-FA96370A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" y="1908737"/>
            <a:ext cx="8878529" cy="4120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82BC659-D407-4B8F-9312-757B49E2B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9" t="31129" r="70696" b="16910"/>
          <a:stretch/>
        </p:blipFill>
        <p:spPr>
          <a:xfrm rot="647225">
            <a:off x="6558207" y="300840"/>
            <a:ext cx="2316146" cy="1681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-42605"/>
            <a:ext cx="6563033" cy="16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-42605"/>
            <a:ext cx="6032091" cy="168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7DB2FCA-BB4C-491F-830C-FBD577FD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0" y="1916881"/>
            <a:ext cx="8465575" cy="49079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719">
            <a:off x="6164826" y="-219585"/>
            <a:ext cx="2740382" cy="256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3" y="282531"/>
            <a:ext cx="9408405" cy="65164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22" y="-58815"/>
            <a:ext cx="3624550" cy="1061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7357" y="1121254"/>
            <a:ext cx="7458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/>
              <a:t>Check your answers with the key on </a:t>
            </a:r>
            <a:r>
              <a:rPr lang="en-US" sz="3000" b="1" dirty="0">
                <a:solidFill>
                  <a:srgbClr val="FF0000"/>
                </a:solidFill>
              </a:rPr>
              <a:t>page 57</a:t>
            </a:r>
            <a:r>
              <a:rPr lang="en-US" sz="3000" b="1" dirty="0"/>
              <a:t>, count the points and see how green you are.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820756" y="620143"/>
            <a:ext cx="517793" cy="1487277"/>
          </a:xfrm>
          <a:prstGeom prst="curvedRightArrow">
            <a:avLst>
              <a:gd name="adj1" fmla="val 50000"/>
              <a:gd name="adj2" fmla="val 143617"/>
              <a:gd name="adj3" fmla="val 63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522" y="2107420"/>
            <a:ext cx="38180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* Answer key</a:t>
            </a:r>
            <a:r>
              <a:rPr lang="en-GB" sz="2800" dirty="0">
                <a:solidFill>
                  <a:srgbClr val="FF0000"/>
                </a:solidFill>
              </a:rPr>
              <a:t>: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GB" sz="2800" dirty="0"/>
              <a:t>Q1: A(0)    B(2)    C(2)</a:t>
            </a:r>
            <a:endParaRPr lang="en-US" sz="2800" dirty="0"/>
          </a:p>
          <a:p>
            <a:r>
              <a:rPr lang="en-GB" sz="2800" dirty="0"/>
              <a:t>Q2: A(1)    B(0)    C(2)</a:t>
            </a:r>
            <a:endParaRPr lang="en-US" sz="2800" dirty="0"/>
          </a:p>
          <a:p>
            <a:r>
              <a:rPr lang="en-GB" sz="2800" dirty="0"/>
              <a:t>Q3: A(0)    B(2)    C(0)</a:t>
            </a:r>
            <a:endParaRPr lang="en-US" sz="2800" dirty="0"/>
          </a:p>
          <a:p>
            <a:r>
              <a:rPr lang="en-GB" sz="2800" dirty="0"/>
              <a:t>Q4: A(1)    B(0)    C(2)</a:t>
            </a:r>
            <a:endParaRPr lang="en-US" sz="2800" dirty="0"/>
          </a:p>
          <a:p>
            <a:r>
              <a:rPr lang="en-GB" sz="2800" dirty="0"/>
              <a:t>Q5: A(0)    B(2)    C(0)</a:t>
            </a:r>
            <a:endParaRPr lang="en-US" sz="2800" dirty="0"/>
          </a:p>
          <a:p>
            <a:r>
              <a:rPr lang="en-GB" sz="2800" dirty="0"/>
              <a:t>Q6: A(2)    B(0)    C(2) </a:t>
            </a:r>
            <a:endParaRPr lang="en-US" sz="2800" dirty="0"/>
          </a:p>
          <a:p>
            <a:r>
              <a:rPr lang="en-US" sz="2800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 rot="21349840">
            <a:off x="3911834" y="2646066"/>
            <a:ext cx="4911213" cy="18158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9-12 points: You’re green!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5-8 points: Try to be green!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1-4 points: You aren’t green at all!</a:t>
            </a:r>
          </a:p>
        </p:txBody>
      </p:sp>
    </p:spTree>
    <p:extLst>
      <p:ext uri="{BB962C8B-B14F-4D97-AF65-F5344CB8AC3E}">
        <p14:creationId xmlns:p14="http://schemas.microsoft.com/office/powerpoint/2010/main" val="37085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91565" y="73536"/>
            <a:ext cx="81092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Interview a classmate, using the questions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Compare your answers. How many different answers do you have?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032" y="2258454"/>
            <a:ext cx="569008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What’s your answer to Question 1?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B: </a:t>
            </a:r>
            <a:r>
              <a:rPr lang="en-US" sz="2600" dirty="0"/>
              <a:t>It’s A. What’s your answer?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994" y="1473624"/>
            <a:ext cx="180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48" y="3062684"/>
            <a:ext cx="4815252" cy="38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960" y="468581"/>
            <a:ext cx="879003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A: What’s your answer to Question 1</a:t>
            </a:r>
            <a:r>
              <a:rPr lang="en-GB" sz="2800" dirty="0" smtClean="0"/>
              <a:t>?</a:t>
            </a: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B: It’s C. What’s your answer</a:t>
            </a:r>
            <a:r>
              <a:rPr lang="en-GB" sz="2800" dirty="0" smtClean="0"/>
              <a:t>?</a:t>
            </a: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A: My answer is A. What’s your answer to Question 2</a:t>
            </a:r>
            <a:r>
              <a:rPr lang="en-GB" sz="2800" dirty="0" smtClean="0"/>
              <a:t>?</a:t>
            </a: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B: It’s C. What’s your answer</a:t>
            </a:r>
            <a:r>
              <a:rPr lang="en-GB" sz="2800" dirty="0" smtClean="0"/>
              <a:t>?</a:t>
            </a: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A: Oh, me too. What’s your answer to Question 3</a:t>
            </a:r>
            <a:r>
              <a:rPr lang="en-GB" sz="2800" dirty="0" smtClean="0"/>
              <a:t>?</a:t>
            </a: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B: It’s B. What’s your answer</a:t>
            </a:r>
            <a:r>
              <a:rPr lang="en-GB" sz="2800" dirty="0" smtClean="0"/>
              <a:t>?</a:t>
            </a: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A: Well, I choose A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633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1165123" y="339213"/>
            <a:ext cx="6120580" cy="1451487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648929" y="2590801"/>
            <a:ext cx="8214852" cy="23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- Learn by heart new words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- Review some exercises.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- </a:t>
            </a:r>
            <a:r>
              <a:rPr lang="en-US" sz="3200" b="1" dirty="0" smtClean="0">
                <a:solidFill>
                  <a:srgbClr val="0070C0"/>
                </a:solidFill>
              </a:rPr>
              <a:t>Prepare  lesson 5 </a:t>
            </a:r>
            <a:r>
              <a:rPr lang="en-US" sz="3200" b="1" i="1" dirty="0" smtClean="0">
                <a:solidFill>
                  <a:srgbClr val="0070C0"/>
                </a:solidFill>
              </a:rPr>
              <a:t>(Unit </a:t>
            </a:r>
            <a:r>
              <a:rPr lang="en-US" sz="3200" b="1" i="1" dirty="0">
                <a:solidFill>
                  <a:srgbClr val="0070C0"/>
                </a:solidFill>
              </a:rPr>
              <a:t>11 </a:t>
            </a:r>
            <a:r>
              <a:rPr lang="en-US" sz="3200" b="1" i="1" dirty="0" smtClean="0">
                <a:solidFill>
                  <a:srgbClr val="0070C0"/>
                </a:solidFill>
              </a:rPr>
              <a:t>Skills 1) 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853614" y="2425668"/>
            <a:ext cx="496161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0084B1"/>
                </a:solidFill>
                <a:latin typeface=".VnArabia" pitchFamily="34" charset="0"/>
              </a:rPr>
              <a:t>Goodbye</a:t>
            </a:r>
            <a:r>
              <a:rPr lang="en-US" sz="5400" dirty="0" smtClean="0">
                <a:solidFill>
                  <a:srgbClr val="0084B1"/>
                </a:solidFill>
                <a:latin typeface=".VnArabia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5400" dirty="0" smtClean="0">
                <a:solidFill>
                  <a:srgbClr val="0084B1"/>
                </a:solidFill>
                <a:latin typeface=".VnArabia" pitchFamily="34" charset="0"/>
              </a:rPr>
              <a:t> </a:t>
            </a:r>
            <a:r>
              <a:rPr lang="en-US" sz="5400" dirty="0">
                <a:solidFill>
                  <a:srgbClr val="0084B1"/>
                </a:solidFill>
                <a:latin typeface=".VnArabia" pitchFamily="34" charset="0"/>
              </a:rPr>
              <a:t>See you again</a:t>
            </a:r>
          </a:p>
        </p:txBody>
      </p:sp>
    </p:spTree>
    <p:extLst>
      <p:ext uri="{BB962C8B-B14F-4D97-AF65-F5344CB8AC3E}">
        <p14:creationId xmlns:p14="http://schemas.microsoft.com/office/powerpoint/2010/main" val="26012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3" y="145247"/>
            <a:ext cx="2101081" cy="729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42615" y="186133"/>
            <a:ext cx="424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 matching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3" y="1081587"/>
            <a:ext cx="3962114" cy="3854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44513" y="874325"/>
            <a:ext cx="449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groups, A and B.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5809" y="1636063"/>
            <a:ext cx="45735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Group A </a:t>
            </a:r>
            <a:r>
              <a:rPr lang="en-US" sz="2400" dirty="0"/>
              <a:t>secretly writes five </a:t>
            </a:r>
            <a:r>
              <a:rPr lang="en-US" sz="2400" i="1" dirty="0"/>
              <a:t>if</a:t>
            </a:r>
            <a:r>
              <a:rPr lang="en-US" sz="2400" dirty="0"/>
              <a:t>-clauses on a sheet of paper.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Group B </a:t>
            </a:r>
            <a:r>
              <a:rPr lang="en-US" sz="2400" dirty="0"/>
              <a:t>secretly writes five main clauses on another sheet of paper.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- Match </a:t>
            </a:r>
            <a:r>
              <a:rPr lang="en-US" sz="2400" dirty="0"/>
              <a:t>the </a:t>
            </a:r>
            <a:r>
              <a:rPr lang="en-US" sz="2400" i="1" dirty="0"/>
              <a:t>if</a:t>
            </a:r>
            <a:r>
              <a:rPr lang="en-US" sz="2400" dirty="0"/>
              <a:t>-clauses with the main clauses.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EF008D"/>
                </a:solidFill>
              </a:rPr>
              <a:t>- Do </a:t>
            </a:r>
            <a:r>
              <a:rPr lang="en-US" sz="2400" b="1" dirty="0">
                <a:solidFill>
                  <a:srgbClr val="EF008D"/>
                </a:solidFill>
              </a:rPr>
              <a:t>they match</a:t>
            </a:r>
            <a:r>
              <a:rPr lang="en-US" sz="2400" b="1" dirty="0" smtClean="0">
                <a:solidFill>
                  <a:srgbClr val="EF008D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EF008D"/>
                </a:solidFill>
              </a:rPr>
              <a:t> - Are </a:t>
            </a:r>
            <a:r>
              <a:rPr lang="en-US" sz="2400" b="1" dirty="0">
                <a:solidFill>
                  <a:srgbClr val="EF008D"/>
                </a:solidFill>
              </a:rPr>
              <a:t>there any funny sentences?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5" y="5102942"/>
            <a:ext cx="3047850" cy="165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58" y="162231"/>
            <a:ext cx="6563032" cy="595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00032" y="6206733"/>
            <a:ext cx="2559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Giving warnings</a:t>
            </a:r>
          </a:p>
        </p:txBody>
      </p:sp>
    </p:spTree>
    <p:extLst>
      <p:ext uri="{BB962C8B-B14F-4D97-AF65-F5344CB8AC3E}">
        <p14:creationId xmlns:p14="http://schemas.microsoft.com/office/powerpoint/2010/main" val="5382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08" y="3144240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93" y="3159102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0708" y="4000870"/>
            <a:ext cx="406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* Everyday </a:t>
            </a:r>
            <a:r>
              <a:rPr lang="en-US" sz="2800" b="1" dirty="0">
                <a:solidFill>
                  <a:srgbClr val="00B050"/>
                </a:solidFill>
              </a:rPr>
              <a:t>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97259" y="5005322"/>
            <a:ext cx="5421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* A </a:t>
            </a:r>
            <a:r>
              <a:rPr lang="en-US" sz="2800" b="1" dirty="0">
                <a:solidFill>
                  <a:srgbClr val="00B050"/>
                </a:solidFill>
              </a:rPr>
              <a:t>survey on ways to go green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51456" y="4524090"/>
            <a:ext cx="2589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Giving </a:t>
            </a:r>
            <a:r>
              <a:rPr lang="en-US" sz="2400" b="1" dirty="0"/>
              <a:t>warnings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22839" y="2438740"/>
            <a:ext cx="3291839" cy="523208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</a:t>
            </a:r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4: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7;p26"/>
          <p:cNvSpPr txBox="1">
            <a:spLocks noGrp="1"/>
          </p:cNvSpPr>
          <p:nvPr>
            <p:ph type="title"/>
          </p:nvPr>
        </p:nvSpPr>
        <p:spPr>
          <a:xfrm>
            <a:off x="151373" y="54570"/>
            <a:ext cx="348059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.VnArabia" pitchFamily="34" charset="0"/>
              </a:rPr>
              <a:t>* V</a:t>
            </a:r>
            <a:r>
              <a:rPr lang="en" sz="3600" b="1" dirty="0">
                <a:solidFill>
                  <a:srgbClr val="FF0000"/>
                </a:solidFill>
                <a:latin typeface=".VnArabia" pitchFamily="34" charset="0"/>
              </a:rPr>
              <a:t>ocabulary  </a:t>
            </a:r>
            <a:endParaRPr sz="36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5" name="Google Shape;1647;p26">
            <a:extLst>
              <a:ext uri="{FF2B5EF4-FFF2-40B4-BE49-F238E27FC236}">
                <a16:creationId xmlns="" xmlns:a16="http://schemas.microsoft.com/office/drawing/2014/main" id="{9BEAABB2-C2CA-4688-A785-C591849A2EB9}"/>
              </a:ext>
            </a:extLst>
          </p:cNvPr>
          <p:cNvSpPr txBox="1">
            <a:spLocks/>
          </p:cNvSpPr>
          <p:nvPr/>
        </p:nvSpPr>
        <p:spPr>
          <a:xfrm>
            <a:off x="151373" y="754687"/>
            <a:ext cx="6325627" cy="562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 (n)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smtClean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anose="020F0502020204030204" pitchFamily="34" charset="0"/>
              </a:rPr>
              <a:t>/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itchFamily="34" charset="0"/>
                <a:cs typeface="Calibri" panose="020F0502020204030204" pitchFamily="34" charset="0"/>
              </a:rPr>
              <a:t>ˈ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wɔ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ː.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nɪŋ</a:t>
            </a:r>
            <a:r>
              <a:rPr lang="en-US" sz="2400" b="0" i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/:</a:t>
            </a:r>
            <a:endParaRPr lang="en-US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smtClean="0">
                <a:solidFill>
                  <a:schemeClr val="tx1"/>
                </a:solidFill>
              </a:rPr>
              <a:t>- </a:t>
            </a:r>
            <a:r>
              <a:rPr lang="en-US" sz="3200" b="0" dirty="0" smtClean="0">
                <a:solidFill>
                  <a:schemeClr val="tx1"/>
                </a:solidFill>
                <a:latin typeface="+mn-lt"/>
              </a:rPr>
              <a:t>do 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3200" b="0" dirty="0" smtClean="0">
                <a:solidFill>
                  <a:schemeClr val="tx1"/>
                </a:solidFill>
                <a:latin typeface="+mn-lt"/>
              </a:rPr>
              <a:t>survey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/ˈ</a:t>
            </a:r>
            <a:r>
              <a:rPr lang="en-US" sz="2400" b="0" dirty="0" err="1">
                <a:solidFill>
                  <a:schemeClr val="tx1"/>
                </a:solidFill>
                <a:latin typeface="+mn-lt"/>
              </a:rPr>
              <a:t>sɜːveɪ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/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4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Breeze 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en-US" sz="2400" b="0" i="0" dirty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b="0" i="0" dirty="0" err="1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briːz</a:t>
            </a:r>
            <a:r>
              <a:rPr lang="en-US" sz="2400" b="0" i="0" dirty="0" smtClean="0">
                <a:solidFill>
                  <a:srgbClr val="1D2A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/: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Air 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conditioner </a:t>
            </a:r>
            <a:r>
              <a:rPr 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Throw 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away (v</a:t>
            </a:r>
            <a:r>
              <a:rPr 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Decorate 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</a:t>
            </a:r>
            <a:r>
              <a:rPr 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Turn 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(v</a:t>
            </a:r>
            <a:r>
              <a:rPr 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647;p26">
            <a:extLst>
              <a:ext uri="{FF2B5EF4-FFF2-40B4-BE49-F238E27FC236}">
                <a16:creationId xmlns="" xmlns:a16="http://schemas.microsoft.com/office/drawing/2014/main" id="{87A3B146-8416-4F94-B2ED-6DA3E308CFED}"/>
              </a:ext>
            </a:extLst>
          </p:cNvPr>
          <p:cNvSpPr txBox="1">
            <a:spLocks/>
          </p:cNvSpPr>
          <p:nvPr/>
        </p:nvSpPr>
        <p:spPr>
          <a:xfrm>
            <a:off x="4126662" y="813679"/>
            <a:ext cx="4855110" cy="51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Lời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cảnh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báo</a:t>
            </a:r>
            <a:endParaRPr lang="en-US" sz="3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+mn-lt"/>
              </a:rPr>
              <a:t>làm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</a:rPr>
              <a:t>một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</a:rPr>
              <a:t>cuộc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</a:rPr>
              <a:t>khảo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</a:rPr>
              <a:t>sát</a:t>
            </a:r>
            <a:endParaRPr lang="en-US" sz="32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Làn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gió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nhẹ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lướt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qua</a:t>
            </a: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Điều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hòa</a:t>
            </a:r>
            <a:endParaRPr lang="en-US" sz="32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Vứt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đi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,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quẳng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đi</a:t>
            </a:r>
            <a:endParaRPr lang="en-US" sz="32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Trang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trí</a:t>
            </a:r>
            <a:endParaRPr lang="en-US" sz="32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Bật</a:t>
            </a:r>
            <a:r>
              <a:rPr lang="en-US" sz="32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lên</a:t>
            </a:r>
            <a:endParaRPr lang="en-US" sz="32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Picture 2" descr="Warning Background Stock Illustration - Download Image Now - iStock">
            <a:extLst>
              <a:ext uri="{FF2B5EF4-FFF2-40B4-BE49-F238E27FC236}">
                <a16:creationId xmlns="" xmlns:a16="http://schemas.microsoft.com/office/drawing/2014/main" id="{72E63789-FB06-4E2F-A1E0-4DA9C991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56" y="79098"/>
            <a:ext cx="3096925" cy="2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ototapete „Ocean Breeze“ von Komar | National Geographic">
            <a:extLst>
              <a:ext uri="{FF2B5EF4-FFF2-40B4-BE49-F238E27FC236}">
                <a16:creationId xmlns="" xmlns:a16="http://schemas.microsoft.com/office/drawing/2014/main" id="{E425D6DE-2E8C-4AA2-A4F9-63689462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95" y="379493"/>
            <a:ext cx="3096925" cy="29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5 Star Split AC Air Conditioners, Model Name/Number: D Cool, Capacity: 2  Ton, | ID: 22457429191">
            <a:extLst>
              <a:ext uri="{FF2B5EF4-FFF2-40B4-BE49-F238E27FC236}">
                <a16:creationId xmlns="" xmlns:a16="http://schemas.microsoft.com/office/drawing/2014/main" id="{79202877-2121-46B2-B640-118ABF30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49" y="379493"/>
            <a:ext cx="3096924" cy="34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rash To Throw Away Pictograms - Free vector graphic on Pixabay">
            <a:extLst>
              <a:ext uri="{FF2B5EF4-FFF2-40B4-BE49-F238E27FC236}">
                <a16:creationId xmlns="" xmlns:a16="http://schemas.microsoft.com/office/drawing/2014/main" id="{899C9CD7-086A-467D-8015-10851C1CF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86" y="243168"/>
            <a:ext cx="3096924" cy="37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22939CA-5D01-40AA-A544-685610A86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386" y="1200553"/>
            <a:ext cx="3076841" cy="3599493"/>
          </a:xfrm>
          <a:prstGeom prst="rect">
            <a:avLst/>
          </a:prstGeom>
        </p:spPr>
      </p:pic>
      <p:pic>
        <p:nvPicPr>
          <p:cNvPr id="12" name="Picture 10" descr="Phrasal Verbs flashcards: sit down, stand up, pick up, wake up, take away,  throw away, turn on, turn off, grow up | Flashcard | Lazi">
            <a:extLst>
              <a:ext uri="{FF2B5EF4-FFF2-40B4-BE49-F238E27FC236}">
                <a16:creationId xmlns="" xmlns:a16="http://schemas.microsoft.com/office/drawing/2014/main" id="{C5D9B668-2E90-437C-A531-9AC9A9D9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44" y="227656"/>
            <a:ext cx="3096925" cy="326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02" y="383458"/>
            <a:ext cx="2953417" cy="318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3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7;p26"/>
          <p:cNvSpPr txBox="1">
            <a:spLocks/>
          </p:cNvSpPr>
          <p:nvPr/>
        </p:nvSpPr>
        <p:spPr>
          <a:xfrm>
            <a:off x="151373" y="54570"/>
            <a:ext cx="5128550" cy="7635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.VnArabia" pitchFamily="34" charset="0"/>
              </a:rPr>
              <a:t>* Checking Vocabulary  </a:t>
            </a:r>
            <a:endParaRPr lang="en-US" sz="3600" b="1" dirty="0">
              <a:solidFill>
                <a:srgbClr val="0070C0"/>
              </a:solidFill>
              <a:latin typeface=".VnArabia" pitchFamily="34" charset="0"/>
            </a:endParaRPr>
          </a:p>
        </p:txBody>
      </p:sp>
      <p:sp>
        <p:nvSpPr>
          <p:cNvPr id="5" name="Google Shape;1647;p26">
            <a:extLst>
              <a:ext uri="{FF2B5EF4-FFF2-40B4-BE49-F238E27FC236}">
                <a16:creationId xmlns="" xmlns:a16="http://schemas.microsoft.com/office/drawing/2014/main" id="{9BEAABB2-C2CA-4688-A785-C591849A2EB9}"/>
              </a:ext>
            </a:extLst>
          </p:cNvPr>
          <p:cNvSpPr txBox="1">
            <a:spLocks/>
          </p:cNvSpPr>
          <p:nvPr/>
        </p:nvSpPr>
        <p:spPr>
          <a:xfrm>
            <a:off x="151373" y="754687"/>
            <a:ext cx="3594717" cy="562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 (n</a:t>
            </a: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i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anose="020F0502020204030204" pitchFamily="34" charset="0"/>
              </a:rPr>
              <a:t>:</a:t>
            </a:r>
            <a:endParaRPr lang="en-US" sz="24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- 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do 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a 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survey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:</a:t>
            </a:r>
            <a:endParaRPr lang="en-US" sz="2400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Breeze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r>
              <a:rPr lang="en-US" sz="32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en-US" sz="2400" i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Air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conditioner </a:t>
            </a: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Throw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away (v</a:t>
            </a: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Decorate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</a:t>
            </a: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Turn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(v</a:t>
            </a: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647;p26">
            <a:extLst>
              <a:ext uri="{FF2B5EF4-FFF2-40B4-BE49-F238E27FC236}">
                <a16:creationId xmlns="" xmlns:a16="http://schemas.microsoft.com/office/drawing/2014/main" id="{87A3B146-8416-4F94-B2ED-6DA3E308CFED}"/>
              </a:ext>
            </a:extLst>
          </p:cNvPr>
          <p:cNvSpPr txBox="1">
            <a:spLocks/>
          </p:cNvSpPr>
          <p:nvPr/>
        </p:nvSpPr>
        <p:spPr>
          <a:xfrm>
            <a:off x="4126662" y="813679"/>
            <a:ext cx="4855110" cy="51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cảnh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báo</a:t>
            </a:r>
            <a:endParaRPr lang="en-US" sz="3200" dirty="0" smtClean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khảo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</a:rPr>
              <a:t>sát</a:t>
            </a:r>
            <a:endParaRPr lang="en-US" sz="32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Làn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gió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lướt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qua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hòa</a:t>
            </a:r>
            <a:endParaRPr lang="en-US" sz="32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Vứt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,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quẳng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đi</a:t>
            </a:r>
            <a:endParaRPr lang="en-US" sz="32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Trang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trí</a:t>
            </a:r>
            <a:endParaRPr lang="en-US" sz="32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Bật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lên</a:t>
            </a:r>
            <a:endParaRPr lang="en-US" sz="32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415663" y="3432060"/>
            <a:ext cx="6086823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05373" y="2247447"/>
            <a:ext cx="1849787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6464" y="74839"/>
            <a:ext cx="8217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Mi and Mike.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296" y="1418664"/>
            <a:ext cx="6972629" cy="303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 err="1"/>
              <a:t>Mi</a:t>
            </a:r>
            <a:r>
              <a:rPr lang="en-US" sz="2600" b="1" i="1" dirty="0"/>
              <a:t>: </a:t>
            </a:r>
            <a:r>
              <a:rPr lang="en-US" sz="2600" dirty="0"/>
              <a:t>You are giving the goldfish too much food.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        Don’t do that. 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Mike: </a:t>
            </a:r>
            <a:r>
              <a:rPr lang="en-US" sz="2600" dirty="0"/>
              <a:t>Why?</a:t>
            </a:r>
          </a:p>
          <a:p>
            <a:pPr>
              <a:lnSpc>
                <a:spcPct val="150000"/>
              </a:lnSpc>
            </a:pPr>
            <a:r>
              <a:rPr lang="en-US" sz="2600" b="1" i="1" dirty="0" err="1"/>
              <a:t>Mi</a:t>
            </a:r>
            <a:r>
              <a:rPr lang="en-US" sz="2600" b="1" i="1" dirty="0"/>
              <a:t>: </a:t>
            </a:r>
            <a:r>
              <a:rPr lang="en-US" sz="2600" dirty="0"/>
              <a:t>If you give them too much food, they will die.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Mike: </a:t>
            </a:r>
            <a:r>
              <a:rPr lang="en-US" sz="2600" dirty="0"/>
              <a:t>I see. Thank you.</a:t>
            </a:r>
          </a:p>
        </p:txBody>
      </p:sp>
      <p:pic>
        <p:nvPicPr>
          <p:cNvPr id="3" name="B2_34">
            <a:hlinkClick r:id="" action="ppaction://media"/>
            <a:extLst>
              <a:ext uri="{FF2B5EF4-FFF2-40B4-BE49-F238E27FC236}">
                <a16:creationId xmlns:a16="http://schemas.microsoft.com/office/drawing/2014/main" xmlns="" id="{DFBBEDB2-8F73-419F-9604-5FFA0603F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0173" y="5126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8927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4431" y="104779"/>
            <a:ext cx="80082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is watering ﬂowers in the garden. Student B is giving some warnings. Act out the dialogue. Remember to use the highlighted language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084" y="1797550"/>
            <a:ext cx="86029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Example: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200" b="1" dirty="0"/>
              <a:t>A</a:t>
            </a:r>
            <a:r>
              <a:rPr lang="en-GB" sz="3200" dirty="0"/>
              <a:t>: You are giving too much water to the flowers. </a:t>
            </a:r>
            <a:r>
              <a:rPr lang="en-GB" sz="3200" b="1" dirty="0">
                <a:solidFill>
                  <a:srgbClr val="002060"/>
                </a:solidFill>
              </a:rPr>
              <a:t>Don’t water them too much!</a:t>
            </a:r>
            <a:endParaRPr lang="en-US" sz="3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3200" b="1" dirty="0"/>
              <a:t>B:</a:t>
            </a:r>
            <a:r>
              <a:rPr lang="en-GB" sz="3200" dirty="0"/>
              <a:t> Why?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GB" sz="3200" b="1" dirty="0"/>
              <a:t>A:</a:t>
            </a:r>
            <a:r>
              <a:rPr lang="en-GB" sz="3200" dirty="0"/>
              <a:t> </a:t>
            </a:r>
            <a:r>
              <a:rPr lang="en-GB" sz="3200" b="1" dirty="0">
                <a:solidFill>
                  <a:srgbClr val="002060"/>
                </a:solidFill>
              </a:rPr>
              <a:t>If you give them too much water, they will die.</a:t>
            </a:r>
            <a:endParaRPr lang="en-US" sz="3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/>
              <a:t>B:</a:t>
            </a:r>
            <a:r>
              <a:rPr lang="en-US" sz="3200" dirty="0"/>
              <a:t> I see. Thank you.</a:t>
            </a: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16634" y="71853"/>
            <a:ext cx="6215765" cy="1348647"/>
            <a:chOff x="1799775" y="-709999"/>
            <a:chExt cx="6215765" cy="134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1799775" y="-709999"/>
              <a:ext cx="4951959" cy="795931"/>
              <a:chOff x="1805879" y="-709999"/>
              <a:chExt cx="4951959" cy="79593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1738" y="-709999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879" y="-691679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116564" y="115428"/>
              <a:ext cx="5898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5AAB"/>
                  </a:solidFill>
                </a:rPr>
                <a:t>A survey on ways to go green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9" y="1579624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813779" y="1584142"/>
            <a:ext cx="72569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3Rs Club in your school is doing a survey. Answer the following questions by choosing A, B, or C.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" y="3118124"/>
            <a:ext cx="9153071" cy="26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2221</TotalTime>
  <Words>575</Words>
  <Application>Microsoft Office PowerPoint</Application>
  <PresentationFormat>On-screen Show (4:3)</PresentationFormat>
  <Paragraphs>94</Paragraphs>
  <Slides>16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* 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135</cp:revision>
  <dcterms:created xsi:type="dcterms:W3CDTF">2020-12-09T02:04:09Z</dcterms:created>
  <dcterms:modified xsi:type="dcterms:W3CDTF">2022-02-22T13:16:36Z</dcterms:modified>
</cp:coreProperties>
</file>