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  <p:sldId id="306" r:id="rId4"/>
    <p:sldId id="257" r:id="rId5"/>
    <p:sldId id="312" r:id="rId6"/>
    <p:sldId id="313" r:id="rId7"/>
    <p:sldId id="281" r:id="rId8"/>
    <p:sldId id="258" r:id="rId9"/>
    <p:sldId id="307" r:id="rId10"/>
    <p:sldId id="309" r:id="rId11"/>
    <p:sldId id="291" r:id="rId12"/>
    <p:sldId id="314" r:id="rId13"/>
    <p:sldId id="316" r:id="rId14"/>
    <p:sldId id="317" r:id="rId15"/>
    <p:sldId id="318" r:id="rId16"/>
    <p:sldId id="319" r:id="rId17"/>
    <p:sldId id="320" r:id="rId18"/>
    <p:sldId id="325" r:id="rId19"/>
    <p:sldId id="322" r:id="rId20"/>
    <p:sldId id="323" r:id="rId21"/>
    <p:sldId id="315" r:id="rId22"/>
    <p:sldId id="326" r:id="rId23"/>
    <p:sldId id="262" r:id="rId24"/>
    <p:sldId id="328" r:id="rId25"/>
    <p:sldId id="329" r:id="rId26"/>
    <p:sldId id="330" r:id="rId27"/>
    <p:sldId id="331" r:id="rId28"/>
    <p:sldId id="333" r:id="rId29"/>
    <p:sldId id="33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5AAB"/>
    <a:srgbClr val="FFFF66"/>
    <a:srgbClr val="FFFFFF"/>
    <a:srgbClr val="993366"/>
    <a:srgbClr val="FF00FF"/>
    <a:srgbClr val="F16649"/>
    <a:srgbClr val="A3E7FF"/>
    <a:srgbClr val="D5F4FF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822" y="-54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8.jpeg"/><Relationship Id="rId3" Type="http://schemas.openxmlformats.org/officeDocument/2006/relationships/control" Target="../activeX/activeX2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17" Type="http://schemas.openxmlformats.org/officeDocument/2006/relationships/image" Target="../media/image21.wmf"/><Relationship Id="rId2" Type="http://schemas.openxmlformats.org/officeDocument/2006/relationships/control" Target="../activeX/activeX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slide" Target="slide19.xml"/><Relationship Id="rId11" Type="http://schemas.openxmlformats.org/officeDocument/2006/relationships/slide" Target="slide18.xml"/><Relationship Id="rId5" Type="http://schemas.openxmlformats.org/officeDocument/2006/relationships/slide" Target="slide13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98795">
            <a:off x="388304" y="360648"/>
            <a:ext cx="3381054" cy="12349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5400" dirty="0" smtClean="0">
                <a:solidFill>
                  <a:srgbClr val="0084B1"/>
                </a:solidFill>
                <a:latin typeface=".VnBahamasB" pitchFamily="34" charset="0"/>
              </a:rPr>
              <a:t>ENGLISH 6</a:t>
            </a:r>
          </a:p>
        </p:txBody>
      </p:sp>
      <p:sp>
        <p:nvSpPr>
          <p:cNvPr id="4" name="TextBox 3"/>
          <p:cNvSpPr txBox="1"/>
          <p:nvPr/>
        </p:nvSpPr>
        <p:spPr>
          <a:xfrm rot="21208348">
            <a:off x="316478" y="4173493"/>
            <a:ext cx="667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993366"/>
                </a:solidFill>
                <a:latin typeface=".VnBodoni" pitchFamily="34" charset="0"/>
              </a:rPr>
              <a:t>HELLO EVERY ONE !!!</a:t>
            </a:r>
            <a:endParaRPr lang="en-US" sz="4000" dirty="0">
              <a:solidFill>
                <a:srgbClr val="993366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5" y="14024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/ phrases with their meanings.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F15B116-99CB-4076-A3BB-C924E39B99FC}"/>
              </a:ext>
            </a:extLst>
          </p:cNvPr>
          <p:cNvSpPr/>
          <p:nvPr/>
        </p:nvSpPr>
        <p:spPr>
          <a:xfrm>
            <a:off x="4140369" y="700595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a.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give something to a person and receive something from him / her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3C8A8AB0-0783-4DF0-91B6-1DD680F10881}"/>
              </a:ext>
            </a:extLst>
          </p:cNvPr>
          <p:cNvSpPr/>
          <p:nvPr/>
        </p:nvSpPr>
        <p:spPr>
          <a:xfrm>
            <a:off x="4140369" y="1810113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5AAB"/>
                </a:solidFill>
              </a:rPr>
              <a:t>b.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can be used again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B8D3A809-4A2C-4937-AD53-A666E60273CF}"/>
              </a:ext>
            </a:extLst>
          </p:cNvPr>
          <p:cNvSpPr/>
          <p:nvPr/>
        </p:nvSpPr>
        <p:spPr>
          <a:xfrm>
            <a:off x="4140368" y="3004986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c.</a:t>
            </a:r>
            <a:r>
              <a:rPr lang="en-US" sz="2400" b="1" dirty="0"/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containers for things that can be recycled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5CA0463-F078-479F-9242-8283B7690797}"/>
              </a:ext>
            </a:extLst>
          </p:cNvPr>
          <p:cNvSpPr/>
          <p:nvPr/>
        </p:nvSpPr>
        <p:spPr>
          <a:xfrm>
            <a:off x="4140366" y="4118005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d.</a:t>
            </a:r>
            <a:r>
              <a:rPr lang="en-US" sz="2400" b="1" dirty="0"/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giving things to people in need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125AEDF-A98F-42A5-9D9D-358E8D39AB4B}"/>
              </a:ext>
            </a:extLst>
          </p:cNvPr>
          <p:cNvSpPr/>
          <p:nvPr/>
        </p:nvSpPr>
        <p:spPr>
          <a:xfrm>
            <a:off x="4140367" y="5258322"/>
            <a:ext cx="4839855" cy="10058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5AAB"/>
                </a:solidFill>
              </a:rPr>
              <a:t>e.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 the place of somebody or something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18119839-AE85-4180-AC37-2A3218F399FD}"/>
              </a:ext>
            </a:extLst>
          </p:cNvPr>
          <p:cNvSpPr/>
          <p:nvPr/>
        </p:nvSpPr>
        <p:spPr>
          <a:xfrm>
            <a:off x="349924" y="880242"/>
            <a:ext cx="2669309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1. instead of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420A0BB4-D71D-4CA1-8C0B-A09231559075}"/>
              </a:ext>
            </a:extLst>
          </p:cNvPr>
          <p:cNvSpPr/>
          <p:nvPr/>
        </p:nvSpPr>
        <p:spPr>
          <a:xfrm>
            <a:off x="349924" y="1989760"/>
            <a:ext cx="2669309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2. charity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9495D0C0-69BC-4318-8907-93B8115A4608}"/>
              </a:ext>
            </a:extLst>
          </p:cNvPr>
          <p:cNvSpPr/>
          <p:nvPr/>
        </p:nvSpPr>
        <p:spPr>
          <a:xfrm>
            <a:off x="349923" y="3099278"/>
            <a:ext cx="2669310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3. exchange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C820F60D-7CBB-4969-ACF4-D40F05C81806}"/>
              </a:ext>
            </a:extLst>
          </p:cNvPr>
          <p:cNvSpPr/>
          <p:nvPr/>
        </p:nvSpPr>
        <p:spPr>
          <a:xfrm>
            <a:off x="349922" y="4208522"/>
            <a:ext cx="2669311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4. reusable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3975CE0-B2F3-46C5-BF6F-D130C7B48B48}"/>
              </a:ext>
            </a:extLst>
          </p:cNvPr>
          <p:cNvSpPr/>
          <p:nvPr/>
        </p:nvSpPr>
        <p:spPr>
          <a:xfrm>
            <a:off x="349922" y="5317767"/>
            <a:ext cx="2669311" cy="6465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</a:rPr>
              <a:t>5. recycling bins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15C8C18A-12B5-465A-A5A1-A2B48A5F60D5}"/>
              </a:ext>
            </a:extLst>
          </p:cNvPr>
          <p:cNvCxnSpPr>
            <a:stCxn id="47" idx="3"/>
            <a:endCxn id="46" idx="1"/>
          </p:cNvCxnSpPr>
          <p:nvPr/>
        </p:nvCxnSpPr>
        <p:spPr>
          <a:xfrm>
            <a:off x="3019233" y="1203515"/>
            <a:ext cx="1121134" cy="4557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685568-127C-4287-8988-B02A51049477}"/>
              </a:ext>
            </a:extLst>
          </p:cNvPr>
          <p:cNvCxnSpPr>
            <a:stCxn id="48" idx="3"/>
          </p:cNvCxnSpPr>
          <p:nvPr/>
        </p:nvCxnSpPr>
        <p:spPr>
          <a:xfrm>
            <a:off x="3019233" y="2313033"/>
            <a:ext cx="1121136" cy="20269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7F705697-56B7-4508-98FE-F6834EAB5366}"/>
              </a:ext>
            </a:extLst>
          </p:cNvPr>
          <p:cNvCxnSpPr/>
          <p:nvPr/>
        </p:nvCxnSpPr>
        <p:spPr>
          <a:xfrm flipV="1">
            <a:off x="3019228" y="1526788"/>
            <a:ext cx="1121141" cy="1921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3A3BC0C-2A1C-4EB5-8BCE-EC02F2508E07}"/>
              </a:ext>
            </a:extLst>
          </p:cNvPr>
          <p:cNvCxnSpPr/>
          <p:nvPr/>
        </p:nvCxnSpPr>
        <p:spPr>
          <a:xfrm flipV="1">
            <a:off x="3019233" y="2636306"/>
            <a:ext cx="1121136" cy="1929245"/>
          </a:xfrm>
          <a:prstGeom prst="line">
            <a:avLst/>
          </a:prstGeom>
          <a:ln w="381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8F35B832-BCFF-43B4-A633-C011B1CB30E4}"/>
              </a:ext>
            </a:extLst>
          </p:cNvPr>
          <p:cNvCxnSpPr>
            <a:endCxn id="44" idx="1"/>
          </p:cNvCxnSpPr>
          <p:nvPr/>
        </p:nvCxnSpPr>
        <p:spPr>
          <a:xfrm flipV="1">
            <a:off x="3009992" y="3507906"/>
            <a:ext cx="1130376" cy="21290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8517" y="613350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* Answer key: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1. e	</a:t>
            </a:r>
            <a:r>
              <a:rPr lang="en-GB" sz="2000" b="1" dirty="0" smtClean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. d	</a:t>
            </a:r>
            <a:r>
              <a:rPr lang="en-GB" sz="2000" b="1" dirty="0" smtClean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. a	</a:t>
            </a:r>
            <a:r>
              <a:rPr lang="en-GB" sz="2000" b="1" dirty="0" smtClean="0">
                <a:solidFill>
                  <a:srgbClr val="FF0000"/>
                </a:solidFill>
              </a:rPr>
              <a:t>4 </a:t>
            </a:r>
            <a:r>
              <a:rPr lang="en-GB" sz="2000" b="1" dirty="0">
                <a:solidFill>
                  <a:srgbClr val="FF0000"/>
                </a:solidFill>
              </a:rPr>
              <a:t>. b	</a:t>
            </a:r>
            <a:r>
              <a:rPr lang="en-GB" sz="2000" b="1" dirty="0" smtClean="0">
                <a:solidFill>
                  <a:srgbClr val="FF0000"/>
                </a:solidFill>
              </a:rPr>
              <a:t>5</a:t>
            </a:r>
            <a:r>
              <a:rPr lang="en-GB" sz="2000" b="1" dirty="0">
                <a:solidFill>
                  <a:srgbClr val="FF0000"/>
                </a:solidFill>
              </a:rPr>
              <a:t>.  c</a:t>
            </a:r>
          </a:p>
        </p:txBody>
      </p:sp>
    </p:spTree>
    <p:extLst>
      <p:ext uri="{BB962C8B-B14F-4D97-AF65-F5344CB8AC3E}">
        <p14:creationId xmlns:p14="http://schemas.microsoft.com/office/powerpoint/2010/main" val="4273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84432" y="876059"/>
            <a:ext cx="6264833" cy="470318"/>
            <a:chOff x="363373" y="1262747"/>
            <a:chExt cx="6264833" cy="4703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interview about?</a:t>
              </a:r>
              <a:endParaRPr lang="en-US" sz="2400" i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4432" y="1873078"/>
            <a:ext cx="6471767" cy="461665"/>
            <a:chOff x="369902" y="2142097"/>
            <a:chExt cx="6471767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will they put in every classroom?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4432" y="2861444"/>
            <a:ext cx="7613923" cy="470318"/>
            <a:chOff x="363373" y="4026312"/>
            <a:chExt cx="7613923" cy="470318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4432" y="3849810"/>
            <a:ext cx="6795083" cy="470318"/>
            <a:chOff x="363373" y="3312302"/>
            <a:chExt cx="6795083" cy="470318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4432" y="4855482"/>
            <a:ext cx="7086027" cy="470318"/>
            <a:chOff x="363373" y="5669935"/>
            <a:chExt cx="7086027" cy="470318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661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960616" y="17142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960616" y="27810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964741" y="37886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964741" y="478159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64741" y="576226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95862" y="15796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95862" y="268076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95862" y="362945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95862" y="465665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95862" y="56373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67F77C"/>
              </a:gs>
              <a:gs pos="50000">
                <a:schemeClr val="bg1"/>
              </a:gs>
              <a:gs pos="100000">
                <a:srgbClr val="67F77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eaLnBrk="0" hangingPunct="0">
              <a:defRPr/>
            </a:pPr>
            <a:endParaRPr lang="vi-VN" sz="3600">
              <a:latin typeface=".VnTim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10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u="sng" dirty="0">
                <a:solidFill>
                  <a:srgbClr val="FF3300"/>
                </a:solidFill>
                <a:latin typeface="Times New Roman" pitchFamily="18" charset="0"/>
              </a:rPr>
              <a:t>Questions: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</a:rPr>
              <a:t> Lucky numbers</a:t>
            </a:r>
          </a:p>
        </p:txBody>
      </p:sp>
      <p:sp>
        <p:nvSpPr>
          <p:cNvPr id="6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47850" y="1233488"/>
            <a:ext cx="14478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1</a:t>
            </a:r>
          </a:p>
        </p:txBody>
      </p:sp>
      <p:sp>
        <p:nvSpPr>
          <p:cNvPr id="7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67450" y="1233488"/>
            <a:ext cx="16002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4</a:t>
            </a:r>
          </a:p>
        </p:txBody>
      </p:sp>
      <p:sp>
        <p:nvSpPr>
          <p:cNvPr id="8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95650" y="12334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 dirty="0">
                <a:solidFill>
                  <a:srgbClr val="FF3300"/>
                </a:solidFill>
                <a:latin typeface=".VnTifani HeavyH" pitchFamily="34" charset="0"/>
              </a:rPr>
              <a:t>2</a:t>
            </a:r>
          </a:p>
        </p:txBody>
      </p:sp>
      <p:sp>
        <p:nvSpPr>
          <p:cNvPr id="9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43450" y="1233488"/>
            <a:ext cx="1524000" cy="1752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3</a:t>
            </a:r>
          </a:p>
        </p:txBody>
      </p:sp>
      <p:sp>
        <p:nvSpPr>
          <p:cNvPr id="10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219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6</a:t>
            </a:r>
          </a:p>
        </p:txBody>
      </p:sp>
      <p:sp>
        <p:nvSpPr>
          <p:cNvPr id="11" name="Rectangle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847850" y="2986088"/>
            <a:ext cx="14478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5</a:t>
            </a:r>
          </a:p>
        </p:txBody>
      </p:sp>
      <p:sp>
        <p:nvSpPr>
          <p:cNvPr id="12" name="Rectangl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743450" y="2986088"/>
            <a:ext cx="15240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7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62600" y="5943600"/>
            <a:ext cx="1676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67450" y="2986088"/>
            <a:ext cx="1600200" cy="1828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7" tIns="45714" rIns="91427" bIns="45714" anchor="ctr"/>
          <a:lstStyle/>
          <a:p>
            <a:pPr algn="ctr">
              <a:defRPr/>
            </a:pPr>
            <a:r>
              <a:rPr lang="en-US" sz="7200">
                <a:solidFill>
                  <a:srgbClr val="FF3300"/>
                </a:solidFill>
                <a:latin typeface=".VnTifani HeavyH" pitchFamily="34" charset="0"/>
              </a:rPr>
              <a:t>8</a:t>
            </a:r>
          </a:p>
        </p:txBody>
      </p:sp>
      <p:pic>
        <p:nvPicPr>
          <p:cNvPr id="16" name="Picture 37" descr="ANd9GcT2LJJIwmYitwAIZFU9f4szraTLtEDREGHFrtOHXTBNmd6_hF1S5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229226"/>
            <a:ext cx="1338263" cy="1628775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457200" y="6019800"/>
            <a:ext cx="52228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endParaRPr lang="vi-VN">
              <a:cs typeface="Arial" charset="0"/>
            </a:endParaRPr>
          </a:p>
        </p:txBody>
      </p:sp>
      <p:pic>
        <p:nvPicPr>
          <p:cNvPr id="18" name="Picture 39" descr="Jerry_Mou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5181601"/>
            <a:ext cx="1252538" cy="1690688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>
            <a:hlinkClick r:id="rId15" action="ppaction://hlinksldjump"/>
          </p:cNvPr>
          <p:cNvSpPr/>
          <p:nvPr/>
        </p:nvSpPr>
        <p:spPr>
          <a:xfrm>
            <a:off x="4312693" y="6492920"/>
            <a:ext cx="736979" cy="517480"/>
          </a:xfrm>
          <a:prstGeom prst="rightArrow">
            <a:avLst/>
          </a:prstGeom>
          <a:solidFill>
            <a:srgbClr val="008080"/>
          </a:solidFill>
          <a:ln>
            <a:solidFill>
              <a:srgbClr val="005AA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TextBox1" r:id="rId2" imgW="1219320" imgH="876240"/>
        </mc:Choice>
        <mc:Fallback>
          <p:control name="TextBox1" r:id="rId2" imgW="1219320" imgH="87624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5257800"/>
                  <a:ext cx="1235075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TextBox2" r:id="rId3" imgW="1219320" imgH="876240"/>
        </mc:Choice>
        <mc:Fallback>
          <p:control name="TextBox2" r:id="rId3" imgW="1219320" imgH="87624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24600" y="5257800"/>
                  <a:ext cx="1235075" cy="8810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354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3908" y="1156295"/>
            <a:ext cx="580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What </a:t>
            </a:r>
            <a:r>
              <a:rPr lang="en-US" sz="2800" b="1" dirty="0"/>
              <a:t>is the interview about?</a:t>
            </a:r>
            <a:endParaRPr lang="en-US" sz="28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2B924B-396D-4943-B63F-788D4199528E}"/>
              </a:ext>
            </a:extLst>
          </p:cNvPr>
          <p:cNvSpPr txBox="1"/>
          <p:nvPr/>
        </p:nvSpPr>
        <p:spPr>
          <a:xfrm>
            <a:off x="943908" y="1690087"/>
            <a:ext cx="6384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  <a:effectLst/>
                <a:sym typeface="Wingdings" pitchFamily="2" charset="2"/>
              </a:rPr>
              <a:t></a:t>
            </a:r>
            <a:r>
              <a:rPr lang="en-US" sz="2800" b="1" i="0" dirty="0" smtClean="0">
                <a:solidFill>
                  <a:srgbClr val="FF0000"/>
                </a:solidFill>
                <a:effectLst/>
              </a:rPr>
              <a:t>Ways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to become greener at school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403" y="985973"/>
            <a:ext cx="665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What </a:t>
            </a:r>
            <a:r>
              <a:rPr lang="en-US" sz="2800" b="1" dirty="0"/>
              <a:t>will they put in every classroom?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7454AD-B27B-42DC-94E9-8FB0E3BE3529}"/>
              </a:ext>
            </a:extLst>
          </p:cNvPr>
          <p:cNvSpPr txBox="1"/>
          <p:nvPr/>
        </p:nvSpPr>
        <p:spPr>
          <a:xfrm>
            <a:off x="995739" y="1529274"/>
            <a:ext cx="4585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 err="1" smtClean="0">
                <a:solidFill>
                  <a:srgbClr val="FF0000"/>
                </a:solidFill>
              </a:rPr>
              <a:t>Recycing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bins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874" y="1100882"/>
            <a:ext cx="7139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What </a:t>
            </a:r>
            <a:r>
              <a:rPr lang="en-US" sz="2800" b="1" dirty="0"/>
              <a:t>can they do with their old uniforms?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0751B9-4D97-4FA4-A374-A500E40F1864}"/>
              </a:ext>
            </a:extLst>
          </p:cNvPr>
          <p:cNvSpPr txBox="1"/>
          <p:nvPr/>
        </p:nvSpPr>
        <p:spPr>
          <a:xfrm>
            <a:off x="343406" y="1707905"/>
            <a:ext cx="6972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 </a:t>
            </a:r>
            <a:r>
              <a:rPr lang="en-US" sz="2800" b="1" dirty="0" smtClean="0">
                <a:solidFill>
                  <a:srgbClr val="FF0000"/>
                </a:solidFill>
              </a:rPr>
              <a:t>Exchange </a:t>
            </a:r>
            <a:r>
              <a:rPr lang="en-US" sz="2800" b="1" dirty="0">
                <a:solidFill>
                  <a:srgbClr val="FF0000"/>
                </a:solidFill>
              </a:rPr>
              <a:t>old uniforms with friends or give them to charity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578" y="1065666"/>
            <a:ext cx="79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smtClean="0"/>
              <a:t>4. What </a:t>
            </a:r>
            <a:r>
              <a:rPr lang="en-US" sz="2800" b="1" dirty="0"/>
              <a:t>do they do instead of buying new books?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F3EAC2-F3CC-4A56-96BA-BF3EF64974BF}"/>
              </a:ext>
            </a:extLst>
          </p:cNvPr>
          <p:cNvSpPr txBox="1"/>
          <p:nvPr/>
        </p:nvSpPr>
        <p:spPr>
          <a:xfrm>
            <a:off x="384994" y="1659936"/>
            <a:ext cx="6493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</a:rPr>
              <a:t>Borrow </a:t>
            </a:r>
            <a:r>
              <a:rPr lang="en-US" sz="2800" b="1" dirty="0">
                <a:solidFill>
                  <a:srgbClr val="FF0000"/>
                </a:solidFill>
              </a:rPr>
              <a:t>books from the library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873" y="1372181"/>
            <a:ext cx="846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What </a:t>
            </a:r>
            <a:r>
              <a:rPr lang="en-US" sz="2800" b="1" dirty="0"/>
              <a:t>type of water bottles do they bring to school?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00315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272258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FD9458-6340-46A6-B26E-63A71E60EE74}"/>
              </a:ext>
            </a:extLst>
          </p:cNvPr>
          <p:cNvSpPr txBox="1"/>
          <p:nvPr/>
        </p:nvSpPr>
        <p:spPr>
          <a:xfrm>
            <a:off x="384348" y="2052189"/>
            <a:ext cx="54023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rgbClr val="FF0000"/>
                </a:solidFill>
              </a:rPr>
              <a:t>Reusable </a:t>
            </a:r>
            <a:r>
              <a:rPr lang="en-US" sz="2800" b="1" dirty="0">
                <a:solidFill>
                  <a:srgbClr val="FF0000"/>
                </a:solidFill>
              </a:rPr>
              <a:t>water bottles</a:t>
            </a: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052179" y="6141493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505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5423114"/>
            <a:ext cx="6553200" cy="830985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BodoniH" pitchFamily="34" charset="0"/>
              </a:rPr>
              <a:t>YOU GET A GIFT</a:t>
            </a:r>
            <a:endParaRPr lang="en-GB" sz="4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8407022" y="5790076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3303039" y="5869087"/>
            <a:ext cx="221037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07022" y="5790076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78" y="-54431"/>
            <a:ext cx="34929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ln>
                  <a:solidFill>
                    <a:srgbClr val="FF0000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Warm up:</a:t>
            </a:r>
            <a:endParaRPr lang="en-US" sz="5000" dirty="0">
              <a:ln>
                <a:solidFill>
                  <a:srgbClr val="FF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4817" y="-10848"/>
            <a:ext cx="58290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Game: </a:t>
            </a:r>
            <a:r>
              <a:rPr lang="en-US" sz="4400" b="1" dirty="0" err="1">
                <a:solidFill>
                  <a:srgbClr val="FF0000"/>
                </a:solidFill>
              </a:rPr>
              <a:t>Pelmanism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818" y="1542196"/>
            <a:ext cx="2060481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PROTECT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323909" y="1542196"/>
            <a:ext cx="2101673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 GIẢM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08117" y="1542196"/>
            <a:ext cx="2166392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RECYCLE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20584" y="1542196"/>
            <a:ext cx="2182336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9876" y="3298854"/>
            <a:ext cx="2060481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REDUCE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07967" y="3298854"/>
            <a:ext cx="2101673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BẢO VỆ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92174" y="3298854"/>
            <a:ext cx="2166392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ENVIRON-MENT</a:t>
            </a:r>
            <a:endParaRPr lang="en-US" sz="27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20584" y="3298854"/>
            <a:ext cx="2182336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RUBBISH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9876" y="5055512"/>
            <a:ext cx="2060481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RÁC THẢI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07967" y="5055512"/>
            <a:ext cx="2101673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TÁI CHẾ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92174" y="5055512"/>
            <a:ext cx="2166392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SỬ DỤNG LẠI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04642" y="5055512"/>
            <a:ext cx="2182336" cy="140301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MÔI TRƯỜNG</a:t>
            </a:r>
            <a:endParaRPr lang="en-US" sz="27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5340" y="1556263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33561" y="1542196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518808" y="1542196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30648" y="1542196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3046" y="3312921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17619" y="3283289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05758" y="3284734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28774" y="3298854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44820" y="5052519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317619" y="5038451"/>
            <a:ext cx="2093820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02865" y="5055512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814706" y="5055512"/>
            <a:ext cx="2198278" cy="1403015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84935" y="756536"/>
            <a:ext cx="568731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spc="-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Match  </a:t>
            </a:r>
            <a:r>
              <a:rPr lang="en-US" sz="2700" b="1" spc="-3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words  </a:t>
            </a:r>
            <a:r>
              <a:rPr lang="en-US" sz="2700" b="1" spc="-3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700" b="1" spc="-3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their meaning.</a:t>
            </a:r>
            <a:endParaRPr lang="en-US" sz="2700" b="1" spc="-3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0" y="2483893"/>
            <a:ext cx="3712191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9187" y="464024"/>
            <a:ext cx="6747835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3303039" y="5869087"/>
            <a:ext cx="221037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you get 2 plus points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407022" y="5790076"/>
            <a:ext cx="586854" cy="53226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questions.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84432" y="876059"/>
            <a:ext cx="6264833" cy="470318"/>
            <a:chOff x="363373" y="1262747"/>
            <a:chExt cx="6264833" cy="470318"/>
          </a:xfrm>
        </p:grpSpPr>
        <p:sp>
          <p:nvSpPr>
            <p:cNvPr id="91" name="TextBox 9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interview about?</a:t>
              </a:r>
              <a:endParaRPr lang="en-US" sz="2400" i="1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84432" y="1873078"/>
            <a:ext cx="6471767" cy="461665"/>
            <a:chOff x="369902" y="2142097"/>
            <a:chExt cx="6471767" cy="461665"/>
          </a:xfrm>
        </p:grpSpPr>
        <p:sp>
          <p:nvSpPr>
            <p:cNvPr id="94" name="TextBox 9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will they put in every classroom?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4432" y="2861444"/>
            <a:ext cx="7613923" cy="470318"/>
            <a:chOff x="363373" y="4026312"/>
            <a:chExt cx="7613923" cy="470318"/>
          </a:xfrm>
        </p:grpSpPr>
        <p:sp>
          <p:nvSpPr>
            <p:cNvPr id="97" name="TextBox 9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38203" y="4026312"/>
              <a:ext cx="7139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can they do with their old uniforms?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84432" y="3849810"/>
            <a:ext cx="6795083" cy="470318"/>
            <a:chOff x="363373" y="3312302"/>
            <a:chExt cx="6795083" cy="470318"/>
          </a:xfrm>
        </p:grpSpPr>
        <p:sp>
          <p:nvSpPr>
            <p:cNvPr id="100" name="TextBox 9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38204" y="3312302"/>
              <a:ext cx="6320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What do they do instead of buying new books?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4432" y="4855482"/>
            <a:ext cx="7086027" cy="470318"/>
            <a:chOff x="363373" y="5669935"/>
            <a:chExt cx="7086027" cy="470318"/>
          </a:xfrm>
        </p:grpSpPr>
        <p:sp>
          <p:nvSpPr>
            <p:cNvPr id="103" name="TextBox 10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38203" y="5669935"/>
              <a:ext cx="661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 of water bottles do they bring to school?</a:t>
              </a:r>
            </a:p>
          </p:txBody>
        </p:sp>
      </p:grpSp>
      <p:cxnSp>
        <p:nvCxnSpPr>
          <p:cNvPr id="105" name="Straight Connector 104"/>
          <p:cNvCxnSpPr/>
          <p:nvPr/>
        </p:nvCxnSpPr>
        <p:spPr>
          <a:xfrm flipV="1">
            <a:off x="960616" y="17142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960616" y="278106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964741" y="378868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964741" y="478159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64741" y="576226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95862" y="15796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395862" y="268076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95862" y="362945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95862" y="465665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395862" y="56373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82B924B-396D-4943-B63F-788D4199528E}"/>
              </a:ext>
            </a:extLst>
          </p:cNvPr>
          <p:cNvSpPr txBox="1"/>
          <p:nvPr/>
        </p:nvSpPr>
        <p:spPr>
          <a:xfrm>
            <a:off x="848372" y="1351254"/>
            <a:ext cx="5347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</a:rPr>
              <a:t>Ways to become greener at </a:t>
            </a:r>
            <a:r>
              <a:rPr lang="en-US" sz="2400" b="1" i="0" dirty="0" smtClean="0">
                <a:solidFill>
                  <a:srgbClr val="FF0000"/>
                </a:solidFill>
                <a:effectLst/>
              </a:rPr>
              <a:t>school.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7454AD-B27B-42DC-94E9-8FB0E3BE3529}"/>
              </a:ext>
            </a:extLst>
          </p:cNvPr>
          <p:cNvSpPr txBox="1"/>
          <p:nvPr/>
        </p:nvSpPr>
        <p:spPr>
          <a:xfrm>
            <a:off x="859262" y="2422087"/>
            <a:ext cx="458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Recycing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bins.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B0751B9-4D97-4FA4-A374-A500E40F1864}"/>
              </a:ext>
            </a:extLst>
          </p:cNvPr>
          <p:cNvSpPr txBox="1"/>
          <p:nvPr/>
        </p:nvSpPr>
        <p:spPr>
          <a:xfrm>
            <a:off x="848372" y="3372933"/>
            <a:ext cx="7841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Exchange old uniforms with friends or give them to </a:t>
            </a:r>
            <a:r>
              <a:rPr lang="en-US" sz="2400" b="1" dirty="0" smtClean="0">
                <a:solidFill>
                  <a:srgbClr val="FF0000"/>
                </a:solidFill>
              </a:rPr>
              <a:t>charity.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4F3EAC2-F3CC-4A56-96BA-BF3EF64974BF}"/>
              </a:ext>
            </a:extLst>
          </p:cNvPr>
          <p:cNvSpPr txBox="1"/>
          <p:nvPr/>
        </p:nvSpPr>
        <p:spPr>
          <a:xfrm>
            <a:off x="848372" y="4389490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Borrow books from the </a:t>
            </a:r>
            <a:r>
              <a:rPr lang="en-US" sz="2400" b="1" dirty="0" smtClean="0">
                <a:solidFill>
                  <a:srgbClr val="FF0000"/>
                </a:solidFill>
              </a:rPr>
              <a:t>library.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7FD9458-6340-46A6-B26E-63A71E60EE74}"/>
              </a:ext>
            </a:extLst>
          </p:cNvPr>
          <p:cNvSpPr txBox="1"/>
          <p:nvPr/>
        </p:nvSpPr>
        <p:spPr>
          <a:xfrm>
            <a:off x="848372" y="5368595"/>
            <a:ext cx="7486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Reusable water </a:t>
            </a:r>
            <a:r>
              <a:rPr lang="en-US" sz="2400" b="1" dirty="0" smtClean="0">
                <a:solidFill>
                  <a:srgbClr val="FF0000"/>
                </a:solidFill>
              </a:rPr>
              <a:t>bottles.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6096" y="69217"/>
            <a:ext cx="3936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8080"/>
                </a:solidFill>
              </a:rPr>
              <a:t>II.Speaking</a:t>
            </a:r>
            <a:endParaRPr lang="en-US" sz="4000" b="1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98" y="702736"/>
            <a:ext cx="6286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</a:rPr>
              <a:t>*Some </a:t>
            </a:r>
            <a:r>
              <a:rPr lang="en-GB" sz="3600" b="1" dirty="0">
                <a:solidFill>
                  <a:srgbClr val="C00000"/>
                </a:solidFill>
              </a:rPr>
              <a:t>tips to make your school greener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02" y="1980637"/>
            <a:ext cx="2381297" cy="22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3" y="1980402"/>
            <a:ext cx="2745390" cy="214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30" y="4248098"/>
            <a:ext cx="2970768" cy="24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35" y="2024257"/>
            <a:ext cx="2863328" cy="23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99" y="4544703"/>
            <a:ext cx="2917106" cy="197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" y="771861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39147" y="562390"/>
            <a:ext cx="7915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 mentions the following tips in the interview. Work in groups and discuss to put the tips in order from the easiest to the most difficult.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0721" y="1633955"/>
            <a:ext cx="5917571" cy="468142"/>
            <a:chOff x="800828" y="1677609"/>
            <a:chExt cx="5917571" cy="468142"/>
          </a:xfrm>
        </p:grpSpPr>
        <p:sp>
          <p:nvSpPr>
            <p:cNvPr id="22" name="TextBox 21"/>
            <p:cNvSpPr txBox="1"/>
            <p:nvPr/>
          </p:nvSpPr>
          <p:spPr>
            <a:xfrm>
              <a:off x="800828" y="168408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5659" y="1677609"/>
              <a:ext cx="5442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Putting recycling bins in every classroom.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122" y="3071863"/>
            <a:ext cx="6942651" cy="830997"/>
            <a:chOff x="800828" y="3679549"/>
            <a:chExt cx="6942651" cy="830997"/>
          </a:xfrm>
        </p:grpSpPr>
        <p:sp>
          <p:nvSpPr>
            <p:cNvPr id="25" name="TextBox 24"/>
            <p:cNvSpPr txBox="1"/>
            <p:nvPr/>
          </p:nvSpPr>
          <p:spPr>
            <a:xfrm>
              <a:off x="800828" y="368820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5658" y="3679549"/>
              <a:ext cx="64678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Borrowing books from the school library instead of buying new ones.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1531" y="4113399"/>
            <a:ext cx="7480724" cy="470318"/>
            <a:chOff x="800828" y="4405829"/>
            <a:chExt cx="7480724" cy="470318"/>
          </a:xfrm>
        </p:grpSpPr>
        <p:sp>
          <p:nvSpPr>
            <p:cNvPr id="28" name="TextBox 27"/>
            <p:cNvSpPr txBox="1"/>
            <p:nvPr/>
          </p:nvSpPr>
          <p:spPr>
            <a:xfrm>
              <a:off x="800828" y="4414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5658" y="4405829"/>
              <a:ext cx="7005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Bringing reusable water bottles to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1531" y="4799903"/>
            <a:ext cx="8083397" cy="461665"/>
            <a:chOff x="800828" y="5436790"/>
            <a:chExt cx="808339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75658" y="5436790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Planting trees at school.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0721" y="2236409"/>
            <a:ext cx="6602507" cy="830997"/>
            <a:chOff x="800828" y="2591059"/>
            <a:chExt cx="6602507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800828" y="261208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75658" y="2591059"/>
              <a:ext cx="6127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Exchanging old books and uniforms with friends or giving them to charity.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1531" y="5363453"/>
            <a:ext cx="6104969" cy="830997"/>
            <a:chOff x="800828" y="5436790"/>
            <a:chExt cx="6104969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800828" y="54367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75658" y="5436790"/>
              <a:ext cx="5630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Finding creative ways to reuse old items before throwing them away.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62255" y="1633955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62255" y="2393321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62255" y="3218896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662255" y="4167143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662255" y="4853647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62255" y="5541909"/>
            <a:ext cx="365760" cy="3541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2202" y="6273197"/>
            <a:ext cx="4830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Can you add more tips to the list?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5504" y="-26318"/>
            <a:ext cx="2812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II</a:t>
            </a:r>
            <a:r>
              <a:rPr lang="en-US" sz="3200" b="1" dirty="0" smtClean="0">
                <a:solidFill>
                  <a:srgbClr val="008080"/>
                </a:solidFill>
              </a:rPr>
              <a:t>. Speaking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766129-C334-461B-88FC-AFCDD798797F}"/>
              </a:ext>
            </a:extLst>
          </p:cNvPr>
          <p:cNvSpPr txBox="1"/>
          <p:nvPr/>
        </p:nvSpPr>
        <p:spPr>
          <a:xfrm>
            <a:off x="7625879" y="403988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1766129-C334-461B-88FC-AFCDD798797F}"/>
              </a:ext>
            </a:extLst>
          </p:cNvPr>
          <p:cNvSpPr txBox="1"/>
          <p:nvPr/>
        </p:nvSpPr>
        <p:spPr>
          <a:xfrm>
            <a:off x="7648607" y="54453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766129-C334-461B-88FC-AFCDD798797F}"/>
              </a:ext>
            </a:extLst>
          </p:cNvPr>
          <p:cNvSpPr txBox="1"/>
          <p:nvPr/>
        </p:nvSpPr>
        <p:spPr>
          <a:xfrm>
            <a:off x="7662255" y="229127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1766129-C334-461B-88FC-AFCDD798797F}"/>
              </a:ext>
            </a:extLst>
          </p:cNvPr>
          <p:cNvSpPr txBox="1"/>
          <p:nvPr/>
        </p:nvSpPr>
        <p:spPr>
          <a:xfrm>
            <a:off x="7662255" y="31035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1766129-C334-461B-88FC-AFCDD798797F}"/>
              </a:ext>
            </a:extLst>
          </p:cNvPr>
          <p:cNvSpPr txBox="1"/>
          <p:nvPr/>
        </p:nvSpPr>
        <p:spPr>
          <a:xfrm>
            <a:off x="7662255" y="15173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766129-C334-461B-88FC-AFCDD798797F}"/>
              </a:ext>
            </a:extLst>
          </p:cNvPr>
          <p:cNvSpPr txBox="1"/>
          <p:nvPr/>
        </p:nvSpPr>
        <p:spPr>
          <a:xfrm>
            <a:off x="7624444" y="47726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4426" y="1381195"/>
            <a:ext cx="4415840" cy="593428"/>
            <a:chOff x="363372" y="1262747"/>
            <a:chExt cx="4064976" cy="593428"/>
          </a:xfrm>
        </p:grpSpPr>
        <p:sp>
          <p:nvSpPr>
            <p:cNvPr id="8" name="TextBox 7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gift wrap?</a:t>
              </a:r>
              <a:endParaRPr lang="en-US" sz="32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7244" y="2306317"/>
            <a:ext cx="4415840" cy="584775"/>
            <a:chOff x="369902" y="2142097"/>
            <a:chExt cx="4064976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369902" y="2142097"/>
              <a:ext cx="822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4" y="2142097"/>
              <a:ext cx="3590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water bottles?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427" y="3077300"/>
            <a:ext cx="4415838" cy="589770"/>
            <a:chOff x="363373" y="3802949"/>
            <a:chExt cx="4064974" cy="589770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3802949"/>
              <a:ext cx="474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3807944"/>
              <a:ext cx="3590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used books?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B97BA0F-0EAC-4EAA-B14C-61E3AAA76EB2}"/>
              </a:ext>
            </a:extLst>
          </p:cNvPr>
          <p:cNvSpPr/>
          <p:nvPr/>
        </p:nvSpPr>
        <p:spPr>
          <a:xfrm>
            <a:off x="752902" y="1381195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AC38EEF-0078-4E34-BD5C-2CDE5135F9C7}"/>
              </a:ext>
            </a:extLst>
          </p:cNvPr>
          <p:cNvSpPr/>
          <p:nvPr/>
        </p:nvSpPr>
        <p:spPr>
          <a:xfrm>
            <a:off x="806515" y="2265374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17F4AAC-C5F4-4E8B-9A8D-8F7BA65B5B54}"/>
              </a:ext>
            </a:extLst>
          </p:cNvPr>
          <p:cNvSpPr/>
          <p:nvPr/>
        </p:nvSpPr>
        <p:spPr>
          <a:xfrm>
            <a:off x="792867" y="3112228"/>
            <a:ext cx="640080" cy="640080"/>
          </a:xfrm>
          <a:prstGeom prst="ellipse">
            <a:avLst/>
          </a:prstGeom>
          <a:noFill/>
          <a:ln w="38100">
            <a:solidFill>
              <a:srgbClr val="F1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3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8320" y="1436229"/>
            <a:ext cx="4415840" cy="593428"/>
            <a:chOff x="363372" y="1262747"/>
            <a:chExt cx="4064976" cy="593428"/>
          </a:xfrm>
        </p:grpSpPr>
        <p:sp>
          <p:nvSpPr>
            <p:cNvPr id="8" name="TextBox 7"/>
            <p:cNvSpPr txBox="1"/>
            <p:nvPr/>
          </p:nvSpPr>
          <p:spPr>
            <a:xfrm>
              <a:off x="363372" y="1262747"/>
              <a:ext cx="984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3" y="1271400"/>
              <a:ext cx="3601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used gift wrap?</a:t>
              </a:r>
              <a:endParaRPr lang="en-US" sz="3200" b="1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84320" y="2413338"/>
            <a:ext cx="844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a. We can use used gift wrap to cover books, notebooks, cut them into beautiful shapes to decorate houses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8" y="3616657"/>
            <a:ext cx="2533650" cy="24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60" y="3753135"/>
            <a:ext cx="2620370" cy="256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0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3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427" y="1146257"/>
            <a:ext cx="89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7244" y="1146257"/>
            <a:ext cx="390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used water bottles?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026" y="1965025"/>
            <a:ext cx="7456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We can use used water bottles to plant trees, keep pens, make toys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3146052"/>
            <a:ext cx="3043450" cy="23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81" y="3146052"/>
            <a:ext cx="3189351" cy="230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3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857" y="1262602"/>
            <a:ext cx="515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673" y="1253949"/>
            <a:ext cx="3900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used books?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298266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78026" y="144300"/>
            <a:ext cx="8154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you to  find creative ways to reuse old items. Can you think of any ways to reuse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694" y="1932168"/>
            <a:ext cx="7766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We </a:t>
            </a:r>
            <a:r>
              <a:rPr lang="en-GB" sz="2800" dirty="0"/>
              <a:t>can use used books to wrap things, give them to the school library or the local library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85" y="3111690"/>
            <a:ext cx="3069194" cy="238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72" y="3111689"/>
            <a:ext cx="3400623" cy="238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6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2513" y="2570832"/>
            <a:ext cx="8202305" cy="196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latin typeface=".VnBodoni" pitchFamily="34" charset="0"/>
              </a:rPr>
              <a:t>Do </a:t>
            </a:r>
            <a:r>
              <a:rPr lang="en-US" sz="2800" dirty="0">
                <a:latin typeface=".VnBodoni" pitchFamily="34" charset="0"/>
              </a:rPr>
              <a:t>Ex </a:t>
            </a:r>
            <a:r>
              <a:rPr lang="en-US" sz="2800" dirty="0" smtClean="0">
                <a:latin typeface=".VnBodoni" pitchFamily="34" charset="0"/>
              </a:rPr>
              <a:t>in WB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.VnBodoni" pitchFamily="34" charset="0"/>
                <a:cs typeface="Arial" panose="020B0604020202020204" pitchFamily="34" charset="0"/>
              </a:rPr>
              <a:t>F</a:t>
            </a:r>
            <a:r>
              <a:rPr lang="en-US" sz="2800" dirty="0" smtClean="0">
                <a:effectLst>
                  <a:glow rad="88900">
                    <a:schemeClr val="bg1"/>
                  </a:glow>
                </a:effectLst>
                <a:latin typeface=".VnBodoni" pitchFamily="34" charset="0"/>
                <a:cs typeface="Arial" panose="020B0604020202020204" pitchFamily="34" charset="0"/>
              </a:rPr>
              <a:t>ind 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.VnBodoni" pitchFamily="34" charset="0"/>
                <a:cs typeface="Arial" panose="020B0604020202020204" pitchFamily="34" charset="0"/>
              </a:rPr>
              <a:t>creative ways to reuse old items</a:t>
            </a:r>
            <a:endParaRPr lang="en-US" sz="2800" dirty="0">
              <a:latin typeface=".VnBodon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Bodoni" pitchFamily="34" charset="0"/>
              </a:rPr>
              <a:t>- </a:t>
            </a:r>
            <a:r>
              <a:rPr lang="en-US" sz="2800" dirty="0" smtClean="0">
                <a:latin typeface=".VnBodoni" pitchFamily="34" charset="0"/>
              </a:rPr>
              <a:t>   Prepare</a:t>
            </a:r>
            <a:r>
              <a:rPr lang="en-US" sz="2800" dirty="0">
                <a:latin typeface=".VnBodoni" pitchFamily="34" charset="0"/>
              </a:rPr>
              <a:t>:  Skills  2 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0270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6"/>
            <a:ext cx="9144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154789" y="2698217"/>
            <a:ext cx="4870346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3735" y="667458"/>
            <a:ext cx="6088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33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9986"/>
            <a:ext cx="8270544" cy="18597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869744"/>
            <a:ext cx="8161362" cy="48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8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09" y="3319635"/>
            <a:ext cx="3826101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94" y="3326422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8244" y="435428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Reading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8243" y="4898718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Speaking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" y="23634"/>
            <a:ext cx="8812944" cy="2279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8244" y="2495800"/>
            <a:ext cx="3291839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5: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839" y="618517"/>
            <a:ext cx="5418056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instead of</a:t>
            </a:r>
            <a:r>
              <a:rPr lang="en-US" sz="2800" dirty="0">
                <a:solidFill>
                  <a:srgbClr val="6C6C6C"/>
                </a:solidFill>
                <a:latin typeface="Arial"/>
                <a:ea typeface="Times New Roman"/>
                <a:cs typeface="Times New Roman"/>
              </a:rPr>
              <a:t> 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(prep) 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ɪnˈsted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</a:rPr>
              <a:t>əv</a:t>
            </a:r>
            <a:r>
              <a:rPr lang="en-US" sz="2400" dirty="0">
                <a:latin typeface="Times New Roman"/>
                <a:ea typeface="Times New Roman"/>
                <a:cs typeface="Times New Roman"/>
              </a:rPr>
              <a:t>/: 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a typeface="Times New Roman"/>
                <a:cs typeface="Calibri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charity (n)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/ˈ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tʃær.ɪ.ti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recycling bins (n)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/ˌ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ːˈ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saɪ.kl̩ng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creative (a)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kriˈeɪ.tɪv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/: </a:t>
            </a:r>
            <a:endParaRPr lang="en-US" sz="28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exchange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(v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ɪksˈtʃeɪndʒ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/=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swap (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reusable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(a)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riˈju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ː.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zə.bl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̩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427" y="9815"/>
            <a:ext cx="2252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 smtClean="0"/>
              <a:t>* </a:t>
            </a:r>
            <a:r>
              <a:rPr lang="en" sz="3200" b="1" dirty="0" smtClean="0"/>
              <a:t>Vocabulary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82" y="3807284"/>
            <a:ext cx="3231818" cy="235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02" y="1111074"/>
            <a:ext cx="3504774" cy="269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95" y="1782021"/>
            <a:ext cx="3378034" cy="346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86" y="2400992"/>
            <a:ext cx="3889612" cy="358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15" y="3050246"/>
            <a:ext cx="2586014" cy="25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26" y="58918"/>
            <a:ext cx="3166280" cy="26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22358" y="619499"/>
            <a:ext cx="3735043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hay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ừ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thiện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chế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đổi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ó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sử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endParaRPr lang="en-US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2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539" y="9815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600" dirty="0" smtClean="0">
                <a:solidFill>
                  <a:srgbClr val="C00000"/>
                </a:solidFill>
                <a:latin typeface=".VnBodoni" pitchFamily="34" charset="0"/>
              </a:rPr>
              <a:t>* Checking </a:t>
            </a:r>
            <a:r>
              <a:rPr lang="en" sz="3600" b="1" dirty="0" smtClean="0">
                <a:solidFill>
                  <a:srgbClr val="C00000"/>
                </a:solidFill>
                <a:latin typeface=".VnBodoni" pitchFamily="34" charset="0"/>
              </a:rPr>
              <a:t>vocab .</a:t>
            </a:r>
            <a:endParaRPr lang="en-US" sz="3600" b="1" dirty="0">
              <a:solidFill>
                <a:srgbClr val="C00000"/>
              </a:solidFill>
              <a:latin typeface=".VnBodoni" pitchFamily="34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192" y="5019822"/>
            <a:ext cx="1259006" cy="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59253" y="188706"/>
            <a:ext cx="2791642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FF0000"/>
                </a:solidFill>
              </a:rPr>
              <a:t>Say word in 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72798" y="926507"/>
            <a:ext cx="2193320" cy="1447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instead of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28215" y="4427696"/>
            <a:ext cx="2258242" cy="1467361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4901" y="1957806"/>
            <a:ext cx="2182515" cy="1447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creative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97037" y="1906022"/>
            <a:ext cx="2258242" cy="155136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8215" y="4427696"/>
            <a:ext cx="2265528" cy="1447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5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reusable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1547" y="4436680"/>
            <a:ext cx="2258242" cy="1424126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2797" y="2647439"/>
            <a:ext cx="2395740" cy="1516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exchange/ swap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59150" y="877435"/>
            <a:ext cx="2258242" cy="1495332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72798" y="2641968"/>
            <a:ext cx="2413538" cy="155136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24203" y="2204612"/>
            <a:ext cx="2193320" cy="1447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GB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harity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24203" y="2190964"/>
            <a:ext cx="2258242" cy="1495332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28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59253" y="4466023"/>
            <a:ext cx="2295214" cy="151633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recycling  bins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96225" y="4448506"/>
            <a:ext cx="2258242" cy="155136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GB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5150" y="7315"/>
            <a:ext cx="215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I. Reading</a:t>
            </a:r>
            <a:endParaRPr lang="en-US" sz="3200" b="1" dirty="0">
              <a:solidFill>
                <a:srgbClr val="0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649484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937899" y="602381"/>
            <a:ext cx="83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842" y="1805059"/>
            <a:ext cx="85162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And there’s another tip. We bring reusable water bottles to school. </a:t>
            </a:r>
            <a:r>
              <a:rPr lang="en-US" sz="2000" b="1" i="1" dirty="0"/>
              <a:t>Reporter: </a:t>
            </a:r>
            <a:r>
              <a:rPr lang="en-US" sz="20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Reporter: </a:t>
            </a:r>
            <a:r>
              <a:rPr lang="en-US" sz="20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000" b="1" i="1" dirty="0"/>
              <a:t>Nam: </a:t>
            </a:r>
            <a:r>
              <a:rPr lang="en-US" sz="2000" dirty="0"/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592105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4425" y="532065"/>
            <a:ext cx="8346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reporter is interviewing Nam, a member of the 3Rs Club. Read the interview. Find these words or phrases and underline them.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37899" y="1925109"/>
            <a:ext cx="6941128" cy="1610591"/>
            <a:chOff x="1028700" y="2738004"/>
            <a:chExt cx="6941128" cy="1610591"/>
          </a:xfrm>
        </p:grpSpPr>
        <p:sp>
          <p:nvSpPr>
            <p:cNvPr id="4" name="Rounded Rectangle 3"/>
            <p:cNvSpPr/>
            <p:nvPr/>
          </p:nvSpPr>
          <p:spPr>
            <a:xfrm>
              <a:off x="1028700" y="2738004"/>
              <a:ext cx="6941128" cy="16105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3736" y="2906120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C00000"/>
                  </a:solidFill>
                </a:rPr>
                <a:t>instead of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5094" y="2906119"/>
              <a:ext cx="16078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exchange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206" y="3411655"/>
              <a:ext cx="21782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recycling bins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1070" y="341165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reusable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49251" y="3411655"/>
              <a:ext cx="143353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C00000"/>
                  </a:solidFill>
                </a:rPr>
                <a:t>charity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5150" y="7330"/>
            <a:ext cx="215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I. Reading</a:t>
            </a:r>
            <a:endParaRPr lang="en-US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" y="1140560"/>
            <a:ext cx="8808835" cy="576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Can you share with us some tips to make your school greener?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Sure. Firstly, we put recycling bins in every classroom.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What about old books and uniforms?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exchange them with our friends or give them to charity. We don’t throw them away.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Anything else?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We borrow books from the school library instead of buying new ones.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Great! You can save much paper.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And there’s another tip. We bring reusable water bottles to school. </a:t>
            </a:r>
            <a:r>
              <a:rPr lang="en-US" sz="2200" b="1" i="1" dirty="0"/>
              <a:t>Reporter: </a:t>
            </a:r>
            <a:r>
              <a:rPr lang="en-US" sz="2200" dirty="0"/>
              <a:t>I see lots of trees in your school. Is planting trees a good tip?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Yeah. It makes our school greener. 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Reporter: </a:t>
            </a:r>
            <a:r>
              <a:rPr lang="en-US" sz="2200" dirty="0"/>
              <a:t>Thanks for sharing. Do you want to add anything?</a:t>
            </a:r>
          </a:p>
          <a:p>
            <a:pPr>
              <a:lnSpc>
                <a:spcPct val="112000"/>
              </a:lnSpc>
            </a:pPr>
            <a:r>
              <a:rPr lang="en-US" sz="2200" b="1" i="1" dirty="0"/>
              <a:t>Nam: </a:t>
            </a:r>
            <a:r>
              <a:rPr lang="en-US" sz="2200" dirty="0"/>
              <a:t>Finally, we usually find creative ways to reuse old items before throwing them away. </a:t>
            </a:r>
          </a:p>
          <a:p>
            <a:pPr>
              <a:lnSpc>
                <a:spcPct val="112000"/>
              </a:lnSpc>
            </a:pPr>
            <a:r>
              <a:rPr lang="en-US" sz="2200" dirty="0"/>
              <a:t>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1435" y="118190"/>
            <a:ext cx="6941128" cy="10223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5525" y="118191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instead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6883" y="118190"/>
            <a:ext cx="160787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exchange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2502" y="559074"/>
            <a:ext cx="217822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recycling bins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5366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reusable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3547" y="559074"/>
            <a:ext cx="1433539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/>
              <a:t>charity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F777C36-F397-4603-B812-7BDCDC90DC66}"/>
              </a:ext>
            </a:extLst>
          </p:cNvPr>
          <p:cNvCxnSpPr/>
          <p:nvPr/>
        </p:nvCxnSpPr>
        <p:spPr>
          <a:xfrm>
            <a:off x="5643418" y="3777673"/>
            <a:ext cx="1126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BB0B4DC-9915-4B94-A05E-998BB8450055}"/>
              </a:ext>
            </a:extLst>
          </p:cNvPr>
          <p:cNvCxnSpPr/>
          <p:nvPr/>
        </p:nvCxnSpPr>
        <p:spPr>
          <a:xfrm>
            <a:off x="1357746" y="2687782"/>
            <a:ext cx="11268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495532E-F809-4038-A77A-EB15EFFECC10}"/>
              </a:ext>
            </a:extLst>
          </p:cNvPr>
          <p:cNvCxnSpPr/>
          <p:nvPr/>
        </p:nvCxnSpPr>
        <p:spPr>
          <a:xfrm>
            <a:off x="3216561" y="1930400"/>
            <a:ext cx="155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5E7AA51-D890-4035-B150-CB98025E9914}"/>
              </a:ext>
            </a:extLst>
          </p:cNvPr>
          <p:cNvCxnSpPr/>
          <p:nvPr/>
        </p:nvCxnSpPr>
        <p:spPr>
          <a:xfrm>
            <a:off x="4789513" y="4525818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F5BA24-D58C-4082-BE0C-B72B8C996FCE}"/>
              </a:ext>
            </a:extLst>
          </p:cNvPr>
          <p:cNvCxnSpPr/>
          <p:nvPr/>
        </p:nvCxnSpPr>
        <p:spPr>
          <a:xfrm>
            <a:off x="6872774" y="2687782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1319</Words>
  <Application>Microsoft Office PowerPoint</Application>
  <PresentationFormat>On-screen Show (4:3)</PresentationFormat>
  <Paragraphs>218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154</cp:revision>
  <dcterms:created xsi:type="dcterms:W3CDTF">2020-12-09T02:04:09Z</dcterms:created>
  <dcterms:modified xsi:type="dcterms:W3CDTF">2022-02-23T09:47:53Z</dcterms:modified>
</cp:coreProperties>
</file>