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303" r:id="rId2"/>
    <p:sldId id="306" r:id="rId3"/>
    <p:sldId id="295" r:id="rId4"/>
    <p:sldId id="301" r:id="rId5"/>
    <p:sldId id="258" r:id="rId6"/>
    <p:sldId id="297" r:id="rId7"/>
    <p:sldId id="273" r:id="rId8"/>
    <p:sldId id="298" r:id="rId9"/>
    <p:sldId id="299" r:id="rId10"/>
    <p:sldId id="260" r:id="rId11"/>
    <p:sldId id="300" r:id="rId12"/>
    <p:sldId id="277" r:id="rId13"/>
    <p:sldId id="307" r:id="rId14"/>
    <p:sldId id="262" r:id="rId15"/>
    <p:sldId id="308" r:id="rId16"/>
    <p:sldId id="313" r:id="rId17"/>
    <p:sldId id="310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D8F"/>
    <a:srgbClr val="F16649"/>
    <a:srgbClr val="008080"/>
    <a:srgbClr val="669900"/>
    <a:srgbClr val="0033CC"/>
    <a:srgbClr val="C4E9FC"/>
    <a:srgbClr val="AAE0FA"/>
    <a:srgbClr val="ECF8FE"/>
    <a:srgbClr val="D3EFFD"/>
    <a:srgbClr val="84D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E4638-3800-4EA1-9090-2CD9B2C76F05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7670-85F4-4951-8719-5BFAF2299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1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18363" y="3936799"/>
            <a:ext cx="7806519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3600" b="1" dirty="0" smtClean="0">
                <a:solidFill>
                  <a:srgbClr val="0070C0"/>
                </a:solidFill>
                <a:latin typeface="Arial" charset="0"/>
              </a:rPr>
              <a:t>Song </a:t>
            </a:r>
            <a:r>
              <a:rPr lang="en-GB" altLang="en-US" sz="3600" b="1" dirty="0" err="1" smtClean="0">
                <a:solidFill>
                  <a:srgbClr val="0070C0"/>
                </a:solidFill>
                <a:latin typeface="Arial" charset="0"/>
              </a:rPr>
              <a:t>Ve</a:t>
            </a:r>
            <a:r>
              <a:rPr lang="en-US" altLang="en-US" sz="3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0070C0"/>
                </a:solidFill>
                <a:latin typeface="Arial" charset="0"/>
              </a:rPr>
              <a:t>Secondary School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 rot="20077942">
            <a:off x="125593" y="919937"/>
            <a:ext cx="4748861" cy="1385202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English </a:t>
            </a:r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</a:t>
            </a:r>
          </a:p>
        </p:txBody>
      </p:sp>
      <p:pic>
        <p:nvPicPr>
          <p:cNvPr id="5" name="Picture 11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92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8070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40" y="58070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150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28999" y="5815013"/>
            <a:ext cx="1784445" cy="9286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latin typeface=".VnBodoni" pitchFamily="34" charset="0"/>
              </a:rPr>
              <a:t>MRS THU BA</a:t>
            </a:r>
            <a:endParaRPr lang="en-US" b="1" dirty="0">
              <a:solidFill>
                <a:srgbClr val="C00000"/>
              </a:solidFill>
              <a:latin typeface=".VnBodoni" pitchFamily="34" charset="0"/>
            </a:endParaRPr>
          </a:p>
        </p:txBody>
      </p:sp>
      <p:pic>
        <p:nvPicPr>
          <p:cNvPr id="10" name="Picture 1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" y="5791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4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79268" y="184760"/>
            <a:ext cx="80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tick (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119197"/>
              </p:ext>
            </p:extLst>
          </p:nvPr>
        </p:nvGraphicFramePr>
        <p:xfrm>
          <a:off x="200084" y="1022441"/>
          <a:ext cx="8829617" cy="4713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17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3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352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2447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Mi thinks they can recycle things in the bins.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2447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At book fairs, students can exchange their old books.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2447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/>
                        <a:t>Nam thinks students will save money if they go to school by bus.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2447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 </a:t>
                      </a:r>
                      <a:r>
                        <a:rPr lang="en-US" sz="2400"/>
                        <a:t>Students can exchange their used uniforms at uniform fairs.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B2_36">
            <a:hlinkClick r:id="" action="ppaction://media"/>
            <a:extLst>
              <a:ext uri="{FF2B5EF4-FFF2-40B4-BE49-F238E27FC236}">
                <a16:creationId xmlns="" xmlns:a16="http://schemas.microsoft.com/office/drawing/2014/main" id="{E476DDD3-9CB5-410C-BF41-2D99D4C2C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8652" y="205542"/>
            <a:ext cx="487363" cy="487363"/>
          </a:xfrm>
          <a:prstGeom prst="rect">
            <a:avLst/>
          </a:prstGeom>
        </p:spPr>
      </p:pic>
      <p:sp>
        <p:nvSpPr>
          <p:cNvPr id="9" name="Rounded Rectangle 3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1934BA-271E-4284-803B-0151A7C881ED}"/>
              </a:ext>
            </a:extLst>
          </p:cNvPr>
          <p:cNvSpPr/>
          <p:nvPr/>
        </p:nvSpPr>
        <p:spPr>
          <a:xfrm>
            <a:off x="3768079" y="6058426"/>
            <a:ext cx="1607842" cy="37654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Audio script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55F783-F63D-4E46-9A94-7778BA9F872D}"/>
              </a:ext>
            </a:extLst>
          </p:cNvPr>
          <p:cNvSpPr txBox="1"/>
          <p:nvPr/>
        </p:nvSpPr>
        <p:spPr>
          <a:xfrm>
            <a:off x="8366514" y="1980593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31D054-3092-4962-B249-711C980A0928}"/>
              </a:ext>
            </a:extLst>
          </p:cNvPr>
          <p:cNvSpPr txBox="1"/>
          <p:nvPr/>
        </p:nvSpPr>
        <p:spPr>
          <a:xfrm>
            <a:off x="7553714" y="292270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979205-96BE-4AD4-AFF2-53155E8C0C6A}"/>
              </a:ext>
            </a:extLst>
          </p:cNvPr>
          <p:cNvSpPr txBox="1"/>
          <p:nvPr/>
        </p:nvSpPr>
        <p:spPr>
          <a:xfrm>
            <a:off x="8310676" y="385817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DC7FB5-1014-436F-B454-ECF453C87054}"/>
              </a:ext>
            </a:extLst>
          </p:cNvPr>
          <p:cNvSpPr txBox="1"/>
          <p:nvPr/>
        </p:nvSpPr>
        <p:spPr>
          <a:xfrm>
            <a:off x="7553714" y="4901883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3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5139869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2600" b="0" i="0" dirty="0">
                  <a:solidFill>
                    <a:srgbClr val="333333"/>
                  </a:solidFill>
                  <a:effectLst/>
                  <a:latin typeface="Helvetica Neue"/>
                </a:rPr>
                <a:t>Mi: I'm Mi from class 6A. If I become the president of the Club, I'll first talk to my friends about putting a recycling bin in every classroom. We can reuse the things we have in these bins. Secondly, I'll </a:t>
              </a:r>
              <a:r>
                <a:rPr lang="en-US" sz="2600" b="0" i="0" dirty="0" err="1">
                  <a:solidFill>
                    <a:srgbClr val="333333"/>
                  </a:solidFill>
                  <a:effectLst/>
                  <a:latin typeface="Helvetica Neue"/>
                </a:rPr>
                <a:t>organise</a:t>
              </a:r>
              <a:r>
                <a:rPr lang="en-US" sz="2600" b="0" i="0" dirty="0">
                  <a:solidFill>
                    <a:srgbClr val="333333"/>
                  </a:solidFill>
                  <a:effectLst/>
                  <a:latin typeface="Helvetica Neue"/>
                </a:rPr>
                <a:t> some book fairs. Students can exchange their used books at these fairs.</a:t>
              </a:r>
            </a:p>
            <a:p>
              <a:pPr algn="just">
                <a:lnSpc>
                  <a:spcPct val="11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2600" b="0" i="0" dirty="0">
                  <a:solidFill>
                    <a:srgbClr val="333333"/>
                  </a:solidFill>
                  <a:effectLst/>
                  <a:latin typeface="Helvetica Neue"/>
                </a:rPr>
                <a:t>Nam: I'm Nam from class 6E. If I become the president of the Club, I'll encourage students to go to school by bus. It'll be fun and help the environment. Next, I'll </a:t>
              </a:r>
              <a:r>
                <a:rPr lang="en-US" sz="2600" b="0" i="0" dirty="0" err="1">
                  <a:solidFill>
                    <a:srgbClr val="333333"/>
                  </a:solidFill>
                  <a:effectLst/>
                  <a:latin typeface="Helvetica Neue"/>
                </a:rPr>
                <a:t>organise</a:t>
              </a:r>
              <a:r>
                <a:rPr lang="en-US" sz="2600" b="0" i="0" dirty="0">
                  <a:solidFill>
                    <a:srgbClr val="333333"/>
                  </a:solidFill>
                  <a:effectLst/>
                  <a:latin typeface="Helvetica Neue"/>
                </a:rPr>
                <a:t> some uniform fairs. This is where students can exchange used uniforms with other students.</a:t>
              </a:r>
              <a:endParaRPr lang="en-US" sz="2600" i="0" dirty="0"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2_36">
            <a:hlinkClick r:id="" action="ppaction://media"/>
            <a:extLst>
              <a:ext uri="{FF2B5EF4-FFF2-40B4-BE49-F238E27FC236}">
                <a16:creationId xmlns="" xmlns:a16="http://schemas.microsoft.com/office/drawing/2014/main" id="{C64B0C56-9D64-43A8-953B-587EFAE3BD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49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6041" y="129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142" y="1442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80"/>
                </a:solidFill>
                <a:latin typeface=".VnBodoni" pitchFamily="34" charset="0"/>
              </a:rPr>
              <a:t>II. Writing</a:t>
            </a:r>
            <a:endParaRPr lang="en-US" sz="3600" b="1" dirty="0">
              <a:solidFill>
                <a:srgbClr val="008080"/>
              </a:solidFill>
              <a:latin typeface=".VnBodon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6" y="728992"/>
            <a:ext cx="587409" cy="6216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065603" y="586516"/>
            <a:ext cx="7903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classmate. Ask him/ her what two things he / she will do if he / she becomes the president of the 3Rs Club. Take notes below.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1263" y="1714434"/>
            <a:ext cx="4572000" cy="1338828"/>
          </a:xfrm>
          <a:prstGeom prst="rect">
            <a:avLst/>
          </a:prstGeom>
          <a:solidFill>
            <a:srgbClr val="92D050">
              <a:alpha val="63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Name 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GB" dirty="0"/>
              <a:t>Idea 1 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GB" dirty="0"/>
              <a:t>Idea 2 </a:t>
            </a:r>
            <a:r>
              <a:rPr lang="en-GB" dirty="0" smtClean="0"/>
              <a:t>...................................................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2918826"/>
            <a:ext cx="8861333" cy="38436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7403" y="3203390"/>
            <a:ext cx="3587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Study Skill - Writing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5476" y="3666298"/>
            <a:ext cx="7542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Giving explanations and / or examples is an important writing skill.</a:t>
            </a:r>
          </a:p>
          <a:p>
            <a:r>
              <a:rPr lang="en-US" sz="2400" dirty="0"/>
              <a:t>You should give explanations and / or examples to support your ideas.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5476" y="5195014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9090" y="5602087"/>
            <a:ext cx="7779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Secondly, I’ll </a:t>
            </a:r>
            <a:r>
              <a:rPr lang="en-US" sz="2400" dirty="0" err="1"/>
              <a:t>organise</a:t>
            </a:r>
            <a:r>
              <a:rPr lang="en-US" sz="2400" dirty="0"/>
              <a:t> some book fairs. At these events students can exchange their used books.</a:t>
            </a:r>
          </a:p>
        </p:txBody>
      </p:sp>
    </p:spTree>
    <p:extLst>
      <p:ext uri="{BB962C8B-B14F-4D97-AF65-F5344CB8AC3E}">
        <p14:creationId xmlns:p14="http://schemas.microsoft.com/office/powerpoint/2010/main" val="65913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6" y="224016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647971" y="1724063"/>
            <a:ext cx="7759049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Name</a:t>
            </a:r>
            <a:r>
              <a:rPr lang="en-US" sz="2000" dirty="0"/>
              <a:t>: </a:t>
            </a:r>
            <a:r>
              <a:rPr lang="en-US" sz="2000" b="1" dirty="0" err="1" smtClean="0">
                <a:solidFill>
                  <a:srgbClr val="FF0000"/>
                </a:solidFill>
              </a:rPr>
              <a:t>Vy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Idea </a:t>
            </a:r>
            <a:r>
              <a:rPr lang="en-US" sz="2000" dirty="0"/>
              <a:t>1: encourage students to go to school by bike or bus 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Idea 2:  find creative ways to reuse old items instead of throwing them away </a:t>
            </a:r>
            <a:r>
              <a:rPr lang="en-US" sz="2000" i="1" dirty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7903" y="73888"/>
            <a:ext cx="7903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classmate. Ask him/ her what two things he / she will do if he / she becomes the president of the 3Rs Club. Take notes below.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510" y="1261355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Example: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971" y="3898922"/>
            <a:ext cx="76225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Firstly I will encourage students to go to school by bike or bus </a:t>
            </a:r>
            <a:r>
              <a:rPr lang="en-US" sz="2000" b="1" i="1" dirty="0">
                <a:solidFill>
                  <a:srgbClr val="FF0000"/>
                </a:solidFill>
              </a:rPr>
              <a:t>(idea)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en-US" sz="2000" dirty="0"/>
              <a:t>It will be very friendly to the environment </a:t>
            </a:r>
            <a:r>
              <a:rPr lang="en-US" sz="2000" i="1" dirty="0">
                <a:solidFill>
                  <a:srgbClr val="FF0000"/>
                </a:solidFill>
              </a:rPr>
              <a:t>(explanation)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</a:t>
            </a:r>
            <a:r>
              <a:rPr lang="en-US" sz="2000" dirty="0" smtClean="0"/>
              <a:t>Secondly, </a:t>
            </a:r>
            <a:r>
              <a:rPr lang="en-US" sz="2000" dirty="0"/>
              <a:t>I will find creative ways to reuse old items instead of throwing them away </a:t>
            </a:r>
            <a:r>
              <a:rPr lang="en-US" sz="2000" i="1" dirty="0">
                <a:solidFill>
                  <a:srgbClr val="FF0000"/>
                </a:solidFill>
              </a:rPr>
              <a:t>(idea)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 For example, I will use wine bottles to make lights or flower vases </a:t>
            </a:r>
            <a:r>
              <a:rPr lang="en-US" sz="2000" i="1" dirty="0">
                <a:solidFill>
                  <a:srgbClr val="FF0000"/>
                </a:solidFill>
              </a:rPr>
              <a:t>(example)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3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53236" y="0"/>
            <a:ext cx="74592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paragraph about your classmate’s ideas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Write about 50 words.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698" y="1143470"/>
            <a:ext cx="8002505" cy="3075709"/>
          </a:xfrm>
          <a:prstGeom prst="rect">
            <a:avLst/>
          </a:prstGeom>
          <a:solidFill>
            <a:srgbClr val="73AD8F">
              <a:alpha val="65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5229" y="1430247"/>
            <a:ext cx="7487302" cy="2492990"/>
          </a:xfrm>
          <a:prstGeom prst="rect">
            <a:avLst/>
          </a:prstGeom>
          <a:solidFill>
            <a:srgbClr val="73AD8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My classmate is _________________. If _______ becomes the president of the 3Rs Club, ______ will do two things. Firstly, 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9302" y="945108"/>
            <a:ext cx="7965958" cy="48737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 smtClean="0"/>
              <a:t>My </a:t>
            </a:r>
            <a:r>
              <a:rPr lang="en-US" i="1" dirty="0"/>
              <a:t>classmate is </a:t>
            </a:r>
            <a:r>
              <a:rPr lang="en-US" i="1" dirty="0" err="1"/>
              <a:t>Vy</a:t>
            </a:r>
            <a:r>
              <a:rPr lang="en-US" i="1" dirty="0"/>
              <a:t> If she becomes the president of 3Rs Club. She will do two things. </a:t>
            </a:r>
            <a:r>
              <a:rPr lang="en-US" i="1" dirty="0">
                <a:solidFill>
                  <a:srgbClr val="FF0000"/>
                </a:solidFill>
              </a:rPr>
              <a:t>Firstly, </a:t>
            </a:r>
            <a:r>
              <a:rPr lang="en-US" i="1" dirty="0"/>
              <a:t>she will encourage students to go to school by bike or bus. It will be very friendly to the environment. </a:t>
            </a:r>
            <a:r>
              <a:rPr lang="en-US" i="1" dirty="0">
                <a:solidFill>
                  <a:srgbClr val="FF0000"/>
                </a:solidFill>
              </a:rPr>
              <a:t>Secondly</a:t>
            </a:r>
            <a:r>
              <a:rPr lang="en-US" i="1" dirty="0"/>
              <a:t>, </a:t>
            </a:r>
            <a:r>
              <a:rPr lang="en-US" dirty="0"/>
              <a:t> </a:t>
            </a:r>
            <a:r>
              <a:rPr lang="en-US" i="1" dirty="0"/>
              <a:t>she will </a:t>
            </a:r>
            <a:r>
              <a:rPr lang="en-US" i="1" dirty="0" err="1"/>
              <a:t>organise</a:t>
            </a:r>
            <a:r>
              <a:rPr lang="en-US" i="1" dirty="0"/>
              <a:t> recycling clubs and call students to join. In this club, they will make beautiful and helpful things from old things or recycled things. I think she will be a good club president.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9302" y="182013"/>
            <a:ext cx="300114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400" b="1" i="1" dirty="0">
                <a:solidFill>
                  <a:prstClr val="black"/>
                </a:solidFill>
              </a:rPr>
              <a:t>* Model </a:t>
            </a:r>
            <a:r>
              <a:rPr lang="en-US" sz="2400" b="1" i="1" dirty="0" smtClean="0">
                <a:solidFill>
                  <a:prstClr val="black"/>
                </a:solidFill>
              </a:rPr>
              <a:t>writing - 1: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302" y="182013"/>
            <a:ext cx="291618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n-US" sz="2400" b="1" i="1" dirty="0">
                <a:solidFill>
                  <a:prstClr val="black"/>
                </a:solidFill>
              </a:rPr>
              <a:t>* Model </a:t>
            </a:r>
            <a:r>
              <a:rPr lang="en-US" sz="2400" b="1" i="1" dirty="0" smtClean="0">
                <a:solidFill>
                  <a:prstClr val="black"/>
                </a:solidFill>
              </a:rPr>
              <a:t>writing -2: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529" y="1006817"/>
            <a:ext cx="82935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My 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classmate is </a:t>
            </a: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Nam. 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If </a:t>
            </a: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he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 becomes the president of the 3Rs Club, </a:t>
            </a: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he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 will do two things. </a:t>
            </a:r>
            <a:r>
              <a:rPr lang="en-US" sz="2800" u="sng" dirty="0">
                <a:solidFill>
                  <a:srgbClr val="FF0000"/>
                </a:solidFill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Firstly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, </a:t>
            </a: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he 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will talk to </a:t>
            </a: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his 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friends about growing vegetables in the school garden. The school will become greener. </a:t>
            </a:r>
            <a:r>
              <a:rPr lang="en-US" sz="2800" u="sng" dirty="0">
                <a:solidFill>
                  <a:srgbClr val="FF0000"/>
                </a:solidFill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Secondly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, </a:t>
            </a: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he 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will hold uniform fairs. We can exchange our used uniforms. We can save money and the environment. I think </a:t>
            </a:r>
            <a:r>
              <a:rPr lang="en-US" sz="2800" dirty="0" smtClean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he </a:t>
            </a:r>
            <a: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  <a:t>will be a good president.</a:t>
            </a:r>
            <a:br>
              <a:rPr lang="en-US" sz="2800" dirty="0">
                <a:latin typeface=".VnArial Narrow" pitchFamily="34" charset="0"/>
                <a:ea typeface="Open Sans Light" pitchFamily="34" charset="0"/>
                <a:cs typeface="Open Sans Light" pitchFamily="34" charset="0"/>
              </a:rPr>
            </a:br>
            <a:endParaRPr lang="en-US" sz="2800" dirty="0">
              <a:latin typeface=".VnArial Narrow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685799" y="1676401"/>
            <a:ext cx="8035119" cy="258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3600" dirty="0" smtClean="0">
                <a:latin typeface="+mn-lt"/>
              </a:rPr>
              <a:t>- Rewrite </a:t>
            </a:r>
            <a:r>
              <a:rPr lang="en-US" sz="3600" dirty="0">
                <a:latin typeface="+mn-lt"/>
              </a:rPr>
              <a:t>the writing in the notebook.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n-lt"/>
              </a:rPr>
              <a:t>- Prepare “ Looking back and project”</a:t>
            </a:r>
            <a:r>
              <a:rPr lang="en-US" sz="3600" dirty="0" smtClean="0">
                <a:latin typeface="+mn-lt"/>
                <a:cs typeface="Times New Roman" pitchFamily="18" charset="0"/>
              </a:rPr>
              <a:t>.</a:t>
            </a:r>
            <a:endParaRPr lang="en-US" sz="3600" dirty="0">
              <a:latin typeface="+mn-lt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3600" dirty="0">
              <a:latin typeface="+mn-lt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36478" y="152400"/>
            <a:ext cx="8855122" cy="6553200"/>
          </a:xfrm>
          <a:prstGeom prst="flowChartProcess">
            <a:avLst/>
          </a:prstGeom>
          <a:noFill/>
          <a:ln w="76200">
            <a:solidFill>
              <a:srgbClr val="008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805112" y="481013"/>
            <a:ext cx="491013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C00000"/>
                </a:solidFill>
              </a:rPr>
              <a:t>* </a:t>
            </a:r>
            <a:r>
              <a:rPr lang="en-US" sz="5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666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1494106"/>
            <a:ext cx="7488832" cy="263147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35858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0" y="570847"/>
            <a:ext cx="7970292" cy="56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306" y="109182"/>
            <a:ext cx="236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8080"/>
                </a:solidFill>
              </a:rPr>
              <a:t>* WARM – UP: 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0368" y="109182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Brainstorming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8174" y="2095900"/>
            <a:ext cx="6960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are the necessary qualities of the club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president ?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172227" y="54488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,, t,,,,, </a:t>
            </a:r>
            <a:r>
              <a:rPr lang="en-GB" dirty="0"/>
              <a:t>….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270521">
            <a:off x="1604037" y="2759503"/>
            <a:ext cx="9893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active</a:t>
            </a:r>
          </a:p>
        </p:txBody>
      </p:sp>
      <p:sp>
        <p:nvSpPr>
          <p:cNvPr id="3" name="Rectangle 2"/>
          <p:cNvSpPr/>
          <p:nvPr/>
        </p:nvSpPr>
        <p:spPr>
          <a:xfrm rot="1067789">
            <a:off x="6013692" y="2805669"/>
            <a:ext cx="121539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.VnArial Narrow" pitchFamily="34" charset="0"/>
              </a:rPr>
              <a:t>creative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4454" y="5079537"/>
            <a:ext cx="11336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 smtClean="0">
                <a:latin typeface=".VnArial Narrow" pitchFamily="34" charset="0"/>
              </a:rPr>
              <a:t>friendly</a:t>
            </a:r>
            <a:endParaRPr lang="en-US" sz="2800" dirty="0">
              <a:latin typeface=".Vn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20349022">
            <a:off x="1122790" y="3558298"/>
            <a:ext cx="1435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confident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 rot="406385">
            <a:off x="5851869" y="3811467"/>
            <a:ext cx="21948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good knowledge,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 rot="20893617">
            <a:off x="5650797" y="4697607"/>
            <a:ext cx="17620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responsible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 rot="864492">
            <a:off x="1982505" y="4144317"/>
            <a:ext cx="11095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patient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 rot="19804844">
            <a:off x="1351055" y="4744461"/>
            <a:ext cx="93807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/>
              <a:t>funny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098723" y="5218036"/>
            <a:ext cx="136768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.VnArial Narrow" pitchFamily="34" charset="0"/>
              </a:rPr>
              <a:t>disciplined</a:t>
            </a:r>
            <a:endParaRPr lang="en-US" sz="24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" y="23634"/>
            <a:ext cx="8812944" cy="2279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44" y="3490636"/>
            <a:ext cx="4176100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29" y="3487541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733" y="4410745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Listening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990" y="4970683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Writing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8245" y="2538116"/>
            <a:ext cx="2998532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6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806" y="150901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80"/>
                </a:solidFill>
                <a:latin typeface=".VnBodoni" pitchFamily="34" charset="0"/>
              </a:rPr>
              <a:t>I. Listening</a:t>
            </a:r>
            <a:endParaRPr lang="en-US" sz="3600" b="1" dirty="0">
              <a:solidFill>
                <a:srgbClr val="008080"/>
              </a:solidFill>
              <a:latin typeface=".VnBodon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5" y="797233"/>
            <a:ext cx="8393372" cy="59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9737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two students talking about what they will do if they become the president of the 3Rs Club. Fill each blank with a word or a number.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4" y="1652154"/>
            <a:ext cx="3539926" cy="3961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44" y="1851684"/>
            <a:ext cx="3475915" cy="38897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1991" y="5881255"/>
            <a:ext cx="219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Mi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3860" y="5881255"/>
            <a:ext cx="2192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Nam</a:t>
            </a:r>
          </a:p>
        </p:txBody>
      </p:sp>
      <p:pic>
        <p:nvPicPr>
          <p:cNvPr id="2" name="B2_35">
            <a:hlinkClick r:id="" action="ppaction://media"/>
            <a:extLst>
              <a:ext uri="{FF2B5EF4-FFF2-40B4-BE49-F238E27FC236}">
                <a16:creationId xmlns="" xmlns:a16="http://schemas.microsoft.com/office/drawing/2014/main" id="{22444092-3FEA-44C1-9D19-78283EBBF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8656" y="9500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00272"/>
              </p:ext>
            </p:extLst>
          </p:nvPr>
        </p:nvGraphicFramePr>
        <p:xfrm>
          <a:off x="237259" y="381579"/>
          <a:ext cx="8669483" cy="572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26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054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rgbClr val="AA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lang="en-US" sz="4000" dirty="0" err="1">
                          <a:solidFill>
                            <a:srgbClr val="C00000"/>
                          </a:solidFill>
                        </a:rPr>
                        <a:t>Mi</a:t>
                      </a:r>
                      <a:endParaRPr lang="en-US" sz="4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B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542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Class</a:t>
                      </a:r>
                    </a:p>
                  </a:txBody>
                  <a:tcPr anchor="ctr">
                    <a:solidFill>
                      <a:srgbClr val="AAE0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(1)</a:t>
                      </a:r>
                    </a:p>
                  </a:txBody>
                  <a:tcPr anchor="ctr">
                    <a:solidFill>
                      <a:srgbClr val="FB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542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Ideal 1</a:t>
                      </a:r>
                    </a:p>
                  </a:txBody>
                  <a:tcPr anchor="ctr">
                    <a:solidFill>
                      <a:srgbClr val="AAE0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Putting a (2)                  </a:t>
                      </a:r>
                      <a:r>
                        <a:rPr lang="en-US" sz="2600" dirty="0" smtClean="0"/>
                        <a:t>  bin </a:t>
                      </a:r>
                      <a:r>
                        <a:rPr lang="en-US" sz="2600" dirty="0"/>
                        <a:t>in every classroom</a:t>
                      </a:r>
                    </a:p>
                  </a:txBody>
                  <a:tcPr anchor="ctr">
                    <a:solidFill>
                      <a:srgbClr val="FB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910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Ideal 2</a:t>
                      </a:r>
                    </a:p>
                  </a:txBody>
                  <a:tcPr anchor="ctr">
                    <a:solidFill>
                      <a:srgbClr val="AAE0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Having (3)                 fairs</a:t>
                      </a:r>
                    </a:p>
                  </a:txBody>
                  <a:tcPr anchor="ctr">
                    <a:solidFill>
                      <a:srgbClr val="FBDF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344"/>
            <a:ext cx="1228723" cy="1375001"/>
          </a:xfrm>
          <a:prstGeom prst="rect">
            <a:avLst/>
          </a:prstGeom>
        </p:spPr>
      </p:pic>
      <p:sp>
        <p:nvSpPr>
          <p:cNvPr id="4" name="Rounded Rectangle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C6896CEA-FC22-4BA7-A977-C474AB21E78E}"/>
              </a:ext>
            </a:extLst>
          </p:cNvPr>
          <p:cNvSpPr/>
          <p:nvPr/>
        </p:nvSpPr>
        <p:spPr>
          <a:xfrm>
            <a:off x="3768079" y="6331386"/>
            <a:ext cx="1607842" cy="37654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Audio script</a:t>
            </a:r>
          </a:p>
        </p:txBody>
      </p:sp>
      <p:pic>
        <p:nvPicPr>
          <p:cNvPr id="5" name="B2_35">
            <a:hlinkClick r:id="" action="ppaction://media"/>
            <a:extLst>
              <a:ext uri="{FF2B5EF4-FFF2-40B4-BE49-F238E27FC236}">
                <a16:creationId xmlns="" xmlns:a16="http://schemas.microsoft.com/office/drawing/2014/main" id="{69E51A98-42EB-4D91-B1E2-420F40FFD8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36" end="27987.0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10050" y="53413"/>
            <a:ext cx="487363" cy="4873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EB9B50B-BD0B-44AC-B086-B9648187F52B}"/>
              </a:ext>
            </a:extLst>
          </p:cNvPr>
          <p:cNvCxnSpPr/>
          <p:nvPr/>
        </p:nvCxnSpPr>
        <p:spPr>
          <a:xfrm>
            <a:off x="3186545" y="2678545"/>
            <a:ext cx="1188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1384161-C55C-4C6E-99EB-0244F91EC223}"/>
              </a:ext>
            </a:extLst>
          </p:cNvPr>
          <p:cNvCxnSpPr/>
          <p:nvPr/>
        </p:nvCxnSpPr>
        <p:spPr>
          <a:xfrm>
            <a:off x="4775825" y="3927932"/>
            <a:ext cx="1188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A0CE334-2F42-4ED8-90DB-572A538C299F}"/>
              </a:ext>
            </a:extLst>
          </p:cNvPr>
          <p:cNvCxnSpPr/>
          <p:nvPr/>
        </p:nvCxnSpPr>
        <p:spPr>
          <a:xfrm>
            <a:off x="4130639" y="5541817"/>
            <a:ext cx="1188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B5E52B1-70CF-43E4-B941-3F95392084BB}"/>
              </a:ext>
            </a:extLst>
          </p:cNvPr>
          <p:cNvSpPr txBox="1"/>
          <p:nvPr/>
        </p:nvSpPr>
        <p:spPr>
          <a:xfrm>
            <a:off x="3186545" y="2265636"/>
            <a:ext cx="611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6A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BA2028A-7D34-4E8C-94B1-4F736BA7B564}"/>
              </a:ext>
            </a:extLst>
          </p:cNvPr>
          <p:cNvSpPr txBox="1"/>
          <p:nvPr/>
        </p:nvSpPr>
        <p:spPr>
          <a:xfrm>
            <a:off x="4598982" y="3471878"/>
            <a:ext cx="16514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recycling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FDBCEC-E2AE-441F-8EBA-B1693929B777}"/>
              </a:ext>
            </a:extLst>
          </p:cNvPr>
          <p:cNvSpPr txBox="1"/>
          <p:nvPr/>
        </p:nvSpPr>
        <p:spPr>
          <a:xfrm>
            <a:off x="4303168" y="5124790"/>
            <a:ext cx="981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39261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2909707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  <a:latin typeface="Helvetica Neue"/>
                </a:rPr>
                <a:t>Mi: I'm Mi from class 6A. If I become the president of the Club, I'll first talk to my friends about putting a recycling bin in every classroom. We can reuse the things we have in these bins. Secondly, I'll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Helvetica Neue"/>
                </a:rPr>
                <a:t>organise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Helvetica Neue"/>
                </a:rPr>
                <a:t> some book fairs. Students can exchange their used books at these fairs.</a:t>
              </a:r>
              <a:endParaRPr lang="en-US" sz="2800" i="0" dirty="0"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2_35">
            <a:hlinkClick r:id="" action="ppaction://media"/>
            <a:extLst>
              <a:ext uri="{FF2B5EF4-FFF2-40B4-BE49-F238E27FC236}">
                <a16:creationId xmlns="" xmlns:a16="http://schemas.microsoft.com/office/drawing/2014/main" id="{B377020B-E0AC-466E-B766-9E4B7106C6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36" end="27987.0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6041" y="1358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13939"/>
              </p:ext>
            </p:extLst>
          </p:nvPr>
        </p:nvGraphicFramePr>
        <p:xfrm>
          <a:off x="237259" y="353872"/>
          <a:ext cx="8669483" cy="572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26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054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solidFill>
                      <a:srgbClr val="84D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4000" dirty="0">
                          <a:solidFill>
                            <a:srgbClr val="C00000"/>
                          </a:solidFill>
                        </a:rPr>
                        <a:t>Nam</a:t>
                      </a:r>
                    </a:p>
                  </a:txBody>
                  <a:tcPr anchor="ctr">
                    <a:solidFill>
                      <a:srgbClr val="C4E9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5427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Class</a:t>
                      </a:r>
                    </a:p>
                  </a:txBody>
                  <a:tcPr anchor="ctr">
                    <a:solidFill>
                      <a:srgbClr val="84D1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(4) </a:t>
                      </a:r>
                    </a:p>
                  </a:txBody>
                  <a:tcPr anchor="ctr">
                    <a:solidFill>
                      <a:srgbClr val="C4E9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5427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Ideal 1</a:t>
                      </a:r>
                    </a:p>
                  </a:txBody>
                  <a:tcPr anchor="ctr">
                    <a:solidFill>
                      <a:srgbClr val="84D1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Encouraging students to use (5)</a:t>
                      </a:r>
                    </a:p>
                  </a:txBody>
                  <a:tcPr anchor="ctr">
                    <a:solidFill>
                      <a:srgbClr val="C4E9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9108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Ideal 2</a:t>
                      </a:r>
                    </a:p>
                  </a:txBody>
                  <a:tcPr anchor="ctr">
                    <a:solidFill>
                      <a:srgbClr val="84D1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Organising</a:t>
                      </a:r>
                      <a:r>
                        <a:rPr lang="en-US" sz="2800" dirty="0"/>
                        <a:t> (6)               fairs</a:t>
                      </a:r>
                    </a:p>
                  </a:txBody>
                  <a:tcPr anchor="ctr">
                    <a:solidFill>
                      <a:srgbClr val="C4E9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346"/>
            <a:ext cx="1228723" cy="1374999"/>
          </a:xfrm>
          <a:prstGeom prst="rect">
            <a:avLst/>
          </a:prstGeom>
        </p:spPr>
      </p:pic>
      <p:sp>
        <p:nvSpPr>
          <p:cNvPr id="5" name="Rounded Rectangle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9FFC3E65-D35A-46FD-98C3-D05635D64A6C}"/>
              </a:ext>
            </a:extLst>
          </p:cNvPr>
          <p:cNvSpPr/>
          <p:nvPr/>
        </p:nvSpPr>
        <p:spPr>
          <a:xfrm>
            <a:off x="3768079" y="6331386"/>
            <a:ext cx="1607842" cy="37654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Audio script</a:t>
            </a:r>
          </a:p>
        </p:txBody>
      </p:sp>
      <p:pic>
        <p:nvPicPr>
          <p:cNvPr id="8" name="B2_35">
            <a:hlinkClick r:id="" action="ppaction://media"/>
            <a:extLst>
              <a:ext uri="{FF2B5EF4-FFF2-40B4-BE49-F238E27FC236}">
                <a16:creationId xmlns="" xmlns:a16="http://schemas.microsoft.com/office/drawing/2014/main" id="{3F551906-CD13-4E37-826E-FE89AFC025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00" end="1790.0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4434" y="846818"/>
            <a:ext cx="487363" cy="4873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E596D85-BCC2-493F-A1E5-2A6AD0398C0B}"/>
              </a:ext>
            </a:extLst>
          </p:cNvPr>
          <p:cNvCxnSpPr/>
          <p:nvPr/>
        </p:nvCxnSpPr>
        <p:spPr>
          <a:xfrm>
            <a:off x="3186545" y="2678545"/>
            <a:ext cx="1188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7034B6-A293-4560-A33E-A61E599F1630}"/>
              </a:ext>
            </a:extLst>
          </p:cNvPr>
          <p:cNvSpPr txBox="1"/>
          <p:nvPr/>
        </p:nvSpPr>
        <p:spPr>
          <a:xfrm>
            <a:off x="3186545" y="2265636"/>
            <a:ext cx="5934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6E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BE785419-4F72-476E-85E5-1C189F14069E}"/>
              </a:ext>
            </a:extLst>
          </p:cNvPr>
          <p:cNvCxnSpPr/>
          <p:nvPr/>
        </p:nvCxnSpPr>
        <p:spPr>
          <a:xfrm>
            <a:off x="7342909" y="4045527"/>
            <a:ext cx="1188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295C77-7EF6-41A0-9161-2BCBD5E194FB}"/>
              </a:ext>
            </a:extLst>
          </p:cNvPr>
          <p:cNvSpPr txBox="1"/>
          <p:nvPr/>
        </p:nvSpPr>
        <p:spPr>
          <a:xfrm>
            <a:off x="7765997" y="3587262"/>
            <a:ext cx="7777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bus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6E35528-8130-48EE-AF8F-F78BAFA9F2C8}"/>
              </a:ext>
            </a:extLst>
          </p:cNvPr>
          <p:cNvCxnSpPr/>
          <p:nvPr/>
        </p:nvCxnSpPr>
        <p:spPr>
          <a:xfrm>
            <a:off x="4790797" y="5514109"/>
            <a:ext cx="1188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08EF9C-861A-4D3B-AF4A-11242E33E62C}"/>
              </a:ext>
            </a:extLst>
          </p:cNvPr>
          <p:cNvSpPr txBox="1"/>
          <p:nvPr/>
        </p:nvSpPr>
        <p:spPr>
          <a:xfrm>
            <a:off x="4957924" y="5091963"/>
            <a:ext cx="14253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7446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2909707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  <a:latin typeface="Helvetica Neue"/>
                </a:rPr>
                <a:t>Nam: I'm Nam from class 6E. If I become the president of the Club, I'll encourage students to go to school by bus. It'll be fun and help the environment. Next, I'll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Helvetica Neue"/>
                </a:rPr>
                <a:t>organise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Helvetica Neue"/>
                </a:rPr>
                <a:t> some uniform fairs. This is where students can exchange used uniforms with other students.</a:t>
              </a:r>
              <a:endParaRPr lang="en-US" sz="2800" i="0" dirty="0"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2024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2_35">
            <a:hlinkClick r:id="" action="ppaction://media"/>
            <a:extLst>
              <a:ext uri="{FF2B5EF4-FFF2-40B4-BE49-F238E27FC236}">
                <a16:creationId xmlns="" xmlns:a16="http://schemas.microsoft.com/office/drawing/2014/main" id="{D918EE25-D5E6-4CAF-A733-BE3C0CE46E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00" end="1790.0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6041" y="1358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2000</TotalTime>
  <Words>772</Words>
  <Application>Microsoft Office PowerPoint</Application>
  <PresentationFormat>On-screen Show (4:3)</PresentationFormat>
  <Paragraphs>93</Paragraphs>
  <Slides>18</Slides>
  <Notes>0</Notes>
  <HiddenSlides>3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132</cp:revision>
  <dcterms:created xsi:type="dcterms:W3CDTF">2020-12-09T02:04:09Z</dcterms:created>
  <dcterms:modified xsi:type="dcterms:W3CDTF">2022-02-24T14:25:55Z</dcterms:modified>
</cp:coreProperties>
</file>