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23" r:id="rId2"/>
    <p:sldId id="325" r:id="rId3"/>
    <p:sldId id="324" r:id="rId4"/>
    <p:sldId id="326" r:id="rId5"/>
    <p:sldId id="327" r:id="rId6"/>
    <p:sldId id="322" r:id="rId7"/>
    <p:sldId id="330" r:id="rId8"/>
    <p:sldId id="331" r:id="rId9"/>
    <p:sldId id="332" r:id="rId10"/>
    <p:sldId id="333" r:id="rId11"/>
    <p:sldId id="349" r:id="rId12"/>
    <p:sldId id="336" r:id="rId13"/>
    <p:sldId id="344" r:id="rId14"/>
    <p:sldId id="345" r:id="rId15"/>
    <p:sldId id="346" r:id="rId16"/>
    <p:sldId id="347" r:id="rId17"/>
    <p:sldId id="337" r:id="rId18"/>
    <p:sldId id="351" r:id="rId19"/>
    <p:sldId id="352" r:id="rId20"/>
    <p:sldId id="312" r:id="rId21"/>
    <p:sldId id="348" r:id="rId22"/>
    <p:sldId id="313" r:id="rId23"/>
    <p:sldId id="317" r:id="rId24"/>
    <p:sldId id="350" r:id="rId25"/>
    <p:sldId id="265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247"/>
    <a:srgbClr val="007E39"/>
    <a:srgbClr val="006699"/>
    <a:srgbClr val="35BEA7"/>
    <a:srgbClr val="F7A19F"/>
    <a:srgbClr val="F6908E"/>
    <a:srgbClr val="FAC3C2"/>
    <a:srgbClr val="FCDDDC"/>
    <a:srgbClr val="C8DB53"/>
    <a:srgbClr val="D3E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1" d="100"/>
          <a:sy n="71" d="100"/>
        </p:scale>
        <p:origin x="-1296" y="-90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FB5B1-AA5B-47F5-9E36-594CFFCD8C4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4767-69FE-4B16-B5F0-72955EA69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7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0.xml"/><Relationship Id="rId5" Type="http://schemas.openxmlformats.org/officeDocument/2006/relationships/slide" Target="slide13.xml"/><Relationship Id="rId10" Type="http://schemas.openxmlformats.org/officeDocument/2006/relationships/slide" Target="slide14.xml"/><Relationship Id="rId4" Type="http://schemas.openxmlformats.org/officeDocument/2006/relationships/slide" Target="slide18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" y="-22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2411" y="1002407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65856" y="251138"/>
            <a:ext cx="583964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867400" y="6256958"/>
            <a:ext cx="2844800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NGUYỄN THỊ THU BA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093" y="2446958"/>
            <a:ext cx="381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8093" y="3132758"/>
            <a:ext cx="10668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050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" y="-565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3725" y="-39545"/>
            <a:ext cx="235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99"/>
                </a:solidFill>
              </a:rPr>
              <a:t>* Production</a:t>
            </a:r>
            <a:endParaRPr lang="en-US" sz="3200" dirty="0">
              <a:solidFill>
                <a:srgbClr val="0066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812" y="472275"/>
            <a:ext cx="88212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* </a:t>
            </a:r>
            <a:r>
              <a:rPr lang="en-US" sz="2400" b="1" dirty="0">
                <a:solidFill>
                  <a:srgbClr val="0070C0"/>
                </a:solidFill>
              </a:rPr>
              <a:t>Complete the following sentences using the first conditional and the following verbs:</a:t>
            </a:r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not get  , have,    throw,   put, decrease, turn off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/>
              <a:t> 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If all people  ………. the garbage on the roads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Earth will be flooded in the garbage.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2.The pollution………  if we find ways to reuse old items.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If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brings his lunch to his picnic, he…...…the food in a reusable box.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leave a room, I….…the lights and the fans.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You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……………a high mark in the exam tomorrow if you don't do all of your homework.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6. If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…………old books and clothes, she will swap them with 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16554" y="5419166"/>
            <a:ext cx="2388412" cy="1008529"/>
          </a:xfrm>
          <a:prstGeom prst="ellipse">
            <a:avLst/>
          </a:prstGeom>
          <a:ln w="28575">
            <a:solidFill>
              <a:srgbClr val="007E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Game :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Lucky number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2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3029" y="990601"/>
            <a:ext cx="5990772" cy="775979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583794" y="2060849"/>
            <a:ext cx="1584176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2555776" y="2050863"/>
            <a:ext cx="1584176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4860032" y="2060849"/>
            <a:ext cx="1584176" cy="1440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979495" y="2060849"/>
            <a:ext cx="1584176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760941" y="4003379"/>
            <a:ext cx="1584176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2605500" y="4003379"/>
            <a:ext cx="1584176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4548415" y="4003379"/>
            <a:ext cx="1584176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7</a:t>
            </a:r>
          </a:p>
        </p:txBody>
      </p:sp>
      <p:sp>
        <p:nvSpPr>
          <p:cNvPr id="13" name="Oval 12">
            <a:hlinkClick r:id="rId10" action="ppaction://hlinksldjump"/>
          </p:cNvPr>
          <p:cNvSpPr/>
          <p:nvPr/>
        </p:nvSpPr>
        <p:spPr>
          <a:xfrm>
            <a:off x="6604994" y="4003379"/>
            <a:ext cx="1584176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4400" b="1" dirty="0"/>
              <a:t>8</a:t>
            </a:r>
            <a:endParaRPr lang="en-US" sz="4400" b="1" dirty="0"/>
          </a:p>
        </p:txBody>
      </p:sp>
      <p:sp>
        <p:nvSpPr>
          <p:cNvPr id="14" name="Chevron 13">
            <a:hlinkClick r:id="rId11" action="ppaction://hlinksldjump"/>
          </p:cNvPr>
          <p:cNvSpPr/>
          <p:nvPr/>
        </p:nvSpPr>
        <p:spPr>
          <a:xfrm>
            <a:off x="3751729" y="6441141"/>
            <a:ext cx="632012" cy="493059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" y="-296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812" y="189888"/>
            <a:ext cx="8821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* </a:t>
            </a:r>
            <a:r>
              <a:rPr lang="en-US" sz="2400" b="1" dirty="0">
                <a:solidFill>
                  <a:srgbClr val="0070C0"/>
                </a:solidFill>
              </a:rPr>
              <a:t>Complete the following sentences using the first conditional and the following verbs: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not get  , have,    throw,   put, decrease, turn off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835" y="2089249"/>
            <a:ext cx="800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If all people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….……….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garbage on the roads , the Earth will be flooded in the garbage.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1631" y="2153542"/>
            <a:ext cx="952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throw</a:t>
            </a:r>
            <a:endParaRPr lang="en-US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120215" y="6232711"/>
            <a:ext cx="551329" cy="524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" y="-296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812" y="243676"/>
            <a:ext cx="8821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* </a:t>
            </a:r>
            <a:r>
              <a:rPr lang="en-US" sz="2400" b="1" dirty="0">
                <a:solidFill>
                  <a:srgbClr val="0070C0"/>
                </a:solidFill>
              </a:rPr>
              <a:t>Complete the following sentences using the first conditional and the following verbs: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not get  , have,    throw,   put, decrease, turn off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153" y="2128880"/>
            <a:ext cx="8565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2.The pollution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……………..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find ways to reuse old items.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3145" y="2101986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will decrease</a:t>
            </a:r>
            <a:endParaRPr lang="en-US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120215" y="6232711"/>
            <a:ext cx="551329" cy="524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" y="-296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812" y="243676"/>
            <a:ext cx="8821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* </a:t>
            </a:r>
            <a:r>
              <a:rPr lang="en-US" sz="2400" b="1" dirty="0">
                <a:solidFill>
                  <a:srgbClr val="0070C0"/>
                </a:solidFill>
              </a:rPr>
              <a:t>Complete the following sentences using the first conditional and the following verbs:</a:t>
            </a:r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not </a:t>
            </a:r>
            <a:r>
              <a:rPr lang="en-US" sz="2400" b="1" i="1" dirty="0">
                <a:solidFill>
                  <a:srgbClr val="C00000"/>
                </a:solidFill>
              </a:rPr>
              <a:t>get  , have,    throw,   put, decrease, turn </a:t>
            </a:r>
            <a:r>
              <a:rPr lang="en-US" sz="2400" b="1" i="1" dirty="0" smtClean="0">
                <a:solidFill>
                  <a:srgbClr val="C00000"/>
                </a:solidFill>
              </a:rPr>
              <a:t>off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60" y="2075092"/>
            <a:ext cx="8390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If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brings his lunch to his picnic, 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…...……the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food in a reusable box.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2452" y="2077033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will put</a:t>
            </a:r>
            <a:endParaRPr lang="en-US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120215" y="6232711"/>
            <a:ext cx="551329" cy="524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" y="-296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812" y="230229"/>
            <a:ext cx="8821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* </a:t>
            </a:r>
            <a:r>
              <a:rPr lang="en-US" sz="2400" b="1" dirty="0">
                <a:solidFill>
                  <a:srgbClr val="0070C0"/>
                </a:solidFill>
              </a:rPr>
              <a:t>Complete the following sentences using the first conditional and the following verbs: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not get  , have,    throw,   put, decrease, turn off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813" y="1954069"/>
            <a:ext cx="8296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If I leave a room, 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….……......the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lights and the fans.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2845" y="1973051"/>
            <a:ext cx="167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i="1" dirty="0" smtClean="0">
                <a:solidFill>
                  <a:srgbClr val="C00000"/>
                </a:solidFill>
              </a:rPr>
              <a:t>will turn </a:t>
            </a:r>
            <a:r>
              <a:rPr lang="en-US" sz="2400" b="1" i="1" dirty="0">
                <a:solidFill>
                  <a:srgbClr val="C00000"/>
                </a:solidFill>
              </a:rPr>
              <a:t>off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120215" y="6232711"/>
            <a:ext cx="551329" cy="524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" y="-565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812" y="203335"/>
            <a:ext cx="8821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* </a:t>
            </a:r>
            <a:r>
              <a:rPr lang="en-US" sz="2400" b="1" dirty="0">
                <a:solidFill>
                  <a:srgbClr val="0070C0"/>
                </a:solidFill>
              </a:rPr>
              <a:t>Complete the following sentences using the first conditional and the following verbs:</a:t>
            </a:r>
            <a:endParaRPr lang="en-US" sz="2400" dirty="0">
              <a:solidFill>
                <a:srgbClr val="0070C0"/>
              </a:solidFill>
            </a:endParaRPr>
          </a:p>
          <a:p>
            <a:pPr algn="ctr"/>
            <a:endParaRPr lang="en-US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not get  , have,    throw,   put, decrease, turn off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         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307" y="1949389"/>
            <a:ext cx="8135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high mark in the exam tomorrow if you don't do all of your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homework.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606070" y="1949098"/>
            <a:ext cx="14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won’t </a:t>
            </a:r>
            <a:r>
              <a:rPr lang="en-US" sz="2400" b="1" i="1" dirty="0">
                <a:solidFill>
                  <a:srgbClr val="C00000"/>
                </a:solidFill>
              </a:rPr>
              <a:t>get </a:t>
            </a:r>
            <a:endParaRPr lang="en-US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120215" y="6232711"/>
            <a:ext cx="551329" cy="524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" y="-565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812" y="176441"/>
            <a:ext cx="8821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* </a:t>
            </a:r>
            <a:r>
              <a:rPr lang="en-US" sz="2400" b="1" dirty="0">
                <a:solidFill>
                  <a:srgbClr val="0070C0"/>
                </a:solidFill>
              </a:rPr>
              <a:t>Complete the following sentences using the first conditional and the following verbs: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not get  , have,    throw,   put, decrease, turn off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48" y="2035462"/>
            <a:ext cx="8390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If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…….old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books and clothes, she will swap them with 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2547" y="2037403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has</a:t>
            </a:r>
            <a:endParaRPr lang="en-US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120215" y="6232711"/>
            <a:ext cx="551329" cy="524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3303039" y="5869087"/>
            <a:ext cx="221037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7120215" y="6232711"/>
            <a:ext cx="551329" cy="524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3303039" y="5869087"/>
            <a:ext cx="221037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7120215" y="6232711"/>
            <a:ext cx="551329" cy="524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6252" y="321691"/>
            <a:ext cx="40192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* Game 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Review Vocabulary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938284" y="3098610"/>
            <a:ext cx="1883391" cy="2074460"/>
          </a:xfrm>
          <a:prstGeom prst="irregularSeal1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reuse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590499" y="3249872"/>
            <a:ext cx="2118814" cy="2074460"/>
          </a:xfrm>
          <a:prstGeom prst="irregularSeal1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Reduce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6284793" y="3249872"/>
            <a:ext cx="2033517" cy="2074460"/>
          </a:xfrm>
          <a:prstGeom prst="irregularSeal1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Recycle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1032" y="1110481"/>
            <a:ext cx="653727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E39"/>
                </a:solidFill>
                <a:latin typeface="+mj-lt"/>
              </a:rPr>
              <a:t>List some things that we can reduce, reuse or recycle </a:t>
            </a:r>
            <a:endParaRPr lang="en-US" sz="2400" b="1" dirty="0" smtClean="0">
              <a:solidFill>
                <a:srgbClr val="007E39"/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rgbClr val="007E39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7E39"/>
                </a:solidFill>
                <a:latin typeface="+mj-lt"/>
              </a:rPr>
              <a:t> to </a:t>
            </a:r>
            <a:r>
              <a:rPr lang="en-US" sz="2400" b="1" dirty="0">
                <a:solidFill>
                  <a:srgbClr val="007E39"/>
                </a:solidFill>
                <a:latin typeface="+mj-lt"/>
              </a:rPr>
              <a:t>save the environment: </a:t>
            </a:r>
          </a:p>
        </p:txBody>
      </p:sp>
    </p:spTree>
    <p:extLst>
      <p:ext uri="{BB962C8B-B14F-4D97-AF65-F5344CB8AC3E}">
        <p14:creationId xmlns:p14="http://schemas.microsoft.com/office/powerpoint/2010/main" val="40239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FA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FA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8155713" y="367789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05" y="-164312"/>
            <a:ext cx="2712897" cy="2119061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8572092" y="3907795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48" y="1945617"/>
            <a:ext cx="382791" cy="4159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94858" y="1884750"/>
            <a:ext cx="3918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What can you see in each picture? What did people use to make the things in the pictures? </a:t>
            </a:r>
          </a:p>
        </p:txBody>
      </p:sp>
      <p:sp>
        <p:nvSpPr>
          <p:cNvPr id="28" name="4-Point Star 27"/>
          <p:cNvSpPr/>
          <p:nvPr/>
        </p:nvSpPr>
        <p:spPr>
          <a:xfrm>
            <a:off x="5772094" y="1319828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26027" y="1356742"/>
            <a:ext cx="3721566" cy="5147968"/>
          </a:xfrm>
          <a:prstGeom prst="roundRect">
            <a:avLst>
              <a:gd name="adj" fmla="val 12758"/>
            </a:avLst>
          </a:prstGeom>
          <a:solidFill>
            <a:srgbClr val="F7A19F"/>
          </a:solidFill>
          <a:ln>
            <a:solidFill>
              <a:srgbClr val="F7A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33" y="1235435"/>
            <a:ext cx="2356993" cy="156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683">
            <a:off x="319194" y="4299261"/>
            <a:ext cx="2655780" cy="1916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92" y="3321440"/>
            <a:ext cx="1921556" cy="128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9" r="8934" b="9333"/>
          <a:stretch/>
        </p:blipFill>
        <p:spPr>
          <a:xfrm rot="20472298">
            <a:off x="357965" y="2069329"/>
            <a:ext cx="1680680" cy="162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48" y="3014967"/>
            <a:ext cx="382791" cy="37937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94858" y="2935828"/>
            <a:ext cx="391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Now work in pairs or in groups to complete the project.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4858" y="3689225"/>
            <a:ext cx="3784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Choose a used object (a bottle, a sheet of paper, etc.).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Make something new from it and decorate it.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Bring it to class.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Do a “show and tell” about it.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17" y="5875963"/>
            <a:ext cx="358490" cy="37937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97977" y="5796824"/>
            <a:ext cx="391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Listen to other presentations and decide which is the best.</a:t>
            </a:r>
          </a:p>
        </p:txBody>
      </p:sp>
    </p:spTree>
    <p:extLst>
      <p:ext uri="{BB962C8B-B14F-4D97-AF65-F5344CB8AC3E}">
        <p14:creationId xmlns:p14="http://schemas.microsoft.com/office/powerpoint/2010/main" val="29905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9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059" y="977264"/>
            <a:ext cx="4564093" cy="558490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17099" y="1758412"/>
            <a:ext cx="3809599" cy="50119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 In the first picture, I can see a beautiful bookcase with many pens inside.</a:t>
            </a:r>
            <a:endParaRPr lang="en-US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 In the second picture, I can see small trees inside coconut shells.</a:t>
            </a:r>
            <a:endParaRPr lang="en-US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3. In the third picture, I can see beautiful flower vases made from tins.</a:t>
            </a:r>
            <a:endParaRPr lang="en-US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05" y="-121023"/>
            <a:ext cx="2588895" cy="1954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260213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199653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709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/>
          </a:solid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FA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FA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"/>
          <a:stretch/>
        </p:blipFill>
        <p:spPr>
          <a:xfrm>
            <a:off x="262891" y="2139526"/>
            <a:ext cx="8618220" cy="380361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24" y="1436732"/>
            <a:ext cx="6305169" cy="1302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703951" y="2715255"/>
            <a:ext cx="1672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Answers: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695" y="3467100"/>
            <a:ext cx="2517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-100"/>
              <a:t>Q1: </a:t>
            </a:r>
            <a:r>
              <a:rPr lang="pt-BR" sz="2200" spc="-100"/>
              <a:t>A (0) B (2) C (2)  </a:t>
            </a:r>
            <a:endParaRPr lang="en-US" sz="2200" spc="-100"/>
          </a:p>
        </p:txBody>
      </p:sp>
      <p:sp>
        <p:nvSpPr>
          <p:cNvPr id="13" name="TextBox 12"/>
          <p:cNvSpPr txBox="1"/>
          <p:nvPr/>
        </p:nvSpPr>
        <p:spPr>
          <a:xfrm>
            <a:off x="537695" y="4157389"/>
            <a:ext cx="2517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-100"/>
              <a:t>Q2: </a:t>
            </a:r>
            <a:r>
              <a:rPr lang="pt-BR" sz="2200" spc="-100"/>
              <a:t>A (1) B (0) C (2) </a:t>
            </a:r>
            <a:endParaRPr lang="en-US" sz="2200" spc="-100"/>
          </a:p>
        </p:txBody>
      </p:sp>
      <p:sp>
        <p:nvSpPr>
          <p:cNvPr id="14" name="TextBox 13"/>
          <p:cNvSpPr txBox="1"/>
          <p:nvPr/>
        </p:nvSpPr>
        <p:spPr>
          <a:xfrm>
            <a:off x="537695" y="4849163"/>
            <a:ext cx="2517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-100"/>
              <a:t>Q3: </a:t>
            </a:r>
            <a:r>
              <a:rPr lang="pt-BR" sz="2200" spc="-100"/>
              <a:t>A (0) B (2) C (0)</a:t>
            </a:r>
            <a:endParaRPr lang="en-US" sz="2200" spc="-100"/>
          </a:p>
        </p:txBody>
      </p:sp>
      <p:sp>
        <p:nvSpPr>
          <p:cNvPr id="15" name="TextBox 14"/>
          <p:cNvSpPr txBox="1"/>
          <p:nvPr/>
        </p:nvSpPr>
        <p:spPr>
          <a:xfrm>
            <a:off x="2772635" y="3467100"/>
            <a:ext cx="2517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-100"/>
              <a:t>Q4: </a:t>
            </a:r>
            <a:r>
              <a:rPr lang="pt-BR" sz="2200" spc="-100"/>
              <a:t>A (1) B (0) C (2)  </a:t>
            </a:r>
            <a:endParaRPr lang="en-US" sz="2200" spc="-100"/>
          </a:p>
        </p:txBody>
      </p:sp>
      <p:sp>
        <p:nvSpPr>
          <p:cNvPr id="16" name="TextBox 15"/>
          <p:cNvSpPr txBox="1"/>
          <p:nvPr/>
        </p:nvSpPr>
        <p:spPr>
          <a:xfrm>
            <a:off x="2772635" y="4157389"/>
            <a:ext cx="2517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-100"/>
              <a:t>Q5: </a:t>
            </a:r>
            <a:r>
              <a:rPr lang="pt-BR" sz="2200" spc="-100"/>
              <a:t>A (0) B (2) C (0) </a:t>
            </a:r>
            <a:endParaRPr lang="en-US" sz="2200" spc="-100"/>
          </a:p>
        </p:txBody>
      </p:sp>
      <p:sp>
        <p:nvSpPr>
          <p:cNvPr id="17" name="TextBox 16"/>
          <p:cNvSpPr txBox="1"/>
          <p:nvPr/>
        </p:nvSpPr>
        <p:spPr>
          <a:xfrm>
            <a:off x="2772635" y="4849163"/>
            <a:ext cx="2517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-100"/>
              <a:t>Q6: </a:t>
            </a:r>
            <a:r>
              <a:rPr lang="pt-BR" sz="2200" spc="-100"/>
              <a:t>A (2) B (0) C (2)</a:t>
            </a:r>
            <a:endParaRPr lang="en-US" sz="2200" spc="-100"/>
          </a:p>
        </p:txBody>
      </p:sp>
      <p:sp>
        <p:nvSpPr>
          <p:cNvPr id="18" name="TextBox 17"/>
          <p:cNvSpPr txBox="1"/>
          <p:nvPr/>
        </p:nvSpPr>
        <p:spPr>
          <a:xfrm>
            <a:off x="5038239" y="3479163"/>
            <a:ext cx="3498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/>
              <a:t> 9 - 12 points: </a:t>
            </a:r>
            <a:r>
              <a:rPr lang="pt-BR" sz="2200"/>
              <a:t>You’re green!</a:t>
            </a:r>
            <a:endParaRPr lang="en-US" sz="2200"/>
          </a:p>
        </p:txBody>
      </p:sp>
      <p:sp>
        <p:nvSpPr>
          <p:cNvPr id="19" name="TextBox 18"/>
          <p:cNvSpPr txBox="1"/>
          <p:nvPr/>
        </p:nvSpPr>
        <p:spPr>
          <a:xfrm>
            <a:off x="5038239" y="4169452"/>
            <a:ext cx="3703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5 – 8 points: </a:t>
            </a:r>
            <a:r>
              <a:rPr lang="pt-BR" sz="2200" dirty="0"/>
              <a:t>Try to be greener!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5038239" y="4861226"/>
            <a:ext cx="3757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-100"/>
              <a:t>1 – 4 points: </a:t>
            </a:r>
            <a:r>
              <a:rPr lang="pt-BR" sz="2200" spc="-100"/>
              <a:t>You aren’t green at all!</a:t>
            </a:r>
            <a:endParaRPr lang="en-US" sz="2200" spc="-100"/>
          </a:p>
        </p:txBody>
      </p:sp>
    </p:spTree>
    <p:extLst>
      <p:ext uri="{BB962C8B-B14F-4D97-AF65-F5344CB8AC3E}">
        <p14:creationId xmlns:p14="http://schemas.microsoft.com/office/powerpoint/2010/main" val="9338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428" y="2286000"/>
            <a:ext cx="7933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-  Revise vocab and  grammars of unit 11</a:t>
            </a:r>
            <a:endParaRPr lang="en-GB" sz="3600" b="1" dirty="0"/>
          </a:p>
          <a:p>
            <a:r>
              <a:rPr lang="en-GB" sz="3600" b="1" dirty="0"/>
              <a:t>- </a:t>
            </a:r>
            <a:r>
              <a:rPr lang="en-GB" sz="3600" b="1" dirty="0" smtClean="0"/>
              <a:t> </a:t>
            </a:r>
            <a:r>
              <a:rPr lang="en-US" sz="3600" b="1" dirty="0"/>
              <a:t>M</a:t>
            </a:r>
            <a:r>
              <a:rPr lang="en-US" sz="3600" b="1" dirty="0" smtClean="0"/>
              <a:t>ake </a:t>
            </a:r>
            <a:r>
              <a:rPr lang="en-US" sz="3600" b="1" dirty="0"/>
              <a:t>Project: “Creative ideas about reusing old things. ”</a:t>
            </a:r>
          </a:p>
          <a:p>
            <a:r>
              <a:rPr lang="en-US" sz="3600" b="1" dirty="0"/>
              <a:t>- </a:t>
            </a:r>
            <a:r>
              <a:rPr lang="en-US" sz="3600" b="1" dirty="0" smtClean="0"/>
              <a:t>  Prepare  Unit 12 ( Getting started).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32" y="4626962"/>
            <a:ext cx="2911090" cy="20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1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853614" y="2425668"/>
            <a:ext cx="496161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Goodbye</a:t>
            </a:r>
            <a:r>
              <a:rPr lang="en-US" sz="5400" dirty="0" smtClean="0">
                <a:solidFill>
                  <a:srgbClr val="0084B1"/>
                </a:solidFill>
                <a:latin typeface=".VnArabi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rgbClr val="0084B1"/>
                </a:solidFill>
                <a:latin typeface=".VnArabia" pitchFamily="34" charset="0"/>
              </a:rPr>
              <a:t> </a:t>
            </a: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See you again</a:t>
            </a:r>
          </a:p>
        </p:txBody>
      </p:sp>
    </p:spTree>
    <p:extLst>
      <p:ext uri="{BB962C8B-B14F-4D97-AF65-F5344CB8AC3E}">
        <p14:creationId xmlns:p14="http://schemas.microsoft.com/office/powerpoint/2010/main" val="42695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84094"/>
              </p:ext>
            </p:extLst>
          </p:nvPr>
        </p:nvGraphicFramePr>
        <p:xfrm>
          <a:off x="0" y="863471"/>
          <a:ext cx="9144000" cy="512644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28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things that can be reduced, reused and recycled.</a:t>
                      </a:r>
                      <a:endParaRPr lang="en-US" sz="2400" spc="-8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say sentences with correct rhythm.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articles correctly.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first conditional to talk about possibilities.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give warnings.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ways to go green.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tips for going green.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ideas for a green club.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ideas for a green club.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73983D2-03F9-47AE-9350-1022208AA982}"/>
              </a:ext>
            </a:extLst>
          </p:cNvPr>
          <p:cNvSpPr/>
          <p:nvPr/>
        </p:nvSpPr>
        <p:spPr>
          <a:xfrm>
            <a:off x="7042276" y="17360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131E8B-54C7-40F3-99F4-9BBE24669395}"/>
              </a:ext>
            </a:extLst>
          </p:cNvPr>
          <p:cNvSpPr txBox="1"/>
          <p:nvPr/>
        </p:nvSpPr>
        <p:spPr>
          <a:xfrm>
            <a:off x="7020742" y="16725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7A76ABF-A109-4469-ACD6-A48C695320C2}"/>
              </a:ext>
            </a:extLst>
          </p:cNvPr>
          <p:cNvSpPr/>
          <p:nvPr/>
        </p:nvSpPr>
        <p:spPr>
          <a:xfrm>
            <a:off x="7576714" y="17292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207842E-CEEF-48BF-82D6-A72E0606E032}"/>
              </a:ext>
            </a:extLst>
          </p:cNvPr>
          <p:cNvSpPr/>
          <p:nvPr/>
        </p:nvSpPr>
        <p:spPr>
          <a:xfrm>
            <a:off x="8256390" y="1542473"/>
            <a:ext cx="824929" cy="721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D929C7-C974-4764-92E2-7637F5920C01}"/>
              </a:ext>
            </a:extLst>
          </p:cNvPr>
          <p:cNvSpPr txBox="1"/>
          <p:nvPr/>
        </p:nvSpPr>
        <p:spPr>
          <a:xfrm>
            <a:off x="7592385" y="1688715"/>
            <a:ext cx="50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B57F20-F56F-4D1B-BE94-5BC4082F0F82}"/>
              </a:ext>
            </a:extLst>
          </p:cNvPr>
          <p:cNvSpPr txBox="1"/>
          <p:nvPr/>
        </p:nvSpPr>
        <p:spPr>
          <a:xfrm>
            <a:off x="8360733" y="16706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B842CB1-ED3F-4670-BDC8-4C8EE519C384}"/>
              </a:ext>
            </a:extLst>
          </p:cNvPr>
          <p:cNvSpPr/>
          <p:nvPr/>
        </p:nvSpPr>
        <p:spPr>
          <a:xfrm>
            <a:off x="7057947" y="2397551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B7287C6-CB15-4ED0-AC9F-442FA5744505}"/>
              </a:ext>
            </a:extLst>
          </p:cNvPr>
          <p:cNvSpPr txBox="1"/>
          <p:nvPr/>
        </p:nvSpPr>
        <p:spPr>
          <a:xfrm>
            <a:off x="7036413" y="23340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9989E14-25A5-43DF-B6F8-DBEF3F45BB08}"/>
              </a:ext>
            </a:extLst>
          </p:cNvPr>
          <p:cNvSpPr/>
          <p:nvPr/>
        </p:nvSpPr>
        <p:spPr>
          <a:xfrm>
            <a:off x="7592385" y="2390760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A9E4627-58D5-466A-A865-E39FFFD54462}"/>
              </a:ext>
            </a:extLst>
          </p:cNvPr>
          <p:cNvSpPr/>
          <p:nvPr/>
        </p:nvSpPr>
        <p:spPr>
          <a:xfrm>
            <a:off x="8272061" y="2390760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B354BB9-CB07-44C3-8729-13E88D8BA0EE}"/>
              </a:ext>
            </a:extLst>
          </p:cNvPr>
          <p:cNvSpPr txBox="1"/>
          <p:nvPr/>
        </p:nvSpPr>
        <p:spPr>
          <a:xfrm>
            <a:off x="7608056" y="23501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C43A50A-B8CA-4A1A-A46C-BD483EC6A8D4}"/>
              </a:ext>
            </a:extLst>
          </p:cNvPr>
          <p:cNvSpPr txBox="1"/>
          <p:nvPr/>
        </p:nvSpPr>
        <p:spPr>
          <a:xfrm>
            <a:off x="8376404" y="233212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5BC74FF-F125-4493-9A2D-DBA15E9F2CF4}"/>
              </a:ext>
            </a:extLst>
          </p:cNvPr>
          <p:cNvSpPr/>
          <p:nvPr/>
        </p:nvSpPr>
        <p:spPr>
          <a:xfrm>
            <a:off x="7042276" y="2831117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9ECC21-AD53-4602-9B7D-467A78158D61}"/>
              </a:ext>
            </a:extLst>
          </p:cNvPr>
          <p:cNvSpPr txBox="1"/>
          <p:nvPr/>
        </p:nvSpPr>
        <p:spPr>
          <a:xfrm>
            <a:off x="7020742" y="27676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6F949B7-C40B-4C03-BE0E-566E1A88EE67}"/>
              </a:ext>
            </a:extLst>
          </p:cNvPr>
          <p:cNvSpPr/>
          <p:nvPr/>
        </p:nvSpPr>
        <p:spPr>
          <a:xfrm>
            <a:off x="7576714" y="2824326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EAADCD8-7B69-41A8-A640-E493F46BB166}"/>
              </a:ext>
            </a:extLst>
          </p:cNvPr>
          <p:cNvSpPr/>
          <p:nvPr/>
        </p:nvSpPr>
        <p:spPr>
          <a:xfrm>
            <a:off x="8256390" y="2824326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778287E-6BA5-4496-ACA8-BC6E34D73217}"/>
              </a:ext>
            </a:extLst>
          </p:cNvPr>
          <p:cNvSpPr txBox="1"/>
          <p:nvPr/>
        </p:nvSpPr>
        <p:spPr>
          <a:xfrm>
            <a:off x="7592385" y="278374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DCEEF68-350D-4A45-8B42-5A5FF9340C20}"/>
              </a:ext>
            </a:extLst>
          </p:cNvPr>
          <p:cNvSpPr txBox="1"/>
          <p:nvPr/>
        </p:nvSpPr>
        <p:spPr>
          <a:xfrm>
            <a:off x="8360733" y="27656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C02010F-64E3-4782-8371-E7F132598C97}"/>
              </a:ext>
            </a:extLst>
          </p:cNvPr>
          <p:cNvSpPr/>
          <p:nvPr/>
        </p:nvSpPr>
        <p:spPr>
          <a:xfrm>
            <a:off x="7081284" y="330270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067AE18-FBD3-4D8D-957A-52C8FAE2BD52}"/>
              </a:ext>
            </a:extLst>
          </p:cNvPr>
          <p:cNvSpPr txBox="1"/>
          <p:nvPr/>
        </p:nvSpPr>
        <p:spPr>
          <a:xfrm>
            <a:off x="7059750" y="32391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24485C5-4561-4E47-B8D3-4892BA413153}"/>
              </a:ext>
            </a:extLst>
          </p:cNvPr>
          <p:cNvSpPr/>
          <p:nvPr/>
        </p:nvSpPr>
        <p:spPr>
          <a:xfrm>
            <a:off x="7615722" y="329591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7D8694F-A681-4AF4-BD65-8C81F1C66689}"/>
              </a:ext>
            </a:extLst>
          </p:cNvPr>
          <p:cNvSpPr/>
          <p:nvPr/>
        </p:nvSpPr>
        <p:spPr>
          <a:xfrm>
            <a:off x="8295398" y="329591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7A4B2F5-F5B7-4E6A-8C1E-AAB9B56DDB47}"/>
              </a:ext>
            </a:extLst>
          </p:cNvPr>
          <p:cNvSpPr txBox="1"/>
          <p:nvPr/>
        </p:nvSpPr>
        <p:spPr>
          <a:xfrm>
            <a:off x="7631393" y="325533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47B52CA-FC38-4912-825C-63C257A58364}"/>
              </a:ext>
            </a:extLst>
          </p:cNvPr>
          <p:cNvSpPr txBox="1"/>
          <p:nvPr/>
        </p:nvSpPr>
        <p:spPr>
          <a:xfrm>
            <a:off x="8399741" y="323727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24DF40D-6947-4FD7-8B4B-A033A5D6DFB1}"/>
              </a:ext>
            </a:extLst>
          </p:cNvPr>
          <p:cNvSpPr/>
          <p:nvPr/>
        </p:nvSpPr>
        <p:spPr>
          <a:xfrm>
            <a:off x="7065613" y="373627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2407E29-6F20-438D-A628-6034BC3B0DC3}"/>
              </a:ext>
            </a:extLst>
          </p:cNvPr>
          <p:cNvSpPr txBox="1"/>
          <p:nvPr/>
        </p:nvSpPr>
        <p:spPr>
          <a:xfrm>
            <a:off x="7044079" y="367275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B94E902-3A5A-4149-BA2F-0E69576FA0C7}"/>
              </a:ext>
            </a:extLst>
          </p:cNvPr>
          <p:cNvSpPr/>
          <p:nvPr/>
        </p:nvSpPr>
        <p:spPr>
          <a:xfrm>
            <a:off x="7600051" y="3729479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E0D8817-81AE-4D1C-AB4D-3755579705F9}"/>
              </a:ext>
            </a:extLst>
          </p:cNvPr>
          <p:cNvSpPr/>
          <p:nvPr/>
        </p:nvSpPr>
        <p:spPr>
          <a:xfrm>
            <a:off x="8279727" y="3729479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02A030C-5E32-4B91-B413-E9A424A796C9}"/>
              </a:ext>
            </a:extLst>
          </p:cNvPr>
          <p:cNvSpPr txBox="1"/>
          <p:nvPr/>
        </p:nvSpPr>
        <p:spPr>
          <a:xfrm>
            <a:off x="7615722" y="368890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4E9F3DA-FE1B-4AEE-8E9C-D656254A3B6F}"/>
              </a:ext>
            </a:extLst>
          </p:cNvPr>
          <p:cNvSpPr txBox="1"/>
          <p:nvPr/>
        </p:nvSpPr>
        <p:spPr>
          <a:xfrm>
            <a:off x="8384070" y="367084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291BCFF-C3C2-4171-9444-6EC1A61F9D2D}"/>
              </a:ext>
            </a:extLst>
          </p:cNvPr>
          <p:cNvSpPr/>
          <p:nvPr/>
        </p:nvSpPr>
        <p:spPr>
          <a:xfrm>
            <a:off x="7057947" y="422755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D274D08-8194-4837-8869-461E82BEAE07}"/>
              </a:ext>
            </a:extLst>
          </p:cNvPr>
          <p:cNvSpPr txBox="1"/>
          <p:nvPr/>
        </p:nvSpPr>
        <p:spPr>
          <a:xfrm>
            <a:off x="7036413" y="416403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104D4C2-0A69-43C8-968E-2FE61DAFD01A}"/>
              </a:ext>
            </a:extLst>
          </p:cNvPr>
          <p:cNvSpPr/>
          <p:nvPr/>
        </p:nvSpPr>
        <p:spPr>
          <a:xfrm>
            <a:off x="7592385" y="422076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7BFF413-7F87-4CC8-A0C0-02DB48A8A30D}"/>
              </a:ext>
            </a:extLst>
          </p:cNvPr>
          <p:cNvSpPr/>
          <p:nvPr/>
        </p:nvSpPr>
        <p:spPr>
          <a:xfrm>
            <a:off x="8272061" y="422076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DA2BE4F-5FE1-4747-A059-828C1D5492E2}"/>
              </a:ext>
            </a:extLst>
          </p:cNvPr>
          <p:cNvSpPr txBox="1"/>
          <p:nvPr/>
        </p:nvSpPr>
        <p:spPr>
          <a:xfrm>
            <a:off x="7608056" y="41801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8F6F20-B309-4F60-B7FB-0DCCF6D9ECDA}"/>
              </a:ext>
            </a:extLst>
          </p:cNvPr>
          <p:cNvSpPr txBox="1"/>
          <p:nvPr/>
        </p:nvSpPr>
        <p:spPr>
          <a:xfrm>
            <a:off x="8376404" y="41621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5B40976-51C7-41D3-9B38-CD42B973AF77}"/>
              </a:ext>
            </a:extLst>
          </p:cNvPr>
          <p:cNvSpPr/>
          <p:nvPr/>
        </p:nvSpPr>
        <p:spPr>
          <a:xfrm>
            <a:off x="7042276" y="466111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78EE929-7275-4CBE-8F81-04D373743A06}"/>
              </a:ext>
            </a:extLst>
          </p:cNvPr>
          <p:cNvSpPr txBox="1"/>
          <p:nvPr/>
        </p:nvSpPr>
        <p:spPr>
          <a:xfrm>
            <a:off x="7020742" y="45976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E50AB3A-6C3C-40D1-BDD9-1CEBB226A0D7}"/>
              </a:ext>
            </a:extLst>
          </p:cNvPr>
          <p:cNvSpPr/>
          <p:nvPr/>
        </p:nvSpPr>
        <p:spPr>
          <a:xfrm>
            <a:off x="7576714" y="4654327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7039C52-E104-40A8-B123-AD3BD5C3B3F1}"/>
              </a:ext>
            </a:extLst>
          </p:cNvPr>
          <p:cNvSpPr/>
          <p:nvPr/>
        </p:nvSpPr>
        <p:spPr>
          <a:xfrm>
            <a:off x="8256390" y="4654327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48191CE-98AC-425E-B415-EDE1BE64E378}"/>
              </a:ext>
            </a:extLst>
          </p:cNvPr>
          <p:cNvSpPr txBox="1"/>
          <p:nvPr/>
        </p:nvSpPr>
        <p:spPr>
          <a:xfrm>
            <a:off x="7592385" y="461374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4C3EE88-A798-409F-974C-E7027E8CE124}"/>
              </a:ext>
            </a:extLst>
          </p:cNvPr>
          <p:cNvSpPr txBox="1"/>
          <p:nvPr/>
        </p:nvSpPr>
        <p:spPr>
          <a:xfrm>
            <a:off x="8360733" y="45956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E22E314-AF17-4809-B7E9-75E95A027C42}"/>
              </a:ext>
            </a:extLst>
          </p:cNvPr>
          <p:cNvSpPr/>
          <p:nvPr/>
        </p:nvSpPr>
        <p:spPr>
          <a:xfrm>
            <a:off x="7081284" y="51327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2878425-FD30-418E-9FA0-ED7E7AEA6826}"/>
              </a:ext>
            </a:extLst>
          </p:cNvPr>
          <p:cNvSpPr txBox="1"/>
          <p:nvPr/>
        </p:nvSpPr>
        <p:spPr>
          <a:xfrm>
            <a:off x="7059750" y="50691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AB3D1626-3A5D-4FA6-9CEB-8007321C5257}"/>
              </a:ext>
            </a:extLst>
          </p:cNvPr>
          <p:cNvSpPr/>
          <p:nvPr/>
        </p:nvSpPr>
        <p:spPr>
          <a:xfrm>
            <a:off x="7615722" y="5125914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3C78E1D-ADA4-4304-80D2-EF0E3BCC0034}"/>
              </a:ext>
            </a:extLst>
          </p:cNvPr>
          <p:cNvSpPr/>
          <p:nvPr/>
        </p:nvSpPr>
        <p:spPr>
          <a:xfrm>
            <a:off x="8295398" y="5125914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9395764-060E-47DD-AB45-B414C3D4F6FE}"/>
              </a:ext>
            </a:extLst>
          </p:cNvPr>
          <p:cNvSpPr txBox="1"/>
          <p:nvPr/>
        </p:nvSpPr>
        <p:spPr>
          <a:xfrm>
            <a:off x="7631393" y="50853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93C5938-06C0-48F2-A3A1-0BA390239A80}"/>
              </a:ext>
            </a:extLst>
          </p:cNvPr>
          <p:cNvSpPr txBox="1"/>
          <p:nvPr/>
        </p:nvSpPr>
        <p:spPr>
          <a:xfrm>
            <a:off x="8399741" y="50672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26CA5B1-3806-4FD6-A387-925B14B6332B}"/>
              </a:ext>
            </a:extLst>
          </p:cNvPr>
          <p:cNvSpPr/>
          <p:nvPr/>
        </p:nvSpPr>
        <p:spPr>
          <a:xfrm>
            <a:off x="7065613" y="5566271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BAE8E9B-AE9F-4D61-841A-A1FF2607F616}"/>
              </a:ext>
            </a:extLst>
          </p:cNvPr>
          <p:cNvSpPr/>
          <p:nvPr/>
        </p:nvSpPr>
        <p:spPr>
          <a:xfrm>
            <a:off x="7600051" y="5559480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37262211-EEDC-45A0-9C64-FF1CEE70CCDF}"/>
              </a:ext>
            </a:extLst>
          </p:cNvPr>
          <p:cNvSpPr/>
          <p:nvPr/>
        </p:nvSpPr>
        <p:spPr>
          <a:xfrm>
            <a:off x="8279727" y="5559480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F4C406D6-638D-4FFD-BB0C-69D1DAFDADB6}"/>
              </a:ext>
            </a:extLst>
          </p:cNvPr>
          <p:cNvSpPr/>
          <p:nvPr/>
        </p:nvSpPr>
        <p:spPr>
          <a:xfrm>
            <a:off x="7057947" y="556535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87B393B-56CE-44FD-9BAA-36BB4BC0F954}"/>
              </a:ext>
            </a:extLst>
          </p:cNvPr>
          <p:cNvSpPr txBox="1"/>
          <p:nvPr/>
        </p:nvSpPr>
        <p:spPr>
          <a:xfrm>
            <a:off x="7036413" y="550183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FF082583-5AED-4797-A7A3-9C00EDB96AFC}"/>
              </a:ext>
            </a:extLst>
          </p:cNvPr>
          <p:cNvSpPr/>
          <p:nvPr/>
        </p:nvSpPr>
        <p:spPr>
          <a:xfrm>
            <a:off x="7592385" y="555856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1725C786-00C9-4EC2-B039-8CE992BC1AB8}"/>
              </a:ext>
            </a:extLst>
          </p:cNvPr>
          <p:cNvSpPr/>
          <p:nvPr/>
        </p:nvSpPr>
        <p:spPr>
          <a:xfrm>
            <a:off x="8272061" y="555856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7A004A2-9BA5-4C7A-96E8-FF27D56C41AF}"/>
              </a:ext>
            </a:extLst>
          </p:cNvPr>
          <p:cNvSpPr txBox="1"/>
          <p:nvPr/>
        </p:nvSpPr>
        <p:spPr>
          <a:xfrm>
            <a:off x="7608056" y="55179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8FC6F44-D1AE-493E-BFBF-9455853AAA54}"/>
              </a:ext>
            </a:extLst>
          </p:cNvPr>
          <p:cNvSpPr txBox="1"/>
          <p:nvPr/>
        </p:nvSpPr>
        <p:spPr>
          <a:xfrm>
            <a:off x="8376404" y="54999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6" grpId="0"/>
      <p:bldP spid="56" grpId="1"/>
      <p:bldP spid="56" grpId="2"/>
      <p:bldP spid="56" grpId="3"/>
      <p:bldP spid="56" grpId="4"/>
      <p:bldP spid="59" grpId="0"/>
      <p:bldP spid="59" grpId="1"/>
      <p:bldP spid="59" grpId="2"/>
      <p:bldP spid="59" grpId="3"/>
      <p:bldP spid="59" grpId="4"/>
      <p:bldP spid="60" grpId="0"/>
      <p:bldP spid="60" grpId="1"/>
      <p:bldP spid="60" grpId="2"/>
      <p:bldP spid="60" grpId="3"/>
      <p:bldP spid="60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47651" y="145893"/>
            <a:ext cx="830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more words to the word webs below.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957">
            <a:off x="503122" y="1373797"/>
            <a:ext cx="3447972" cy="2301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785">
            <a:off x="5165345" y="1294941"/>
            <a:ext cx="3447972" cy="229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68" y="4358093"/>
            <a:ext cx="3447972" cy="2302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13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6252" y="321691"/>
            <a:ext cx="40192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* Game :  </a:t>
            </a:r>
            <a:r>
              <a:rPr lang="en-US" sz="2400" b="1" dirty="0" smtClean="0">
                <a:solidFill>
                  <a:srgbClr val="FF0000"/>
                </a:solidFill>
              </a:rPr>
              <a:t>Brainstorming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45886" y="2906974"/>
            <a:ext cx="2305370" cy="148960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09437" y="4339558"/>
            <a:ext cx="1604391" cy="664709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WATER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8288" y="2655170"/>
            <a:ext cx="2204472" cy="664709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ELECTRICITY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73046" y="1451466"/>
            <a:ext cx="1879074" cy="664709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PAPER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34476" y="2655170"/>
            <a:ext cx="1879074" cy="664709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GAS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87153" y="4400751"/>
            <a:ext cx="1920018" cy="664709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RUBBISH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73046" y="5292276"/>
            <a:ext cx="2406586" cy="664709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SMOKE AND EXHAUSE FUME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98571" y="2088880"/>
            <a:ext cx="27660" cy="818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3"/>
          </p:cNvCxnSpPr>
          <p:nvPr/>
        </p:nvCxnSpPr>
        <p:spPr>
          <a:xfrm flipH="1" flipV="1">
            <a:off x="3062760" y="2987525"/>
            <a:ext cx="530450" cy="4104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44820" y="3056608"/>
            <a:ext cx="689656" cy="3323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</p:cNvCxnSpPr>
          <p:nvPr/>
        </p:nvCxnSpPr>
        <p:spPr>
          <a:xfrm flipH="1">
            <a:off x="3013828" y="4178429"/>
            <a:ext cx="869672" cy="5546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62501" y="4382522"/>
            <a:ext cx="15935" cy="9094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43735" y="4106981"/>
            <a:ext cx="743418" cy="5649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78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077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2011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45886" y="2665968"/>
            <a:ext cx="2214246" cy="147392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REUSE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30044" y="4356195"/>
            <a:ext cx="2222024" cy="748048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ENVELOPES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>
            <a:stCxn id="5" idx="3"/>
            <a:endCxn id="6" idx="3"/>
          </p:cNvCxnSpPr>
          <p:nvPr/>
        </p:nvCxnSpPr>
        <p:spPr>
          <a:xfrm flipH="1">
            <a:off x="3252068" y="3924044"/>
            <a:ext cx="618087" cy="806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02752" y="1835735"/>
            <a:ext cx="2311122" cy="1027540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Plastic / glass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BOTTLE</a:t>
            </a: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3313875" y="2468664"/>
            <a:ext cx="556280" cy="413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581974" y="912942"/>
            <a:ext cx="2172728" cy="748048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PLASTIC BAG</a:t>
            </a:r>
          </a:p>
        </p:txBody>
      </p:sp>
      <p:cxnSp>
        <p:nvCxnSpPr>
          <p:cNvPr id="11" name="Straight Arrow Connector 10"/>
          <p:cNvCxnSpPr>
            <a:stCxn id="5" idx="0"/>
          </p:cNvCxnSpPr>
          <p:nvPr/>
        </p:nvCxnSpPr>
        <p:spPr>
          <a:xfrm flipV="1">
            <a:off x="4653009" y="1633694"/>
            <a:ext cx="16454" cy="1032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84168" y="2094638"/>
            <a:ext cx="1995307" cy="748048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</a:t>
            </a:r>
          </a:p>
        </p:txBody>
      </p:sp>
      <p:cxnSp>
        <p:nvCxnSpPr>
          <p:cNvPr id="13" name="Straight Arrow Connector 12"/>
          <p:cNvCxnSpPr>
            <a:stCxn id="5" idx="7"/>
            <a:endCxn id="12" idx="1"/>
          </p:cNvCxnSpPr>
          <p:nvPr/>
        </p:nvCxnSpPr>
        <p:spPr>
          <a:xfrm flipV="1">
            <a:off x="5435863" y="2468662"/>
            <a:ext cx="648305" cy="4131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116755" y="4226303"/>
            <a:ext cx="2172728" cy="748048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LIGHT BULB</a:t>
            </a:r>
          </a:p>
        </p:txBody>
      </p:sp>
      <p:cxnSp>
        <p:nvCxnSpPr>
          <p:cNvPr id="15" name="Straight Arrow Connector 14"/>
          <p:cNvCxnSpPr>
            <a:stCxn id="5" idx="5"/>
            <a:endCxn id="14" idx="1"/>
          </p:cNvCxnSpPr>
          <p:nvPr/>
        </p:nvCxnSpPr>
        <p:spPr>
          <a:xfrm>
            <a:off x="5435863" y="3924044"/>
            <a:ext cx="680892" cy="6762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545886" y="5108050"/>
            <a:ext cx="2349947" cy="748048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PAPER</a:t>
            </a:r>
          </a:p>
        </p:txBody>
      </p: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653009" y="4139896"/>
            <a:ext cx="16454" cy="9297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18" y="-153498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18" y="1307001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2011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368462" y="2579423"/>
            <a:ext cx="2543574" cy="1401232"/>
          </a:xfrm>
          <a:prstGeom prst="ellipse">
            <a:avLst/>
          </a:prstGeom>
          <a:solidFill>
            <a:srgbClr val="F1624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RECYCLE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7340" y="4092480"/>
            <a:ext cx="2058191" cy="756412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CAN</a:t>
            </a:r>
          </a:p>
        </p:txBody>
      </p:sp>
      <p:cxnSp>
        <p:nvCxnSpPr>
          <p:cNvPr id="7" name="Straight Arrow Connector 6"/>
          <p:cNvCxnSpPr>
            <a:stCxn id="5" idx="3"/>
            <a:endCxn id="6" idx="3"/>
          </p:cNvCxnSpPr>
          <p:nvPr/>
        </p:nvCxnSpPr>
        <p:spPr>
          <a:xfrm flipH="1">
            <a:off x="3115531" y="3775449"/>
            <a:ext cx="625429" cy="695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57340" y="1685198"/>
            <a:ext cx="2149104" cy="748048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BOOK</a:t>
            </a:r>
          </a:p>
        </p:txBody>
      </p:sp>
      <p:cxnSp>
        <p:nvCxnSpPr>
          <p:cNvPr id="9" name="Straight Arrow Connector 8"/>
          <p:cNvCxnSpPr>
            <a:stCxn id="5" idx="1"/>
            <a:endCxn id="8" idx="3"/>
          </p:cNvCxnSpPr>
          <p:nvPr/>
        </p:nvCxnSpPr>
        <p:spPr>
          <a:xfrm flipH="1" flipV="1">
            <a:off x="3206444" y="2059222"/>
            <a:ext cx="534516" cy="7254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527382" y="831052"/>
            <a:ext cx="2149104" cy="748048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PLASTIC BAG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571975" y="1552302"/>
            <a:ext cx="29959" cy="1027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111460" y="1837898"/>
            <a:ext cx="2149104" cy="748048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PLASTIC BOTTLE/BOX</a:t>
            </a:r>
          </a:p>
        </p:txBody>
      </p:sp>
      <p:cxnSp>
        <p:nvCxnSpPr>
          <p:cNvPr id="13" name="Straight Arrow Connector 12"/>
          <p:cNvCxnSpPr>
            <a:stCxn id="5" idx="7"/>
          </p:cNvCxnSpPr>
          <p:nvPr/>
        </p:nvCxnSpPr>
        <p:spPr>
          <a:xfrm flipV="1">
            <a:off x="5539538" y="2211922"/>
            <a:ext cx="571922" cy="5727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228896" y="3980655"/>
            <a:ext cx="2149104" cy="748048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USED PAPER</a:t>
            </a:r>
          </a:p>
        </p:txBody>
      </p:sp>
      <p:cxnSp>
        <p:nvCxnSpPr>
          <p:cNvPr id="15" name="Straight Arrow Connector 14"/>
          <p:cNvCxnSpPr>
            <a:stCxn id="5" idx="5"/>
          </p:cNvCxnSpPr>
          <p:nvPr/>
        </p:nvCxnSpPr>
        <p:spPr>
          <a:xfrm>
            <a:off x="5539538" y="3775449"/>
            <a:ext cx="689358" cy="5792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739484" y="4954115"/>
            <a:ext cx="1949535" cy="614172"/>
          </a:xfrm>
          <a:prstGeom prst="roundRect">
            <a:avLst/>
          </a:prstGeom>
          <a:solidFill>
            <a:srgbClr val="2B4C7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GLASS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40224" y="3987257"/>
            <a:ext cx="30762" cy="9668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0" y="50355"/>
            <a:ext cx="8270544" cy="1859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58" y="2906974"/>
            <a:ext cx="5595768" cy="386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05">
            <a:off x="-152156" y="2445051"/>
            <a:ext cx="3695361" cy="732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2516" y="2003816"/>
            <a:ext cx="184245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.VnBodoni" pitchFamily="34" charset="0"/>
              </a:rPr>
              <a:t>LESSON 7</a:t>
            </a:r>
            <a:endParaRPr lang="en-US" sz="2400" b="1" dirty="0">
              <a:solidFill>
                <a:srgbClr val="FF0000"/>
              </a:solidFill>
              <a:latin typeface=".VnBodon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171">
            <a:off x="5964150" y="2647685"/>
            <a:ext cx="3339987" cy="6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36788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931220" y="736788"/>
            <a:ext cx="4106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3697" y="1492239"/>
            <a:ext cx="81058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1. If I see .......... dog, I will run away.</a:t>
            </a:r>
          </a:p>
          <a:p>
            <a:r>
              <a:rPr lang="en-GB" sz="2800" dirty="0"/>
              <a:t>2. Does your town have  ............ at gallery?</a:t>
            </a:r>
          </a:p>
          <a:p>
            <a:r>
              <a:rPr lang="en-GB" sz="2800" dirty="0"/>
              <a:t>3. ................. Moon is bright tonight.</a:t>
            </a:r>
          </a:p>
          <a:p>
            <a:r>
              <a:rPr lang="en-GB" sz="2800" dirty="0"/>
              <a:t>4. There is a big temple in the town............ temple is very old.</a:t>
            </a:r>
          </a:p>
          <a:p>
            <a:r>
              <a:rPr lang="en-GB" sz="2800" dirty="0"/>
              <a:t>5. - Is your mother.............  teacher?</a:t>
            </a:r>
          </a:p>
          <a:p>
            <a:r>
              <a:rPr lang="en-GB" sz="2800" dirty="0"/>
              <a:t>    - No, she isn't. She's ........... artist</a:t>
            </a:r>
            <a:r>
              <a:rPr lang="en-GB" sz="2800" dirty="0" smtClean="0"/>
              <a:t>.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151811" y="1411557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63449" y="1811667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51197" y="2248525"/>
            <a:ext cx="907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51796" y="2698830"/>
            <a:ext cx="907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04093" y="3527516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36081" y="3991268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0741" y="5147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Grammar</a:t>
            </a:r>
            <a:endParaRPr lang="en-US" sz="36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" y="106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4438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3813" y="129030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/>
              <a:t>Write the correct form of each verb in brackets.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417" y="798383"/>
            <a:ext cx="90596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1. If </a:t>
            </a:r>
            <a:r>
              <a:rPr lang="en-GB" sz="2400" dirty="0"/>
              <a:t>they (build) </a:t>
            </a:r>
            <a:r>
              <a:rPr lang="en-GB" sz="2400" dirty="0" smtClean="0"/>
              <a:t>.......... </a:t>
            </a:r>
            <a:r>
              <a:rPr lang="en-GB" sz="2400" dirty="0"/>
              <a:t>an airport here, it (be) ............ very noisy.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2. People (save) ……........... the environment if they (reuse) .......... old items.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3</a:t>
            </a:r>
            <a:r>
              <a:rPr lang="en-GB" sz="2400" dirty="0"/>
              <a:t>. If we (grow) </a:t>
            </a:r>
            <a:r>
              <a:rPr lang="en-GB" sz="2400" dirty="0" smtClean="0"/>
              <a:t>............</a:t>
            </a:r>
            <a:r>
              <a:rPr lang="en-GB" sz="2400" dirty="0"/>
              <a:t>trees, our school (be) </a:t>
            </a:r>
            <a:r>
              <a:rPr lang="en-GB" sz="2400" dirty="0" smtClean="0"/>
              <a:t>…........... </a:t>
            </a:r>
            <a:r>
              <a:rPr lang="en-GB" sz="2400" dirty="0"/>
              <a:t>greener.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4. If we (not have</a:t>
            </a:r>
            <a:r>
              <a:rPr lang="en-GB" sz="2400" dirty="0" smtClean="0"/>
              <a:t>)…................. </a:t>
            </a:r>
            <a:r>
              <a:rPr lang="en-GB" sz="2400" dirty="0"/>
              <a:t>enough food.  We (be) </a:t>
            </a:r>
            <a:r>
              <a:rPr lang="en-GB" sz="2400" dirty="0" smtClean="0"/>
              <a:t>…......... </a:t>
            </a:r>
            <a:r>
              <a:rPr lang="en-GB" sz="2400" dirty="0"/>
              <a:t>hungry.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5. If we (be)............  hungry, we (be</a:t>
            </a:r>
            <a:r>
              <a:rPr lang="en-GB" sz="2400" dirty="0" smtClean="0"/>
              <a:t>)…….. </a:t>
            </a:r>
            <a:r>
              <a:rPr lang="en-GB" sz="2400" dirty="0"/>
              <a:t>...... tired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2159731" y="904546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build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9195" y="846055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will be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9390" y="1386989"/>
            <a:ext cx="1278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save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57027" y="1394320"/>
            <a:ext cx="958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reuse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48788" y="2473533"/>
            <a:ext cx="937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1077" y="2500427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will be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09600" y="3050541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don’t have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29315" y="3057872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will be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2185" y="3607550"/>
            <a:ext cx="597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4210" y="3580656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will be</a:t>
            </a:r>
          </a:p>
        </p:txBody>
      </p:sp>
    </p:spTree>
    <p:extLst>
      <p:ext uri="{BB962C8B-B14F-4D97-AF65-F5344CB8AC3E}">
        <p14:creationId xmlns:p14="http://schemas.microsoft.com/office/powerpoint/2010/main" val="1877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" y="106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1047" y="44289"/>
            <a:ext cx="7853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403" y="10623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233" y="1021054"/>
            <a:ext cx="48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walk or cycle. We are healthy.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403" y="21135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2233" y="2093017"/>
            <a:ext cx="662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use the car all the time. We make the air dirty.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403" y="31582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2233" y="3160514"/>
            <a:ext cx="592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reuse paper. You save trees.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403" y="42243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2233" y="4226536"/>
            <a:ext cx="570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make noise. Your sister doesn’t sleep.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7403" y="52792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2233" y="5290163"/>
            <a:ext cx="647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see a used bottle on the road. I put it in the bin.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3EED03-376F-43FC-BBF3-41C79CF724E6}"/>
              </a:ext>
            </a:extLst>
          </p:cNvPr>
          <p:cNvSpPr txBox="1"/>
          <p:nvPr/>
        </p:nvSpPr>
        <p:spPr>
          <a:xfrm>
            <a:off x="1280839" y="1534287"/>
            <a:ext cx="523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we walk or cycle, we will be healthy.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2067F28-C694-4B53-A426-35C5617E388C}"/>
              </a:ext>
            </a:extLst>
          </p:cNvPr>
          <p:cNvSpPr txBox="1"/>
          <p:nvPr/>
        </p:nvSpPr>
        <p:spPr>
          <a:xfrm>
            <a:off x="1280839" y="2624386"/>
            <a:ext cx="705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use the car all the time, we will make the air dirty.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469A70-2D10-418E-ACDE-603B59F6C246}"/>
              </a:ext>
            </a:extLst>
          </p:cNvPr>
          <p:cNvSpPr txBox="1"/>
          <p:nvPr/>
        </p:nvSpPr>
        <p:spPr>
          <a:xfrm>
            <a:off x="1280839" y="3696157"/>
            <a:ext cx="523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you reuse paper, you will save trees.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76463E1-6259-401F-B010-5F471C7B0979}"/>
              </a:ext>
            </a:extLst>
          </p:cNvPr>
          <p:cNvSpPr txBox="1"/>
          <p:nvPr/>
        </p:nvSpPr>
        <p:spPr>
          <a:xfrm>
            <a:off x="1280839" y="4776875"/>
            <a:ext cx="71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you make noise, your sister will not / won’t sleep. 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517F374-F161-4BFE-A8CF-E39B1C806B40}"/>
              </a:ext>
            </a:extLst>
          </p:cNvPr>
          <p:cNvSpPr txBox="1"/>
          <p:nvPr/>
        </p:nvSpPr>
        <p:spPr>
          <a:xfrm>
            <a:off x="1280839" y="5816061"/>
            <a:ext cx="71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I see a used bottle on the road, I will put it in the bin.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2970</TotalTime>
  <Words>1054</Words>
  <Application>Microsoft Office PowerPoint</Application>
  <PresentationFormat>On-screen Show (4:3)</PresentationFormat>
  <Paragraphs>207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187</cp:revision>
  <dcterms:created xsi:type="dcterms:W3CDTF">2020-12-09T02:04:09Z</dcterms:created>
  <dcterms:modified xsi:type="dcterms:W3CDTF">2022-03-04T15:08:30Z</dcterms:modified>
</cp:coreProperties>
</file>