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303" r:id="rId3"/>
    <p:sldId id="305" r:id="rId4"/>
    <p:sldId id="307" r:id="rId5"/>
    <p:sldId id="309" r:id="rId6"/>
    <p:sldId id="308" r:id="rId7"/>
    <p:sldId id="310" r:id="rId8"/>
    <p:sldId id="311" r:id="rId9"/>
    <p:sldId id="312" r:id="rId10"/>
    <p:sldId id="313" r:id="rId11"/>
    <p:sldId id="314" r:id="rId12"/>
    <p:sldId id="317" r:id="rId13"/>
    <p:sldId id="318" r:id="rId14"/>
    <p:sldId id="319" r:id="rId15"/>
  </p:sldIdLst>
  <p:sldSz cx="14538325" cy="7772400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8D"/>
    <a:srgbClr val="FFD9F0"/>
    <a:srgbClr val="D6EFF2"/>
    <a:srgbClr val="0FB7BD"/>
    <a:srgbClr val="FACFCE"/>
    <a:srgbClr val="DEEBF7"/>
    <a:srgbClr val="F7ADAB"/>
    <a:srgbClr val="FBD3D2"/>
    <a:srgbClr val="6EA8DC"/>
    <a:srgbClr val="008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-288" y="-102"/>
      </p:cViewPr>
      <p:guideLst>
        <p:guide orient="horz" pos="2475"/>
        <p:guide pos="32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143000"/>
            <a:ext cx="5772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375" y="1272012"/>
            <a:ext cx="12357576" cy="270594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291" y="4082310"/>
            <a:ext cx="10903744" cy="1876530"/>
          </a:xfrm>
        </p:spPr>
        <p:txBody>
          <a:bodyPr/>
          <a:lstStyle>
            <a:lvl1pPr marL="0" indent="0" algn="ctr">
              <a:buNone/>
              <a:defRPr sz="340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00"/>
            </a:lvl3pPr>
            <a:lvl4pPr marL="1920240" indent="0" algn="ctr">
              <a:buNone/>
              <a:defRPr sz="2200"/>
            </a:lvl4pPr>
            <a:lvl5pPr marL="2560320" indent="0" algn="ctr">
              <a:buNone/>
              <a:defRPr sz="2200"/>
            </a:lvl5pPr>
            <a:lvl6pPr marL="3200400" indent="0" algn="ctr">
              <a:buNone/>
              <a:defRPr sz="2200"/>
            </a:lvl6pPr>
            <a:lvl7pPr marL="3840480" indent="0" algn="ctr">
              <a:buNone/>
              <a:defRPr sz="2200"/>
            </a:lvl7pPr>
            <a:lvl8pPr marL="4480560" indent="0" algn="ctr">
              <a:buNone/>
              <a:defRPr sz="2200"/>
            </a:lvl8pPr>
            <a:lvl9pPr marL="5120640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03990" y="413808"/>
            <a:ext cx="3134826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9510" y="413808"/>
            <a:ext cx="9222750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939" y="1937705"/>
            <a:ext cx="12539305" cy="323310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939" y="5201393"/>
            <a:ext cx="12539305" cy="170021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9510" y="2069042"/>
            <a:ext cx="6178788" cy="4931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0028" y="2069042"/>
            <a:ext cx="6178788" cy="4931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05" y="413810"/>
            <a:ext cx="12539305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405" y="1905318"/>
            <a:ext cx="6150392" cy="9337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1405" y="2839085"/>
            <a:ext cx="6150392" cy="417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60027" y="1905318"/>
            <a:ext cx="6180682" cy="9337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60027" y="2839085"/>
            <a:ext cx="6180682" cy="4175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04" y="518160"/>
            <a:ext cx="4688988" cy="181356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682" y="1119083"/>
            <a:ext cx="7360028" cy="552344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404" y="2331720"/>
            <a:ext cx="4688988" cy="4319800"/>
          </a:xfrm>
        </p:spPr>
        <p:txBody>
          <a:bodyPr/>
          <a:lstStyle>
            <a:lvl1pPr marL="0" indent="0">
              <a:buNone/>
              <a:defRPr sz="2200"/>
            </a:lvl1pPr>
            <a:lvl2pPr marL="640080" indent="0">
              <a:buNone/>
              <a:defRPr sz="2000"/>
            </a:lvl2pPr>
            <a:lvl3pPr marL="1280160" indent="0">
              <a:buNone/>
              <a:defRPr sz="170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04" y="518160"/>
            <a:ext cx="4688988" cy="181356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80682" y="1119083"/>
            <a:ext cx="7360028" cy="5523442"/>
          </a:xfrm>
        </p:spPr>
        <p:txBody>
          <a:bodyPr anchor="t"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404" y="2331720"/>
            <a:ext cx="4688988" cy="4319800"/>
          </a:xfrm>
        </p:spPr>
        <p:txBody>
          <a:bodyPr/>
          <a:lstStyle>
            <a:lvl1pPr marL="0" indent="0">
              <a:buNone/>
              <a:defRPr sz="2200"/>
            </a:lvl1pPr>
            <a:lvl2pPr marL="640080" indent="0">
              <a:buNone/>
              <a:defRPr sz="2000"/>
            </a:lvl2pPr>
            <a:lvl3pPr marL="1280160" indent="0">
              <a:buNone/>
              <a:defRPr sz="170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9511" y="413810"/>
            <a:ext cx="12539305" cy="1502305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511" y="2069042"/>
            <a:ext cx="12539305" cy="4931517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9510" y="7203865"/>
            <a:ext cx="3271123" cy="413808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5821" y="7203865"/>
            <a:ext cx="4906685" cy="413808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7693" y="7203865"/>
            <a:ext cx="3271123" cy="413808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dowload-hinh-nen-may-tinh-dep-mien-phi-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523181" cy="77724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4142" y="2090088"/>
            <a:ext cx="10365858" cy="129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7998" tIns="64000" rIns="127998" bIns="64000">
            <a:spAutoFit/>
          </a:bodyPr>
          <a:lstStyle/>
          <a:p>
            <a:pPr algn="ctr"/>
            <a:r>
              <a:rPr lang="en-GB" sz="7600" b="1" dirty="0">
                <a:solidFill>
                  <a:srgbClr val="EF008D"/>
                </a:solidFill>
                <a:latin typeface="VNI-Ariston" pitchFamily="2" charset="0"/>
              </a:rPr>
              <a:t>Good morning class!!!</a:t>
            </a:r>
            <a:endParaRPr lang="en-US" sz="7600" b="1" dirty="0">
              <a:solidFill>
                <a:srgbClr val="EF008D"/>
              </a:solidFill>
              <a:latin typeface="VNI-Aristo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77880" y="38917"/>
            <a:ext cx="8157306" cy="82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7998" tIns="64000" rIns="127998" bIns="64000">
            <a:spAutoFit/>
          </a:bodyPr>
          <a:lstStyle/>
          <a:p>
            <a:r>
              <a:rPr lang="en-GB" sz="4500" b="1" dirty="0">
                <a:solidFill>
                  <a:srgbClr val="FFD9F0"/>
                </a:solidFill>
                <a:latin typeface="VNI-Ariston" pitchFamily="2" charset="0"/>
              </a:rPr>
              <a:t>Song </a:t>
            </a:r>
            <a:r>
              <a:rPr lang="en-GB" sz="4500" b="1" dirty="0" err="1">
                <a:solidFill>
                  <a:srgbClr val="FFD9F0"/>
                </a:solidFill>
                <a:latin typeface="VNI-Ariston" pitchFamily="2" charset="0"/>
              </a:rPr>
              <a:t>Ve</a:t>
            </a:r>
            <a:r>
              <a:rPr lang="en-GB" sz="4500" b="1" dirty="0">
                <a:solidFill>
                  <a:srgbClr val="FFD9F0"/>
                </a:solidFill>
                <a:latin typeface="VNI-Ariston" pitchFamily="2" charset="0"/>
              </a:rPr>
              <a:t> secondary school.</a:t>
            </a:r>
            <a:endParaRPr lang="en-US" sz="4500" b="1" dirty="0">
              <a:solidFill>
                <a:srgbClr val="FFD9F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"/>
            <a:ext cx="1453832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5" y="78595"/>
            <a:ext cx="717025" cy="6849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417527" y="83340"/>
            <a:ext cx="12893091" cy="1237262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Interview three friends about what abilities they want their robots to have. Note their answers in the table below.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95204"/>
              </p:ext>
            </p:extLst>
          </p:nvPr>
        </p:nvGraphicFramePr>
        <p:xfrm>
          <a:off x="1756194" y="1707226"/>
          <a:ext cx="11649450" cy="35564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22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5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31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13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Friends</a:t>
                      </a:r>
                    </a:p>
                  </a:txBody>
                  <a:tcPr marL="145383" marR="145383" marT="51816" marB="518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Abilities he / she wants</a:t>
                      </a:r>
                      <a:r>
                        <a:rPr lang="en-US" sz="2700" baseline="0" dirty="0"/>
                        <a:t> </a:t>
                      </a:r>
                    </a:p>
                    <a:p>
                      <a:pPr algn="ctr"/>
                      <a:r>
                        <a:rPr lang="en-US" sz="2700" baseline="0" dirty="0"/>
                        <a:t>his / her robot to have</a:t>
                      </a:r>
                      <a:endParaRPr lang="en-US" sz="2700" dirty="0"/>
                    </a:p>
                  </a:txBody>
                  <a:tcPr marL="145383" marR="145383" marT="51816" marB="518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836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 marL="145383" marR="145383" marT="51816" marB="51816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3200" b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Giang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3200" b="1" dirty="0" smtClean="0">
                        <a:solidFill>
                          <a:srgbClr val="FF0000"/>
                        </a:solidFill>
                        <a:effectLst/>
                        <a:latin typeface="Tempus Sans ITC" pitchFamily="82" charset="0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Tempus Sans ITC" pitchFamily="82" charset="0"/>
                          <a:ea typeface="Times New Roman"/>
                          <a:cs typeface="Times New Roman"/>
                        </a:rPr>
                        <a:t> cook meals 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empus Sans ITC" pitchFamily="82" charset="0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36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2.</a:t>
                      </a:r>
                    </a:p>
                  </a:txBody>
                  <a:tcPr marL="145383" marR="145383" marT="51816" marB="5181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3200" b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Hoai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Anh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3200" b="1" dirty="0" smtClean="0">
                        <a:effectLst/>
                        <a:latin typeface="Tempus Sans ITC" pitchFamily="82" charset="0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3200" b="1" dirty="0" smtClean="0">
                          <a:effectLst/>
                          <a:latin typeface="Tempus Sans ITC" pitchFamily="8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Tempus Sans ITC" pitchFamily="82" charset="0"/>
                          <a:ea typeface="Times New Roman"/>
                          <a:cs typeface="Times New Roman"/>
                        </a:rPr>
                        <a:t>do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empus Sans ITC" pitchFamily="82" charset="0"/>
                          <a:ea typeface="Times New Roman"/>
                          <a:cs typeface="Times New Roman"/>
                        </a:rPr>
                        <a:t>her homework</a:t>
                      </a:r>
                    </a:p>
                  </a:txBody>
                  <a:tcPr marL="47625" marR="47625" marT="47625" marB="476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836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3.</a:t>
                      </a:r>
                    </a:p>
                  </a:txBody>
                  <a:tcPr marL="145383" marR="145383" marT="51816" marB="51816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3200" b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Kiet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3200" b="1" dirty="0" smtClean="0">
                        <a:effectLst/>
                        <a:latin typeface="Tempus Sans ITC" pitchFamily="82" charset="0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3200" b="1" dirty="0" smtClean="0">
                          <a:effectLst/>
                          <a:latin typeface="Tempus Sans ITC" pitchFamily="82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Tempus Sans ITC" pitchFamily="82" charset="0"/>
                          <a:ea typeface="Times New Roman"/>
                          <a:cs typeface="Times New Roman"/>
                        </a:rPr>
                        <a:t>play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Tempus Sans ITC" pitchFamily="82" charset="0"/>
                          <a:ea typeface="Times New Roman"/>
                          <a:cs typeface="Times New Roman"/>
                        </a:rPr>
                        <a:t>with him</a:t>
                      </a:r>
                    </a:p>
                  </a:txBody>
                  <a:tcPr marL="47625" marR="47625" marT="47625" marB="47625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2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"/>
            <a:ext cx="1453832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5" y="157160"/>
            <a:ext cx="677038" cy="6276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283715" y="244187"/>
            <a:ext cx="9129561" cy="68326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your results to the class.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47" y="784847"/>
            <a:ext cx="3545945" cy="282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43" y="1710595"/>
            <a:ext cx="3105151" cy="31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47" y="4081408"/>
            <a:ext cx="4348955" cy="296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8279" y="1566640"/>
            <a:ext cx="4222372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.VnArial Narrow" pitchFamily="34" charset="0"/>
              </a:rPr>
              <a:t>I interviewed three of my friends about the abilities they want their robots to have. </a:t>
            </a:r>
            <a:r>
              <a:rPr lang="en-GB" b="1" dirty="0" err="1">
                <a:latin typeface=".VnArial Narrow" pitchFamily="34" charset="0"/>
              </a:rPr>
              <a:t>Giang</a:t>
            </a:r>
            <a:r>
              <a:rPr lang="en-GB" b="1" dirty="0">
                <a:latin typeface=".VnArial Narrow" pitchFamily="34" charset="0"/>
              </a:rPr>
              <a:t> wants her robots to cook meals. </a:t>
            </a:r>
            <a:r>
              <a:rPr lang="en-GB" b="1" dirty="0" err="1">
                <a:latin typeface=".VnArial Narrow" pitchFamily="34" charset="0"/>
              </a:rPr>
              <a:t>Hoai</a:t>
            </a:r>
            <a:r>
              <a:rPr lang="en-GB" b="1" dirty="0">
                <a:latin typeface=".VnArial Narrow" pitchFamily="34" charset="0"/>
              </a:rPr>
              <a:t> </a:t>
            </a:r>
            <a:r>
              <a:rPr lang="en-GB" b="1" dirty="0" err="1">
                <a:latin typeface=".VnArial Narrow" pitchFamily="34" charset="0"/>
              </a:rPr>
              <a:t>Anh</a:t>
            </a:r>
            <a:r>
              <a:rPr lang="en-GB" b="1" dirty="0">
                <a:latin typeface=".VnArial Narrow" pitchFamily="34" charset="0"/>
              </a:rPr>
              <a:t> wants her robot to do her homework. And </a:t>
            </a:r>
            <a:r>
              <a:rPr lang="en-GB" b="1" dirty="0" err="1">
                <a:latin typeface=".VnArial Narrow" pitchFamily="34" charset="0"/>
              </a:rPr>
              <a:t>Kiet</a:t>
            </a:r>
            <a:r>
              <a:rPr lang="en-GB" b="1" dirty="0">
                <a:latin typeface=".VnArial Narrow" pitchFamily="34" charset="0"/>
              </a:rPr>
              <a:t> wants his robot to play with him.</a:t>
            </a:r>
            <a:endParaRPr lang="en-US" b="1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882" y="-156526"/>
            <a:ext cx="15144089" cy="80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4511" y="2897481"/>
            <a:ext cx="12614348" cy="898172"/>
          </a:xfrm>
          <a:prstGeom prst="rect">
            <a:avLst/>
          </a:prstGeom>
        </p:spPr>
        <p:txBody>
          <a:bodyPr wrap="square" lIns="127486" tIns="63743" rIns="127486" bIns="63743">
            <a:spAutoFit/>
          </a:bodyPr>
          <a:lstStyle/>
          <a:p>
            <a:r>
              <a:rPr lang="en-GB" sz="5000" b="1" dirty="0" smtClean="0"/>
              <a:t>-</a:t>
            </a:r>
            <a:endParaRPr lang="en-GB" sz="5000" b="1" dirty="0"/>
          </a:p>
        </p:txBody>
      </p:sp>
      <p:sp>
        <p:nvSpPr>
          <p:cNvPr id="4" name="Rectangle 3"/>
          <p:cNvSpPr/>
          <p:nvPr/>
        </p:nvSpPr>
        <p:spPr>
          <a:xfrm>
            <a:off x="2423054" y="431803"/>
            <a:ext cx="9449911" cy="1421374"/>
          </a:xfrm>
          <a:prstGeom prst="rect">
            <a:avLst/>
          </a:prstGeom>
          <a:noFill/>
        </p:spPr>
        <p:txBody>
          <a:bodyPr lIns="127468" tIns="63734" rIns="127468" bIns="63734">
            <a:spAutoFit/>
          </a:bodyPr>
          <a:lstStyle/>
          <a:p>
            <a:pPr algn="ctr" defTabSz="1274856">
              <a:defRPr/>
            </a:pPr>
            <a:r>
              <a:rPr lang="en-US" sz="8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63" y="4609303"/>
            <a:ext cx="5465493" cy="296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1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036" y="-193460"/>
            <a:ext cx="15144089" cy="80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4510" y="2897481"/>
            <a:ext cx="12885597" cy="1790724"/>
          </a:xfrm>
          <a:prstGeom prst="rect">
            <a:avLst/>
          </a:prstGeom>
        </p:spPr>
        <p:txBody>
          <a:bodyPr wrap="square" lIns="127486" tIns="63743" rIns="127486" bIns="63743">
            <a:spAutoFit/>
          </a:bodyPr>
          <a:lstStyle/>
          <a:p>
            <a:r>
              <a:rPr lang="en-US" sz="5400" dirty="0"/>
              <a:t>- Do exercises in workbook.</a:t>
            </a:r>
          </a:p>
          <a:p>
            <a:r>
              <a:rPr lang="en-US" sz="5400" dirty="0"/>
              <a:t>- Prepare for the next lesson: Unit 12 Skills 1.</a:t>
            </a:r>
            <a:endParaRPr lang="en-GB" sz="5000" b="1" dirty="0"/>
          </a:p>
        </p:txBody>
      </p:sp>
      <p:sp>
        <p:nvSpPr>
          <p:cNvPr id="4" name="Rectangle 3"/>
          <p:cNvSpPr/>
          <p:nvPr/>
        </p:nvSpPr>
        <p:spPr>
          <a:xfrm>
            <a:off x="2423054" y="431803"/>
            <a:ext cx="9449911" cy="1421374"/>
          </a:xfrm>
          <a:prstGeom prst="rect">
            <a:avLst/>
          </a:prstGeom>
          <a:noFill/>
        </p:spPr>
        <p:txBody>
          <a:bodyPr lIns="127468" tIns="63734" rIns="127468" bIns="63734">
            <a:spAutoFit/>
          </a:bodyPr>
          <a:lstStyle/>
          <a:p>
            <a:pPr algn="ctr" defTabSz="1274856">
              <a:defRPr/>
            </a:pPr>
            <a:r>
              <a:rPr lang="en-US" sz="8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64" y="4609303"/>
            <a:ext cx="4974922" cy="296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1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538325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10" y="804952"/>
            <a:ext cx="5036903" cy="24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8754" y="68061"/>
            <a:ext cx="7415129" cy="8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2848" y="5599378"/>
            <a:ext cx="971550" cy="34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52" y="2932412"/>
            <a:ext cx="9329084" cy="386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087" y="-944135"/>
            <a:ext cx="971550" cy="34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322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11" y="3042138"/>
            <a:ext cx="6639709" cy="1096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85" y="3042138"/>
            <a:ext cx="1529166" cy="1122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7853" y="4237835"/>
            <a:ext cx="6462013" cy="72943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900" b="1" dirty="0">
                <a:solidFill>
                  <a:srgbClr val="EF008D"/>
                </a:solidFill>
              </a:rPr>
              <a:t>* Everyday English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9269" y="1897273"/>
            <a:ext cx="4287531" cy="744803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7998" tIns="64000" rIns="127998" bIns="64000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" pitchFamily="34" charset="0"/>
              </a:rPr>
              <a:t>LESSON </a:t>
            </a:r>
            <a:r>
              <a:rPr lang="en-US" sz="4000" b="1" dirty="0" smtClean="0">
                <a:solidFill>
                  <a:srgbClr val="FF0000"/>
                </a:solidFill>
                <a:latin typeface=".VnBlack" pitchFamily="34" charset="0"/>
              </a:rPr>
              <a:t>4 </a:t>
            </a:r>
            <a:endParaRPr lang="en-GB" sz="40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7081" y="52751"/>
            <a:ext cx="8208474" cy="12808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D2CB6C"/>
            </a:solidFill>
            <a:prstDash val="solid"/>
          </a:ln>
          <a:effectLst/>
        </p:spPr>
        <p:txBody>
          <a:bodyPr wrap="square" lIns="171156" tIns="85579" rIns="171156" bIns="85579">
            <a:spAutoFit/>
          </a:bodyPr>
          <a:lstStyle/>
          <a:p>
            <a:pPr algn="ctr">
              <a:defRPr/>
            </a:pPr>
            <a:r>
              <a:rPr lang="en-US" sz="72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12. ROBOTS</a:t>
            </a:r>
            <a:endParaRPr lang="en-US" sz="7200" b="1" kern="0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9308" y="5267123"/>
            <a:ext cx="795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Expressing agreement and </a:t>
            </a:r>
            <a:r>
              <a:rPr lang="en-US" sz="3600" b="1" dirty="0" smtClean="0">
                <a:solidFill>
                  <a:srgbClr val="0070C0"/>
                </a:solidFill>
              </a:rPr>
              <a:t>disagreement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6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8;p15">
            <a:extLst>
              <a:ext uri="{FF2B5EF4-FFF2-40B4-BE49-F238E27FC236}">
                <a16:creationId xmlns="" xmlns:a16="http://schemas.microsoft.com/office/drawing/2014/main" id="{9D131CFB-D269-4108-B887-9196BC43B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6288" y="-15996"/>
            <a:ext cx="8351845" cy="865300"/>
          </a:xfrm>
          <a:prstGeom prst="rect">
            <a:avLst/>
          </a:prstGeom>
        </p:spPr>
        <p:txBody>
          <a:bodyPr spcFirstLastPara="1" wrap="square" lIns="142757" tIns="142757" rIns="142757" bIns="142757" anchor="t" anchorCtr="0">
            <a:noAutofit/>
          </a:bodyPr>
          <a:lstStyle/>
          <a:p>
            <a:pPr algn="l"/>
            <a:r>
              <a:rPr lang="en-US" sz="4800" b="1" dirty="0" smtClean="0">
                <a:solidFill>
                  <a:srgbClr val="C00000"/>
                </a:solidFill>
                <a:latin typeface="Mali Medium" panose="020B0604020202020204" charset="-34"/>
                <a:cs typeface="Mali Medium" panose="020B0604020202020204" charset="-34"/>
              </a:rPr>
              <a:t>* Complete </a:t>
            </a:r>
            <a:r>
              <a:rPr lang="en-US" sz="4800" b="1" dirty="0">
                <a:solidFill>
                  <a:srgbClr val="C00000"/>
                </a:solidFill>
                <a:latin typeface="Mali Medium" panose="020B0604020202020204" charset="-34"/>
                <a:cs typeface="Mali Medium" panose="020B0604020202020204" charset="-34"/>
              </a:rPr>
              <a:t>the spider web </a:t>
            </a:r>
            <a:endParaRPr sz="4800" b="1" dirty="0">
              <a:solidFill>
                <a:srgbClr val="C00000"/>
              </a:solidFill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9A6A6B0A-307E-4BB0-B84C-9C230D3AD395}"/>
              </a:ext>
            </a:extLst>
          </p:cNvPr>
          <p:cNvSpPr/>
          <p:nvPr/>
        </p:nvSpPr>
        <p:spPr>
          <a:xfrm>
            <a:off x="4246635" y="3607859"/>
            <a:ext cx="5846896" cy="136189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085" tIns="53543" rIns="107085" bIns="53543" rtlCol="0" anchor="ctr"/>
          <a:lstStyle/>
          <a:p>
            <a:pPr algn="ctr"/>
            <a:r>
              <a:rPr lang="en-GB" sz="5400" b="1" dirty="0" smtClean="0"/>
              <a:t>A robot can</a:t>
            </a:r>
            <a:endParaRPr lang="en-US" sz="5400" b="1" dirty="0"/>
          </a:p>
        </p:txBody>
      </p:sp>
      <p:sp>
        <p:nvSpPr>
          <p:cNvPr id="6" name="Google Shape;1088;p15">
            <a:extLst>
              <a:ext uri="{FF2B5EF4-FFF2-40B4-BE49-F238E27FC236}">
                <a16:creationId xmlns="" xmlns:a16="http://schemas.microsoft.com/office/drawing/2014/main" id="{A0F9E150-6A59-475B-9C6C-F4AEDEF18AB3}"/>
              </a:ext>
            </a:extLst>
          </p:cNvPr>
          <p:cNvSpPr txBox="1">
            <a:spLocks/>
          </p:cNvSpPr>
          <p:nvPr/>
        </p:nvSpPr>
        <p:spPr>
          <a:xfrm>
            <a:off x="5226952" y="5172477"/>
            <a:ext cx="5711934" cy="156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757" tIns="142757" rIns="142757" bIns="14275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morant Upright"/>
              <a:buNone/>
              <a:defRPr sz="8000" b="0" i="0" u="none" strike="noStrike" cap="none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pPr algn="l"/>
            <a:r>
              <a:rPr lang="en-US" sz="6300" b="1" dirty="0">
                <a:solidFill>
                  <a:schemeClr val="bg1"/>
                </a:solidFill>
                <a:latin typeface="Mali Medium" panose="020B0604020202020204" charset="-34"/>
                <a:cs typeface="Mali Medium" panose="020B0604020202020204" charset="-34"/>
              </a:rPr>
              <a:t>A robot can</a:t>
            </a:r>
          </a:p>
        </p:txBody>
      </p:sp>
      <p:sp>
        <p:nvSpPr>
          <p:cNvPr id="7" name="Rectangle: Rounded Corners 31">
            <a:extLst>
              <a:ext uri="{FF2B5EF4-FFF2-40B4-BE49-F238E27FC236}">
                <a16:creationId xmlns="" xmlns:a16="http://schemas.microsoft.com/office/drawing/2014/main" id="{3090D602-C77D-4FED-A810-97727918A81F}"/>
              </a:ext>
            </a:extLst>
          </p:cNvPr>
          <p:cNvSpPr/>
          <p:nvPr/>
        </p:nvSpPr>
        <p:spPr>
          <a:xfrm>
            <a:off x="803720" y="1961897"/>
            <a:ext cx="3169139" cy="13909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7085" tIns="53543" rIns="107085" bIns="53543"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Look after the patients</a:t>
            </a:r>
          </a:p>
        </p:txBody>
      </p:sp>
      <p:sp>
        <p:nvSpPr>
          <p:cNvPr id="8" name="Rectangle: Rounded Corners 32">
            <a:extLst>
              <a:ext uri="{FF2B5EF4-FFF2-40B4-BE49-F238E27FC236}">
                <a16:creationId xmlns="" xmlns:a16="http://schemas.microsoft.com/office/drawing/2014/main" id="{2B430DEE-E339-467D-B4B5-D87D889E04F2}"/>
              </a:ext>
            </a:extLst>
          </p:cNvPr>
          <p:cNvSpPr/>
          <p:nvPr/>
        </p:nvSpPr>
        <p:spPr>
          <a:xfrm>
            <a:off x="5181543" y="1166198"/>
            <a:ext cx="3169139" cy="13909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7085" tIns="53543" rIns="107085" bIns="53543"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Do the dishes</a:t>
            </a:r>
          </a:p>
        </p:txBody>
      </p:sp>
      <p:sp>
        <p:nvSpPr>
          <p:cNvPr id="9" name="Rectangle: Rounded Corners 33">
            <a:extLst>
              <a:ext uri="{FF2B5EF4-FFF2-40B4-BE49-F238E27FC236}">
                <a16:creationId xmlns="" xmlns:a16="http://schemas.microsoft.com/office/drawing/2014/main" id="{F95240EB-7919-4CAC-A1AC-FE24D83EB0B5}"/>
              </a:ext>
            </a:extLst>
          </p:cNvPr>
          <p:cNvSpPr/>
          <p:nvPr/>
        </p:nvSpPr>
        <p:spPr>
          <a:xfrm>
            <a:off x="10123142" y="1877472"/>
            <a:ext cx="3169139" cy="13909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7085" tIns="53543" rIns="107085" bIns="53543"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Iron clothes </a:t>
            </a:r>
          </a:p>
        </p:txBody>
      </p:sp>
      <p:sp>
        <p:nvSpPr>
          <p:cNvPr id="10" name="Rectangle: Rounded Corners 34">
            <a:extLst>
              <a:ext uri="{FF2B5EF4-FFF2-40B4-BE49-F238E27FC236}">
                <a16:creationId xmlns="" xmlns:a16="http://schemas.microsoft.com/office/drawing/2014/main" id="{99FCD494-7B9E-498A-9822-FB22A0996BD2}"/>
              </a:ext>
            </a:extLst>
          </p:cNvPr>
          <p:cNvSpPr/>
          <p:nvPr/>
        </p:nvSpPr>
        <p:spPr>
          <a:xfrm>
            <a:off x="10123142" y="5199462"/>
            <a:ext cx="3169139" cy="13909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7085" tIns="53543" rIns="107085" bIns="53543"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Water plants</a:t>
            </a:r>
          </a:p>
        </p:txBody>
      </p:sp>
      <p:sp>
        <p:nvSpPr>
          <p:cNvPr id="11" name="Rectangle: Rounded Corners 35">
            <a:extLst>
              <a:ext uri="{FF2B5EF4-FFF2-40B4-BE49-F238E27FC236}">
                <a16:creationId xmlns="" xmlns:a16="http://schemas.microsoft.com/office/drawing/2014/main" id="{70657853-8D25-4F54-A683-15E7AC47085D}"/>
              </a:ext>
            </a:extLst>
          </p:cNvPr>
          <p:cNvSpPr/>
          <p:nvPr/>
        </p:nvSpPr>
        <p:spPr>
          <a:xfrm>
            <a:off x="5297873" y="5929978"/>
            <a:ext cx="3169139" cy="13909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7085" tIns="53543" rIns="107085" bIns="53543"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Work as a guard</a:t>
            </a:r>
          </a:p>
        </p:txBody>
      </p:sp>
      <p:sp>
        <p:nvSpPr>
          <p:cNvPr id="12" name="Rectangle: Rounded Corners 36">
            <a:extLst>
              <a:ext uri="{FF2B5EF4-FFF2-40B4-BE49-F238E27FC236}">
                <a16:creationId xmlns="" xmlns:a16="http://schemas.microsoft.com/office/drawing/2014/main" id="{E8992153-0644-4E43-9B89-137F95B7E080}"/>
              </a:ext>
            </a:extLst>
          </p:cNvPr>
          <p:cNvSpPr/>
          <p:nvPr/>
        </p:nvSpPr>
        <p:spPr>
          <a:xfrm>
            <a:off x="672664" y="4860246"/>
            <a:ext cx="3169139" cy="139093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7085" tIns="53543" rIns="107085" bIns="53543"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Mali Medium" panose="020B0604020202020204" charset="-34"/>
                <a:cs typeface="Mali Medium" panose="020B0604020202020204" charset="-34"/>
              </a:rPr>
              <a:t>Move heavy things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FC39CDB-069A-4E16-B8A0-DDB64352BAED}"/>
              </a:ext>
            </a:extLst>
          </p:cNvPr>
          <p:cNvCxnSpPr/>
          <p:nvPr/>
        </p:nvCxnSpPr>
        <p:spPr>
          <a:xfrm flipV="1">
            <a:off x="7014199" y="2572938"/>
            <a:ext cx="0" cy="103492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F369FD85-83FC-4750-B442-E37C7C380B45}"/>
              </a:ext>
            </a:extLst>
          </p:cNvPr>
          <p:cNvCxnSpPr>
            <a:cxnSpLocks/>
          </p:cNvCxnSpPr>
          <p:nvPr/>
        </p:nvCxnSpPr>
        <p:spPr>
          <a:xfrm flipV="1">
            <a:off x="10077258" y="3268405"/>
            <a:ext cx="810212" cy="47505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5637EB0-901E-43B3-8F82-4EE4D3D74AE6}"/>
              </a:ext>
            </a:extLst>
          </p:cNvPr>
          <p:cNvCxnSpPr>
            <a:cxnSpLocks/>
          </p:cNvCxnSpPr>
          <p:nvPr/>
        </p:nvCxnSpPr>
        <p:spPr>
          <a:xfrm>
            <a:off x="10070591" y="4778380"/>
            <a:ext cx="810212" cy="39409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D554F70-55E1-4704-83A1-7282ECF44A70}"/>
              </a:ext>
            </a:extLst>
          </p:cNvPr>
          <p:cNvCxnSpPr>
            <a:cxnSpLocks/>
          </p:cNvCxnSpPr>
          <p:nvPr/>
        </p:nvCxnSpPr>
        <p:spPr>
          <a:xfrm>
            <a:off x="7014199" y="5002412"/>
            <a:ext cx="0" cy="8925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C80B41C9-864D-4087-ABA8-FA189D44B8A8}"/>
              </a:ext>
            </a:extLst>
          </p:cNvPr>
          <p:cNvCxnSpPr>
            <a:cxnSpLocks/>
          </p:cNvCxnSpPr>
          <p:nvPr/>
        </p:nvCxnSpPr>
        <p:spPr>
          <a:xfrm flipH="1">
            <a:off x="3841803" y="4860246"/>
            <a:ext cx="436438" cy="58842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2F383DD-D415-4DE1-8654-9A64298E774C}"/>
              </a:ext>
            </a:extLst>
          </p:cNvPr>
          <p:cNvCxnSpPr>
            <a:cxnSpLocks/>
          </p:cNvCxnSpPr>
          <p:nvPr/>
        </p:nvCxnSpPr>
        <p:spPr>
          <a:xfrm flipH="1" flipV="1">
            <a:off x="3914851" y="3208973"/>
            <a:ext cx="436438" cy="46393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"/>
            <a:ext cx="1453832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7448" y="4524879"/>
            <a:ext cx="11577531" cy="174800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8120" y="1910326"/>
            <a:ext cx="11577531" cy="1748009"/>
          </a:xfrm>
          <a:prstGeom prst="roundRect">
            <a:avLst/>
          </a:prstGeom>
          <a:solidFill>
            <a:srgbClr val="FAC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1" y="84818"/>
            <a:ext cx="850279" cy="7723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473014" y="84818"/>
            <a:ext cx="13065312" cy="120648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dialogues. </a:t>
            </a:r>
          </a:p>
          <a:p>
            <a:r>
              <a:rPr lang="en-US" sz="3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 attention to the highlighted sentences.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CB6B5BF-5AA4-4AC8-95B8-901DC17089B7}"/>
              </a:ext>
            </a:extLst>
          </p:cNvPr>
          <p:cNvSpPr/>
          <p:nvPr/>
        </p:nvSpPr>
        <p:spPr>
          <a:xfrm>
            <a:off x="1488647" y="3097818"/>
            <a:ext cx="3842073" cy="4568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8724" y="1527036"/>
            <a:ext cx="11078907" cy="2345257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i="1" dirty="0"/>
              <a:t>A:  </a:t>
            </a:r>
            <a:r>
              <a:rPr lang="en-US" sz="3600" dirty="0"/>
              <a:t>I think robots can help us a lot in our daily life. </a:t>
            </a:r>
          </a:p>
          <a:p>
            <a:pPr>
              <a:lnSpc>
                <a:spcPct val="200000"/>
              </a:lnSpc>
            </a:pPr>
            <a:r>
              <a:rPr lang="en-US" sz="3600" b="1" i="1" dirty="0"/>
              <a:t>B:  </a:t>
            </a:r>
            <a:r>
              <a:rPr lang="en-US" sz="3600" dirty="0"/>
              <a:t>I agree with you.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FFF4583-3188-4BED-9555-46603F3806B7}"/>
              </a:ext>
            </a:extLst>
          </p:cNvPr>
          <p:cNvSpPr/>
          <p:nvPr/>
        </p:nvSpPr>
        <p:spPr>
          <a:xfrm>
            <a:off x="3583415" y="5621591"/>
            <a:ext cx="5030150" cy="4568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93332" y="4056924"/>
            <a:ext cx="11622575" cy="2345257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i="1" dirty="0"/>
              <a:t>A:  </a:t>
            </a:r>
            <a:r>
              <a:rPr lang="en-US" sz="3600" dirty="0"/>
              <a:t>Peter says robots can do everything like humans. </a:t>
            </a:r>
          </a:p>
          <a:p>
            <a:pPr>
              <a:lnSpc>
                <a:spcPct val="200000"/>
              </a:lnSpc>
            </a:pPr>
            <a:r>
              <a:rPr lang="en-US" sz="3600" b="1" i="1" dirty="0"/>
              <a:t>B:  </a:t>
            </a:r>
            <a:r>
              <a:rPr lang="en-US" sz="3600" dirty="0"/>
              <a:t>I don’t agree with him.</a:t>
            </a:r>
          </a:p>
        </p:txBody>
      </p:sp>
      <p:pic>
        <p:nvPicPr>
          <p:cNvPr id="13" name="B2_41">
            <a:hlinkClick r:id="" action="ppaction://media"/>
            <a:extLst>
              <a:ext uri="{FF2B5EF4-FFF2-40B4-BE49-F238E27FC236}">
                <a16:creationId xmlns="" xmlns:a16="http://schemas.microsoft.com/office/drawing/2014/main" id="{A2E87062-9048-41E5-95D6-B9A03B3F47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90439" y="534720"/>
            <a:ext cx="774874" cy="5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"/>
            <a:ext cx="1453832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8242" y="-75"/>
            <a:ext cx="829252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Expressing </a:t>
            </a:r>
            <a:r>
              <a:rPr lang="en-US" sz="3600" b="1" dirty="0">
                <a:solidFill>
                  <a:srgbClr val="0070C0"/>
                </a:solidFill>
              </a:rPr>
              <a:t>agreement and </a:t>
            </a:r>
            <a:r>
              <a:rPr lang="en-US" sz="3600" b="1" dirty="0" smtClean="0">
                <a:solidFill>
                  <a:srgbClr val="0070C0"/>
                </a:solidFill>
              </a:rPr>
              <a:t>disagreement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xmlns="" id="{2ABF134F-F948-4DA4-B278-BC5FB5CCF2F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911950" y="697056"/>
            <a:ext cx="9839784" cy="619481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772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"/>
            <a:ext cx="1453832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2" y="118750"/>
            <a:ext cx="833346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437984" y="118750"/>
            <a:ext cx="12732505" cy="179126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Express your opinions about the following statements. Use the highlighted phrases in the dialogues above.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678" y="1930428"/>
            <a:ext cx="13001292" cy="345325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640080" indent="-640080">
              <a:lnSpc>
                <a:spcPct val="200000"/>
              </a:lnSpc>
              <a:buFontTx/>
              <a:buChar char="-"/>
            </a:pPr>
            <a:r>
              <a:rPr lang="en-US" sz="3600" dirty="0"/>
              <a:t>Home robots are the most useful of all types of robots.</a:t>
            </a:r>
          </a:p>
          <a:p>
            <a:pPr marL="640080" indent="-640080">
              <a:lnSpc>
                <a:spcPct val="200000"/>
              </a:lnSpc>
              <a:buFontTx/>
              <a:buChar char="-"/>
            </a:pPr>
            <a:r>
              <a:rPr lang="en-US" sz="3600" dirty="0"/>
              <a:t>Some people can use robots to do bad things.</a:t>
            </a:r>
          </a:p>
          <a:p>
            <a:pPr marL="640080" indent="-640080">
              <a:lnSpc>
                <a:spcPct val="200000"/>
              </a:lnSpc>
              <a:buFontTx/>
              <a:buChar char="-"/>
            </a:pPr>
            <a:r>
              <a:rPr lang="en-US" sz="3600" dirty="0"/>
              <a:t>Robots will use too much electricity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7772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"/>
            <a:ext cx="1453832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2" y="118750"/>
            <a:ext cx="833346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437984" y="118750"/>
            <a:ext cx="12732505" cy="179126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Express your opinions about the following statements. Use the highlighted phrases in the dialogues above.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3601" y="2177703"/>
            <a:ext cx="6637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.VnArial Narrow" pitchFamily="34" charset="0"/>
                <a:ea typeface="Times New Roman"/>
                <a:cs typeface="Times New Roman"/>
              </a:rPr>
              <a:t>A:</a:t>
            </a:r>
            <a:r>
              <a:rPr lang="en-US" sz="3600" dirty="0">
                <a:latin typeface=".VnArial Narrow" pitchFamily="34" charset="0"/>
                <a:ea typeface="Times New Roman"/>
                <a:cs typeface="Times New Roman"/>
              </a:rPr>
              <a:t> Home robots are the most useful of all types of robots.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.VnArial Narrow" pitchFamily="34" charset="0"/>
                <a:ea typeface="Times New Roman"/>
                <a:cs typeface="Times New Roman"/>
              </a:rPr>
              <a:t>B:</a:t>
            </a:r>
            <a:r>
              <a:rPr lang="en-US" sz="3600" dirty="0">
                <a:latin typeface=".VnArial Narrow" pitchFamily="34" charset="0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67" y="1473201"/>
            <a:ext cx="5094222" cy="342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41184" y="3937474"/>
            <a:ext cx="2961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.VnArial Narrow" pitchFamily="34" charset="0"/>
              </a:rPr>
              <a:t>I agree with you.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1184" y="3920540"/>
            <a:ext cx="4584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.VnArial Narrow" pitchFamily="34" charset="0"/>
              </a:rPr>
              <a:t>Ok, I feel / think the same.</a:t>
            </a:r>
            <a:endParaRPr lang="en-US" sz="36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"/>
            <a:ext cx="1453832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84" y="1333390"/>
            <a:ext cx="464555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89" y="3810948"/>
            <a:ext cx="4580995" cy="355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4795" y="2518287"/>
            <a:ext cx="64060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latin typeface=".VnArial Narrow" pitchFamily="34" charset="0"/>
              </a:rPr>
              <a:t>A: Robots will use too much electricity in the future.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latin typeface=".VnArial Narrow" pitchFamily="34" charset="0"/>
              </a:rPr>
              <a:t>B: I agree with you.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2" y="118750"/>
            <a:ext cx="833346" cy="7045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1437984" y="118750"/>
            <a:ext cx="12732505" cy="179126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Express your opinions about the following statements. Use the highlighted phrases in the dialogues above.</a:t>
            </a:r>
          </a:p>
        </p:txBody>
      </p:sp>
    </p:spTree>
    <p:extLst>
      <p:ext uri="{BB962C8B-B14F-4D97-AF65-F5344CB8AC3E}">
        <p14:creationId xmlns:p14="http://schemas.microsoft.com/office/powerpoint/2010/main" val="37772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1"/>
            <a:ext cx="1453832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B2FC43-727B-44AE-879C-9B5B42A825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418" y="244937"/>
            <a:ext cx="10300782" cy="6850129"/>
          </a:xfrm>
          <a:prstGeom prst="rect">
            <a:avLst/>
          </a:prstGeom>
        </p:spPr>
      </p:pic>
      <p:pic>
        <p:nvPicPr>
          <p:cNvPr id="6" name="Track (42)">
            <a:hlinkClick r:id="" action="ppaction://media"/>
            <a:extLst>
              <a:ext uri="{FF2B5EF4-FFF2-40B4-BE49-F238E27FC236}">
                <a16:creationId xmlns:a16="http://schemas.microsoft.com/office/drawing/2014/main" xmlns="" id="{A544E2D8-43BB-4F6F-B9D3-EE264EA2A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90916" y="211434"/>
            <a:ext cx="609600" cy="60960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xmlns="" id="{1F75B25E-3CA5-4DAC-A8A6-4C4D646C9096}"/>
              </a:ext>
            </a:extLst>
          </p:cNvPr>
          <p:cNvSpPr/>
          <p:nvPr/>
        </p:nvSpPr>
        <p:spPr>
          <a:xfrm>
            <a:off x="5006836" y="3072541"/>
            <a:ext cx="1575809" cy="335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DCE8BB8F-7DE6-4B0A-9816-249E4FFB01A8}"/>
              </a:ext>
            </a:extLst>
          </p:cNvPr>
          <p:cNvSpPr/>
          <p:nvPr/>
        </p:nvSpPr>
        <p:spPr>
          <a:xfrm>
            <a:off x="4400275" y="3492337"/>
            <a:ext cx="1292867" cy="335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xmlns="" id="{E5DECF0F-22BF-4B80-B357-5474CB504D7B}"/>
              </a:ext>
            </a:extLst>
          </p:cNvPr>
          <p:cNvSpPr/>
          <p:nvPr/>
        </p:nvSpPr>
        <p:spPr>
          <a:xfrm>
            <a:off x="1861653" y="4996844"/>
            <a:ext cx="515832" cy="335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xmlns="" id="{053E34BC-C881-4685-8BE5-2FD669983FAD}"/>
              </a:ext>
            </a:extLst>
          </p:cNvPr>
          <p:cNvSpPr/>
          <p:nvPr/>
        </p:nvSpPr>
        <p:spPr>
          <a:xfrm>
            <a:off x="9717206" y="6199436"/>
            <a:ext cx="866125" cy="335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Mali Medium" panose="020B0604020202020204" charset="-34"/>
              <a:cs typeface="Mali Medium" panose="020B0604020202020204" charset="-34"/>
            </a:endParaRP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xmlns="" id="{C27665A7-048E-4034-8CCB-91689E3720E2}"/>
              </a:ext>
            </a:extLst>
          </p:cNvPr>
          <p:cNvSpPr/>
          <p:nvPr/>
        </p:nvSpPr>
        <p:spPr>
          <a:xfrm>
            <a:off x="5330839" y="6599841"/>
            <a:ext cx="897970" cy="335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Mali Medium" panose="020B0604020202020204" charset="-34"/>
              <a:cs typeface="Mali Medium" panose="020B0604020202020204" charset="-34"/>
            </a:endParaRPr>
          </a:p>
        </p:txBody>
      </p:sp>
      <p:pic>
        <p:nvPicPr>
          <p:cNvPr id="12" name="Track (42)">
            <a:hlinkClick r:id="" action="ppaction://media"/>
            <a:extLst>
              <a:ext uri="{FF2B5EF4-FFF2-40B4-BE49-F238E27FC236}">
                <a16:creationId xmlns:a16="http://schemas.microsoft.com/office/drawing/2014/main" xmlns="" id="{9AF79B55-B9B7-4E51-ACF3-58373BC133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3623" end="25962.448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737" y="2884919"/>
            <a:ext cx="609600" cy="609600"/>
          </a:xfrm>
          <a:prstGeom prst="rect">
            <a:avLst/>
          </a:prstGeom>
        </p:spPr>
      </p:pic>
      <p:pic>
        <p:nvPicPr>
          <p:cNvPr id="13" name="Track (42)">
            <a:hlinkClick r:id="" action="ppaction://media"/>
            <a:extLst>
              <a:ext uri="{FF2B5EF4-FFF2-40B4-BE49-F238E27FC236}">
                <a16:creationId xmlns:a16="http://schemas.microsoft.com/office/drawing/2014/main" xmlns="" id="{A89AEEFA-3B0D-4220-A64B-6C8E5BD9A6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6000" end="12444.448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5991" y="4352622"/>
            <a:ext cx="609600" cy="609600"/>
          </a:xfrm>
          <a:prstGeom prst="rect">
            <a:avLst/>
          </a:prstGeom>
        </p:spPr>
      </p:pic>
      <p:pic>
        <p:nvPicPr>
          <p:cNvPr id="14" name="Track (42)">
            <a:hlinkClick r:id="" action="ppaction://media"/>
            <a:extLst>
              <a:ext uri="{FF2B5EF4-FFF2-40B4-BE49-F238E27FC236}">
                <a16:creationId xmlns:a16="http://schemas.microsoft.com/office/drawing/2014/main" xmlns="" id="{E6160A26-30C1-4DE3-9CB6-EA0A36D9F9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8000" end="0.448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8818" y="573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</TotalTime>
  <Words>382</Words>
  <Application>Microsoft Office PowerPoint</Application>
  <PresentationFormat>Custom</PresentationFormat>
  <Paragraphs>60</Paragraphs>
  <Slides>14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* Complete the spider web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128</cp:revision>
  <dcterms:created xsi:type="dcterms:W3CDTF">2020-12-09T02:04:09Z</dcterms:created>
  <dcterms:modified xsi:type="dcterms:W3CDTF">2022-03-19T05:52:23Z</dcterms:modified>
</cp:coreProperties>
</file>