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9" r:id="rId2"/>
    <p:sldId id="320" r:id="rId3"/>
    <p:sldId id="324" r:id="rId4"/>
    <p:sldId id="264" r:id="rId5"/>
    <p:sldId id="325" r:id="rId6"/>
    <p:sldId id="297" r:id="rId7"/>
    <p:sldId id="260" r:id="rId8"/>
    <p:sldId id="261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7" r:id="rId18"/>
    <p:sldId id="338" r:id="rId19"/>
    <p:sldId id="295" r:id="rId20"/>
    <p:sldId id="339" r:id="rId21"/>
    <p:sldId id="340" r:id="rId22"/>
    <p:sldId id="322" r:id="rId23"/>
  </p:sldIdLst>
  <p:sldSz cx="14173200" cy="7772400"/>
  <p:notesSz cx="6858000" cy="9144000"/>
  <p:defaultTextStyle>
    <a:defPPr>
      <a:defRPr lang="en-US"/>
    </a:defPPr>
    <a:lvl1pPr marL="0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272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544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817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5090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6362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7634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8906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0179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7CE"/>
    <a:srgbClr val="ED1E27"/>
    <a:srgbClr val="4D3887"/>
    <a:srgbClr val="F16649"/>
    <a:srgbClr val="FF99FF"/>
    <a:srgbClr val="00FF00"/>
    <a:srgbClr val="DF6926"/>
    <a:srgbClr val="DAE3F3"/>
    <a:srgbClr val="2D2110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810" y="-102"/>
      </p:cViewPr>
      <p:guideLst>
        <p:guide orient="horz" pos="2503"/>
        <p:guide pos="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1143000"/>
            <a:ext cx="562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272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2544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3817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5090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6362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7634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8906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0179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159001"/>
            <a:ext cx="11692890" cy="2939838"/>
          </a:xfrm>
        </p:spPr>
        <p:txBody>
          <a:bodyPr anchor="b"/>
          <a:lstStyle>
            <a:lvl1pPr>
              <a:defRPr sz="91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5181600"/>
            <a:ext cx="10015728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11257"/>
            <a:ext cx="2716530" cy="6631728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11257"/>
            <a:ext cx="933069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6" y="6217920"/>
            <a:ext cx="11872515" cy="1324187"/>
          </a:xfrm>
        </p:spPr>
        <p:txBody>
          <a:bodyPr anchor="t"/>
          <a:lstStyle>
            <a:lvl1pPr algn="l">
              <a:defRPr sz="49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6" y="4366578"/>
            <a:ext cx="9510315" cy="1851343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1741018"/>
            <a:ext cx="5669280" cy="52023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0380" y="1741018"/>
            <a:ext cx="5669280" cy="52023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739795"/>
            <a:ext cx="5669280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464859"/>
            <a:ext cx="5669280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380" y="1739795"/>
            <a:ext cx="5669280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380" y="2464859"/>
            <a:ext cx="5669280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2" y="6228283"/>
            <a:ext cx="12047220" cy="673608"/>
          </a:xfrm>
        </p:spPr>
        <p:txBody>
          <a:bodyPr anchor="b"/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39" y="6908800"/>
            <a:ext cx="12047222" cy="69088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2440" y="431800"/>
            <a:ext cx="12047220" cy="56018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6" y="6227982"/>
            <a:ext cx="12047220" cy="673909"/>
          </a:xfrm>
        </p:spPr>
        <p:txBody>
          <a:bodyPr anchor="b"/>
          <a:lstStyle>
            <a:lvl1pPr algn="ctr">
              <a:defRPr sz="3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3110210" cy="621792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716" y="6908800"/>
            <a:ext cx="12047220" cy="694334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1811000" cy="1295400"/>
          </a:xfrm>
          <a:prstGeom prst="rect">
            <a:avLst/>
          </a:prstGeom>
        </p:spPr>
        <p:txBody>
          <a:bodyPr vert="horz" lIns="125401" tIns="62700" rIns="125401" bIns="627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0"/>
            <a:ext cx="11811000" cy="5440680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10210" y="0"/>
            <a:ext cx="1062990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10210" y="6217920"/>
            <a:ext cx="1062990" cy="77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4271" y="6402155"/>
            <a:ext cx="850392" cy="44907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2252895" y="4512395"/>
            <a:ext cx="2682918" cy="56692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2212595" y="1789176"/>
            <a:ext cx="2763519" cy="56692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54008" rtl="0" eaLnBrk="1" latinLnBrk="0" hangingPunct="1">
        <a:spcBef>
          <a:spcPct val="0"/>
        </a:spcBef>
        <a:buNone/>
        <a:defRPr sz="6300" kern="1200" cap="none" spc="-137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70253" indent="-313502" algn="l" defTabSz="125400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77806" indent="-313502" algn="l" defTabSz="125400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409" indent="-313502" algn="l" defTabSz="125400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11" indent="-313502" algn="l" defTabSz="125400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814" indent="-313502" algn="l" defTabSz="1254008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82616" indent="-250802" algn="l" defTabSz="125400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33417" indent="-250802" algn="l" defTabSz="125400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884219" indent="-250802" algn="l" defTabSz="125400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135020" indent="-250802" algn="l" defTabSz="125400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540"/>
            <a:ext cx="14173199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1237" y="1136063"/>
            <a:ext cx="9212580" cy="10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237" tIns="61119" rIns="122237" bIns="61119">
            <a:spAutoFit/>
          </a:bodyPr>
          <a:lstStyle/>
          <a:p>
            <a:r>
              <a:rPr lang="en-GB" sz="59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9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27079" y="284623"/>
            <a:ext cx="7718843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237" tIns="61119" rIns="122237" bIns="61119">
            <a:spAutoFit/>
          </a:bodyPr>
          <a:lstStyle/>
          <a:p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094471" y="7091220"/>
            <a:ext cx="4409440" cy="5776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9" rIns="122237" bIns="61119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1844" y="2773220"/>
            <a:ext cx="5905500" cy="4318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94045" y="3550461"/>
            <a:ext cx="1653540" cy="6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237" tIns="61119" rIns="122237" bIns="6111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533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356254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1</a:t>
            </a:r>
            <a:r>
              <a:rPr lang="en-GB" sz="3200" dirty="0">
                <a:latin typeface=".VnArial Narrow" pitchFamily="34" charset="0"/>
              </a:rPr>
              <a:t>. My brother has a </a:t>
            </a:r>
            <a:r>
              <a:rPr lang="en-GB" sz="3200" dirty="0" smtClean="0">
                <a:latin typeface=".VnArial Narrow" pitchFamily="34" charset="0"/>
              </a:rPr>
              <a:t>...............  </a:t>
            </a:r>
            <a:r>
              <a:rPr lang="en-GB" sz="3200" dirty="0">
                <a:latin typeface=".VnArial Narrow" pitchFamily="34" charset="0"/>
              </a:rPr>
              <a:t>room than me. (tidy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481" y="1489126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tidier</a:t>
            </a:r>
            <a:r>
              <a:rPr lang="en-US" sz="3200" b="1" i="1" dirty="0">
                <a:solidFill>
                  <a:srgbClr val="FF0000"/>
                </a:solidFill>
              </a:rPr>
              <a:t> </a:t>
            </a:r>
            <a:endParaRPr lang="en-US" sz="3200" b="1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1" y="1491714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2</a:t>
            </a:r>
            <a:r>
              <a:rPr lang="en-GB" sz="3200" dirty="0">
                <a:latin typeface=".VnArial Narrow" pitchFamily="34" charset="0"/>
              </a:rPr>
              <a:t>. The </a:t>
            </a:r>
            <a:r>
              <a:rPr lang="en-GB" sz="3200" dirty="0" smtClean="0">
                <a:latin typeface=".VnArial Narrow" pitchFamily="34" charset="0"/>
              </a:rPr>
              <a:t>................. </a:t>
            </a:r>
            <a:r>
              <a:rPr lang="en-GB" sz="3200" dirty="0">
                <a:latin typeface=".VnArial Narrow" pitchFamily="34" charset="0"/>
              </a:rPr>
              <a:t>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</p:txBody>
      </p:sp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24898" y="1593254"/>
            <a:ext cx="1398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hottest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279" y="1506213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3</a:t>
            </a:r>
            <a:r>
              <a:rPr lang="en-GB" sz="3200" dirty="0">
                <a:latin typeface=".VnArial Narrow" pitchFamily="34" charset="0"/>
              </a:rPr>
              <a:t>. Travelling by plane is </a:t>
            </a:r>
            <a:r>
              <a:rPr lang="en-GB" sz="3200" dirty="0" smtClean="0">
                <a:latin typeface=".VnArial Narrow" pitchFamily="34" charset="0"/>
              </a:rPr>
              <a:t>............... </a:t>
            </a:r>
            <a:r>
              <a:rPr lang="en-GB" sz="3200" dirty="0">
                <a:latin typeface=".VnArial Narrow" pitchFamily="34" charset="0"/>
              </a:rPr>
              <a:t>than going by car. (fast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79797" y="1624378"/>
            <a:ext cx="117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faster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1" y="1468062"/>
            <a:ext cx="11521023" cy="73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4</a:t>
            </a:r>
            <a:r>
              <a:rPr lang="en-GB" sz="3200" dirty="0">
                <a:latin typeface=".VnArial Narrow" pitchFamily="34" charset="0"/>
              </a:rPr>
              <a:t>. Who is the .................. in your family? (tall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14599" y="1538939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tallest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517938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5</a:t>
            </a:r>
            <a:r>
              <a:rPr lang="en-GB" sz="3200" dirty="0">
                <a:latin typeface=".VnArial Narrow" pitchFamily="34" charset="0"/>
              </a:rPr>
              <a:t>. I think dogs are </a:t>
            </a:r>
            <a:r>
              <a:rPr lang="en-GB" sz="3200" dirty="0" smtClean="0">
                <a:latin typeface=".VnArial Narrow" pitchFamily="34" charset="0"/>
              </a:rPr>
              <a:t>…............ </a:t>
            </a:r>
            <a:r>
              <a:rPr lang="en-GB" sz="3200" dirty="0">
                <a:latin typeface=".VnArial Narrow" pitchFamily="34" charset="0"/>
              </a:rPr>
              <a:t>than cats. (smart</a:t>
            </a:r>
            <a:r>
              <a:rPr lang="en-GB" sz="3200" dirty="0" smtClean="0">
                <a:latin typeface=".VnArial Narrow" pitchFamily="34" charset="0"/>
              </a:rPr>
              <a:t>)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23853" y="1602853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smarter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508526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6. The </a:t>
            </a:r>
            <a:r>
              <a:rPr lang="en-GB" sz="3200" dirty="0"/>
              <a:t>Nile is the </a:t>
            </a:r>
            <a:r>
              <a:rPr lang="en-GB" sz="3200" dirty="0" smtClean="0"/>
              <a:t>..……………river </a:t>
            </a:r>
            <a:r>
              <a:rPr lang="en-GB" sz="3200" dirty="0"/>
              <a:t>in the world. </a:t>
            </a:r>
            <a:r>
              <a:rPr lang="en-GB" sz="3200" dirty="0" smtClean="0"/>
              <a:t>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99197" y="1603241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longest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123504"/>
            <a:ext cx="11521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1</a:t>
            </a:r>
            <a:r>
              <a:rPr lang="en-GB" sz="3200" dirty="0">
                <a:latin typeface=".VnArial Narrow" pitchFamily="34" charset="0"/>
              </a:rPr>
              <a:t>. My brother has a ............  room than me. (tidy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2. The ........... 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3. Travelling by plane is ......... than going by car. (fast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4. Who is the .................. in your family? (tall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5. I think dogs are ........... than cats. (smart</a:t>
            </a:r>
            <a:r>
              <a:rPr lang="en-GB" sz="3200" dirty="0" smtClean="0">
                <a:latin typeface=".VnArial Narrow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6. The </a:t>
            </a:r>
            <a:r>
              <a:rPr lang="en-GB" sz="3200" dirty="0"/>
              <a:t>Nile is the </a:t>
            </a:r>
            <a:r>
              <a:rPr lang="en-GB" sz="3200" dirty="0" smtClean="0"/>
              <a:t>……………river </a:t>
            </a:r>
            <a:r>
              <a:rPr lang="en-GB" sz="3200" dirty="0"/>
              <a:t>in the world. </a:t>
            </a:r>
            <a:r>
              <a:rPr lang="en-GB" sz="3200" dirty="0" smtClean="0"/>
              <a:t>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875" y="6290947"/>
            <a:ext cx="8709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Tidier     2. hottest        3. faster      4. tallest     5. smarter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102F16-3B55-46F5-9E45-57E9ED35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2" y="-83121"/>
            <a:ext cx="123479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102F16-3B55-46F5-9E45-57E9ED35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" t="20185" r="1004" b="33567"/>
          <a:stretch/>
        </p:blipFill>
        <p:spPr>
          <a:xfrm>
            <a:off x="1606433" y="0"/>
            <a:ext cx="10105107" cy="3047111"/>
          </a:xfrm>
          <a:prstGeom prst="rect">
            <a:avLst/>
          </a:prstGeom>
        </p:spPr>
      </p:pic>
      <p:sp>
        <p:nvSpPr>
          <p:cNvPr id="5" name="Скругленный прямоугольник 8">
            <a:extLst>
              <a:ext uri="{FF2B5EF4-FFF2-40B4-BE49-F238E27FC236}">
                <a16:creationId xmlns="" xmlns:a16="http://schemas.microsoft.com/office/drawing/2014/main" id="{5CEC0A97-6C07-4AA0-97A4-F07C455D8DF9}"/>
              </a:ext>
            </a:extLst>
          </p:cNvPr>
          <p:cNvSpPr/>
          <p:nvPr/>
        </p:nvSpPr>
        <p:spPr>
          <a:xfrm>
            <a:off x="1226074" y="4004273"/>
            <a:ext cx="2168037" cy="348167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Tallest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shortest</a:t>
            </a:r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  <a:sym typeface="Arial"/>
            </a:endParaRP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Youngest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Oldest 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Cheapest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Heaviest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Lightest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687E12-DF00-4198-83D7-7A73DEF5E6C6}"/>
              </a:ext>
            </a:extLst>
          </p:cNvPr>
          <p:cNvSpPr txBox="1"/>
          <p:nvPr/>
        </p:nvSpPr>
        <p:spPr>
          <a:xfrm>
            <a:off x="-46332" y="3229200"/>
            <a:ext cx="5118846" cy="598809"/>
          </a:xfrm>
          <a:prstGeom prst="rect">
            <a:avLst/>
          </a:prstGeom>
          <a:noFill/>
        </p:spPr>
        <p:txBody>
          <a:bodyPr wrap="square" lIns="105339" tIns="52669" rIns="105339" bIns="52669">
            <a:spAutoFit/>
          </a:bodyPr>
          <a:lstStyle/>
          <a:p>
            <a:pPr algn="ctr" defTabSz="1053389">
              <a:defRPr/>
            </a:pPr>
            <a:r>
              <a:rPr lang="en-US" sz="3200" b="1" dirty="0" smtClean="0">
                <a:latin typeface="Mali Medium" panose="020B0604020202020204" charset="-34"/>
                <a:cs typeface="Mali Medium" panose="020B0604020202020204" charset="-34"/>
              </a:rPr>
              <a:t>* Suggested </a:t>
            </a:r>
            <a:r>
              <a:rPr lang="en-US" sz="3200" b="1" dirty="0">
                <a:latin typeface="Mali Medium" panose="020B0604020202020204" charset="-34"/>
                <a:cs typeface="Mali Medium" panose="020B0604020202020204" charset="-34"/>
              </a:rPr>
              <a:t>adjectives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="" xmlns:a16="http://schemas.microsoft.com/office/drawing/2014/main" id="{2D2C50F6-AEC1-411E-9C9B-991DE96230D2}"/>
              </a:ext>
            </a:extLst>
          </p:cNvPr>
          <p:cNvSpPr/>
          <p:nvPr/>
        </p:nvSpPr>
        <p:spPr>
          <a:xfrm>
            <a:off x="3699729" y="4197272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A3 is the heaviest of 3 robots. 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="" xmlns:a16="http://schemas.microsoft.com/office/drawing/2014/main" id="{21975F59-EAC0-44BE-B7F2-1284F482304D}"/>
              </a:ext>
            </a:extLst>
          </p:cNvPr>
          <p:cNvSpPr/>
          <p:nvPr/>
        </p:nvSpPr>
        <p:spPr>
          <a:xfrm>
            <a:off x="3699729" y="4752141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A3 is the tallest of 3 robots.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BDB0E558-57B3-4558-BB16-C881AE13C078}"/>
              </a:ext>
            </a:extLst>
          </p:cNvPr>
          <p:cNvSpPr/>
          <p:nvPr/>
        </p:nvSpPr>
        <p:spPr>
          <a:xfrm>
            <a:off x="3699728" y="5381380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H9 is the cheapest of 3 robots. 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="" xmlns:a16="http://schemas.microsoft.com/office/drawing/2014/main" id="{453C8EF6-57D7-427F-B78C-67F0454E1D59}"/>
              </a:ext>
            </a:extLst>
          </p:cNvPr>
          <p:cNvSpPr/>
          <p:nvPr/>
        </p:nvSpPr>
        <p:spPr>
          <a:xfrm>
            <a:off x="3699727" y="6010620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M10 is the shortest of 3 robots. 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="" xmlns:a16="http://schemas.microsoft.com/office/drawing/2014/main" id="{CAF16EEC-5273-4530-A10C-E97FD14EE286}"/>
              </a:ext>
            </a:extLst>
          </p:cNvPr>
          <p:cNvSpPr/>
          <p:nvPr/>
        </p:nvSpPr>
        <p:spPr>
          <a:xfrm>
            <a:off x="3699725" y="6549438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M10 is the lightest of 3 robots. </a:t>
            </a:r>
          </a:p>
        </p:txBody>
      </p:sp>
    </p:spTree>
    <p:extLst>
      <p:ext uri="{BB962C8B-B14F-4D97-AF65-F5344CB8AC3E}">
        <p14:creationId xmlns:p14="http://schemas.microsoft.com/office/powerpoint/2010/main" val="27583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57161"/>
            <a:ext cx="683578" cy="6276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5" y="226746"/>
            <a:ext cx="2346192" cy="501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060" y="210952"/>
            <a:ext cx="6586476" cy="662059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494" y="1008834"/>
            <a:ext cx="12124062" cy="1262223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494" y="2406730"/>
            <a:ext cx="4083655" cy="294024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</a:t>
            </a:r>
            <a:r>
              <a:rPr lang="en-US" sz="3200" b="1" dirty="0" smtClean="0"/>
              <a:t>tallest </a:t>
            </a:r>
            <a:endParaRPr lang="en-US" sz="3200" b="1" dirty="0"/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oldest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3281" y="2452644"/>
            <a:ext cx="4083655" cy="294024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shortest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biggest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smallest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7667" y="5298994"/>
            <a:ext cx="70866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>
                <a:solidFill>
                  <a:srgbClr val="ED1E27"/>
                </a:solidFill>
              </a:rPr>
              <a:t>* MODELLING</a:t>
            </a:r>
          </a:p>
          <a:p>
            <a:r>
              <a:rPr lang="en-GB" dirty="0"/>
              <a:t>A: </a:t>
            </a:r>
            <a:r>
              <a:rPr lang="en-GB" sz="2800" dirty="0"/>
              <a:t>Who is the tallest in our class?</a:t>
            </a:r>
          </a:p>
          <a:p>
            <a:r>
              <a:rPr lang="en-GB" sz="3200" dirty="0"/>
              <a:t>B: </a:t>
            </a:r>
            <a:r>
              <a:rPr lang="en-GB" sz="3200" dirty="0" smtClean="0"/>
              <a:t>Minh </a:t>
            </a:r>
            <a:r>
              <a:rPr lang="en-GB" sz="3200" dirty="0"/>
              <a:t>is the tallest in our class.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7667" y="2826325"/>
            <a:ext cx="166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ED1E27"/>
                </a:solidFill>
              </a:rPr>
              <a:t>Minh</a:t>
            </a:r>
            <a:endParaRPr lang="en-US" b="1" dirty="0">
              <a:solidFill>
                <a:srgbClr val="ED1E2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5" y="2826325"/>
            <a:ext cx="2816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84"/>
            <a:ext cx="141732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2" y="154499"/>
            <a:ext cx="9532619" cy="785170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r>
              <a:rPr lang="en-US" sz="4300" b="1" i="1" dirty="0">
                <a:solidFill>
                  <a:srgbClr val="002060"/>
                </a:solidFill>
                <a:latin typeface=".VnArial Narrow" pitchFamily="34" charset="0"/>
              </a:rPr>
              <a:t>*  </a:t>
            </a:r>
            <a:r>
              <a:rPr lang="en-US" sz="4300" b="1" dirty="0">
                <a:solidFill>
                  <a:srgbClr val="002060"/>
                </a:solidFill>
                <a:latin typeface=".VnArial Narrow" pitchFamily="34" charset="0"/>
              </a:rPr>
              <a:t> Game:  </a:t>
            </a:r>
            <a:r>
              <a:rPr lang="en-US" sz="4300" b="1" dirty="0">
                <a:solidFill>
                  <a:srgbClr val="ED1E27"/>
                </a:solidFill>
                <a:latin typeface=".VnArial Narrow" pitchFamily="34" charset="0"/>
              </a:rPr>
              <a:t>Sentence racing.</a:t>
            </a:r>
            <a:endParaRPr lang="en-US" sz="4300" dirty="0">
              <a:solidFill>
                <a:srgbClr val="ED1E27"/>
              </a:solidFill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080" y="1147207"/>
            <a:ext cx="7086600" cy="3078105"/>
          </a:xfrm>
          <a:prstGeom prst="rect">
            <a:avLst/>
          </a:prstGeom>
        </p:spPr>
        <p:txBody>
          <a:bodyPr lIns="122254" tIns="61128" rIns="122254" bIns="6112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tallest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shortest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biggest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smallest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1" y="4197809"/>
            <a:ext cx="5778859" cy="615892"/>
          </a:xfrm>
          <a:prstGeom prst="rect">
            <a:avLst/>
          </a:prstGeom>
        </p:spPr>
        <p:txBody>
          <a:bodyPr wrap="none" lIns="122254" tIns="61128" rIns="122254" bIns="61128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.VnArial Narrow" pitchFamily="34" charset="0"/>
              </a:rPr>
              <a:t>Ex:  Minh is the tallest in my class.</a:t>
            </a:r>
          </a:p>
        </p:txBody>
      </p:sp>
    </p:spTree>
    <p:extLst>
      <p:ext uri="{BB962C8B-B14F-4D97-AF65-F5344CB8AC3E}">
        <p14:creationId xmlns:p14="http://schemas.microsoft.com/office/powerpoint/2010/main" val="29605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711" y="795792"/>
            <a:ext cx="6313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.VnArial Narrow" pitchFamily="34" charset="0"/>
              </a:rPr>
              <a:t>Calls </a:t>
            </a:r>
            <a:r>
              <a:rPr lang="en-GB" sz="3200" dirty="0">
                <a:latin typeface=".VnArial Narrow" pitchFamily="34" charset="0"/>
              </a:rPr>
              <a:t>some pairs to report their findings.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732" y="166255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ED1E27"/>
                </a:solidFill>
              </a:rPr>
              <a:t>* Production</a:t>
            </a:r>
            <a:endParaRPr lang="en-US" sz="2800" b="1" dirty="0">
              <a:solidFill>
                <a:srgbClr val="ED1E2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9327" y="212582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6087CE"/>
                </a:solidFill>
                <a:latin typeface=".VnArial Narrow" pitchFamily="34" charset="0"/>
              </a:rPr>
              <a:t>In our class, </a:t>
            </a:r>
            <a:r>
              <a:rPr lang="en-GB" sz="2800" b="1" i="1" dirty="0" err="1">
                <a:solidFill>
                  <a:srgbClr val="6087CE"/>
                </a:solidFill>
                <a:latin typeface=".VnArial Narrow" pitchFamily="34" charset="0"/>
              </a:rPr>
              <a:t>Khoi</a:t>
            </a:r>
            <a:r>
              <a:rPr lang="en-GB" sz="2800" b="1" i="1" dirty="0">
                <a:solidFill>
                  <a:srgbClr val="6087CE"/>
                </a:solidFill>
                <a:latin typeface=".VnArial Narrow" pitchFamily="34" charset="0"/>
              </a:rPr>
              <a:t> is the tallest…</a:t>
            </a:r>
            <a:endParaRPr lang="en-US" sz="2800" b="1" i="1" dirty="0">
              <a:solidFill>
                <a:srgbClr val="6087CE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" y="0"/>
            <a:ext cx="14173200" cy="77724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799543" y="2912067"/>
            <a:ext cx="12734473" cy="3972560"/>
          </a:xfrm>
          <a:prstGeom prst="rect">
            <a:avLst/>
          </a:prstGeom>
        </p:spPr>
        <p:txBody>
          <a:bodyPr vert="horz" lIns="125383" tIns="62692" rIns="125383" bIns="62692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+mj-lt"/>
              </a:rPr>
              <a:t>- Do 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exercises in the workbook.</a:t>
            </a:r>
          </a:p>
          <a:p>
            <a:r>
              <a:rPr lang="en-US" sz="5400" dirty="0">
                <a:solidFill>
                  <a:schemeClr val="tx1"/>
                </a:solidFill>
                <a:latin typeface="+mj-lt"/>
              </a:rPr>
              <a:t>- Prepare  lesson 4 ( communication</a:t>
            </a:r>
            <a:r>
              <a:rPr lang="en-US" sz="540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5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1880">
            <a:off x="3025281" y="1288133"/>
            <a:ext cx="7820156" cy="1533401"/>
          </a:xfrm>
          <a:prstGeom prst="rect">
            <a:avLst/>
          </a:prstGeom>
          <a:noFill/>
        </p:spPr>
        <p:txBody>
          <a:bodyPr wrap="square" lIns="125383" tIns="62692" rIns="125383" bIns="62692" rtlCol="0">
            <a:prstTxWarp prst="textInflate">
              <a:avLst/>
            </a:prstTxWarp>
            <a:spAutoFit/>
          </a:bodyPr>
          <a:lstStyle/>
          <a:p>
            <a:r>
              <a:rPr lang="en-GB" sz="9900" b="1" spc="823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.VnMonotype corsiva" pitchFamily="34" charset="0"/>
              </a:rPr>
              <a:t>Homework</a:t>
            </a:r>
            <a:endParaRPr lang="en-US" sz="9900" b="1" spc="823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.VnMonotype corsiva" pitchFamily="34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2" y="1417188"/>
            <a:ext cx="1997338" cy="19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858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73200" cy="7772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592668" y="2895600"/>
            <a:ext cx="6939251" cy="2339423"/>
          </a:xfrm>
          <a:prstGeom prst="rect">
            <a:avLst/>
          </a:prstGeom>
          <a:noFill/>
        </p:spPr>
        <p:txBody>
          <a:bodyPr wrap="square" lIns="122237" tIns="61119" rIns="122237" bIns="61119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16217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524" y="347117"/>
            <a:ext cx="11002208" cy="13545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254" tIns="61128" rIns="122254" bIns="61128">
            <a:spAutoFit/>
          </a:bodyPr>
          <a:lstStyle/>
          <a:p>
            <a:pPr>
              <a:defRPr/>
            </a:pP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12. ROBOTS</a:t>
            </a:r>
            <a:endParaRPr lang="en-US" sz="80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195" y="2012654"/>
            <a:ext cx="4627013" cy="69281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2237" tIns="61119" rIns="122237" bIns="61119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.VnArial" pitchFamily="34" charset="0"/>
              </a:rPr>
              <a:t>LESSON 3: </a:t>
            </a:r>
            <a:endParaRPr lang="en-GB" sz="3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58" y="3127197"/>
            <a:ext cx="6472955" cy="816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14" y="3116618"/>
            <a:ext cx="1490762" cy="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21"/>
            <a:ext cx="2593571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* 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3087" y="20957"/>
            <a:ext cx="6874608" cy="615892"/>
          </a:xfrm>
          <a:prstGeom prst="rect">
            <a:avLst/>
          </a:prstGeom>
        </p:spPr>
        <p:txBody>
          <a:bodyPr wrap="none" lIns="122254" tIns="61128" rIns="122254" bIns="61128">
            <a:spAutoFit/>
          </a:bodyPr>
          <a:lstStyle/>
          <a:p>
            <a:r>
              <a:rPr lang="en-US" sz="3200" b="1" dirty="0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3391" y="619714"/>
            <a:ext cx="6508987" cy="677861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4" tIns="61128" rIns="122254" bIns="61128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3" y="619713"/>
            <a:ext cx="3411697" cy="89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656" y="1537393"/>
            <a:ext cx="6288574" cy="160077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684" y="3195982"/>
            <a:ext cx="2083290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3391" y="3701075"/>
            <a:ext cx="6035646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751" y="6436382"/>
            <a:ext cx="7523824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8129329" y="619713"/>
            <a:ext cx="4306511" cy="288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71" y="4202196"/>
            <a:ext cx="5185384" cy="24043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656" y="3196620"/>
            <a:ext cx="5161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* Form:</a:t>
            </a:r>
          </a:p>
          <a:p>
            <a:r>
              <a:rPr lang="en-GB" dirty="0"/>
              <a:t>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403" y="4100146"/>
            <a:ext cx="425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The + short </a:t>
            </a:r>
            <a:r>
              <a:rPr lang="en-US" sz="3600" b="1" dirty="0" err="1">
                <a:solidFill>
                  <a:srgbClr val="0070C0"/>
                </a:solidFill>
              </a:rPr>
              <a:t>adj</a:t>
            </a:r>
            <a:r>
              <a:rPr lang="en-US" sz="3600" b="1" dirty="0">
                <a:solidFill>
                  <a:srgbClr val="0070C0"/>
                </a:solidFill>
              </a:rPr>
              <a:t> + </a:t>
            </a:r>
            <a:r>
              <a:rPr lang="en-US" sz="3600" b="1" dirty="0" err="1">
                <a:solidFill>
                  <a:srgbClr val="0070C0"/>
                </a:solidFill>
              </a:rPr>
              <a:t>est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0"/>
            <a:ext cx="12768349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3" y="84820"/>
            <a:ext cx="787148" cy="7723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282336" y="133001"/>
            <a:ext cx="12299591" cy="1200668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53811"/>
              </p:ext>
            </p:extLst>
          </p:nvPr>
        </p:nvGraphicFramePr>
        <p:xfrm>
          <a:off x="2060521" y="1431925"/>
          <a:ext cx="10052160" cy="6045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6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Adjectives</a:t>
                      </a:r>
                    </a:p>
                  </a:txBody>
                  <a:tcPr marL="141732" marR="141732" marT="51816" marB="5181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Superlative</a:t>
                      </a:r>
                      <a:r>
                        <a:rPr lang="en-US" sz="3100" baseline="0" dirty="0"/>
                        <a:t> form</a:t>
                      </a:r>
                      <a:endParaRPr lang="en-US" sz="3100" dirty="0"/>
                    </a:p>
                  </a:txBody>
                  <a:tcPr marL="141732" marR="141732" marT="51816" marB="51816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fats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tall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noisy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nice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hot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light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quiet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heavy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large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8473443" y="2016924"/>
            <a:ext cx="1554946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8473441" y="2644300"/>
            <a:ext cx="1463254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8334261" y="3228155"/>
            <a:ext cx="1767633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8547617" y="3853579"/>
            <a:ext cx="1405354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8440940" y="4454914"/>
            <a:ext cx="1663309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8467058" y="5056325"/>
            <a:ext cx="170293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8410460" y="5669704"/>
            <a:ext cx="185637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8440941" y="6283083"/>
            <a:ext cx="1897156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8588975" y="6904890"/>
            <a:ext cx="156783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3" y="118750"/>
            <a:ext cx="837024" cy="704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82336" y="91936"/>
            <a:ext cx="12339034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32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038" y="149264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025" y="1485304"/>
            <a:ext cx="8538930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Bonbon can move 10 tons; it’s the </a:t>
            </a:r>
            <a:r>
              <a:rPr lang="en-US" sz="3200" b="1" dirty="0">
                <a:solidFill>
                  <a:srgbClr val="FF0000"/>
                </a:solidFill>
              </a:rPr>
              <a:t>strongest</a:t>
            </a:r>
            <a:r>
              <a:rPr lang="en-US" sz="3200" dirty="0">
                <a:solidFill>
                  <a:srgbClr val="FF0000"/>
                </a:solidFill>
              </a:rPr>
              <a:t> o</a:t>
            </a:r>
            <a:r>
              <a:rPr lang="en-US" sz="3200" dirty="0"/>
              <a:t>f all. (strong)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038" y="2477966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038" y="361256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0025" y="3602757"/>
            <a:ext cx="8449222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He is the</a:t>
            </a:r>
          </a:p>
          <a:p>
            <a:r>
              <a:rPr lang="en-US" sz="32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4039" y="4749836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027" y="4740030"/>
            <a:ext cx="8197409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is the </a:t>
            </a:r>
          </a:p>
          <a:p>
            <a:r>
              <a:rPr lang="en-US" sz="3200" dirty="0"/>
              <a:t>we can put it in our bag. (small)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038" y="591073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0027" y="5910735"/>
            <a:ext cx="8675533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robot is only 200 dollars. </a:t>
            </a:r>
          </a:p>
          <a:p>
            <a:r>
              <a:rPr lang="en-US" sz="3200" dirty="0"/>
              <a:t>It’s the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026" y="2487772"/>
            <a:ext cx="9068286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7436" y="2902909"/>
            <a:ext cx="4976284" cy="4803772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2256164" y="2899469"/>
            <a:ext cx="9014459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2256164" y="2902908"/>
            <a:ext cx="9014459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smartest</a:t>
            </a:r>
            <a:r>
              <a:rPr lang="en-US" sz="32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2606386" y="3602757"/>
            <a:ext cx="472468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2656693" y="3608904"/>
            <a:ext cx="472468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tallest </a:t>
            </a:r>
            <a:r>
              <a:rPr lang="en-US" sz="3200" dirty="0"/>
              <a:t>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2920714" y="4749836"/>
            <a:ext cx="5788122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2888885" y="4755435"/>
            <a:ext cx="5788122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smallest </a:t>
            </a:r>
            <a:r>
              <a:rPr lang="en-US" sz="3200" dirty="0"/>
              <a:t>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2227963" y="6331593"/>
            <a:ext cx="602847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2291624" y="6329311"/>
            <a:ext cx="602847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cheapest </a:t>
            </a:r>
            <a:r>
              <a:rPr lang="en-US" sz="3200" dirty="0"/>
              <a:t>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123504"/>
            <a:ext cx="11521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.VnArial Narrow" pitchFamily="34" charset="0"/>
              </a:rPr>
              <a:t>1</a:t>
            </a:r>
            <a:r>
              <a:rPr lang="en-GB" sz="3200" dirty="0">
                <a:latin typeface=".VnArial Narrow" pitchFamily="34" charset="0"/>
              </a:rPr>
              <a:t>. My brother has a ............  room than me. (tidy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2. The ........... 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3. Travelling by plane is ......... than going by car. (fast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4. Who is the .................. in your family? (tall</a:t>
            </a:r>
            <a:r>
              <a:rPr lang="en-GB" sz="3200" dirty="0" smtClean="0">
                <a:latin typeface=".VnArial Narrow" pitchFamily="34" charset="0"/>
              </a:rPr>
              <a:t>)</a:t>
            </a:r>
            <a:endParaRPr lang="en-GB" sz="32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5. I think dogs are ........... than cats. (smart</a:t>
            </a:r>
            <a:r>
              <a:rPr lang="en-GB" sz="3200" dirty="0" smtClean="0">
                <a:latin typeface=".VnArial Narrow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6. The </a:t>
            </a:r>
            <a:r>
              <a:rPr lang="en-GB" sz="3200" dirty="0"/>
              <a:t>Nile is the </a:t>
            </a:r>
            <a:r>
              <a:rPr lang="en-GB" sz="3200" dirty="0" smtClean="0"/>
              <a:t>……………river </a:t>
            </a:r>
            <a:r>
              <a:rPr lang="en-GB" sz="3200" dirty="0"/>
              <a:t>in the world. </a:t>
            </a:r>
            <a:r>
              <a:rPr lang="en-GB" sz="3200" dirty="0" smtClean="0"/>
              <a:t>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71256" y="5874256"/>
            <a:ext cx="3059086" cy="154069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chemeClr val="tx1"/>
                </a:solidFill>
              </a:rPr>
              <a:t>Game: 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The big Wheel</a:t>
            </a:r>
            <a:r>
              <a:rPr lang="en-US" sz="2500" b="1" dirty="0">
                <a:solidFill>
                  <a:srgbClr val="FFFF00"/>
                </a:solidFill>
              </a:rPr>
              <a:t>.</a:t>
            </a:r>
            <a:br>
              <a:rPr lang="en-US" sz="2500" b="1" dirty="0">
                <a:solidFill>
                  <a:srgbClr val="FFFF00"/>
                </a:solidFill>
              </a:rPr>
            </a:br>
            <a:endParaRPr lang="en-US" sz="25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541919" y="3636736"/>
            <a:ext cx="1375738" cy="100591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6716" y="1628497"/>
            <a:ext cx="6058544" cy="5366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817" y="324130"/>
            <a:ext cx="5863340" cy="711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5383" tIns="62692" rIns="125383" bIns="62692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4467" y="1745673"/>
            <a:ext cx="4983190" cy="4688378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49517" y="2423918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63318" y="3391805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75080" y="4461809"/>
              <a:ext cx="981039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62814" y="5082514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69199" y="5097824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408263" y="4396376"/>
              <a:ext cx="717319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1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63806" y="2337473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65410" y="1788113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74457" y="1802837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1275741" y="3429542"/>
            <a:ext cx="448829" cy="142030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1434" y="917113"/>
            <a:ext cx="3096942" cy="711384"/>
          </a:xfrm>
          <a:prstGeom prst="rect">
            <a:avLst/>
          </a:prstGeom>
          <a:noFill/>
        </p:spPr>
        <p:txBody>
          <a:bodyPr wrap="none" lIns="125383" tIns="62692" rIns="125383" bIns="62692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727910" y="3473294"/>
            <a:ext cx="1373514" cy="116935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9776555" y="3481732"/>
            <a:ext cx="1369202" cy="1140278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9685020" y="4732217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11206565" y="4732218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Heptagon 27">
            <a:hlinkClick r:id="rId6" action="ppaction://hlinksldjump"/>
          </p:cNvPr>
          <p:cNvSpPr/>
          <p:nvPr/>
        </p:nvSpPr>
        <p:spPr>
          <a:xfrm>
            <a:off x="11189940" y="2213614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7" action="ppaction://hlinksldjump"/>
          </p:cNvPr>
          <p:cNvSpPr/>
          <p:nvPr/>
        </p:nvSpPr>
        <p:spPr>
          <a:xfrm>
            <a:off x="9708105" y="2206191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8" action="ppaction://hlinksldjump"/>
          </p:cNvPr>
          <p:cNvSpPr/>
          <p:nvPr/>
        </p:nvSpPr>
        <p:spPr>
          <a:xfrm>
            <a:off x="11223190" y="3473294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ight Arrow 19">
            <a:hlinkClick r:id="rId9" action="ppaction://hlinksldjump"/>
          </p:cNvPr>
          <p:cNvSpPr/>
          <p:nvPr/>
        </p:nvSpPr>
        <p:spPr>
          <a:xfrm>
            <a:off x="10461156" y="7148945"/>
            <a:ext cx="993782" cy="6234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2187</TotalTime>
  <Words>848</Words>
  <Application>Microsoft Office PowerPoint</Application>
  <PresentationFormat>Custom</PresentationFormat>
  <Paragraphs>166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142</cp:revision>
  <dcterms:created xsi:type="dcterms:W3CDTF">2020-12-09T02:04:09Z</dcterms:created>
  <dcterms:modified xsi:type="dcterms:W3CDTF">2022-03-18T22:39:58Z</dcterms:modified>
</cp:coreProperties>
</file>