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259" r:id="rId3"/>
    <p:sldId id="318" r:id="rId4"/>
    <p:sldId id="319" r:id="rId5"/>
    <p:sldId id="320" r:id="rId6"/>
    <p:sldId id="321" r:id="rId7"/>
    <p:sldId id="316" r:id="rId8"/>
    <p:sldId id="345" r:id="rId9"/>
    <p:sldId id="260" r:id="rId10"/>
    <p:sldId id="322" r:id="rId11"/>
    <p:sldId id="299" r:id="rId12"/>
    <p:sldId id="323" r:id="rId13"/>
    <p:sldId id="324" r:id="rId14"/>
    <p:sldId id="325" r:id="rId15"/>
    <p:sldId id="294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9" r:id="rId27"/>
    <p:sldId id="341" r:id="rId28"/>
    <p:sldId id="342" r:id="rId29"/>
    <p:sldId id="343" r:id="rId30"/>
    <p:sldId id="344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F1"/>
    <a:srgbClr val="629359"/>
    <a:srgbClr val="FFACAB"/>
    <a:srgbClr val="40CAC2"/>
    <a:srgbClr val="C4D946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1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67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413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71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0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0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64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03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5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5819"/>
            <a:ext cx="12192000" cy="685218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414184" y="423263"/>
            <a:ext cx="11363632" cy="6017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9905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492575" y="710206"/>
            <a:ext cx="8427973" cy="6327653"/>
            <a:chOff x="4368306" y="1483105"/>
            <a:chExt cx="7510923" cy="5736833"/>
          </a:xfrm>
        </p:grpSpPr>
        <p:pic>
          <p:nvPicPr>
            <p:cNvPr id="31" name="图片 30" descr="图片包含 物体&#10;&#10;已生成高可信度的说明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8306" y="1483105"/>
              <a:ext cx="7510923" cy="5736833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5220301" y="2374140"/>
              <a:ext cx="5074071" cy="109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ctr">
                <a:lnSpc>
                  <a:spcPct val="110000"/>
                </a:lnSpc>
              </a:pPr>
              <a:r>
                <a:rPr lang="en-US" altLang="zh-CN" sz="6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7953" y="2833797"/>
            <a:ext cx="5564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1214846" y="-46993"/>
            <a:ext cx="10672354" cy="1470843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84970" y="5292202"/>
            <a:ext cx="1747339" cy="1235598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2805" y="1151163"/>
            <a:ext cx="933631" cy="108067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588" y="5304751"/>
            <a:ext cx="2067423" cy="1297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012" y="242341"/>
            <a:ext cx="711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III. ĐỌC HIỂU VĂN BẢN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98125" y="1423850"/>
            <a:ext cx="3317965" cy="8882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HOẠT ĐỘNG NHÓM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THỜI GIAN: 10 PHÚT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75973" y="2777949"/>
            <a:ext cx="4767942" cy="2851592"/>
          </a:xfrm>
          <a:prstGeom prst="roundRect">
            <a:avLst/>
          </a:prstGeom>
          <a:solidFill>
            <a:srgbClr val="A3E2F1"/>
          </a:solidFill>
          <a:ln>
            <a:solidFill>
              <a:srgbClr val="A3E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NHÓM SÁNG TẠO: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1: </a:t>
            </a:r>
            <a:r>
              <a:rPr lang="en-US" sz="2000" dirty="0" err="1">
                <a:solidFill>
                  <a:schemeClr val="tx1"/>
                </a:solidFill>
              </a:rPr>
              <a:t>Diễn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kịch</a:t>
            </a:r>
            <a:r>
              <a:rPr lang="en-US" sz="2000" dirty="0">
                <a:solidFill>
                  <a:schemeClr val="tx1"/>
                </a:solidFill>
              </a:rPr>
              <a:t> “ </a:t>
            </a:r>
            <a:r>
              <a:rPr lang="en-US" sz="2000" dirty="0" err="1">
                <a:solidFill>
                  <a:schemeClr val="tx1"/>
                </a:solidFill>
              </a:rPr>
              <a:t>Đẽo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cày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giữa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đường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2: </a:t>
            </a:r>
            <a:r>
              <a:rPr lang="en-US" sz="2000" dirty="0" err="1">
                <a:solidFill>
                  <a:schemeClr val="tx1"/>
                </a:solidFill>
              </a:rPr>
              <a:t>Diễn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kịch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Ếch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ngồi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đáy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giếng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3: </a:t>
            </a:r>
            <a:r>
              <a:rPr lang="en-US" sz="2000" dirty="0" err="1">
                <a:solidFill>
                  <a:schemeClr val="tx1"/>
                </a:solidFill>
              </a:rPr>
              <a:t>Diễn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kịch</a:t>
            </a:r>
            <a:r>
              <a:rPr lang="en-US" sz="2000" dirty="0">
                <a:solidFill>
                  <a:schemeClr val="tx1"/>
                </a:solidFill>
              </a:rPr>
              <a:t> “Con </a:t>
            </a:r>
            <a:r>
              <a:rPr lang="en-US" sz="2000" dirty="0" err="1">
                <a:solidFill>
                  <a:schemeClr val="tx1"/>
                </a:solidFill>
              </a:rPr>
              <a:t>mối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con </a:t>
            </a:r>
            <a:r>
              <a:rPr lang="en-US" sz="2000" dirty="0" err="1">
                <a:solidFill>
                  <a:schemeClr val="tx1"/>
                </a:solidFill>
              </a:rPr>
              <a:t>kiến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77140" y="2800239"/>
            <a:ext cx="4853306" cy="2851592"/>
          </a:xfrm>
          <a:prstGeom prst="roundRect">
            <a:avLst/>
          </a:prstGeom>
          <a:solidFill>
            <a:srgbClr val="A3E2F1"/>
          </a:solidFill>
          <a:ln>
            <a:solidFill>
              <a:srgbClr val="A3E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NHÓM PHÂN TÍCH: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1: </a:t>
            </a:r>
            <a:r>
              <a:rPr lang="en-US" sz="2000" dirty="0" err="1">
                <a:solidFill>
                  <a:schemeClr val="tx1"/>
                </a:solidFill>
              </a:rPr>
              <a:t>Văn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bản</a:t>
            </a:r>
            <a:r>
              <a:rPr lang="en-US" sz="2000" dirty="0">
                <a:solidFill>
                  <a:schemeClr val="tx1"/>
                </a:solidFill>
              </a:rPr>
              <a:t> “ </a:t>
            </a:r>
            <a:r>
              <a:rPr lang="en-US" sz="2000" dirty="0" err="1">
                <a:solidFill>
                  <a:schemeClr val="tx1"/>
                </a:solidFill>
              </a:rPr>
              <a:t>Đẽo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cày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giữa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đường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2: </a:t>
            </a:r>
            <a:r>
              <a:rPr lang="en-US" sz="2000" dirty="0" err="1">
                <a:solidFill>
                  <a:schemeClr val="tx1"/>
                </a:solidFill>
              </a:rPr>
              <a:t>Văn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bản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Ếch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ngồi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đáy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giếng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3: </a:t>
            </a:r>
            <a:r>
              <a:rPr lang="en-US" sz="2000" dirty="0" err="1">
                <a:solidFill>
                  <a:schemeClr val="tx1"/>
                </a:solidFill>
              </a:rPr>
              <a:t>Văn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bản</a:t>
            </a:r>
            <a:r>
              <a:rPr lang="en-US" sz="2000" dirty="0">
                <a:solidFill>
                  <a:schemeClr val="tx1"/>
                </a:solidFill>
              </a:rPr>
              <a:t> “Con </a:t>
            </a:r>
            <a:r>
              <a:rPr lang="en-US" sz="2000" dirty="0" err="1">
                <a:solidFill>
                  <a:schemeClr val="tx1"/>
                </a:solidFill>
              </a:rPr>
              <a:t>mối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con </a:t>
            </a:r>
            <a:r>
              <a:rPr lang="en-US" sz="2000" dirty="0" err="1">
                <a:solidFill>
                  <a:schemeClr val="tx1"/>
                </a:solidFill>
              </a:rPr>
              <a:t>kiến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4221" y="343314"/>
            <a:ext cx="939198" cy="9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55484"/>
              </p:ext>
            </p:extLst>
          </p:nvPr>
        </p:nvGraphicFramePr>
        <p:xfrm>
          <a:off x="1191986" y="1211579"/>
          <a:ext cx="9810204" cy="4914315"/>
        </p:xfrm>
        <a:graphic>
          <a:graphicData uri="http://schemas.openxmlformats.org/drawingml/2006/table">
            <a:tbl>
              <a:tblPr firstRow="1" firstCol="1" bandRow="1"/>
              <a:tblGrid>
                <a:gridCol w="2534194">
                  <a:extLst>
                    <a:ext uri="{9D8B030D-6E8A-4147-A177-3AD203B41FA5}">
                      <a16:colId xmlns:a16="http://schemas.microsoft.com/office/drawing/2014/main" val="1793981748"/>
                    </a:ext>
                  </a:extLst>
                </a:gridCol>
                <a:gridCol w="1486369">
                  <a:extLst>
                    <a:ext uri="{9D8B030D-6E8A-4147-A177-3AD203B41FA5}">
                      <a16:colId xmlns:a16="http://schemas.microsoft.com/office/drawing/2014/main" val="1821398778"/>
                    </a:ext>
                  </a:extLst>
                </a:gridCol>
                <a:gridCol w="2004707">
                  <a:extLst>
                    <a:ext uri="{9D8B030D-6E8A-4147-A177-3AD203B41FA5}">
                      <a16:colId xmlns:a16="http://schemas.microsoft.com/office/drawing/2014/main" val="2927384801"/>
                    </a:ext>
                  </a:extLst>
                </a:gridCol>
                <a:gridCol w="1892467">
                  <a:extLst>
                    <a:ext uri="{9D8B030D-6E8A-4147-A177-3AD203B41FA5}">
                      <a16:colId xmlns:a16="http://schemas.microsoft.com/office/drawing/2014/main" val="108718680"/>
                    </a:ext>
                  </a:extLst>
                </a:gridCol>
                <a:gridCol w="1892467">
                  <a:extLst>
                    <a:ext uri="{9D8B030D-6E8A-4147-A177-3AD203B41FA5}">
                      <a16:colId xmlns:a16="http://schemas.microsoft.com/office/drawing/2014/main" val="1740778942"/>
                    </a:ext>
                  </a:extLst>
                </a:gridCol>
              </a:tblGrid>
              <a:tr h="358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7363"/>
                  </a:ext>
                </a:extLst>
              </a:tr>
              <a:tr h="1434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Đẽo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72000" marT="360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60061"/>
                  </a:ext>
                </a:extLst>
              </a:tr>
              <a:tr h="1434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72000" marT="360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543052"/>
                  </a:ext>
                </a:extLst>
              </a:tr>
              <a:tr h="1434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72000" marT="360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72859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679388" y="401122"/>
            <a:ext cx="3324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NHÓM PHÂN TÍCH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2735"/>
              </p:ext>
            </p:extLst>
          </p:nvPr>
        </p:nvGraphicFramePr>
        <p:xfrm>
          <a:off x="963384" y="1954530"/>
          <a:ext cx="10552342" cy="3284806"/>
        </p:xfrm>
        <a:graphic>
          <a:graphicData uri="http://schemas.openxmlformats.org/drawingml/2006/table">
            <a:tbl>
              <a:tblPr firstRow="1" firstCol="1" bandRow="1"/>
              <a:tblGrid>
                <a:gridCol w="2725904">
                  <a:extLst>
                    <a:ext uri="{9D8B030D-6E8A-4147-A177-3AD203B41FA5}">
                      <a16:colId xmlns:a16="http://schemas.microsoft.com/office/drawing/2014/main" val="1793981748"/>
                    </a:ext>
                  </a:extLst>
                </a:gridCol>
                <a:gridCol w="1411350">
                  <a:extLst>
                    <a:ext uri="{9D8B030D-6E8A-4147-A177-3AD203B41FA5}">
                      <a16:colId xmlns:a16="http://schemas.microsoft.com/office/drawing/2014/main" val="18213987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927384801"/>
                    </a:ext>
                  </a:extLst>
                </a:gridCol>
                <a:gridCol w="2407782">
                  <a:extLst>
                    <a:ext uri="{9D8B030D-6E8A-4147-A177-3AD203B41FA5}">
                      <a16:colId xmlns:a16="http://schemas.microsoft.com/office/drawing/2014/main" val="108718680"/>
                    </a:ext>
                  </a:extLst>
                </a:gridCol>
                <a:gridCol w="2035631">
                  <a:extLst>
                    <a:ext uri="{9D8B030D-6E8A-4147-A177-3AD203B41FA5}">
                      <a16:colId xmlns:a16="http://schemas.microsoft.com/office/drawing/2014/main" val="1740778942"/>
                    </a:ext>
                  </a:extLst>
                </a:gridCol>
              </a:tblGrid>
              <a:tr h="358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7363"/>
                  </a:ext>
                </a:extLst>
              </a:tr>
              <a:tr h="14349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Đẽo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72000" marT="360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Ngôi thứ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đẽo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cày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vi-VN" sz="24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 người qua đường.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Mượn câu chuyện về người thợ mộc để ám chỉ những người thiếu chủ kiến khi làm việc và không suy xét kĩ khi nghe người khác góp ý.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tin,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bất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cứ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6006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39" y="118106"/>
            <a:ext cx="1836424" cy="1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3357"/>
              </p:ext>
            </p:extLst>
          </p:nvPr>
        </p:nvGraphicFramePr>
        <p:xfrm>
          <a:off x="1118095" y="367061"/>
          <a:ext cx="10732161" cy="5412046"/>
        </p:xfrm>
        <a:graphic>
          <a:graphicData uri="http://schemas.openxmlformats.org/drawingml/2006/table">
            <a:tbl>
              <a:tblPr firstRow="1" firstCol="1" bandRow="1"/>
              <a:tblGrid>
                <a:gridCol w="2222424">
                  <a:extLst>
                    <a:ext uri="{9D8B030D-6E8A-4147-A177-3AD203B41FA5}">
                      <a16:colId xmlns:a16="http://schemas.microsoft.com/office/drawing/2014/main" val="1793981748"/>
                    </a:ext>
                  </a:extLst>
                </a:gridCol>
                <a:gridCol w="1737956">
                  <a:extLst>
                    <a:ext uri="{9D8B030D-6E8A-4147-A177-3AD203B41FA5}">
                      <a16:colId xmlns:a16="http://schemas.microsoft.com/office/drawing/2014/main" val="1821398778"/>
                    </a:ext>
                  </a:extLst>
                </a:gridCol>
                <a:gridCol w="1748059">
                  <a:extLst>
                    <a:ext uri="{9D8B030D-6E8A-4147-A177-3AD203B41FA5}">
                      <a16:colId xmlns:a16="http://schemas.microsoft.com/office/drawing/2014/main" val="2927384801"/>
                    </a:ext>
                  </a:extLst>
                </a:gridCol>
                <a:gridCol w="2649975">
                  <a:extLst>
                    <a:ext uri="{9D8B030D-6E8A-4147-A177-3AD203B41FA5}">
                      <a16:colId xmlns:a16="http://schemas.microsoft.com/office/drawing/2014/main" val="108718680"/>
                    </a:ext>
                  </a:extLst>
                </a:gridCol>
                <a:gridCol w="2373747">
                  <a:extLst>
                    <a:ext uri="{9D8B030D-6E8A-4147-A177-3AD203B41FA5}">
                      <a16:colId xmlns:a16="http://schemas.microsoft.com/office/drawing/2014/main" val="1740778942"/>
                    </a:ext>
                  </a:extLst>
                </a:gridCol>
              </a:tblGrid>
              <a:tr h="657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7363"/>
                  </a:ext>
                </a:extLst>
              </a:tr>
              <a:tr h="3863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72000" marT="360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Ngôi thứ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Ếch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rùa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câu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ếch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phê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hẹp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 khoe khoang, tự cảm thấy thỏa mãn, sung sướng với cuộc sống, cho rằng mình là nhất.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de-DE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de-DE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 người cần nỗ lực để thay đổi nhận thức.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de-DE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Thế giới rộng lớn,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 trau dồi kiến thức, ham </a:t>
                      </a:r>
                      <a:r>
                        <a:rPr lang="de-DE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hỏi, khiêm tốn.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de-DE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Biết tự xấu hổ về những hạn chế của bản thân, không nên giấu dốt.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54305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936" y="0"/>
            <a:ext cx="1836424" cy="1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09646"/>
              </p:ext>
            </p:extLst>
          </p:nvPr>
        </p:nvGraphicFramePr>
        <p:xfrm>
          <a:off x="1191986" y="1211579"/>
          <a:ext cx="10195152" cy="4632960"/>
        </p:xfrm>
        <a:graphic>
          <a:graphicData uri="http://schemas.openxmlformats.org/drawingml/2006/table">
            <a:tbl>
              <a:tblPr firstRow="1" firstCol="1" bandRow="1"/>
              <a:tblGrid>
                <a:gridCol w="2534194">
                  <a:extLst>
                    <a:ext uri="{9D8B030D-6E8A-4147-A177-3AD203B41FA5}">
                      <a16:colId xmlns:a16="http://schemas.microsoft.com/office/drawing/2014/main" val="1793981748"/>
                    </a:ext>
                  </a:extLst>
                </a:gridCol>
                <a:gridCol w="1486369">
                  <a:extLst>
                    <a:ext uri="{9D8B030D-6E8A-4147-A177-3AD203B41FA5}">
                      <a16:colId xmlns:a16="http://schemas.microsoft.com/office/drawing/2014/main" val="1821398778"/>
                    </a:ext>
                  </a:extLst>
                </a:gridCol>
                <a:gridCol w="1731176">
                  <a:extLst>
                    <a:ext uri="{9D8B030D-6E8A-4147-A177-3AD203B41FA5}">
                      <a16:colId xmlns:a16="http://schemas.microsoft.com/office/drawing/2014/main" val="2927384801"/>
                    </a:ext>
                  </a:extLst>
                </a:gridCol>
                <a:gridCol w="2165998">
                  <a:extLst>
                    <a:ext uri="{9D8B030D-6E8A-4147-A177-3AD203B41FA5}">
                      <a16:colId xmlns:a16="http://schemas.microsoft.com/office/drawing/2014/main" val="108718680"/>
                    </a:ext>
                  </a:extLst>
                </a:gridCol>
                <a:gridCol w="2277415">
                  <a:extLst>
                    <a:ext uri="{9D8B030D-6E8A-4147-A177-3AD203B41FA5}">
                      <a16:colId xmlns:a16="http://schemas.microsoft.com/office/drawing/2014/main" val="1740778942"/>
                    </a:ext>
                  </a:extLst>
                </a:gridCol>
              </a:tblGrid>
              <a:tr h="358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Thể thơ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7363"/>
                  </a:ext>
                </a:extLst>
              </a:tr>
              <a:tr h="1434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72000" marT="360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2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 thơ song thất lục bát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 mối và con kiến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Mượn câu chuyện con mối và con kiến để phê phán lối sống phá hoại, hưởng thụ sẽ dẫn đế hậu quả tự giết mình.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mới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lối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tới.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72859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36424" cy="1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414655" y="-46992"/>
            <a:ext cx="11777345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3241359" y="310515"/>
            <a:ext cx="5567680" cy="25545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HỌC NHANH NHỚ LÂU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6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buFont typeface="+mj-lt"/>
              <a:buAutoNum type="alphaUcPeriod"/>
              <a:tabLst>
                <a:tab pos="120224" algn="l"/>
                <a:tab pos="240447" algn="l"/>
                <a:tab pos="360671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189" indent="-457189" algn="just">
              <a:buFont typeface="+mj-lt"/>
              <a:buAutoNum type="alphaUcPeriod"/>
              <a:tabLst>
                <a:tab pos="120224" algn="l"/>
                <a:tab pos="240447" algn="l"/>
                <a:tab pos="360671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li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189" indent="-457189" algn="just">
              <a:buFont typeface="+mj-lt"/>
              <a:buAutoNum type="alphaUcPeriod"/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Truyện t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hông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189" indent="-457189" algn="just">
              <a:buFont typeface="+mj-lt"/>
              <a:buAutoNum type="alphaUcPeriod"/>
              <a:tabLst>
                <a:tab pos="120224" algn="l"/>
                <a:tab pos="240447" algn="l"/>
                <a:tab pos="360671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9510" y="3887511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02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60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	Kể chuyện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Thể hiện cảm xúc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	Truyền đạt kinh nghiệm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	Gửi gắm ý tưởng, bài học</a:t>
            </a:r>
          </a:p>
        </p:txBody>
      </p:sp>
      <p:sp>
        <p:nvSpPr>
          <p:cNvPr id="4" name="Oval 3"/>
          <p:cNvSpPr/>
          <p:nvPr/>
        </p:nvSpPr>
        <p:spPr>
          <a:xfrm>
            <a:off x="1678362" y="4174680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746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đối tượng nào có thể trở thành nhân vật trong truyện ngụ ngôn?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	Con người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Con vật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	Đồ vật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	Cả ba đối tượng trên</a:t>
            </a:r>
          </a:p>
        </p:txBody>
      </p:sp>
      <p:sp>
        <p:nvSpPr>
          <p:cNvPr id="4" name="Oval 3"/>
          <p:cNvSpPr/>
          <p:nvPr/>
        </p:nvSpPr>
        <p:spPr>
          <a:xfrm>
            <a:off x="1679510" y="4174680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21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 “Đẽo cày giữa đường” thuộc thể loại truyện dân gian nào?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	Truyện ngụ ngôn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Thần thoại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	Truyện Cổ tích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	Truyện truyền thuyết</a:t>
            </a:r>
          </a:p>
        </p:txBody>
      </p:sp>
      <p:sp>
        <p:nvSpPr>
          <p:cNvPr id="4" name="Oval 3"/>
          <p:cNvSpPr/>
          <p:nvPr/>
        </p:nvSpPr>
        <p:spPr>
          <a:xfrm>
            <a:off x="1679510" y="3079001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60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5"/>
          <p:cNvSpPr txBox="1"/>
          <p:nvPr/>
        </p:nvSpPr>
        <p:spPr>
          <a:xfrm flipH="1">
            <a:off x="1858010" y="133604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1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509010" y="1308736"/>
            <a:ext cx="5816600" cy="649624"/>
            <a:chOff x="681" y="3551"/>
            <a:chExt cx="7384" cy="1018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2821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校园简介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3" name="TextBox 25"/>
          <p:cNvSpPr txBox="1"/>
          <p:nvPr/>
        </p:nvSpPr>
        <p:spPr>
          <a:xfrm flipH="1">
            <a:off x="1725930" y="24307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2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376930" y="2392046"/>
            <a:ext cx="5816600" cy="651529"/>
            <a:chOff x="681" y="3617"/>
            <a:chExt cx="7384" cy="1021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2988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师资队伍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5" name="TextBox 25"/>
          <p:cNvSpPr txBox="1"/>
          <p:nvPr/>
        </p:nvSpPr>
        <p:spPr>
          <a:xfrm flipH="1">
            <a:off x="1898650" y="360870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3</a:t>
            </a:r>
          </a:p>
        </p:txBody>
      </p:sp>
      <p:sp>
        <p:nvSpPr>
          <p:cNvPr id="83" name="TextBox 25"/>
          <p:cNvSpPr txBox="1"/>
          <p:nvPr/>
        </p:nvSpPr>
        <p:spPr>
          <a:xfrm flipH="1">
            <a:off x="3539490" y="3543935"/>
            <a:ext cx="2191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0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学期计划</a:t>
            </a:r>
            <a:endParaRPr lang="zh-CN" altLang="en-US" sz="2000" strike="noStrike" noProof="1">
              <a:solidFill>
                <a:schemeClr val="bg1"/>
              </a:solidFill>
              <a:effectLst/>
              <a:latin typeface="inpin heiti" charset="-122"/>
              <a:ea typeface="inpin heiti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TextBox 25"/>
          <p:cNvSpPr txBox="1"/>
          <p:nvPr/>
        </p:nvSpPr>
        <p:spPr>
          <a:xfrm flipH="1">
            <a:off x="2203450" y="462597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4</a:t>
            </a:r>
          </a:p>
        </p:txBody>
      </p:sp>
      <p:sp>
        <p:nvSpPr>
          <p:cNvPr id="85" name="TextBox 25"/>
          <p:cNvSpPr txBox="1"/>
          <p:nvPr/>
        </p:nvSpPr>
        <p:spPr>
          <a:xfrm flipH="1">
            <a:off x="2081530" y="572262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5</a:t>
            </a: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" y="1095375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0" y="4486910"/>
            <a:ext cx="3070860" cy="2171700"/>
          </a:xfrm>
          <a:prstGeom prst="rect">
            <a:avLst/>
          </a:prstGeom>
        </p:spPr>
      </p:pic>
      <p:pic>
        <p:nvPicPr>
          <p:cNvPr id="31" name="Picture 30" descr="C:\Users\Khatmau_sr\Downloads\ẢNH CỦA bình\CHÂN-TAY-TAI...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36040"/>
            <a:ext cx="8194583" cy="26200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65533" y="4404522"/>
            <a:ext cx="6060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tai,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83" grpId="0"/>
      <p:bldP spid="80" grpId="0"/>
      <p:bldP spid="8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“Đẽo cày giữa đường” kể theo ngôi thứ mấy?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	Ngôi thứ ba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Ngôi thứ hai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 Ngôi thứ nhất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Không có ngôi kể</a:t>
            </a:r>
          </a:p>
        </p:txBody>
      </p:sp>
      <p:sp>
        <p:nvSpPr>
          <p:cNvPr id="4" name="Oval 3"/>
          <p:cNvSpPr/>
          <p:nvPr/>
        </p:nvSpPr>
        <p:spPr>
          <a:xfrm>
            <a:off x="1532988" y="3076022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62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biểu đạt chính của truyện “Đẽo cày giữa đường” là gì?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A.Biểu cảm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Nghị luận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 Tự sự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Thuyết minh</a:t>
            </a:r>
          </a:p>
        </p:txBody>
      </p:sp>
      <p:sp>
        <p:nvSpPr>
          <p:cNvPr id="4" name="Oval 3"/>
          <p:cNvSpPr/>
          <p:nvPr/>
        </p:nvSpPr>
        <p:spPr>
          <a:xfrm>
            <a:off x="1628961" y="38566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855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người đã góp ý kiến cho người thợ mộc?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 4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3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	5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	6</a:t>
            </a:r>
          </a:p>
        </p:txBody>
      </p:sp>
      <p:sp>
        <p:nvSpPr>
          <p:cNvPr id="4" name="Oval 3"/>
          <p:cNvSpPr/>
          <p:nvPr/>
        </p:nvSpPr>
        <p:spPr>
          <a:xfrm>
            <a:off x="1532988" y="34385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6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thợ mộc trong truyện là người như thế nào?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Có tính quyết đoán và rất kiên định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Thiếu tính quyết đoán, làm việc mà không có lập trường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	Biết lắng nghe ý kiến của người khác, chấp nhận sửa chữa bản thân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	Biết tiếp thu những cái hay, cái đẹp và cái đúng</a:t>
            </a:r>
          </a:p>
        </p:txBody>
      </p:sp>
      <p:sp>
        <p:nvSpPr>
          <p:cNvPr id="4" name="Oval 3"/>
          <p:cNvSpPr/>
          <p:nvPr/>
        </p:nvSpPr>
        <p:spPr>
          <a:xfrm>
            <a:off x="1673188" y="34385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838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rút ra từ truyện “Đẽo cày giữa đường” là gì?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	Không cần đẽo cày.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Cần nghĩ tới hậu quả khi làm một việc gì đó.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 Cần có suy nghĩ và tự chủ trong cuộc sống.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Cần nghe theo lời khuyên của tất cả mọi người.</a:t>
            </a:r>
          </a:p>
        </p:txBody>
      </p:sp>
      <p:sp>
        <p:nvSpPr>
          <p:cNvPr id="4" name="Oval 3"/>
          <p:cNvSpPr/>
          <p:nvPr/>
        </p:nvSpPr>
        <p:spPr>
          <a:xfrm>
            <a:off x="1638198" y="38566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638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2277" y="1246943"/>
            <a:ext cx="6926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nào dưới đây không phải là truyện ngụ ngôn?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	Thỏ và rùa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	Thầy bói xem voi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	Ếch ngồi đáy giếng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	Thạch Sanh</a:t>
            </a:r>
          </a:p>
        </p:txBody>
      </p:sp>
      <p:sp>
        <p:nvSpPr>
          <p:cNvPr id="4" name="Oval 3"/>
          <p:cNvSpPr/>
          <p:nvPr/>
        </p:nvSpPr>
        <p:spPr>
          <a:xfrm>
            <a:off x="1671823" y="4174680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052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</a:t>
            </a:r>
            <a:r>
              <a:rPr lang="vi-VN" sz="3733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11</a:t>
            </a:r>
            <a:endParaRPr lang="en-SG" sz="3733" b="1" dirty="0">
              <a:solidFill>
                <a:srgbClr val="C0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276" y="1472583"/>
            <a:ext cx="740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Ếch ngồi đáy giếng phê phán điều gì?</a:t>
            </a:r>
            <a:endParaRPr lang="en-SG" sz="40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 Phê phán những kẻ ỷ quyền thế bắt nạt người khác.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 Phê phán những người hiểu biết nông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cạn nhưng thích khoe khoang, tự thỏa manx, tự hài lòng với cuộc sống.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Phê phán những người thích khoa trương, cho mình là giàu có.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Phê phán những kẻ tham lam, độc ác, thích bòn rút của người khác</a:t>
            </a:r>
          </a:p>
        </p:txBody>
      </p:sp>
      <p:sp>
        <p:nvSpPr>
          <p:cNvPr id="4" name="Oval 3"/>
          <p:cNvSpPr/>
          <p:nvPr/>
        </p:nvSpPr>
        <p:spPr>
          <a:xfrm>
            <a:off x="1648745" y="34385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530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</a:t>
            </a:r>
            <a:r>
              <a:rPr lang="vi-VN" sz="3733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12</a:t>
            </a:r>
            <a:endParaRPr lang="en-SG" sz="3733" b="1" dirty="0">
              <a:solidFill>
                <a:srgbClr val="C0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276" y="1472583"/>
            <a:ext cx="740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ngữ Ếch ngồi đáy giếng thường được dùng đê chỉ điều gì?</a:t>
            </a:r>
            <a:endParaRPr lang="en-SG" sz="40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 Những người quanh năm sống một chỗ, không đi đến nơi nào khác.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 Những người không có gì nhưng lại thích khoe khoang.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 Những người có hiểu biết nông cạn nhưng lại luôn cho mình là người hiểu biết.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Những người có vốn sống dồi dào nhưng không biết trau dồi bản thân.</a:t>
            </a:r>
          </a:p>
        </p:txBody>
      </p:sp>
      <p:sp>
        <p:nvSpPr>
          <p:cNvPr id="4" name="Oval 3"/>
          <p:cNvSpPr/>
          <p:nvPr/>
        </p:nvSpPr>
        <p:spPr>
          <a:xfrm>
            <a:off x="1679510" y="3811506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96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</a:t>
            </a:r>
            <a:r>
              <a:rPr lang="vi-VN" sz="3733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13</a:t>
            </a:r>
            <a:endParaRPr lang="en-SG" sz="3733" b="1" dirty="0">
              <a:solidFill>
                <a:srgbClr val="C0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276" y="1472583"/>
            <a:ext cx="740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thơ của bài “Con mối và con kiến” là gì?</a:t>
            </a:r>
            <a:endParaRPr lang="en-SG" sz="40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A: Lục bát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B: Song thất lục bát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C: 4 chữ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D: 5 chữ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9510" y="34385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19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</a:t>
            </a:r>
            <a:r>
              <a:rPr lang="vi-VN" sz="3733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14</a:t>
            </a:r>
            <a:endParaRPr lang="en-SG" sz="3733" b="1" dirty="0">
              <a:solidFill>
                <a:srgbClr val="C0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276" y="1472583"/>
            <a:ext cx="740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nào nói đúng hình ảnh con mối trong bài “Con mối và con kiến”?</a:t>
            </a:r>
            <a:endParaRPr lang="en-SG" sz="40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A.Béo tròn và có ích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 Gầy gò và chăm chỉ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 Béo tròn và lười biếng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Gầy và ham chơi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9510" y="3759182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727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5"/>
          <p:cNvSpPr txBox="1"/>
          <p:nvPr/>
        </p:nvSpPr>
        <p:spPr>
          <a:xfrm flipH="1">
            <a:off x="1858010" y="133604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1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509010" y="1308736"/>
            <a:ext cx="5816600" cy="649624"/>
            <a:chOff x="681" y="3551"/>
            <a:chExt cx="7384" cy="1018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2821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校园简介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3" name="TextBox 25"/>
          <p:cNvSpPr txBox="1"/>
          <p:nvPr/>
        </p:nvSpPr>
        <p:spPr>
          <a:xfrm flipH="1">
            <a:off x="1725930" y="24307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2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376930" y="2392046"/>
            <a:ext cx="5816600" cy="651529"/>
            <a:chOff x="681" y="3617"/>
            <a:chExt cx="7384" cy="1021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2988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师资队伍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5" name="TextBox 25"/>
          <p:cNvSpPr txBox="1"/>
          <p:nvPr/>
        </p:nvSpPr>
        <p:spPr>
          <a:xfrm flipH="1">
            <a:off x="1898650" y="360870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3</a:t>
            </a:r>
          </a:p>
        </p:txBody>
      </p:sp>
      <p:sp>
        <p:nvSpPr>
          <p:cNvPr id="83" name="TextBox 25"/>
          <p:cNvSpPr txBox="1"/>
          <p:nvPr/>
        </p:nvSpPr>
        <p:spPr>
          <a:xfrm flipH="1">
            <a:off x="3539490" y="3543935"/>
            <a:ext cx="2191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0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学期计划</a:t>
            </a:r>
            <a:endParaRPr lang="zh-CN" altLang="en-US" sz="2000" strike="noStrike" noProof="1">
              <a:solidFill>
                <a:schemeClr val="bg1"/>
              </a:solidFill>
              <a:effectLst/>
              <a:latin typeface="inpin heiti" charset="-122"/>
              <a:ea typeface="inpin heiti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TextBox 25"/>
          <p:cNvSpPr txBox="1"/>
          <p:nvPr/>
        </p:nvSpPr>
        <p:spPr>
          <a:xfrm flipH="1">
            <a:off x="2203450" y="462597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4</a:t>
            </a:r>
          </a:p>
        </p:txBody>
      </p:sp>
      <p:sp>
        <p:nvSpPr>
          <p:cNvPr id="85" name="TextBox 25"/>
          <p:cNvSpPr txBox="1"/>
          <p:nvPr/>
        </p:nvSpPr>
        <p:spPr>
          <a:xfrm flipH="1">
            <a:off x="2081530" y="572262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5</a:t>
            </a: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" y="1095375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0" y="4486910"/>
            <a:ext cx="307086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533" y="4404522"/>
            <a:ext cx="606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cáo và chùm nho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9" name="Picture 18" descr="E:\ẢNH CỦA bình\CON CÁO VÀ CHÙM NHO 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88" y="701721"/>
            <a:ext cx="7889965" cy="3497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9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83" grpId="0"/>
      <p:bldP spid="80" grpId="0"/>
      <p:bldP spid="8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252421" y="1095211"/>
            <a:ext cx="8648055" cy="13720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SG">
              <a:solidFill>
                <a:prstClr val="black"/>
              </a:solidFill>
              <a:latin typeface="Calibri Light"/>
              <a:ea typeface="微软雅黑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5"/>
          <a:stretch>
            <a:fillRect/>
          </a:stretch>
        </p:blipFill>
        <p:spPr>
          <a:xfrm>
            <a:off x="1246753" y="422486"/>
            <a:ext cx="2727703" cy="23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015" y="1329017"/>
            <a:ext cx="171926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SG" sz="3733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</a:t>
            </a:r>
            <a:r>
              <a:rPr lang="vi-VN" sz="3733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15</a:t>
            </a:r>
            <a:endParaRPr lang="en-SG" sz="3733" b="1" dirty="0">
              <a:solidFill>
                <a:srgbClr val="C0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276" y="1472583"/>
            <a:ext cx="740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niệm sống của kiến trong bài thơ “Con kiến và con mối” là</a:t>
            </a:r>
            <a:endParaRPr lang="en-SG" sz="4000" dirty="0">
              <a:solidFill>
                <a:srgbClr val="FF0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510" y="3079001"/>
            <a:ext cx="94961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A. Không cần khó nhọc vẫn có cái ăn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B. Có làm thì mới có ăn, vì cộng đồng chung.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C. Vừa làm vừa rong chơi thì mới vui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D. Cần vun vén cuộc sống của riêng mình.</a:t>
            </a: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tabLst>
                <a:tab pos="120224" algn="l"/>
                <a:tab pos="240447" algn="l"/>
                <a:tab pos="360671" algn="l"/>
              </a:tabLst>
            </a:pP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32988" y="3438569"/>
            <a:ext cx="480053" cy="473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0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5"/>
          <p:cNvSpPr txBox="1"/>
          <p:nvPr/>
        </p:nvSpPr>
        <p:spPr>
          <a:xfrm flipH="1">
            <a:off x="1858010" y="133604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1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509010" y="1308736"/>
            <a:ext cx="5816600" cy="649624"/>
            <a:chOff x="681" y="3551"/>
            <a:chExt cx="7384" cy="1018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2821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校园简介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3" name="TextBox 25"/>
          <p:cNvSpPr txBox="1"/>
          <p:nvPr/>
        </p:nvSpPr>
        <p:spPr>
          <a:xfrm flipH="1">
            <a:off x="1725930" y="24307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2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376930" y="2392046"/>
            <a:ext cx="5816600" cy="651529"/>
            <a:chOff x="681" y="3617"/>
            <a:chExt cx="7384" cy="1021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2988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师资队伍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5" name="TextBox 25"/>
          <p:cNvSpPr txBox="1"/>
          <p:nvPr/>
        </p:nvSpPr>
        <p:spPr>
          <a:xfrm flipH="1">
            <a:off x="1898650" y="360870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3</a:t>
            </a:r>
          </a:p>
        </p:txBody>
      </p:sp>
      <p:sp>
        <p:nvSpPr>
          <p:cNvPr id="83" name="TextBox 25"/>
          <p:cNvSpPr txBox="1"/>
          <p:nvPr/>
        </p:nvSpPr>
        <p:spPr>
          <a:xfrm flipH="1">
            <a:off x="3539490" y="3543935"/>
            <a:ext cx="2191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0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学期计划</a:t>
            </a:r>
            <a:endParaRPr lang="zh-CN" altLang="en-US" sz="2000" strike="noStrike" noProof="1">
              <a:solidFill>
                <a:schemeClr val="bg1"/>
              </a:solidFill>
              <a:effectLst/>
              <a:latin typeface="inpin heiti" charset="-122"/>
              <a:ea typeface="inpin heiti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TextBox 25"/>
          <p:cNvSpPr txBox="1"/>
          <p:nvPr/>
        </p:nvSpPr>
        <p:spPr>
          <a:xfrm flipH="1">
            <a:off x="2203450" y="462597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4</a:t>
            </a:r>
          </a:p>
        </p:txBody>
      </p:sp>
      <p:sp>
        <p:nvSpPr>
          <p:cNvPr id="85" name="TextBox 25"/>
          <p:cNvSpPr txBox="1"/>
          <p:nvPr/>
        </p:nvSpPr>
        <p:spPr>
          <a:xfrm flipH="1">
            <a:off x="2081530" y="572262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5</a:t>
            </a: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" y="1095375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0" y="4486910"/>
            <a:ext cx="307086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533" y="4404522"/>
            <a:ext cx="606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giếng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9" name="Picture 18" descr="Tóm tắt Ếch ngồi đáy giếng - Văn 7 (11 mẫu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89" y="522514"/>
            <a:ext cx="7876902" cy="342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83" grpId="0"/>
      <p:bldP spid="80" grpId="0"/>
      <p:bldP spid="8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5"/>
          <p:cNvSpPr txBox="1"/>
          <p:nvPr/>
        </p:nvSpPr>
        <p:spPr>
          <a:xfrm flipH="1">
            <a:off x="1858010" y="133604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1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509010" y="1308736"/>
            <a:ext cx="5816600" cy="649624"/>
            <a:chOff x="681" y="3551"/>
            <a:chExt cx="7384" cy="1018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2821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校园简介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3" name="TextBox 25"/>
          <p:cNvSpPr txBox="1"/>
          <p:nvPr/>
        </p:nvSpPr>
        <p:spPr>
          <a:xfrm flipH="1">
            <a:off x="1725930" y="24307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2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376930" y="2392046"/>
            <a:ext cx="5816600" cy="651529"/>
            <a:chOff x="681" y="3617"/>
            <a:chExt cx="7384" cy="1021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2988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师资队伍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5" name="TextBox 25"/>
          <p:cNvSpPr txBox="1"/>
          <p:nvPr/>
        </p:nvSpPr>
        <p:spPr>
          <a:xfrm flipH="1">
            <a:off x="1898650" y="360870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3</a:t>
            </a:r>
          </a:p>
        </p:txBody>
      </p:sp>
      <p:sp>
        <p:nvSpPr>
          <p:cNvPr id="83" name="TextBox 25"/>
          <p:cNvSpPr txBox="1"/>
          <p:nvPr/>
        </p:nvSpPr>
        <p:spPr>
          <a:xfrm flipH="1">
            <a:off x="3539490" y="3543935"/>
            <a:ext cx="2191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0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学期计划</a:t>
            </a:r>
            <a:endParaRPr lang="zh-CN" altLang="en-US" sz="2000" strike="noStrike" noProof="1">
              <a:solidFill>
                <a:schemeClr val="bg1"/>
              </a:solidFill>
              <a:effectLst/>
              <a:latin typeface="inpin heiti" charset="-122"/>
              <a:ea typeface="inpin heiti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TextBox 25"/>
          <p:cNvSpPr txBox="1"/>
          <p:nvPr/>
        </p:nvSpPr>
        <p:spPr>
          <a:xfrm flipH="1">
            <a:off x="2203450" y="462597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4</a:t>
            </a:r>
          </a:p>
        </p:txBody>
      </p:sp>
      <p:sp>
        <p:nvSpPr>
          <p:cNvPr id="85" name="TextBox 25"/>
          <p:cNvSpPr txBox="1"/>
          <p:nvPr/>
        </p:nvSpPr>
        <p:spPr>
          <a:xfrm flipH="1">
            <a:off x="2081530" y="572262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5</a:t>
            </a: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" y="1095375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0" y="4486910"/>
            <a:ext cx="307086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533" y="4404522"/>
            <a:ext cx="606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voi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482" y="255530"/>
            <a:ext cx="7068820" cy="40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83" grpId="0"/>
      <p:bldP spid="80" grpId="0"/>
      <p:bldP spid="8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5"/>
          <p:cNvSpPr txBox="1"/>
          <p:nvPr/>
        </p:nvSpPr>
        <p:spPr>
          <a:xfrm flipH="1">
            <a:off x="1858010" y="133604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1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509010" y="1308736"/>
            <a:ext cx="5816600" cy="649624"/>
            <a:chOff x="681" y="3551"/>
            <a:chExt cx="7384" cy="1018"/>
          </a:xfrm>
        </p:grpSpPr>
        <p:sp>
          <p:nvSpPr>
            <p:cNvPr id="76" name="TextBox 25"/>
            <p:cNvSpPr txBox="1"/>
            <p:nvPr/>
          </p:nvSpPr>
          <p:spPr>
            <a:xfrm flipH="1">
              <a:off x="681" y="3551"/>
              <a:ext cx="2821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校园简介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77" name="TextBox 25"/>
            <p:cNvSpPr txBox="1"/>
            <p:nvPr/>
          </p:nvSpPr>
          <p:spPr>
            <a:xfrm flipH="1">
              <a:off x="681" y="3990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3" name="TextBox 25"/>
          <p:cNvSpPr txBox="1"/>
          <p:nvPr/>
        </p:nvSpPr>
        <p:spPr>
          <a:xfrm flipH="1">
            <a:off x="1725930" y="243078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2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3376930" y="2392046"/>
            <a:ext cx="5816600" cy="651529"/>
            <a:chOff x="681" y="3617"/>
            <a:chExt cx="7384" cy="1021"/>
          </a:xfrm>
        </p:grpSpPr>
        <p:sp>
          <p:nvSpPr>
            <p:cNvPr id="79" name="TextBox 25"/>
            <p:cNvSpPr txBox="1"/>
            <p:nvPr/>
          </p:nvSpPr>
          <p:spPr>
            <a:xfrm flipH="1">
              <a:off x="681" y="3617"/>
              <a:ext cx="2988" cy="6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dist" fontAlgn="base"/>
              <a:r>
                <a:rPr lang="zh-CN" altLang="en-US" sz="20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迷你简细行楷" panose="02010609000101010101" charset="-122"/>
                </a:rPr>
                <a:t>师资队伍</a:t>
              </a:r>
              <a:endParaRPr lang="zh-CN" altLang="en-US" sz="20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endParaRPr>
            </a:p>
          </p:txBody>
        </p:sp>
        <p:sp>
          <p:nvSpPr>
            <p:cNvPr id="81" name="TextBox 25"/>
            <p:cNvSpPr txBox="1"/>
            <p:nvPr/>
          </p:nvSpPr>
          <p:spPr>
            <a:xfrm flipH="1">
              <a:off x="681" y="4059"/>
              <a:ext cx="7384" cy="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lvl="0" algn="l" fontAlgn="base"/>
              <a:r>
                <a:rPr lang="zh-CN" altLang="zh-CN" strike="noStrike" noProof="1">
                  <a:solidFill>
                    <a:schemeClr val="bg1"/>
                  </a:solidFill>
                  <a:effectLst/>
                  <a:latin typeface="inpin heiti" charset="-122"/>
                  <a:ea typeface="inpin heiti" charset="-122"/>
                  <a:cs typeface="+mn-cs"/>
                  <a:sym typeface="微软雅黑" panose="020B0503020204020204" charset="-122"/>
                </a:rPr>
                <a:t>Please enter the required title here</a:t>
              </a:r>
            </a:p>
          </p:txBody>
        </p:sp>
      </p:grpSp>
      <p:sp>
        <p:nvSpPr>
          <p:cNvPr id="75" name="TextBox 25"/>
          <p:cNvSpPr txBox="1"/>
          <p:nvPr/>
        </p:nvSpPr>
        <p:spPr>
          <a:xfrm flipH="1">
            <a:off x="1898650" y="360870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3</a:t>
            </a:r>
          </a:p>
        </p:txBody>
      </p:sp>
      <p:sp>
        <p:nvSpPr>
          <p:cNvPr id="83" name="TextBox 25"/>
          <p:cNvSpPr txBox="1"/>
          <p:nvPr/>
        </p:nvSpPr>
        <p:spPr>
          <a:xfrm flipH="1">
            <a:off x="3539490" y="3543935"/>
            <a:ext cx="219138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dist" fontAlgn="base"/>
            <a:r>
              <a:rPr lang="zh-CN" altLang="en-US" sz="20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学期计划</a:t>
            </a:r>
            <a:endParaRPr lang="zh-CN" altLang="en-US" sz="2000" strike="noStrike" noProof="1">
              <a:solidFill>
                <a:schemeClr val="bg1"/>
              </a:solidFill>
              <a:effectLst/>
              <a:latin typeface="inpin heiti" charset="-122"/>
              <a:ea typeface="inpin heiti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TextBox 25"/>
          <p:cNvSpPr txBox="1"/>
          <p:nvPr/>
        </p:nvSpPr>
        <p:spPr>
          <a:xfrm flipH="1">
            <a:off x="2203450" y="4625975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4</a:t>
            </a:r>
          </a:p>
        </p:txBody>
      </p:sp>
      <p:sp>
        <p:nvSpPr>
          <p:cNvPr id="85" name="TextBox 25"/>
          <p:cNvSpPr txBox="1"/>
          <p:nvPr/>
        </p:nvSpPr>
        <p:spPr>
          <a:xfrm flipH="1">
            <a:off x="2081530" y="5722620"/>
            <a:ext cx="17208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2800" strike="noStrike" noProof="1">
                <a:solidFill>
                  <a:schemeClr val="bg1"/>
                </a:solidFill>
                <a:effectLst/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PART 5</a:t>
            </a:r>
          </a:p>
        </p:txBody>
      </p:sp>
      <p:pic>
        <p:nvPicPr>
          <p:cNvPr id="3" name="图片 2" descr="觅元素584a986cb28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680" y="1095375"/>
            <a:ext cx="2520315" cy="54209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0" y="4486910"/>
            <a:ext cx="3070860" cy="217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5533" y="4404522"/>
            <a:ext cx="606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Rùa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9" name="Picture 18" descr="C:\Users\Khatmau_sr\Downloads\ẢNH CỦA bình\NGỤ NGÔN THỎ VÀ RÙA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51" y="914799"/>
            <a:ext cx="5912939" cy="325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0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5" grpId="0"/>
      <p:bldP spid="83" grpId="0"/>
      <p:bldP spid="80" grpId="0"/>
      <p:bldP spid="8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74" y="230210"/>
            <a:ext cx="10389326" cy="6402366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788584" y="-66675"/>
            <a:ext cx="2957018" cy="1671063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62594" y="3714115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089" y="-548366"/>
            <a:ext cx="7187565" cy="1394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12727" y="977740"/>
            <a:ext cx="9169219" cy="3570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6: </a:t>
            </a:r>
            <a:r>
              <a:rPr lang="en-US" altLang="zh-CN" sz="5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altLang="zh-CN" sz="5400" b="1" dirty="0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 err="1">
                <a:solidFill>
                  <a:srgbClr val="FFC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sống</a:t>
            </a:r>
            <a:endParaRPr lang="en-US" altLang="zh-CN" sz="5400" b="1" dirty="0">
              <a:solidFill>
                <a:srgbClr val="FFC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VĂN BẢN 1: ĐẼO CÀY GIỮA ĐƯỜNG</a:t>
            </a:r>
          </a:p>
          <a:p>
            <a:pPr algn="ctr"/>
            <a:r>
              <a:rPr lang="vi-VN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VĂN BẢN 2: ẾCH NGỒI ĐÁY GIẾNG</a:t>
            </a:r>
          </a:p>
          <a:p>
            <a:pPr algn="ctr"/>
            <a:r>
              <a:rPr lang="vi-VN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VĂN BẢN 3: CON MỐI VÀ CON KIẾN</a:t>
            </a:r>
          </a:p>
          <a:p>
            <a:pPr algn="ctr"/>
            <a:endParaRPr lang="en-US" altLang="zh-CN" sz="4000" b="1" dirty="0">
              <a:solidFill>
                <a:srgbClr val="FFFF00"/>
              </a:solidFill>
              <a:latin typeface="inpin heiti" charset="-122"/>
              <a:ea typeface="inpin heiti" charset="-122"/>
              <a:sym typeface="+mn-ea"/>
            </a:endParaRPr>
          </a:p>
          <a:p>
            <a:pPr algn="ctr"/>
            <a:endParaRPr lang="zh-CN" altLang="en-US" sz="4800" b="1" dirty="0">
              <a:solidFill>
                <a:srgbClr val="FFFF00"/>
              </a:solidFill>
              <a:latin typeface="inpin heiti" charset="-122"/>
              <a:ea typeface="inpin heiti" charset="-122"/>
              <a:sym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396" y="2525676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1214846" y="-46993"/>
            <a:ext cx="10672354" cy="1470843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84970" y="5292202"/>
            <a:ext cx="1747339" cy="1235598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2805" y="1151163"/>
            <a:ext cx="933631" cy="108067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588" y="5304751"/>
            <a:ext cx="2067423" cy="1297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012" y="242341"/>
            <a:ext cx="71192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HỌC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4221" y="343314"/>
            <a:ext cx="939198" cy="9391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65E5DF-8BBB-4A99-ABA3-06C747F72986}"/>
              </a:ext>
            </a:extLst>
          </p:cNvPr>
          <p:cNvSpPr/>
          <p:nvPr/>
        </p:nvSpPr>
        <p:spPr>
          <a:xfrm>
            <a:off x="4044270" y="1817785"/>
            <a:ext cx="6096000" cy="3721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Con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Con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endParaRPr lang="en-US" sz="4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1214846" y="-46993"/>
            <a:ext cx="10672354" cy="1470843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84970" y="5292202"/>
            <a:ext cx="1747339" cy="1235598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68788" y="5447124"/>
            <a:ext cx="933631" cy="1080675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5112005"/>
            <a:ext cx="2374582" cy="1490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012" y="242341"/>
            <a:ext cx="711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II. TRI THỨC NGỮ VĂN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362993" y="1528354"/>
            <a:ext cx="6753497" cy="35792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</a:rPr>
              <a:t>Trình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bày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đặc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truyện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ngụ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ngôn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878703" y="1783079"/>
            <a:ext cx="4284617" cy="31498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5627371" y="1713185"/>
            <a:ext cx="6011636" cy="37339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9607" y="8051"/>
            <a:ext cx="1520303" cy="1520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39" y="2860254"/>
            <a:ext cx="939198" cy="9391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6794" y="3110556"/>
            <a:ext cx="939198" cy="939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1605</Words>
  <Application>Microsoft Office PowerPoint</Application>
  <PresentationFormat>Widescreen</PresentationFormat>
  <Paragraphs>252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微软雅黑</vt:lpstr>
      <vt:lpstr>宋体</vt:lpstr>
      <vt:lpstr>微软雅黑 Light</vt:lpstr>
      <vt:lpstr>.VnTime</vt:lpstr>
      <vt:lpstr>Arial</vt:lpstr>
      <vt:lpstr>Calibri</vt:lpstr>
      <vt:lpstr>Calibri Light</vt:lpstr>
      <vt:lpstr>inpin heiti</vt:lpstr>
      <vt:lpstr>Times New Roman</vt:lpstr>
      <vt:lpstr>迷你简细行楷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PCHOME</cp:lastModifiedBy>
  <cp:revision>55</cp:revision>
  <dcterms:created xsi:type="dcterms:W3CDTF">2017-03-13T01:41:00Z</dcterms:created>
  <dcterms:modified xsi:type="dcterms:W3CDTF">2025-01-21T03:21:12Z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