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2"/>
  </p:sldMasterIdLst>
  <p:notesMasterIdLst>
    <p:notesMasterId r:id="rId21"/>
  </p:notesMasterIdLst>
  <p:sldIdLst>
    <p:sldId id="260" r:id="rId3"/>
    <p:sldId id="271" r:id="rId4"/>
    <p:sldId id="272" r:id="rId5"/>
    <p:sldId id="273" r:id="rId6"/>
    <p:sldId id="274" r:id="rId7"/>
    <p:sldId id="275" r:id="rId8"/>
    <p:sldId id="259" r:id="rId9"/>
    <p:sldId id="291" r:id="rId10"/>
    <p:sldId id="290" r:id="rId11"/>
    <p:sldId id="289" r:id="rId12"/>
    <p:sldId id="261" r:id="rId13"/>
    <p:sldId id="284" r:id="rId14"/>
    <p:sldId id="285" r:id="rId15"/>
    <p:sldId id="288" r:id="rId16"/>
    <p:sldId id="282" r:id="rId17"/>
    <p:sldId id="287" r:id="rId18"/>
    <p:sldId id="283" r:id="rId19"/>
    <p:sldId id="280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DFEB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E8E62C-34FB-48F6-BA8E-3CF6C9EFA892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00CFC-A3F0-4B23-BB37-B8497C2A4F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634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94016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200CFC-A3F0-4B23-BB37-B8497C2A4F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2579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200CFC-A3F0-4B23-BB37-B8497C2A4F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576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440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335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50B1D-C70C-4E7B-8680-92C221813D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124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C50B1D-C70C-4E7B-8680-92C221813D2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856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5667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200CFC-A3F0-4B23-BB37-B8497C2A4F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156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200CFC-A3F0-4B23-BB37-B8497C2A4F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036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200CFC-A3F0-4B23-BB37-B8497C2A4F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2411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200CFC-A3F0-4B23-BB37-B8497C2A4F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851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E9379AB-5D6C-484C-8670-FF1324A3E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F3BD925-CA1C-41CC-B78E-5CF53CA81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2C10C16-F276-49E8-BE50-AFB90BDCB1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23C3CD4-BEA8-45A4-A999-ED1DF71AF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5BCA5-1170-4009-9277-CB2B5EAF2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2F99AAA-E107-4BC5-8DF4-0856D1C58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75098A7-C1F9-473C-9687-0F936E600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94C6FA-A0C4-4EAD-946A-B679752BCD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390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F3218C-E76F-482F-B309-BF4647DC4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DFD7D899-F0D9-4324-9923-3B9C0201A1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E89EF4-81D0-4FA3-954C-C7D243F886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6127803-6FDE-4D7E-BCA8-F4830BF53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5BCA5-1170-4009-9277-CB2B5EAF2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64F9073-0AD0-4427-AD02-9F77441AC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7360B08-E5B9-4F81-ABD6-6BEC65DA7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94C6FA-A0C4-4EAD-946A-B679752BCD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096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1BB01E7-5763-4BB0-8EAE-E17F6AB09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086E222-E51A-4ED3-AC3B-5074ED7CD1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9366908-0D29-4AAA-88BF-FF60CB146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5BCA5-1170-4009-9277-CB2B5EAF2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8AB653D-8A71-4A09-BBA8-9ED6AF0A4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785B5A1-C07A-48DE-ACDC-68F3B873B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94C6FA-A0C4-4EAD-946A-B679752BCD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7144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1985C4C-2772-49B2-AB20-5EA82E3272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8435459-4EA0-4EFF-89D5-3A66BC87A2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9517826-A0C8-48A9-9541-8593AC7A6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5BCA5-1170-4009-9277-CB2B5EAF2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F12E6D8-348A-4133-B915-234902184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6DB2DA1-B033-4905-AD49-ED9CD82A6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94C6FA-A0C4-4EAD-946A-B679752BCD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8477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ttps://www.facebook.com/udp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0565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D206C06-3E70-4721-A7F5-7158A31B4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5BCA5-1170-4009-9277-CB2B5EAF2C96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28C7D32-E7AA-429C-9D5F-6F0749CF9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AE10CB4-D6BA-4158-BCD7-7D4CB363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4C6FA-A0C4-4EAD-946A-B679752BC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86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12AF02D-FF2A-4AC0-84F8-49DF58B48A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8A8ADEAE-46BC-48E2-8F1D-BF39C88884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8B1C46A-BC6E-4BFC-862E-4032E7124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5BCA5-1170-4009-9277-CB2B5EAF2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9933D20-82FE-47C8-A07D-F546877C9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21EE5-2AB0-4FE4-9426-42621A97A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94C6FA-A0C4-4EAD-946A-B679752BCD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864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899B3C-048B-485D-8ED0-27846892C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5F49946-B676-497C-B812-A3AF2242D1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DB4CBD3-954F-4C37-905E-586CCF72D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5BCA5-1170-4009-9277-CB2B5EAF2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08143CE-BADD-44D9-994F-30A15888B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EC53922-AFE1-43CE-B0E9-085F8BE3E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94C6FA-A0C4-4EAD-946A-B679752BCD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940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12D46F-4129-4882-8C45-71FCDF86B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85D3731-C3BB-4EA1-8D29-B60C9E32D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C9A232E-38FD-449A-ABA6-8555F8E5F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5BCA5-1170-4009-9277-CB2B5EAF2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8F80E47-646D-43F6-ABA4-D103ED6D7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84DD4CA-2533-44D4-B703-F937A808C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94C6FA-A0C4-4EAD-946A-B679752BCD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684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D5C1629-6A84-40EE-B98E-BC2DDF7B2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0FD4648-394F-4EFF-BAE2-12A268A00B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0515AA6-402F-465B-A2DF-CB33EB828E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793A12C-862B-4ED3-9488-FD592C479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5BCA5-1170-4009-9277-CB2B5EAF2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024FA7B-E16A-4A03-986D-30BA646A5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BE607D5-DEBF-46AA-A0C6-D9463E5D0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94C6FA-A0C4-4EAD-946A-B679752BCD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564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36AACAB-AE6F-458D-A9FD-317BFEB11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03B62E5-DA8B-49B0-A86A-8CF545D9E9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EE75023-62F1-4B10-8A30-28146DBACE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5B33E440-9CA6-43A8-961F-6BF725769D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A3C151E1-3C3D-43FD-A05C-C80A66B4B7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6503D0D-01AE-4402-972A-D66A14E43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5BCA5-1170-4009-9277-CB2B5EAF2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6AD454F3-5D78-4B20-AA55-E2D213F65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531CC77-82A7-4123-B985-663942745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94C6FA-A0C4-4EAD-946A-B679752BCD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267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F6D56EE-746C-468A-A8AA-E5E881B25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79A23F1E-E3F6-44A0-8FBF-466661366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5BCA5-1170-4009-9277-CB2B5EAF2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39AF27EC-B989-478D-867C-1C1779C78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222816A-4EE6-46D2-BF9C-0E8EA9639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94C6FA-A0C4-4EAD-946A-B679752BCD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902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D206C06-3E70-4721-A7F5-7158A31B4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5BCA5-1170-4009-9277-CB2B5EAF2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28C7D32-E7AA-429C-9D5F-6F0749CF9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AE10CB4-D6BA-4158-BCD7-7D4CB363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94C6FA-A0C4-4EAD-946A-B679752BCD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40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8C7432B-F34D-46D4-B409-843690ADD8B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2F230A10-B3EF-4564-B7FE-DC376EE90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92733D7-DE4F-4E72-833F-4FC127D96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6711ED0-7A60-4ED3-A854-DD80EEEEBC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5BCA5-1170-4009-9277-CB2B5EAF2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139DDB7-E4A3-48CB-8B9D-B85A92206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E8BC614-1676-43E7-B16A-4BC5462631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94C6FA-A0C4-4EAD-946A-B679752BCD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130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11" Type="http://schemas.openxmlformats.org/officeDocument/2006/relationships/image" Target="../media/image22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EB69BC7-483C-43A4-B788-4522180D32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1691466" y="637932"/>
            <a:ext cx="8809067" cy="558213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9BE4AE6-826B-45FF-9F31-AE6AD3389D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2" t="69433" r="47338" b="7785"/>
          <a:stretch/>
        </p:blipFill>
        <p:spPr>
          <a:xfrm>
            <a:off x="0" y="3113232"/>
            <a:ext cx="3764863" cy="374476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889CB4C-9389-4718-867D-83AE985163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97551" y="391387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B51ADC5-6C14-4744-8E4E-EDA851EE5CF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1691466" y="5447828"/>
            <a:ext cx="2405103" cy="109120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983C550-77AC-44D6-9590-7FCD7E9D90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6108">
            <a:off x="10272724" y="2780636"/>
            <a:ext cx="2343039" cy="304051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C62D4C7-32B1-4B53-B867-AF6C7E2055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8646837" y="4895355"/>
            <a:ext cx="3271280" cy="148419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BF3E2F1-7272-44DF-834A-35C5811BD20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7639146" y="-1"/>
            <a:ext cx="4579358" cy="26371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/>
          <a:srcRect t="7755" b="13153"/>
          <a:stretch/>
        </p:blipFill>
        <p:spPr>
          <a:xfrm>
            <a:off x="3207248" y="1136467"/>
            <a:ext cx="5797109" cy="458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9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7528FF5-64DE-0757-A4B3-94659C208CB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82126" y="1113177"/>
          <a:ext cx="11658236" cy="56038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7039">
                  <a:extLst>
                    <a:ext uri="{9D8B030D-6E8A-4147-A177-3AD203B41FA5}">
                      <a16:colId xmlns:a16="http://schemas.microsoft.com/office/drawing/2014/main" val="783633237"/>
                    </a:ext>
                  </a:extLst>
                </a:gridCol>
                <a:gridCol w="52975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73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7498"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400" b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Tục</a:t>
                      </a:r>
                      <a:r>
                        <a:rPr lang="en-US" sz="3400" b="1" baseline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ngữ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1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4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thức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7466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3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3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3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3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3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3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6302909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67E3F46C-DDC0-9616-1ABE-B468558DE247}"/>
              </a:ext>
            </a:extLst>
          </p:cNvPr>
          <p:cNvSpPr/>
          <p:nvPr/>
        </p:nvSpPr>
        <p:spPr>
          <a:xfrm>
            <a:off x="1904308" y="2070153"/>
            <a:ext cx="450319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None/>
            </a:pP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25FDE5-B103-A18D-A103-E7B0FEABBB8A}"/>
              </a:ext>
            </a:extLst>
          </p:cNvPr>
          <p:cNvSpPr/>
          <p:nvPr/>
        </p:nvSpPr>
        <p:spPr>
          <a:xfrm>
            <a:off x="1828800" y="5356212"/>
            <a:ext cx="51718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B474D5-D20F-D84F-9647-A66E83DC5010}"/>
              </a:ext>
            </a:extLst>
          </p:cNvPr>
          <p:cNvSpPr/>
          <p:nvPr/>
        </p:nvSpPr>
        <p:spPr>
          <a:xfrm>
            <a:off x="7064442" y="1970663"/>
            <a:ext cx="479426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 nói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vi-VN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D1BF4D-EF40-401A-4356-8E053543A697}"/>
              </a:ext>
            </a:extLst>
          </p:cNvPr>
          <p:cNvSpPr/>
          <p:nvPr/>
        </p:nvSpPr>
        <p:spPr>
          <a:xfrm>
            <a:off x="7082298" y="3172609"/>
            <a:ext cx="4776413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vi-VN" sz="2800" dirty="0">
                <a:latin typeface="+mj-lt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vẹn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</a:p>
          <a:p>
            <a:pPr algn="just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4BF112-4CFF-1E4A-F26B-1CDC1A089A31}"/>
              </a:ext>
            </a:extLst>
          </p:cNvPr>
          <p:cNvSpPr/>
          <p:nvPr/>
        </p:nvSpPr>
        <p:spPr>
          <a:xfrm>
            <a:off x="7082297" y="5050046"/>
            <a:ext cx="4776413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“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FED542-9D09-7514-4EF9-DCA3838422B0}"/>
              </a:ext>
            </a:extLst>
          </p:cNvPr>
          <p:cNvSpPr txBox="1"/>
          <p:nvPr/>
        </p:nvSpPr>
        <p:spPr>
          <a:xfrm>
            <a:off x="1828800" y="3181591"/>
            <a:ext cx="5171845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3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hưa diễn đạt một ý trọn vẹn,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mĩ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128B0B-2D75-CADF-CC89-8B47708C6E83}"/>
              </a:ext>
            </a:extLst>
          </p:cNvPr>
          <p:cNvSpPr txBox="1"/>
          <p:nvPr/>
        </p:nvSpPr>
        <p:spPr>
          <a:xfrm>
            <a:off x="1420138" y="217391"/>
            <a:ext cx="93822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#9Slide07 IcielAltus Serif" panose="02000000000000000000" pitchFamily="2" charset="0"/>
                <a:cs typeface="#9Slide03 Arima Madurai Black" panose="00000A00000000000000" pitchFamily="2" charset="0"/>
              </a:rPr>
              <a:t>SO SÁNH TỤC NGỮ VÀ THÀNH NGỮ</a:t>
            </a:r>
          </a:p>
        </p:txBody>
      </p:sp>
    </p:spTree>
    <p:extLst>
      <p:ext uri="{BB962C8B-B14F-4D97-AF65-F5344CB8AC3E}">
        <p14:creationId xmlns:p14="http://schemas.microsoft.com/office/powerpoint/2010/main" val="280578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281BEF-D5CA-4067-8B4C-6146637E1F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1691466" y="637932"/>
            <a:ext cx="8809067" cy="558213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764B4C6-9ED0-4229-A4BA-96F6618A8D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97551" y="391387"/>
            <a:ext cx="3271280" cy="14841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8646837" y="4895355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936E61-9756-4A6C-9DC5-DD9EDB4AC26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8210854" y="-368857"/>
            <a:ext cx="4579358" cy="263718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CFD7123-B7D5-4290-B8EA-99726D3F8B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4" y="3428999"/>
            <a:ext cx="3684097" cy="3797857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A809AB11-CF26-4090-BD9E-E1EDAD22AA06}"/>
              </a:ext>
            </a:extLst>
          </p:cNvPr>
          <p:cNvGrpSpPr/>
          <p:nvPr/>
        </p:nvGrpSpPr>
        <p:grpSpPr>
          <a:xfrm>
            <a:off x="-206319" y="-451585"/>
            <a:ext cx="5141390" cy="2833307"/>
            <a:chOff x="1398625" y="-472781"/>
            <a:chExt cx="5361694" cy="3170137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165954D-C942-4FD7-9E14-829F418845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70"/>
            <a:stretch/>
          </p:blipFill>
          <p:spPr>
            <a:xfrm>
              <a:off x="1398625" y="-472781"/>
              <a:ext cx="5361694" cy="3170137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FDC5F985-32D9-4466-8D1A-33AC56C11859}"/>
                </a:ext>
              </a:extLst>
            </p:cNvPr>
            <p:cNvSpPr txBox="1"/>
            <p:nvPr/>
          </p:nvSpPr>
          <p:spPr>
            <a:xfrm rot="21448990">
              <a:off x="1764322" y="450572"/>
              <a:ext cx="4544835" cy="646331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ln w="22225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rgbClr val="5FB9CB"/>
                  </a:solidFill>
                  <a:latin typeface="Arial" panose="020B0604020202020204" pitchFamily="34" charset="0"/>
                  <a:ea typeface="方正喵呜体" panose="02010600010101010101" pitchFamily="2" charset="-122"/>
                </a:rPr>
                <a:t>HOẠT ĐỘNG NHÓM</a:t>
              </a:r>
              <a:endParaRPr kumimoji="0" lang="zh-CN" altLang="en-US" sz="3600" b="1" i="0" u="none" strike="noStrike" kern="1200" cap="none" spc="0" normalizeH="0" baseline="0" noProof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Arial" panose="020B0604020202020204" pitchFamily="34" charset="0"/>
                <a:ea typeface="方正喵呜体" panose="02010600010101010101" pitchFamily="2" charset="-122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3B81FB4F-2EF3-49A5-A3DF-ABF56591722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6108">
            <a:off x="10272724" y="2780636"/>
            <a:ext cx="2343039" cy="30405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34577" y="2325833"/>
            <a:ext cx="45585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0049875"/>
              </p:ext>
            </p:extLst>
          </p:nvPr>
        </p:nvGraphicFramePr>
        <p:xfrm>
          <a:off x="2622177" y="3406934"/>
          <a:ext cx="7140388" cy="2240831"/>
        </p:xfrm>
        <a:graphic>
          <a:graphicData uri="http://schemas.openxmlformats.org/drawingml/2006/table">
            <a:tbl>
              <a:tblPr firstRow="1" firstCol="1" bandRow="1"/>
              <a:tblGrid>
                <a:gridCol w="1754494">
                  <a:extLst>
                    <a:ext uri="{9D8B030D-6E8A-4147-A177-3AD203B41FA5}">
                      <a16:colId xmlns:a16="http://schemas.microsoft.com/office/drawing/2014/main" val="1402677426"/>
                    </a:ext>
                  </a:extLst>
                </a:gridCol>
                <a:gridCol w="2561473">
                  <a:extLst>
                    <a:ext uri="{9D8B030D-6E8A-4147-A177-3AD203B41FA5}">
                      <a16:colId xmlns:a16="http://schemas.microsoft.com/office/drawing/2014/main" val="2718517529"/>
                    </a:ext>
                  </a:extLst>
                </a:gridCol>
                <a:gridCol w="2824421">
                  <a:extLst>
                    <a:ext uri="{9D8B030D-6E8A-4147-A177-3AD203B41FA5}">
                      <a16:colId xmlns:a16="http://schemas.microsoft.com/office/drawing/2014/main" val="37287219"/>
                    </a:ext>
                  </a:extLst>
                </a:gridCol>
              </a:tblGrid>
              <a:tr h="11204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Câu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tục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ngữ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Nội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dung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Hình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thức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số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tiếng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vần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…)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6053634"/>
                  </a:ext>
                </a:extLst>
              </a:tr>
              <a:tr h="3734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9418831"/>
                  </a:ext>
                </a:extLst>
              </a:tr>
              <a:tr h="3734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6767211"/>
                  </a:ext>
                </a:extLst>
              </a:tr>
              <a:tr h="3734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1965707"/>
                  </a:ext>
                </a:extLst>
              </a:tr>
            </a:tbl>
          </a:graphicData>
        </a:graphic>
      </p:graphicFrame>
      <p:sp>
        <p:nvSpPr>
          <p:cNvPr id="15" name="Oval 14"/>
          <p:cNvSpPr/>
          <p:nvPr/>
        </p:nvSpPr>
        <p:spPr>
          <a:xfrm>
            <a:off x="1797845" y="1875582"/>
            <a:ext cx="2495841" cy="115618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THỜI GIAN:  5 PHÚT</a:t>
            </a:r>
          </a:p>
        </p:txBody>
      </p:sp>
      <p:pic>
        <p:nvPicPr>
          <p:cNvPr id="8" name="9convert.com - Đồng hồ đếm ngược 5 phút  5 Minutes">
            <a:hlinkClick r:id="" action="ppaction://media"/>
            <a:extLst>
              <a:ext uri="{FF2B5EF4-FFF2-40B4-BE49-F238E27FC236}">
                <a16:creationId xmlns:a16="http://schemas.microsoft.com/office/drawing/2014/main" id="{847EB2F8-4DB7-464A-ADAB-FECDDE878C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40478" y="826364"/>
            <a:ext cx="2800019" cy="157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08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112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281BEF-D5CA-4067-8B4C-6146637E1F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228600" y="-190541"/>
            <a:ext cx="11510682" cy="729409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764B4C6-9ED0-4229-A4BA-96F6618A8D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97551" y="391387"/>
            <a:ext cx="3271280" cy="14841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8668167" y="4787781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936E61-9756-4A6C-9DC5-DD9EDB4AC2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7639146" y="-1"/>
            <a:ext cx="4579358" cy="263718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688B041-4EEC-4A9C-A93A-62A4ACD209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928574" y="5139133"/>
            <a:ext cx="3271280" cy="14841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76EC883-B206-432F-89AC-614D125BFB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6150984" y="5029467"/>
            <a:ext cx="3271280" cy="14841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80816" y="344495"/>
            <a:ext cx="6165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TÌM HIỂU CÁC CÂU TỤC NGỮ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4993FB0-1350-45CF-A3FB-B18A377004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303" y="489283"/>
            <a:ext cx="1318205" cy="1318205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5361164"/>
              </p:ext>
            </p:extLst>
          </p:nvPr>
        </p:nvGraphicFramePr>
        <p:xfrm>
          <a:off x="1262360" y="1118834"/>
          <a:ext cx="9777247" cy="5249883"/>
        </p:xfrm>
        <a:graphic>
          <a:graphicData uri="http://schemas.openxmlformats.org/drawingml/2006/table">
            <a:tbl>
              <a:tblPr firstRow="1" firstCol="1" bandRow="1"/>
              <a:tblGrid>
                <a:gridCol w="2232262">
                  <a:extLst>
                    <a:ext uri="{9D8B030D-6E8A-4147-A177-3AD203B41FA5}">
                      <a16:colId xmlns:a16="http://schemas.microsoft.com/office/drawing/2014/main" val="2190157500"/>
                    </a:ext>
                  </a:extLst>
                </a:gridCol>
                <a:gridCol w="5837914">
                  <a:extLst>
                    <a:ext uri="{9D8B030D-6E8A-4147-A177-3AD203B41FA5}">
                      <a16:colId xmlns:a16="http://schemas.microsoft.com/office/drawing/2014/main" val="726544592"/>
                    </a:ext>
                  </a:extLst>
                </a:gridCol>
                <a:gridCol w="1707071">
                  <a:extLst>
                    <a:ext uri="{9D8B030D-6E8A-4147-A177-3AD203B41FA5}">
                      <a16:colId xmlns:a16="http://schemas.microsoft.com/office/drawing/2014/main" val="1001264103"/>
                    </a:ext>
                  </a:extLst>
                </a:gridCol>
              </a:tblGrid>
              <a:tr h="3430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Câu</a:t>
                      </a:r>
                      <a:r>
                        <a:rPr lang="en-US" sz="20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tục</a:t>
                      </a:r>
                      <a:r>
                        <a:rPr lang="en-US" sz="20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ngữ</a:t>
                      </a:r>
                      <a:endParaRPr lang="en-US" sz="20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3760" marR="33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Nội</a:t>
                      </a:r>
                      <a:r>
                        <a:rPr lang="en-US" sz="20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dung</a:t>
                      </a:r>
                      <a:endParaRPr lang="en-US" sz="20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3760" marR="33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Hình</a:t>
                      </a:r>
                      <a:r>
                        <a:rPr lang="en-US" sz="20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thức</a:t>
                      </a:r>
                      <a:endParaRPr lang="en-US" sz="20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3760" marR="33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221800"/>
                  </a:ext>
                </a:extLst>
              </a:tr>
              <a:tr h="170981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1.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Gió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heo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may,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chuồn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chuồn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bay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thì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bão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3760" marR="33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3760" marR="33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3760" marR="33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7599311"/>
                  </a:ext>
                </a:extLst>
              </a:tr>
              <a:tr h="148183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2.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Kiến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cánh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vỡ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tổ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bay ra/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Bão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táp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mưa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sa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gần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tới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3760" marR="337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3760" marR="33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3760" marR="33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5965999"/>
                  </a:ext>
                </a:extLst>
              </a:tr>
              <a:tr h="171519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3. Mây kéo xuống biển thì nắng chang chang, mây kéo lên ngàn thì mưa như trút.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3760" marR="33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3760" marR="33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3760" marR="33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435817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AA2628E4-DBB4-4C83-9699-9C642BFE339F}"/>
              </a:ext>
            </a:extLst>
          </p:cNvPr>
          <p:cNvSpPr/>
          <p:nvPr/>
        </p:nvSpPr>
        <p:spPr>
          <a:xfrm>
            <a:off x="3511768" y="1504283"/>
            <a:ext cx="5700798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Dự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báo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tối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gió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heo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may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chuồn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chuồn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bay ra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sắp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bão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1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ý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sắp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xếp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phù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1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F7007A-990A-48A2-9ED2-8EB8F546E6E2}"/>
              </a:ext>
            </a:extLst>
          </p:cNvPr>
          <p:cNvSpPr/>
          <p:nvPr/>
        </p:nvSpPr>
        <p:spPr>
          <a:xfrm>
            <a:off x="9305863" y="1674087"/>
            <a:ext cx="192712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</a:rPr>
              <a:t>: 8</a:t>
            </a:r>
            <a:endParaRPr lang="en-US" sz="21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Gieo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vần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</a:rPr>
              <a:t>: “may” – “bay”</a:t>
            </a:r>
            <a:endParaRPr lang="en-US" sz="21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B6A2FD-08A8-4E81-8DAC-7BEC18136330}"/>
              </a:ext>
            </a:extLst>
          </p:cNvPr>
          <p:cNvSpPr/>
          <p:nvPr/>
        </p:nvSpPr>
        <p:spPr>
          <a:xfrm>
            <a:off x="3535796" y="3212443"/>
            <a:ext cx="57007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Dự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báo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bay ra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sắp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bão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ý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sắp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xếp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phù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6C8155-5FC3-432D-ADE6-AF9FAB1CA6E3}"/>
              </a:ext>
            </a:extLst>
          </p:cNvPr>
          <p:cNvSpPr/>
          <p:nvPr/>
        </p:nvSpPr>
        <p:spPr>
          <a:xfrm>
            <a:off x="9353658" y="3346986"/>
            <a:ext cx="16237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: 12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Gieo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vần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: “ra” – “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6222E2-4161-40A6-8578-6516B8542D55}"/>
              </a:ext>
            </a:extLst>
          </p:cNvPr>
          <p:cNvSpPr/>
          <p:nvPr/>
        </p:nvSpPr>
        <p:spPr>
          <a:xfrm>
            <a:off x="3562891" y="4663164"/>
            <a:ext cx="5646605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Dự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báo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Mây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kéo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xuống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thấp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nắng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mây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kéo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cao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mưa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1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ý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sắp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xếp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phù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1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EB4227-4780-41EC-9BFF-6A164D69C3D0}"/>
              </a:ext>
            </a:extLst>
          </p:cNvPr>
          <p:cNvSpPr/>
          <p:nvPr/>
        </p:nvSpPr>
        <p:spPr>
          <a:xfrm>
            <a:off x="9353658" y="4802270"/>
            <a:ext cx="152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: 16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spcAft>
                <a:spcPts val="0"/>
              </a:spcAft>
              <a:buFontTx/>
              <a:buChar char="-"/>
            </a:pP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Nhịp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4/4</a:t>
            </a:r>
            <a:endParaRPr lang="vi-VN" sz="2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-342900">
              <a:spcAft>
                <a:spcPts val="0"/>
              </a:spcAft>
              <a:buFontTx/>
              <a:buChar char="-"/>
            </a:pPr>
            <a:r>
              <a:rPr lang="vi-VN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NT đối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7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281BEF-D5CA-4067-8B4C-6146637E1F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228600" y="-190541"/>
            <a:ext cx="11510682" cy="729409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936E61-9756-4A6C-9DC5-DD9EDB4AC2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7639146" y="-1"/>
            <a:ext cx="4579358" cy="26371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80816" y="344495"/>
            <a:ext cx="6165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TÌM HIỂU CÁC CÂU TỤC NGỮ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4993FB0-1350-45CF-A3FB-B18A377004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5001" y="234672"/>
            <a:ext cx="1053344" cy="1053344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1376225"/>
              </p:ext>
            </p:extLst>
          </p:nvPr>
        </p:nvGraphicFramePr>
        <p:xfrm>
          <a:off x="749113" y="894826"/>
          <a:ext cx="10539111" cy="5285143"/>
        </p:xfrm>
        <a:graphic>
          <a:graphicData uri="http://schemas.openxmlformats.org/drawingml/2006/table">
            <a:tbl>
              <a:tblPr firstRow="1" firstCol="1" bandRow="1"/>
              <a:tblGrid>
                <a:gridCol w="2371867">
                  <a:extLst>
                    <a:ext uri="{9D8B030D-6E8A-4147-A177-3AD203B41FA5}">
                      <a16:colId xmlns:a16="http://schemas.microsoft.com/office/drawing/2014/main" val="1653694854"/>
                    </a:ext>
                  </a:extLst>
                </a:gridCol>
                <a:gridCol w="6383112">
                  <a:extLst>
                    <a:ext uri="{9D8B030D-6E8A-4147-A177-3AD203B41FA5}">
                      <a16:colId xmlns:a16="http://schemas.microsoft.com/office/drawing/2014/main" val="829496658"/>
                    </a:ext>
                  </a:extLst>
                </a:gridCol>
                <a:gridCol w="1784132">
                  <a:extLst>
                    <a:ext uri="{9D8B030D-6E8A-4147-A177-3AD203B41FA5}">
                      <a16:colId xmlns:a16="http://schemas.microsoft.com/office/drawing/2014/main" val="1403689644"/>
                    </a:ext>
                  </a:extLst>
                </a:gridCol>
              </a:tblGrid>
              <a:tr h="6881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Câu</a:t>
                      </a:r>
                      <a:r>
                        <a:rPr lang="en-US" sz="20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tục</a:t>
                      </a:r>
                      <a:r>
                        <a:rPr lang="en-US" sz="20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ngữ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866" marR="8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Nội dung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866" marR="8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Hình thức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866" marR="8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3528729"/>
                  </a:ext>
                </a:extLst>
              </a:tr>
              <a:tr h="25325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4.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Đêm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tháng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Năm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chưa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nằm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đã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sáng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/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Ngày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tháng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Mười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chưa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cười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đã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tối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866" marR="88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866" marR="8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866" marR="8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2264023"/>
                  </a:ext>
                </a:extLst>
              </a:tr>
              <a:tr h="20644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5.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Nắng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chóng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tr</a:t>
                      </a:r>
                      <a:r>
                        <a:rPr lang="vi-VN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ư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a, m</a:t>
                      </a:r>
                      <a:r>
                        <a:rPr lang="vi-VN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ư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a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chóng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tối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866" marR="88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866" marR="8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866" marR="8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0044125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6F119508-C964-4253-93FA-CAE1BE41A215}"/>
              </a:ext>
            </a:extLst>
          </p:cNvPr>
          <p:cNvSpPr/>
          <p:nvPr/>
        </p:nvSpPr>
        <p:spPr>
          <a:xfrm>
            <a:off x="3169760" y="2085459"/>
            <a:ext cx="62295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tháng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đêm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ngắn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tháng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Mười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ngắn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đêm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ý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sắp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xếp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phù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749CED-840D-41A9-900F-8C58FE124120}"/>
              </a:ext>
            </a:extLst>
          </p:cNvPr>
          <p:cNvSpPr/>
          <p:nvPr/>
        </p:nvSpPr>
        <p:spPr>
          <a:xfrm>
            <a:off x="9457434" y="1978308"/>
            <a:ext cx="209729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: 14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2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2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Gieo</a:t>
            </a:r>
            <a:r>
              <a:rPr lang="en-US" sz="2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vần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: “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” – “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nằm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”; “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mười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” – “</a:t>
            </a:r>
            <a:r>
              <a:rPr lang="en-US" sz="22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cười</a:t>
            </a:r>
            <a:endParaRPr lang="vi-VN" sz="22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vi-VN" sz="2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 NT đối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D97768-A93D-406B-9D9D-906CA175A7BD}"/>
              </a:ext>
            </a:extLst>
          </p:cNvPr>
          <p:cNvSpPr/>
          <p:nvPr/>
        </p:nvSpPr>
        <p:spPr>
          <a:xfrm>
            <a:off x="3169760" y="4225587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trời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nắng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mau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trời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mau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tối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ý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sắp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xếp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phù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CFB3D3-6217-4301-90DD-489934DBEA90}"/>
              </a:ext>
            </a:extLst>
          </p:cNvPr>
          <p:cNvSpPr/>
          <p:nvPr/>
        </p:nvSpPr>
        <p:spPr>
          <a:xfrm>
            <a:off x="9457434" y="4220819"/>
            <a:ext cx="183079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: 6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Nhịp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điệu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: 3/3</a:t>
            </a:r>
          </a:p>
          <a:p>
            <a:pPr>
              <a:spcAft>
                <a:spcPts val="0"/>
              </a:spcAft>
            </a:pP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Vần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: “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trưa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” “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mưa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59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281BEF-D5CA-4067-8B4C-6146637E1F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228600" y="-190541"/>
            <a:ext cx="11510682" cy="729409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8668167" y="4787781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936E61-9756-4A6C-9DC5-DD9EDB4AC2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7639146" y="-1"/>
            <a:ext cx="4579358" cy="263718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76EC883-B206-432F-89AC-614D125BFB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6150984" y="5029467"/>
            <a:ext cx="3271280" cy="14841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80816" y="344495"/>
            <a:ext cx="6165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TÌM HIỂU CÁC CÂU TỤC NGỮ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4993FB0-1350-45CF-A3FB-B18A377004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5001" y="234672"/>
            <a:ext cx="1053344" cy="1053344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4622015"/>
              </p:ext>
            </p:extLst>
          </p:nvPr>
        </p:nvGraphicFramePr>
        <p:xfrm>
          <a:off x="749113" y="894827"/>
          <a:ext cx="10539111" cy="5166609"/>
        </p:xfrm>
        <a:graphic>
          <a:graphicData uri="http://schemas.openxmlformats.org/drawingml/2006/table">
            <a:tbl>
              <a:tblPr firstRow="1" firstCol="1" bandRow="1"/>
              <a:tblGrid>
                <a:gridCol w="2371867">
                  <a:extLst>
                    <a:ext uri="{9D8B030D-6E8A-4147-A177-3AD203B41FA5}">
                      <a16:colId xmlns:a16="http://schemas.microsoft.com/office/drawing/2014/main" val="1653694854"/>
                    </a:ext>
                  </a:extLst>
                </a:gridCol>
                <a:gridCol w="6383112">
                  <a:extLst>
                    <a:ext uri="{9D8B030D-6E8A-4147-A177-3AD203B41FA5}">
                      <a16:colId xmlns:a16="http://schemas.microsoft.com/office/drawing/2014/main" val="829496658"/>
                    </a:ext>
                  </a:extLst>
                </a:gridCol>
                <a:gridCol w="1784132">
                  <a:extLst>
                    <a:ext uri="{9D8B030D-6E8A-4147-A177-3AD203B41FA5}">
                      <a16:colId xmlns:a16="http://schemas.microsoft.com/office/drawing/2014/main" val="1403689644"/>
                    </a:ext>
                  </a:extLst>
                </a:gridCol>
              </a:tblGrid>
              <a:tr h="5284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Câu</a:t>
                      </a:r>
                      <a:r>
                        <a:rPr lang="en-US" sz="20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tục</a:t>
                      </a:r>
                      <a:r>
                        <a:rPr lang="en-US" sz="20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ngữ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866" marR="8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Nội dung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866" marR="8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Hình thức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866" marR="8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3528729"/>
                  </a:ext>
                </a:extLst>
              </a:tr>
              <a:tr h="15854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6.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Nhất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nước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nhì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phân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tam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cần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tứ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giống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866" marR="88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866" marR="8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866" marR="8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0044125"/>
                  </a:ext>
                </a:extLst>
              </a:tr>
              <a:tr h="14672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7.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Nắng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tốt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dưa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mưa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tốt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lúa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866" marR="88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866" marR="8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866" marR="8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5566354"/>
                  </a:ext>
                </a:extLst>
              </a:tr>
              <a:tr h="15854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8.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Làm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ruộng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ba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năm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không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bằng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chăn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tằm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một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lứa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866" marR="88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866" marR="8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866" marR="8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8392963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64D97768-A93D-406B-9D9D-906CA175A7BD}"/>
              </a:ext>
            </a:extLst>
          </p:cNvPr>
          <p:cNvSpPr/>
          <p:nvPr/>
        </p:nvSpPr>
        <p:spPr>
          <a:xfrm>
            <a:off x="3169760" y="1539856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Kinh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nghiệm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lúa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: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quan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trọng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nước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rồi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phân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bón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sự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sóc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cuối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giống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ý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nghĩa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: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dụng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kinh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nghiệm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trọt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sản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lượng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cao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CFB3D3-6217-4301-90DD-489934DBEA90}"/>
              </a:ext>
            </a:extLst>
          </p:cNvPr>
          <p:cNvSpPr/>
          <p:nvPr/>
        </p:nvSpPr>
        <p:spPr>
          <a:xfrm>
            <a:off x="9610504" y="1481186"/>
            <a:ext cx="14862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tiếng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: 8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Nhịp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điệu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: 2/2/2/2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D3F3EC-7852-4E1D-9C99-4ED5BBC7D6D7}"/>
              </a:ext>
            </a:extLst>
          </p:cNvPr>
          <p:cNvSpPr/>
          <p:nvPr/>
        </p:nvSpPr>
        <p:spPr>
          <a:xfrm>
            <a:off x="3169760" y="3009727"/>
            <a:ext cx="63382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Kinh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nghiệm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: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ráo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giúp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dưa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phát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triển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mưa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cung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cấp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nước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giúp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lúa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xanh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tốt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ý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nghĩa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: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dụng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kinh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nghiệm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trọt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sản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lượng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cao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B2015F-8B0B-4999-94E2-F084E48FBC42}"/>
              </a:ext>
            </a:extLst>
          </p:cNvPr>
          <p:cNvSpPr/>
          <p:nvPr/>
        </p:nvSpPr>
        <p:spPr>
          <a:xfrm>
            <a:off x="9507973" y="3116914"/>
            <a:ext cx="17961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tiếng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: 6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Gieo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: “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dưa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” – “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mưa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”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B7476D-0D5F-4464-B8C2-AB629DBD68FF}"/>
              </a:ext>
            </a:extLst>
          </p:cNvPr>
          <p:cNvSpPr/>
          <p:nvPr/>
        </p:nvSpPr>
        <p:spPr>
          <a:xfrm>
            <a:off x="3072493" y="4636275"/>
            <a:ext cx="62905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Nhấn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nuôi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tằm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mang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kinh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tế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cao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làm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ruộng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ý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nghĩa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: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lựa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chọn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việc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hiệu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quả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kinh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tế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cao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2F54568-DD48-4375-9EA0-E69C26028B66}"/>
              </a:ext>
            </a:extLst>
          </p:cNvPr>
          <p:cNvSpPr/>
          <p:nvPr/>
        </p:nvSpPr>
        <p:spPr>
          <a:xfrm>
            <a:off x="9486959" y="4658785"/>
            <a:ext cx="17365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tiếng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: 10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Gieo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: “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” – “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tằm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”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28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281BEF-D5CA-4067-8B4C-6146637E1F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228600" y="-190541"/>
            <a:ext cx="11510682" cy="729409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936E61-9756-4A6C-9DC5-DD9EDB4AC2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7639146" y="-1"/>
            <a:ext cx="4579358" cy="26371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80816" y="344495"/>
            <a:ext cx="6165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TÌM HIỂU CÁC CÂU TỤC NGỮ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4993FB0-1350-45CF-A3FB-B18A377004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5"/>
            <a:ext cx="1318205" cy="1318205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7219584"/>
              </p:ext>
            </p:extLst>
          </p:nvPr>
        </p:nvGraphicFramePr>
        <p:xfrm>
          <a:off x="617009" y="867714"/>
          <a:ext cx="10719051" cy="5531567"/>
        </p:xfrm>
        <a:graphic>
          <a:graphicData uri="http://schemas.openxmlformats.org/drawingml/2006/table">
            <a:tbl>
              <a:tblPr firstRow="1" firstCol="1" bandRow="1"/>
              <a:tblGrid>
                <a:gridCol w="2222221">
                  <a:extLst>
                    <a:ext uri="{9D8B030D-6E8A-4147-A177-3AD203B41FA5}">
                      <a16:colId xmlns:a16="http://schemas.microsoft.com/office/drawing/2014/main" val="1653694854"/>
                    </a:ext>
                  </a:extLst>
                </a:gridCol>
                <a:gridCol w="5700085">
                  <a:extLst>
                    <a:ext uri="{9D8B030D-6E8A-4147-A177-3AD203B41FA5}">
                      <a16:colId xmlns:a16="http://schemas.microsoft.com/office/drawing/2014/main" val="829496658"/>
                    </a:ext>
                  </a:extLst>
                </a:gridCol>
                <a:gridCol w="2796745">
                  <a:extLst>
                    <a:ext uri="{9D8B030D-6E8A-4147-A177-3AD203B41FA5}">
                      <a16:colId xmlns:a16="http://schemas.microsoft.com/office/drawing/2014/main" val="1403689644"/>
                    </a:ext>
                  </a:extLst>
                </a:gridCol>
              </a:tblGrid>
              <a:tr h="6850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Câu</a:t>
                      </a:r>
                      <a:r>
                        <a:rPr lang="en-US" sz="20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tục</a:t>
                      </a:r>
                      <a:r>
                        <a:rPr lang="en-US" sz="20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ngữ</a:t>
                      </a:r>
                      <a:endParaRPr lang="en-US" sz="20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866" marR="88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Nội</a:t>
                      </a:r>
                      <a:r>
                        <a:rPr lang="en-US" sz="20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dung</a:t>
                      </a:r>
                      <a:endParaRPr lang="en-US" sz="20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866" marR="88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Hình</a:t>
                      </a:r>
                      <a:r>
                        <a:rPr lang="en-US" sz="20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thức</a:t>
                      </a:r>
                      <a:endParaRPr lang="en-US" sz="20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866" marR="88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3528729"/>
                  </a:ext>
                </a:extLst>
              </a:tr>
              <a:tr h="167115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9.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Người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sống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hơn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đống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vàng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866" marR="8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866" marR="8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866" marR="8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1187797"/>
                  </a:ext>
                </a:extLst>
              </a:tr>
              <a:tr h="18051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10.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Đói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cho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sạch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rách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cho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thơm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866" marR="8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866" marR="8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866" marR="8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7955691"/>
                  </a:ext>
                </a:extLst>
              </a:tr>
              <a:tr h="13701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11.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Không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thầy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đố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mày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làm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nên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866" marR="8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866" marR="8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866" marR="8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3223030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33AC30FB-A595-4023-8A77-13F0B0183F63}"/>
              </a:ext>
            </a:extLst>
          </p:cNvPr>
          <p:cNvSpPr/>
          <p:nvPr/>
        </p:nvSpPr>
        <p:spPr>
          <a:xfrm>
            <a:off x="2842299" y="1524961"/>
            <a:ext cx="550544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Nhấn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mạnh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ý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Luôn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2F1E12-524A-4B0C-A6B0-091057E05EA9}"/>
              </a:ext>
            </a:extLst>
          </p:cNvPr>
          <p:cNvSpPr/>
          <p:nvPr/>
        </p:nvSpPr>
        <p:spPr>
          <a:xfrm>
            <a:off x="8541953" y="1573241"/>
            <a:ext cx="266651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: 5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Gieo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vần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: “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” – “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đống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Biện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so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sánh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3CEE4E-42D0-4594-ADFF-D52AD0285CD1}"/>
              </a:ext>
            </a:extLst>
          </p:cNvPr>
          <p:cNvSpPr/>
          <p:nvPr/>
        </p:nvSpPr>
        <p:spPr>
          <a:xfrm>
            <a:off x="2868312" y="3172218"/>
            <a:ext cx="541921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đen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khó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khăn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thiếu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thốn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uống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sạch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quần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áo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cũ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kĩ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sạch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thơm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tho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bóng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Dù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khó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khăn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khổ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giữ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tốt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5C8720-5D89-4FD0-8392-31901DF7A74A}"/>
              </a:ext>
            </a:extLst>
          </p:cNvPr>
          <p:cNvSpPr/>
          <p:nvPr/>
        </p:nvSpPr>
        <p:spPr>
          <a:xfrm>
            <a:off x="8648088" y="3342708"/>
            <a:ext cx="206132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: 6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Gieo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vần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: “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sạch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” – “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rách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3DC447-8A25-47FB-A1B8-81247299D4B0}"/>
              </a:ext>
            </a:extLst>
          </p:cNvPr>
          <p:cNvSpPr/>
          <p:nvPr/>
        </p:nvSpPr>
        <p:spPr>
          <a:xfrm>
            <a:off x="2868312" y="4955027"/>
            <a:ext cx="541921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đen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thầy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bóng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cao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vai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thầy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giáo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CED34C-E713-4D8F-A567-4F0E4B32AF6B}"/>
              </a:ext>
            </a:extLst>
          </p:cNvPr>
          <p:cNvSpPr/>
          <p:nvPr/>
        </p:nvSpPr>
        <p:spPr>
          <a:xfrm>
            <a:off x="8648088" y="5072579"/>
            <a:ext cx="27306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: 6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Nhịp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điệu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: 2/4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97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281BEF-D5CA-4067-8B4C-6146637E1F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228600" y="-190541"/>
            <a:ext cx="11510682" cy="729409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764B4C6-9ED0-4229-A4BA-96F6618A8D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97551" y="391387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936E61-9756-4A6C-9DC5-DD9EDB4AC2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7639146" y="-1"/>
            <a:ext cx="4579358" cy="26371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80816" y="344495"/>
            <a:ext cx="6165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TÌM HIỂU CÁC CÂU TỤC NGỮ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4993FB0-1350-45CF-A3FB-B18A377004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303" y="489283"/>
            <a:ext cx="1318205" cy="1318205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8091407"/>
              </p:ext>
            </p:extLst>
          </p:nvPr>
        </p:nvGraphicFramePr>
        <p:xfrm>
          <a:off x="1298121" y="983774"/>
          <a:ext cx="9687742" cy="4342369"/>
        </p:xfrm>
        <a:graphic>
          <a:graphicData uri="http://schemas.openxmlformats.org/drawingml/2006/table">
            <a:tbl>
              <a:tblPr firstRow="1" firstCol="1" bandRow="1"/>
              <a:tblGrid>
                <a:gridCol w="2008415">
                  <a:extLst>
                    <a:ext uri="{9D8B030D-6E8A-4147-A177-3AD203B41FA5}">
                      <a16:colId xmlns:a16="http://schemas.microsoft.com/office/drawing/2014/main" val="1653694854"/>
                    </a:ext>
                  </a:extLst>
                </a:gridCol>
                <a:gridCol w="5151664">
                  <a:extLst>
                    <a:ext uri="{9D8B030D-6E8A-4147-A177-3AD203B41FA5}">
                      <a16:colId xmlns:a16="http://schemas.microsoft.com/office/drawing/2014/main" val="829496658"/>
                    </a:ext>
                  </a:extLst>
                </a:gridCol>
                <a:gridCol w="2527663">
                  <a:extLst>
                    <a:ext uri="{9D8B030D-6E8A-4147-A177-3AD203B41FA5}">
                      <a16:colId xmlns:a16="http://schemas.microsoft.com/office/drawing/2014/main" val="1403689644"/>
                    </a:ext>
                  </a:extLst>
                </a:gridCol>
              </a:tblGrid>
              <a:tr h="7055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Câu</a:t>
                      </a:r>
                      <a:r>
                        <a:rPr lang="en-US" sz="20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tục</a:t>
                      </a:r>
                      <a:r>
                        <a:rPr lang="en-US" sz="20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ngữ</a:t>
                      </a:r>
                      <a:endParaRPr lang="en-US" sz="20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866" marR="88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Nội</a:t>
                      </a:r>
                      <a:r>
                        <a:rPr lang="en-US" sz="20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dung</a:t>
                      </a:r>
                      <a:endParaRPr lang="en-US" sz="20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866" marR="88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Hình</a:t>
                      </a:r>
                      <a:r>
                        <a:rPr lang="en-US" sz="20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thức</a:t>
                      </a:r>
                      <a:endParaRPr lang="en-US" sz="20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866" marR="88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3528729"/>
                  </a:ext>
                </a:extLst>
              </a:tr>
              <a:tr h="152010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12.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Học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thầy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chẳng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tày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học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bạn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866" marR="88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866" marR="8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866" marR="8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5511317"/>
                  </a:ext>
                </a:extLst>
              </a:tr>
              <a:tr h="211669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13.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Muốn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lành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nghề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chớ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nề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học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hỏi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866" marR="88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866" marR="8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866" marR="8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0141021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46E4752C-5FDF-43B8-8886-CE8B229978C6}"/>
              </a:ext>
            </a:extLst>
          </p:cNvPr>
          <p:cNvSpPr/>
          <p:nvPr/>
        </p:nvSpPr>
        <p:spPr>
          <a:xfrm>
            <a:off x="3411197" y="1807488"/>
            <a:ext cx="478069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Bên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thầy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bè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370186-4E50-4678-B269-D03DA2757267}"/>
              </a:ext>
            </a:extLst>
          </p:cNvPr>
          <p:cNvSpPr/>
          <p:nvPr/>
        </p:nvSpPr>
        <p:spPr>
          <a:xfrm>
            <a:off x="8585170" y="1875582"/>
            <a:ext cx="240069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: 6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Nhịp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điệu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: 2/4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5E65E5-6F6A-4B18-91D8-78A3D47377A0}"/>
              </a:ext>
            </a:extLst>
          </p:cNvPr>
          <p:cNvSpPr/>
          <p:nvPr/>
        </p:nvSpPr>
        <p:spPr>
          <a:xfrm>
            <a:off x="3452845" y="3345261"/>
            <a:ext cx="469739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Muốn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thạo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giỏi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chịu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khó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rèn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F2669B-460A-4208-ADAB-A6B0CD886E0F}"/>
              </a:ext>
            </a:extLst>
          </p:cNvPr>
          <p:cNvSpPr/>
          <p:nvPr/>
        </p:nvSpPr>
        <p:spPr>
          <a:xfrm>
            <a:off x="8615935" y="3386774"/>
            <a:ext cx="202362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: 7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Gieo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vần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: “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nghề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” – “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nề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0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281BEF-D5CA-4067-8B4C-6146637E1F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228600" y="-190541"/>
            <a:ext cx="11510682" cy="729409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936E61-9756-4A6C-9DC5-DD9EDB4AC2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7639146" y="-1"/>
            <a:ext cx="4579358" cy="26371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26044" y="625165"/>
            <a:ext cx="6165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TÌM HIỂU CÁC CÂU TỤC NGỮ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4993FB0-1350-45CF-A3FB-B18A377004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564" y="886775"/>
            <a:ext cx="1318205" cy="1318205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3121280"/>
              </p:ext>
            </p:extLst>
          </p:nvPr>
        </p:nvGraphicFramePr>
        <p:xfrm>
          <a:off x="1140070" y="1456122"/>
          <a:ext cx="10040120" cy="4275375"/>
        </p:xfrm>
        <a:graphic>
          <a:graphicData uri="http://schemas.openxmlformats.org/drawingml/2006/table">
            <a:tbl>
              <a:tblPr firstRow="1" firstCol="1" bandRow="1"/>
              <a:tblGrid>
                <a:gridCol w="2462225">
                  <a:extLst>
                    <a:ext uri="{9D8B030D-6E8A-4147-A177-3AD203B41FA5}">
                      <a16:colId xmlns:a16="http://schemas.microsoft.com/office/drawing/2014/main" val="1653694854"/>
                    </a:ext>
                  </a:extLst>
                </a:gridCol>
                <a:gridCol w="4907524">
                  <a:extLst>
                    <a:ext uri="{9D8B030D-6E8A-4147-A177-3AD203B41FA5}">
                      <a16:colId xmlns:a16="http://schemas.microsoft.com/office/drawing/2014/main" val="829496658"/>
                    </a:ext>
                  </a:extLst>
                </a:gridCol>
                <a:gridCol w="2670371">
                  <a:extLst>
                    <a:ext uri="{9D8B030D-6E8A-4147-A177-3AD203B41FA5}">
                      <a16:colId xmlns:a16="http://schemas.microsoft.com/office/drawing/2014/main" val="1403689644"/>
                    </a:ext>
                  </a:extLst>
                </a:gridCol>
              </a:tblGrid>
              <a:tr h="4750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Câu</a:t>
                      </a:r>
                      <a:r>
                        <a:rPr lang="en-US" sz="20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tục</a:t>
                      </a:r>
                      <a:r>
                        <a:rPr lang="en-US" sz="20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ngữ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866" marR="8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Nội dung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866" marR="8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Hình thức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866" marR="8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3528729"/>
                  </a:ext>
                </a:extLst>
              </a:tr>
              <a:tr h="190016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14.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Ăn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quả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nhớ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kẻ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trồng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cây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866" marR="88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866" marR="8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866" marR="8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1071256"/>
                  </a:ext>
                </a:extLst>
              </a:tr>
              <a:tr h="190016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15.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Một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cây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làm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chẳng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nên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non/ Ba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cây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chụm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lại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nên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hòn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núi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cao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866" marR="88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866" marR="8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866" marR="88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3975005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ECDD2FE4-F7AF-423E-B755-407E77A2710D}"/>
              </a:ext>
            </a:extLst>
          </p:cNvPr>
          <p:cNvSpPr/>
          <p:nvPr/>
        </p:nvSpPr>
        <p:spPr>
          <a:xfrm>
            <a:off x="3586390" y="1964091"/>
            <a:ext cx="479510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đen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ngọt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nhớ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vun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trồng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chăm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sóc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bóng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ơn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đỡ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8C9B81-BE85-4189-AA95-036FF8728CA5}"/>
              </a:ext>
            </a:extLst>
          </p:cNvPr>
          <p:cNvSpPr/>
          <p:nvPr/>
        </p:nvSpPr>
        <p:spPr>
          <a:xfrm>
            <a:off x="8672256" y="2050510"/>
            <a:ext cx="237967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: 6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Biện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tu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ẩn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B53E68-9E9C-4056-BCED-1779FDAB0999}"/>
              </a:ext>
            </a:extLst>
          </p:cNvPr>
          <p:cNvSpPr/>
          <p:nvPr/>
        </p:nvSpPr>
        <p:spPr>
          <a:xfrm>
            <a:off x="3624523" y="4029850"/>
            <a:ext cx="479510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đen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lẻ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rừng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bóng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Tinh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thần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đoàn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E65B3E-54DD-4CC0-A946-EC21DCFA1BAF}"/>
              </a:ext>
            </a:extLst>
          </p:cNvPr>
          <p:cNvSpPr/>
          <p:nvPr/>
        </p:nvSpPr>
        <p:spPr>
          <a:xfrm>
            <a:off x="8551812" y="3912617"/>
            <a:ext cx="258922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: 14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Gieo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vần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: “non” – “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hòn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Biện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tu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ẩn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67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281BEF-D5CA-4067-8B4C-6146637E1F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150223" y="-26625"/>
            <a:ext cx="11510682" cy="729409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936E61-9756-4A6C-9DC5-DD9EDB4AC2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7639146" y="-1"/>
            <a:ext cx="4579358" cy="26371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9955" y="391387"/>
            <a:ext cx="519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TỔNG KẾT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590394"/>
              </p:ext>
            </p:extLst>
          </p:nvPr>
        </p:nvGraphicFramePr>
        <p:xfrm>
          <a:off x="1660136" y="992946"/>
          <a:ext cx="8490856" cy="4872107"/>
        </p:xfrm>
        <a:graphic>
          <a:graphicData uri="http://schemas.openxmlformats.org/drawingml/2006/table">
            <a:tbl>
              <a:tblPr firstRow="1" firstCol="1" bandRow="1"/>
              <a:tblGrid>
                <a:gridCol w="3777633">
                  <a:extLst>
                    <a:ext uri="{9D8B030D-6E8A-4147-A177-3AD203B41FA5}">
                      <a16:colId xmlns:a16="http://schemas.microsoft.com/office/drawing/2014/main" val="3340534401"/>
                    </a:ext>
                  </a:extLst>
                </a:gridCol>
                <a:gridCol w="693611">
                  <a:extLst>
                    <a:ext uri="{9D8B030D-6E8A-4147-A177-3AD203B41FA5}">
                      <a16:colId xmlns:a16="http://schemas.microsoft.com/office/drawing/2014/main" val="1743123852"/>
                    </a:ext>
                  </a:extLst>
                </a:gridCol>
                <a:gridCol w="4019612">
                  <a:extLst>
                    <a:ext uri="{9D8B030D-6E8A-4147-A177-3AD203B41FA5}">
                      <a16:colId xmlns:a16="http://schemas.microsoft.com/office/drawing/2014/main" val="988143929"/>
                    </a:ext>
                  </a:extLst>
                </a:gridCol>
              </a:tblGrid>
              <a:tr h="3043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Cột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A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Cột B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82875"/>
                  </a:ext>
                </a:extLst>
              </a:tr>
              <a:tr h="304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1.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Tục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ngữ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a. là câu tục ngữ 1, 2, 3, 4, 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4436122"/>
                  </a:ext>
                </a:extLst>
              </a:tr>
              <a:tr h="15218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b.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câu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nói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ngắn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gọn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nhịp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nhàng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đối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thường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vần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điệu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đúc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nhận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thức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nhiên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hội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đạo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đức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ứng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0633473"/>
                  </a:ext>
                </a:extLst>
              </a:tr>
              <a:tr h="9131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2. Những câu tục ngữ thuộc chủ đề kinh nghiệm về thời tiết, hiện tượng tự nhiên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c.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loại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cụm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từ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cố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định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nghĩa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bóng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bẩy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5724425"/>
                  </a:ext>
                </a:extLst>
              </a:tr>
              <a:tr h="9131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3. Những câu tục ngữ thuộc chủ đề kinh nghiệm về đời sống xã hội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d.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câu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tục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ngữ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6, 7, 8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8434343"/>
                  </a:ext>
                </a:extLst>
              </a:tr>
              <a:tr h="9131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4. Những câu tục ngữ thuộc chủ đề kinh nghiệm về lao động, sản xuất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e.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câu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tục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ngữ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9, 10, 11, 12, 13, 14, 15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1648983"/>
                  </a:ext>
                </a:extLst>
              </a:tr>
            </a:tbl>
          </a:graphicData>
        </a:graphic>
      </p:graphicFrame>
      <p:cxnSp>
        <p:nvCxnSpPr>
          <p:cNvPr id="10" name="Straight Arrow Connector 9"/>
          <p:cNvCxnSpPr/>
          <p:nvPr/>
        </p:nvCxnSpPr>
        <p:spPr>
          <a:xfrm>
            <a:off x="3153273" y="1529441"/>
            <a:ext cx="2986836" cy="4340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290457" y="1529441"/>
            <a:ext cx="860527" cy="17538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290457" y="4426803"/>
            <a:ext cx="860527" cy="8553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5231674" y="4512518"/>
            <a:ext cx="978093" cy="9676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280160" y="6057425"/>
            <a:ext cx="9457509" cy="7562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4993FB0-1350-45CF-A3FB-B18A377004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672" y="5566984"/>
            <a:ext cx="1291016" cy="129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24743" y="287383"/>
            <a:ext cx="84255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54925" y="5234963"/>
            <a:ext cx="9213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NHẤT NƯỚC, NHÌ PHÂN, TAM CẦN, TỨ GIỐNG</a:t>
            </a:r>
          </a:p>
        </p:txBody>
      </p:sp>
      <p:pic>
        <p:nvPicPr>
          <p:cNvPr id="1026" name="Picture 2" descr="Đố Bạn - Đuổi Hình Bắt Chữ - Đoán các câu THÀNH NGỮ VIỆT NAM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10" b="11443"/>
          <a:stretch/>
        </p:blipFill>
        <p:spPr bwMode="auto">
          <a:xfrm>
            <a:off x="2208211" y="1695587"/>
            <a:ext cx="8507095" cy="320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10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24743" y="287383"/>
            <a:ext cx="84255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54925" y="5234963"/>
            <a:ext cx="9213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ĂN QUẢ NHỚ KẺ TRỒNG CÂY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207" y="1509888"/>
            <a:ext cx="6752544" cy="322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9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24743" y="287383"/>
            <a:ext cx="84255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54925" y="5234963"/>
            <a:ext cx="9213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ĐÀN GẢY TAI TRÂU</a:t>
            </a:r>
          </a:p>
        </p:txBody>
      </p:sp>
      <p:pic>
        <p:nvPicPr>
          <p:cNvPr id="2050" name="Picture 2" descr="Đáp án game đuổi hình bắt chữ bằng hình ảnh phần 18 - 123itvn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131" y="1694645"/>
            <a:ext cx="4706465" cy="321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86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24743" y="287383"/>
            <a:ext cx="84255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30679" y="5535408"/>
            <a:ext cx="9213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THÊM DẦU VÀO LỬA</a:t>
            </a:r>
          </a:p>
        </p:txBody>
      </p:sp>
      <p:sp>
        <p:nvSpPr>
          <p:cNvPr id="2" name="AutoShape 2" descr="ĐUỔI HÌNH BẮT CHỮ [Thành ngữ tục ngữ]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6606" y="1364601"/>
            <a:ext cx="4349932" cy="384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29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24743" y="287383"/>
            <a:ext cx="84255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30679" y="5535408"/>
            <a:ext cx="9213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GIẬN CÁ CHÉM THỚT</a:t>
            </a:r>
          </a:p>
        </p:txBody>
      </p:sp>
      <p:sp>
        <p:nvSpPr>
          <p:cNvPr id="2" name="AutoShape 2" descr="ĐUỔI HÌNH BẮT CHỮ [Thành ngữ tục ngữ]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0" name="Picture 4" descr="ĐUỔI HÌNH BẮT CHỮ [Thành ngữ tục ngữ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60" y="1364601"/>
            <a:ext cx="3899669" cy="388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8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0221C14-8131-45E2-BB1E-8EEF5616AD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2221693" y="50944"/>
            <a:ext cx="9131791" cy="57866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DC37F2C-E381-4F39-B970-EB6E753388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3" t="48178" r="11446" b="21243"/>
          <a:stretch/>
        </p:blipFill>
        <p:spPr>
          <a:xfrm>
            <a:off x="1" y="3724129"/>
            <a:ext cx="4950822" cy="313387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B87367E-26C9-47B4-8DF8-120B595A71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40" b="83779"/>
          <a:stretch/>
        </p:blipFill>
        <p:spPr>
          <a:xfrm>
            <a:off x="0" y="50944"/>
            <a:ext cx="2675940" cy="18950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7E2689B-34BC-4E44-A085-9899C034E4F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5229823" y="5539457"/>
            <a:ext cx="3271280" cy="148419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98CC84C-57A6-4338-A944-5F6C429B67E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6598111" y="6003235"/>
            <a:ext cx="2405103" cy="10912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48D6485-027D-41D5-9AF7-5D1044078F4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2" t="69433" r="47338" b="7785"/>
          <a:stretch/>
        </p:blipFill>
        <p:spPr>
          <a:xfrm flipH="1">
            <a:off x="9064783" y="3520737"/>
            <a:ext cx="3168647" cy="3151734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5C90B15-7483-4D87-BC2D-5C96B7A32FE3}"/>
              </a:ext>
            </a:extLst>
          </p:cNvPr>
          <p:cNvSpPr txBox="1"/>
          <p:nvPr/>
        </p:nvSpPr>
        <p:spPr>
          <a:xfrm>
            <a:off x="2475412" y="2289719"/>
            <a:ext cx="85860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noProof="0" dirty="0">
                <a:solidFill>
                  <a:srgbClr val="0070C0"/>
                </a:solidFill>
                <a:latin typeface="Arial" panose="020B0604020202020204" pitchFamily="34" charset="0"/>
                <a:ea typeface="方正喵呜体" panose="02010600010101010101" pitchFamily="2" charset="-122"/>
              </a:rPr>
              <a:t>TIẾT 77,78: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方正喵呜体" panose="02010600010101010101" pitchFamily="2" charset="-122"/>
              </a:rPr>
              <a:t>MỘT</a:t>
            </a:r>
            <a:r>
              <a:rPr kumimoji="0" lang="en-US" altLang="zh-CN" sz="4000" b="1" i="0" u="none" strike="noStrike" kern="1200" cap="none" spc="0" normalizeH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方正喵呜体" panose="02010600010101010101" pitchFamily="2" charset="-122"/>
              </a:rPr>
              <a:t> SỐ CÂU TỤC NGỮ VIỆT NAM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方正喵呜体" panose="02010600010101010101" pitchFamily="2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03CEDB1B-1D65-41B8-A341-C4F239E25F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371086" y="1684059"/>
            <a:ext cx="2931961" cy="133024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28E3C8E-F7B6-4676-ADA2-B9E3820A3FF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6108">
            <a:off x="310445" y="-195346"/>
            <a:ext cx="2343039" cy="30405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4993FB0-1350-45CF-A3FB-B18A377004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89872" y="97962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5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97891" y="1828800"/>
            <a:ext cx="9125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vi-V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 thức Ngữ văn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54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">
            <a:extLst>
              <a:ext uri="{FF2B5EF4-FFF2-40B4-BE49-F238E27FC236}">
                <a16:creationId xmlns:a16="http://schemas.microsoft.com/office/drawing/2014/main" id="{08534AC4-9A44-E6AD-5819-486D6F6A3C90}"/>
              </a:ext>
            </a:extLst>
          </p:cNvPr>
          <p:cNvSpPr/>
          <p:nvPr/>
        </p:nvSpPr>
        <p:spPr>
          <a:xfrm>
            <a:off x="459804" y="457720"/>
            <a:ext cx="11261141" cy="5943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7F66283-2775-A057-1140-069B2D23EE3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47678" y="249626"/>
          <a:ext cx="11944322" cy="63850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90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052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8498">
                <a:tc rowSpan="5"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  <a:latin typeface="#9Slide07 IcielAltus Serif" panose="02000000000000000000" pitchFamily="2" charset="0"/>
                          <a:cs typeface="Times New Roman" pitchFamily="18" charset="0"/>
                        </a:rPr>
                        <a:t>TỤC</a:t>
                      </a:r>
                      <a:r>
                        <a:rPr lang="en-US" sz="4000" b="1" baseline="0" dirty="0">
                          <a:solidFill>
                            <a:srgbClr val="FF0000"/>
                          </a:solidFill>
                          <a:latin typeface="#9Slide07 IcielAltus Serif" panose="02000000000000000000" pitchFamily="2" charset="0"/>
                          <a:cs typeface="Times New Roman" pitchFamily="18" charset="0"/>
                        </a:rPr>
                        <a:t> NGỮ </a:t>
                      </a:r>
                    </a:p>
                    <a:p>
                      <a:pPr algn="ctr"/>
                      <a:r>
                        <a:rPr lang="en-US" sz="4000" b="1" baseline="0" dirty="0">
                          <a:solidFill>
                            <a:srgbClr val="FF0000"/>
                          </a:solidFill>
                          <a:latin typeface="#9Slide07 IcielAltus Serif" panose="02000000000000000000" pitchFamily="2" charset="0"/>
                          <a:cs typeface="Times New Roman" pitchFamily="18" charset="0"/>
                        </a:rPr>
                        <a:t>LÀ MỘT THỂ LOẠI VĂN HỌC DÂN GIAN</a:t>
                      </a:r>
                      <a:endParaRPr lang="en-US" sz="4000" b="1" dirty="0">
                        <a:solidFill>
                          <a:srgbClr val="FF0000"/>
                        </a:solidFill>
                        <a:latin typeface="#9Slide07 IcielAltus Serif" panose="02000000000000000000" pitchFamily="2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60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360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36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15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60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360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36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27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60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dung:</a:t>
                      </a:r>
                      <a:endParaRPr lang="en-US" sz="36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6760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360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360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36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47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36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 </a:t>
                      </a:r>
                      <a:r>
                        <a:rPr lang="en-US" sz="360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360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60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36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80728943-7FF4-D73A-4EE2-6C64F9DC972D}"/>
              </a:ext>
            </a:extLst>
          </p:cNvPr>
          <p:cNvSpPr/>
          <p:nvPr/>
        </p:nvSpPr>
        <p:spPr>
          <a:xfrm>
            <a:off x="4610112" y="1274776"/>
            <a:ext cx="40506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s-BO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38403F-B067-6BAA-C3D8-D79F2A9B898E}"/>
              </a:ext>
            </a:extLst>
          </p:cNvPr>
          <p:cNvSpPr/>
          <p:nvPr/>
        </p:nvSpPr>
        <p:spPr>
          <a:xfrm>
            <a:off x="4495549" y="443726"/>
            <a:ext cx="14895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s-B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A9231C-0DDE-280A-4889-5F17F1819A2D}"/>
              </a:ext>
            </a:extLst>
          </p:cNvPr>
          <p:cNvSpPr/>
          <p:nvPr/>
        </p:nvSpPr>
        <p:spPr>
          <a:xfrm>
            <a:off x="4073725" y="2207727"/>
            <a:ext cx="78593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s-B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kumimoji="0" lang="es-B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s-B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kumimoji="0" lang="es-B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s-B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s-B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kumimoji="0" lang="es-B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kumimoji="0" lang="es-B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s-B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s-B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s-B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kumimoji="0" lang="es-B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s-B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lao </a:t>
            </a: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s-B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s-B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kumimoji="0" lang="es-B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6F634D-A365-8793-3E73-51E32AF2B61D}"/>
              </a:ext>
            </a:extLst>
          </p:cNvPr>
          <p:cNvSpPr/>
          <p:nvPr/>
        </p:nvSpPr>
        <p:spPr>
          <a:xfrm>
            <a:off x="4430005" y="3546975"/>
            <a:ext cx="74165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s-B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s-B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s-B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s-B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kumimoji="0" lang="es-B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kumimoji="0" lang="es-B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kumimoji="0" lang="es-B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kumimoji="0" lang="es-B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9A41DB-31E0-9CCE-FF71-4B81A59A9894}"/>
              </a:ext>
            </a:extLst>
          </p:cNvPr>
          <p:cNvSpPr/>
          <p:nvPr/>
        </p:nvSpPr>
        <p:spPr>
          <a:xfrm>
            <a:off x="4399826" y="4096568"/>
            <a:ext cx="72071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kumimoji="0" lang="es-B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s-B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s-B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s-B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s-B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kumimoji="0" lang="es-B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kumimoji="0" lang="es-B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kumimoji="0" lang="es-B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84A7D4-7788-FBAD-4B6E-7E727DB2F8EF}"/>
              </a:ext>
            </a:extLst>
          </p:cNvPr>
          <p:cNvSpPr/>
          <p:nvPr/>
        </p:nvSpPr>
        <p:spPr>
          <a:xfrm>
            <a:off x="4399826" y="4725464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kumimoji="0" lang="es-B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kumimoji="0" lang="es-B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kumimoji="0" lang="es-B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kumimoji="0" lang="es-B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kumimoji="0" lang="es-B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36984A-88FC-A1EC-D1F0-A78B2C23C79D}"/>
              </a:ext>
            </a:extLst>
          </p:cNvPr>
          <p:cNvSpPr/>
          <p:nvPr/>
        </p:nvSpPr>
        <p:spPr>
          <a:xfrm>
            <a:off x="6595179" y="411376"/>
            <a:ext cx="41312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kumimoji="0" lang="es-B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Mang</a:t>
            </a:r>
            <a:r>
              <a:rPr kumimoji="0" lang="es-B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tính</a:t>
            </a:r>
            <a:r>
              <a:rPr kumimoji="0" lang="es-B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tập</a:t>
            </a:r>
            <a:r>
              <a:rPr kumimoji="0" lang="es-B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thể</a:t>
            </a:r>
            <a:r>
              <a:rPr kumimoji="0" lang="es-B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kumimoji="0" lang="es-B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42D698E-F8D6-2679-461E-CB1BE7E74143}"/>
              </a:ext>
            </a:extLst>
          </p:cNvPr>
          <p:cNvSpPr/>
          <p:nvPr/>
        </p:nvSpPr>
        <p:spPr>
          <a:xfrm>
            <a:off x="5381069" y="5820836"/>
            <a:ext cx="70488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s-B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s-B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kumimoji="0" lang="es-B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kumimoji="0" lang="es-B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s-B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s-B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s-B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s-B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s-B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B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89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225</TotalTime>
  <Words>1705</Words>
  <Application>Microsoft Office PowerPoint</Application>
  <PresentationFormat>Widescreen</PresentationFormat>
  <Paragraphs>205</Paragraphs>
  <Slides>18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微软雅黑</vt:lpstr>
      <vt:lpstr>#9Slide03 Arima Madurai Black</vt:lpstr>
      <vt:lpstr>#9Slide07 IcielAltus Serif</vt:lpstr>
      <vt:lpstr>Arial</vt:lpstr>
      <vt:lpstr>Calibri</vt:lpstr>
      <vt:lpstr>Calibri Light</vt:lpstr>
      <vt:lpstr>等线</vt:lpstr>
      <vt:lpstr>Times New Roman</vt:lpstr>
      <vt:lpstr>Wingdings</vt:lpstr>
      <vt:lpstr>方正喵呜体</vt:lpstr>
      <vt:lpstr>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PCHOME</cp:lastModifiedBy>
  <cp:revision>40</cp:revision>
  <dcterms:created xsi:type="dcterms:W3CDTF">2017-08-18T03:02:00Z</dcterms:created>
  <dcterms:modified xsi:type="dcterms:W3CDTF">2025-02-04T03:53:14Z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