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70" r:id="rId17"/>
    <p:sldId id="271" r:id="rId18"/>
    <p:sldId id="283" r:id="rId19"/>
  </p:sldIdLst>
  <p:sldSz cx="13439775" cy="7559675"/>
  <p:notesSz cx="7559675" cy="10691813"/>
  <p:embeddedFontLst>
    <p:embeddedFont>
      <p:font typeface="微软雅黑" panose="020B0503020204020204" pitchFamily="34" charset="-122"/>
      <p:regular r:id="rId21"/>
      <p:bold r:id="rId22"/>
    </p:embeddedFont>
    <p:embeddedFont>
      <p:font typeface="宋体" panose="02010600030101010101" pitchFamily="2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Raleway" panose="020B0604020202020204" charset="0"/>
      <p:regular r:id="rId34"/>
      <p:bold r:id="rId35"/>
      <p:italic r:id="rId36"/>
      <p:boldItalic r:id="rId37"/>
    </p:embeddedFont>
    <p:embeddedFont>
      <p:font typeface="Raleway Medium" panose="020B0604020202020204" charset="0"/>
      <p:regular r:id="rId38"/>
      <p:bold r:id="rId39"/>
      <p:italic r:id="rId40"/>
      <p:boldItalic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  <p:embeddedFont>
      <p:font typeface="Sofia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ipLF3EAqAyhEiW3Fb77F/n84wF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EA3780-8463-4AA8-A16F-94F1AA1F4F4C}">
  <a:tblStyle styleId="{5CEA3780-8463-4AA8-A16F-94F1AA1F4F4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9.fntdata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81348-C329-4190-995C-758421D3B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07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81348-C329-4190-995C-758421D3B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79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045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81348-C329-4190-995C-758421D3B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89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732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81348-C329-4190-995C-758421D3B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37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9"/>
          <p:cNvGrpSpPr/>
          <p:nvPr/>
        </p:nvGrpSpPr>
        <p:grpSpPr>
          <a:xfrm>
            <a:off x="-2624932" y="-1456837"/>
            <a:ext cx="19274029" cy="10768669"/>
            <a:chOff x="-2088226" y="-1456837"/>
            <a:chExt cx="15333166" cy="10768669"/>
          </a:xfrm>
        </p:grpSpPr>
        <p:sp>
          <p:nvSpPr>
            <p:cNvPr id="10" name="Google Shape;10;p19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9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9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9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9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9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2086928" y="2002513"/>
            <a:ext cx="9266216" cy="29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2086913" y="5087950"/>
            <a:ext cx="9266216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ubTitle" idx="2"/>
          </p:nvPr>
        </p:nvSpPr>
        <p:spPr>
          <a:xfrm>
            <a:off x="9084053" y="541575"/>
            <a:ext cx="3644717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2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226" y="219357"/>
            <a:ext cx="6592090" cy="911872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6226" y="1276622"/>
            <a:ext cx="6592090" cy="36110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7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3439775" cy="75596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2" tIns="36566" rIns="73132" bIns="36566" rtlCol="0" anchor="ctr"/>
          <a:lstStyle/>
          <a:p>
            <a:pPr marL="0" marR="0" lvl="0" indent="0" algn="ctr" defTabSz="100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8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3986" y="402486"/>
            <a:ext cx="11591806" cy="474002"/>
          </a:xfrm>
        </p:spPr>
        <p:txBody>
          <a:bodyPr>
            <a:normAutofit/>
          </a:bodyPr>
          <a:lstStyle>
            <a:lvl1pPr algn="ctr">
              <a:defRPr sz="3031">
                <a:solidFill>
                  <a:schemeClr val="accent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6449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ea typeface="微软雅黑"/>
                <a:cs typeface="+mn-cs"/>
              </a:rPr>
              <a:pPr defTabSz="1006449">
                <a:buClrTx/>
                <a:defRPr/>
              </a:pPr>
              <a:t>2024/1/25</a:t>
            </a:fld>
            <a:endParaRPr lang="zh-CN" altLang="en-US" kern="1200">
              <a:solidFill>
                <a:prstClr val="black">
                  <a:tint val="75000"/>
                </a:prstClr>
              </a:solidFill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6449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6449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ea typeface="微软雅黑"/>
                <a:cs typeface="+mn-cs"/>
              </a:rPr>
              <a:pPr defTabSz="1006449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0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20"/>
          <p:cNvGrpSpPr/>
          <p:nvPr/>
        </p:nvGrpSpPr>
        <p:grpSpPr>
          <a:xfrm>
            <a:off x="-2624932" y="-1456837"/>
            <a:ext cx="19274029" cy="10768669"/>
            <a:chOff x="-2088226" y="-1456837"/>
            <a:chExt cx="15333166" cy="10768669"/>
          </a:xfrm>
        </p:grpSpPr>
        <p:sp>
          <p:nvSpPr>
            <p:cNvPr id="21" name="Google Shape;21;p20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0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0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0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0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0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458142" y="3504079"/>
            <a:ext cx="12523646" cy="1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title" idx="2"/>
          </p:nvPr>
        </p:nvSpPr>
        <p:spPr>
          <a:xfrm>
            <a:off x="4253678" y="1968525"/>
            <a:ext cx="4932529" cy="13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ubTitle" idx="1"/>
          </p:nvPr>
        </p:nvSpPr>
        <p:spPr>
          <a:xfrm>
            <a:off x="1701496" y="4718491"/>
            <a:ext cx="10037018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1"/>
          <p:cNvPicPr preferRelativeResize="0"/>
          <p:nvPr/>
        </p:nvPicPr>
        <p:blipFill rotWithShape="1">
          <a:blip r:embed="rId2">
            <a:alphaModFix amt="75000"/>
          </a:blip>
          <a:srcRect r="2675"/>
          <a:stretch/>
        </p:blipFill>
        <p:spPr>
          <a:xfrm>
            <a:off x="455165" y="356701"/>
            <a:ext cx="12537345" cy="684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27"/>
          <p:cNvGrpSpPr/>
          <p:nvPr/>
        </p:nvGrpSpPr>
        <p:grpSpPr>
          <a:xfrm>
            <a:off x="-2624932" y="-1456837"/>
            <a:ext cx="19274029" cy="10768669"/>
            <a:chOff x="-2088226" y="-1456837"/>
            <a:chExt cx="15333166" cy="10768669"/>
          </a:xfrm>
        </p:grpSpPr>
        <p:sp>
          <p:nvSpPr>
            <p:cNvPr id="125" name="Google Shape;125;p27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7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7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720578" y="661638"/>
            <a:ext cx="9359361" cy="60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9"/>
          <p:cNvGrpSpPr/>
          <p:nvPr/>
        </p:nvGrpSpPr>
        <p:grpSpPr>
          <a:xfrm>
            <a:off x="-2624932" y="-1456837"/>
            <a:ext cx="19274029" cy="10768669"/>
            <a:chOff x="-2088226" y="-1456837"/>
            <a:chExt cx="15333166" cy="10768669"/>
          </a:xfrm>
        </p:grpSpPr>
        <p:sp>
          <p:nvSpPr>
            <p:cNvPr id="146" name="Google Shape;146;p29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9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9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9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9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9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458142" y="6218168"/>
            <a:ext cx="8817084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0"/>
          <p:cNvGrpSpPr/>
          <p:nvPr/>
        </p:nvGrpSpPr>
        <p:grpSpPr>
          <a:xfrm>
            <a:off x="-2624932" y="-1456837"/>
            <a:ext cx="19274029" cy="10768669"/>
            <a:chOff x="-2088226" y="-1456837"/>
            <a:chExt cx="15333166" cy="10768669"/>
          </a:xfrm>
        </p:grpSpPr>
        <p:sp>
          <p:nvSpPr>
            <p:cNvPr id="155" name="Google Shape;155;p30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0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0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0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0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0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30"/>
          <p:cNvSpPr txBox="1">
            <a:spLocks noGrp="1"/>
          </p:cNvSpPr>
          <p:nvPr>
            <p:ph type="title" hasCustomPrompt="1"/>
          </p:nvPr>
        </p:nvSpPr>
        <p:spPr>
          <a:xfrm>
            <a:off x="458142" y="1625801"/>
            <a:ext cx="12523646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30"/>
          <p:cNvSpPr txBox="1">
            <a:spLocks noGrp="1"/>
          </p:cNvSpPr>
          <p:nvPr>
            <p:ph type="subTitle" idx="1"/>
          </p:nvPr>
        </p:nvSpPr>
        <p:spPr>
          <a:xfrm>
            <a:off x="1701496" y="4375766"/>
            <a:ext cx="10037018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2"/>
          <p:cNvGrpSpPr/>
          <p:nvPr/>
        </p:nvGrpSpPr>
        <p:grpSpPr>
          <a:xfrm>
            <a:off x="-2624932" y="-1456837"/>
            <a:ext cx="19274029" cy="10768669"/>
            <a:chOff x="-2088226" y="-1456837"/>
            <a:chExt cx="15333166" cy="10768669"/>
          </a:xfrm>
        </p:grpSpPr>
        <p:sp>
          <p:nvSpPr>
            <p:cNvPr id="166" name="Google Shape;166;p32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32"/>
          <p:cNvSpPr txBox="1">
            <a:spLocks noGrp="1"/>
          </p:cNvSpPr>
          <p:nvPr>
            <p:ph type="ctrTitle"/>
          </p:nvPr>
        </p:nvSpPr>
        <p:spPr>
          <a:xfrm>
            <a:off x="2673861" y="1108913"/>
            <a:ext cx="8092289" cy="16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subTitle" idx="1"/>
          </p:nvPr>
        </p:nvSpPr>
        <p:spPr>
          <a:xfrm>
            <a:off x="1701496" y="2982263"/>
            <a:ext cx="10037018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" y="0"/>
            <a:ext cx="13446044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8142" y="654105"/>
            <a:ext cx="1252364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Sofia"/>
              <a:buNone/>
              <a:defRPr sz="3800" b="0" i="0" u="none" strike="noStrike" cap="none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58142" y="1693927"/>
            <a:ext cx="12523646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9" r:id="rId5"/>
    <p:sldLayoutId id="2147483660" r:id="rId6"/>
    <p:sldLayoutId id="2147483661" r:id="rId7"/>
    <p:sldLayoutId id="21474836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24193" y="403206"/>
            <a:ext cx="11591391" cy="146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24193" y="2012706"/>
            <a:ext cx="11591391" cy="479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24193" y="7007136"/>
            <a:ext cx="3023120" cy="401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fld id="{43A93E93-166D-47F5-9EF1-ACEABE24AEEA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t>2024/1/25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451719" y="7007136"/>
            <a:ext cx="4536339" cy="401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92464" y="7007136"/>
            <a:ext cx="3023120" cy="401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fld id="{118D5ACA-62CA-46DB-AD6B-12EDD6D51A2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6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55731" rtl="0" eaLnBrk="1" latinLnBrk="0" hangingPunct="1">
        <a:lnSpc>
          <a:spcPct val="90000"/>
        </a:lnSpc>
        <a:spcBef>
          <a:spcPct val="0"/>
        </a:spcBef>
        <a:buNone/>
        <a:defRPr sz="4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8933" indent="-238933" algn="l" defTabSz="955731" rtl="0" eaLnBrk="1" latinLnBrk="0" hangingPunct="1">
        <a:lnSpc>
          <a:spcPct val="90000"/>
        </a:lnSpc>
        <a:spcBef>
          <a:spcPts val="1045"/>
        </a:spcBef>
        <a:buFont typeface="Arial" panose="020B0604020202020204" pitchFamily="34" charset="0"/>
        <a:buChar char="•"/>
        <a:defRPr sz="2927" kern="1200">
          <a:solidFill>
            <a:schemeClr val="tx1"/>
          </a:solidFill>
          <a:latin typeface="+mn-lt"/>
          <a:ea typeface="+mn-ea"/>
          <a:cs typeface="+mn-cs"/>
        </a:defRPr>
      </a:lvl1pPr>
      <a:lvl2pPr marL="716798" indent="-238933" algn="l" defTabSz="955731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2508" kern="1200">
          <a:solidFill>
            <a:schemeClr val="tx1"/>
          </a:solidFill>
          <a:latin typeface="+mn-lt"/>
          <a:ea typeface="+mn-ea"/>
          <a:cs typeface="+mn-cs"/>
        </a:defRPr>
      </a:lvl2pPr>
      <a:lvl3pPr marL="1194664" indent="-238933" algn="l" defTabSz="955731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3pPr>
      <a:lvl4pPr marL="1672529" indent="-238933" algn="l" defTabSz="955731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4pPr>
      <a:lvl5pPr marL="2150394" indent="-238933" algn="l" defTabSz="955731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5pPr>
      <a:lvl6pPr marL="2628260" indent="-238933" algn="l" defTabSz="955731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6pPr>
      <a:lvl7pPr marL="3106125" indent="-238933" algn="l" defTabSz="955731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7pPr>
      <a:lvl8pPr marL="3583991" indent="-238933" algn="l" defTabSz="955731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8pPr>
      <a:lvl9pPr marL="4061856" indent="-238933" algn="l" defTabSz="955731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5731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1pPr>
      <a:lvl2pPr marL="477865" algn="l" defTabSz="955731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2pPr>
      <a:lvl3pPr marL="955731" algn="l" defTabSz="955731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3pPr>
      <a:lvl4pPr marL="1433596" algn="l" defTabSz="955731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4pPr>
      <a:lvl5pPr marL="1911462" algn="l" defTabSz="955731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5pPr>
      <a:lvl6pPr marL="2389327" algn="l" defTabSz="955731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6pPr>
      <a:lvl7pPr marL="2867193" algn="l" defTabSz="955731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7pPr>
      <a:lvl8pPr marL="3345058" algn="l" defTabSz="955731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8pPr>
      <a:lvl9pPr marL="3822924" algn="l" defTabSz="955731" rtl="0" eaLnBrk="1" latinLnBrk="0" hangingPunct="1">
        <a:defRPr sz="18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emf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4.png"/><Relationship Id="rId7" Type="http://schemas.openxmlformats.org/officeDocument/2006/relationships/image" Target="../media/image8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"/>
          <p:cNvPicPr preferRelativeResize="0"/>
          <p:nvPr/>
        </p:nvPicPr>
        <p:blipFill rotWithShape="1">
          <a:blip r:embed="rId3">
            <a:alphaModFix amt="75000"/>
          </a:blip>
          <a:srcRect r="1262"/>
          <a:stretch/>
        </p:blipFill>
        <p:spPr>
          <a:xfrm>
            <a:off x="2506671" y="1563525"/>
            <a:ext cx="8840371" cy="426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6431" y="6423508"/>
            <a:ext cx="1355400" cy="181245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"/>
          <p:cNvSpPr txBox="1">
            <a:spLocks noGrp="1"/>
          </p:cNvSpPr>
          <p:nvPr>
            <p:ph type="ctrTitle"/>
          </p:nvPr>
        </p:nvSpPr>
        <p:spPr>
          <a:xfrm>
            <a:off x="2540762" y="2171586"/>
            <a:ext cx="8772187" cy="29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KHỞI ĐỘNG: NHÌN HÌNH BẮT CHỮ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473" y="1864631"/>
            <a:ext cx="1048800" cy="153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34503" y="5606960"/>
            <a:ext cx="3069950" cy="256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5381" y="593563"/>
            <a:ext cx="1048812" cy="168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88357">
            <a:off x="6213781" y="335726"/>
            <a:ext cx="1518151" cy="168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896000">
            <a:off x="10551568" y="531585"/>
            <a:ext cx="1355400" cy="19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2438526">
            <a:off x="1988283" y="4885556"/>
            <a:ext cx="1924972" cy="180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22679" y="1013852"/>
            <a:ext cx="8953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462772" y="4058302"/>
            <a:ext cx="3119563" cy="354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46375" y="6485564"/>
            <a:ext cx="1222155" cy="16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" y="106"/>
            <a:ext cx="13439406" cy="755966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3662961" y="167276"/>
            <a:ext cx="6472506" cy="3010468"/>
          </a:xfrm>
          <a:prstGeom prst="cloud">
            <a:avLst/>
          </a:prstGeom>
          <a:solidFill>
            <a:srgbClr val="00A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763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tiến hành bài nói?</a:t>
            </a:r>
            <a:endParaRPr lang="vi-VN" sz="3763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99" y="3260268"/>
            <a:ext cx="7442542" cy="4056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1210" y="3615544"/>
            <a:ext cx="677355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508" kern="12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nói</a:t>
            </a:r>
            <a:endParaRPr lang="vi-VN" sz="2508" kern="12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2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392" y="2569"/>
            <a:ext cx="2582383" cy="73824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8084" y="-37660"/>
            <a:ext cx="3292780" cy="7578458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45708" y="1191810"/>
            <a:ext cx="4778587" cy="54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55731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927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altLang="en-US" sz="2927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altLang="en-US" sz="2927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927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altLang="en-US" sz="2927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927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nói</a:t>
            </a:r>
            <a:endParaRPr lang="en-US" altLang="en-US" sz="2927" b="1" kern="1200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51836" y="3908609"/>
            <a:ext cx="7730360" cy="41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090" kern="12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74695" y="1804048"/>
            <a:ext cx="8880880" cy="409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5731" fontAlgn="base">
              <a:spcAft>
                <a:spcPct val="0"/>
              </a:spcAft>
              <a:buClrTx/>
              <a:buNone/>
            </a:pPr>
            <a:r>
              <a:rPr lang="en-US" altLang="en-US" sz="2927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Bước</a:t>
            </a:r>
            <a:r>
              <a:rPr lang="en-US" altLang="en-US" sz="2927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1. </a:t>
            </a:r>
            <a:r>
              <a:rPr lang="en-US" altLang="en-US" sz="2927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en-US" sz="2927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927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altLang="en-US" sz="2927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927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altLang="en-US" sz="2927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dung </a:t>
            </a:r>
            <a:r>
              <a:rPr lang="en-US" altLang="en-US" sz="2927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altLang="en-US" sz="2927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927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altLang="en-US" sz="2927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927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en-US" sz="2927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927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gợi</a:t>
            </a:r>
            <a:r>
              <a:rPr lang="en-US" altLang="en-US" sz="2927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927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dẫn</a:t>
            </a:r>
            <a:r>
              <a:rPr lang="en-US" altLang="en-US" sz="2927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927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sau</a:t>
            </a:r>
            <a:endParaRPr lang="en-US" altLang="en-US" sz="2927" b="1" kern="1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55731" fontAlgn="base">
              <a:spcAft>
                <a:spcPct val="0"/>
              </a:spcAft>
              <a:buClrTx/>
              <a:buFontTx/>
              <a:buChar char="•"/>
            </a:pPr>
            <a:r>
              <a:rPr lang="en-US" sz="2508" kern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Chọn truyện ngụ ngôn </a:t>
            </a:r>
            <a:r>
              <a:rPr lang="en-US" sz="2508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508" kern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8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508" kern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defTabSz="955731" fontAlgn="base">
              <a:spcAft>
                <a:spcPct val="0"/>
              </a:spcAft>
              <a:buClrTx/>
              <a:buFontTx/>
              <a:buChar char="•"/>
            </a:pPr>
            <a:r>
              <a:rPr lang="en-US" sz="2508" kern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Nắm được cốt truyện, tóm lược ngắn gọn nội dung truyện theo trình tự.</a:t>
            </a:r>
          </a:p>
          <a:p>
            <a:pPr defTabSz="955731" fontAlgn="base">
              <a:spcAft>
                <a:spcPct val="0"/>
              </a:spcAft>
              <a:buClrTx/>
              <a:buFontTx/>
              <a:buChar char="•"/>
            </a:pPr>
            <a:r>
              <a:rPr lang="en-US" sz="2508" kern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Lưu ý những chi tiết đặc sắc, </a:t>
            </a:r>
            <a:r>
              <a:rPr lang="en-US" sz="2508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US" sz="2508" kern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508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508" kern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defTabSz="955731" fontAlgn="base">
              <a:spcAft>
                <a:spcPct val="0"/>
              </a:spcAft>
              <a:buClrTx/>
              <a:buFontTx/>
              <a:buChar char="•"/>
            </a:pPr>
            <a:r>
              <a:rPr lang="en-US" sz="2508" kern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Sáng tạo thêm những cách diễn đạt cho sinh động nhưng vẫn đảm bảo cốt truyện gốc.</a:t>
            </a:r>
          </a:p>
          <a:p>
            <a:pPr defTabSz="955731" fontAlgn="base">
              <a:spcAft>
                <a:spcPct val="0"/>
              </a:spcAft>
              <a:buClrTx/>
              <a:buFontTx/>
              <a:buChar char="•"/>
            </a:pPr>
            <a:r>
              <a:rPr lang="en-US" sz="2508" kern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Tìm hiểu ý nghĩa của truyện hoặc bài học rút ra từ câu chuyện.</a:t>
            </a:r>
          </a:p>
          <a:p>
            <a:pPr defTabSz="955731" fontAlgn="base">
              <a:spcAft>
                <a:spcPct val="0"/>
              </a:spcAft>
              <a:buClrTx/>
              <a:buNone/>
            </a:pPr>
            <a:endParaRPr lang="en-US" altLang="en-US" sz="2508" kern="120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97820" y="6355831"/>
            <a:ext cx="7576051" cy="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508" kern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Tập nói</a:t>
            </a:r>
            <a:r>
              <a:rPr lang="en-US" altLang="en-US" sz="2508" kern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508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lang="en-US" altLang="en-US" sz="2508" kern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508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en-US" sz="2508" kern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66176" y="6757448"/>
            <a:ext cx="7505810" cy="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508" kern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Tập nói trước nhóm.</a:t>
            </a:r>
            <a:endParaRPr lang="en-US" altLang="en-US" sz="2508" kern="12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6650" y="5726557"/>
            <a:ext cx="6591347" cy="54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927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Bước</a:t>
            </a:r>
            <a:r>
              <a:rPr lang="en-US" sz="2927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2. Tập luyện</a:t>
            </a: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69BE91E7-6F77-42CE-8B53-0F33B6F045BF}"/>
              </a:ext>
            </a:extLst>
          </p:cNvPr>
          <p:cNvSpPr/>
          <p:nvPr/>
        </p:nvSpPr>
        <p:spPr>
          <a:xfrm>
            <a:off x="3145504" y="300828"/>
            <a:ext cx="6395828" cy="760754"/>
          </a:xfrm>
          <a:prstGeom prst="roundRect">
            <a:avLst/>
          </a:prstGeom>
          <a:solidFill>
            <a:srgbClr val="EC20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345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345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45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345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45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345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45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345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45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345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45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45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45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345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0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108"/>
            <a:ext cx="13439037" cy="75594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76" y="5153371"/>
            <a:ext cx="2390126" cy="2131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02" y="1163573"/>
            <a:ext cx="1238757" cy="7243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4" y="1652114"/>
            <a:ext cx="2120582" cy="1490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64" y="4248859"/>
            <a:ext cx="514399" cy="6508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62" y="6117651"/>
            <a:ext cx="703363" cy="7033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14" y="4248858"/>
            <a:ext cx="629877" cy="6298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890" y="6632575"/>
            <a:ext cx="761550" cy="6527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963" y="2703715"/>
            <a:ext cx="472408" cy="5458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002" y="5953214"/>
            <a:ext cx="377925" cy="3779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4511698" y="7871653"/>
            <a:ext cx="159988" cy="159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5731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81" kern="1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7" name="图片 6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71" y="916821"/>
            <a:ext cx="3638694" cy="113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182587" y="1887931"/>
            <a:ext cx="8601456" cy="370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36265" indent="-358399" algn="just" defTabSz="955731" fontAlgn="base">
              <a:lnSpc>
                <a:spcPct val="150000"/>
              </a:lnSpc>
              <a:spcBef>
                <a:spcPts val="627"/>
              </a:spcBef>
              <a:spcAft>
                <a:spcPct val="0"/>
              </a:spcAft>
              <a:buClrTx/>
              <a:buFontTx/>
              <a:buChar char="-"/>
            </a:pPr>
            <a:r>
              <a:rPr lang="vi-VN" altLang="en-US" sz="2927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Yêu cầu nói:</a:t>
            </a:r>
            <a:endParaRPr lang="en-US" altLang="en-US" sz="2927" b="1" kern="120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836265" indent="-358399" algn="just" defTabSz="955731" fontAlgn="base">
              <a:lnSpc>
                <a:spcPct val="150000"/>
              </a:lnSpc>
              <a:spcBef>
                <a:spcPts val="627"/>
              </a:spcBef>
              <a:spcAft>
                <a:spcPct val="0"/>
              </a:spcAft>
              <a:buClrTx/>
              <a:buNone/>
            </a:pPr>
            <a:r>
              <a:rPr lang="vi-VN" altLang="en-US" sz="2927" kern="1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+ Nói đúng mục đích (kể lại một truyện ngụ ngôn).</a:t>
            </a:r>
          </a:p>
          <a:p>
            <a:pPr marL="836265" indent="-358399" algn="just" defTabSz="955731" fontAlgn="base">
              <a:lnSpc>
                <a:spcPct val="150000"/>
              </a:lnSpc>
              <a:spcBef>
                <a:spcPts val="627"/>
              </a:spcBef>
              <a:spcAft>
                <a:spcPct val="0"/>
              </a:spcAft>
              <a:buClrTx/>
              <a:buNone/>
            </a:pPr>
            <a:r>
              <a:rPr lang="vi-VN" altLang="en-US" sz="2927" kern="1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+ Nội dung nói có mở đầu, có kết thúc hợp lí.</a:t>
            </a:r>
          </a:p>
          <a:p>
            <a:pPr marL="836265" indent="-358399" algn="just" defTabSz="955731" fontAlgn="base">
              <a:lnSpc>
                <a:spcPct val="150000"/>
              </a:lnSpc>
              <a:spcBef>
                <a:spcPct val="0"/>
              </a:spcBef>
              <a:spcAft>
                <a:spcPts val="627"/>
              </a:spcAft>
              <a:buClrTx/>
              <a:buNone/>
            </a:pPr>
            <a:r>
              <a:rPr lang="vi-VN" altLang="en-US" sz="2927" kern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Nói to, rõ ràng, truyền cảm.</a:t>
            </a:r>
          </a:p>
          <a:p>
            <a:pPr marL="836265" indent="-358399" algn="just" defTabSz="955731" fontAlgn="base">
              <a:lnSpc>
                <a:spcPct val="150000"/>
              </a:lnSpc>
              <a:spcBef>
                <a:spcPct val="0"/>
              </a:spcBef>
              <a:spcAft>
                <a:spcPts val="627"/>
              </a:spcAft>
              <a:buClrTx/>
              <a:buNone/>
            </a:pPr>
            <a:r>
              <a:rPr lang="vi-VN" altLang="en-US" sz="2927" kern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Điệu bộ, cử chỉ, nét mặt, ánh mắt… phù hợp.</a:t>
            </a:r>
            <a:endParaRPr lang="en-US" altLang="en-US" sz="2927" kern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2169" y="1341068"/>
            <a:ext cx="2558897" cy="60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34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334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334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34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nói</a:t>
            </a:r>
            <a:endParaRPr lang="en-US" sz="3345" b="1" kern="1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"/>
            <a:ext cx="13439775" cy="7559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4296" y="2500388"/>
            <a:ext cx="4416923" cy="965076"/>
          </a:xfrm>
          <a:prstGeom prst="rect">
            <a:avLst/>
          </a:prstGeom>
          <a:noFill/>
        </p:spPr>
        <p:txBody>
          <a:bodyPr wrap="none" lIns="95572" tIns="47786" rIns="95572" bIns="4778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5644" b="1" kern="1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3. Sau khi nói</a:t>
            </a:r>
            <a:endParaRPr lang="en-US" sz="5644" b="1" kern="12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Light" panose="020F03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7354" y="3629314"/>
            <a:ext cx="7601431" cy="182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3763" kern="1200" dirty="0">
                <a:solidFill>
                  <a:srgbClr val="EC206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Nghe nhận xét</a:t>
            </a:r>
          </a:p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3763" kern="1200" dirty="0">
                <a:solidFill>
                  <a:srgbClr val="EC206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Trao đổi,  rút kinh nghiệm, điều chỉnh bài nói</a:t>
            </a:r>
          </a:p>
        </p:txBody>
      </p:sp>
    </p:spTree>
    <p:extLst>
      <p:ext uri="{BB962C8B-B14F-4D97-AF65-F5344CB8AC3E}">
        <p14:creationId xmlns:p14="http://schemas.microsoft.com/office/powerpoint/2010/main" val="21296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3025935" y="812448"/>
            <a:ext cx="9288947" cy="6036137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28927" y="3391576"/>
            <a:ext cx="3427972" cy="4167991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27665" y="3145043"/>
            <a:ext cx="6731395" cy="2215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6898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III. THỰC HÀNH</a:t>
            </a:r>
          </a:p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6898" kern="1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8" name="Google Shape;488;p15"/>
          <p:cNvGraphicFramePr/>
          <p:nvPr>
            <p:extLst>
              <p:ext uri="{D42A27DB-BD31-4B8C-83A1-F6EECF244321}">
                <p14:modId xmlns:p14="http://schemas.microsoft.com/office/powerpoint/2010/main" val="254359171"/>
              </p:ext>
            </p:extLst>
          </p:nvPr>
        </p:nvGraphicFramePr>
        <p:xfrm>
          <a:off x="362613" y="94596"/>
          <a:ext cx="12975021" cy="6918533"/>
        </p:xfrm>
        <a:graphic>
          <a:graphicData uri="http://schemas.openxmlformats.org/drawingml/2006/table">
            <a:tbl>
              <a:tblPr>
                <a:noFill/>
                <a:tableStyleId>{5CEA3780-8463-4AA8-A16F-94F1AA1F4F4C}</a:tableStyleId>
              </a:tblPr>
              <a:tblGrid>
                <a:gridCol w="3716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5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453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</a:rPr>
                        <a:t> 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>
                          <a:solidFill>
                            <a:schemeClr val="lt1"/>
                          </a:solidFill>
                        </a:rPr>
                        <a:t>Tiêu</a:t>
                      </a: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lt1"/>
                          </a:solidFill>
                        </a:rPr>
                        <a:t>chí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Đánh giá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>
                          <a:solidFill>
                            <a:schemeClr val="lt1"/>
                          </a:solidFill>
                        </a:rPr>
                        <a:t>Tốt</a:t>
                      </a: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</a:rPr>
                        <a:t> (2 đ)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>
                          <a:solidFill>
                            <a:schemeClr val="lt1"/>
                          </a:solidFill>
                        </a:rPr>
                        <a:t>Khá</a:t>
                      </a: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</a:rPr>
                        <a:t> (1 đ)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>
                          <a:solidFill>
                            <a:schemeClr val="lt1"/>
                          </a:solidFill>
                        </a:rPr>
                        <a:t>Chưa</a:t>
                      </a: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lt1"/>
                          </a:solidFill>
                        </a:rPr>
                        <a:t>đạt</a:t>
                      </a: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</a:rPr>
                        <a:t> (0 đ)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05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Nội dung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thuyết trình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</a:t>
                      </a:r>
                      <a:r>
                        <a:rPr lang="en-US" sz="2000" u="none" strike="noStrike" cap="none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Nêu</a:t>
                      </a:r>
                      <a:r>
                        <a:rPr lang="en-US" sz="20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được</a:t>
                      </a:r>
                      <a:r>
                        <a:rPr lang="en-US" sz="20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tên</a:t>
                      </a:r>
                      <a:r>
                        <a:rPr lang="en-US" sz="20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câu</a:t>
                      </a:r>
                      <a:r>
                        <a:rPr lang="en-US" sz="20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chuyện</a:t>
                      </a:r>
                      <a:r>
                        <a:rPr lang="en-US" sz="20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đúng</a:t>
                      </a:r>
                      <a:r>
                        <a:rPr lang="en-US" sz="20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thể</a:t>
                      </a:r>
                      <a:r>
                        <a:rPr lang="en-US" sz="20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loại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2. Kể đầy đủ các sự việc theo trình tự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3. Bố cục (Mở đầu, diễn biến, kết thúc...)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4. Bài học rút ra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en-US" sz="20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Câu</a:t>
                      </a:r>
                      <a:r>
                        <a:rPr lang="en-US" sz="20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chuyện</a:t>
                      </a:r>
                      <a:r>
                        <a:rPr lang="en-US" sz="20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có</a:t>
                      </a:r>
                      <a:r>
                        <a:rPr lang="en-US" sz="20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sự</a:t>
                      </a:r>
                      <a:r>
                        <a:rPr lang="en-US" sz="20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sáng</a:t>
                      </a:r>
                      <a:r>
                        <a:rPr lang="en-US" sz="20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tạo</a:t>
                      </a:r>
                      <a:r>
                        <a:rPr lang="en-US" sz="20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thú</a:t>
                      </a:r>
                      <a:r>
                        <a:rPr lang="en-US" sz="20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vị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53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</a:rPr>
                        <a:t>                </a:t>
                      </a:r>
                      <a:r>
                        <a:rPr lang="en-US" sz="2000" u="none" strike="noStrike" cap="none" dirty="0" err="1">
                          <a:solidFill>
                            <a:schemeClr val="lt1"/>
                          </a:solidFill>
                        </a:rPr>
                        <a:t>Tác</a:t>
                      </a: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lt1"/>
                          </a:solidFill>
                        </a:rPr>
                        <a:t>phong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6. Giọng nói to, rõ, tự tin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4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7.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Giọng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điệu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truyền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cảm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,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thay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đổi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phù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hợp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theo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nội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dung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câu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chuyện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.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0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8.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Sử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dụng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ngôn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ngữ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cơ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thể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(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điệu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bộ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,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động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tác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,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khẩu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hình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,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nét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mặt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)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phù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lt1"/>
                          </a:solidFill>
                        </a:rPr>
                        <a:t>hợp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.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53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9. Sử dụng phương tiện hỗ trợ (powerpoint, video, tranh ảnh...)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453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10. Trả lời được câu hỏi khán giả đặt ra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453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Tổng (tối đa 20 điểm)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</a:rPr>
                        <a:t> 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6800" marR="56800" marT="56800" marB="56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220681" y="1896773"/>
            <a:ext cx="1355400" cy="181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96332" flipH="1">
            <a:off x="7470731" y="2109601"/>
            <a:ext cx="1355400" cy="191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221180">
            <a:off x="8350456" y="5258112"/>
            <a:ext cx="1048812" cy="168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267668" flipH="1">
            <a:off x="3060082" y="1915927"/>
            <a:ext cx="2464025" cy="230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6"/>
          <p:cNvPicPr preferRelativeResize="0"/>
          <p:nvPr/>
        </p:nvPicPr>
        <p:blipFill rotWithShape="1">
          <a:blip r:embed="rId7">
            <a:alphaModFix/>
          </a:blip>
          <a:srcRect l="66418"/>
          <a:stretch/>
        </p:blipFill>
        <p:spPr>
          <a:xfrm rot="-769808">
            <a:off x="9367043" y="828232"/>
            <a:ext cx="3206338" cy="6754070"/>
          </a:xfrm>
          <a:prstGeom prst="rect">
            <a:avLst/>
          </a:prstGeom>
          <a:noFill/>
          <a:ln>
            <a:noFill/>
          </a:ln>
          <a:effectLst>
            <a:outerShdw blurRad="85725" dist="57150" dir="4200000" algn="bl" rotWithShape="0">
              <a:srgbClr val="000000">
                <a:alpha val="48627"/>
              </a:srgbClr>
            </a:outerShdw>
          </a:effectLst>
        </p:spPr>
      </p:pic>
      <p:sp>
        <p:nvSpPr>
          <p:cNvPr id="498" name="Google Shape;498;p16"/>
          <p:cNvSpPr txBox="1">
            <a:spLocks noGrp="1"/>
          </p:cNvSpPr>
          <p:nvPr>
            <p:ph type="title" idx="4294967295"/>
          </p:nvPr>
        </p:nvSpPr>
        <p:spPr>
          <a:xfrm>
            <a:off x="2047857" y="1194208"/>
            <a:ext cx="6816274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Sofia"/>
              <a:buNone/>
            </a:pPr>
            <a:r>
              <a:rPr lang="en-US" sz="4800"/>
              <a:t>4. Tổng kết – Đánh giá</a:t>
            </a:r>
            <a:endParaRPr sz="4800"/>
          </a:p>
        </p:txBody>
      </p:sp>
      <p:pic>
        <p:nvPicPr>
          <p:cNvPr id="499" name="Google Shape;499;p16"/>
          <p:cNvPicPr preferRelativeResize="0"/>
          <p:nvPr/>
        </p:nvPicPr>
        <p:blipFill rotWithShape="1">
          <a:blip r:embed="rId8">
            <a:alphaModFix/>
          </a:blip>
          <a:srcRect l="58" r="59"/>
          <a:stretch/>
        </p:blipFill>
        <p:spPr>
          <a:xfrm rot="494594">
            <a:off x="1264837" y="3245501"/>
            <a:ext cx="6504164" cy="4601057"/>
          </a:xfrm>
          <a:prstGeom prst="rect">
            <a:avLst/>
          </a:prstGeom>
          <a:noFill/>
          <a:ln>
            <a:noFill/>
          </a:ln>
          <a:effectLst>
            <a:outerShdw blurRad="71438" dist="57150" dir="5340000" algn="bl" rotWithShape="0">
              <a:srgbClr val="000000">
                <a:alpha val="48627"/>
              </a:srgbClr>
            </a:outerShdw>
          </a:effectLst>
        </p:spPr>
      </p:pic>
      <p:grpSp>
        <p:nvGrpSpPr>
          <p:cNvPr id="500" name="Google Shape;500;p16"/>
          <p:cNvGrpSpPr/>
          <p:nvPr/>
        </p:nvGrpSpPr>
        <p:grpSpPr>
          <a:xfrm rot="494763">
            <a:off x="2917794" y="3340727"/>
            <a:ext cx="2748590" cy="4601110"/>
            <a:chOff x="-5321850" y="816375"/>
            <a:chExt cx="3072600" cy="5143500"/>
          </a:xfrm>
        </p:grpSpPr>
        <p:sp>
          <p:nvSpPr>
            <p:cNvPr id="501" name="Google Shape;501;p16"/>
            <p:cNvSpPr/>
            <p:nvPr/>
          </p:nvSpPr>
          <p:spPr>
            <a:xfrm>
              <a:off x="-5321850" y="816375"/>
              <a:ext cx="710400" cy="51435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000000">
                    <a:alpha val="1803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-2959650" y="816375"/>
              <a:ext cx="710400" cy="51435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000000">
                    <a:alpha val="1803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3" name="Google Shape;503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 flipH="1">
            <a:off x="1981441" y="-129971"/>
            <a:ext cx="1048800" cy="153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8099985" flipH="1">
            <a:off x="6806516" y="-903234"/>
            <a:ext cx="1942681" cy="2160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" y="618846"/>
            <a:ext cx="13128148" cy="58555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77941" y="2996907"/>
            <a:ext cx="8289571" cy="143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573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6600" kern="1200" dirty="0">
                <a:solidFill>
                  <a:srgbClr val="ED1C24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TẠM BIỆT CÁC CON</a:t>
            </a:r>
            <a:endParaRPr lang="zh-CN" altLang="en-US" sz="6600" kern="1200" dirty="0">
              <a:solidFill>
                <a:srgbClr val="145202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"/>
          <p:cNvSpPr txBox="1">
            <a:spLocks noGrp="1"/>
          </p:cNvSpPr>
          <p:nvPr>
            <p:ph type="subTitle" idx="1"/>
          </p:nvPr>
        </p:nvSpPr>
        <p:spPr>
          <a:xfrm>
            <a:off x="1125415" y="1123943"/>
            <a:ext cx="10613099" cy="258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594"/>
              <a:buNone/>
            </a:pPr>
            <a:r>
              <a:rPr lang="en-US" sz="3200" b="1" dirty="0">
                <a:solidFill>
                  <a:schemeClr val="tx1"/>
                </a:solidFill>
              </a:rPr>
              <a:t>                                           </a:t>
            </a:r>
            <a:r>
              <a:rPr lang="en-US" sz="3200" b="1" dirty="0" err="1">
                <a:solidFill>
                  <a:schemeClr val="tx1"/>
                </a:solidFill>
              </a:rPr>
              <a:t>Luật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chơi</a:t>
            </a:r>
            <a:endParaRPr sz="3200" b="1" dirty="0">
              <a:solidFill>
                <a:schemeClr val="tx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594"/>
              <a:buNone/>
            </a:pPr>
            <a:r>
              <a:rPr lang="en-US" sz="3200" dirty="0">
                <a:solidFill>
                  <a:schemeClr val="tx1"/>
                </a:solidFill>
              </a:rPr>
              <a:t>- </a:t>
            </a:r>
            <a:r>
              <a:rPr lang="en-US" sz="3200" dirty="0" err="1">
                <a:solidFill>
                  <a:schemeClr val="tx1"/>
                </a:solidFill>
              </a:rPr>
              <a:t>Nhìn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ảnh</a:t>
            </a:r>
            <a:r>
              <a:rPr lang="en-US" sz="3200" dirty="0">
                <a:solidFill>
                  <a:schemeClr val="tx1"/>
                </a:solidFill>
              </a:rPr>
              <a:t>, chi </a:t>
            </a:r>
            <a:r>
              <a:rPr lang="en-US" sz="3200" dirty="0" err="1">
                <a:solidFill>
                  <a:schemeClr val="tx1"/>
                </a:solidFill>
              </a:rPr>
              <a:t>tiết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đây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ảnh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khiến</a:t>
            </a:r>
            <a:r>
              <a:rPr lang="en-US" sz="3200" dirty="0">
                <a:solidFill>
                  <a:schemeClr val="tx1"/>
                </a:solidFill>
              </a:rPr>
              <a:t> con </a:t>
            </a:r>
            <a:r>
              <a:rPr lang="en-US" sz="3200" dirty="0" err="1">
                <a:solidFill>
                  <a:schemeClr val="tx1"/>
                </a:solidFill>
              </a:rPr>
              <a:t>nhớ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đến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truyện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ngụ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ngôn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dirty="0">
              <a:solidFill>
                <a:schemeClr val="tx1"/>
              </a:solidFill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594"/>
              <a:buNone/>
            </a:pPr>
            <a:r>
              <a:rPr lang="en-US" sz="3200" dirty="0">
                <a:solidFill>
                  <a:schemeClr val="tx1"/>
                </a:solidFill>
              </a:rPr>
              <a:t>- HS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10s </a:t>
            </a:r>
            <a:r>
              <a:rPr lang="en-US" sz="3200" dirty="0" err="1">
                <a:solidFill>
                  <a:schemeClr val="tx1"/>
                </a:solidFill>
              </a:rPr>
              <a:t>để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suy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nghĩ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lời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594"/>
              <a:buNone/>
            </a:pPr>
            <a:r>
              <a:rPr lang="en-US" sz="3200" dirty="0">
                <a:solidFill>
                  <a:schemeClr val="tx1"/>
                </a:solidFill>
              </a:rPr>
              <a:t>- </a:t>
            </a:r>
            <a:r>
              <a:rPr lang="en-US" sz="3200" dirty="0" err="1">
                <a:solidFill>
                  <a:schemeClr val="tx1"/>
                </a:solidFill>
              </a:rPr>
              <a:t>Trả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lời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đúng</a:t>
            </a:r>
            <a:r>
              <a:rPr lang="en-US" sz="3200" dirty="0">
                <a:solidFill>
                  <a:schemeClr val="tx1"/>
                </a:solidFill>
              </a:rPr>
              <a:t> 1 </a:t>
            </a:r>
            <a:r>
              <a:rPr lang="en-US" sz="3200" dirty="0" err="1">
                <a:solidFill>
                  <a:schemeClr val="tx1"/>
                </a:solidFill>
              </a:rPr>
              <a:t>câu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được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cộng</a:t>
            </a:r>
            <a:r>
              <a:rPr lang="en-US" sz="3200" dirty="0">
                <a:solidFill>
                  <a:schemeClr val="tx1"/>
                </a:solidFill>
              </a:rPr>
              <a:t> 5 </a:t>
            </a:r>
            <a:r>
              <a:rPr lang="en-US" sz="3200" dirty="0" err="1">
                <a:solidFill>
                  <a:schemeClr val="tx1"/>
                </a:solidFill>
              </a:rPr>
              <a:t>điểm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15" y="3985281"/>
            <a:ext cx="4660530" cy="3077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060" y="3985280"/>
            <a:ext cx="4846091" cy="30776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"/>
          <p:cNvSpPr txBox="1"/>
          <p:nvPr/>
        </p:nvSpPr>
        <p:spPr>
          <a:xfrm>
            <a:off x="914400" y="502920"/>
            <a:ext cx="18592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Câu 1</a:t>
            </a:r>
            <a:endParaRPr sz="4000" b="0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2" name="Google Shape;2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7203" y="5551713"/>
            <a:ext cx="1627277" cy="162727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"/>
          <p:cNvSpPr txBox="1"/>
          <p:nvPr/>
        </p:nvSpPr>
        <p:spPr>
          <a:xfrm>
            <a:off x="3027680" y="5831404"/>
            <a:ext cx="736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1"/>
                </a:solidFill>
                <a:latin typeface="Sofia"/>
                <a:ea typeface="Sofia"/>
                <a:cs typeface="Sofia"/>
                <a:sym typeface="Sofia"/>
              </a:rPr>
              <a:t>                 </a:t>
            </a:r>
            <a:r>
              <a:rPr lang="en-US" sz="3200" dirty="0" err="1">
                <a:solidFill>
                  <a:schemeClr val="accent1"/>
                </a:solidFill>
                <a:latin typeface="Sofia"/>
                <a:ea typeface="Sofia"/>
                <a:cs typeface="Sofia"/>
                <a:sym typeface="Sofia"/>
              </a:rPr>
              <a:t>Ôm</a:t>
            </a:r>
            <a:r>
              <a:rPr lang="en-US" sz="3200" dirty="0">
                <a:solidFill>
                  <a:schemeClr val="accent1"/>
                </a:solidFill>
                <a:latin typeface="Sofia"/>
                <a:ea typeface="Sofia"/>
                <a:cs typeface="Sofia"/>
                <a:sym typeface="Sofia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Sofia"/>
                <a:ea typeface="Sofia"/>
                <a:cs typeface="Sofia"/>
                <a:sym typeface="Sofia"/>
              </a:rPr>
              <a:t>cây</a:t>
            </a:r>
            <a:r>
              <a:rPr lang="en-US" sz="3200" dirty="0">
                <a:solidFill>
                  <a:schemeClr val="accent1"/>
                </a:solidFill>
                <a:latin typeface="Sofia"/>
                <a:ea typeface="Sofia"/>
                <a:cs typeface="Sofia"/>
                <a:sym typeface="Sofia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Sofia"/>
                <a:ea typeface="Sofia"/>
                <a:cs typeface="Sofia"/>
                <a:sym typeface="Sofia"/>
              </a:rPr>
              <a:t>đợi</a:t>
            </a:r>
            <a:r>
              <a:rPr lang="en-US" sz="3200" dirty="0">
                <a:solidFill>
                  <a:schemeClr val="accent1"/>
                </a:solidFill>
                <a:latin typeface="Sofia"/>
                <a:ea typeface="Sofia"/>
                <a:cs typeface="Sofia"/>
                <a:sym typeface="Sofia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Sofia"/>
                <a:ea typeface="Sofia"/>
                <a:cs typeface="Sofia"/>
                <a:sym typeface="Sofia"/>
              </a:rPr>
              <a:t>thỏ</a:t>
            </a:r>
            <a:endParaRPr sz="3200" b="0" i="0" u="none" strike="noStrike" cap="none" dirty="0">
              <a:solidFill>
                <a:schemeClr val="accen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965" y="1353093"/>
            <a:ext cx="7143750" cy="4198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 txBox="1"/>
          <p:nvPr/>
        </p:nvSpPr>
        <p:spPr>
          <a:xfrm>
            <a:off x="914400" y="502920"/>
            <a:ext cx="18592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Câu 2</a:t>
            </a:r>
            <a:endParaRPr sz="4000" b="0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6" name="Google Shape;2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18234" y="5998396"/>
            <a:ext cx="1252332" cy="1252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757" y="1210806"/>
            <a:ext cx="8572500" cy="4643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5160" y="6461760"/>
            <a:ext cx="509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            Hai con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dê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endParaRPr lang="en-US" sz="3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"/>
          <p:cNvSpPr txBox="1"/>
          <p:nvPr/>
        </p:nvSpPr>
        <p:spPr>
          <a:xfrm>
            <a:off x="914400" y="502920"/>
            <a:ext cx="18592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Câu 3 </a:t>
            </a:r>
            <a:endParaRPr sz="4000" b="0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8" name="Google Shape;2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48533" y="5743043"/>
            <a:ext cx="1435948" cy="143594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"/>
          <p:cNvSpPr txBox="1"/>
          <p:nvPr/>
        </p:nvSpPr>
        <p:spPr>
          <a:xfrm>
            <a:off x="2981960" y="5857268"/>
            <a:ext cx="7366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chemeClr val="accent1"/>
                </a:solidFill>
                <a:latin typeface="Sofia"/>
                <a:ea typeface="Sofia"/>
                <a:cs typeface="Sofia"/>
                <a:sym typeface="Sofia"/>
              </a:rPr>
              <a:t>Rùa</a:t>
            </a:r>
            <a:r>
              <a:rPr lang="en-US" sz="3200" b="0" i="0" u="none" strike="noStrike" cap="none" dirty="0">
                <a:solidFill>
                  <a:schemeClr val="accent1"/>
                </a:solidFill>
                <a:latin typeface="Sofia"/>
                <a:ea typeface="Sofia"/>
                <a:cs typeface="Sofia"/>
                <a:sym typeface="Sofia"/>
              </a:rPr>
              <a:t> </a:t>
            </a:r>
            <a:r>
              <a:rPr lang="en-US" sz="3200" b="0" i="0" u="none" strike="noStrike" cap="none" dirty="0" err="1">
                <a:solidFill>
                  <a:schemeClr val="accent1"/>
                </a:solidFill>
                <a:latin typeface="Sofia"/>
                <a:ea typeface="Sofia"/>
                <a:cs typeface="Sofia"/>
                <a:sym typeface="Sofia"/>
              </a:rPr>
              <a:t>và</a:t>
            </a:r>
            <a:r>
              <a:rPr lang="en-US" sz="3200" b="0" i="0" u="none" strike="noStrike" cap="none" dirty="0">
                <a:solidFill>
                  <a:schemeClr val="accent1"/>
                </a:solidFill>
                <a:latin typeface="Sofia"/>
                <a:ea typeface="Sofia"/>
                <a:cs typeface="Sofia"/>
                <a:sym typeface="Sofia"/>
              </a:rPr>
              <a:t> </a:t>
            </a:r>
            <a:r>
              <a:rPr lang="en-US" sz="3200" b="0" i="0" u="none" strike="noStrike" cap="none" dirty="0" err="1">
                <a:solidFill>
                  <a:schemeClr val="accent1"/>
                </a:solidFill>
                <a:latin typeface="Sofia"/>
                <a:ea typeface="Sofia"/>
                <a:cs typeface="Sofia"/>
                <a:sym typeface="Sofia"/>
              </a:rPr>
              <a:t>thỏ</a:t>
            </a:r>
            <a:endParaRPr sz="3200" b="0" i="0" u="none" strike="noStrike" cap="none" dirty="0">
              <a:solidFill>
                <a:schemeClr val="accen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60" y="1210806"/>
            <a:ext cx="8377107" cy="4194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"/>
          <p:cNvSpPr txBox="1"/>
          <p:nvPr/>
        </p:nvSpPr>
        <p:spPr>
          <a:xfrm>
            <a:off x="914400" y="502920"/>
            <a:ext cx="18592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Câu 4</a:t>
            </a:r>
            <a:endParaRPr/>
          </a:p>
        </p:txBody>
      </p:sp>
      <p:pic>
        <p:nvPicPr>
          <p:cNvPr id="240" name="Google Shape;2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5811" y="5120321"/>
            <a:ext cx="2058670" cy="205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629" y="1210806"/>
            <a:ext cx="6710767" cy="35956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37668" y="5749871"/>
            <a:ext cx="588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miệng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/>
          <p:nvPr/>
        </p:nvSpPr>
        <p:spPr>
          <a:xfrm>
            <a:off x="914400" y="502920"/>
            <a:ext cx="18592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Câu 5</a:t>
            </a:r>
            <a:endParaRPr/>
          </a:p>
        </p:txBody>
      </p:sp>
      <p:pic>
        <p:nvPicPr>
          <p:cNvPr id="249" name="Google Shape;2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5811" y="5120321"/>
            <a:ext cx="2058670" cy="20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7"/>
          <p:cNvSpPr txBox="1"/>
          <p:nvPr/>
        </p:nvSpPr>
        <p:spPr>
          <a:xfrm>
            <a:off x="3285642" y="5564881"/>
            <a:ext cx="6834752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1" u="none" strike="noStrike" cap="none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Sofia"/>
                <a:sym typeface="Sofia"/>
              </a:rPr>
              <a:t>     Con </a:t>
            </a:r>
            <a:r>
              <a:rPr lang="en-US" sz="3200" b="0" i="1" u="none" strike="noStrike" cap="none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Sofia"/>
                <a:sym typeface="Sofia"/>
              </a:rPr>
              <a:t>cáo</a:t>
            </a:r>
            <a:r>
              <a:rPr lang="en-US" sz="3200" b="0" i="1" u="none" strike="noStrike" cap="none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Sofia"/>
                <a:sym typeface="Sofia"/>
              </a:rPr>
              <a:t> </a:t>
            </a:r>
            <a:r>
              <a:rPr lang="en-US" sz="3200" b="0" i="1" u="none" strike="noStrike" cap="none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Sofia"/>
                <a:sym typeface="Sofia"/>
              </a:rPr>
              <a:t>và</a:t>
            </a:r>
            <a:r>
              <a:rPr lang="en-US" sz="3200" b="0" i="1" u="none" strike="noStrike" cap="none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Sofia"/>
                <a:sym typeface="Sofia"/>
              </a:rPr>
              <a:t> </a:t>
            </a:r>
            <a:r>
              <a:rPr lang="en-US" sz="3200" b="0" i="1" u="none" strike="noStrike" cap="none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Sofia"/>
                <a:sym typeface="Sofia"/>
              </a:rPr>
              <a:t>chùm</a:t>
            </a:r>
            <a:r>
              <a:rPr lang="en-US" sz="3200" b="0" i="1" u="none" strike="noStrike" cap="none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Sofia"/>
                <a:sym typeface="Sofia"/>
              </a:rPr>
              <a:t> </a:t>
            </a:r>
            <a:r>
              <a:rPr lang="en-US" sz="3200" b="0" i="1" u="none" strike="noStrike" cap="none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Sofia"/>
                <a:sym typeface="Sofia"/>
              </a:rPr>
              <a:t>nho</a:t>
            </a:r>
            <a:endParaRPr sz="3200" b="0" i="1" u="none" strike="noStrike" cap="none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Sofia"/>
              <a:sym typeface="Sof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244" y="1210806"/>
            <a:ext cx="7656163" cy="422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3075061" y="846461"/>
            <a:ext cx="9288947" cy="6036137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28927" y="3391576"/>
            <a:ext cx="3427972" cy="4167991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572" tIns="47786" rIns="95572" bIns="47786" numCol="1" anchor="t" anchorCtr="0" compatLnSpc="1">
              <a:prstTxWarp prst="textNoShape">
                <a:avLst/>
              </a:prstTxWarp>
            </a:bodyPr>
            <a:lstStyle/>
            <a:p>
              <a:pPr defTabSz="955731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zh-CN" altLang="en-US" sz="1881" kern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397469" y="2500389"/>
            <a:ext cx="7214428" cy="1379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418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418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18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418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18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sz="418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ctr"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418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418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lại một truyện ngụ ngôn</a:t>
            </a:r>
          </a:p>
        </p:txBody>
      </p:sp>
    </p:spTree>
    <p:extLst>
      <p:ext uri="{BB962C8B-B14F-4D97-AF65-F5344CB8AC3E}">
        <p14:creationId xmlns:p14="http://schemas.microsoft.com/office/powerpoint/2010/main" val="34150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712" y="636589"/>
            <a:ext cx="4289641" cy="65216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308" y="3070951"/>
            <a:ext cx="4488615" cy="4488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515699" y="468322"/>
            <a:ext cx="3838346" cy="1731019"/>
          </a:xfrm>
          <a:prstGeom prst="roundRect">
            <a:avLst/>
          </a:prstGeom>
          <a:solidFill>
            <a:srgbClr val="EC20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345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345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345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 cần đạt</a:t>
            </a:r>
          </a:p>
          <a:p>
            <a:pPr algn="ctr"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345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hoạt động nói</a:t>
            </a:r>
            <a:endParaRPr lang="vi-VN" sz="3345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12561" y="3177743"/>
            <a:ext cx="1580495" cy="3889410"/>
          </a:xfrm>
          <a:prstGeom prst="roundRect">
            <a:avLst/>
          </a:prstGeom>
          <a:solidFill>
            <a:srgbClr val="1C8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5731" fontAlgn="base">
              <a:spcBef>
                <a:spcPct val="0"/>
              </a:spcBef>
              <a:spcAft>
                <a:spcPct val="0"/>
              </a:spcAft>
              <a:buClrTx/>
            </a:pPr>
            <a:endParaRPr lang="vi-VN" sz="1881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9529" y="3272768"/>
            <a:ext cx="1166556" cy="3695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927" kern="12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Biết kể</a:t>
            </a:r>
          </a:p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927" kern="12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lại được</a:t>
            </a:r>
          </a:p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927" kern="12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một</a:t>
            </a:r>
          </a:p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927" kern="12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truyện</a:t>
            </a:r>
          </a:p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927" kern="12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ngụ </a:t>
            </a:r>
          </a:p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927" kern="12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ngôn</a:t>
            </a:r>
            <a:endParaRPr lang="vi-VN" sz="2927" kern="1200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44626" y="3177743"/>
            <a:ext cx="1580495" cy="3889410"/>
          </a:xfrm>
          <a:prstGeom prst="roundRect">
            <a:avLst/>
          </a:prstGeom>
          <a:solidFill>
            <a:srgbClr val="1C8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5731" fontAlgn="base">
              <a:spcBef>
                <a:spcPct val="0"/>
              </a:spcBef>
              <a:spcAft>
                <a:spcPct val="0"/>
              </a:spcAft>
              <a:buClrTx/>
            </a:pPr>
            <a:endParaRPr lang="vi-VN" sz="1881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1594" y="3272769"/>
            <a:ext cx="1166556" cy="32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927" kern="12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Nêu được ý nghĩa của câu truyện</a:t>
            </a:r>
            <a:endParaRPr lang="vi-VN" sz="2927" kern="1200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39061" y="3237310"/>
            <a:ext cx="1580495" cy="3889410"/>
          </a:xfrm>
          <a:prstGeom prst="roundRect">
            <a:avLst/>
          </a:prstGeom>
          <a:solidFill>
            <a:srgbClr val="1C8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5731" fontAlgn="base">
              <a:spcBef>
                <a:spcPct val="0"/>
              </a:spcBef>
              <a:spcAft>
                <a:spcPct val="0"/>
              </a:spcAft>
              <a:buClrTx/>
            </a:pPr>
            <a:endParaRPr lang="vi-VN" sz="1881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46029" y="3332335"/>
            <a:ext cx="1166556" cy="32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57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927" kern="12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Chia sẻ được cảm xúc của mình </a:t>
            </a:r>
            <a:endParaRPr lang="vi-VN" sz="2927" kern="1200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4" idx="2"/>
            <a:endCxn id="5" idx="0"/>
          </p:cNvCxnSpPr>
          <p:nvPr/>
        </p:nvCxnSpPr>
        <p:spPr>
          <a:xfrm flipH="1">
            <a:off x="5402808" y="2199341"/>
            <a:ext cx="2032064" cy="978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9" idx="0"/>
          </p:cNvCxnSpPr>
          <p:nvPr/>
        </p:nvCxnSpPr>
        <p:spPr>
          <a:xfrm>
            <a:off x="7434873" y="2199341"/>
            <a:ext cx="1" cy="978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2"/>
          </p:cNvCxnSpPr>
          <p:nvPr/>
        </p:nvCxnSpPr>
        <p:spPr>
          <a:xfrm>
            <a:off x="7434872" y="2199342"/>
            <a:ext cx="1768649" cy="1037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9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anksgiving Brochure by Slidesgo">
  <a:themeElements>
    <a:clrScheme name="Simple Light">
      <a:dk1>
        <a:srgbClr val="522313"/>
      </a:dk1>
      <a:lt1>
        <a:srgbClr val="FFFFFF"/>
      </a:lt1>
      <a:dk2>
        <a:srgbClr val="CC925E"/>
      </a:dk2>
      <a:lt2>
        <a:srgbClr val="E4D5BB"/>
      </a:lt2>
      <a:accent1>
        <a:srgbClr val="982C2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2231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33ppt.com">
  <a:themeElements>
    <a:clrScheme name="自定义 5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00"/>
      </a:accent1>
      <a:accent2>
        <a:srgbClr val="00B050"/>
      </a:accent2>
      <a:accent3>
        <a:srgbClr val="92D050"/>
      </a:accent3>
      <a:accent4>
        <a:srgbClr val="056300"/>
      </a:accent4>
      <a:accent5>
        <a:srgbClr val="00B050"/>
      </a:accent5>
      <a:accent6>
        <a:srgbClr val="92D050"/>
      </a:accent6>
      <a:hlink>
        <a:srgbClr val="056300"/>
      </a:hlink>
      <a:folHlink>
        <a:srgbClr val="00B05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562</Words>
  <Application>Microsoft Office PowerPoint</Application>
  <PresentationFormat>Custom</PresentationFormat>
  <Paragraphs>109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微软雅黑</vt:lpstr>
      <vt:lpstr>Calibri</vt:lpstr>
      <vt:lpstr>Raleway Medium</vt:lpstr>
      <vt:lpstr>宋体</vt:lpstr>
      <vt:lpstr>Calibri Light</vt:lpstr>
      <vt:lpstr>方正卡通简体</vt:lpstr>
      <vt:lpstr>Cambria</vt:lpstr>
      <vt:lpstr>Times New Roman</vt:lpstr>
      <vt:lpstr>Arial</vt:lpstr>
      <vt:lpstr>Raleway</vt:lpstr>
      <vt:lpstr>Roboto</vt:lpstr>
      <vt:lpstr>Sofia</vt:lpstr>
      <vt:lpstr>Thanksgiving Brochure by Slidesgo</vt:lpstr>
      <vt:lpstr>www.33ppt.com</vt:lpstr>
      <vt:lpstr>KHỞI ĐỘNG: NHÌN HÌNH BẮT CHỮ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Tổng kết – Đánh giá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84: Nói và nghe Kể lại một truyện ngụ ngôn</dc:title>
  <dc:creator>Admin</dc:creator>
  <cp:lastModifiedBy>Administrator</cp:lastModifiedBy>
  <cp:revision>10</cp:revision>
  <dcterms:modified xsi:type="dcterms:W3CDTF">2024-01-25T04:26:14Z</dcterms:modified>
</cp:coreProperties>
</file>