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5" r:id="rId2"/>
    <p:sldId id="286"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 id="307" r:id="rId21"/>
    <p:sldId id="309" r:id="rId22"/>
    <p:sldId id="310" r:id="rId23"/>
    <p:sldId id="311" r:id="rId24"/>
    <p:sldId id="312" r:id="rId25"/>
    <p:sldId id="314" r:id="rId26"/>
    <p:sldId id="315" r:id="rId27"/>
    <p:sldId id="316" r:id="rId28"/>
    <p:sldId id="317" r:id="rId29"/>
    <p:sldId id="318" r:id="rId30"/>
    <p:sldId id="320" r:id="rId31"/>
    <p:sldId id="319" r:id="rId32"/>
    <p:sldId id="321" r:id="rId33"/>
    <p:sldId id="323" r:id="rId34"/>
    <p:sldId id="322" r:id="rId35"/>
    <p:sldId id="282" r:id="rId36"/>
    <p:sldId id="283" r:id="rId37"/>
    <p:sldId id="328" r:id="rId38"/>
    <p:sldId id="330" r:id="rId39"/>
    <p:sldId id="331" r:id="rId40"/>
    <p:sldId id="332" r:id="rId41"/>
    <p:sldId id="333" r:id="rId42"/>
    <p:sldId id="326" r:id="rId43"/>
    <p:sldId id="327" r:id="rId44"/>
    <p:sldId id="325" r:id="rId45"/>
    <p:sldId id="31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808" autoAdjust="0"/>
    <p:restoredTop sz="94660"/>
  </p:normalViewPr>
  <p:slideViewPr>
    <p:cSldViewPr snapToGrid="0">
      <p:cViewPr>
        <p:scale>
          <a:sx n="70" d="100"/>
          <a:sy n="70" d="100"/>
        </p:scale>
        <p:origin x="-204" y="1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êm Lưu" userId="80b54dba45df76bd" providerId="LiveId" clId="{53E5C7DC-43F6-4D9A-BCBD-BDF88C7512A4}"/>
    <pc:docChg chg="modSld">
      <pc:chgData name="Thêm Lưu" userId="80b54dba45df76bd" providerId="LiveId" clId="{53E5C7DC-43F6-4D9A-BCBD-BDF88C7512A4}" dt="2021-05-07T04:41:44.122" v="0"/>
      <pc:docMkLst>
        <pc:docMk/>
      </pc:docMkLst>
      <pc:sldChg chg="addSp">
        <pc:chgData name="Thêm Lưu" userId="80b54dba45df76bd" providerId="LiveId" clId="{53E5C7DC-43F6-4D9A-BCBD-BDF88C7512A4}" dt="2021-05-07T04:41:44.122" v="0"/>
        <pc:sldMkLst>
          <pc:docMk/>
          <pc:sldMk cId="3832266511" sldId="292"/>
        </pc:sldMkLst>
        <pc:inkChg chg="add">
          <ac:chgData name="Thêm Lưu" userId="80b54dba45df76bd" providerId="LiveId" clId="{53E5C7DC-43F6-4D9A-BCBD-BDF88C7512A4}" dt="2021-05-07T04:41:44.122" v="0"/>
          <ac:inkMkLst>
            <pc:docMk/>
            <pc:sldMk cId="3832266511" sldId="292"/>
            <ac:inkMk id="2" creationId="{0B77A44F-2006-44EC-9F2E-F21B239E0A09}"/>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FAF8A-E928-42F7-8A66-E0184272FFDF}" type="datetimeFigureOut">
              <a:rPr lang="en-US" smtClean="0"/>
              <a:t>6/28/2022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8B09E-6DB8-42D7-BABB-CA9276A950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159503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20129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30321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20129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20129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248741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effectLst/>
                <a:latin typeface="Times New Roman" panose="02020603050405020304" pitchFamily="18" charset="0"/>
                <a:cs typeface="Times New Roman" panose="02020603050405020304" pitchFamily="18" charset="0"/>
              </a:rPr>
              <a:t>https://www.facebook.com/baokefb</a:t>
            </a:r>
            <a:r>
              <a:rPr lang="en-US" b="0" i="0" dirty="0">
                <a:solidFill>
                  <a:srgbClr val="001A33"/>
                </a:solidFill>
                <a:effectLst/>
                <a:latin typeface="Times New Roman" panose="02020603050405020304" pitchFamily="18" charset="0"/>
                <a:cs typeface="Times New Roman" panose="02020603050405020304" pitchFamily="18" charset="0"/>
              </a:rPr>
              <a:t> - fb </a:t>
            </a:r>
            <a:r>
              <a:rPr lang="en-US" b="0" i="0" dirty="0" err="1">
                <a:solidFill>
                  <a:srgbClr val="001A33"/>
                </a:solidFill>
                <a:effectLst/>
                <a:latin typeface="Times New Roman" panose="02020603050405020304" pitchFamily="18" charset="0"/>
                <a:cs typeface="Times New Roman" panose="02020603050405020304" pitchFamily="18" charset="0"/>
              </a:rPr>
              <a:t>Nguyễn</a:t>
            </a:r>
            <a:r>
              <a:rPr lang="en-US" b="0" i="0" dirty="0">
                <a:solidFill>
                  <a:srgbClr val="001A33"/>
                </a:solidFill>
                <a:effectLst/>
                <a:latin typeface="Times New Roman" panose="02020603050405020304" pitchFamily="18" charset="0"/>
                <a:cs typeface="Times New Roman" panose="02020603050405020304" pitchFamily="18" charset="0"/>
              </a:rPr>
              <a:t> </a:t>
            </a:r>
            <a:r>
              <a:rPr lang="en-US" b="0" i="0" dirty="0" err="1">
                <a:solidFill>
                  <a:srgbClr val="001A33"/>
                </a:solidFill>
                <a:effectLst/>
                <a:latin typeface="Times New Roman" panose="02020603050405020304" pitchFamily="18" charset="0"/>
                <a:cs typeface="Times New Roman" panose="02020603050405020304" pitchFamily="18" charset="0"/>
              </a:rPr>
              <a:t>Nhâm</a:t>
            </a:r>
            <a:r>
              <a:rPr lang="en-US" b="0" i="0" dirty="0">
                <a:solidFill>
                  <a:srgbClr val="001A33"/>
                </a:solidFill>
                <a:effectLst/>
                <a:latin typeface="Times New Roman" panose="02020603050405020304" pitchFamily="18" charset="0"/>
                <a:cs typeface="Times New Roman" panose="02020603050405020304" pitchFamily="18" charset="0"/>
              </a:rPr>
              <a:t> -</a:t>
            </a:r>
            <a:r>
              <a:rPr lang="en-US" b="0" i="0" u="sng" dirty="0">
                <a:effectLst/>
                <a:latin typeface="Times New Roman" panose="02020603050405020304" pitchFamily="18" charset="0"/>
                <a:cs typeface="Times New Roman" panose="02020603050405020304" pitchFamily="18" charset="0"/>
              </a:rPr>
              <a:t>0981.713.891</a:t>
            </a:r>
            <a:r>
              <a:rPr lang="en-US" b="0" i="0" dirty="0">
                <a:solidFill>
                  <a:srgbClr val="001A33"/>
                </a:solidFill>
                <a:effectLst/>
                <a:latin typeface="Times New Roman" panose="02020603050405020304" pitchFamily="18" charset="0"/>
                <a:cs typeface="Times New Roman" panose="02020603050405020304" pitchFamily="18" charset="0"/>
              </a:rPr>
              <a:t>(</a:t>
            </a:r>
            <a:r>
              <a:rPr lang="en-US" b="0" i="0" dirty="0" err="1">
                <a:solidFill>
                  <a:srgbClr val="001A33"/>
                </a:solidFill>
                <a:effectLst/>
                <a:latin typeface="Times New Roman" panose="02020603050405020304" pitchFamily="18" charset="0"/>
                <a:cs typeface="Times New Roman" panose="02020603050405020304" pitchFamily="18" charset="0"/>
              </a:rPr>
              <a:t>Zalo</a:t>
            </a:r>
            <a:r>
              <a:rPr lang="en-US" b="0" i="0" dirty="0">
                <a:solidFill>
                  <a:srgbClr val="001A33"/>
                </a:solidFill>
                <a:effectLst/>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7249D4-70F4-430E-8BC3-A752E45AE7DD}"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 xmlns:p14="http://schemas.microsoft.com/office/powerpoint/2010/main" val="139334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effectLst/>
                <a:latin typeface="Times New Roman" panose="02020603050405020304" pitchFamily="18" charset="0"/>
                <a:cs typeface="Times New Roman" panose="02020603050405020304" pitchFamily="18" charset="0"/>
              </a:rPr>
              <a:t>https://www.facebook.com/baokefb</a:t>
            </a:r>
            <a:r>
              <a:rPr lang="en-US" b="0" i="0" dirty="0">
                <a:solidFill>
                  <a:srgbClr val="001A33"/>
                </a:solidFill>
                <a:effectLst/>
                <a:latin typeface="Times New Roman" panose="02020603050405020304" pitchFamily="18" charset="0"/>
                <a:cs typeface="Times New Roman" panose="02020603050405020304" pitchFamily="18" charset="0"/>
              </a:rPr>
              <a:t> - fb </a:t>
            </a:r>
            <a:r>
              <a:rPr lang="en-US" b="0" i="0" dirty="0" err="1">
                <a:solidFill>
                  <a:srgbClr val="001A33"/>
                </a:solidFill>
                <a:effectLst/>
                <a:latin typeface="Times New Roman" panose="02020603050405020304" pitchFamily="18" charset="0"/>
                <a:cs typeface="Times New Roman" panose="02020603050405020304" pitchFamily="18" charset="0"/>
              </a:rPr>
              <a:t>Nguyễn</a:t>
            </a:r>
            <a:r>
              <a:rPr lang="en-US" b="0" i="0" dirty="0">
                <a:solidFill>
                  <a:srgbClr val="001A33"/>
                </a:solidFill>
                <a:effectLst/>
                <a:latin typeface="Times New Roman" panose="02020603050405020304" pitchFamily="18" charset="0"/>
                <a:cs typeface="Times New Roman" panose="02020603050405020304" pitchFamily="18" charset="0"/>
              </a:rPr>
              <a:t> </a:t>
            </a:r>
            <a:r>
              <a:rPr lang="en-US" b="0" i="0" dirty="0" err="1">
                <a:solidFill>
                  <a:srgbClr val="001A33"/>
                </a:solidFill>
                <a:effectLst/>
                <a:latin typeface="Times New Roman" panose="02020603050405020304" pitchFamily="18" charset="0"/>
                <a:cs typeface="Times New Roman" panose="02020603050405020304" pitchFamily="18" charset="0"/>
              </a:rPr>
              <a:t>Nhâm</a:t>
            </a:r>
            <a:r>
              <a:rPr lang="en-US" b="0" i="0" dirty="0">
                <a:solidFill>
                  <a:srgbClr val="001A33"/>
                </a:solidFill>
                <a:effectLst/>
                <a:latin typeface="Times New Roman" panose="02020603050405020304" pitchFamily="18" charset="0"/>
                <a:cs typeface="Times New Roman" panose="02020603050405020304" pitchFamily="18" charset="0"/>
              </a:rPr>
              <a:t> -</a:t>
            </a:r>
            <a:r>
              <a:rPr lang="en-US" b="0" i="0" u="sng" dirty="0">
                <a:effectLst/>
                <a:latin typeface="Times New Roman" panose="02020603050405020304" pitchFamily="18" charset="0"/>
                <a:cs typeface="Times New Roman" panose="02020603050405020304" pitchFamily="18" charset="0"/>
              </a:rPr>
              <a:t>0981.713.891</a:t>
            </a:r>
            <a:r>
              <a:rPr lang="en-US" b="0" i="0" dirty="0">
                <a:solidFill>
                  <a:srgbClr val="001A33"/>
                </a:solidFill>
                <a:effectLst/>
                <a:latin typeface="Times New Roman" panose="02020603050405020304" pitchFamily="18" charset="0"/>
                <a:cs typeface="Times New Roman" panose="02020603050405020304" pitchFamily="18" charset="0"/>
              </a:rPr>
              <a:t>(</a:t>
            </a:r>
            <a:r>
              <a:rPr lang="en-US" b="0" i="0" dirty="0" err="1">
                <a:solidFill>
                  <a:srgbClr val="001A33"/>
                </a:solidFill>
                <a:effectLst/>
                <a:latin typeface="Times New Roman" panose="02020603050405020304" pitchFamily="18" charset="0"/>
                <a:cs typeface="Times New Roman" panose="02020603050405020304" pitchFamily="18" charset="0"/>
              </a:rPr>
              <a:t>Zalo</a:t>
            </a:r>
            <a:r>
              <a:rPr lang="en-US" b="0" i="0" dirty="0">
                <a:solidFill>
                  <a:srgbClr val="001A33"/>
                </a:solidFill>
                <a:effectLst/>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7249D4-70F4-430E-8BC3-A752E45AE7DD}"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 xmlns:p14="http://schemas.microsoft.com/office/powerpoint/2010/main" val="295785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 xmlns:p14="http://schemas.microsoft.com/office/powerpoint/2010/main" val="25470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20417-9A9E-4082-84A2-613A0D30A58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xmlns="" id="{F8C35420-D456-4BAE-8F80-F8C5A51AE82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12B2007-3C40-469D-B205-6D6A66CBD893}"/>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685FDAFB-5A6F-43D8-A677-7B41757BB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888971A2-E9B3-46A8-B18D-45B8513AFA89}"/>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94845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F7698-B755-495A-93CC-7BB62BF57EF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EFBD4269-ECB8-4A92-8AFA-4796C094872B}"/>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E213AD-B65A-42D9-90DC-615E3744D86D}"/>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7C6BCEDF-28EE-4B19-853D-20ED54593C9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B7ADEAC3-01D7-4A1B-913E-5F037A671C7E}"/>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318282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D17BE9-4986-4A0D-A5CE-D88F1E46032E}"/>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DDAA879E-55F1-4D25-85BA-88AAC1AB6D26}"/>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6F5BAE-B7B9-4143-A9BB-2F19CDE758A0}"/>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7EA91F6F-0019-47EC-AFDF-76F58E4C63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F2059C54-779F-4535-8088-80195FB70C0E}"/>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375237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50367666"/>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 xmlns:p14="http://schemas.microsoft.com/office/powerpoint/2010/main" val="656137713"/>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A9E15-DAE0-4F62-B179-C630B3A7326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9673D9C5-C810-43C0-92E4-95273E00F19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D17103-B433-41F3-9F56-BF79B26D001F}"/>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1188F045-C276-4C38-A12D-FFB080C60D8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1857D960-96D9-468C-A44D-9E9165ACD592}"/>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14463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1E1E0-C4EC-4B4F-AFDC-231A2ED36CC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5BFD7443-AA06-4162-90F4-D9D337664AE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8F8077-A337-4DC4-B688-A68E848BAA6D}"/>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4529C838-F8DA-4B25-B063-BF71CCE3CAB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4B23EDEB-1947-4E3F-84CF-EDB92B441BD3}"/>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78987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D4259-BC45-45A6-B1A5-65491736B4E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010926D5-445A-429A-9CB1-08CD9CEBF7F2}"/>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B84EE88-1273-4526-B57A-FE605A64A774}"/>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880B268-65DA-4B7F-9EF9-732DA35E8E75}"/>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6" name="Footer Placeholder 5">
            <a:extLst>
              <a:ext uri="{FF2B5EF4-FFF2-40B4-BE49-F238E27FC236}">
                <a16:creationId xmlns:a16="http://schemas.microsoft.com/office/drawing/2014/main" xmlns="" id="{0B7DA77F-6066-43A7-A024-2BBD5310C8D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xmlns="" id="{AD162418-154F-4C00-9528-0B31BB45F03C}"/>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412165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3BB86-D62C-45A8-BC72-A053AC72B2E2}"/>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0C8E409B-9310-4901-9EFD-20F80A2A1825}"/>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C40780B-35D6-48AA-A20D-AE2236AA5A4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CF4D5E-7D3E-41F0-968F-E1B783C28F8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78974A2-4A86-46AF-AEA9-CCBDA75BD3E5}"/>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56A2BF-4926-4AC1-93BC-04E8712769CE}"/>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8" name="Footer Placeholder 7">
            <a:extLst>
              <a:ext uri="{FF2B5EF4-FFF2-40B4-BE49-F238E27FC236}">
                <a16:creationId xmlns:a16="http://schemas.microsoft.com/office/drawing/2014/main" xmlns="" id="{0618784C-05B2-4F31-BD92-922D67C62B6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xmlns="" id="{8A779C58-EDA9-4516-A74E-AE605067F431}"/>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304527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ED809-52B0-4CD5-B15F-3CD45EF3F3AC}"/>
              </a:ext>
            </a:extLst>
          </p:cNvPr>
          <p:cNvSpPr>
            <a:spLocks noGrp="1"/>
          </p:cNvSpPr>
          <p:nvPr>
            <p:ph type="title"/>
          </p:nvPr>
        </p:nvSpPr>
        <p:spPr>
          <a:xfrm>
            <a:off x="838200" y="288008"/>
            <a:ext cx="10515600" cy="8687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xmlns="" id="{0D1E8177-1ABF-49ED-83D1-C031739FBB48}"/>
              </a:ext>
            </a:extLst>
          </p:cNvPr>
          <p:cNvSpPr>
            <a:spLocks noGrp="1"/>
          </p:cNvSpPr>
          <p:nvPr>
            <p:ph type="dt" sz="half" idx="10"/>
          </p:nvPr>
        </p:nvSpPr>
        <p:spPr>
          <a:xfrm>
            <a:off x="838200" y="6279233"/>
            <a:ext cx="2743200" cy="239300"/>
          </a:xfrm>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4" name="Footer Placeholder 3">
            <a:extLst>
              <a:ext uri="{FF2B5EF4-FFF2-40B4-BE49-F238E27FC236}">
                <a16:creationId xmlns:a16="http://schemas.microsoft.com/office/drawing/2014/main" xmlns="" id="{4C3F3F74-5DED-4B21-8128-468166279E85}"/>
              </a:ext>
            </a:extLst>
          </p:cNvPr>
          <p:cNvSpPr>
            <a:spLocks noGrp="1"/>
          </p:cNvSpPr>
          <p:nvPr>
            <p:ph type="ftr" sz="quarter" idx="11"/>
          </p:nvPr>
        </p:nvSpPr>
        <p:spPr>
          <a:xfrm>
            <a:off x="4038600" y="6279233"/>
            <a:ext cx="4114800" cy="239300"/>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xmlns="" id="{CBB7622C-8179-4A9A-BF04-7DEBC45F9591}"/>
              </a:ext>
            </a:extLst>
          </p:cNvPr>
          <p:cNvSpPr>
            <a:spLocks noGrp="1"/>
          </p:cNvSpPr>
          <p:nvPr>
            <p:ph type="sldNum" sz="quarter" idx="12"/>
          </p:nvPr>
        </p:nvSpPr>
        <p:spPr>
          <a:xfrm>
            <a:off x="8610600" y="6279233"/>
            <a:ext cx="2743200" cy="239300"/>
          </a:xfrm>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402416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59C823-CE4A-4375-B39B-3295B4A11C37}"/>
              </a:ext>
            </a:extLst>
          </p:cNvPr>
          <p:cNvSpPr>
            <a:spLocks noGrp="1"/>
          </p:cNvSpPr>
          <p:nvPr>
            <p:ph type="dt" sz="half" idx="10"/>
          </p:nvPr>
        </p:nvSpPr>
        <p:spPr/>
        <p:txBody>
          <a:bodyPr/>
          <a:lstStyle/>
          <a:p>
            <a:fld id="{809AB628-8739-45C4-9F92-57380DA81C33}" type="datetimeFigureOut">
              <a:rPr lang="en-US" smtClean="0"/>
              <a:pPr/>
              <a:t>6/28/2022</a:t>
            </a:fld>
            <a:endParaRPr lang="en-US"/>
          </a:p>
        </p:txBody>
      </p:sp>
      <p:sp>
        <p:nvSpPr>
          <p:cNvPr id="3" name="Footer Placeholder 2">
            <a:extLst>
              <a:ext uri="{FF2B5EF4-FFF2-40B4-BE49-F238E27FC236}">
                <a16:creationId xmlns:a16="http://schemas.microsoft.com/office/drawing/2014/main" xmlns="" id="{C0478ECD-FAB1-4B1E-8E2D-6D29FE73D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4A51FB0-C908-4EA2-9D9E-9BF164C13AFA}"/>
              </a:ext>
            </a:extLst>
          </p:cNvPr>
          <p:cNvSpPr>
            <a:spLocks noGrp="1"/>
          </p:cNvSpPr>
          <p:nvPr>
            <p:ph type="sldNum" sz="quarter" idx="12"/>
          </p:nvPr>
        </p:nvSpPr>
        <p:spPr/>
        <p:txBody>
          <a:body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33302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CC8C4-5923-4B51-AD24-97206FE24F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1D129C48-F589-4074-9A3A-FF8774E7A126}"/>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B6A4E4-7210-41CF-9535-1D079ECB9D5D}"/>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D9FE52-1667-4CF8-B8B9-11689BC345D2}"/>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6" name="Footer Placeholder 5">
            <a:extLst>
              <a:ext uri="{FF2B5EF4-FFF2-40B4-BE49-F238E27FC236}">
                <a16:creationId xmlns:a16="http://schemas.microsoft.com/office/drawing/2014/main" xmlns="" id="{C27958F2-FABF-4C16-9ADF-6FE59EE8C6D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xmlns="" id="{54D267B9-37E1-460C-91C9-35CB551F59BF}"/>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309345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5BD80-30F6-4CE1-9860-D5DF84FFA1BE}"/>
              </a:ext>
            </a:extLst>
          </p:cNvPr>
          <p:cNvSpPr>
            <a:spLocks noGrp="1"/>
          </p:cNvSpPr>
          <p:nvPr>
            <p:ph type="title"/>
          </p:nvPr>
        </p:nvSpPr>
        <p:spPr>
          <a:xfrm>
            <a:off x="839788" y="468217"/>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xmlns="" id="{27F1F833-43BC-4679-8AC9-E8F110D7801E}"/>
              </a:ext>
            </a:extLst>
          </p:cNvPr>
          <p:cNvSpPr>
            <a:spLocks noGrp="1"/>
          </p:cNvSpPr>
          <p:nvPr>
            <p:ph type="pic" idx="1"/>
          </p:nvPr>
        </p:nvSpPr>
        <p:spPr>
          <a:xfrm>
            <a:off x="5183188" y="998442"/>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FCE4B57-4E4F-4F56-8470-2DB45E5E3546}"/>
              </a:ext>
            </a:extLst>
          </p:cNvPr>
          <p:cNvSpPr>
            <a:spLocks noGrp="1"/>
          </p:cNvSpPr>
          <p:nvPr>
            <p:ph type="body" sz="half" idx="2"/>
          </p:nvPr>
        </p:nvSpPr>
        <p:spPr>
          <a:xfrm>
            <a:off x="839788" y="2068417"/>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F3AC4-FB9F-488C-BCE6-93894AE4564D}"/>
              </a:ext>
            </a:extLst>
          </p:cNvPr>
          <p:cNvSpPr>
            <a:spLocks noGrp="1"/>
          </p:cNvSpPr>
          <p:nvPr>
            <p:ph type="dt" sz="half" idx="10"/>
          </p:nvPr>
        </p:nvSpPr>
        <p:spPr>
          <a:xfrm>
            <a:off x="838200" y="6367367"/>
            <a:ext cx="2743200" cy="365125"/>
          </a:xfrm>
        </p:spPr>
        <p:txBody>
          <a:bodyPr/>
          <a:lstStyle>
            <a:lvl1pPr>
              <a:defRPr>
                <a:solidFill>
                  <a:schemeClr val="bg1"/>
                </a:solidFill>
              </a:defRPr>
            </a:lvl1pPr>
          </a:lstStyle>
          <a:p>
            <a:fld id="{809AB628-8739-45C4-9F92-57380DA81C33}" type="datetimeFigureOut">
              <a:rPr lang="en-US" smtClean="0"/>
              <a:pPr/>
              <a:t>6/28/2022</a:t>
            </a:fld>
            <a:endParaRPr lang="en-US"/>
          </a:p>
        </p:txBody>
      </p:sp>
      <p:sp>
        <p:nvSpPr>
          <p:cNvPr id="6" name="Footer Placeholder 5">
            <a:extLst>
              <a:ext uri="{FF2B5EF4-FFF2-40B4-BE49-F238E27FC236}">
                <a16:creationId xmlns:a16="http://schemas.microsoft.com/office/drawing/2014/main" xmlns="" id="{E028CBEF-1F4B-40C0-8FC1-A3CCB1CAD334}"/>
              </a:ext>
            </a:extLst>
          </p:cNvPr>
          <p:cNvSpPr>
            <a:spLocks noGrp="1"/>
          </p:cNvSpPr>
          <p:nvPr>
            <p:ph type="ftr" sz="quarter" idx="11"/>
          </p:nvPr>
        </p:nvSpPr>
        <p:spPr>
          <a:xfrm>
            <a:off x="4038600" y="6367367"/>
            <a:ext cx="4114800" cy="365125"/>
          </a:xfrm>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xmlns="" id="{9D1080D8-367D-4903-8B9B-65383EB76B3E}"/>
              </a:ext>
            </a:extLst>
          </p:cNvPr>
          <p:cNvSpPr>
            <a:spLocks noGrp="1"/>
          </p:cNvSpPr>
          <p:nvPr>
            <p:ph type="sldNum" sz="quarter" idx="12"/>
          </p:nvPr>
        </p:nvSpPr>
        <p:spPr>
          <a:xfrm>
            <a:off x="8610600" y="6367367"/>
            <a:ext cx="2743200" cy="365125"/>
          </a:xfrm>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xmlns="" val="287402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CCC178-E7B8-4C96-9A69-26292566EB69}"/>
              </a:ext>
            </a:extLst>
          </p:cNvPr>
          <p:cNvSpPr>
            <a:spLocks noGrp="1"/>
          </p:cNvSpPr>
          <p:nvPr>
            <p:ph type="title"/>
          </p:nvPr>
        </p:nvSpPr>
        <p:spPr>
          <a:xfrm>
            <a:off x="838200" y="892366"/>
            <a:ext cx="10515600" cy="5807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06C32EA-7333-47F6-8089-2B41E1168139}"/>
              </a:ext>
            </a:extLst>
          </p:cNvPr>
          <p:cNvSpPr>
            <a:spLocks noGrp="1"/>
          </p:cNvSpPr>
          <p:nvPr>
            <p:ph type="body" idx="1"/>
          </p:nvPr>
        </p:nvSpPr>
        <p:spPr>
          <a:xfrm>
            <a:off x="838200" y="1652530"/>
            <a:ext cx="10515600" cy="4524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11A73A-E8E7-40DD-A88A-9138AD6BE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09AB628-8739-45C4-9F92-57380DA81C33}" type="datetimeFigureOut">
              <a:rPr lang="en-US" smtClean="0"/>
              <a:pPr/>
              <a:t>6/28/2022</a:t>
            </a:fld>
            <a:endParaRPr lang="en-US"/>
          </a:p>
        </p:txBody>
      </p:sp>
      <p:sp>
        <p:nvSpPr>
          <p:cNvPr id="5" name="Footer Placeholder 4">
            <a:extLst>
              <a:ext uri="{FF2B5EF4-FFF2-40B4-BE49-F238E27FC236}">
                <a16:creationId xmlns:a16="http://schemas.microsoft.com/office/drawing/2014/main" xmlns="" id="{F467D0ED-E1E2-4608-9581-CAEC2C454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271198FC-AA2E-4164-B41E-22822F5AC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74BF894-551C-471D-83FF-D74623DAF1FC}" type="slidenum">
              <a:rPr lang="en-US" smtClean="0"/>
              <a:pPr/>
              <a:t>‹#›</a:t>
            </a:fld>
            <a:endParaRPr lang="en-US"/>
          </a:p>
        </p:txBody>
      </p:sp>
      <p:sp>
        <p:nvSpPr>
          <p:cNvPr id="7" name="TextBox 6">
            <a:extLst>
              <a:ext uri="{FF2B5EF4-FFF2-40B4-BE49-F238E27FC236}">
                <a16:creationId xmlns:a16="http://schemas.microsoft.com/office/drawing/2014/main" xmlns="" id="{016E74FC-5954-4861-9E00-76B86E6DCB15}"/>
              </a:ext>
            </a:extLst>
          </p:cNvPr>
          <p:cNvSpPr txBox="1"/>
          <p:nvPr userDrawn="1"/>
        </p:nvSpPr>
        <p:spPr>
          <a:xfrm>
            <a:off x="4572000" y="-509032"/>
            <a:ext cx="3117007" cy="369332"/>
          </a:xfrm>
          <a:prstGeom prst="rect">
            <a:avLst/>
          </a:prstGeom>
          <a:noFill/>
        </p:spPr>
        <p:txBody>
          <a:bodyPr wrap="none" rtlCol="0">
            <a:spAutoFit/>
          </a:bodyPr>
          <a:lstStyle/>
          <a:p>
            <a:r>
              <a:rPr lang="en-US"/>
              <a:t>Made by Lê Gia- Lê Văn Định </a:t>
            </a:r>
            <a:r>
              <a:rPr lang="en-US">
                <a:sym typeface="Wingdings" panose="05000000000000000000" pitchFamily="2" charset="2"/>
              </a:rPr>
              <a:t></a:t>
            </a:r>
            <a:endParaRPr lang="en-US"/>
          </a:p>
        </p:txBody>
      </p:sp>
    </p:spTree>
    <p:extLst>
      <p:ext uri="{BB962C8B-B14F-4D97-AF65-F5344CB8AC3E}">
        <p14:creationId xmlns:p14="http://schemas.microsoft.com/office/powerpoint/2010/main" xmlns="" val="257912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slide" Target="slide2.xml"/><Relationship Id="rId10" Type="http://schemas.openxmlformats.org/officeDocument/2006/relationships/image" Target="../media/image32.png"/><Relationship Id="rId4" Type="http://schemas.openxmlformats.org/officeDocument/2006/relationships/audio" Target="../media/audio3.wav"/><Relationship Id="rId9" Type="http://schemas.openxmlformats.org/officeDocument/2006/relationships/image" Target="../media/image31.png"/><Relationship Id="rId14" Type="http://schemas.openxmlformats.org/officeDocument/2006/relationships/image" Target="../media/image36.pn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6.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 Id="rId1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4.png"/><Relationship Id="rId14" Type="http://schemas.openxmlformats.org/officeDocument/2006/relationships/slide" Target="slide4.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slide" Target="slide2.xml"/><Relationship Id="rId10" Type="http://schemas.openxmlformats.org/officeDocument/2006/relationships/image" Target="../media/image32.png"/><Relationship Id="rId4" Type="http://schemas.openxmlformats.org/officeDocument/2006/relationships/audio" Target="../media/audio3.wav"/><Relationship Id="rId9" Type="http://schemas.openxmlformats.org/officeDocument/2006/relationships/image" Target="../media/image31.png"/><Relationship Id="rId1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grpSp>
        <p:nvGrpSpPr>
          <p:cNvPr id="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 xmlns:p14="http://schemas.microsoft.com/office/powerpoint/2010/main" val="80480406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p:tgtEl>
                                          <p:spTgt spid="2"/>
                                        </p:tgtEl>
                                        <p:attrNameLst>
                                          <p:attrName>ppt_y</p:attrName>
                                        </p:attrNameLst>
                                      </p:cBhvr>
                                      <p:tavLst>
                                        <p:tav tm="0">
                                          <p:val>
                                            <p:strVal val="#ppt_y+#ppt_h*1.125000"/>
                                          </p:val>
                                        </p:tav>
                                        <p:tav tm="100000">
                                          <p:val>
                                            <p:strVal val="#ppt_y"/>
                                          </p:val>
                                        </p:tav>
                                      </p:tavLst>
                                    </p:anim>
                                    <p:animEffect transition="in" filter="wipe(up)">
                                      <p:cBhvr>
                                        <p:cTn id="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làm mắm"/>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nhiếp ảnh"/>
          <p:cNvPicPr>
            <a:picLocks noGrp="1" noChangeAspect="1"/>
          </p:cNvPicPr>
          <p:nvPr isPhoto="1"/>
        </p:nvPicPr>
        <p:blipFill>
          <a:blip r:embed="rId2"/>
          <a:srcRect/>
          <a:stretch>
            <a:fillRect/>
          </a:stretch>
        </p:blipFill>
        <p:spPr bwMode="auto">
          <a:xfrm>
            <a:off x="0" y="374650"/>
            <a:ext cx="12192000" cy="6108700"/>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nông nghiệp"/>
          <p:cNvPicPr>
            <a:picLocks noGrp="1" noChangeAspect="1"/>
          </p:cNvPicPr>
          <p:nvPr isPhoto="1"/>
        </p:nvPicPr>
        <p:blipFill>
          <a:blip r:embed="rId2"/>
          <a:srcRect/>
          <a:stretch>
            <a:fillRect/>
          </a:stretch>
        </p:blipFill>
        <p:spPr bwMode="auto">
          <a:xfrm>
            <a:off x="0" y="71439"/>
            <a:ext cx="12192000" cy="6713537"/>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phi công"/>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thiết kế đồ họa"/>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thợ lặn"/>
          <p:cNvPicPr>
            <a:picLocks noGrp="1" noChangeAspect="1"/>
          </p:cNvPicPr>
          <p:nvPr isPhoto="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thợ may"/>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xiếc"/>
          <p:cNvPicPr>
            <a:picLocks noGrp="1" noChangeAspect="1"/>
          </p:cNvPicPr>
          <p:nvPr isPhoto="1"/>
        </p:nvPicPr>
        <p:blipFill>
          <a:blip r:embed="rId2"/>
          <a:srcRect/>
          <a:stretch>
            <a:fillRect/>
          </a:stretch>
        </p:blipFill>
        <p:spPr bwMode="auto">
          <a:xfrm>
            <a:off x="0" y="863600"/>
            <a:ext cx="12192000" cy="5130800"/>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18</a:t>
            </a:fld>
            <a:endParaRPr lang="en-US" dirty="0">
              <a:solidFill>
                <a:prstClr val="black">
                  <a:tint val="75000"/>
                </a:prstClr>
              </a:solidFill>
            </a:endParaRPr>
          </a:p>
        </p:txBody>
      </p:sp>
      <p:sp>
        <p:nvSpPr>
          <p:cNvPr id="5" name="Rectangle 4"/>
          <p:cNvSpPr/>
          <p:nvPr/>
        </p:nvSpPr>
        <p:spPr>
          <a:xfrm>
            <a:off x="1193074" y="1315871"/>
            <a:ext cx="5327367" cy="3046988"/>
          </a:xfrm>
          <a:prstGeom prst="rect">
            <a:avLst/>
          </a:prstGeom>
          <a:ln w="57150">
            <a:solidFill>
              <a:schemeClr val="accent5">
                <a:lumMod val="60000"/>
                <a:lumOff val="40000"/>
              </a:schemeClr>
            </a:solidFill>
            <a:prstDash val="sysDash"/>
          </a:ln>
        </p:spPr>
        <p:txBody>
          <a:bodyPr wrap="square">
            <a:spAutoFit/>
          </a:bodyPr>
          <a:lstStyle/>
          <a:p>
            <a:pPr algn="just"/>
            <a:r>
              <a:rPr lang="en-US" sz="3200" i="1" dirty="0">
                <a:latin typeface="Times New Roman" pitchFamily="18" charset="0"/>
                <a:ea typeface="Times New Roman" panose="02020603050405020304" pitchFamily="18" charset="0"/>
                <a:cs typeface="Times New Roman" pitchFamily="18" charset="0"/>
              </a:rPr>
              <a:t>	</a:t>
            </a:r>
            <a:r>
              <a:rPr lang="en-US" sz="3200" dirty="0" smtClean="0">
                <a:latin typeface="Times New Roman" pitchFamily="18" charset="0"/>
                <a:cs typeface="Times New Roman" pitchFamily="18" charset="0"/>
              </a:rPr>
              <a:t> Trong xã hội, có nhiều nghề nghiệp khác nhau. Mỗi nghề đều có những đóng góp quan trọng cho xã hội. Và mỗi nghề lại yêu cầu một hoặc một số tố chất nhất định. </a:t>
            </a:r>
            <a:endParaRPr lang="en-US" sz="3200" dirty="0">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07F437FC-FE59-45B9-8FCB-5047624A9DE1}"/>
              </a:ext>
            </a:extLst>
          </p:cNvPr>
          <p:cNvPicPr>
            <a:picLocks noChangeAspect="1"/>
          </p:cNvPicPr>
          <p:nvPr/>
        </p:nvPicPr>
        <p:blipFill>
          <a:blip r:embed="rId3"/>
          <a:stretch>
            <a:fillRect/>
          </a:stretch>
        </p:blipFill>
        <p:spPr>
          <a:xfrm>
            <a:off x="6520441" y="1932358"/>
            <a:ext cx="4487157" cy="4925642"/>
          </a:xfrm>
          <a:prstGeom prst="rect">
            <a:avLst/>
          </a:prstGeom>
        </p:spPr>
      </p:pic>
    </p:spTree>
    <p:extLst>
      <p:ext uri="{BB962C8B-B14F-4D97-AF65-F5344CB8AC3E}">
        <p14:creationId xmlns="" xmlns:p14="http://schemas.microsoft.com/office/powerpoint/2010/main" val="358013262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19</a:t>
            </a:fld>
            <a:endParaRPr lang="en-US" dirty="0">
              <a:solidFill>
                <a:prstClr val="black">
                  <a:tint val="75000"/>
                </a:prstClr>
              </a:solidFill>
              <a:latin typeface="Calibri"/>
            </a:endParaRPr>
          </a:p>
        </p:txBody>
      </p:sp>
      <p:grpSp>
        <p:nvGrpSpPr>
          <p:cNvPr id="2" name="组合 5">
            <a:extLst>
              <a:ext uri="{FF2B5EF4-FFF2-40B4-BE49-F238E27FC236}">
                <a16:creationId xmlns=""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 name="Picture 2">
            <a:extLst>
              <a:ext uri="{FF2B5EF4-FFF2-40B4-BE49-F238E27FC236}">
                <a16:creationId xmlns="" xmlns:a16="http://schemas.microsoft.com/office/drawing/2014/main" id="{5273E968-B243-41CE-A1B5-F4A53298DF89}"/>
              </a:ext>
            </a:extLst>
          </p:cNvPr>
          <p:cNvPicPr>
            <a:picLocks noChangeAspect="1"/>
          </p:cNvPicPr>
          <p:nvPr/>
        </p:nvPicPr>
        <p:blipFill>
          <a:blip r:embed="rId2"/>
          <a:stretch>
            <a:fillRect/>
          </a:stretch>
        </p:blipFill>
        <p:spPr>
          <a:xfrm>
            <a:off x="0" y="-13257"/>
            <a:ext cx="12192227" cy="6871257"/>
          </a:xfrm>
          <a:prstGeom prst="rect">
            <a:avLst/>
          </a:prstGeom>
        </p:spPr>
      </p:pic>
      <p:sp>
        <p:nvSpPr>
          <p:cNvPr id="40" name="文本框 21">
            <a:extLst>
              <a:ext uri="{FF2B5EF4-FFF2-40B4-BE49-F238E27FC236}">
                <a16:creationId xmlns="" xmlns:a16="http://schemas.microsoft.com/office/drawing/2014/main" id="{66B04CDD-4B6A-4A0F-A0CC-D8B4DC122E7E}"/>
              </a:ext>
            </a:extLst>
          </p:cNvPr>
          <p:cNvSpPr txBox="1"/>
          <p:nvPr/>
        </p:nvSpPr>
        <p:spPr>
          <a:xfrm>
            <a:off x="2982191" y="1309311"/>
            <a:ext cx="7325591" cy="1938992"/>
          </a:xfrm>
          <a:prstGeom prst="rect">
            <a:avLst/>
          </a:prstGeom>
          <a:noFill/>
        </p:spPr>
        <p:txBody>
          <a:bodyPr wrap="square" rtlCol="0">
            <a:spAutoFit/>
          </a:bodyPr>
          <a:lstStyle/>
          <a:p>
            <a:r>
              <a:rPr lang="en-US" sz="4000" b="1" i="1" dirty="0" smtClean="0">
                <a:solidFill>
                  <a:schemeClr val="bg1"/>
                </a:solidFill>
                <a:latin typeface="Times New Roman" pitchFamily="18" charset="0"/>
                <a:cs typeface="Times New Roman" pitchFamily="18" charset="0"/>
              </a:rPr>
              <a:t>        Em hãy chia sẻ về </a:t>
            </a:r>
            <a:r>
              <a:rPr lang="en-US" sz="4000" b="1" i="1" dirty="0" smtClean="0">
                <a:solidFill>
                  <a:schemeClr val="bg1"/>
                </a:solidFill>
                <a:latin typeface="Times New Roman" pitchFamily="18" charset="0"/>
                <a:cs typeface="Times New Roman" pitchFamily="18" charset="0"/>
              </a:rPr>
              <a:t>định hướng nghề nghiệp của bản thân trong tương lai?</a:t>
            </a:r>
            <a:endParaRPr lang="en-US" sz="4000" b="1" i="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933329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2</a:t>
            </a:fld>
            <a:endParaRPr lang="en-US" dirty="0">
              <a:solidFill>
                <a:prstClr val="black">
                  <a:tint val="75000"/>
                </a:prstClr>
              </a:solidFill>
              <a:latin typeface="Calibri"/>
            </a:endParaRPr>
          </a:p>
        </p:txBody>
      </p:sp>
      <p:grpSp>
        <p:nvGrpSpPr>
          <p:cNvPr id="2" name="组合 5">
            <a:extLst>
              <a:ext uri="{FF2B5EF4-FFF2-40B4-BE49-F238E27FC236}">
                <a16:creationId xmlns=""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 name="Picture 2">
            <a:extLst>
              <a:ext uri="{FF2B5EF4-FFF2-40B4-BE49-F238E27FC236}">
                <a16:creationId xmlns="" xmlns:a16="http://schemas.microsoft.com/office/drawing/2014/main" id="{5273E968-B243-41CE-A1B5-F4A53298DF89}"/>
              </a:ext>
            </a:extLst>
          </p:cNvPr>
          <p:cNvPicPr>
            <a:picLocks noChangeAspect="1"/>
          </p:cNvPicPr>
          <p:nvPr/>
        </p:nvPicPr>
        <p:blipFill>
          <a:blip r:embed="rId2"/>
          <a:stretch>
            <a:fillRect/>
          </a:stretch>
        </p:blipFill>
        <p:spPr>
          <a:xfrm>
            <a:off x="-227" y="-13258"/>
            <a:ext cx="12192227" cy="6871257"/>
          </a:xfrm>
          <a:prstGeom prst="rect">
            <a:avLst/>
          </a:prstGeom>
        </p:spPr>
      </p:pic>
      <p:sp>
        <p:nvSpPr>
          <p:cNvPr id="40" name="文本框 21">
            <a:extLst>
              <a:ext uri="{FF2B5EF4-FFF2-40B4-BE49-F238E27FC236}">
                <a16:creationId xmlns="" xmlns:a16="http://schemas.microsoft.com/office/drawing/2014/main" id="{66B04CDD-4B6A-4A0F-A0CC-D8B4DC122E7E}"/>
              </a:ext>
            </a:extLst>
          </p:cNvPr>
          <p:cNvSpPr txBox="1"/>
          <p:nvPr/>
        </p:nvSpPr>
        <p:spPr>
          <a:xfrm>
            <a:off x="2618510" y="1704165"/>
            <a:ext cx="7491845" cy="1323439"/>
          </a:xfrm>
          <a:prstGeom prst="rect">
            <a:avLst/>
          </a:prstGeom>
          <a:noFill/>
        </p:spPr>
        <p:txBody>
          <a:bodyPr wrap="square" rtlCol="0">
            <a:spAutoFit/>
          </a:bodyPr>
          <a:lstStyle/>
          <a:p>
            <a:pPr algn="ctr" defTabSz="914217"/>
            <a:r>
              <a:rPr lang="en-US" sz="4000" b="1" i="1" dirty="0" smtClean="0">
                <a:solidFill>
                  <a:schemeClr val="bg1"/>
                </a:solidFill>
                <a:latin typeface="Times New Roman" pitchFamily="18" charset="0"/>
                <a:cs typeface="Times New Roman" pitchFamily="18" charset="0"/>
              </a:rPr>
              <a:t>Em hãy kể tên và nêu ý nghĩa của các nghề nghiệp mà em biết?</a:t>
            </a:r>
            <a:endParaRPr lang="zh-CN" altLang="en-US" sz="8798" b="1" i="1" dirty="0">
              <a:ln w="12700">
                <a:noFill/>
              </a:ln>
              <a:solidFill>
                <a:schemeClr val="bg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 xmlns:p14="http://schemas.microsoft.com/office/powerpoint/2010/main" val="18933329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20</a:t>
            </a:fld>
            <a:endParaRPr lang="en-US" dirty="0">
              <a:solidFill>
                <a:prstClr val="black">
                  <a:tint val="75000"/>
                </a:prstClr>
              </a:solidFill>
            </a:endParaRPr>
          </a:p>
        </p:txBody>
      </p:sp>
      <p:sp>
        <p:nvSpPr>
          <p:cNvPr id="5" name="Rectangle 4"/>
          <p:cNvSpPr/>
          <p:nvPr/>
        </p:nvSpPr>
        <p:spPr>
          <a:xfrm>
            <a:off x="1161901" y="255997"/>
            <a:ext cx="6329944" cy="6001643"/>
          </a:xfrm>
          <a:prstGeom prst="rect">
            <a:avLst/>
          </a:prstGeom>
          <a:ln w="57150">
            <a:solidFill>
              <a:schemeClr val="accent5">
                <a:lumMod val="60000"/>
                <a:lumOff val="40000"/>
              </a:schemeClr>
            </a:solidFill>
            <a:prstDash val="sysDash"/>
          </a:ln>
        </p:spPr>
        <p:txBody>
          <a:bodyPr wrap="square">
            <a:spAutoFit/>
          </a:bodyPr>
          <a:lstStyle/>
          <a:p>
            <a:pPr algn="just"/>
            <a:r>
              <a:rPr lang="en-US" sz="3200" i="1" dirty="0">
                <a:latin typeface="Times New Roman" pitchFamily="18" charset="0"/>
                <a:ea typeface="Times New Roman" panose="02020603050405020304"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Để </a:t>
            </a:r>
            <a:r>
              <a:rPr lang="en-US" sz="3200" dirty="0" smtClean="0">
                <a:latin typeface="Times New Roman" pitchFamily="18" charset="0"/>
                <a:cs typeface="Times New Roman" pitchFamily="18" charset="0"/>
              </a:rPr>
              <a:t>lựa chọn nghề nghiệp phù hợp cũng như con đường đúng đắn, mỗi người trong chúng ta cần có định hướng về con đường cho bản thân mình ngay từ đầu. 	Nhưng “con đường”- ngoài ý nghĩ là sự định hướng về nghề nghiệp thì còn có nhiều ý nghĩa khác.Vậy “con đường” mang những ý nghĩa nào? Chúng ta sẽ cùng tìm hiểu bài học ngày hôm nay để giải đáp câu hỏi đó.</a:t>
            </a:r>
          </a:p>
          <a:p>
            <a:pPr algn="just"/>
            <a:endParaRPr lang="en-US" sz="3200" dirty="0">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07F437FC-FE59-45B9-8FCB-5047624A9DE1}"/>
              </a:ext>
            </a:extLst>
          </p:cNvPr>
          <p:cNvPicPr>
            <a:picLocks noChangeAspect="1"/>
          </p:cNvPicPr>
          <p:nvPr/>
        </p:nvPicPr>
        <p:blipFill>
          <a:blip r:embed="rId3"/>
          <a:stretch>
            <a:fillRect/>
          </a:stretch>
        </p:blipFill>
        <p:spPr>
          <a:xfrm>
            <a:off x="6520441" y="1932358"/>
            <a:ext cx="4487157" cy="4925642"/>
          </a:xfrm>
          <a:prstGeom prst="rect">
            <a:avLst/>
          </a:prstGeom>
        </p:spPr>
      </p:pic>
    </p:spTree>
    <p:extLst>
      <p:ext uri="{BB962C8B-B14F-4D97-AF65-F5344CB8AC3E}">
        <p14:creationId xmlns="" xmlns:p14="http://schemas.microsoft.com/office/powerpoint/2010/main" val="358013262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grpSp>
        <p:nvGrpSpPr>
          <p:cNvPr id="2" name="组合 11">
            <a:extLst>
              <a:ext uri="{FF2B5EF4-FFF2-40B4-BE49-F238E27FC236}">
                <a16:creationId xmlns=""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ppt_y</p:attrName>
                                        </p:attrNameLst>
                                      </p:cBhvr>
                                      <p:tavLst>
                                        <p:tav tm="0">
                                          <p:val>
                                            <p:strVal val="#ppt_y+#ppt_h*1.125000"/>
                                          </p:val>
                                        </p:tav>
                                        <p:tav tm="100000">
                                          <p:val>
                                            <p:strVal val="#ppt_y"/>
                                          </p:val>
                                        </p:tav>
                                      </p:tavLst>
                                    </p:anim>
                                    <p:animEffect transition="in" filter="wipe(up)">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ABA815-2EC0-4698-B31D-75D66391D88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4" y="-58570"/>
            <a:ext cx="12187592" cy="7211400"/>
          </a:xfrm>
          <a:prstGeom prst="rect">
            <a:avLst/>
          </a:prstGeom>
        </p:spPr>
      </p:pic>
      <p:grpSp>
        <p:nvGrpSpPr>
          <p:cNvPr id="4" name="组合 14">
            <a:extLst>
              <a:ext uri="{FF2B5EF4-FFF2-40B4-BE49-F238E27FC236}">
                <a16:creationId xmlns="" xmlns:a16="http://schemas.microsoft.com/office/drawing/2014/main" id="{9F928D08-CBC1-47DA-8C48-8196F1B2EEA6}"/>
              </a:ext>
            </a:extLst>
          </p:cNvPr>
          <p:cNvGrpSpPr/>
          <p:nvPr/>
        </p:nvGrpSpPr>
        <p:grpSpPr>
          <a:xfrm>
            <a:off x="4113981" y="6565910"/>
            <a:ext cx="4295235" cy="182228"/>
            <a:chOff x="1839287" y="5184146"/>
            <a:chExt cx="2767715" cy="95254"/>
          </a:xfrm>
        </p:grpSpPr>
        <p:grpSp>
          <p:nvGrpSpPr>
            <p:cNvPr id="7" name="组合 15">
              <a:extLst>
                <a:ext uri="{FF2B5EF4-FFF2-40B4-BE49-F238E27FC236}">
                  <a16:creationId xmlns=""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8" name="组合 27">
                <a:extLst>
                  <a:ext uri="{FF2B5EF4-FFF2-40B4-BE49-F238E27FC236}">
                    <a16:creationId xmlns=""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9" name="组合 43">
                  <a:extLst>
                    <a:ext uri="{FF2B5EF4-FFF2-40B4-BE49-F238E27FC236}">
                      <a16:creationId xmlns=""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10" name="组合 51">
                    <a:extLst>
                      <a:ext uri="{FF2B5EF4-FFF2-40B4-BE49-F238E27FC236}">
                        <a16:creationId xmlns=""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1" name="组合 52">
                    <a:extLst>
                      <a:ext uri="{FF2B5EF4-FFF2-40B4-BE49-F238E27FC236}">
                        <a16:creationId xmlns=""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12" name="组合 44">
                  <a:extLst>
                    <a:ext uri="{FF2B5EF4-FFF2-40B4-BE49-F238E27FC236}">
                      <a16:creationId xmlns=""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13" name="组合 45">
                    <a:extLst>
                      <a:ext uri="{FF2B5EF4-FFF2-40B4-BE49-F238E27FC236}">
                        <a16:creationId xmlns=""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4" name="组合 46">
                    <a:extLst>
                      <a:ext uri="{FF2B5EF4-FFF2-40B4-BE49-F238E27FC236}">
                        <a16:creationId xmlns=""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15" name="组合 28">
                <a:extLst>
                  <a:ext uri="{FF2B5EF4-FFF2-40B4-BE49-F238E27FC236}">
                    <a16:creationId xmlns=""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16" name="组合 29">
                  <a:extLst>
                    <a:ext uri="{FF2B5EF4-FFF2-40B4-BE49-F238E27FC236}">
                      <a16:creationId xmlns=""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17" name="组合 37">
                    <a:extLst>
                      <a:ext uri="{FF2B5EF4-FFF2-40B4-BE49-F238E27FC236}">
                        <a16:creationId xmlns=""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8" name="组合 38">
                    <a:extLst>
                      <a:ext uri="{FF2B5EF4-FFF2-40B4-BE49-F238E27FC236}">
                        <a16:creationId xmlns=""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19" name="组合 30">
                  <a:extLst>
                    <a:ext uri="{FF2B5EF4-FFF2-40B4-BE49-F238E27FC236}">
                      <a16:creationId xmlns=""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20" name="组合 31">
                    <a:extLst>
                      <a:ext uri="{FF2B5EF4-FFF2-40B4-BE49-F238E27FC236}">
                        <a16:creationId xmlns=""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32">
                    <a:extLst>
                      <a:ext uri="{FF2B5EF4-FFF2-40B4-BE49-F238E27FC236}">
                        <a16:creationId xmlns=""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28" name="组合 16">
              <a:extLst>
                <a:ext uri="{FF2B5EF4-FFF2-40B4-BE49-F238E27FC236}">
                  <a16:creationId xmlns=""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29" name="组合 17">
                <a:extLst>
                  <a:ext uri="{FF2B5EF4-FFF2-40B4-BE49-F238E27FC236}">
                    <a16:creationId xmlns=""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0" name="组合 18">
                <a:extLst>
                  <a:ext uri="{FF2B5EF4-FFF2-40B4-BE49-F238E27FC236}">
                    <a16:creationId xmlns=""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31" name="组合 19">
                  <a:extLst>
                    <a:ext uri="{FF2B5EF4-FFF2-40B4-BE49-F238E27FC236}">
                      <a16:creationId xmlns=""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2" name="组合 20">
                  <a:extLst>
                    <a:ext uri="{FF2B5EF4-FFF2-40B4-BE49-F238E27FC236}">
                      <a16:creationId xmlns=""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 xmlns:a16="http://schemas.microsoft.com/office/drawing/2014/main" id="{DD8C6575-801C-4F6E-839C-957AA570E83A}"/>
              </a:ext>
            </a:extLst>
          </p:cNvPr>
          <p:cNvSpPr txBox="1"/>
          <p:nvPr/>
        </p:nvSpPr>
        <p:spPr>
          <a:xfrm>
            <a:off x="3127516" y="211250"/>
            <a:ext cx="7156915" cy="646331"/>
          </a:xfrm>
          <a:prstGeom prst="rect">
            <a:avLst/>
          </a:prstGeom>
          <a:noFill/>
        </p:spPr>
        <p:txBody>
          <a:bodyPr wrap="square" rtlCol="0">
            <a:spAutoFit/>
          </a:bodyPr>
          <a:lstStyle/>
          <a:p>
            <a:pPr defTabSz="914217"/>
            <a:r>
              <a:rPr lang="en-US" sz="3600" b="1" dirty="0" smtClean="0">
                <a:solidFill>
                  <a:srgbClr val="0070C0"/>
                </a:solidFill>
                <a:latin typeface="Times New Roman" panose="02020603050405020304" pitchFamily="18" charset="0"/>
                <a:cs typeface="Times New Roman" panose="02020603050405020304" pitchFamily="18" charset="0"/>
              </a:rPr>
              <a:t>Tiết </a:t>
            </a:r>
            <a:r>
              <a:rPr lang="en-US" sz="3600" b="1" dirty="0" smtClean="0">
                <a:solidFill>
                  <a:srgbClr val="0070C0"/>
                </a:solidFill>
                <a:latin typeface="Times New Roman" panose="02020603050405020304" pitchFamily="18" charset="0"/>
                <a:cs typeface="Times New Roman" panose="02020603050405020304" pitchFamily="18" charset="0"/>
              </a:rPr>
              <a:t>.......</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Văn bản:</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 xmlns:a16="http://schemas.microsoft.com/office/drawing/2014/main" id="{F877874D-0A72-48B5-A4C2-63E4B1A9DBF2}"/>
              </a:ext>
            </a:extLst>
          </p:cNvPr>
          <p:cNvSpPr txBox="1"/>
          <p:nvPr/>
        </p:nvSpPr>
        <p:spPr>
          <a:xfrm>
            <a:off x="3079079" y="1515472"/>
            <a:ext cx="8161367" cy="707886"/>
          </a:xfrm>
          <a:prstGeom prst="rect">
            <a:avLst/>
          </a:prstGeom>
          <a:noFill/>
        </p:spPr>
        <p:txBody>
          <a:bodyPr wrap="square" rtlCol="0">
            <a:spAutoFit/>
          </a:bodyPr>
          <a:lstStyle/>
          <a:p>
            <a:pPr algn="ctr" defTabSz="914217"/>
            <a:r>
              <a:rPr lang="en-US" sz="4000" b="1" dirty="0" smtClean="0">
                <a:solidFill>
                  <a:srgbClr val="0070C0"/>
                </a:solidFill>
                <a:latin typeface="Times New Roman" panose="02020603050405020304" pitchFamily="18" charset="0"/>
                <a:cs typeface="Times New Roman" panose="02020603050405020304" pitchFamily="18" charset="0"/>
              </a:rPr>
              <a:t>CÂU CHUYỆN VỀ CON ĐƯỜNG</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 xmlns:a16="http://schemas.microsoft.com/office/drawing/2014/main" id="{DD8C6575-801C-4F6E-839C-957AA570E83A}"/>
              </a:ext>
            </a:extLst>
          </p:cNvPr>
          <p:cNvSpPr txBox="1"/>
          <p:nvPr/>
        </p:nvSpPr>
        <p:spPr>
          <a:xfrm>
            <a:off x="5069465" y="2468422"/>
            <a:ext cx="3848659" cy="584775"/>
          </a:xfrm>
          <a:prstGeom prst="rect">
            <a:avLst/>
          </a:prstGeom>
          <a:noFill/>
        </p:spPr>
        <p:txBody>
          <a:bodyPr wrap="square" rtlCol="0">
            <a:spAutoFit/>
          </a:bodyPr>
          <a:lstStyle/>
          <a:p>
            <a:pPr defTabSz="914217"/>
            <a:r>
              <a:rPr lang="en-US" sz="3200" b="1" dirty="0" smtClean="0">
                <a:solidFill>
                  <a:srgbClr val="0070C0"/>
                </a:solidFill>
                <a:latin typeface="Times New Roman" panose="02020603050405020304" pitchFamily="18" charset="0"/>
                <a:cs typeface="Times New Roman" panose="02020603050405020304" pitchFamily="18" charset="0"/>
              </a:rPr>
              <a:t>(Đoàn Công Lê Huy)</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 xmlns:a16="http://schemas.microsoft.com/office/drawing/2014/main" id="{DD8C6575-801C-4F6E-839C-957AA570E83A}"/>
              </a:ext>
            </a:extLst>
          </p:cNvPr>
          <p:cNvSpPr txBox="1"/>
          <p:nvPr/>
        </p:nvSpPr>
        <p:spPr>
          <a:xfrm>
            <a:off x="4213949" y="3704666"/>
            <a:ext cx="7262181" cy="523220"/>
          </a:xfrm>
          <a:prstGeom prst="rect">
            <a:avLst/>
          </a:prstGeom>
          <a:noFill/>
        </p:spPr>
        <p:txBody>
          <a:bodyPr wrap="square" rtlCol="0">
            <a:spAutoFit/>
          </a:bodyPr>
          <a:lstStyle/>
          <a:p>
            <a:pPr defTabSz="914217"/>
            <a:r>
              <a:rPr lang="en-US" sz="2800" b="1" dirty="0">
                <a:solidFill>
                  <a:srgbClr val="0070C0"/>
                </a:solidFill>
                <a:latin typeface="Times New Roman" panose="02020603050405020304" pitchFamily="18" charset="0"/>
                <a:cs typeface="Times New Roman" panose="02020603050405020304" pitchFamily="18" charset="0"/>
              </a:rPr>
              <a:t>Giáo </a:t>
            </a:r>
            <a:r>
              <a:rPr lang="en-US" sz="2800" b="1" dirty="0" smtClean="0">
                <a:solidFill>
                  <a:srgbClr val="0070C0"/>
                </a:solidFill>
                <a:latin typeface="Times New Roman" panose="02020603050405020304" pitchFamily="18" charset="0"/>
                <a:cs typeface="Times New Roman" panose="02020603050405020304" pitchFamily="18" charset="0"/>
              </a:rPr>
              <a:t>viên: </a:t>
            </a:r>
            <a:r>
              <a:rPr lang="en-US" sz="2800" b="1" dirty="0" smtClean="0">
                <a:solidFill>
                  <a:srgbClr val="0070C0"/>
                </a:solidFill>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EFA9F9-C421-4B86-B421-46FC782B5CE8}"/>
              </a:ext>
            </a:extLst>
          </p:cNvPr>
          <p:cNvPicPr>
            <a:picLocks noChangeAspect="1"/>
          </p:cNvPicPr>
          <p:nvPr/>
        </p:nvPicPr>
        <p:blipFill>
          <a:blip r:embed="rId4">
            <a:extLst>
              <a:ext uri="{BEBA8EAE-BF5A-486C-A8C5-ECC9F3942E4B}">
                <a14:imgProps xmlns="" xmlns:a14="http://schemas.microsoft.com/office/drawing/2010/main">
                  <a14:imgLayer r:embed="">
                    <a14:imgEffect>
                      <a14:backgroundRemoval t="2000" b="95500" l="2670" r="96117">
                        <a14:foregroundMark x1="45146" y1="4000" x2="45146" y2="4000"/>
                        <a14:foregroundMark x1="32767" y1="2833" x2="32767" y2="2833"/>
                        <a14:foregroundMark x1="43932" y1="2000" x2="43932" y2="2000"/>
                        <a14:foregroundMark x1="8252" y1="37167" x2="8252" y2="37167"/>
                        <a14:foregroundMark x1="9466" y1="33500" x2="9466" y2="33500"/>
                        <a14:foregroundMark x1="6068" y1="65000" x2="6068" y2="65000"/>
                        <a14:foregroundMark x1="5097" y1="35667" x2="5097" y2="35667"/>
                        <a14:foregroundMark x1="4854" y1="38333" x2="4854" y2="38333"/>
                        <a14:foregroundMark x1="93932" y1="54000" x2="93932" y2="54000"/>
                        <a14:foregroundMark x1="94903" y1="63500" x2="94903" y2="63500"/>
                        <a14:foregroundMark x1="96117" y1="56000" x2="96117" y2="56000"/>
                        <a14:foregroundMark x1="47087" y1="95500" x2="47087" y2="95500"/>
                        <a14:foregroundMark x1="3641" y1="63667" x2="3641" y2="63667"/>
                        <a14:foregroundMark x1="2670" y1="66167" x2="2670" y2="66167"/>
                      </a14:backgroundRemoval>
                    </a14:imgEffect>
                  </a14:imgLayer>
                </a14:imgProps>
              </a:ext>
            </a:extLst>
          </a:blip>
          <a:stretch>
            <a:fillRect/>
          </a:stretch>
        </p:blipFill>
        <p:spPr>
          <a:xfrm>
            <a:off x="-7091" y="105049"/>
            <a:ext cx="4299257" cy="7047781"/>
          </a:xfrm>
          <a:prstGeom prst="rect">
            <a:avLst/>
          </a:prstGeom>
        </p:spPr>
      </p:pic>
      <p:pic>
        <p:nvPicPr>
          <p:cNvPr id="6" name="Picture 5">
            <a:extLst>
              <a:ext uri="{FF2B5EF4-FFF2-40B4-BE49-F238E27FC236}">
                <a16:creationId xmlns="" xmlns:a16="http://schemas.microsoft.com/office/drawing/2014/main" id="{DB592168-13B4-4DF3-9C66-94A2A8C71338}"/>
              </a:ext>
            </a:extLst>
          </p:cNvPr>
          <p:cNvPicPr>
            <a:picLocks noChangeAspect="1"/>
          </p:cNvPicPr>
          <p:nvPr/>
        </p:nvPicPr>
        <p:blipFill>
          <a:blip r:embed="rId5"/>
          <a:stretch>
            <a:fillRect/>
          </a:stretch>
        </p:blipFill>
        <p:spPr>
          <a:xfrm>
            <a:off x="2044603" y="4947100"/>
            <a:ext cx="1871017" cy="2058287"/>
          </a:xfrm>
          <a:prstGeom prst="rect">
            <a:avLst/>
          </a:prstGeom>
        </p:spPr>
      </p:pic>
    </p:spTree>
    <p:extLst>
      <p:ext uri="{BB962C8B-B14F-4D97-AF65-F5344CB8AC3E}">
        <p14:creationId xmlns="" xmlns:p14="http://schemas.microsoft.com/office/powerpoint/2010/main" val="14624249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arn(inVertical)">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41">
            <a:extLst>
              <a:ext uri="{FF2B5EF4-FFF2-40B4-BE49-F238E27FC236}">
                <a16:creationId xmlns="" xmlns:a16="http://schemas.microsoft.com/office/drawing/2014/main" id="{25EFD4B2-71A3-4CE8-8336-8C143AADE4EF}"/>
              </a:ext>
            </a:extLst>
          </p:cNvPr>
          <p:cNvSpPr txBox="1"/>
          <p:nvPr/>
        </p:nvSpPr>
        <p:spPr>
          <a:xfrm>
            <a:off x="206718" y="1422224"/>
            <a:ext cx="7469558" cy="523220"/>
          </a:xfrm>
          <a:prstGeom prst="rect">
            <a:avLst/>
          </a:prstGeom>
          <a:noFill/>
        </p:spPr>
        <p:txBody>
          <a:bodyPr vert="horz" wrap="square" rtlCol="0">
            <a:spAutoFit/>
          </a:bodyPr>
          <a:lstStyle/>
          <a:p>
            <a:pPr defTabSz="914217"/>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Tác giả</a:t>
            </a:r>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41">
            <a:extLst>
              <a:ext uri="{FF2B5EF4-FFF2-40B4-BE49-F238E27FC236}">
                <a16:creationId xmlns="" xmlns:a16="http://schemas.microsoft.com/office/drawing/2014/main" id="{25EFD4B2-71A3-4CE8-8336-8C143AADE4EF}"/>
              </a:ext>
            </a:extLst>
          </p:cNvPr>
          <p:cNvSpPr txBox="1"/>
          <p:nvPr/>
        </p:nvSpPr>
        <p:spPr>
          <a:xfrm>
            <a:off x="294325" y="2468168"/>
            <a:ext cx="7469558" cy="523220"/>
          </a:xfrm>
          <a:prstGeom prst="rect">
            <a:avLst/>
          </a:prstGeom>
          <a:noFill/>
        </p:spPr>
        <p:txBody>
          <a:bodyPr vert="horz" wrap="square" rtlCol="0">
            <a:spAutoFit/>
          </a:bodyPr>
          <a:lstStyle/>
          <a:p>
            <a:pPr defTabSz="914217"/>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 Tác phẩm: </a:t>
            </a:r>
            <a:endParaRPr lang="zh-CN" altLang="en-US" sz="2800"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Rectangle 9"/>
          <p:cNvSpPr/>
          <p:nvPr/>
        </p:nvSpPr>
        <p:spPr>
          <a:xfrm>
            <a:off x="4715053" y="1429017"/>
            <a:ext cx="6096000" cy="523220"/>
          </a:xfrm>
          <a:prstGeom prst="rect">
            <a:avLst/>
          </a:prstGeom>
        </p:spPr>
        <p:txBody>
          <a:bodyPr>
            <a:spAutoFit/>
          </a:bodyPr>
          <a:lstStyle/>
          <a:p>
            <a:r>
              <a:rPr lang="en-US" sz="2800" dirty="0" smtClean="0">
                <a:solidFill>
                  <a:schemeClr val="bg1"/>
                </a:solidFill>
                <a:latin typeface="Times New Roman" pitchFamily="18" charset="0"/>
                <a:cs typeface="Times New Roman" pitchFamily="18" charset="0"/>
              </a:rPr>
              <a:t>(1963), quê ở Thừa Thiên-Huế. </a:t>
            </a:r>
            <a:endParaRPr lang="en-US" sz="2800" dirty="0">
              <a:solidFill>
                <a:schemeClr val="bg1"/>
              </a:solidFill>
              <a:latin typeface="Times New Roman" pitchFamily="18" charset="0"/>
              <a:cs typeface="Times New Roman"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308549" y="3311233"/>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41">
            <a:extLst>
              <a:ext uri="{FF2B5EF4-FFF2-40B4-BE49-F238E27FC236}">
                <a16:creationId xmlns="" xmlns:a16="http://schemas.microsoft.com/office/drawing/2014/main" id="{25EFD4B2-71A3-4CE8-8336-8C143AADE4EF}"/>
              </a:ext>
            </a:extLst>
          </p:cNvPr>
          <p:cNvSpPr txBox="1"/>
          <p:nvPr/>
        </p:nvSpPr>
        <p:spPr>
          <a:xfrm>
            <a:off x="320264" y="4200826"/>
            <a:ext cx="7469558" cy="523220"/>
          </a:xfrm>
          <a:prstGeom prst="rect">
            <a:avLst/>
          </a:prstGeom>
          <a:noFill/>
        </p:spPr>
        <p:txBody>
          <a:bodyPr vert="horz" wrap="square" rtlCol="0">
            <a:spAutoFit/>
          </a:bodyPr>
          <a:lstStyle/>
          <a:p>
            <a:pPr defTabSz="914217"/>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zh-CN" altLang="en-US" sz="2800"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ounded Rectangle 12"/>
          <p:cNvSpPr/>
          <p:nvPr/>
        </p:nvSpPr>
        <p:spPr>
          <a:xfrm>
            <a:off x="6489670" y="4059218"/>
            <a:ext cx="4245547" cy="1332877"/>
          </a:xfrm>
          <a:prstGeom prst="roundRect">
            <a:avLst/>
          </a:prstGeom>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just" defTabSz="1218926">
              <a:defRPr/>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t>
            </a:r>
            <a:r>
              <a:rPr lang="vi-VN"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ọc to, rõ ràng, chậm rãi, thể hiện đuọc những lí lẽ tác giả đưa ra.</a:t>
            </a:r>
            <a:endParaRPr kumimoji="0" lang="en-US" sz="28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Rounded Rectangle 13"/>
          <p:cNvSpPr/>
          <p:nvPr/>
        </p:nvSpPr>
        <p:spPr>
          <a:xfrm>
            <a:off x="6429958" y="5541033"/>
            <a:ext cx="4329438" cy="914400"/>
          </a:xfrm>
          <a:prstGeom prst="roundRect">
            <a:avLst/>
          </a:prstGeom>
          <a:ln w="762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8926" rtl="0" eaLnBrk="1" fontAlgn="auto" latinLnBrk="0" hangingPunct="1">
              <a:lnSpc>
                <a:spcPct val="100000"/>
              </a:lnSpc>
              <a:spcBef>
                <a:spcPts val="0"/>
              </a:spcBef>
              <a:spcAft>
                <a:spcPts val="0"/>
              </a:spcAft>
              <a:buClrTx/>
              <a:buSzTx/>
              <a:buFontTx/>
              <a:buNone/>
              <a:tabLst/>
              <a:defRPr/>
            </a:pPr>
            <a:r>
              <a:rPr kumimoji="0" lang="en-US" sz="2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Chú</a:t>
            </a:r>
            <a:r>
              <a:rPr kumimoji="0" lang="en-US" sz="2800" b="0" i="0" u="none" strike="noStrike" kern="100" cap="none" spc="0" normalizeH="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ý </a:t>
            </a:r>
            <a:r>
              <a:rPr kumimoji="0" lang="en-US" sz="2800" b="0" i="0" u="none" strike="noStrike" kern="100" cap="none" spc="0" normalizeH="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00" cap="none" spc="0" normalizeH="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00" cap="none" spc="0" normalizeH="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từ</a:t>
            </a:r>
            <a:r>
              <a:rPr kumimoji="0" lang="en-US" sz="2800" b="0" i="0" u="none" strike="noStrike" kern="100" cap="none" spc="0" normalizeH="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00" cap="none" spc="0" normalizeH="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khó</a:t>
            </a:r>
            <a:r>
              <a:rPr kumimoji="0" lang="en-US" sz="2800" b="0" i="0" u="none" strike="noStrike" kern="100" cap="none" spc="0" normalizeH="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5" name="Straight Arrow Connector 14"/>
          <p:cNvCxnSpPr>
            <a:cxnSpLocks/>
            <a:endCxn id="13" idx="1"/>
          </p:cNvCxnSpPr>
          <p:nvPr/>
        </p:nvCxnSpPr>
        <p:spPr>
          <a:xfrm>
            <a:off x="1548143" y="4508626"/>
            <a:ext cx="4941527" cy="217031"/>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endCxn id="14" idx="1"/>
          </p:cNvCxnSpPr>
          <p:nvPr/>
        </p:nvCxnSpPr>
        <p:spPr>
          <a:xfrm>
            <a:off x="3512745" y="5042780"/>
            <a:ext cx="2917213" cy="955453"/>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73101" y="1890749"/>
            <a:ext cx="9163901" cy="523220"/>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 Ông </a:t>
            </a:r>
            <a:r>
              <a:rPr lang="en-US" sz="2800" dirty="0" smtClean="0">
                <a:solidFill>
                  <a:schemeClr val="bg1"/>
                </a:solidFill>
                <a:latin typeface="Times New Roman" pitchFamily="18" charset="0"/>
                <a:cs typeface="Times New Roman" pitchFamily="18" charset="0"/>
              </a:rPr>
              <a:t>là nhà văn thường viết cho lứa tuổi học trò.</a:t>
            </a:r>
            <a:endParaRPr lang="en-US" sz="2800" dirty="0">
              <a:solidFill>
                <a:schemeClr val="bg1"/>
              </a:solidFill>
              <a:latin typeface="Times New Roman" pitchFamily="18" charset="0"/>
              <a:cs typeface="Times New Roman" pitchFamily="18" charset="0"/>
            </a:endParaRPr>
          </a:p>
        </p:txBody>
      </p:sp>
      <p:sp>
        <p:nvSpPr>
          <p:cNvPr id="18" name="文本框 41">
            <a:extLst>
              <a:ext uri="{FF2B5EF4-FFF2-40B4-BE49-F238E27FC236}">
                <a16:creationId xmlns="" xmlns:a16="http://schemas.microsoft.com/office/drawing/2014/main" id="{25EFD4B2-71A3-4CE8-8336-8C143AADE4EF}"/>
              </a:ext>
            </a:extLst>
          </p:cNvPr>
          <p:cNvSpPr txBox="1"/>
          <p:nvPr/>
        </p:nvSpPr>
        <p:spPr>
          <a:xfrm>
            <a:off x="1590326" y="1429776"/>
            <a:ext cx="7469558" cy="523220"/>
          </a:xfrm>
          <a:prstGeom prst="rect">
            <a:avLst/>
          </a:prstGeom>
          <a:noFill/>
        </p:spPr>
        <p:txBody>
          <a:bodyPr vert="horz" wrap="square" rtlCol="0">
            <a:spAutoFit/>
          </a:bodyPr>
          <a:lstStyle/>
          <a:p>
            <a:pPr defTabSz="914217"/>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 Đoàn Công Lê Huy</a:t>
            </a:r>
            <a:endParaRPr lang="zh-CN" altLang="en-US" sz="2800"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18"/>
          <p:cNvSpPr/>
          <p:nvPr/>
        </p:nvSpPr>
        <p:spPr>
          <a:xfrm>
            <a:off x="2287509" y="2481146"/>
            <a:ext cx="9481996" cy="954107"/>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Trích từ cuốn “Gửi em mây trắng”, NXB Kim Đồng, Hà Nội, 2016, Tr.7-12.</a:t>
            </a:r>
            <a:endParaRPr lang="en-US" sz="2800" dirty="0">
              <a:solidFill>
                <a:schemeClr val="bg1"/>
              </a:solidFill>
              <a:latin typeface="Times New Roman" pitchFamily="18" charset="0"/>
              <a:cs typeface="Times New Roman" pitchFamily="18" charset="0"/>
            </a:endParaRPr>
          </a:p>
        </p:txBody>
      </p:sp>
      <p:sp>
        <p:nvSpPr>
          <p:cNvPr id="20" name="Thought Bubble: Cloud 5">
            <a:extLst>
              <a:ext uri="{FF2B5EF4-FFF2-40B4-BE49-F238E27FC236}">
                <a16:creationId xmlns="" xmlns:a16="http://schemas.microsoft.com/office/drawing/2014/main" id="{4AFF1701-CB17-4487-BE38-49EB11A98D59}"/>
              </a:ext>
            </a:extLst>
          </p:cNvPr>
          <p:cNvSpPr/>
          <p:nvPr/>
        </p:nvSpPr>
        <p:spPr>
          <a:xfrm>
            <a:off x="5900964" y="2944271"/>
            <a:ext cx="4872659" cy="3759820"/>
          </a:xfrm>
          <a:prstGeom prst="cloudCallout">
            <a:avLst>
              <a:gd name="adj1" fmla="val -66450"/>
              <a:gd name="adj2" fmla="val 33948"/>
            </a:avLst>
          </a:prstGeom>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spcAft>
                <a:spcPts val="0"/>
              </a:spcAft>
            </a:pPr>
            <a:r>
              <a:rPr lang="vi-VN" sz="3200" i="1" kern="100" dirty="0" smtClean="0">
                <a:latin typeface="Times New Roman" panose="02020603050405020304" pitchFamily="18" charset="0"/>
                <a:ea typeface="SimSun" panose="02010600030101010101" pitchFamily="2" charset="-122"/>
              </a:rPr>
              <a:t>Ai là tác giả của VB “Câu chuyện về con đường”? VB được trích từ đâu?</a:t>
            </a:r>
          </a:p>
        </p:txBody>
      </p:sp>
      <p:sp>
        <p:nvSpPr>
          <p:cNvPr id="2049" name="Rectangle 1"/>
          <p:cNvSpPr>
            <a:spLocks noChangeArrowheads="1"/>
          </p:cNvSpPr>
          <p:nvPr/>
        </p:nvSpPr>
        <p:spPr bwMode="auto">
          <a:xfrm>
            <a:off x="334978" y="3793403"/>
            <a:ext cx="44662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Đọc và tìm hiểu chú thích</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文本框 41">
            <a:extLst>
              <a:ext uri="{FF2B5EF4-FFF2-40B4-BE49-F238E27FC236}">
                <a16:creationId xmlns="" xmlns:a16="http://schemas.microsoft.com/office/drawing/2014/main" id="{25EFD4B2-71A3-4CE8-8336-8C143AADE4EF}"/>
              </a:ext>
            </a:extLst>
          </p:cNvPr>
          <p:cNvSpPr txBox="1"/>
          <p:nvPr/>
        </p:nvSpPr>
        <p:spPr>
          <a:xfrm>
            <a:off x="291603" y="4688205"/>
            <a:ext cx="7469558" cy="523220"/>
          </a:xfrm>
          <a:prstGeom prst="rect">
            <a:avLst/>
          </a:prstGeom>
          <a:noFill/>
        </p:spPr>
        <p:txBody>
          <a:bodyPr vert="horz" wrap="square" rtlCol="0">
            <a:spAutoFit/>
          </a:bodyPr>
          <a:lstStyle/>
          <a:p>
            <a:pPr defTabSz="914217"/>
            <a:r>
              <a:rPr lang="en-US" altLang="zh-CN" sz="2800"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 Tìm hiểu chú thích:</a:t>
            </a:r>
            <a:endParaRPr lang="zh-CN" altLang="en-US" sz="2800"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49"/>
                                        </p:tgtEl>
                                        <p:attrNameLst>
                                          <p:attrName>style.visibility</p:attrName>
                                        </p:attrNameLst>
                                      </p:cBhvr>
                                      <p:to>
                                        <p:strVal val="visible"/>
                                      </p:to>
                                    </p:set>
                                    <p:animEffect transition="in" filter="blinds(horizontal)">
                                      <p:cBhvr>
                                        <p:cTn id="72" dur="500"/>
                                        <p:tgtEl>
                                          <p:spTgt spid="204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linds(horizontal)">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blinds(horizontal)">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linds(horizontal)">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animBg="1"/>
      <p:bldP spid="14" grpId="0" animBg="1"/>
      <p:bldP spid="16" grpId="0"/>
      <p:bldP spid="18" grpId="0"/>
      <p:bldP spid="19" grpId="0"/>
      <p:bldP spid="20" grpId="0" animBg="1"/>
      <p:bldP spid="20" grpId="1" animBg="1"/>
      <p:bldP spid="204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5" name="Rectangle 1"/>
          <p:cNvSpPr>
            <a:spLocks noChangeArrowheads="1"/>
          </p:cNvSpPr>
          <p:nvPr/>
        </p:nvSpPr>
        <p:spPr bwMode="auto">
          <a:xfrm>
            <a:off x="262552" y="1928388"/>
            <a:ext cx="185018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Kết cấu:</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08" y="0"/>
            <a:ext cx="12187592" cy="6855520"/>
          </a:xfrm>
          <a:prstGeom prst="rect">
            <a:avLst/>
          </a:prstGeom>
        </p:spPr>
      </p:pic>
      <p:pic>
        <p:nvPicPr>
          <p:cNvPr id="9" name="Picture 8" descr="Kĩ thuật &quot;Khăn trải bàn&quot;"/>
          <p:cNvPicPr/>
          <p:nvPr/>
        </p:nvPicPr>
        <p:blipFill>
          <a:blip r:embed="rId4"/>
          <a:srcRect/>
          <a:stretch>
            <a:fillRect/>
          </a:stretch>
        </p:blipFill>
        <p:spPr bwMode="auto">
          <a:xfrm>
            <a:off x="135343" y="2296671"/>
            <a:ext cx="5133775" cy="3560920"/>
          </a:xfrm>
          <a:prstGeom prst="rect">
            <a:avLst/>
          </a:prstGeom>
          <a:noFill/>
          <a:ln w="9525">
            <a:noFill/>
            <a:miter lim="800000"/>
            <a:headEnd/>
            <a:tailEnd/>
          </a:ln>
        </p:spPr>
      </p:pic>
      <p:sp>
        <p:nvSpPr>
          <p:cNvPr id="47105" name="Rectangle 1"/>
          <p:cNvSpPr>
            <a:spLocks noChangeArrowheads="1"/>
          </p:cNvSpPr>
          <p:nvPr/>
        </p:nvSpPr>
        <p:spPr bwMode="auto">
          <a:xfrm>
            <a:off x="5522615" y="1874092"/>
            <a:ext cx="6111088" cy="224676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i="1" dirty="0" smtClean="0">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Nêu phương thức biểu đạt chính được sử dụng trong văn bản.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b="1" i="1" dirty="0" smtClean="0">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Văn bản chia làm mấy phần? Nêu ý chính của từng phần.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b="1" i="1" dirty="0" smtClean="0">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Văn bản viết về vấn đề gì?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
          <p:cNvSpPr>
            <a:spLocks noChangeArrowheads="1"/>
          </p:cNvSpPr>
          <p:nvPr/>
        </p:nvSpPr>
        <p:spPr bwMode="auto">
          <a:xfrm>
            <a:off x="5557317" y="1347451"/>
            <a:ext cx="6040171"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3. NỘI DUNG: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
          <p:cNvSpPr>
            <a:spLocks noChangeArrowheads="1"/>
          </p:cNvSpPr>
          <p:nvPr/>
        </p:nvSpPr>
        <p:spPr bwMode="auto">
          <a:xfrm>
            <a:off x="117695" y="1789566"/>
            <a:ext cx="5160475"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i="1" dirty="0" smtClean="0">
                <a:latin typeface="Times New Roman" pitchFamily="18" charset="0"/>
                <a:cs typeface="Times New Roman" pitchFamily="18" charset="0"/>
              </a:rPr>
              <a:t>2. HÌNH THỨC: khăn trải bàn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1"/>
          <p:cNvSpPr>
            <a:spLocks noChangeArrowheads="1"/>
          </p:cNvSpPr>
          <p:nvPr/>
        </p:nvSpPr>
        <p:spPr bwMode="auto">
          <a:xfrm>
            <a:off x="4025773" y="0"/>
            <a:ext cx="4971862" cy="1015663"/>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6000" b="1" dirty="0" smtClean="0">
                <a:latin typeface="Times New Roman" pitchFamily="18" charset="0"/>
                <a:cs typeface="Times New Roman" pitchFamily="18" charset="0"/>
              </a:rPr>
              <a:t>THẢO LUẬN</a:t>
            </a:r>
            <a:endParaRPr kumimoji="0" lang="en-US" sz="6000" b="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1"/>
          <p:cNvSpPr>
            <a:spLocks noChangeArrowheads="1"/>
          </p:cNvSpPr>
          <p:nvPr/>
        </p:nvSpPr>
        <p:spPr bwMode="auto">
          <a:xfrm>
            <a:off x="153909" y="1228259"/>
            <a:ext cx="5115209"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THỜI</a:t>
            </a: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GIAN: 5 phút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
          <p:cNvSpPr>
            <a:spLocks noChangeArrowheads="1"/>
          </p:cNvSpPr>
          <p:nvPr/>
        </p:nvSpPr>
        <p:spPr bwMode="auto">
          <a:xfrm>
            <a:off x="5530159" y="4268715"/>
            <a:ext cx="6139758"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i="1" dirty="0" smtClean="0">
                <a:latin typeface="Times New Roman" pitchFamily="18" charset="0"/>
                <a:ea typeface="Calibri" pitchFamily="34" charset="0"/>
                <a:cs typeface="Times New Roman" pitchFamily="18" charset="0"/>
              </a:rPr>
              <a:t>4</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b="1" i="1" dirty="0" smtClean="0">
                <a:latin typeface="Times New Roman" pitchFamily="18" charset="0"/>
                <a:ea typeface="Calibri" pitchFamily="34" charset="0"/>
                <a:cs typeface="Times New Roman" pitchFamily="18" charset="0"/>
              </a:rPr>
              <a:t>BÁO CÁO</a:t>
            </a: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58152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0" fill="hold"/>
                                        <p:tgtEl>
                                          <p:spTgt spid="17"/>
                                        </p:tgtEl>
                                        <p:attrNameLst>
                                          <p:attrName>ppt_x</p:attrName>
                                        </p:attrNameLst>
                                      </p:cBhvr>
                                      <p:tavLst>
                                        <p:tav tm="0">
                                          <p:val>
                                            <p:strVal val="#ppt_x"/>
                                          </p:val>
                                        </p:tav>
                                        <p:tav tm="100000">
                                          <p:val>
                                            <p:strVal val="#ppt_x"/>
                                          </p:val>
                                        </p:tav>
                                      </p:tavLst>
                                    </p:anim>
                                    <p:anim calcmode="lin" valueType="num">
                                      <p:cBhvr additive="base">
                                        <p:cTn id="14"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ppt_x"/>
                                          </p:val>
                                        </p:tav>
                                        <p:tav tm="100000">
                                          <p:val>
                                            <p:strVal val="#ppt_x"/>
                                          </p:val>
                                        </p:tav>
                                      </p:tavLst>
                                    </p:anim>
                                    <p:anim calcmode="lin" valueType="num">
                                      <p:cBhvr additive="base">
                                        <p:cTn id="20" dur="5000" fill="hold"/>
                                        <p:tgtEl>
                                          <p:spTgt spid="12"/>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0" fill="hold"/>
                                        <p:tgtEl>
                                          <p:spTgt spid="9"/>
                                        </p:tgtEl>
                                        <p:attrNameLst>
                                          <p:attrName>ppt_x</p:attrName>
                                        </p:attrNameLst>
                                      </p:cBhvr>
                                      <p:tavLst>
                                        <p:tav tm="0">
                                          <p:val>
                                            <p:strVal val="#ppt_x"/>
                                          </p:val>
                                        </p:tav>
                                        <p:tav tm="100000">
                                          <p:val>
                                            <p:strVal val="#ppt_x"/>
                                          </p:val>
                                        </p:tav>
                                      </p:tavLst>
                                    </p:anim>
                                    <p:anim calcmode="lin" valueType="num">
                                      <p:cBhvr additive="base">
                                        <p:cTn id="2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0" fill="hold"/>
                                        <p:tgtEl>
                                          <p:spTgt spid="11"/>
                                        </p:tgtEl>
                                        <p:attrNameLst>
                                          <p:attrName>ppt_x</p:attrName>
                                        </p:attrNameLst>
                                      </p:cBhvr>
                                      <p:tavLst>
                                        <p:tav tm="0">
                                          <p:val>
                                            <p:strVal val="#ppt_x"/>
                                          </p:val>
                                        </p:tav>
                                        <p:tav tm="100000">
                                          <p:val>
                                            <p:strVal val="#ppt_x"/>
                                          </p:val>
                                        </p:tav>
                                      </p:tavLst>
                                    </p:anim>
                                    <p:anim calcmode="lin" valueType="num">
                                      <p:cBhvr additive="base">
                                        <p:cTn id="30" dur="5000" fill="hold"/>
                                        <p:tgtEl>
                                          <p:spTgt spid="11"/>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47105"/>
                                        </p:tgtEl>
                                        <p:attrNameLst>
                                          <p:attrName>style.visibility</p:attrName>
                                        </p:attrNameLst>
                                      </p:cBhvr>
                                      <p:to>
                                        <p:strVal val="visible"/>
                                      </p:to>
                                    </p:set>
                                    <p:anim calcmode="lin" valueType="num">
                                      <p:cBhvr additive="base">
                                        <p:cTn id="33" dur="5000" fill="hold"/>
                                        <p:tgtEl>
                                          <p:spTgt spid="47105"/>
                                        </p:tgtEl>
                                        <p:attrNameLst>
                                          <p:attrName>ppt_x</p:attrName>
                                        </p:attrNameLst>
                                      </p:cBhvr>
                                      <p:tavLst>
                                        <p:tav tm="0">
                                          <p:val>
                                            <p:strVal val="#ppt_x"/>
                                          </p:val>
                                        </p:tav>
                                        <p:tav tm="100000">
                                          <p:val>
                                            <p:strVal val="#ppt_x"/>
                                          </p:val>
                                        </p:tav>
                                      </p:tavLst>
                                    </p:anim>
                                    <p:anim calcmode="lin" valueType="num">
                                      <p:cBhvr additive="base">
                                        <p:cTn id="34" dur="5000" fill="hold"/>
                                        <p:tgtEl>
                                          <p:spTgt spid="4710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0" fill="hold"/>
                                        <p:tgtEl>
                                          <p:spTgt spid="19"/>
                                        </p:tgtEl>
                                        <p:attrNameLst>
                                          <p:attrName>ppt_x</p:attrName>
                                        </p:attrNameLst>
                                      </p:cBhvr>
                                      <p:tavLst>
                                        <p:tav tm="0">
                                          <p:val>
                                            <p:strVal val="#ppt_x"/>
                                          </p:val>
                                        </p:tav>
                                        <p:tav tm="100000">
                                          <p:val>
                                            <p:strVal val="#ppt_x"/>
                                          </p:val>
                                        </p:tav>
                                      </p:tavLst>
                                    </p:anim>
                                    <p:anim calcmode="lin" valueType="num">
                                      <p:cBhvr additive="base">
                                        <p:cTn id="40"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11" grpId="0" animBg="1"/>
      <p:bldP spid="12" grpId="0" animBg="1"/>
      <p:bldP spid="14" grpId="0" animBg="1"/>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5" name="Rectangle 1"/>
          <p:cNvSpPr>
            <a:spLocks noChangeArrowheads="1"/>
          </p:cNvSpPr>
          <p:nvPr/>
        </p:nvSpPr>
        <p:spPr bwMode="auto">
          <a:xfrm>
            <a:off x="262552" y="1928388"/>
            <a:ext cx="185018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Kết cấu:</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77" name="Rectangle 1"/>
          <p:cNvSpPr>
            <a:spLocks noChangeArrowheads="1"/>
          </p:cNvSpPr>
          <p:nvPr/>
        </p:nvSpPr>
        <p:spPr bwMode="auto">
          <a:xfrm>
            <a:off x="334978" y="2390115"/>
            <a:ext cx="561403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 </a:t>
            </a:r>
            <a:r>
              <a:rPr kumimoji="0" lang="vi-VN"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Phương thức biểu đạt:</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nghị luận.</a:t>
            </a:r>
            <a:r>
              <a:rPr kumimoji="0" lang="vi-VN"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vi-VN"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78" name="Rectangle 2"/>
          <p:cNvSpPr>
            <a:spLocks noChangeArrowheads="1"/>
          </p:cNvSpPr>
          <p:nvPr/>
        </p:nvSpPr>
        <p:spPr bwMode="auto">
          <a:xfrm>
            <a:off x="307822" y="2897109"/>
            <a:ext cx="276710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 Bố cục:</a:t>
            </a:r>
            <a:r>
              <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3 phần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79" name="Rectangle 3"/>
          <p:cNvSpPr>
            <a:spLocks noChangeArrowheads="1"/>
          </p:cNvSpPr>
          <p:nvPr/>
        </p:nvSpPr>
        <p:spPr bwMode="auto">
          <a:xfrm>
            <a:off x="461727" y="3413156"/>
            <a:ext cx="1135304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Phần  1</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(Từ đầu </a:t>
            </a:r>
            <a:r>
              <a:rPr kumimoji="0" lang="en-US" sz="28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đến </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 đường c</a:t>
            </a:r>
            <a:r>
              <a:rPr kumimoji="0" lang="en-US" sz="2800" b="0" i="1" u="none" strike="noStrike" cap="none" normalizeH="0" baseline="0" dirty="0" smtClean="0">
                <a:ln>
                  <a:noFill/>
                </a:ln>
                <a:solidFill>
                  <a:schemeClr val="bg1"/>
                </a:solidFill>
                <a:effectLst/>
                <a:latin typeface="Calibri"/>
                <a:ea typeface="Calibri" pitchFamily="34" charset="0"/>
                <a:cs typeface="Times New Roman" pitchFamily="18" charset="0"/>
              </a:rPr>
              <a:t>ó</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ý nghĩa sớm hơn em tưởng."): </a:t>
            </a:r>
            <a:r>
              <a:rPr kumimoji="0" lang="nl-NL"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Nêu vấn đề nghị luận</a:t>
            </a:r>
            <a:endParaRPr kumimoji="0" lang="nl-NL"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80" name="Rectangle 4"/>
          <p:cNvSpPr>
            <a:spLocks noChangeArrowheads="1"/>
          </p:cNvSpPr>
          <p:nvPr/>
        </p:nvSpPr>
        <p:spPr bwMode="auto">
          <a:xfrm>
            <a:off x="443619" y="4372823"/>
            <a:ext cx="1131683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Phần 2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(Tiếp … đến “</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không bao giờ là yếu tố quyết định thành công”</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Bàn luận vấn đề- những ý nghĩa phong phú của hình ảnh “con đường”</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0181" name="Rectangle 5"/>
          <p:cNvSpPr>
            <a:spLocks noChangeArrowheads="1"/>
          </p:cNvSpPr>
          <p:nvPr/>
        </p:nvSpPr>
        <p:spPr bwMode="auto">
          <a:xfrm>
            <a:off x="425513" y="5350598"/>
            <a:ext cx="1142547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Phần 3</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(Đoạn còn lại): </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Kết th</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ú</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 vấn đề</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vai trò của c</a:t>
            </a:r>
            <a:r>
              <a:rPr kumimoji="0" lang="en-US"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 nhân trong việc lựa chọn đường đi cho cuộc đời m</a:t>
            </a:r>
            <a:r>
              <a:rPr kumimoji="0" lang="en-US" sz="2800" b="0" i="0" u="none" strike="noStrike" cap="none" normalizeH="0" baseline="0" dirty="0" smtClean="0">
                <a:ln>
                  <a:noFill/>
                </a:ln>
                <a:solidFill>
                  <a:schemeClr val="bg1"/>
                </a:solidFill>
                <a:effectLst/>
                <a:latin typeface="Calibri"/>
                <a:ea typeface="Calibri" pitchFamily="34" charset="0"/>
                <a:cs typeface="Times New Roman" pitchFamily="18" charset="0"/>
              </a:rPr>
              <a:t>ì</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nh.</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blinds(horizontal)">
                                      <p:cBhvr>
                                        <p:cTn id="7" dur="5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linds(horizontal)">
                                      <p:cBhvr>
                                        <p:cTn id="12" dur="5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gtEl>
                                        <p:attrNameLst>
                                          <p:attrName>style.visibility</p:attrName>
                                        </p:attrNameLst>
                                      </p:cBhvr>
                                      <p:to>
                                        <p:strVal val="visible"/>
                                      </p:to>
                                    </p:set>
                                    <p:animEffect transition="in" filter="blinds(horizontal)">
                                      <p:cBhvr>
                                        <p:cTn id="17" dur="500"/>
                                        <p:tgtEl>
                                          <p:spTgt spid="501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0"/>
                                        </p:tgtEl>
                                        <p:attrNameLst>
                                          <p:attrName>style.visibility</p:attrName>
                                        </p:attrNameLst>
                                      </p:cBhvr>
                                      <p:to>
                                        <p:strVal val="visible"/>
                                      </p:to>
                                    </p:set>
                                    <p:animEffect transition="in" filter="blinds(horizontal)">
                                      <p:cBhvr>
                                        <p:cTn id="22" dur="500"/>
                                        <p:tgtEl>
                                          <p:spTgt spid="5018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1"/>
                                        </p:tgtEl>
                                        <p:attrNameLst>
                                          <p:attrName>style.visibility</p:attrName>
                                        </p:attrNameLst>
                                      </p:cBhvr>
                                      <p:to>
                                        <p:strVal val="visible"/>
                                      </p:to>
                                    </p:set>
                                    <p:animEffect transition="in" filter="blinds(horizontal)">
                                      <p:cBhvr>
                                        <p:cTn id="2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50178" grpId="0"/>
      <p:bldP spid="50179" grpId="0"/>
      <p:bldP spid="50180" grpId="0"/>
      <p:bldP spid="501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25" name="Rectangle 1"/>
          <p:cNvSpPr>
            <a:spLocks noChangeArrowheads="1"/>
          </p:cNvSpPr>
          <p:nvPr/>
        </p:nvSpPr>
        <p:spPr bwMode="auto">
          <a:xfrm>
            <a:off x="262552" y="1928388"/>
            <a:ext cx="185018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Kết cấu:</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77" name="Rectangle 1"/>
          <p:cNvSpPr>
            <a:spLocks noChangeArrowheads="1"/>
          </p:cNvSpPr>
          <p:nvPr/>
        </p:nvSpPr>
        <p:spPr bwMode="auto">
          <a:xfrm>
            <a:off x="334978" y="2390115"/>
            <a:ext cx="561403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 </a:t>
            </a:r>
            <a:r>
              <a:rPr kumimoji="0" lang="vi-VN"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Phương thức biểu đạt:</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nghị luận.</a:t>
            </a:r>
            <a:r>
              <a:rPr kumimoji="0" lang="vi-VN"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vi-VN"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0178" name="Rectangle 2"/>
          <p:cNvSpPr>
            <a:spLocks noChangeArrowheads="1"/>
          </p:cNvSpPr>
          <p:nvPr/>
        </p:nvSpPr>
        <p:spPr bwMode="auto">
          <a:xfrm>
            <a:off x="307822" y="2897109"/>
            <a:ext cx="276710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 Bố cục:</a:t>
            </a:r>
            <a:r>
              <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3 phần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1201" name="Rectangle 1"/>
          <p:cNvSpPr>
            <a:spLocks noChangeArrowheads="1"/>
          </p:cNvSpPr>
          <p:nvPr/>
        </p:nvSpPr>
        <p:spPr bwMode="auto">
          <a:xfrm>
            <a:off x="289714" y="3395050"/>
            <a:ext cx="1152506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 Vấn đề b</a:t>
            </a:r>
            <a:r>
              <a:rPr kumimoji="0" lang="pt-BR" sz="2800" b="1" i="0" u="none" strike="noStrike" cap="none" normalizeH="0" baseline="0" dirty="0" smtClean="0">
                <a:ln>
                  <a:noFill/>
                </a:ln>
                <a:solidFill>
                  <a:schemeClr val="bg1"/>
                </a:solidFill>
                <a:effectLst/>
                <a:latin typeface="Calibri"/>
                <a:ea typeface="Calibri" pitchFamily="34" charset="0"/>
                <a:cs typeface="Times New Roman" pitchFamily="18" charset="0"/>
              </a:rPr>
              <a:t>à</a:t>
            </a:r>
            <a:r>
              <a:rPr kumimoji="0" lang="pt-BR"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 luận: </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Ý  nghĩa của h</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ì</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nh ảnh </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 đường</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à</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vai trò của c</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nhân trong việc lựa chọn đường đi cho cuộc đời m</a:t>
            </a:r>
            <a:r>
              <a:rPr kumimoji="0" lang="pt-BR" sz="2800" b="0" i="0" u="none" strike="noStrike" cap="none" normalizeH="0" baseline="0" dirty="0" smtClean="0">
                <a:ln>
                  <a:noFill/>
                </a:ln>
                <a:solidFill>
                  <a:schemeClr val="bg1"/>
                </a:solidFill>
                <a:effectLst/>
                <a:latin typeface="Calibri"/>
                <a:ea typeface="Calibri" pitchFamily="34" charset="0"/>
                <a:cs typeface="Times New Roman" pitchFamily="18" charset="0"/>
              </a:rPr>
              <a:t>ì</a:t>
            </a:r>
            <a:r>
              <a:rPr kumimoji="0" lang="pt-B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nh.</a:t>
            </a:r>
            <a:endParaRPr kumimoji="0" lang="pt-BR"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blinds(horizontal)">
                                      <p:cBhvr>
                                        <p:cTn id="7" dur="5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linds(horizontal)">
                                      <p:cBhvr>
                                        <p:cTn id="12" dur="5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1"/>
                                        </p:tgtEl>
                                        <p:attrNameLst>
                                          <p:attrName>style.visibility</p:attrName>
                                        </p:attrNameLst>
                                      </p:cBhvr>
                                      <p:to>
                                        <p:strVal val="visible"/>
                                      </p:to>
                                    </p:set>
                                    <p:animEffect transition="in" filter="blinds(horizontal)">
                                      <p:cBhvr>
                                        <p:cTn id="17"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50178" grpId="0"/>
      <p:bldP spid="512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189351" y="187022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 Tìm hiểu chi tiết:</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hought Bubble: Cloud 5">
            <a:extLst>
              <a:ext uri="{FF2B5EF4-FFF2-40B4-BE49-F238E27FC236}">
                <a16:creationId xmlns="" xmlns:a16="http://schemas.microsoft.com/office/drawing/2014/main" id="{4AFF1701-CB17-4487-BE38-49EB11A98D59}"/>
              </a:ext>
            </a:extLst>
          </p:cNvPr>
          <p:cNvSpPr/>
          <p:nvPr/>
        </p:nvSpPr>
        <p:spPr>
          <a:xfrm>
            <a:off x="5900964" y="2944271"/>
            <a:ext cx="5959076" cy="3759820"/>
          </a:xfrm>
          <a:prstGeom prst="cloudCallout">
            <a:avLst>
              <a:gd name="adj1" fmla="val -66450"/>
              <a:gd name="adj2" fmla="val 33948"/>
            </a:avLst>
          </a:prstGeom>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i="1" kern="100" dirty="0" smtClean="0">
                <a:latin typeface="Times New Roman" panose="02020603050405020304" pitchFamily="18" charset="0"/>
                <a:ea typeface="SimSun" panose="02010600030101010101" pitchFamily="2" charset="-122"/>
              </a:rPr>
              <a:t>? </a:t>
            </a:r>
            <a:r>
              <a:rPr lang="en-US" sz="3200" i="1" kern="100" dirty="0" smtClean="0">
                <a:latin typeface="Times New Roman" panose="02020603050405020304" pitchFamily="18" charset="0"/>
                <a:ea typeface="SimSun" panose="02010600030101010101" pitchFamily="2" charset="-122"/>
              </a:rPr>
              <a:t>Vấn đề nhị luận được thể hiện thông qua câu văn nào</a:t>
            </a:r>
            <a:r>
              <a:rPr lang="vi-VN" sz="3200" i="1" kern="100" dirty="0" smtClean="0">
                <a:latin typeface="Times New Roman" panose="02020603050405020304" pitchFamily="18" charset="0"/>
                <a:ea typeface="SimSun" panose="02010600030101010101" pitchFamily="2" charset="-122"/>
              </a:rPr>
              <a:t>?</a:t>
            </a:r>
            <a:endParaRPr lang="vi-VN" sz="3200" i="1" kern="100" dirty="0" smtClean="0">
              <a:latin typeface="Times New Roman" panose="02020603050405020304" pitchFamily="18" charset="0"/>
              <a:ea typeface="SimSun" panose="02010600030101010101" pitchFamily="2" charset="-122"/>
            </a:endParaRPr>
          </a:p>
        </p:txBody>
      </p:sp>
      <p:sp>
        <p:nvSpPr>
          <p:cNvPr id="13" name="Rectangle 12"/>
          <p:cNvSpPr/>
          <p:nvPr/>
        </p:nvSpPr>
        <p:spPr>
          <a:xfrm>
            <a:off x="277835" y="2302776"/>
            <a:ext cx="3757760" cy="523220"/>
          </a:xfrm>
          <a:prstGeom prst="rect">
            <a:avLst/>
          </a:prstGeom>
        </p:spPr>
        <p:txBody>
          <a:bodyPr wrap="none">
            <a:spAutoFit/>
          </a:bodyPr>
          <a:lstStyle/>
          <a:p>
            <a:r>
              <a:rPr lang="nl-NL" sz="2800" b="1" i="1" dirty="0" smtClean="0">
                <a:solidFill>
                  <a:schemeClr val="bg1"/>
                </a:solidFill>
                <a:latin typeface="Times New Roman" pitchFamily="18" charset="0"/>
                <a:cs typeface="Times New Roman" pitchFamily="18" charset="0"/>
              </a:rPr>
              <a:t>1. Nêu vấn đề nghị luận</a:t>
            </a:r>
            <a:endParaRPr lang="en-US" sz="2800" dirty="0">
              <a:solidFill>
                <a:schemeClr val="bg1"/>
              </a:solidFill>
              <a:latin typeface="Times New Roman" pitchFamily="18" charset="0"/>
              <a:cs typeface="Times New Roman" pitchFamily="18" charset="0"/>
            </a:endParaRPr>
          </a:p>
        </p:txBody>
      </p:sp>
      <p:sp>
        <p:nvSpPr>
          <p:cNvPr id="52225" name="Rectangle 1"/>
          <p:cNvSpPr>
            <a:spLocks noChangeArrowheads="1"/>
          </p:cNvSpPr>
          <p:nvPr/>
        </p:nvSpPr>
        <p:spPr bwMode="auto">
          <a:xfrm>
            <a:off x="344032" y="2697933"/>
            <a:ext cx="1147979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Không phải đợi đến lúc ngồi trước bộ hồ sơ thi đại học em mới nghĩ về con đường em đi. Con đường có ý nghĩa sớm hơn em tưởng”.</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 name="Thought Bubble: Cloud 5">
            <a:extLst>
              <a:ext uri="{FF2B5EF4-FFF2-40B4-BE49-F238E27FC236}">
                <a16:creationId xmlns="" xmlns:a16="http://schemas.microsoft.com/office/drawing/2014/main" id="{4AFF1701-CB17-4487-BE38-49EB11A98D59}"/>
              </a:ext>
            </a:extLst>
          </p:cNvPr>
          <p:cNvSpPr/>
          <p:nvPr/>
        </p:nvSpPr>
        <p:spPr>
          <a:xfrm>
            <a:off x="6781046" y="3585171"/>
            <a:ext cx="4959799" cy="2800545"/>
          </a:xfrm>
          <a:prstGeom prst="cloudCallout">
            <a:avLst>
              <a:gd name="adj1" fmla="val -66450"/>
              <a:gd name="adj2" fmla="val 33948"/>
            </a:avLst>
          </a:prstGeom>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i="1" kern="100" dirty="0" smtClean="0">
                <a:latin typeface="Times New Roman" panose="02020603050405020304" pitchFamily="18" charset="0"/>
                <a:ea typeface="SimSun" panose="02010600030101010101" pitchFamily="2" charset="-122"/>
              </a:rPr>
              <a:t>? Tác giả đã nêu vấn đề bằng cách nào? </a:t>
            </a:r>
          </a:p>
        </p:txBody>
      </p:sp>
      <p:sp>
        <p:nvSpPr>
          <p:cNvPr id="52226" name="Rectangle 2"/>
          <p:cNvSpPr>
            <a:spLocks noChangeArrowheads="1"/>
          </p:cNvSpPr>
          <p:nvPr/>
        </p:nvSpPr>
        <p:spPr bwMode="auto">
          <a:xfrm>
            <a:off x="235390" y="3630439"/>
            <a:ext cx="115612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=&gt;</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a:t>
            </a:r>
            <a:r>
              <a:rPr kumimoji="0" lang="en-US"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 giả nêu vấn đề trực tiếp, ngắn gọn.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7" name="Thought Bubble: Cloud 5">
            <a:extLst>
              <a:ext uri="{FF2B5EF4-FFF2-40B4-BE49-F238E27FC236}">
                <a16:creationId xmlns="" xmlns:a16="http://schemas.microsoft.com/office/drawing/2014/main" id="{4AFF1701-CB17-4487-BE38-49EB11A98D59}"/>
              </a:ext>
            </a:extLst>
          </p:cNvPr>
          <p:cNvSpPr/>
          <p:nvPr/>
        </p:nvSpPr>
        <p:spPr>
          <a:xfrm>
            <a:off x="7297092" y="3778301"/>
            <a:ext cx="4659517" cy="3079699"/>
          </a:xfrm>
          <a:prstGeom prst="cloudCallout">
            <a:avLst>
              <a:gd name="adj1" fmla="val -66450"/>
              <a:gd name="adj2" fmla="val 33948"/>
            </a:avLst>
          </a:prstGeom>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i="1" kern="100" dirty="0" smtClean="0">
                <a:latin typeface="Times New Roman" panose="02020603050405020304" pitchFamily="18" charset="0"/>
                <a:ea typeface="SimSun" panose="02010600030101010101" pitchFamily="2" charset="-122"/>
              </a:rPr>
              <a:t>? Hiệu quả nghệ thuật được tạo ra nhờ cách nêu vấn đề đó là gì?</a:t>
            </a:r>
          </a:p>
        </p:txBody>
      </p:sp>
      <p:sp>
        <p:nvSpPr>
          <p:cNvPr id="52227" name="Rectangle 3"/>
          <p:cNvSpPr>
            <a:spLocks noChangeArrowheads="1"/>
          </p:cNvSpPr>
          <p:nvPr/>
        </p:nvSpPr>
        <p:spPr bwMode="auto">
          <a:xfrm>
            <a:off x="280657" y="4083113"/>
            <a:ext cx="72843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vi-VN" sz="2800" dirty="0" smtClean="0">
                <a:solidFill>
                  <a:schemeClr val="bg1"/>
                </a:solidFill>
                <a:latin typeface="Times New Roman" pitchFamily="18" charset="0"/>
                <a:ea typeface="Calibri" pitchFamily="34" charset="0"/>
                <a:cs typeface="Times New Roman" pitchFamily="18" charset="0"/>
              </a:rPr>
              <a:t>=&gt; </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Nêu tình huống: </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tăng tính hấp dẫn, gây tò mò.</a:t>
            </a:r>
            <a:endParaRPr kumimoji="0" lang="vi-VN"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225"/>
                                        </p:tgtEl>
                                        <p:attrNameLst>
                                          <p:attrName>style.visibility</p:attrName>
                                        </p:attrNameLst>
                                      </p:cBhvr>
                                      <p:to>
                                        <p:strVal val="visible"/>
                                      </p:to>
                                    </p:set>
                                    <p:animEffect transition="in" filter="blinds(horizontal)">
                                      <p:cBhvr>
                                        <p:cTn id="27" dur="500"/>
                                        <p:tgtEl>
                                          <p:spTgt spid="522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226"/>
                                        </p:tgtEl>
                                        <p:attrNameLst>
                                          <p:attrName>style.visibility</p:attrName>
                                        </p:attrNameLst>
                                      </p:cBhvr>
                                      <p:to>
                                        <p:strVal val="visible"/>
                                      </p:to>
                                    </p:set>
                                    <p:animEffect transition="in" filter="blinds(horizontal)">
                                      <p:cBhvr>
                                        <p:cTn id="42" dur="500"/>
                                        <p:tgtEl>
                                          <p:spTgt spid="522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2227"/>
                                        </p:tgtEl>
                                        <p:attrNameLst>
                                          <p:attrName>style.visibility</p:attrName>
                                        </p:attrNameLst>
                                      </p:cBhvr>
                                      <p:to>
                                        <p:strVal val="visible"/>
                                      </p:to>
                                    </p:set>
                                    <p:animEffect transition="in" filter="blinds(horizontal)">
                                      <p:cBhvr>
                                        <p:cTn id="5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3" grpId="0"/>
      <p:bldP spid="52225" grpId="0"/>
      <p:bldP spid="15" grpId="0" animBg="1"/>
      <p:bldP spid="15" grpId="1" animBg="1"/>
      <p:bldP spid="52226" grpId="0"/>
      <p:bldP spid="17" grpId="0" animBg="1"/>
      <p:bldP spid="17" grpId="1" animBg="1"/>
      <p:bldP spid="522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189351" y="187022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 Tìm hiểu chi tiết:</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p:cNvSpPr/>
          <p:nvPr/>
        </p:nvSpPr>
        <p:spPr>
          <a:xfrm>
            <a:off x="277835" y="2302776"/>
            <a:ext cx="3757760" cy="523220"/>
          </a:xfrm>
          <a:prstGeom prst="rect">
            <a:avLst/>
          </a:prstGeom>
        </p:spPr>
        <p:txBody>
          <a:bodyPr wrap="none">
            <a:spAutoFit/>
          </a:bodyPr>
          <a:lstStyle/>
          <a:p>
            <a:r>
              <a:rPr lang="nl-NL" sz="2800" b="1" i="1" dirty="0" smtClean="0">
                <a:solidFill>
                  <a:schemeClr val="bg1"/>
                </a:solidFill>
                <a:latin typeface="Times New Roman" pitchFamily="18" charset="0"/>
                <a:cs typeface="Times New Roman" pitchFamily="18" charset="0"/>
              </a:rPr>
              <a:t>1. Nêu vấn đề nghị luận</a:t>
            </a:r>
            <a:endParaRPr lang="en-US" sz="2800" dirty="0">
              <a:solidFill>
                <a:schemeClr val="bg1"/>
              </a:solidFill>
              <a:latin typeface="Times New Roman" pitchFamily="18" charset="0"/>
              <a:cs typeface="Times New Roman" pitchFamily="18" charset="0"/>
            </a:endParaRPr>
          </a:p>
        </p:txBody>
      </p:sp>
      <p:sp>
        <p:nvSpPr>
          <p:cNvPr id="16" name="Rectangle 15"/>
          <p:cNvSpPr/>
          <p:nvPr/>
        </p:nvSpPr>
        <p:spPr>
          <a:xfrm>
            <a:off x="212963" y="2781084"/>
            <a:ext cx="9844362" cy="523220"/>
          </a:xfrm>
          <a:prstGeom prst="rect">
            <a:avLst/>
          </a:prstGeom>
        </p:spPr>
        <p:txBody>
          <a:bodyPr wrap="none">
            <a:spAutoFit/>
          </a:bodyPr>
          <a:lstStyle/>
          <a:p>
            <a:r>
              <a:rPr lang="vi-VN" sz="2800" b="1" i="1" dirty="0" smtClean="0">
                <a:solidFill>
                  <a:schemeClr val="bg1"/>
                </a:solidFill>
                <a:latin typeface="Times New Roman" pitchFamily="18" charset="0"/>
                <a:cs typeface="Times New Roman" pitchFamily="18" charset="0"/>
              </a:rPr>
              <a:t>2</a:t>
            </a:r>
            <a:r>
              <a:rPr lang="vi-VN" sz="2800" b="1" i="1" dirty="0" smtClean="0">
                <a:solidFill>
                  <a:schemeClr val="bg1"/>
                </a:solidFill>
                <a:latin typeface="Times New Roman" pitchFamily="18" charset="0"/>
                <a:cs typeface="Times New Roman" pitchFamily="18" charset="0"/>
              </a:rPr>
              <a:t>. Đặc điểm và ý nghĩa phong phú của hình ảnh “Con đường”</a:t>
            </a:r>
            <a:endParaRPr lang="en-US" sz="2800" dirty="0">
              <a:solidFill>
                <a:schemeClr val="bg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0722-nutaixe1"/>
          <p:cNvPicPr>
            <a:picLocks noGrp="1" noChangeAspect="1"/>
          </p:cNvPicPr>
          <p:nvPr isPhoto="1"/>
        </p:nvPicPr>
        <p:blipFill>
          <a:blip r:embed="rId2"/>
          <a:srcRect/>
          <a:stretch>
            <a:fillRect/>
          </a:stretch>
        </p:blipFill>
        <p:spPr bwMode="auto">
          <a:xfrm>
            <a:off x="0" y="504825"/>
            <a:ext cx="12192000" cy="5848350"/>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08" y="237870"/>
            <a:ext cx="12187592" cy="6855520"/>
          </a:xfrm>
          <a:prstGeom prst="rect">
            <a:avLst/>
          </a:prstGeom>
        </p:spPr>
      </p:pic>
      <p:sp>
        <p:nvSpPr>
          <p:cNvPr id="11" name="Rectangle 1"/>
          <p:cNvSpPr>
            <a:spLocks noChangeArrowheads="1"/>
          </p:cNvSpPr>
          <p:nvPr/>
        </p:nvSpPr>
        <p:spPr bwMode="auto">
          <a:xfrm>
            <a:off x="2516854" y="1392718"/>
            <a:ext cx="5088057"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3. NỘI DUNG: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
          <p:cNvSpPr>
            <a:spLocks noChangeArrowheads="1"/>
          </p:cNvSpPr>
          <p:nvPr/>
        </p:nvSpPr>
        <p:spPr bwMode="auto">
          <a:xfrm>
            <a:off x="2525920" y="775577"/>
            <a:ext cx="5078992"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i="1" dirty="0" smtClean="0">
                <a:latin typeface="Times New Roman" pitchFamily="18" charset="0"/>
                <a:cs typeface="Times New Roman" pitchFamily="18" charset="0"/>
              </a:rPr>
              <a:t>2. HÌNH THỨC: Mảnh ghép</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1"/>
          <p:cNvSpPr>
            <a:spLocks noChangeArrowheads="1"/>
          </p:cNvSpPr>
          <p:nvPr/>
        </p:nvSpPr>
        <p:spPr bwMode="auto">
          <a:xfrm>
            <a:off x="0" y="36212"/>
            <a:ext cx="2525917" cy="1938992"/>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6000" b="1" dirty="0" smtClean="0">
                <a:latin typeface="Times New Roman" pitchFamily="18" charset="0"/>
                <a:cs typeface="Times New Roman" pitchFamily="18" charset="0"/>
              </a:rPr>
              <a:t>THẢO LUẬN</a:t>
            </a:r>
            <a:endParaRPr kumimoji="0" lang="en-US" sz="6000" b="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1"/>
          <p:cNvSpPr>
            <a:spLocks noChangeArrowheads="1"/>
          </p:cNvSpPr>
          <p:nvPr/>
        </p:nvSpPr>
        <p:spPr bwMode="auto">
          <a:xfrm>
            <a:off x="2462542" y="169004"/>
            <a:ext cx="5115209"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THỜI</a:t>
            </a:r>
            <a:r>
              <a:rPr kumimoji="0" lang="en-US" sz="2800"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GIAN: 10 phút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1"/>
          <p:cNvSpPr>
            <a:spLocks noChangeArrowheads="1"/>
          </p:cNvSpPr>
          <p:nvPr/>
        </p:nvSpPr>
        <p:spPr bwMode="auto">
          <a:xfrm>
            <a:off x="140327" y="2444457"/>
            <a:ext cx="11933977" cy="3108543"/>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Tx/>
              <a:buChar char="-"/>
            </a:pPr>
            <a:r>
              <a:rPr lang="en-US" sz="2800" dirty="0" smtClean="0"/>
              <a:t>Nhóm </a:t>
            </a:r>
            <a:r>
              <a:rPr lang="en-US" sz="2800" dirty="0" smtClean="0"/>
              <a:t>1: Đọc đoạn </a:t>
            </a:r>
            <a:r>
              <a:rPr lang="en-US" sz="2800" i="1" dirty="0" smtClean="0"/>
              <a:t>“Ngay từ khi em còn nằm cuộc tròn..”</a:t>
            </a:r>
            <a:r>
              <a:rPr lang="en-US" sz="2800" dirty="0" smtClean="0"/>
              <a:t> đến </a:t>
            </a:r>
            <a:r>
              <a:rPr lang="en-US" sz="2800" i="1" dirty="0" smtClean="0"/>
              <a:t>“...là thước đo chân em dài đi vào tương lai”.</a:t>
            </a:r>
            <a:r>
              <a:rPr lang="en-US" sz="2800" dirty="0" smtClean="0"/>
              <a:t> </a:t>
            </a:r>
          </a:p>
          <a:p>
            <a:r>
              <a:rPr lang="en-US" sz="2800" dirty="0" smtClean="0"/>
              <a:t>- </a:t>
            </a:r>
            <a:r>
              <a:rPr lang="en-US" sz="2800" dirty="0" smtClean="0"/>
              <a:t>Nhóm 2: Đọc đoạn </a:t>
            </a:r>
            <a:r>
              <a:rPr lang="en-US" sz="2800" i="1" dirty="0" smtClean="0"/>
              <a:t>“Con đường mở ra văn minh nhân loại...”</a:t>
            </a:r>
            <a:r>
              <a:rPr lang="en-US" sz="2800" dirty="0" smtClean="0"/>
              <a:t> đến </a:t>
            </a:r>
            <a:r>
              <a:rPr lang="en-US" sz="2800" i="1" dirty="0" smtClean="0"/>
              <a:t>“...những nẻo đường ngang dọc mới đang chờ em </a:t>
            </a:r>
            <a:r>
              <a:rPr lang="en-US" sz="2800" i="1" dirty="0" smtClean="0"/>
              <a:t>đó</a:t>
            </a:r>
            <a:endParaRPr lang="en-US" sz="2800" dirty="0" smtClean="0"/>
          </a:p>
          <a:p>
            <a:r>
              <a:rPr lang="en-US" sz="2800" dirty="0" smtClean="0"/>
              <a:t>- Nhóm 3: Đọc đoạn </a:t>
            </a:r>
            <a:r>
              <a:rPr lang="en-US" sz="2800" i="1" dirty="0" smtClean="0"/>
              <a:t>“Đường và chân là đôi bạn thân”</a:t>
            </a:r>
            <a:r>
              <a:rPr lang="en-US" sz="2800" dirty="0" smtClean="0"/>
              <a:t> đến </a:t>
            </a:r>
            <a:r>
              <a:rPr lang="en-US" sz="2800" i="1" dirty="0" smtClean="0"/>
              <a:t>“...khi ta đã rời xa”. </a:t>
            </a:r>
            <a:endParaRPr lang="en-US" sz="2800" dirty="0" smtClean="0"/>
          </a:p>
          <a:p>
            <a:r>
              <a:rPr lang="en-US" sz="2800" dirty="0" smtClean="0"/>
              <a:t> - Nhóm 4: Đọc đoạn </a:t>
            </a:r>
            <a:r>
              <a:rPr lang="en-US" sz="2800" i="1" dirty="0" smtClean="0"/>
              <a:t>“Em biết không, có một con đường gắn chặt với số phận mỗi người...”</a:t>
            </a:r>
            <a:r>
              <a:rPr lang="en-US" sz="2800" dirty="0" smtClean="0"/>
              <a:t> đến </a:t>
            </a:r>
            <a:r>
              <a:rPr lang="en-US" sz="2800" i="1" dirty="0" smtClean="0"/>
              <a:t>“...không bao giờ là yếu tố quyết định thành công.”.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Rectangle 1"/>
          <p:cNvSpPr>
            <a:spLocks noChangeArrowheads="1"/>
          </p:cNvSpPr>
          <p:nvPr/>
        </p:nvSpPr>
        <p:spPr bwMode="auto">
          <a:xfrm>
            <a:off x="313854" y="1919342"/>
            <a:ext cx="11371152"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i="1" dirty="0" smtClean="0">
                <a:latin typeface="Times New Roman" pitchFamily="18" charset="0"/>
                <a:ea typeface="Calibri" pitchFamily="34" charset="0"/>
                <a:cs typeface="Times New Roman" pitchFamily="18" charset="0"/>
              </a:rPr>
              <a:t> ? X</a:t>
            </a:r>
            <a:r>
              <a:rPr lang="vi-VN" sz="2800" b="1" i="1" dirty="0" smtClean="0">
                <a:latin typeface="Times New Roman" pitchFamily="18" charset="0"/>
                <a:ea typeface="Calibri" pitchFamily="34" charset="0"/>
                <a:cs typeface="Times New Roman" pitchFamily="18" charset="0"/>
              </a:rPr>
              <a:t>ác </a:t>
            </a:r>
            <a:r>
              <a:rPr lang="vi-VN" sz="2800" b="1" i="1" dirty="0" smtClean="0">
                <a:latin typeface="Times New Roman" pitchFamily="18" charset="0"/>
                <a:ea typeface="Calibri" pitchFamily="34" charset="0"/>
                <a:cs typeface="Times New Roman" pitchFamily="18" charset="0"/>
              </a:rPr>
              <a:t>định lí lẽ và dẫn chứng mà tác giả đã đưa </a:t>
            </a:r>
            <a:r>
              <a:rPr lang="en-US" sz="2800" b="1" i="1" dirty="0" smtClean="0">
                <a:latin typeface="Times New Roman" pitchFamily="18" charset="0"/>
                <a:ea typeface="Calibri" pitchFamily="34" charset="0"/>
                <a:cs typeface="Times New Roman" pitchFamily="18" charset="0"/>
              </a:rPr>
              <a:t>ra trong các đoạn văn sau:</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58152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0" fill="hold"/>
                                        <p:tgtEl>
                                          <p:spTgt spid="17"/>
                                        </p:tgtEl>
                                        <p:attrNameLst>
                                          <p:attrName>ppt_x</p:attrName>
                                        </p:attrNameLst>
                                      </p:cBhvr>
                                      <p:tavLst>
                                        <p:tav tm="0">
                                          <p:val>
                                            <p:strVal val="#ppt_x"/>
                                          </p:val>
                                        </p:tav>
                                        <p:tav tm="100000">
                                          <p:val>
                                            <p:strVal val="#ppt_x"/>
                                          </p:val>
                                        </p:tav>
                                      </p:tavLst>
                                    </p:anim>
                                    <p:anim calcmode="lin" valueType="num">
                                      <p:cBhvr additive="base">
                                        <p:cTn id="14"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ppt_x"/>
                                          </p:val>
                                        </p:tav>
                                        <p:tav tm="100000">
                                          <p:val>
                                            <p:strVal val="#ppt_x"/>
                                          </p:val>
                                        </p:tav>
                                      </p:tavLst>
                                    </p:anim>
                                    <p:anim calcmode="lin" valueType="num">
                                      <p:cBhvr additive="base">
                                        <p:cTn id="2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ppt_x"/>
                                          </p:val>
                                        </p:tav>
                                        <p:tav tm="100000">
                                          <p:val>
                                            <p:strVal val="#ppt_x"/>
                                          </p:val>
                                        </p:tav>
                                      </p:tavLst>
                                    </p:anim>
                                    <p:anim calcmode="lin" valueType="num">
                                      <p:cBhvr additive="base">
                                        <p:cTn id="26" dur="5000" fill="hold"/>
                                        <p:tgtEl>
                                          <p:spTgt spid="11"/>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0" fill="hold"/>
                                        <p:tgtEl>
                                          <p:spTgt spid="13"/>
                                        </p:tgtEl>
                                        <p:attrNameLst>
                                          <p:attrName>ppt_x</p:attrName>
                                        </p:attrNameLst>
                                      </p:cBhvr>
                                      <p:tavLst>
                                        <p:tav tm="0">
                                          <p:val>
                                            <p:strVal val="#ppt_x"/>
                                          </p:val>
                                        </p:tav>
                                        <p:tav tm="100000">
                                          <p:val>
                                            <p:strVal val="#ppt_x"/>
                                          </p:val>
                                        </p:tav>
                                      </p:tavLst>
                                    </p:anim>
                                    <p:anim calcmode="lin" valueType="num">
                                      <p:cBhvr additive="base">
                                        <p:cTn id="30" dur="5000" fill="hold"/>
                                        <p:tgtEl>
                                          <p:spTgt spid="13"/>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0" fill="hold"/>
                                        <p:tgtEl>
                                          <p:spTgt spid="15"/>
                                        </p:tgtEl>
                                        <p:attrNameLst>
                                          <p:attrName>ppt_x</p:attrName>
                                        </p:attrNameLst>
                                      </p:cBhvr>
                                      <p:tavLst>
                                        <p:tav tm="0">
                                          <p:val>
                                            <p:strVal val="#ppt_x"/>
                                          </p:val>
                                        </p:tav>
                                        <p:tav tm="100000">
                                          <p:val>
                                            <p:strVal val="#ppt_x"/>
                                          </p:val>
                                        </p:tav>
                                      </p:tavLst>
                                    </p:anim>
                                    <p:anim calcmode="lin" valueType="num">
                                      <p:cBhvr additive="base">
                                        <p:cTn id="34"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189351" y="187022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 Tìm hiểu chi tiết:</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p:cNvSpPr/>
          <p:nvPr/>
        </p:nvSpPr>
        <p:spPr>
          <a:xfrm>
            <a:off x="277835" y="2302776"/>
            <a:ext cx="3757760" cy="523220"/>
          </a:xfrm>
          <a:prstGeom prst="rect">
            <a:avLst/>
          </a:prstGeom>
        </p:spPr>
        <p:txBody>
          <a:bodyPr wrap="none">
            <a:spAutoFit/>
          </a:bodyPr>
          <a:lstStyle/>
          <a:p>
            <a:r>
              <a:rPr lang="nl-NL" sz="2800" b="1" i="1" dirty="0" smtClean="0">
                <a:solidFill>
                  <a:schemeClr val="bg1"/>
                </a:solidFill>
                <a:latin typeface="Times New Roman" pitchFamily="18" charset="0"/>
                <a:cs typeface="Times New Roman" pitchFamily="18" charset="0"/>
              </a:rPr>
              <a:t>1. Nêu vấn đề nghị luận</a:t>
            </a:r>
            <a:endParaRPr lang="en-US" sz="2800" dirty="0">
              <a:solidFill>
                <a:schemeClr val="bg1"/>
              </a:solidFill>
              <a:latin typeface="Times New Roman" pitchFamily="18" charset="0"/>
              <a:cs typeface="Times New Roman" pitchFamily="18" charset="0"/>
            </a:endParaRPr>
          </a:p>
        </p:txBody>
      </p:sp>
      <p:sp>
        <p:nvSpPr>
          <p:cNvPr id="16" name="Rectangle 15"/>
          <p:cNvSpPr/>
          <p:nvPr/>
        </p:nvSpPr>
        <p:spPr>
          <a:xfrm>
            <a:off x="212963" y="2781084"/>
            <a:ext cx="9844362" cy="523220"/>
          </a:xfrm>
          <a:prstGeom prst="rect">
            <a:avLst/>
          </a:prstGeom>
        </p:spPr>
        <p:txBody>
          <a:bodyPr wrap="none">
            <a:spAutoFit/>
          </a:bodyPr>
          <a:lstStyle/>
          <a:p>
            <a:r>
              <a:rPr lang="vi-VN" sz="2800" b="1" i="1" dirty="0" smtClean="0">
                <a:solidFill>
                  <a:schemeClr val="bg1"/>
                </a:solidFill>
                <a:latin typeface="Times New Roman" pitchFamily="18" charset="0"/>
                <a:cs typeface="Times New Roman" pitchFamily="18" charset="0"/>
              </a:rPr>
              <a:t>2</a:t>
            </a:r>
            <a:r>
              <a:rPr lang="vi-VN" sz="2800" b="1" i="1" dirty="0" smtClean="0">
                <a:solidFill>
                  <a:schemeClr val="bg1"/>
                </a:solidFill>
                <a:latin typeface="Times New Roman" pitchFamily="18" charset="0"/>
                <a:cs typeface="Times New Roman" pitchFamily="18" charset="0"/>
              </a:rPr>
              <a:t>. Đặc điểm và ý nghĩa phong phú của hình ảnh “Con đường”</a:t>
            </a:r>
            <a:endParaRPr lang="en-US" sz="2800" dirty="0">
              <a:solidFill>
                <a:schemeClr val="bg1"/>
              </a:solidFill>
              <a:latin typeface="Times New Roman" pitchFamily="18" charset="0"/>
              <a:cs typeface="Times New Roman" pitchFamily="18" charset="0"/>
            </a:endParaRPr>
          </a:p>
        </p:txBody>
      </p:sp>
      <p:sp>
        <p:nvSpPr>
          <p:cNvPr id="10" name="Rectangle 9"/>
          <p:cNvSpPr/>
          <p:nvPr/>
        </p:nvSpPr>
        <p:spPr>
          <a:xfrm>
            <a:off x="291653" y="3217174"/>
            <a:ext cx="4054315" cy="461665"/>
          </a:xfrm>
          <a:prstGeom prst="rect">
            <a:avLst/>
          </a:prstGeom>
        </p:spPr>
        <p:txBody>
          <a:bodyPr wrap="none">
            <a:spAutoFit/>
          </a:bodyPr>
          <a:lstStyle/>
          <a:p>
            <a:r>
              <a:rPr lang="en-US" sz="2400" b="1" dirty="0" smtClean="0">
                <a:solidFill>
                  <a:schemeClr val="bg1"/>
                </a:solidFill>
                <a:latin typeface="Times New Roman" pitchFamily="18" charset="0"/>
                <a:cs typeface="Times New Roman" pitchFamily="18" charset="0"/>
              </a:rPr>
              <a:t>a.Đặc điểm của “Con đường”</a:t>
            </a:r>
            <a:endParaRPr lang="en-US" sz="2400" dirty="0">
              <a:solidFill>
                <a:schemeClr val="bg1"/>
              </a:solidFill>
              <a:latin typeface="Times New Roman" pitchFamily="18" charset="0"/>
              <a:cs typeface="Times New Roman" pitchFamily="18" charset="0"/>
            </a:endParaRPr>
          </a:p>
        </p:txBody>
      </p:sp>
      <p:sp>
        <p:nvSpPr>
          <p:cNvPr id="55297" name="Rectangle 1"/>
          <p:cNvSpPr>
            <a:spLocks noChangeArrowheads="1"/>
          </p:cNvSpPr>
          <p:nvPr/>
        </p:nvSpPr>
        <p:spPr bwMode="auto">
          <a:xfrm>
            <a:off x="298765" y="3630440"/>
            <a:ext cx="115522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“Đường không có chân sẽ không còn là con đường, là sự hoang vu...”;</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12" name="Rectangle 1"/>
          <p:cNvSpPr>
            <a:spLocks noChangeArrowheads="1"/>
          </p:cNvSpPr>
          <p:nvPr/>
        </p:nvSpPr>
        <p:spPr bwMode="auto">
          <a:xfrm>
            <a:off x="298765" y="4110249"/>
            <a:ext cx="115522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“Người không có đường sẽ không đi về đâu cả...”;</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14" name="Rectangle 1"/>
          <p:cNvSpPr>
            <a:spLocks noChangeArrowheads="1"/>
          </p:cNvSpPr>
          <p:nvPr/>
        </p:nvSpPr>
        <p:spPr bwMode="auto">
          <a:xfrm>
            <a:off x="316863" y="4644421"/>
            <a:ext cx="1155222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“Sống động, có linh hồn”.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7"/>
                                        </p:tgtEl>
                                        <p:attrNameLst>
                                          <p:attrName>style.visibility</p:attrName>
                                        </p:attrNameLst>
                                      </p:cBhvr>
                                      <p:to>
                                        <p:strVal val="visible"/>
                                      </p:to>
                                    </p:set>
                                    <p:animEffect transition="in" filter="blinds(horizontal)">
                                      <p:cBhvr>
                                        <p:cTn id="12" dur="500"/>
                                        <p:tgtEl>
                                          <p:spTgt spid="552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297"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189351" y="187022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 Tìm hiểu chi tiết:</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p:cNvSpPr/>
          <p:nvPr/>
        </p:nvSpPr>
        <p:spPr>
          <a:xfrm>
            <a:off x="277835" y="2302776"/>
            <a:ext cx="3757760" cy="523220"/>
          </a:xfrm>
          <a:prstGeom prst="rect">
            <a:avLst/>
          </a:prstGeom>
        </p:spPr>
        <p:txBody>
          <a:bodyPr wrap="none">
            <a:spAutoFit/>
          </a:bodyPr>
          <a:lstStyle/>
          <a:p>
            <a:r>
              <a:rPr lang="nl-NL" sz="2800" b="1" i="1" dirty="0" smtClean="0">
                <a:solidFill>
                  <a:schemeClr val="bg1"/>
                </a:solidFill>
                <a:latin typeface="Times New Roman" pitchFamily="18" charset="0"/>
                <a:cs typeface="Times New Roman" pitchFamily="18" charset="0"/>
              </a:rPr>
              <a:t>1. Nêu vấn đề nghị luận</a:t>
            </a:r>
            <a:endParaRPr lang="en-US" sz="2800" dirty="0">
              <a:solidFill>
                <a:schemeClr val="bg1"/>
              </a:solidFill>
              <a:latin typeface="Times New Roman" pitchFamily="18" charset="0"/>
              <a:cs typeface="Times New Roman" pitchFamily="18" charset="0"/>
            </a:endParaRPr>
          </a:p>
        </p:txBody>
      </p:sp>
      <p:sp>
        <p:nvSpPr>
          <p:cNvPr id="16" name="Rectangle 15"/>
          <p:cNvSpPr/>
          <p:nvPr/>
        </p:nvSpPr>
        <p:spPr>
          <a:xfrm>
            <a:off x="212963" y="2781084"/>
            <a:ext cx="9844362" cy="523220"/>
          </a:xfrm>
          <a:prstGeom prst="rect">
            <a:avLst/>
          </a:prstGeom>
        </p:spPr>
        <p:txBody>
          <a:bodyPr wrap="none">
            <a:spAutoFit/>
          </a:bodyPr>
          <a:lstStyle/>
          <a:p>
            <a:r>
              <a:rPr lang="vi-VN" sz="2800" b="1" i="1" dirty="0" smtClean="0">
                <a:solidFill>
                  <a:schemeClr val="bg1"/>
                </a:solidFill>
                <a:latin typeface="Times New Roman" pitchFamily="18" charset="0"/>
                <a:cs typeface="Times New Roman" pitchFamily="18" charset="0"/>
              </a:rPr>
              <a:t>2</a:t>
            </a:r>
            <a:r>
              <a:rPr lang="vi-VN" sz="2800" b="1" i="1" dirty="0" smtClean="0">
                <a:solidFill>
                  <a:schemeClr val="bg1"/>
                </a:solidFill>
                <a:latin typeface="Times New Roman" pitchFamily="18" charset="0"/>
                <a:cs typeface="Times New Roman" pitchFamily="18" charset="0"/>
              </a:rPr>
              <a:t>. Đặc điểm và ý nghĩa phong phú của hình ảnh “Con đường”</a:t>
            </a:r>
            <a:endParaRPr lang="en-US" sz="2800" dirty="0">
              <a:solidFill>
                <a:schemeClr val="bg1"/>
              </a:solidFill>
              <a:latin typeface="Times New Roman" pitchFamily="18" charset="0"/>
              <a:cs typeface="Times New Roman" pitchFamily="18" charset="0"/>
            </a:endParaRPr>
          </a:p>
        </p:txBody>
      </p:sp>
      <p:sp>
        <p:nvSpPr>
          <p:cNvPr id="10" name="Rectangle 9"/>
          <p:cNvSpPr/>
          <p:nvPr/>
        </p:nvSpPr>
        <p:spPr>
          <a:xfrm>
            <a:off x="291653" y="3217174"/>
            <a:ext cx="4700326" cy="523220"/>
          </a:xfrm>
          <a:prstGeom prst="rect">
            <a:avLst/>
          </a:prstGeom>
        </p:spPr>
        <p:txBody>
          <a:bodyPr wrap="none">
            <a:spAutoFit/>
          </a:bodyPr>
          <a:lstStyle/>
          <a:p>
            <a:r>
              <a:rPr lang="en-US" sz="2800" b="1" dirty="0" smtClean="0">
                <a:solidFill>
                  <a:schemeClr val="bg1"/>
                </a:solidFill>
                <a:latin typeface="Times New Roman" pitchFamily="18" charset="0"/>
                <a:cs typeface="Times New Roman" pitchFamily="18" charset="0"/>
              </a:rPr>
              <a:t>a.Đặc điểm của “Con đường”</a:t>
            </a:r>
            <a:endParaRPr lang="en-US" sz="2800" dirty="0">
              <a:solidFill>
                <a:schemeClr val="bg1"/>
              </a:solidFill>
              <a:latin typeface="Times New Roman" pitchFamily="18" charset="0"/>
              <a:cs typeface="Times New Roman" pitchFamily="18" charset="0"/>
            </a:endParaRPr>
          </a:p>
        </p:txBody>
      </p:sp>
      <p:sp>
        <p:nvSpPr>
          <p:cNvPr id="15" name="Rectangle 14"/>
          <p:cNvSpPr/>
          <p:nvPr/>
        </p:nvSpPr>
        <p:spPr>
          <a:xfrm>
            <a:off x="262987" y="3614016"/>
            <a:ext cx="7895110" cy="523220"/>
          </a:xfrm>
          <a:prstGeom prst="rect">
            <a:avLst/>
          </a:prstGeom>
        </p:spPr>
        <p:txBody>
          <a:bodyPr wrap="none">
            <a:spAutoFit/>
          </a:bodyPr>
          <a:lstStyle/>
          <a:p>
            <a:r>
              <a:rPr lang="en-US" sz="2800" b="1" dirty="0" smtClean="0">
                <a:solidFill>
                  <a:schemeClr val="bg1"/>
                </a:solidFill>
                <a:latin typeface="Times New Roman" pitchFamily="18" charset="0"/>
                <a:cs typeface="Times New Roman" pitchFamily="18" charset="0"/>
              </a:rPr>
              <a:t>b. Ý</a:t>
            </a:r>
            <a:r>
              <a:rPr lang="vi-VN" sz="2800" b="1" dirty="0" smtClean="0">
                <a:solidFill>
                  <a:schemeClr val="bg1"/>
                </a:solidFill>
                <a:latin typeface="Times New Roman" pitchFamily="18" charset="0"/>
                <a:cs typeface="Times New Roman" pitchFamily="18" charset="0"/>
              </a:rPr>
              <a:t> nghĩa phong phú của hình ảnh “Con đường”</a:t>
            </a:r>
            <a:r>
              <a:rPr lang="en-US" sz="2800" b="1"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57345" name="Rectangle 1"/>
          <p:cNvSpPr>
            <a:spLocks noChangeArrowheads="1"/>
          </p:cNvSpPr>
          <p:nvPr/>
        </p:nvSpPr>
        <p:spPr bwMode="auto">
          <a:xfrm>
            <a:off x="235391" y="4173648"/>
            <a:ext cx="116246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“Con đường là chứng nhân đợi chờ em lớn lên”;</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17" name="Rectangle 1"/>
          <p:cNvSpPr>
            <a:spLocks noChangeArrowheads="1"/>
          </p:cNvSpPr>
          <p:nvPr/>
        </p:nvSpPr>
        <p:spPr bwMode="auto">
          <a:xfrm>
            <a:off x="235391" y="4725881"/>
            <a:ext cx="116246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“Con đường mở ra văn minh nhân loại, là biểu tượng cho sự trưởng thành của một quốc gia”;</a:t>
            </a:r>
          </a:p>
        </p:txBody>
      </p:sp>
      <p:sp>
        <p:nvSpPr>
          <p:cNvPr id="18" name="Rectangle 1"/>
          <p:cNvSpPr>
            <a:spLocks noChangeArrowheads="1"/>
          </p:cNvSpPr>
          <p:nvPr/>
        </p:nvSpPr>
        <p:spPr bwMode="auto">
          <a:xfrm>
            <a:off x="262537" y="5726489"/>
            <a:ext cx="116246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“Con đường gắn chặt với số phận  mỗi người. Ấy là “đường đời””.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5"/>
                                        </p:tgtEl>
                                        <p:attrNameLst>
                                          <p:attrName>style.visibility</p:attrName>
                                        </p:attrNameLst>
                                      </p:cBhvr>
                                      <p:to>
                                        <p:strVal val="visible"/>
                                      </p:to>
                                    </p:set>
                                    <p:animEffect transition="in" filter="blinds(horizontal)">
                                      <p:cBhvr>
                                        <p:cTn id="12" dur="500"/>
                                        <p:tgtEl>
                                          <p:spTgt spid="573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345"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 name="组合 5">
            <a:extLst>
              <a:ext uri="{FF2B5EF4-FFF2-40B4-BE49-F238E27FC236}">
                <a16:creationId xmlns=""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 xmlns:a16="http://schemas.microsoft.com/office/drawing/2014/main" id="{5273E968-B243-41CE-A1B5-F4A53298DF89}"/>
              </a:ext>
            </a:extLst>
          </p:cNvPr>
          <p:cNvPicPr>
            <a:picLocks noChangeAspect="1"/>
          </p:cNvPicPr>
          <p:nvPr/>
        </p:nvPicPr>
        <p:blipFill>
          <a:blip r:embed="rId2"/>
          <a:stretch>
            <a:fillRect/>
          </a:stretch>
        </p:blipFill>
        <p:spPr>
          <a:xfrm>
            <a:off x="-227" y="-13258"/>
            <a:ext cx="12192227" cy="6871257"/>
          </a:xfrm>
          <a:prstGeom prst="rect">
            <a:avLst/>
          </a:prstGeom>
        </p:spPr>
      </p:pic>
      <p:sp>
        <p:nvSpPr>
          <p:cNvPr id="40" name="文本框 21">
            <a:extLst>
              <a:ext uri="{FF2B5EF4-FFF2-40B4-BE49-F238E27FC236}">
                <a16:creationId xmlns="" xmlns:a16="http://schemas.microsoft.com/office/drawing/2014/main" id="{66B04CDD-4B6A-4A0F-A0CC-D8B4DC122E7E}"/>
              </a:ext>
            </a:extLst>
          </p:cNvPr>
          <p:cNvSpPr txBox="1"/>
          <p:nvPr/>
        </p:nvSpPr>
        <p:spPr>
          <a:xfrm>
            <a:off x="3944095" y="1716811"/>
            <a:ext cx="5187763" cy="1323439"/>
          </a:xfrm>
          <a:prstGeom prst="rect">
            <a:avLst/>
          </a:prstGeom>
          <a:noFill/>
        </p:spPr>
        <p:txBody>
          <a:bodyPr wrap="square" rtlCol="0">
            <a:spAutoFit/>
          </a:bodyPr>
          <a:lstStyle/>
          <a:p>
            <a:pPr marL="0" marR="0" lvl="0" indent="0" algn="just" defTabSz="914217"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Tác</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gải</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kết</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thúc</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vấn</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đề</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a:t>
            </a:r>
            <a:r>
              <a:rPr kumimoji="0" lang="vi-VN"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ư</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thế</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nào</a:t>
            </a:r>
            <a:r>
              <a:rPr kumimoji="0" lang="en-US"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zh-CN" altLang="en-US" sz="4000" b="1" i="0" u="none" strike="noStrike" kern="1200" cap="none" spc="0" normalizeH="0" baseline="0" noProof="0" dirty="0">
              <a:ln w="12700">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 xmlns:p14="http://schemas.microsoft.com/office/powerpoint/2010/main" val="13605584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D8C6575-801C-4F6E-839C-957AA570E83A}"/>
              </a:ext>
            </a:extLst>
          </p:cNvPr>
          <p:cNvSpPr txBox="1"/>
          <p:nvPr/>
        </p:nvSpPr>
        <p:spPr>
          <a:xfrm>
            <a:off x="324909" y="307818"/>
            <a:ext cx="4187683"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Tiết </a:t>
            </a:r>
            <a:r>
              <a:rPr lang="en-US" sz="2800" b="1"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Văn bản: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877874D-0A72-48B5-A4C2-63E4B1A9DBF2}"/>
              </a:ext>
            </a:extLst>
          </p:cNvPr>
          <p:cNvSpPr txBox="1"/>
          <p:nvPr/>
        </p:nvSpPr>
        <p:spPr>
          <a:xfrm>
            <a:off x="2405258" y="500568"/>
            <a:ext cx="8161367" cy="523220"/>
          </a:xfrm>
          <a:prstGeom prst="rect">
            <a:avLst/>
          </a:prstGeom>
          <a:noFill/>
        </p:spPr>
        <p:txBody>
          <a:bodyPr wrap="square" rtlCol="0">
            <a:spAutoFit/>
          </a:bodyPr>
          <a:lstStyle/>
          <a:p>
            <a:pPr algn="ctr" defTabSz="914217"/>
            <a:r>
              <a:rPr lang="en-US" sz="2800" b="1" dirty="0" smtClean="0">
                <a:solidFill>
                  <a:schemeClr val="bg1"/>
                </a:solidFill>
                <a:latin typeface="Times New Roman" panose="02020603050405020304" pitchFamily="18" charset="0"/>
                <a:cs typeface="Times New Roman" panose="02020603050405020304" pitchFamily="18" charset="0"/>
              </a:rPr>
              <a:t>CÂU CHUYỆN VỀ CON ĐƯỜNG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8C6575-801C-4F6E-839C-957AA570E83A}"/>
              </a:ext>
            </a:extLst>
          </p:cNvPr>
          <p:cNvSpPr txBox="1"/>
          <p:nvPr/>
        </p:nvSpPr>
        <p:spPr>
          <a:xfrm>
            <a:off x="8490862" y="958422"/>
            <a:ext cx="3848659" cy="523220"/>
          </a:xfrm>
          <a:prstGeom prst="rect">
            <a:avLst/>
          </a:prstGeom>
          <a:noFill/>
        </p:spPr>
        <p:txBody>
          <a:bodyPr wrap="square" rtlCol="0">
            <a:spAutoFit/>
          </a:bodyPr>
          <a:lstStyle/>
          <a:p>
            <a:pPr defTabSz="914217"/>
            <a:r>
              <a:rPr lang="en-US" sz="2800" b="1" dirty="0" smtClean="0">
                <a:solidFill>
                  <a:schemeClr val="bg1"/>
                </a:solidFill>
                <a:latin typeface="Times New Roman" panose="02020603050405020304" pitchFamily="18" charset="0"/>
                <a:cs typeface="Times New Roman" panose="02020603050405020304" pitchFamily="18" charset="0"/>
              </a:rPr>
              <a:t>(Đoàn Công Lê Huy)</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 name="文本框 41">
            <a:extLst>
              <a:ext uri="{FF2B5EF4-FFF2-40B4-BE49-F238E27FC236}">
                <a16:creationId xmlns="" xmlns:a16="http://schemas.microsoft.com/office/drawing/2014/main" id="{25EFD4B2-71A3-4CE8-8336-8C143AADE4EF}"/>
              </a:ext>
            </a:extLst>
          </p:cNvPr>
          <p:cNvSpPr txBox="1"/>
          <p:nvPr/>
        </p:nvSpPr>
        <p:spPr>
          <a:xfrm>
            <a:off x="217272" y="98215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hiểu chung</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41">
            <a:extLst>
              <a:ext uri="{FF2B5EF4-FFF2-40B4-BE49-F238E27FC236}">
                <a16:creationId xmlns="" xmlns:a16="http://schemas.microsoft.com/office/drawing/2014/main" id="{25EFD4B2-71A3-4CE8-8336-8C143AADE4EF}"/>
              </a:ext>
            </a:extLst>
          </p:cNvPr>
          <p:cNvSpPr txBox="1"/>
          <p:nvPr/>
        </p:nvSpPr>
        <p:spPr>
          <a:xfrm>
            <a:off x="190858" y="1464326"/>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Đọc- Hiểu văn bản</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41">
            <a:extLst>
              <a:ext uri="{FF2B5EF4-FFF2-40B4-BE49-F238E27FC236}">
                <a16:creationId xmlns="" xmlns:a16="http://schemas.microsoft.com/office/drawing/2014/main" id="{25EFD4B2-71A3-4CE8-8336-8C143AADE4EF}"/>
              </a:ext>
            </a:extLst>
          </p:cNvPr>
          <p:cNvSpPr txBox="1"/>
          <p:nvPr/>
        </p:nvSpPr>
        <p:spPr>
          <a:xfrm>
            <a:off x="189351" y="1870222"/>
            <a:ext cx="7469558" cy="523220"/>
          </a:xfrm>
          <a:prstGeom prst="rect">
            <a:avLst/>
          </a:prstGeom>
          <a:noFill/>
        </p:spPr>
        <p:txBody>
          <a:bodyPr vert="horz" wrap="square" rtlCol="0">
            <a:spAutoFit/>
          </a:bodyPr>
          <a:lstStyle/>
          <a:p>
            <a:pPr defTabSz="914217"/>
            <a:r>
              <a:rPr lang="en-US" altLang="zh-CN" sz="2800" b="1" dirty="0" smtClean="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 Tìm hiểu chi tiết:</a:t>
            </a:r>
            <a:endParaRPr lang="zh-CN" altLang="en-US" sz="2800" b="1" dirty="0">
              <a:ln w="12700">
                <a:noFill/>
              </a:ln>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p:cNvSpPr/>
          <p:nvPr/>
        </p:nvSpPr>
        <p:spPr>
          <a:xfrm>
            <a:off x="277835" y="2302776"/>
            <a:ext cx="3757760" cy="523220"/>
          </a:xfrm>
          <a:prstGeom prst="rect">
            <a:avLst/>
          </a:prstGeom>
        </p:spPr>
        <p:txBody>
          <a:bodyPr wrap="none">
            <a:spAutoFit/>
          </a:bodyPr>
          <a:lstStyle/>
          <a:p>
            <a:r>
              <a:rPr lang="nl-NL" sz="2800" b="1" i="1" dirty="0" smtClean="0">
                <a:solidFill>
                  <a:schemeClr val="bg1"/>
                </a:solidFill>
                <a:latin typeface="Times New Roman" pitchFamily="18" charset="0"/>
                <a:cs typeface="Times New Roman" pitchFamily="18" charset="0"/>
              </a:rPr>
              <a:t>1. Nêu vấn đề nghị luận</a:t>
            </a:r>
            <a:endParaRPr lang="en-US" sz="2800" dirty="0">
              <a:solidFill>
                <a:schemeClr val="bg1"/>
              </a:solidFill>
              <a:latin typeface="Times New Roman" pitchFamily="18" charset="0"/>
              <a:cs typeface="Times New Roman" pitchFamily="18" charset="0"/>
            </a:endParaRPr>
          </a:p>
        </p:txBody>
      </p:sp>
      <p:sp>
        <p:nvSpPr>
          <p:cNvPr id="16" name="Rectangle 15"/>
          <p:cNvSpPr/>
          <p:nvPr/>
        </p:nvSpPr>
        <p:spPr>
          <a:xfrm>
            <a:off x="212963" y="2781084"/>
            <a:ext cx="9844362" cy="523220"/>
          </a:xfrm>
          <a:prstGeom prst="rect">
            <a:avLst/>
          </a:prstGeom>
        </p:spPr>
        <p:txBody>
          <a:bodyPr wrap="none">
            <a:spAutoFit/>
          </a:bodyPr>
          <a:lstStyle/>
          <a:p>
            <a:r>
              <a:rPr lang="vi-VN" sz="2800" b="1" i="1" dirty="0" smtClean="0">
                <a:solidFill>
                  <a:schemeClr val="bg1"/>
                </a:solidFill>
                <a:latin typeface="Times New Roman" pitchFamily="18" charset="0"/>
                <a:cs typeface="Times New Roman" pitchFamily="18" charset="0"/>
              </a:rPr>
              <a:t>2</a:t>
            </a:r>
            <a:r>
              <a:rPr lang="vi-VN" sz="2800" b="1" i="1" dirty="0" smtClean="0">
                <a:solidFill>
                  <a:schemeClr val="bg1"/>
                </a:solidFill>
                <a:latin typeface="Times New Roman" pitchFamily="18" charset="0"/>
                <a:cs typeface="Times New Roman" pitchFamily="18" charset="0"/>
              </a:rPr>
              <a:t>. Đặc điểm và ý nghĩa phong phú của hình ảnh “Con đường”</a:t>
            </a:r>
            <a:endParaRPr lang="en-US" sz="2800" dirty="0">
              <a:solidFill>
                <a:schemeClr val="bg1"/>
              </a:solidFill>
              <a:latin typeface="Times New Roman" pitchFamily="18" charset="0"/>
              <a:cs typeface="Times New Roman" pitchFamily="18" charset="0"/>
            </a:endParaRPr>
          </a:p>
        </p:txBody>
      </p:sp>
      <p:sp>
        <p:nvSpPr>
          <p:cNvPr id="10" name="Rectangle 9"/>
          <p:cNvSpPr/>
          <p:nvPr/>
        </p:nvSpPr>
        <p:spPr>
          <a:xfrm>
            <a:off x="291653" y="3217174"/>
            <a:ext cx="4700326" cy="523220"/>
          </a:xfrm>
          <a:prstGeom prst="rect">
            <a:avLst/>
          </a:prstGeom>
        </p:spPr>
        <p:txBody>
          <a:bodyPr wrap="none">
            <a:spAutoFit/>
          </a:bodyPr>
          <a:lstStyle/>
          <a:p>
            <a:r>
              <a:rPr lang="en-US" sz="2800" b="1" dirty="0" smtClean="0">
                <a:solidFill>
                  <a:schemeClr val="bg1"/>
                </a:solidFill>
                <a:latin typeface="Times New Roman" pitchFamily="18" charset="0"/>
                <a:cs typeface="Times New Roman" pitchFamily="18" charset="0"/>
              </a:rPr>
              <a:t>a.Đặc điểm của “Con đường”</a:t>
            </a:r>
            <a:endParaRPr lang="en-US" sz="2800" dirty="0">
              <a:solidFill>
                <a:schemeClr val="bg1"/>
              </a:solidFill>
              <a:latin typeface="Times New Roman" pitchFamily="18" charset="0"/>
              <a:cs typeface="Times New Roman" pitchFamily="18" charset="0"/>
            </a:endParaRPr>
          </a:p>
        </p:txBody>
      </p:sp>
      <p:sp>
        <p:nvSpPr>
          <p:cNvPr id="15" name="Rectangle 14"/>
          <p:cNvSpPr/>
          <p:nvPr/>
        </p:nvSpPr>
        <p:spPr>
          <a:xfrm>
            <a:off x="262987" y="3614016"/>
            <a:ext cx="7895110" cy="523220"/>
          </a:xfrm>
          <a:prstGeom prst="rect">
            <a:avLst/>
          </a:prstGeom>
        </p:spPr>
        <p:txBody>
          <a:bodyPr wrap="none">
            <a:spAutoFit/>
          </a:bodyPr>
          <a:lstStyle/>
          <a:p>
            <a:r>
              <a:rPr lang="en-US" sz="2800" b="1" dirty="0" smtClean="0">
                <a:solidFill>
                  <a:schemeClr val="bg1"/>
                </a:solidFill>
                <a:latin typeface="Times New Roman" pitchFamily="18" charset="0"/>
                <a:cs typeface="Times New Roman" pitchFamily="18" charset="0"/>
              </a:rPr>
              <a:t>b. Ý</a:t>
            </a:r>
            <a:r>
              <a:rPr lang="vi-VN" sz="2800" b="1" dirty="0" smtClean="0">
                <a:solidFill>
                  <a:schemeClr val="bg1"/>
                </a:solidFill>
                <a:latin typeface="Times New Roman" pitchFamily="18" charset="0"/>
                <a:cs typeface="Times New Roman" pitchFamily="18" charset="0"/>
              </a:rPr>
              <a:t> nghĩa phong phú của hình ảnh “Con đường”</a:t>
            </a:r>
            <a:r>
              <a:rPr lang="en-US" sz="2800" b="1"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8" name="Rectangle 1"/>
          <p:cNvSpPr>
            <a:spLocks noChangeArrowheads="1"/>
          </p:cNvSpPr>
          <p:nvPr/>
        </p:nvSpPr>
        <p:spPr bwMode="auto">
          <a:xfrm>
            <a:off x="244430" y="4096865"/>
            <a:ext cx="116246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sz="2800" b="1" i="1" dirty="0" smtClean="0">
                <a:solidFill>
                  <a:schemeClr val="bg1"/>
                </a:solidFill>
                <a:latin typeface="Times New Roman" pitchFamily="18" charset="0"/>
                <a:ea typeface="Times New Roman" pitchFamily="18" charset="0"/>
                <a:cs typeface="Times New Roman" pitchFamily="18" charset="0"/>
              </a:rPr>
              <a:t>3. Vai trò của cá nhân trong việc lựa chọn đường đi cho cuộc đời mình</a:t>
            </a:r>
            <a:endParaRPr kumimoji="0" lang="en-US" sz="2800" b="1" i="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62139" y="325925"/>
            <a:ext cx="1147979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i="1" dirty="0" smtClean="0">
                <a:solidFill>
                  <a:schemeClr val="bg1"/>
                </a:solidFill>
                <a:latin typeface="Times New Roman" pitchFamily="18" charset="0"/>
                <a:ea typeface="Calibri" pitchFamily="34" charset="0"/>
                <a:cs typeface="Times New Roman" pitchFamily="18" charset="0"/>
              </a:rPr>
              <a:t>-</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Không ai có thể trả lời câu ỏi đó giúp em”;</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i="1" dirty="0" smtClean="0">
                <a:solidFill>
                  <a:schemeClr val="bg1"/>
                </a:solidFill>
                <a:latin typeface="Times New Roman" pitchFamily="18" charset="0"/>
                <a:ea typeface="Calibri" pitchFamily="34" charset="0"/>
                <a:cs typeface="Times New Roman" pitchFamily="18" charset="0"/>
              </a:rPr>
              <a:t>-</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“Để đi đến đích, em phải trải qua không ít khó khăn, thử thách, gian nan”</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i="1" dirty="0" smtClean="0">
                <a:solidFill>
                  <a:schemeClr val="bg1"/>
                </a:solidFill>
                <a:latin typeface="Times New Roman" pitchFamily="18" charset="0"/>
                <a:ea typeface="Calibri" pitchFamily="34" charset="0"/>
                <a:cs typeface="Times New Roman" pitchFamily="18" charset="0"/>
              </a:rPr>
              <a:t>-</a:t>
            </a:r>
            <a:r>
              <a:rPr kumimoji="0" lang="en-US" sz="28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“Đường đi khó không phải vì ngăn sông cách núi, mà vì lòng người ngại núi e sông”</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2770" name="Rectangle 2"/>
          <p:cNvSpPr>
            <a:spLocks noChangeArrowheads="1"/>
          </p:cNvSpPr>
          <p:nvPr/>
        </p:nvSpPr>
        <p:spPr bwMode="auto">
          <a:xfrm>
            <a:off x="398353" y="3087247"/>
            <a:ext cx="1154316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imes New Roman" pitchFamily="18" charset="0"/>
                <a:ea typeface="Calibri" pitchFamily="34" charset="0"/>
                <a:cs typeface="Times New Roman" pitchFamily="18" charset="0"/>
              </a:rPr>
              <a:t>=&gt;</a:t>
            </a: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Mỗi cá nhân có vai trò quyết định trong việc lựa chọn đường đi cho cuộc đời mình.</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5"/>
          <p:cNvSpPr/>
          <p:nvPr/>
        </p:nvSpPr>
        <p:spPr>
          <a:xfrm>
            <a:off x="322907" y="2155221"/>
            <a:ext cx="11482812" cy="954107"/>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-&gt; Sự </a:t>
            </a:r>
            <a:r>
              <a:rPr lang="en-US" sz="2800" dirty="0" smtClean="0">
                <a:solidFill>
                  <a:schemeClr val="bg1"/>
                </a:solidFill>
                <a:latin typeface="Times New Roman" pitchFamily="18" charset="0"/>
                <a:cs typeface="Times New Roman" pitchFamily="18" charset="0"/>
              </a:rPr>
              <a:t>quyết tâm, nỗ lực mới giúp con người đi đến thành công trên những con đường đã chọn.</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linds(horizontal)">
                                      <p:cBhvr>
                                        <p:cTn id="7" dur="5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blinds(horizontal)">
                                      <p:cBhvr>
                                        <p:cTn id="1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16871" y="362138"/>
            <a:ext cx="1149790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IV. Tổng kết </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16871" y="769544"/>
            <a:ext cx="1149790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Nghệ thuật:</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6" name="Rectangle 1"/>
          <p:cNvSpPr>
            <a:spLocks noChangeArrowheads="1"/>
          </p:cNvSpPr>
          <p:nvPr/>
        </p:nvSpPr>
        <p:spPr bwMode="auto">
          <a:xfrm>
            <a:off x="389299" y="1312751"/>
            <a:ext cx="1149790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Lập luận chặt chẽ, l</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lẽ x</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 đ</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ng thuyết phục v</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à</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bằng chứng chọn lọc, tiêu biểu, c</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ù</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ng c</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ch trao đổi vấn đề mở, hướng tới đối thoại với người đọc.</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á</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ch đan xen phương thức tự sự, biểu cảm trong văn nghị luận rất t</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à</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 t</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ì</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nh để l</a:t>
            </a:r>
            <a:r>
              <a:rPr kumimoji="0" lang="vi-VN" sz="2800" b="0" i="0" u="none" strike="noStrike" cap="none" normalizeH="0" baseline="0" dirty="0" smtClean="0">
                <a:ln>
                  <a:noFill/>
                </a:ln>
                <a:solidFill>
                  <a:schemeClr val="bg1"/>
                </a:solidFill>
                <a:effectLst/>
                <a:latin typeface="Calibri"/>
                <a:ea typeface="Calibri" pitchFamily="34" charset="0"/>
                <a:cs typeface="Times New Roman" pitchFamily="18" charset="0"/>
              </a:rPr>
              <a:t>à</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 tăng sức thuyết phục.</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1"/>
          <p:cNvSpPr>
            <a:spLocks noChangeArrowheads="1"/>
          </p:cNvSpPr>
          <p:nvPr/>
        </p:nvSpPr>
        <p:spPr bwMode="auto">
          <a:xfrm>
            <a:off x="322926" y="3069123"/>
            <a:ext cx="1149790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Nội dung, ý nghĩa :</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sp>
        <p:nvSpPr>
          <p:cNvPr id="8" name="Rectangle 1"/>
          <p:cNvSpPr>
            <a:spLocks noChangeArrowheads="1"/>
          </p:cNvSpPr>
          <p:nvPr/>
        </p:nvSpPr>
        <p:spPr bwMode="auto">
          <a:xfrm>
            <a:off x="380246" y="3567064"/>
            <a:ext cx="11497901"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 đường” là một hình ảnh mang nhiều ý nghĩa gắn bó mật thiết với con người.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Mỗi cá nhân có vai trò quyết định trong việc lựa chọn đường đi cho cuộc đời mình. </a:t>
            </a:r>
            <a:endParaRPr kumimoji="0" lang="vi-VN"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Chỉ có sự quyết tâm, nỗ lực mới giúp con người đi đến thành công trên những con đường đã chọn.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blinds(horizontal)">
                                      <p:cBhvr>
                                        <p:cTn id="7" dur="5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grpSp>
        <p:nvGrpSpPr>
          <p:cNvPr id="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594116" y="3019913"/>
              <a:ext cx="5034082"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p:tgtEl>
                                          <p:spTgt spid="2"/>
                                        </p:tgtEl>
                                        <p:attrNameLst>
                                          <p:attrName>ppt_y</p:attrName>
                                        </p:attrNameLst>
                                      </p:cBhvr>
                                      <p:tavLst>
                                        <p:tav tm="0">
                                          <p:val>
                                            <p:strVal val="#ppt_y+#ppt_h*1.125000"/>
                                          </p:val>
                                        </p:tav>
                                        <p:tav tm="100000">
                                          <p:val>
                                            <p:strVal val="#ppt_y"/>
                                          </p:val>
                                        </p:tav>
                                      </p:tavLst>
                                    </p:anim>
                                    <p:animEffect transition="in" filter="wipe(up)">
                                      <p:cBhvr>
                                        <p:cTn id="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2" name="Picture 11" descr="e86f050d219b5585368f7ef298c00175.png"/>
          <p:cNvPicPr>
            <a:picLocks noChangeAspect="1"/>
          </p:cNvPicPr>
          <p:nvPr/>
        </p:nvPicPr>
        <p:blipFill>
          <a:blip r:embed="rId9" cstate="print"/>
          <a:stretch>
            <a:fillRect/>
          </a:stretch>
        </p:blipFill>
        <p:spPr>
          <a:xfrm>
            <a:off x="6324600" y="4953000"/>
            <a:ext cx="1676400" cy="1676400"/>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000099"/>
                </a:solidFill>
                <a:latin typeface="Times New Roman" panose="02020603050405020304" pitchFamily="18" charset="0"/>
                <a:cs typeface="Times New Roman" panose="02020603050405020304" pitchFamily="18" charset="0"/>
              </a:rPr>
              <a:t>Câu 1</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smtClean="0">
                <a:solidFill>
                  <a:srgbClr val="000099"/>
                </a:solidFill>
                <a:latin typeface="Times New Roman" panose="02020603050405020304" pitchFamily="18" charset="0"/>
                <a:cs typeface="Times New Roman" panose="02020603050405020304" pitchFamily="18" charset="0"/>
              </a:rPr>
              <a:t> </a:t>
            </a:r>
            <a:r>
              <a:rPr lang="en-US" sz="3200" b="1" dirty="0" smtClean="0">
                <a:solidFill>
                  <a:srgbClr val="000099"/>
                </a:solidFill>
                <a:latin typeface="Times New Roman" panose="02020603050405020304" pitchFamily="18" charset="0"/>
                <a:cs typeface="Times New Roman" panose="02020603050405020304" pitchFamily="18" charset="0"/>
              </a:rPr>
              <a:t>Tác giả của văn bản “ Câu chuyện về con đường” là</a:t>
            </a:r>
            <a:r>
              <a:rPr lang="en-US" sz="3200" b="1" dirty="0" smtClean="0">
                <a:solidFill>
                  <a:srgbClr val="000099"/>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B</a:t>
            </a:r>
          </a:p>
        </p:txBody>
      </p:sp>
      <p:sp>
        <p:nvSpPr>
          <p:cNvPr id="20" name="TextBox 19"/>
          <p:cNvSpPr txBox="1"/>
          <p:nvPr/>
        </p:nvSpPr>
        <p:spPr>
          <a:xfrm>
            <a:off x="6705600" y="54864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C</a:t>
            </a: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1524000" y="1657538"/>
            <a:ext cx="4800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srgbClr val="002060"/>
                </a:solidFill>
                <a:latin typeface="Times New Roman" panose="02020603050405020304" pitchFamily="18" charset="0"/>
                <a:cs typeface="Times New Roman" panose="02020603050405020304" pitchFamily="18" charset="0"/>
              </a:rPr>
              <a:t>A. </a:t>
            </a:r>
            <a:r>
              <a:rPr lang="en-US" sz="2400" b="1" dirty="0" smtClean="0">
                <a:solidFill>
                  <a:prstClr val="black"/>
                </a:solidFill>
                <a:latin typeface="Times New Roman" panose="02020603050405020304" pitchFamily="18" charset="0"/>
                <a:cs typeface="Times New Roman" panose="02020603050405020304" pitchFamily="18" charset="0"/>
              </a:rPr>
              <a:t>Đoàn Công Lê Huy</a:t>
            </a:r>
            <a:endParaRPr lang="vi-VN" sz="2400" b="1"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496839" y="2428592"/>
            <a:ext cx="4800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smtClean="0">
                <a:solidFill>
                  <a:srgbClr val="002060"/>
                </a:solidFill>
                <a:latin typeface="Times New Roman" panose="02020603050405020304" pitchFamily="18" charset="0"/>
                <a:cs typeface="Times New Roman" panose="02020603050405020304" pitchFamily="18" charset="0"/>
              </a:rPr>
              <a:t>C</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2400" b="1" dirty="0">
              <a:solidFill>
                <a:prstClr val="black"/>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669386" y="1688471"/>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prstClr val="black"/>
                </a:solidFill>
                <a:latin typeface="Times New Roman" panose="02020603050405020304" pitchFamily="18" charset="0"/>
                <a:cs typeface="Times New Roman" panose="02020603050405020304" pitchFamily="18" charset="0"/>
              </a:rPr>
              <a:t>B</a:t>
            </a:r>
            <a:r>
              <a:rPr lang="en-US" sz="3200" dirty="0" smtClean="0">
                <a:solidFill>
                  <a:prstClr val="black"/>
                </a:solidFill>
                <a:latin typeface="Times New Roman" panose="02020603050405020304" pitchFamily="18" charset="0"/>
                <a:cs typeface="Times New Roman" panose="02020603050405020304" pitchFamily="18" charset="0"/>
              </a:rPr>
              <a:t>............................... </a:t>
            </a:r>
            <a:endParaRPr lang="vi-VN" sz="24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609030" y="2477632"/>
            <a:ext cx="4022756"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srgbClr val="002060"/>
                </a:solidFill>
                <a:latin typeface="Times New Roman" panose="02020603050405020304" pitchFamily="18" charset="0"/>
                <a:cs typeface="Times New Roman" panose="02020603050405020304" pitchFamily="18" charset="0"/>
              </a:rPr>
              <a:t>D</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2400" b="1" dirty="0">
              <a:solidFill>
                <a:prstClr val="black"/>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2" cstate="print"/>
          <a:stretch>
            <a:fillRect/>
          </a:stretch>
        </p:blipFill>
        <p:spPr>
          <a:xfrm>
            <a:off x="-1600200" y="2514600"/>
            <a:ext cx="4114800" cy="3733800"/>
          </a:xfrm>
          <a:prstGeom prst="rect">
            <a:avLst/>
          </a:prstGeom>
        </p:spPr>
      </p:pic>
      <p:pic>
        <p:nvPicPr>
          <p:cNvPr id="31" name="Picture 30" descr="ca.png"/>
          <p:cNvPicPr>
            <a:picLocks noChangeAspect="1"/>
          </p:cNvPicPr>
          <p:nvPr/>
        </p:nvPicPr>
        <p:blipFill>
          <a:blip r:embed="rId13" cstate="print"/>
          <a:stretch>
            <a:fillRect/>
          </a:stretch>
        </p:blipFill>
        <p:spPr>
          <a:xfrm>
            <a:off x="2209800" y="5867401"/>
            <a:ext cx="533400" cy="473671"/>
          </a:xfrm>
          <a:prstGeom prst="rect">
            <a:avLst/>
          </a:prstGeom>
        </p:spPr>
      </p:pic>
      <p:pic>
        <p:nvPicPr>
          <p:cNvPr id="10" name="Picture 9" descr="e86f050d219b5585368f7ef298c00175.png"/>
          <p:cNvPicPr>
            <a:picLocks noChangeAspect="1"/>
          </p:cNvPicPr>
          <p:nvPr/>
        </p:nvPicPr>
        <p:blipFill>
          <a:blip r:embed="rId14" cstate="print"/>
          <a:stretch>
            <a:fillRect/>
          </a:stretch>
        </p:blipFill>
        <p:spPr>
          <a:xfrm>
            <a:off x="1524000" y="4879732"/>
            <a:ext cx="1905000" cy="1978269"/>
          </a:xfrm>
          <a:prstGeom prst="rect">
            <a:avLst/>
          </a:prstGeom>
        </p:spPr>
      </p:pic>
      <p:sp>
        <p:nvSpPr>
          <p:cNvPr id="32" name="TextBox 31"/>
          <p:cNvSpPr txBox="1"/>
          <p:nvPr/>
        </p:nvSpPr>
        <p:spPr>
          <a:xfrm>
            <a:off x="1828800" y="5562600"/>
            <a:ext cx="9144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A</a:t>
            </a:r>
          </a:p>
        </p:txBody>
      </p:sp>
      <p:sp>
        <p:nvSpPr>
          <p:cNvPr id="34" name="Rounded Rectangle 33"/>
          <p:cNvSpPr/>
          <p:nvPr/>
        </p:nvSpPr>
        <p:spPr>
          <a:xfrm>
            <a:off x="4114800" y="54864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imes New Roman" panose="02020603050405020304" pitchFamily="18" charset="0"/>
                <a:cs typeface="Times New Roman" pitchFamily="18" charset="0"/>
              </a:rPr>
              <a:t>SAI </a:t>
            </a:r>
            <a:r>
              <a:rPr lang="en-US" dirty="0" err="1">
                <a:solidFill>
                  <a:prstClr val="black"/>
                </a:solidFill>
                <a:latin typeface="Times New Roman" panose="02020603050405020304" pitchFamily="18" charset="0"/>
                <a:cs typeface="Times New Roman" pitchFamily="18" charset="0"/>
              </a:rPr>
              <a:t>Mất</a:t>
            </a:r>
            <a:r>
              <a:rPr lang="en-US" dirty="0">
                <a:solidFill>
                  <a:prstClr val="black"/>
                </a:solidFill>
                <a:latin typeface="Times New Roman" panose="02020603050405020304" pitchFamily="18" charset="0"/>
                <a:cs typeface="Times New Roman" pitchFamily="18" charset="0"/>
              </a:rPr>
              <a:t> </a:t>
            </a:r>
            <a:r>
              <a:rPr lang="en-US" dirty="0" err="1">
                <a:solidFill>
                  <a:prstClr val="black"/>
                </a:solidFill>
                <a:latin typeface="Times New Roman" panose="02020603050405020304" pitchFamily="18" charset="0"/>
                <a:cs typeface="Times New Roman" pitchFamily="18" charset="0"/>
              </a:rPr>
              <a:t>rồi</a:t>
            </a:r>
            <a:endParaRPr lang="en-US" dirty="0">
              <a:solidFill>
                <a:prstClr val="black"/>
              </a:solidFill>
              <a:latin typeface="Times New Roman" panose="02020603050405020304" pitchFamily="18" charset="0"/>
              <a:cs typeface="Times New Roman" pitchFamily="18" charset="0"/>
            </a:endParaRPr>
          </a:p>
        </p:txBody>
      </p:sp>
      <p:sp>
        <p:nvSpPr>
          <p:cNvPr id="35" name="Rounded Rectangle 34"/>
          <p:cNvSpPr/>
          <p:nvPr/>
        </p:nvSpPr>
        <p:spPr>
          <a:xfrm>
            <a:off x="64770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imes New Roman" panose="02020603050405020304" pitchFamily="18" charset="0"/>
                <a:cs typeface="Times New Roman" pitchFamily="18" charset="0"/>
              </a:rPr>
              <a:t>SAI </a:t>
            </a:r>
            <a:r>
              <a:rPr lang="en-US" dirty="0" err="1">
                <a:solidFill>
                  <a:prstClr val="black"/>
                </a:solidFill>
                <a:latin typeface="Times New Roman" panose="02020603050405020304" pitchFamily="18" charset="0"/>
                <a:cs typeface="Times New Roman" pitchFamily="18" charset="0"/>
              </a:rPr>
              <a:t>Mất</a:t>
            </a:r>
            <a:r>
              <a:rPr lang="en-US" dirty="0">
                <a:solidFill>
                  <a:prstClr val="black"/>
                </a:solidFill>
                <a:latin typeface="Times New Roman" panose="02020603050405020304" pitchFamily="18" charset="0"/>
                <a:cs typeface="Times New Roman" pitchFamily="18" charset="0"/>
              </a:rPr>
              <a:t> </a:t>
            </a:r>
            <a:r>
              <a:rPr lang="en-US" dirty="0" err="1">
                <a:solidFill>
                  <a:prstClr val="black"/>
                </a:solidFill>
                <a:latin typeface="Times New Roman" panose="02020603050405020304" pitchFamily="18" charset="0"/>
                <a:cs typeface="Times New Roman" pitchFamily="18" charset="0"/>
              </a:rPr>
              <a:t>rồi</a:t>
            </a:r>
            <a:endParaRPr lang="en-US" dirty="0">
              <a:solidFill>
                <a:prstClr val="black"/>
              </a:solidFill>
              <a:latin typeface="Times New Roman" panose="02020603050405020304" pitchFamily="18" charset="0"/>
              <a:cs typeface="Times New Roman" pitchFamily="18" charset="0"/>
            </a:endParaRPr>
          </a:p>
        </p:txBody>
      </p:sp>
      <p:sp>
        <p:nvSpPr>
          <p:cNvPr id="36" name="Rounded Rectangle 35"/>
          <p:cNvSpPr/>
          <p:nvPr/>
        </p:nvSpPr>
        <p:spPr>
          <a:xfrm>
            <a:off x="89154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imes New Roman" panose="02020603050405020304" pitchFamily="18" charset="0"/>
                <a:cs typeface="Times New Roman" pitchFamily="18" charset="0"/>
              </a:rPr>
              <a:t>SAI </a:t>
            </a:r>
            <a:r>
              <a:rPr lang="en-US" dirty="0" err="1">
                <a:solidFill>
                  <a:prstClr val="black"/>
                </a:solidFill>
                <a:latin typeface="Times New Roman" panose="02020603050405020304" pitchFamily="18" charset="0"/>
                <a:cs typeface="Times New Roman" pitchFamily="18" charset="0"/>
              </a:rPr>
              <a:t>Mất</a:t>
            </a:r>
            <a:r>
              <a:rPr lang="en-US" dirty="0">
                <a:solidFill>
                  <a:prstClr val="black"/>
                </a:solidFill>
                <a:latin typeface="Times New Roman" panose="02020603050405020304" pitchFamily="18" charset="0"/>
                <a:cs typeface="Times New Roman" pitchFamily="18" charset="0"/>
              </a:rPr>
              <a:t> </a:t>
            </a:r>
            <a:r>
              <a:rPr lang="en-US" dirty="0" err="1">
                <a:solidFill>
                  <a:prstClr val="black"/>
                </a:solidFill>
                <a:latin typeface="Times New Roman" panose="02020603050405020304" pitchFamily="18" charset="0"/>
                <a:cs typeface="Times New Roman" pitchFamily="18" charset="0"/>
              </a:rPr>
              <a:t>rồi</a:t>
            </a:r>
            <a:endParaRPr lang="en-US" dirty="0">
              <a:solidFill>
                <a:prstClr val="black"/>
              </a:solidFill>
              <a:latin typeface="Times New Roman" panose="02020603050405020304" pitchFamily="18" charset="0"/>
              <a:cs typeface="Times New Roman" pitchFamily="18" charset="0"/>
            </a:endParaRPr>
          </a:p>
        </p:txBody>
      </p:sp>
      <p:sp>
        <p:nvSpPr>
          <p:cNvPr id="37" name="Right Arrow 36">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036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00" y="-14000"/>
                                    </p:animMotion>
                                  </p:childTnLst>
                                </p:cTn>
                              </p:par>
                            </p:childTnLst>
                          </p:cTn>
                        </p:par>
                        <p:par>
                          <p:cTn id="90" fill="hold">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523592"/>
            <a:ext cx="12192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3962400" y="4953000"/>
            <a:ext cx="1752600" cy="1676400"/>
          </a:xfrm>
          <a:prstGeom prst="rect">
            <a:avLst/>
          </a:prstGeom>
        </p:spPr>
      </p:pic>
      <p:sp>
        <p:nvSpPr>
          <p:cNvPr id="17" name="Rectangle 16"/>
          <p:cNvSpPr/>
          <p:nvPr/>
        </p:nvSpPr>
        <p:spPr>
          <a:xfrm>
            <a:off x="1524000" y="244431"/>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u="sng" dirty="0">
                <a:solidFill>
                  <a:srgbClr val="000099"/>
                </a:solidFill>
                <a:latin typeface="Times New Roman" panose="02020603050405020304" pitchFamily="18" charset="0"/>
                <a:cs typeface="Times New Roman" panose="02020603050405020304" pitchFamily="18" charset="0"/>
              </a:rPr>
              <a:t>Câu 2</a:t>
            </a:r>
            <a:r>
              <a:rPr lang="vi-VN" sz="3600" b="1" dirty="0">
                <a:solidFill>
                  <a:srgbClr val="000099"/>
                </a:solidFill>
                <a:latin typeface="Times New Roman" panose="02020603050405020304" pitchFamily="18" charset="0"/>
                <a:cs typeface="Times New Roman" panose="02020603050405020304" pitchFamily="18" charset="0"/>
              </a:rPr>
              <a:t>: </a:t>
            </a:r>
            <a:r>
              <a:rPr lang="en-US" sz="3600" b="1" dirty="0" smtClean="0">
                <a:solidFill>
                  <a:srgbClr val="000099"/>
                </a:solidFill>
                <a:latin typeface="Times New Roman" panose="02020603050405020304" pitchFamily="18" charset="0"/>
                <a:cs typeface="Times New Roman" panose="02020603050405020304" pitchFamily="18" charset="0"/>
              </a:rPr>
              <a:t>Văn bản “Câu chuyện về con đường” thuộc thể loại:</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B</a:t>
            </a: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1605482" y="2236960"/>
            <a:ext cx="425211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srgbClr val="002060"/>
                </a:solidFill>
                <a:latin typeface="Times New Roman" panose="02020603050405020304" pitchFamily="18" charset="0"/>
                <a:cs typeface="Times New Roman" panose="02020603050405020304" pitchFamily="18" charset="0"/>
              </a:rPr>
              <a:t>A. </a:t>
            </a:r>
            <a:r>
              <a:rPr lang="vi-VN" sz="2400" b="1" dirty="0">
                <a:solidFill>
                  <a:prstClr val="black"/>
                </a:solidFill>
                <a:latin typeface="Times New Roman" panose="02020603050405020304" pitchFamily="18" charset="0"/>
                <a:cs typeface="Times New Roman" panose="02020603050405020304" pitchFamily="18" charset="0"/>
              </a:rPr>
              <a:t>Văn bản tự sự</a:t>
            </a:r>
          </a:p>
        </p:txBody>
      </p:sp>
      <p:sp>
        <p:nvSpPr>
          <p:cNvPr id="28" name="Rectangle 27"/>
          <p:cNvSpPr/>
          <p:nvPr/>
        </p:nvSpPr>
        <p:spPr>
          <a:xfrm>
            <a:off x="1602462" y="3055903"/>
            <a:ext cx="4273237"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prstClr val="black"/>
                </a:solidFill>
                <a:latin typeface="Times New Roman" panose="02020603050405020304" pitchFamily="18" charset="0"/>
                <a:cs typeface="Times New Roman" panose="02020603050405020304" pitchFamily="18" charset="0"/>
              </a:rPr>
              <a:t>C. </a:t>
            </a:r>
            <a:r>
              <a:rPr lang="en-US" sz="2400" b="1" dirty="0" smtClean="0">
                <a:solidFill>
                  <a:prstClr val="black"/>
                </a:solidFill>
                <a:latin typeface="Times New Roman" panose="02020603050405020304" pitchFamily="18" charset="0"/>
                <a:cs typeface="Times New Roman" panose="02020603050405020304" pitchFamily="18" charset="0"/>
              </a:rPr>
              <a:t>Văn </a:t>
            </a:r>
            <a:r>
              <a:rPr lang="en-US" sz="2400" b="1" dirty="0">
                <a:solidFill>
                  <a:prstClr val="black"/>
                </a:solidFill>
                <a:latin typeface="Times New Roman" panose="02020603050405020304" pitchFamily="18" charset="0"/>
                <a:cs typeface="Times New Roman" panose="02020603050405020304" pitchFamily="18" charset="0"/>
              </a:rPr>
              <a:t>bản nghị luận</a:t>
            </a:r>
          </a:p>
        </p:txBody>
      </p:sp>
      <p:sp>
        <p:nvSpPr>
          <p:cNvPr id="29" name="Rectangle 28"/>
          <p:cNvSpPr/>
          <p:nvPr/>
        </p:nvSpPr>
        <p:spPr>
          <a:xfrm>
            <a:off x="6596958" y="2295053"/>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srgbClr val="002060"/>
                </a:solidFill>
                <a:latin typeface="Times New Roman" panose="02020603050405020304" pitchFamily="18" charset="0"/>
                <a:cs typeface="Times New Roman" panose="02020603050405020304" pitchFamily="18" charset="0"/>
              </a:rPr>
              <a:t>B. </a:t>
            </a:r>
            <a:r>
              <a:rPr lang="es-ES" sz="2400" b="1" dirty="0" err="1">
                <a:solidFill>
                  <a:prstClr val="black"/>
                </a:solidFill>
                <a:latin typeface="Times New Roman" panose="02020603050405020304" pitchFamily="18" charset="0"/>
                <a:cs typeface="Times New Roman" panose="02020603050405020304" pitchFamily="18" charset="0"/>
              </a:rPr>
              <a:t>Văn</a:t>
            </a:r>
            <a:r>
              <a:rPr lang="es-ES" sz="2400" b="1" dirty="0">
                <a:solidFill>
                  <a:prstClr val="black"/>
                </a:solidFill>
                <a:latin typeface="Times New Roman" panose="02020603050405020304" pitchFamily="18" charset="0"/>
                <a:cs typeface="Times New Roman" panose="02020603050405020304" pitchFamily="18" charset="0"/>
              </a:rPr>
              <a:t> </a:t>
            </a:r>
            <a:r>
              <a:rPr lang="es-ES" sz="2400" b="1" dirty="0" err="1">
                <a:solidFill>
                  <a:prstClr val="black"/>
                </a:solidFill>
                <a:latin typeface="Times New Roman" panose="02020603050405020304" pitchFamily="18" charset="0"/>
                <a:cs typeface="Times New Roman" panose="02020603050405020304" pitchFamily="18" charset="0"/>
              </a:rPr>
              <a:t>bản</a:t>
            </a:r>
            <a:r>
              <a:rPr lang="es-ES" sz="2400" b="1" dirty="0">
                <a:solidFill>
                  <a:prstClr val="black"/>
                </a:solidFill>
                <a:latin typeface="Times New Roman" panose="02020603050405020304" pitchFamily="18" charset="0"/>
                <a:cs typeface="Times New Roman" panose="02020603050405020304" pitchFamily="18" charset="0"/>
              </a:rPr>
              <a:t> </a:t>
            </a:r>
            <a:r>
              <a:rPr lang="es-ES" sz="2400" b="1" dirty="0" err="1">
                <a:solidFill>
                  <a:prstClr val="black"/>
                </a:solidFill>
                <a:latin typeface="Times New Roman" panose="02020603050405020304" pitchFamily="18" charset="0"/>
                <a:cs typeface="Times New Roman" panose="02020603050405020304" pitchFamily="18" charset="0"/>
              </a:rPr>
              <a:t>miêu</a:t>
            </a:r>
            <a:r>
              <a:rPr lang="es-ES" sz="2400" b="1" dirty="0">
                <a:solidFill>
                  <a:prstClr val="black"/>
                </a:solidFill>
                <a:latin typeface="Times New Roman" panose="02020603050405020304" pitchFamily="18" charset="0"/>
                <a:cs typeface="Times New Roman" panose="02020603050405020304" pitchFamily="18" charset="0"/>
              </a:rPr>
              <a:t> </a:t>
            </a:r>
            <a:r>
              <a:rPr lang="es-ES" sz="2400" b="1" dirty="0" err="1">
                <a:solidFill>
                  <a:prstClr val="black"/>
                </a:solidFill>
                <a:latin typeface="Times New Roman" panose="02020603050405020304" pitchFamily="18" charset="0"/>
                <a:cs typeface="Times New Roman" panose="02020603050405020304" pitchFamily="18" charset="0"/>
              </a:rPr>
              <a:t>tả</a:t>
            </a:r>
            <a:endParaRPr lang="es-ES" sz="24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572816" y="3067993"/>
            <a:ext cx="4019738"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en-US" sz="3200" dirty="0">
                <a:solidFill>
                  <a:srgbClr val="002060"/>
                </a:solidFill>
                <a:latin typeface="Times New Roman" panose="02020603050405020304" pitchFamily="18" charset="0"/>
                <a:cs typeface="Times New Roman" panose="02020603050405020304" pitchFamily="18" charset="0"/>
              </a:rPr>
              <a:t>D. </a:t>
            </a:r>
            <a:r>
              <a:rPr lang="en-US" sz="2400" b="1" dirty="0" err="1">
                <a:solidFill>
                  <a:prstClr val="black"/>
                </a:solidFill>
                <a:latin typeface="Times New Roman" panose="02020603050405020304" pitchFamily="18" charset="0"/>
                <a:cs typeface="Times New Roman" panose="02020603050405020304" pitchFamily="18" charset="0"/>
              </a:rPr>
              <a:t>Văn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bản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thuyết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minh</a:t>
            </a:r>
            <a:endParaRPr lang="vi-VN" sz="2400" b="1" dirty="0">
              <a:solidFill>
                <a:prstClr val="black"/>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1524000" y="28194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2" cstate="print"/>
          <a:stretch>
            <a:fillRect/>
          </a:stretch>
        </p:blipFill>
        <p:spPr>
          <a:xfrm>
            <a:off x="6781800" y="5867401"/>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5029200"/>
            <a:ext cx="1676400" cy="1676400"/>
          </a:xfrm>
          <a:prstGeom prst="rect">
            <a:avLst/>
          </a:prstGeom>
        </p:spPr>
      </p:pic>
      <p:sp>
        <p:nvSpPr>
          <p:cNvPr id="20" name="TextBox 19"/>
          <p:cNvSpPr txBox="1"/>
          <p:nvPr/>
        </p:nvSpPr>
        <p:spPr>
          <a:xfrm>
            <a:off x="6705600" y="55626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C</a:t>
            </a:r>
          </a:p>
        </p:txBody>
      </p:sp>
      <p:sp>
        <p:nvSpPr>
          <p:cNvPr id="25" name="Rectangle 24"/>
          <p:cNvSpPr/>
          <p:nvPr/>
        </p:nvSpPr>
        <p:spPr>
          <a:xfrm>
            <a:off x="1828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solidFill>
                  <a:srgbClr val="FF0000"/>
                </a:solidFill>
                <a:latin typeface="Times New Roman" panose="02020603050405020304" pitchFamily="18" charset="0"/>
                <a:cs typeface="Times New Roman" pitchFamily="18" charset="0"/>
              </a:rPr>
              <a:t>Sai</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mất</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rồi</a:t>
            </a:r>
            <a:endParaRPr lang="en-US" dirty="0">
              <a:solidFill>
                <a:srgbClr val="FF0000"/>
              </a:solidFill>
              <a:latin typeface="Times New Roman" panose="02020603050405020304" pitchFamily="18" charset="0"/>
              <a:cs typeface="Times New Roman" pitchFamily="18" charset="0"/>
            </a:endParaRPr>
          </a:p>
        </p:txBody>
      </p:sp>
      <p:sp>
        <p:nvSpPr>
          <p:cNvPr id="26" name="Rectangle 25"/>
          <p:cNvSpPr/>
          <p:nvPr/>
        </p:nvSpPr>
        <p:spPr>
          <a:xfrm>
            <a:off x="4191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solidFill>
                  <a:srgbClr val="FF0000"/>
                </a:solidFill>
                <a:latin typeface="Times New Roman" panose="02020603050405020304" pitchFamily="18" charset="0"/>
                <a:cs typeface="Times New Roman" pitchFamily="18" charset="0"/>
              </a:rPr>
              <a:t>Sai</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mất</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rồi</a:t>
            </a:r>
            <a:endParaRPr lang="en-US" dirty="0">
              <a:solidFill>
                <a:srgbClr val="FF0000"/>
              </a:solidFill>
              <a:latin typeface="Times New Roman" panose="02020603050405020304" pitchFamily="18" charset="0"/>
              <a:cs typeface="Times New Roman" pitchFamily="18" charset="0"/>
            </a:endParaRPr>
          </a:p>
        </p:txBody>
      </p:sp>
      <p:sp>
        <p:nvSpPr>
          <p:cNvPr id="27" name="Rectangle 26"/>
          <p:cNvSpPr/>
          <p:nvPr/>
        </p:nvSpPr>
        <p:spPr>
          <a:xfrm>
            <a:off x="8839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solidFill>
                  <a:srgbClr val="FF0000"/>
                </a:solidFill>
                <a:latin typeface="Times New Roman" panose="02020603050405020304" pitchFamily="18" charset="0"/>
                <a:cs typeface="Times New Roman" pitchFamily="18" charset="0"/>
              </a:rPr>
              <a:t>Sai</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mất</a:t>
            </a:r>
            <a:r>
              <a:rPr lang="en-US" dirty="0">
                <a:solidFill>
                  <a:srgbClr val="FF0000"/>
                </a:solidFill>
                <a:latin typeface="Times New Roman" panose="02020603050405020304" pitchFamily="18" charset="0"/>
                <a:cs typeface="Times New Roman" pitchFamily="18" charset="0"/>
              </a:rPr>
              <a:t> </a:t>
            </a:r>
            <a:r>
              <a:rPr lang="en-US" dirty="0" err="1">
                <a:solidFill>
                  <a:srgbClr val="FF0000"/>
                </a:solidFill>
                <a:latin typeface="Times New Roman" panose="02020603050405020304" pitchFamily="18" charset="0"/>
                <a:cs typeface="Times New Roman" pitchFamily="18" charset="0"/>
              </a:rPr>
              <a:t>rồi</a:t>
            </a:r>
            <a:endParaRPr lang="en-US" dirty="0">
              <a:solidFill>
                <a:srgbClr val="FF0000"/>
              </a:solidFill>
              <a:latin typeface="Times New Roman" panose="02020603050405020304" pitchFamily="18" charset="0"/>
              <a:cs typeface="Times New Roman" pitchFamily="18" charset="0"/>
            </a:endParaRPr>
          </a:p>
        </p:txBody>
      </p:sp>
      <p:sp>
        <p:nvSpPr>
          <p:cNvPr id="37" name="Right Arrow 36">
            <a:hlinkClick r:id="rId14"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97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8778E-17 -3.33333E-6 L 0.56667 0.00556 " pathEditMode="relative" rAng="0" ptsTypes="AA">
                                      <p:cBhvr>
                                        <p:cTn id="6" dur="2000" fill="hold"/>
                                        <p:tgtEl>
                                          <p:spTgt spid="1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 y="-14500"/>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Bác sĩ"/>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8610600" y="4953000"/>
            <a:ext cx="1752600" cy="1752600"/>
          </a:xfrm>
          <a:prstGeom prst="rect">
            <a:avLst/>
          </a:prstGeom>
        </p:spPr>
      </p:pic>
      <p:sp>
        <p:nvSpPr>
          <p:cNvPr id="17" name="Rectangle 16"/>
          <p:cNvSpPr/>
          <p:nvPr/>
        </p:nvSpPr>
        <p:spPr>
          <a:xfrm>
            <a:off x="1524000" y="15240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u="sng" dirty="0">
                <a:solidFill>
                  <a:srgbClr val="000099"/>
                </a:solidFill>
                <a:latin typeface="Times New Roman" panose="02020603050405020304" pitchFamily="18" charset="0"/>
                <a:cs typeface="Times New Roman" panose="02020603050405020304" pitchFamily="18" charset="0"/>
              </a:rPr>
              <a:t>Câu 3</a:t>
            </a:r>
            <a:r>
              <a:rPr lang="vi-VN" sz="3200" b="1" dirty="0">
                <a:solidFill>
                  <a:srgbClr val="000099"/>
                </a:solidFill>
                <a:latin typeface="Times New Roman" panose="02020603050405020304" pitchFamily="18" charset="0"/>
                <a:cs typeface="Times New Roman" panose="02020603050405020304" pitchFamily="18" charset="0"/>
              </a:rPr>
              <a:t>: </a:t>
            </a:r>
            <a:r>
              <a:rPr lang="en-US" sz="3200" b="1" dirty="0" smtClean="0">
                <a:solidFill>
                  <a:srgbClr val="000099"/>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067800" y="54864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D</a:t>
            </a:r>
          </a:p>
        </p:txBody>
      </p:sp>
      <p:sp>
        <p:nvSpPr>
          <p:cNvPr id="24" name="Rectangle 23"/>
          <p:cNvSpPr/>
          <p:nvPr/>
        </p:nvSpPr>
        <p:spPr>
          <a:xfrm>
            <a:off x="1524000" y="1491996"/>
            <a:ext cx="4267200" cy="71780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A. </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447800" y="27432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C. </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629400" y="1447800"/>
            <a:ext cx="3962400" cy="1051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B. </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781800" y="2869607"/>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D. </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1524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A</a:t>
            </a:r>
          </a:p>
        </p:txBody>
      </p:sp>
      <p:pic>
        <p:nvPicPr>
          <p:cNvPr id="31" name="Picture 30" descr="ca.png"/>
          <p:cNvPicPr>
            <a:picLocks noChangeAspect="1"/>
          </p:cNvPicPr>
          <p:nvPr/>
        </p:nvPicPr>
        <p:blipFill>
          <a:blip r:embed="rId11" cstate="print"/>
          <a:stretch>
            <a:fillRect/>
          </a:stretch>
        </p:blipFill>
        <p:spPr>
          <a:xfrm>
            <a:off x="4572000" y="5791201"/>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C</a:t>
            </a:r>
          </a:p>
        </p:txBody>
      </p:sp>
      <p:pic>
        <p:nvPicPr>
          <p:cNvPr id="11" name="Picture 10" descr="e86f050d219b5585368f7ef298c00175.png"/>
          <p:cNvPicPr>
            <a:picLocks noChangeAspect="1"/>
          </p:cNvPicPr>
          <p:nvPr/>
        </p:nvPicPr>
        <p:blipFill>
          <a:blip r:embed="rId13"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latin typeface="Times New Roman" panose="02020603050405020304" pitchFamily="18" charset="0"/>
                <a:cs typeface="Times New Roman" panose="02020603050405020304" pitchFamily="18" charset="0"/>
              </a:rPr>
              <a:t>Sai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mất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rồi</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latin typeface="Times New Roman" panose="02020603050405020304" pitchFamily="18" charset="0"/>
                <a:cs typeface="Times New Roman" panose="02020603050405020304" pitchFamily="18" charset="0"/>
              </a:rPr>
              <a:t>Sai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mất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rồi</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553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latin typeface="Times New Roman" panose="02020603050405020304" pitchFamily="18" charset="0"/>
                <a:cs typeface="Times New Roman" panose="02020603050405020304" pitchFamily="18" charset="0"/>
              </a:rPr>
              <a:t>Sai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mất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rồi</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6" name="Right Arrow 25">
            <a:hlinkClick r:id="rId14"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92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1" y="5486401"/>
            <a:ext cx="1811217" cy="1828801"/>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2" name="Picture 11" descr="e86f050d219b5585368f7ef298c00175.png"/>
          <p:cNvPicPr>
            <a:picLocks noChangeAspect="1"/>
          </p:cNvPicPr>
          <p:nvPr/>
        </p:nvPicPr>
        <p:blipFill>
          <a:blip r:embed="rId9" cstate="print"/>
          <a:stretch>
            <a:fillRect/>
          </a:stretch>
        </p:blipFill>
        <p:spPr>
          <a:xfrm>
            <a:off x="6324600" y="4953000"/>
            <a:ext cx="1676400" cy="1676400"/>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3200" b="1" i="0" u="sng"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Câu 4</a:t>
            </a:r>
            <a:r>
              <a:rPr kumimoji="0" lang="en-US" sz="32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lang="en-US" sz="3200" b="1" dirty="0" smtClean="0">
                <a:solidFill>
                  <a:srgbClr val="000099"/>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a:t>
            </a:r>
          </a:p>
        </p:txBody>
      </p:sp>
      <p:sp>
        <p:nvSpPr>
          <p:cNvPr id="20" name="TextBox 19"/>
          <p:cNvSpPr txBox="1"/>
          <p:nvPr/>
        </p:nvSpPr>
        <p:spPr>
          <a:xfrm>
            <a:off x="67056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C</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D</a:t>
            </a:r>
          </a:p>
        </p:txBody>
      </p:sp>
      <p:sp>
        <p:nvSpPr>
          <p:cNvPr id="24" name="Rectangle 23"/>
          <p:cNvSpPr/>
          <p:nvPr/>
        </p:nvSpPr>
        <p:spPr>
          <a:xfrm>
            <a:off x="1524000" y="1295400"/>
            <a:ext cx="4800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lang="en-US" sz="2800" b="1" dirty="0" smtClean="0">
                <a:solidFill>
                  <a:prstClr val="black"/>
                </a:solidFill>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Rectangle 27"/>
          <p:cNvSpPr/>
          <p:nvPr/>
        </p:nvSpPr>
        <p:spPr>
          <a:xfrm>
            <a:off x="1524000" y="2057400"/>
            <a:ext cx="4800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US" sz="2800" b="1" dirty="0" smtClean="0">
                <a:solidFill>
                  <a:prstClr val="black"/>
                </a:solidFill>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p:cNvSpPr/>
          <p:nvPr/>
        </p:nvSpPr>
        <p:spPr>
          <a:xfrm>
            <a:off x="6705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2800" b="1" dirty="0" smtClean="0">
                <a:solidFill>
                  <a:prstClr val="black"/>
                </a:solidFill>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Rectangle 29"/>
          <p:cNvSpPr/>
          <p:nvPr/>
        </p:nvSpPr>
        <p:spPr>
          <a:xfrm>
            <a:off x="6858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lang="en-US" sz="2800" b="1" dirty="0" smtClean="0">
                <a:solidFill>
                  <a:prstClr val="black"/>
                </a:solidFill>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2" cstate="print"/>
          <a:stretch>
            <a:fillRect/>
          </a:stretch>
        </p:blipFill>
        <p:spPr>
          <a:xfrm>
            <a:off x="-1600200" y="2514600"/>
            <a:ext cx="4114800" cy="3733800"/>
          </a:xfrm>
          <a:prstGeom prst="rect">
            <a:avLst/>
          </a:prstGeom>
        </p:spPr>
      </p:pic>
      <p:pic>
        <p:nvPicPr>
          <p:cNvPr id="31" name="Picture 30" descr="ca.png"/>
          <p:cNvPicPr>
            <a:picLocks noChangeAspect="1"/>
          </p:cNvPicPr>
          <p:nvPr/>
        </p:nvPicPr>
        <p:blipFill>
          <a:blip r:embed="rId13" cstate="print"/>
          <a:stretch>
            <a:fillRect/>
          </a:stretch>
        </p:blipFill>
        <p:spPr>
          <a:xfrm>
            <a:off x="2209800" y="5867401"/>
            <a:ext cx="533400" cy="473671"/>
          </a:xfrm>
          <a:prstGeom prst="rect">
            <a:avLst/>
          </a:prstGeom>
        </p:spPr>
      </p:pic>
      <p:pic>
        <p:nvPicPr>
          <p:cNvPr id="10" name="Picture 9" descr="e86f050d219b5585368f7ef298c00175.png"/>
          <p:cNvPicPr>
            <a:picLocks noChangeAspect="1"/>
          </p:cNvPicPr>
          <p:nvPr/>
        </p:nvPicPr>
        <p:blipFill>
          <a:blip r:embed="rId14" cstate="print"/>
          <a:stretch>
            <a:fillRect/>
          </a:stretch>
        </p:blipFill>
        <p:spPr>
          <a:xfrm>
            <a:off x="1524000" y="4879732"/>
            <a:ext cx="1905000" cy="1978269"/>
          </a:xfrm>
          <a:prstGeom prst="rect">
            <a:avLst/>
          </a:prstGeom>
        </p:spPr>
      </p:pic>
      <p:sp>
        <p:nvSpPr>
          <p:cNvPr id="32" name="TextBox 31"/>
          <p:cNvSpPr txBox="1"/>
          <p:nvPr/>
        </p:nvSpPr>
        <p:spPr>
          <a:xfrm>
            <a:off x="18288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a:t>
            </a:r>
          </a:p>
        </p:txBody>
      </p:sp>
      <p:sp>
        <p:nvSpPr>
          <p:cNvPr id="34" name="Rounded Rectangle 33"/>
          <p:cNvSpPr/>
          <p:nvPr/>
        </p:nvSpPr>
        <p:spPr>
          <a:xfrm>
            <a:off x="4114800" y="54864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SAI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Mất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rồi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5" name="Rounded Rectangle 34"/>
          <p:cNvSpPr/>
          <p:nvPr/>
        </p:nvSpPr>
        <p:spPr>
          <a:xfrm>
            <a:off x="64770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SAI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Mất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rồi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6" name="Rounded Rectangle 35"/>
          <p:cNvSpPr/>
          <p:nvPr/>
        </p:nvSpPr>
        <p:spPr>
          <a:xfrm>
            <a:off x="89154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SAI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Mất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rồi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7" name="Right Arrow 36">
            <a:hlinkClick r:id="rId15" action="ppaction://hlinksldjump"/>
          </p:cNvPr>
          <p:cNvSpPr/>
          <p:nvPr/>
        </p:nvSpPr>
        <p:spPr>
          <a:xfrm>
            <a:off x="10210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18512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00" y="-14000"/>
                                    </p:animMotion>
                                  </p:childTnLst>
                                </p:cTn>
                              </p:par>
                            </p:childTnLst>
                          </p:cTn>
                        </p:par>
                        <p:par>
                          <p:cTn id="90" fill="hold">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grpSp>
        <p:nvGrpSpPr>
          <p:cNvPr id="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750832" y="3019913"/>
              <a:ext cx="4720655" cy="1108123"/>
            </a:xfrm>
            <a:prstGeom prst="rect">
              <a:avLst/>
            </a:prstGeom>
            <a:noFill/>
          </p:spPr>
          <p:txBody>
            <a:bodyPr wrap="none" rtlCol="0">
              <a:spAutoFit/>
            </a:bodyPr>
            <a:lstStyle/>
            <a:p>
              <a:pPr algn="ctr" defTabSz="914217"/>
              <a:r>
                <a:rPr lang="en-US" altLang="zh-CN" sz="6599" b="1">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 xmlns:p14="http://schemas.microsoft.com/office/powerpoint/2010/main" val="291579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ppt_y</p:attrName>
                                        </p:attrNameLst>
                                      </p:cBhvr>
                                      <p:tavLst>
                                        <p:tav tm="0">
                                          <p:val>
                                            <p:strVal val="#ppt_y+#ppt_h*1.125000"/>
                                          </p:val>
                                        </p:tav>
                                        <p:tav tm="100000">
                                          <p:val>
                                            <p:strVal val="#ppt_y"/>
                                          </p:val>
                                        </p:tav>
                                      </p:tavLst>
                                    </p:anim>
                                    <p:animEffect transition="in" filter="wipe(up)">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3"/>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649143" y="2172132"/>
            <a:ext cx="7370112" cy="2061975"/>
          </a:xfrm>
          <a:prstGeom prst="rect">
            <a:avLst/>
          </a:prstGeom>
        </p:spPr>
        <p:txBody>
          <a:bodyPr wrap="square">
            <a:spAutoFit/>
          </a:bodyPr>
          <a:lstStyle/>
          <a:p>
            <a:pPr algn="just" defTabSz="914217"/>
            <a:r>
              <a:rPr lang="en-US" sz="3199" dirty="0">
                <a:latin typeface="Times New Roman" pitchFamily="18" charset="0"/>
                <a:cs typeface="Times New Roman" pitchFamily="18" charset="0"/>
              </a:rPr>
              <a:t>Viết đoạn văn khoảng 5-7 câu trình bày suy nghĩ của em về </a:t>
            </a:r>
            <a:r>
              <a:rPr lang="en-US" sz="3200" dirty="0" smtClean="0">
                <a:latin typeface="Times New Roman" pitchFamily="18" charset="0"/>
                <a:cs typeface="Times New Roman" pitchFamily="18" charset="0"/>
              </a:rPr>
              <a:t>ý kiến:  </a:t>
            </a:r>
            <a:r>
              <a:rPr lang="en-US" sz="3200" i="1" dirty="0" smtClean="0">
                <a:latin typeface="Times New Roman" pitchFamily="18" charset="0"/>
                <a:cs typeface="Times New Roman" pitchFamily="18" charset="0"/>
              </a:rPr>
              <a:t>"Trên đường thành công không có bước chân của kẻ lười biếng"</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của nhà văn  Lỗ Tấn.</a:t>
            </a:r>
            <a:endParaRPr lang="en-US" sz="3199" dirty="0">
              <a:latin typeface="Times New Roman" pitchFamily="18" charset="0"/>
              <a:ea typeface="黑体"/>
              <a:cs typeface="Times New Roman"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 xmlns:p14="http://schemas.microsoft.com/office/powerpoint/2010/main" val="463019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103" y="117692"/>
            <a:ext cx="8347406" cy="1015663"/>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111111"/>
                </a:solidFill>
                <a:effectLst/>
                <a:uLnTx/>
                <a:uFillTx/>
                <a:latin typeface="Times New Roman" panose="02020603050405020304" pitchFamily="18" charset="0"/>
                <a:cs typeface="Times New Roman" panose="02020603050405020304" pitchFamily="18" charset="0"/>
              </a:rPr>
              <a:t>HƯỚNG</a:t>
            </a:r>
            <a:r>
              <a:rPr kumimoji="0" lang="en-US" sz="6000" b="1" i="0" u="none" strike="noStrike" kern="1200" cap="none" spc="0" normalizeH="0" noProof="0">
                <a:ln>
                  <a:noFill/>
                </a:ln>
                <a:solidFill>
                  <a:srgbClr val="111111"/>
                </a:solidFill>
                <a:effectLst/>
                <a:uLnTx/>
                <a:uFillTx/>
                <a:latin typeface="Times New Roman" panose="02020603050405020304" pitchFamily="18" charset="0"/>
                <a:cs typeface="Times New Roman" panose="02020603050405020304" pitchFamily="18" charset="0"/>
              </a:rPr>
              <a:t> DẪN TỰ HỌC</a:t>
            </a:r>
            <a:endParaRPr kumimoji="0" lang="en-US" sz="6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476101" y="1831564"/>
            <a:ext cx="8347405" cy="1569660"/>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cũ</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Hoàn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thành</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111111"/>
                </a:solidFill>
                <a:effectLst/>
                <a:uLnTx/>
                <a:uFillTx/>
                <a:latin typeface="Times New Roman" panose="02020603050405020304" pitchFamily="18" charset="0"/>
                <a:cs typeface="Times New Roman" panose="02020603050405020304" pitchFamily="18" charset="0"/>
              </a:rPr>
              <a:t>vở</a:t>
            </a:r>
            <a:r>
              <a:rPr kumimoji="0" lang="en-US" sz="3200" b="1" i="0" u="none" strike="noStrike" kern="1200" cap="none" spc="0" normalizeH="0" noProof="0" dirty="0">
                <a:ln>
                  <a:noFill/>
                </a:ln>
                <a:solidFill>
                  <a:srgbClr val="111111"/>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tầm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a:t>
            </a:r>
          </a:p>
        </p:txBody>
      </p:sp>
      <p:sp>
        <p:nvSpPr>
          <p:cNvPr id="4" name="Rectangle 3"/>
          <p:cNvSpPr/>
          <p:nvPr/>
        </p:nvSpPr>
        <p:spPr>
          <a:xfrm>
            <a:off x="1551602" y="4178564"/>
            <a:ext cx="8271903" cy="584775"/>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kumimoji="0" lang="en-US" sz="32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11111"/>
                </a:solidFill>
                <a:effectLst/>
                <a:uLnTx/>
                <a:uFillTx/>
                <a:latin typeface="Times New Roman" panose="02020603050405020304" pitchFamily="18" charset="0"/>
                <a:cs typeface="Times New Roman" panose="02020603050405020304" pitchFamily="18" charset="0"/>
              </a:rPr>
              <a:t>Bài</a:t>
            </a:r>
            <a:r>
              <a:rPr lang="en-US" sz="3200" b="1" dirty="0">
                <a:solidFill>
                  <a:srgbClr val="111111"/>
                </a:solidFill>
                <a:latin typeface="Times New Roman" panose="02020603050405020304" pitchFamily="18" charset="0"/>
                <a:cs typeface="Times New Roman" panose="02020603050405020304" pitchFamily="18" charset="0"/>
              </a:rPr>
              <a:t> mới: Chuẩn bị </a:t>
            </a:r>
            <a:r>
              <a:rPr lang="en-US" sz="3200" b="1" dirty="0" smtClean="0">
                <a:solidFill>
                  <a:srgbClr val="111111"/>
                </a:solidFill>
                <a:latin typeface="Times New Roman" panose="02020603050405020304" pitchFamily="18" charset="0"/>
                <a:cs typeface="Times New Roman" panose="02020603050405020304" pitchFamily="18" charset="0"/>
              </a:rPr>
              <a:t>bài 9</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2EEED90-D1D1-44A3-9A89-E2BCC6474CB1}"/>
              </a:ext>
            </a:extLst>
          </p:cNvPr>
          <p:cNvPicPr>
            <a:picLocks noChangeAspect="1"/>
          </p:cNvPicPr>
          <p:nvPr/>
        </p:nvPicPr>
        <p:blipFill>
          <a:blip r:embed="rId2"/>
          <a:stretch>
            <a:fillRect/>
          </a:stretch>
        </p:blipFill>
        <p:spPr>
          <a:xfrm>
            <a:off x="-1" y="4086611"/>
            <a:ext cx="2206305" cy="2627604"/>
          </a:xfrm>
          <a:prstGeom prst="rect">
            <a:avLst/>
          </a:prstGeom>
        </p:spPr>
      </p:pic>
    </p:spTree>
    <p:extLst>
      <p:ext uri="{BB962C8B-B14F-4D97-AF65-F5344CB8AC3E}">
        <p14:creationId xmlns="" xmlns:p14="http://schemas.microsoft.com/office/powerpoint/2010/main" val="1631035454"/>
      </p:ext>
    </p:extLst>
  </p:cSld>
  <p:clrMapOvr>
    <a:masterClrMapping/>
  </p:clrMapOvr>
  <p:transition spd="slow" advClick="0">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5" y="1240"/>
            <a:ext cx="12187592" cy="6855520"/>
          </a:xfrm>
          <a:prstGeom prst="rect">
            <a:avLst/>
          </a:prstGeom>
        </p:spPr>
      </p:pic>
      <p:grpSp>
        <p:nvGrpSpPr>
          <p:cNvPr id="2" name="组合 11">
            <a:extLst>
              <a:ext uri="{FF2B5EF4-FFF2-40B4-BE49-F238E27FC236}">
                <a16:creationId xmlns="" xmlns:a16="http://schemas.microsoft.com/office/drawing/2014/main" id="{F7669892-921E-4C06-8E87-4D7BEE52D011}"/>
              </a:ext>
            </a:extLst>
          </p:cNvPr>
          <p:cNvGrpSpPr/>
          <p:nvPr/>
        </p:nvGrpSpPr>
        <p:grpSpPr>
          <a:xfrm>
            <a:off x="761394" y="1213162"/>
            <a:ext cx="10699532" cy="2337529"/>
            <a:chOff x="760159" y="1789966"/>
            <a:chExt cx="1070201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760159" y="3019913"/>
              <a:ext cx="10702010"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CHÚC</a:t>
              </a:r>
              <a:r>
                <a:rPr kumimoji="0" lang="en-US" altLang="zh-CN" sz="6599" b="1" i="0" u="none" strike="noStrike" kern="1200" cap="none" spc="0" normalizeH="0" noProof="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 CÁC EM HỌC TỐT!</a:t>
              </a:r>
              <a:endParaRPr kumimoji="0" lang="zh-CN" altLang="en-US"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65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 xmlns:p14="http://schemas.microsoft.com/office/powerpoint/2010/main" val="1158152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p:tgtEl>
                                          <p:spTgt spid="2"/>
                                        </p:tgtEl>
                                        <p:attrNameLst>
                                          <p:attrName>ppt_y</p:attrName>
                                        </p:attrNameLst>
                                      </p:cBhvr>
                                      <p:tavLst>
                                        <p:tav tm="0">
                                          <p:val>
                                            <p:strVal val="#ppt_y+#ppt_h*1.125000"/>
                                          </p:val>
                                        </p:tav>
                                        <p:tav tm="100000">
                                          <p:val>
                                            <p:strVal val="#ppt_y"/>
                                          </p:val>
                                        </p:tav>
                                      </p:tavLst>
                                    </p:anim>
                                    <p:animEffect transition="in" filter="wipe(up)">
                                      <p:cBhvr>
                                        <p:cTn id="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ca sủy"/>
          <p:cNvPicPr>
            <a:picLocks noGrp="1" noChangeAspect="1"/>
          </p:cNvPicPr>
          <p:nvPr isPhoto="1"/>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công an"/>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dien_luc"/>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điêu khắc gỗ"/>
          <p:cNvPicPr>
            <a:picLocks noGrp="1" noChangeAspect="1"/>
          </p:cNvPicPr>
          <p:nvPr isPhoto="1"/>
        </p:nvPicPr>
        <p:blipFill>
          <a:blip r:embed="rId2"/>
          <a:srcRect/>
          <a:stretch>
            <a:fillRect/>
          </a:stretch>
        </p:blipFill>
        <p:spPr bwMode="auto">
          <a:xfrm>
            <a:off x="0" y="127001"/>
            <a:ext cx="12192000" cy="660241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giáo viên"/>
          <p:cNvPicPr>
            <a:picLocks noGrp="1" noChangeAspect="1"/>
          </p:cNvPicPr>
          <p:nvPr isPhoto="1"/>
        </p:nvPicPr>
        <p:blipFill>
          <a:blip r:embed="rId2"/>
          <a:srcRect/>
          <a:stretch>
            <a:fillRect/>
          </a:stretch>
        </p:blipFill>
        <p:spPr bwMode="auto">
          <a:xfrm>
            <a:off x="0" y="542926"/>
            <a:ext cx="12192000" cy="5770563"/>
          </a:xfrm>
          <a:prstGeom prst="rect">
            <a:avLst/>
          </a:prstGeom>
          <a:noFill/>
          <a:ln w="9525">
            <a:noFill/>
            <a:miter lim="800000"/>
            <a:headEnd/>
            <a:tailEnd/>
          </a:ln>
        </p:spPr>
      </p:pic>
    </p:spTree>
  </p:cSld>
  <p:clrMapOvr>
    <a:masterClrMapping/>
  </p:clrMapOvr>
  <p:transition spd="slow" advTm="2000"/>
  <p:timing>
    <p:tnLst>
      <p:par>
        <p:cTn id="1" dur="indefinite" restart="never" nodeType="tmRoot"/>
      </p:par>
    </p:tnLst>
  </p:timing>
</p:sld>
</file>

<file path=ppt/theme/theme1.xml><?xml version="1.0" encoding="utf-8"?>
<a:theme xmlns:a="http://schemas.openxmlformats.org/drawingml/2006/main" name="bang xa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ng xanh" id="{83B61879-7340-43BD-9FE8-6891490162E5}" vid="{BF3633AA-A8B0-45CA-A0CD-5846EF67B6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bang xanh</Template>
  <TotalTime>3945</TotalTime>
  <Words>1745</Words>
  <Application>Microsoft Office PowerPoint</Application>
  <PresentationFormat>Custom</PresentationFormat>
  <Paragraphs>215</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bang xanh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Định Lê</dc:creator>
  <cp:lastModifiedBy>Acer</cp:lastModifiedBy>
  <cp:revision>307</cp:revision>
  <dcterms:created xsi:type="dcterms:W3CDTF">2020-04-05T03:28:58Z</dcterms:created>
  <dcterms:modified xsi:type="dcterms:W3CDTF">2022-06-28T15:28:57Z</dcterms:modified>
</cp:coreProperties>
</file>