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64" r:id="rId3"/>
    <p:sldMasterId id="2147483676" r:id="rId4"/>
    <p:sldMasterId id="2147483688" r:id="rId5"/>
    <p:sldMasterId id="2147483700" r:id="rId6"/>
    <p:sldMasterId id="2147483712" r:id="rId7"/>
    <p:sldMasterId id="2147483724" r:id="rId8"/>
    <p:sldMasterId id="2147483736" r:id="rId9"/>
  </p:sldMasterIdLst>
  <p:notesMasterIdLst>
    <p:notesMasterId r:id="rId40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gya8F1zxIsjRabkUNhBnaIZn4m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46FE0F-5BC8-4E4C-B3E6-C9D3B070445E}">
  <a:tblStyle styleId="{ED46FE0F-5BC8-4E4C-B3E6-C9D3B070445E}" styleName="Table_0">
    <a:wholeTbl>
      <a:tcTxStyle b="off" i="off">
        <a:font>
          <a:latin typeface="等线"/>
          <a:ea typeface="等线"/>
          <a:cs typeface="等线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等线"/>
          <a:ea typeface="等线"/>
          <a:cs typeface="等线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等线"/>
          <a:ea typeface="等线"/>
          <a:cs typeface="等线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等线"/>
          <a:ea typeface="等线"/>
          <a:cs typeface="等线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等线"/>
          <a:ea typeface="等线"/>
          <a:cs typeface="等线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3D989E1-9C72-46B8-B8F6-F5FC4A32FFE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2" name="Google Shape;7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03" name="Google Shape;70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1" name="Google Shape;7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8" name="Google Shape;7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của Hạnh Nguyễn: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https://www.facebook.com/HankNguyenn</a:t>
            </a:r>
            <a:endParaRPr/>
          </a:p>
        </p:txBody>
      </p:sp>
      <p:sp>
        <p:nvSpPr>
          <p:cNvPr id="729" name="Google Shape;72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2" name="Google Shape;7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của Hạnh Nguyễn: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https://www.facebook.com/HankNguyenn</a:t>
            </a:r>
            <a:endParaRPr/>
          </a:p>
        </p:txBody>
      </p:sp>
      <p:sp>
        <p:nvSpPr>
          <p:cNvPr id="750" name="Google Shape;75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5" name="Google Shape;76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của Hạnh Nguyễn: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https://www.facebook.com/HankNguyenn</a:t>
            </a:r>
            <a:endParaRPr/>
          </a:p>
        </p:txBody>
      </p:sp>
      <p:sp>
        <p:nvSpPr>
          <p:cNvPr id="766" name="Google Shape;76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4" name="Google Shape;77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của Hạnh Nguyễn: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https://www.facebook.com/HankNguyenn</a:t>
            </a:r>
            <a:endParaRPr/>
          </a:p>
        </p:txBody>
      </p:sp>
      <p:sp>
        <p:nvSpPr>
          <p:cNvPr id="775" name="Google Shape;77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của Hạnh Nguyễn: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https://www.facebook.com/HankNguyenn</a:t>
            </a:r>
            <a:endParaRPr/>
          </a:p>
        </p:txBody>
      </p:sp>
      <p:sp>
        <p:nvSpPr>
          <p:cNvPr id="792" name="Google Shape;79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8" name="Google Shape;90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Giáo án của Hạnh Nguyễn: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https://www.facebook.com/HankNguyenn</a:t>
            </a:r>
            <a:endParaRPr/>
          </a:p>
        </p:txBody>
      </p:sp>
      <p:sp>
        <p:nvSpPr>
          <p:cNvPr id="909" name="Google Shape;90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1" name="Google Shape;6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6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6" name="Google Shape;126;p6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3" name="Google Shape;133;p6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4" name="Google Shape;134;p6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6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6" name="Google Shape;136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ttps://www.facebook.com/udppt">
  <p:cSld name="https://www.facebook.com/udpp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6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1" name="Google Shape;151;p6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2" name="Google Shape;152;p6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6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9" name="Google Shape;159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7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7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1" name="Google Shape;201;p7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2" name="Google Shape;202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1"/>
          <p:cNvSpPr/>
          <p:nvPr/>
        </p:nvSpPr>
        <p:spPr>
          <a:xfrm>
            <a:off x="4771670" y="622291"/>
            <a:ext cx="11725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Tiêu Đề</a:t>
            </a:r>
            <a:endParaRPr sz="2400">
              <a:solidFill>
                <a:srgbClr val="A5A5A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8" name="Google Shape;208;p7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9" name="Google Shape;209;p7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7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1" name="Google Shape;21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7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6" name="Google Shape;226;p7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27" name="Google Shape;227;p7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7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7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7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4" name="Google Shape;234;p7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7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7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7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7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8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8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8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8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" name="Google Shape;258;p4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8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8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8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8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8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8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8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8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8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p8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8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8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8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8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3" name="Google Shape;283;p8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4" name="Google Shape;284;p8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5" name="Google Shape;285;p8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86" name="Google Shape;286;p8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8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8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8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8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8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8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8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8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8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01" name="Google Shape;301;p8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2" name="Google Shape;302;p8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8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8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8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8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9" name="Google Shape;309;p8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8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8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8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8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8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8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8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9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9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1" name="Google Shape;321;p9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9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4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9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9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9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9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9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9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9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9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9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9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1" name="Google Shape;351;p9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2" name="Google Shape;352;p9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9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8" name="Google Shape;358;p9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9" name="Google Shape;359;p9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0" name="Google Shape;360;p9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61" name="Google Shape;361;p9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9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9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9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9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9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9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9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9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6" name="Google Shape;376;p9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7" name="Google Shape;377;p9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9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9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9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Google Shape;383;p9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4" name="Google Shape;384;p9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9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9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9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9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0" name="Google Shape;390;p9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9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9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0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0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10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0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0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4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4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0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0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10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10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0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0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0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10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0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0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0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6" name="Google Shape;426;p10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7" name="Google Shape;427;p10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0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0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0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0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3" name="Google Shape;433;p10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4" name="Google Shape;434;p10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5" name="Google Shape;435;p10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6" name="Google Shape;436;p10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0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0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0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0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0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0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10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0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0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1" name="Google Shape;451;p10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2" name="Google Shape;452;p10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0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0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0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p10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59" name="Google Shape;459;p10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0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0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0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0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10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0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0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1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1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1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4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4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4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1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1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1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1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1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5" name="Google Shape;495;p1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1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1" name="Google Shape;501;p11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02" name="Google Shape;502;p1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1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8" name="Google Shape;508;p11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9" name="Google Shape;509;p11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0" name="Google Shape;510;p11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1" name="Google Shape;511;p1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1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1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1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6" name="Google Shape;526;p11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7" name="Google Shape;527;p1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1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1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1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1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11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34" name="Google Shape;534;p1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1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0" name="Google Shape;540;p1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1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2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2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6" name="Google Shape;546;p1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4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8" name="Google Shape;558;p4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4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4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64" name="Google Shape;564;p1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2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2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0" name="Google Shape;570;p1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1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2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6" name="Google Shape;576;p12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7" name="Google Shape;577;p1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1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2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12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3" name="Google Shape;583;p12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4" name="Google Shape;584;p12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5" name="Google Shape;585;p12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6" name="Google Shape;586;p1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2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1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2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2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7" name="Google Shape;597;p1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2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2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01" name="Google Shape;601;p12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2" name="Google Shape;602;p12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2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12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2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2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p12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9" name="Google Shape;609;p1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2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4" name="Google Shape;614;p12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1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1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30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13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1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1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3" name="Google Shape;623;p1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3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" name="Google Shape;176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4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4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4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4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1" name="Google Shape;401;p4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4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4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4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4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6" name="Google Shape;476;p4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Google Shape;477;p4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Google Shape;478;p4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4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1" name="Google Shape;551;p4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2" name="Google Shape;552;p4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3" name="Google Shape;553;p4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4" name="Google Shape;554;p4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29.png"/><Relationship Id="rId18" Type="http://schemas.openxmlformats.org/officeDocument/2006/relationships/slide" Target="slide29.xml"/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12" Type="http://schemas.openxmlformats.org/officeDocument/2006/relationships/slide" Target="slide26.xml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6" Type="http://schemas.openxmlformats.org/officeDocument/2006/relationships/slide" Target="slide28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3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slide" Target="slide25.xml"/><Relationship Id="rId19" Type="http://schemas.openxmlformats.org/officeDocument/2006/relationships/image" Target="../media/image32.png"/><Relationship Id="rId4" Type="http://schemas.openxmlformats.org/officeDocument/2006/relationships/slide" Target="slide22.xml"/><Relationship Id="rId9" Type="http://schemas.openxmlformats.org/officeDocument/2006/relationships/image" Target="../media/image27.png"/><Relationship Id="rId1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slide" Target="slide2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slide" Target="slide2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slide" Target="slide2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9.png"/><Relationship Id="rId5" Type="http://schemas.openxmlformats.org/officeDocument/2006/relationships/slide" Target="slide21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0.png"/><Relationship Id="rId5" Type="http://schemas.openxmlformats.org/officeDocument/2006/relationships/slide" Target="slide2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1.png"/><Relationship Id="rId5" Type="http://schemas.openxmlformats.org/officeDocument/2006/relationships/slide" Target="slide2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32.png"/><Relationship Id="rId5" Type="http://schemas.openxmlformats.org/officeDocument/2006/relationships/slide" Target="slide21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1"/>
          <p:cNvPicPr preferRelativeResize="0"/>
          <p:nvPr/>
        </p:nvPicPr>
        <p:blipFill rotWithShape="1">
          <a:blip r:embed="rId3">
            <a:alphaModFix/>
          </a:blip>
          <a:srcRect l="2952" t="3688" r="2898" b="326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1"/>
          <p:cNvSpPr/>
          <p:nvPr/>
        </p:nvSpPr>
        <p:spPr>
          <a:xfrm>
            <a:off x="173496" y="1497635"/>
            <a:ext cx="12018504" cy="367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9356"/>
                </a:solidFill>
                <a:latin typeface="Arial"/>
                <a:ea typeface="Arial"/>
                <a:cs typeface="Arial"/>
                <a:sym typeface="Arial"/>
              </a:rPr>
              <a:t>VIẾT BÀI VĂN NGHỊ LUẬN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9356"/>
                </a:solidFill>
                <a:latin typeface="Arial"/>
                <a:ea typeface="Arial"/>
                <a:cs typeface="Arial"/>
                <a:sym typeface="Arial"/>
              </a:rPr>
              <a:t>VỀ MỘT VẤN ĐỀ TRONG ĐỜI SỐNG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9356"/>
                </a:solidFill>
                <a:latin typeface="Arial"/>
                <a:ea typeface="Arial"/>
                <a:cs typeface="Arial"/>
                <a:sym typeface="Arial"/>
              </a:rPr>
              <a:t>(Trình bày ý kiến tán thành)</a:t>
            </a:r>
            <a:endParaRPr sz="5400" b="1" i="0" u="none" strike="noStrike" cap="none">
              <a:solidFill>
                <a:srgbClr val="FF935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733" y="672761"/>
            <a:ext cx="9283699" cy="55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10"/>
          <p:cNvSpPr/>
          <p:nvPr/>
        </p:nvSpPr>
        <p:spPr>
          <a:xfrm>
            <a:off x="2818302" y="1851433"/>
            <a:ext cx="692883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B. HÌNH THÀNH KIẾN THỨC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1"/>
          <p:cNvPicPr preferRelativeResize="0"/>
          <p:nvPr/>
        </p:nvPicPr>
        <p:blipFill rotWithShape="1">
          <a:blip r:embed="rId3">
            <a:alphaModFix/>
          </a:blip>
          <a:srcRect l="2952" t="3688" r="2898" b="326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1"/>
          <p:cNvSpPr txBox="1"/>
          <p:nvPr/>
        </p:nvSpPr>
        <p:spPr>
          <a:xfrm>
            <a:off x="818600" y="1678576"/>
            <a:ext cx="1085606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7" name="Google Shape;707;p11"/>
          <p:cNvSpPr/>
          <p:nvPr/>
        </p:nvSpPr>
        <p:spPr>
          <a:xfrm>
            <a:off x="3184229" y="2446818"/>
            <a:ext cx="5278057" cy="2939969"/>
          </a:xfrm>
          <a:prstGeom prst="cloudCallout">
            <a:avLst>
              <a:gd name="adj1" fmla="val -42262"/>
              <a:gd name="adj2" fmla="val 81250"/>
            </a:avLst>
          </a:prstGeom>
          <a:solidFill>
            <a:schemeClr val="lt1"/>
          </a:solidFill>
          <a:ln w="38100" cap="flat" cmpd="sng">
            <a:solidFill>
              <a:srgbClr val="F672DA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văn nghị luận về một vấn đề sống cần đáp ứng những yêu cầu gì?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8" name="Google Shape;708;p11"/>
          <p:cNvSpPr/>
          <p:nvPr/>
        </p:nvSpPr>
        <p:spPr>
          <a:xfrm>
            <a:off x="3562838" y="4844106"/>
            <a:ext cx="239168" cy="38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11"/>
          <p:cNvSpPr/>
          <p:nvPr/>
        </p:nvSpPr>
        <p:spPr>
          <a:xfrm>
            <a:off x="88135" y="642364"/>
            <a:ext cx="12015730" cy="7060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I.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Yêu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cầu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đối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văn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nghị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luận</a:t>
            </a:r>
            <a:endParaRPr sz="32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0" name="Google Shape;710;p11"/>
          <p:cNvGraphicFramePr/>
          <p:nvPr/>
        </p:nvGraphicFramePr>
        <p:xfrm>
          <a:off x="668467" y="1907176"/>
          <a:ext cx="2903550" cy="2717120"/>
        </p:xfrm>
        <a:graphic>
          <a:graphicData uri="http://schemas.openxmlformats.org/drawingml/2006/table">
            <a:tbl>
              <a:tblPr firstRow="1" bandRow="1">
                <a:noFill/>
                <a:tableStyleId>{ED46FE0F-5BC8-4E4C-B3E6-C9D3B070445E}</a:tableStyleId>
              </a:tblPr>
              <a:tblGrid>
                <a:gridCol w="2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11" name="Google Shape;711;p11"/>
          <p:cNvSpPr/>
          <p:nvPr/>
        </p:nvSpPr>
        <p:spPr>
          <a:xfrm rot="2700000">
            <a:off x="2183765" y="1581659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 extrusionOk="0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1"/>
          <p:cNvSpPr/>
          <p:nvPr/>
        </p:nvSpPr>
        <p:spPr>
          <a:xfrm>
            <a:off x="672227" y="2603718"/>
            <a:ext cx="285728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Nêu được vần đề và ý kiến cần bàn luận.</a:t>
            </a:r>
            <a:endParaRPr/>
          </a:p>
        </p:txBody>
      </p:sp>
      <p:graphicFrame>
        <p:nvGraphicFramePr>
          <p:cNvPr id="713" name="Google Shape;713;p11"/>
          <p:cNvGraphicFramePr/>
          <p:nvPr/>
        </p:nvGraphicFramePr>
        <p:xfrm>
          <a:off x="4039985" y="1501484"/>
          <a:ext cx="3935050" cy="3342650"/>
        </p:xfrm>
        <a:graphic>
          <a:graphicData uri="http://schemas.openxmlformats.org/drawingml/2006/table">
            <a:tbl>
              <a:tblPr firstRow="1" bandRow="1">
                <a:noFill/>
                <a:tableStyleId>{ED46FE0F-5BC8-4E4C-B3E6-C9D3B070445E}</a:tableStyleId>
              </a:tblPr>
              <a:tblGrid>
                <a:gridCol w="36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14" name="Google Shape;714;p11"/>
          <p:cNvSpPr/>
          <p:nvPr/>
        </p:nvSpPr>
        <p:spPr>
          <a:xfrm rot="2700000">
            <a:off x="5454474" y="1184157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 extrusionOk="0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1"/>
          <p:cNvSpPr/>
          <p:nvPr/>
        </p:nvSpPr>
        <p:spPr>
          <a:xfrm>
            <a:off x="4023754" y="2188373"/>
            <a:ext cx="366818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Trình bày được sự tán thành đối với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ý kiến cần bàn luận.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16" name="Google Shape;716;p11"/>
          <p:cNvGraphicFramePr/>
          <p:nvPr/>
        </p:nvGraphicFramePr>
        <p:xfrm>
          <a:off x="8329353" y="1907176"/>
          <a:ext cx="3440950" cy="3128000"/>
        </p:xfrm>
        <a:graphic>
          <a:graphicData uri="http://schemas.openxmlformats.org/drawingml/2006/table">
            <a:tbl>
              <a:tblPr firstRow="1" bandRow="1">
                <a:noFill/>
                <a:tableStyleId>{ED46FE0F-5BC8-4E4C-B3E6-C9D3B070445E}</a:tableStyleId>
              </a:tblPr>
              <a:tblGrid>
                <a:gridCol w="31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600"/>
                        <a:buFont typeface="Arial"/>
                        <a:buNone/>
                      </a:pPr>
                      <a:endParaRPr sz="36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000"/>
                        <a:buFont typeface="Arial"/>
                        <a:buNone/>
                      </a:pPr>
                      <a:endParaRPr sz="40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rgbClr val="76B1D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17" name="Google Shape;717;p11"/>
          <p:cNvSpPr/>
          <p:nvPr/>
        </p:nvSpPr>
        <p:spPr>
          <a:xfrm rot="2700000">
            <a:off x="9993324" y="1350941"/>
            <a:ext cx="287972" cy="836332"/>
          </a:xfrm>
          <a:custGeom>
            <a:avLst/>
            <a:gdLst/>
            <a:ahLst/>
            <a:cxnLst/>
            <a:rect l="l" t="t" r="r" b="b"/>
            <a:pathLst>
              <a:path w="287972" h="836332" extrusionOk="0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11"/>
          <p:cNvSpPr/>
          <p:nvPr/>
        </p:nvSpPr>
        <p:spPr>
          <a:xfrm>
            <a:off x="8443005" y="2049720"/>
            <a:ext cx="318422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Đưa ra được những lí lẽ rõ ràng v</a:t>
            </a:r>
            <a:r>
              <a:rPr lang="en-US" sz="2800"/>
              <a:t>à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bằng chứng đa dạng để chứng tỏ sự tán thành là có căn cứ.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22" y="-154236"/>
            <a:ext cx="11926956" cy="7696071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2"/>
          <p:cNvSpPr/>
          <p:nvPr/>
        </p:nvSpPr>
        <p:spPr>
          <a:xfrm>
            <a:off x="1877537" y="2432383"/>
            <a:ext cx="843692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Phân tích bài viết tham khảo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13"/>
          <p:cNvPicPr preferRelativeResize="0"/>
          <p:nvPr/>
        </p:nvPicPr>
        <p:blipFill rotWithShape="1">
          <a:blip r:embed="rId3">
            <a:alphaModFix/>
          </a:blip>
          <a:srcRect l="2952" t="3688" r="2898" b="3262"/>
          <a:stretch/>
        </p:blipFill>
        <p:spPr>
          <a:xfrm>
            <a:off x="2149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3"/>
          <p:cNvSpPr txBox="1"/>
          <p:nvPr/>
        </p:nvSpPr>
        <p:spPr>
          <a:xfrm>
            <a:off x="818600" y="1678576"/>
            <a:ext cx="1085606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733" name="Google Shape;733;p13"/>
          <p:cNvGraphicFramePr/>
          <p:nvPr/>
        </p:nvGraphicFramePr>
        <p:xfrm>
          <a:off x="65590" y="1106783"/>
          <a:ext cx="11976000" cy="4504950"/>
        </p:xfrm>
        <a:graphic>
          <a:graphicData uri="http://schemas.openxmlformats.org/drawingml/2006/table">
            <a:tbl>
              <a:tblPr firstRow="1" bandRow="1">
                <a:noFill/>
                <a:tableStyleId>{ED46FE0F-5BC8-4E4C-B3E6-C9D3B070445E}</a:tableStyleId>
              </a:tblPr>
              <a:tblGrid>
                <a:gridCol w="59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Vấn đề cô giáo đưa ra để nghị luận là gì?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Người viết đồng tình với ý kiến nào, của ai? 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Người viết đã đưa ra những lý lẽ gì để bảo vệ, thể hiện sự đồng tình với ý kiến đó?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Người viết đã đưa ra những dẫn chứng gì để chứng minh cho ý kiến mình tán thành?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3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Người viết kết thúc vấn đề như thế nào? </a:t>
                      </a: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34" name="Google Shape;734;p13"/>
          <p:cNvSpPr/>
          <p:nvPr/>
        </p:nvSpPr>
        <p:spPr>
          <a:xfrm>
            <a:off x="3305245" y="470777"/>
            <a:ext cx="63591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 TÍCH BÀI VIẾT THAM KHẢO 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5" name="Google Shape;735;p13"/>
          <p:cNvSpPr/>
          <p:nvPr/>
        </p:nvSpPr>
        <p:spPr>
          <a:xfrm>
            <a:off x="6095999" y="1142920"/>
            <a:ext cx="58880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“Nêu ý kiến về vai trò của gia đình và nhà trường đối với sự trưởng thành của mỗi người”       </a:t>
            </a:r>
            <a:endParaRPr/>
          </a:p>
        </p:txBody>
      </p:sp>
      <p:sp>
        <p:nvSpPr>
          <p:cNvPr id="736" name="Google Shape;736;p13"/>
          <p:cNvSpPr/>
          <p:nvPr/>
        </p:nvSpPr>
        <p:spPr>
          <a:xfrm>
            <a:off x="6095999" y="2032519"/>
            <a:ext cx="534231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Đồng ý với ý kiến của bạn Minh: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“Gia đình cũng là trường học”   </a:t>
            </a:r>
            <a:endParaRPr/>
          </a:p>
        </p:txBody>
      </p:sp>
      <p:sp>
        <p:nvSpPr>
          <p:cNvPr id="737" name="Google Shape;737;p13"/>
          <p:cNvSpPr/>
          <p:nvPr/>
        </p:nvSpPr>
        <p:spPr>
          <a:xfrm>
            <a:off x="6095999" y="2920652"/>
            <a:ext cx="51237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Lý lẽ: ‘‘</a:t>
            </a: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đúng là trong cuộc sống…ý kiến của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Hồng Minh vẫn có sức thuyết phục’’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738" name="Google Shape;738;p13"/>
          <p:cNvSpPr/>
          <p:nvPr/>
        </p:nvSpPr>
        <p:spPr>
          <a:xfrm>
            <a:off x="6046191" y="3729945"/>
            <a:ext cx="55786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Dẫn chứng: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Vai trò của các thành viên trong gia đình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Câu chuyện của bản thân</a:t>
            </a:r>
            <a:endParaRPr/>
          </a:p>
        </p:txBody>
      </p:sp>
      <p:sp>
        <p:nvSpPr>
          <p:cNvPr id="739" name="Google Shape;739;p13"/>
          <p:cNvSpPr/>
          <p:nvPr/>
        </p:nvSpPr>
        <p:spPr>
          <a:xfrm>
            <a:off x="6095999" y="4801122"/>
            <a:ext cx="45143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Khẳng định lại sự tán thành của mình.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044" y="-482434"/>
            <a:ext cx="11926956" cy="7822867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14"/>
          <p:cNvSpPr/>
          <p:nvPr/>
        </p:nvSpPr>
        <p:spPr>
          <a:xfrm>
            <a:off x="1155340" y="1445761"/>
            <a:ext cx="928942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III. Thực hành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viết theo các bước</a:t>
            </a:r>
            <a:r>
              <a:rPr lang="en-US"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15"/>
          <p:cNvPicPr preferRelativeResize="0"/>
          <p:nvPr/>
        </p:nvPicPr>
        <p:blipFill rotWithShape="1">
          <a:blip r:embed="rId3">
            <a:alphaModFix/>
          </a:blip>
          <a:srcRect l="2952" t="3688" r="2898" b="3262"/>
          <a:stretch/>
        </p:blipFill>
        <p:spPr>
          <a:xfrm>
            <a:off x="-518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5"/>
          <p:cNvSpPr txBox="1"/>
          <p:nvPr/>
        </p:nvSpPr>
        <p:spPr>
          <a:xfrm>
            <a:off x="818600" y="1678576"/>
            <a:ext cx="1085606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4" name="Google Shape;75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180" y="0"/>
            <a:ext cx="126642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15"/>
          <p:cNvSpPr/>
          <p:nvPr/>
        </p:nvSpPr>
        <p:spPr>
          <a:xfrm>
            <a:off x="1814408" y="2056440"/>
            <a:ext cx="2812390" cy="52322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E4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Trước khi viết:</a:t>
            </a:r>
            <a:endParaRPr sz="2800" b="1">
              <a:solidFill>
                <a:srgbClr val="FCE4E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6" name="Google Shape;756;p15"/>
          <p:cNvSpPr/>
          <p:nvPr/>
        </p:nvSpPr>
        <p:spPr>
          <a:xfrm>
            <a:off x="1766738" y="2792877"/>
            <a:ext cx="29786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CE4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Lựa chọn đề tài</a:t>
            </a:r>
            <a:endParaRPr/>
          </a:p>
        </p:txBody>
      </p:sp>
      <p:sp>
        <p:nvSpPr>
          <p:cNvPr id="757" name="Google Shape;757;p15"/>
          <p:cNvSpPr/>
          <p:nvPr/>
        </p:nvSpPr>
        <p:spPr>
          <a:xfrm>
            <a:off x="1766738" y="3219312"/>
            <a:ext cx="29786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CE4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Tìm ý</a:t>
            </a:r>
            <a:endParaRPr/>
          </a:p>
        </p:txBody>
      </p:sp>
      <p:sp>
        <p:nvSpPr>
          <p:cNvPr id="758" name="Google Shape;758;p15"/>
          <p:cNvSpPr/>
          <p:nvPr/>
        </p:nvSpPr>
        <p:spPr>
          <a:xfrm>
            <a:off x="1766738" y="3645747"/>
            <a:ext cx="29786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CE4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Lập dàn ý</a:t>
            </a:r>
            <a:endParaRPr/>
          </a:p>
        </p:txBody>
      </p:sp>
      <p:sp>
        <p:nvSpPr>
          <p:cNvPr id="759" name="Google Shape;759;p15"/>
          <p:cNvSpPr/>
          <p:nvPr/>
        </p:nvSpPr>
        <p:spPr>
          <a:xfrm>
            <a:off x="5317831" y="1445763"/>
            <a:ext cx="2196339" cy="523220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E4E7"/>
                </a:solidFill>
                <a:latin typeface="Arial"/>
                <a:ea typeface="Arial"/>
                <a:cs typeface="Arial"/>
                <a:sym typeface="Arial"/>
              </a:rPr>
              <a:t>   Viết bài</a:t>
            </a:r>
            <a:endParaRPr sz="2800">
              <a:solidFill>
                <a:srgbClr val="FCE4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5"/>
          <p:cNvSpPr/>
          <p:nvPr/>
        </p:nvSpPr>
        <p:spPr>
          <a:xfrm>
            <a:off x="8443785" y="3054487"/>
            <a:ext cx="3105426" cy="95410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E4E7"/>
                </a:solidFill>
                <a:latin typeface="Arial"/>
                <a:ea typeface="Arial"/>
                <a:cs typeface="Arial"/>
                <a:sym typeface="Arial"/>
              </a:rPr>
              <a:t> Chỉnh sửa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E4E7"/>
                </a:solidFill>
                <a:latin typeface="Arial"/>
                <a:ea typeface="Arial"/>
                <a:cs typeface="Arial"/>
                <a:sym typeface="Arial"/>
              </a:rPr>
              <a:t>bài viết</a:t>
            </a:r>
            <a:endParaRPr sz="2800">
              <a:solidFill>
                <a:srgbClr val="FCE4E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5"/>
          <p:cNvSpPr/>
          <p:nvPr/>
        </p:nvSpPr>
        <p:spPr>
          <a:xfrm>
            <a:off x="5041871" y="2472971"/>
            <a:ext cx="3105425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CE4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-Triển khai đầy đủ các ý trong dàn bài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CE4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-Nhất quán về ngôi kể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CE4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-Sử dụng lí lẽ, dẫn chứng phù hợp</a:t>
            </a:r>
            <a:endParaRPr/>
          </a:p>
        </p:txBody>
      </p:sp>
      <p:sp>
        <p:nvSpPr>
          <p:cNvPr id="762" name="Google Shape;762;p15"/>
          <p:cNvSpPr/>
          <p:nvPr/>
        </p:nvSpPr>
        <p:spPr>
          <a:xfrm>
            <a:off x="8443785" y="4147767"/>
            <a:ext cx="297864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CE4E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-Đọc và sửa lại bài viết.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oogle Shape;768;p16"/>
          <p:cNvPicPr preferRelativeResize="0"/>
          <p:nvPr/>
        </p:nvPicPr>
        <p:blipFill rotWithShape="1">
          <a:blip r:embed="rId3">
            <a:alphaModFix/>
          </a:blip>
          <a:srcRect l="2952" t="3688" r="2898" b="326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Google Shape;769;p16"/>
          <p:cNvSpPr txBox="1"/>
          <p:nvPr/>
        </p:nvSpPr>
        <p:spPr>
          <a:xfrm>
            <a:off x="818600" y="1678576"/>
            <a:ext cx="1085606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0" name="Google Shape;770;p16"/>
          <p:cNvSpPr/>
          <p:nvPr/>
        </p:nvSpPr>
        <p:spPr>
          <a:xfrm>
            <a:off x="3198633" y="446873"/>
            <a:ext cx="6096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PHIẾU TÌM Ý</a:t>
            </a:r>
            <a:endParaRPr/>
          </a:p>
        </p:txBody>
      </p:sp>
      <p:graphicFrame>
        <p:nvGraphicFramePr>
          <p:cNvPr id="771" name="Google Shape;771;p16"/>
          <p:cNvGraphicFramePr/>
          <p:nvPr/>
        </p:nvGraphicFramePr>
        <p:xfrm>
          <a:off x="522790" y="1131328"/>
          <a:ext cx="11146425" cy="4970200"/>
        </p:xfrm>
        <a:graphic>
          <a:graphicData uri="http://schemas.openxmlformats.org/drawingml/2006/table">
            <a:tbl>
              <a:tblPr>
                <a:noFill/>
                <a:tableStyleId>{43D989E1-9C72-46B8-B8F6-F5FC4A32FFEF}</a:tableStyleId>
              </a:tblPr>
              <a:tblGrid>
                <a:gridCol w="697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9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Vấn đề được đưa ra bàn luận là gì?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sz="1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Vấn đề đó gợi ra những cách hiểu nào?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(Có những cách hiểu nào về vấn đề này?)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.................................................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8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Ý kiến nào là đáng quan tâm nhất?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(Em đồng tình với ý kiến nào?)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....................................................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2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Vì sao em bày tỏ thái độ tán thành?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....................................................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92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 sẽ đưa ra những lý lẽ nào để bảo vệ cho ý kiến đó?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...................................................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40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 sẽ đưa ra những dẫn chứng gì để chứng minh sự đúng đắn của ý kiến em tán thành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....................................................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0975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 sẽ kết thúc bài viết như thế nào?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4850" marR="5485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7"/>
          <p:cNvPicPr preferRelativeResize="0"/>
          <p:nvPr/>
        </p:nvPicPr>
        <p:blipFill rotWithShape="1">
          <a:blip r:embed="rId3">
            <a:alphaModFix/>
          </a:blip>
          <a:srcRect l="2952" t="3688" r="2898" b="326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17"/>
          <p:cNvSpPr txBox="1"/>
          <p:nvPr/>
        </p:nvSpPr>
        <p:spPr>
          <a:xfrm>
            <a:off x="818600" y="1678576"/>
            <a:ext cx="1085606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9" name="Google Shape;779;p17"/>
          <p:cNvSpPr/>
          <p:nvPr/>
        </p:nvSpPr>
        <p:spPr>
          <a:xfrm>
            <a:off x="2865534" y="95838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LẬP DÀN Ý</a:t>
            </a:r>
            <a:endParaRPr dirty="0"/>
          </a:p>
        </p:txBody>
      </p:sp>
      <p:sp>
        <p:nvSpPr>
          <p:cNvPr id="780" name="Google Shape;780;p17"/>
          <p:cNvSpPr/>
          <p:nvPr/>
        </p:nvSpPr>
        <p:spPr>
          <a:xfrm>
            <a:off x="818600" y="737823"/>
            <a:ext cx="10856066" cy="6080648"/>
          </a:xfrm>
          <a:prstGeom prst="rect">
            <a:avLst/>
          </a:prstGeom>
          <a:gradFill>
            <a:gsLst>
              <a:gs pos="0">
                <a:srgbClr val="FFDC9B"/>
              </a:gs>
              <a:gs pos="50000">
                <a:srgbClr val="FFD68D"/>
              </a:gs>
              <a:gs pos="100000">
                <a:srgbClr val="FFD478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sz="1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7E732-1EFD-45F7-81C6-F6E213F1D93E}"/>
              </a:ext>
            </a:extLst>
          </p:cNvPr>
          <p:cNvSpPr/>
          <p:nvPr/>
        </p:nvSpPr>
        <p:spPr>
          <a:xfrm>
            <a:off x="1187070" y="838007"/>
            <a:ext cx="9817860" cy="5865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1 (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cực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ra ý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35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5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+Ý 1: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algn="just">
              <a:lnSpc>
                <a:spcPct val="135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+Ý 2: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algn="just">
              <a:lnSpc>
                <a:spcPct val="135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+Ý 3: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</a:p>
          <a:p>
            <a:pPr algn="just">
              <a:lnSpc>
                <a:spcPct val="135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</a:t>
            </a: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7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0733" y="672761"/>
            <a:ext cx="9283699" cy="551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18"/>
          <p:cNvSpPr/>
          <p:nvPr/>
        </p:nvSpPr>
        <p:spPr>
          <a:xfrm>
            <a:off x="2653049" y="1785183"/>
            <a:ext cx="69288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LUYỆN TẬP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19"/>
          <p:cNvPicPr preferRelativeResize="0"/>
          <p:nvPr/>
        </p:nvPicPr>
        <p:blipFill rotWithShape="1">
          <a:blip r:embed="rId3">
            <a:alphaModFix/>
          </a:blip>
          <a:srcRect l="2952" t="3688" r="2898" b="326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9"/>
          <p:cNvSpPr txBox="1"/>
          <p:nvPr/>
        </p:nvSpPr>
        <p:spPr>
          <a:xfrm>
            <a:off x="818600" y="1678576"/>
            <a:ext cx="1085606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6" name="Google Shape;796;p19"/>
          <p:cNvSpPr/>
          <p:nvPr/>
        </p:nvSpPr>
        <p:spPr>
          <a:xfrm>
            <a:off x="87675" y="1264676"/>
            <a:ext cx="11997829" cy="369440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chọn một trong các đề sau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 viết thành bài hoàn chỉnh: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Đề 1: Vai trò của tình mẫu tử trong cuộc sống.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 2: Tiết kiệm điện nước, nên hay không nên?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-"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Đề 3: Có ý kiến cho rằng: “Tình bạn đẹp chỉ có trong sách vở”, em có đồng tình với ý kiến trên không?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2" descr="Slide template | Desain powerpoint, Ide presentasi, Templat power 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2"/>
          <p:cNvSpPr/>
          <p:nvPr/>
        </p:nvSpPr>
        <p:spPr>
          <a:xfrm>
            <a:off x="2129986" y="2259898"/>
            <a:ext cx="765975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A. KHỞI ĐỘNG</a:t>
            </a:r>
            <a:endParaRPr sz="8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0"/>
          <p:cNvSpPr/>
          <p:nvPr/>
        </p:nvSpPr>
        <p:spPr>
          <a:xfrm>
            <a:off x="5772838" y="152400"/>
            <a:ext cx="5453349" cy="993354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2" name="Google Shape;802;p20"/>
          <p:cNvSpPr txBox="1"/>
          <p:nvPr/>
        </p:nvSpPr>
        <p:spPr>
          <a:xfrm>
            <a:off x="5916057" y="376553"/>
            <a:ext cx="531013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CHIM CÁNH CỤT VỀ TỔ</a:t>
            </a:r>
            <a:endParaRPr sz="3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Google Shape;803;p20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21800" y="5691455"/>
            <a:ext cx="1385888" cy="118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4001" y="-55418"/>
            <a:ext cx="431971" cy="43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Google Shape;809;p21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9394" t="14747" r="13232" b="17374"/>
          <a:stretch/>
        </p:blipFill>
        <p:spPr>
          <a:xfrm>
            <a:off x="1641765" y="914401"/>
            <a:ext cx="1855623" cy="1627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21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30162" y="914400"/>
            <a:ext cx="1499306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21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 l="12669" t="13333" b="7071"/>
          <a:stretch/>
        </p:blipFill>
        <p:spPr>
          <a:xfrm>
            <a:off x="6477001" y="914401"/>
            <a:ext cx="1697183" cy="177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p21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 l="12907" r="11670"/>
          <a:stretch/>
        </p:blipFill>
        <p:spPr>
          <a:xfrm>
            <a:off x="8610600" y="803831"/>
            <a:ext cx="14224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p21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 l="19042" t="13334" r="28400" b="19797"/>
          <a:stretch/>
        </p:blipFill>
        <p:spPr>
          <a:xfrm>
            <a:off x="1899063" y="3650674"/>
            <a:ext cx="1341025" cy="184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Google Shape;814;p21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 l="14772" t="8751" r="15908" b="6931"/>
          <a:stretch/>
        </p:blipFill>
        <p:spPr>
          <a:xfrm>
            <a:off x="4082452" y="3650673"/>
            <a:ext cx="1547016" cy="188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p21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 l="69340" t="34037" r="3350" b="28307"/>
          <a:stretch/>
        </p:blipFill>
        <p:spPr>
          <a:xfrm>
            <a:off x="6477000" y="3650674"/>
            <a:ext cx="1341583" cy="201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21">
            <a:hlinkClick r:id="rId18" action="ppaction://hlinksldjump"/>
          </p:cNvPr>
          <p:cNvPicPr preferRelativeResize="0"/>
          <p:nvPr/>
        </p:nvPicPr>
        <p:blipFill rotWithShape="1">
          <a:blip r:embed="rId19">
            <a:alphaModFix/>
          </a:blip>
          <a:srcRect t="41244" r="75087" b="23726"/>
          <a:stretch/>
        </p:blipFill>
        <p:spPr>
          <a:xfrm>
            <a:off x="8677565" y="3633356"/>
            <a:ext cx="1326939" cy="2029692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21">
            <a:hlinkClick r:id="rId20" action="ppaction://hlinksldjump"/>
          </p:cNvPr>
          <p:cNvSpPr/>
          <p:nvPr/>
        </p:nvSpPr>
        <p:spPr>
          <a:xfrm>
            <a:off x="9961581" y="103443"/>
            <a:ext cx="1485900" cy="45720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TIẾP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THEO</a:t>
            </a:r>
            <a:endParaRPr/>
          </a:p>
        </p:txBody>
      </p:sp>
      <p:sp>
        <p:nvSpPr>
          <p:cNvPr id="818" name="Google Shape;818;p21"/>
          <p:cNvSpPr/>
          <p:nvPr/>
        </p:nvSpPr>
        <p:spPr>
          <a:xfrm>
            <a:off x="1899063" y="2364376"/>
            <a:ext cx="914400" cy="73211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819" name="Google Shape;819;p21"/>
          <p:cNvSpPr/>
          <p:nvPr/>
        </p:nvSpPr>
        <p:spPr>
          <a:xfrm>
            <a:off x="4082452" y="2388325"/>
            <a:ext cx="914400" cy="73211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820" name="Google Shape;820;p21"/>
          <p:cNvSpPr/>
          <p:nvPr/>
        </p:nvSpPr>
        <p:spPr>
          <a:xfrm>
            <a:off x="6477000" y="2323723"/>
            <a:ext cx="914400" cy="73211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821" name="Google Shape;821;p21"/>
          <p:cNvSpPr/>
          <p:nvPr/>
        </p:nvSpPr>
        <p:spPr>
          <a:xfrm>
            <a:off x="8885388" y="2323722"/>
            <a:ext cx="914400" cy="73211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822" name="Google Shape;822;p21"/>
          <p:cNvSpPr/>
          <p:nvPr/>
        </p:nvSpPr>
        <p:spPr>
          <a:xfrm>
            <a:off x="2018110" y="5127271"/>
            <a:ext cx="914400" cy="73211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823" name="Google Shape;823;p21"/>
          <p:cNvSpPr/>
          <p:nvPr/>
        </p:nvSpPr>
        <p:spPr>
          <a:xfrm>
            <a:off x="4306936" y="5166395"/>
            <a:ext cx="914400" cy="73211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824" name="Google Shape;824;p21"/>
          <p:cNvSpPr/>
          <p:nvPr/>
        </p:nvSpPr>
        <p:spPr>
          <a:xfrm>
            <a:off x="6546694" y="5127669"/>
            <a:ext cx="914400" cy="73211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825" name="Google Shape;825;p21"/>
          <p:cNvSpPr/>
          <p:nvPr/>
        </p:nvSpPr>
        <p:spPr>
          <a:xfrm>
            <a:off x="8885388" y="5127271"/>
            <a:ext cx="914400" cy="732115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" name="Google Shape;830;p2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 l="9394" t="14747" r="13232" b="17374"/>
          <a:stretch/>
        </p:blipFill>
        <p:spPr>
          <a:xfrm>
            <a:off x="8812378" y="5230092"/>
            <a:ext cx="1855623" cy="16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22"/>
          <p:cNvSpPr/>
          <p:nvPr/>
        </p:nvSpPr>
        <p:spPr>
          <a:xfrm>
            <a:off x="4343401" y="363683"/>
            <a:ext cx="5230977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22"/>
          <p:cNvSpPr/>
          <p:nvPr/>
        </p:nvSpPr>
        <p:spPr>
          <a:xfrm>
            <a:off x="5437024" y="3200400"/>
            <a:ext cx="5230977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3" name="Google Shape;833;p22"/>
          <p:cNvPicPr preferRelativeResize="0"/>
          <p:nvPr/>
        </p:nvPicPr>
        <p:blipFill rotWithShape="1">
          <a:blip r:embed="rId6">
            <a:alphaModFix/>
          </a:blip>
          <a:srcRect t="10908" r="69" b="14949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2"/>
          <p:cNvSpPr txBox="1"/>
          <p:nvPr/>
        </p:nvSpPr>
        <p:spPr>
          <a:xfrm>
            <a:off x="4724400" y="648629"/>
            <a:ext cx="46482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1. Bố cục của bài văn Nghị luận gồm mấy phần?</a:t>
            </a:r>
            <a:endParaRPr/>
          </a:p>
        </p:txBody>
      </p:sp>
      <p:sp>
        <p:nvSpPr>
          <p:cNvPr id="835" name="Google Shape;835;p22"/>
          <p:cNvSpPr txBox="1"/>
          <p:nvPr/>
        </p:nvSpPr>
        <p:spPr>
          <a:xfrm>
            <a:off x="5804612" y="3485346"/>
            <a:ext cx="449580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 phần.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MB, TB, KB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3"/>
          <p:cNvSpPr/>
          <p:nvPr/>
        </p:nvSpPr>
        <p:spPr>
          <a:xfrm>
            <a:off x="4343401" y="363683"/>
            <a:ext cx="6652548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23"/>
          <p:cNvSpPr/>
          <p:nvPr/>
        </p:nvSpPr>
        <p:spPr>
          <a:xfrm>
            <a:off x="5437024" y="3200400"/>
            <a:ext cx="5230977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2" name="Google Shape;842;p23"/>
          <p:cNvPicPr preferRelativeResize="0"/>
          <p:nvPr/>
        </p:nvPicPr>
        <p:blipFill rotWithShape="1">
          <a:blip r:embed="rId4">
            <a:alphaModFix/>
          </a:blip>
          <a:srcRect t="10908" r="69" b="14949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23"/>
          <p:cNvSpPr txBox="1"/>
          <p:nvPr/>
        </p:nvSpPr>
        <p:spPr>
          <a:xfrm>
            <a:off x="4614923" y="648629"/>
            <a:ext cx="61095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2. Để viết thành bài văn hoàn chỉnh, ta cần dựa vào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4" name="Google Shape;844;p23"/>
          <p:cNvSpPr txBox="1"/>
          <p:nvPr/>
        </p:nvSpPr>
        <p:spPr>
          <a:xfrm>
            <a:off x="5791200" y="3423791"/>
            <a:ext cx="4495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dàn</a:t>
            </a: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</a:t>
            </a:r>
            <a:endParaRPr dirty="0"/>
          </a:p>
        </p:txBody>
      </p:sp>
      <p:pic>
        <p:nvPicPr>
          <p:cNvPr id="845" name="Google Shape;845;p23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68694" y="5004955"/>
            <a:ext cx="1499306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4"/>
          <p:cNvSpPr/>
          <p:nvPr/>
        </p:nvSpPr>
        <p:spPr>
          <a:xfrm>
            <a:off x="2090057" y="363683"/>
            <a:ext cx="7484321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24"/>
          <p:cNvSpPr/>
          <p:nvPr/>
        </p:nvSpPr>
        <p:spPr>
          <a:xfrm>
            <a:off x="5437024" y="3200400"/>
            <a:ext cx="5230977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2" name="Google Shape;852;p24"/>
          <p:cNvPicPr preferRelativeResize="0"/>
          <p:nvPr/>
        </p:nvPicPr>
        <p:blipFill rotWithShape="1">
          <a:blip r:embed="rId4">
            <a:alphaModFix/>
          </a:blip>
          <a:srcRect t="10908" r="69" b="14949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24"/>
          <p:cNvSpPr txBox="1"/>
          <p:nvPr/>
        </p:nvSpPr>
        <p:spPr>
          <a:xfrm>
            <a:off x="2329194" y="648629"/>
            <a:ext cx="700604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3. Muốn có kiến thức để viết văn nghị luận, chúng ta cần ………………</a:t>
            </a:r>
            <a:endParaRPr/>
          </a:p>
        </p:txBody>
      </p:sp>
      <p:sp>
        <p:nvSpPr>
          <p:cNvPr id="854" name="Google Shape;854;p24"/>
          <p:cNvSpPr txBox="1"/>
          <p:nvPr/>
        </p:nvSpPr>
        <p:spPr>
          <a:xfrm>
            <a:off x="5791200" y="3485346"/>
            <a:ext cx="44958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 hiểu, đọc, xem nhiều tài liệu.</a:t>
            </a:r>
            <a:endParaRPr/>
          </a:p>
        </p:txBody>
      </p:sp>
      <p:pic>
        <p:nvPicPr>
          <p:cNvPr id="855" name="Google Shape;855;p24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12669" t="13333" b="7071"/>
          <a:stretch/>
        </p:blipFill>
        <p:spPr>
          <a:xfrm>
            <a:off x="8970818" y="4953001"/>
            <a:ext cx="1697183" cy="17753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25"/>
          <p:cNvSpPr/>
          <p:nvPr/>
        </p:nvSpPr>
        <p:spPr>
          <a:xfrm>
            <a:off x="2073858" y="405245"/>
            <a:ext cx="9996222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25"/>
          <p:cNvSpPr/>
          <p:nvPr/>
        </p:nvSpPr>
        <p:spPr>
          <a:xfrm>
            <a:off x="5437024" y="3200400"/>
            <a:ext cx="5230977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2" name="Google Shape;862;p25"/>
          <p:cNvPicPr preferRelativeResize="0"/>
          <p:nvPr/>
        </p:nvPicPr>
        <p:blipFill rotWithShape="1">
          <a:blip r:embed="rId4">
            <a:alphaModFix/>
          </a:blip>
          <a:srcRect t="10908" r="69" b="14949"/>
          <a:stretch/>
        </p:blipFill>
        <p:spPr>
          <a:xfrm>
            <a:off x="967174" y="2152636"/>
            <a:ext cx="3757226" cy="25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25"/>
          <p:cNvSpPr txBox="1"/>
          <p:nvPr/>
        </p:nvSpPr>
        <p:spPr>
          <a:xfrm>
            <a:off x="2195648" y="690191"/>
            <a:ext cx="973018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4. Muốn tăng sự thuyết phục cho người nghe, người đọc khi làm văn nghị luận cần?</a:t>
            </a:r>
            <a:endParaRPr/>
          </a:p>
        </p:txBody>
      </p:sp>
      <p:sp>
        <p:nvSpPr>
          <p:cNvPr id="864" name="Google Shape;864;p25"/>
          <p:cNvSpPr txBox="1"/>
          <p:nvPr/>
        </p:nvSpPr>
        <p:spPr>
          <a:xfrm>
            <a:off x="5303519" y="3419578"/>
            <a:ext cx="54143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 ra lý lẽ sắc bén, dẫn chứng xác thực, rõ ràng, tin cậy</a:t>
            </a:r>
            <a:endParaRPr/>
          </a:p>
        </p:txBody>
      </p:sp>
      <p:pic>
        <p:nvPicPr>
          <p:cNvPr id="865" name="Google Shape;865;p25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12907" r="11670"/>
          <a:stretch/>
        </p:blipFill>
        <p:spPr>
          <a:xfrm>
            <a:off x="9245600" y="4972050"/>
            <a:ext cx="142240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6"/>
          <p:cNvSpPr/>
          <p:nvPr/>
        </p:nvSpPr>
        <p:spPr>
          <a:xfrm>
            <a:off x="2024743" y="363683"/>
            <a:ext cx="8778240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26"/>
          <p:cNvSpPr/>
          <p:nvPr/>
        </p:nvSpPr>
        <p:spPr>
          <a:xfrm>
            <a:off x="5437024" y="3200400"/>
            <a:ext cx="5230977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2" name="Google Shape;872;p26"/>
          <p:cNvPicPr preferRelativeResize="0"/>
          <p:nvPr/>
        </p:nvPicPr>
        <p:blipFill rotWithShape="1">
          <a:blip r:embed="rId4">
            <a:alphaModFix/>
          </a:blip>
          <a:srcRect t="10908" r="69" b="14949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26"/>
          <p:cNvSpPr txBox="1"/>
          <p:nvPr/>
        </p:nvSpPr>
        <p:spPr>
          <a:xfrm>
            <a:off x="2194560" y="937795"/>
            <a:ext cx="84734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5. Phải làm gì để viết văn nghị luận hay? </a:t>
            </a:r>
            <a:endParaRPr/>
          </a:p>
        </p:txBody>
      </p:sp>
      <p:sp>
        <p:nvSpPr>
          <p:cNvPr id="874" name="Google Shape;874;p26"/>
          <p:cNvSpPr txBox="1"/>
          <p:nvPr/>
        </p:nvSpPr>
        <p:spPr>
          <a:xfrm>
            <a:off x="5437024" y="3200400"/>
            <a:ext cx="536595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Đọc nhiều tài liệu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 khảo nhiều bài viết hay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viết thường xuyên</a:t>
            </a:r>
            <a:endParaRPr/>
          </a:p>
        </p:txBody>
      </p:sp>
      <p:pic>
        <p:nvPicPr>
          <p:cNvPr id="875" name="Google Shape;875;p26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19042" t="13334" r="28400" b="19797"/>
          <a:stretch/>
        </p:blipFill>
        <p:spPr>
          <a:xfrm>
            <a:off x="9067801" y="4800601"/>
            <a:ext cx="1341025" cy="1842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7"/>
          <p:cNvSpPr/>
          <p:nvPr/>
        </p:nvSpPr>
        <p:spPr>
          <a:xfrm>
            <a:off x="1828801" y="363683"/>
            <a:ext cx="7745578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27"/>
          <p:cNvSpPr/>
          <p:nvPr/>
        </p:nvSpPr>
        <p:spPr>
          <a:xfrm>
            <a:off x="5437024" y="3200399"/>
            <a:ext cx="5230977" cy="232355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2" name="Google Shape;882;p27"/>
          <p:cNvPicPr preferRelativeResize="0"/>
          <p:nvPr/>
        </p:nvPicPr>
        <p:blipFill rotWithShape="1">
          <a:blip r:embed="rId4">
            <a:alphaModFix/>
          </a:blip>
          <a:srcRect t="10908" r="69" b="14949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27"/>
          <p:cNvSpPr txBox="1"/>
          <p:nvPr/>
        </p:nvSpPr>
        <p:spPr>
          <a:xfrm>
            <a:off x="2246811" y="640746"/>
            <a:ext cx="712578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6. Yêu cầu đối với người viết bài nghị luận thể hiện ý kiến tán thành là gì?</a:t>
            </a:r>
            <a:endParaRPr/>
          </a:p>
        </p:txBody>
      </p:sp>
      <p:sp>
        <p:nvSpPr>
          <p:cNvPr id="884" name="Google Shape;884;p27"/>
          <p:cNvSpPr txBox="1"/>
          <p:nvPr/>
        </p:nvSpPr>
        <p:spPr>
          <a:xfrm>
            <a:off x="5701590" y="3277187"/>
            <a:ext cx="4598822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rõ ý kiến mình muốn tán thành, lý giải tại sao mình tán thành ý kiến đó, bảo vệ, chứng minh cho ý kiến đó là đúng đắn.</a:t>
            </a:r>
            <a:endParaRPr/>
          </a:p>
        </p:txBody>
      </p:sp>
      <p:pic>
        <p:nvPicPr>
          <p:cNvPr id="885" name="Google Shape;885;p27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14772" t="8751" r="15908" b="6931"/>
          <a:stretch/>
        </p:blipFill>
        <p:spPr>
          <a:xfrm>
            <a:off x="10668001" y="4976220"/>
            <a:ext cx="1547016" cy="188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4343401" y="363683"/>
            <a:ext cx="7478485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28"/>
          <p:cNvSpPr/>
          <p:nvPr/>
        </p:nvSpPr>
        <p:spPr>
          <a:xfrm>
            <a:off x="5070765" y="3002973"/>
            <a:ext cx="5469774" cy="271618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2" name="Google Shape;892;p28"/>
          <p:cNvPicPr preferRelativeResize="0"/>
          <p:nvPr/>
        </p:nvPicPr>
        <p:blipFill rotWithShape="1">
          <a:blip r:embed="rId4">
            <a:alphaModFix/>
          </a:blip>
          <a:srcRect t="10908" r="69" b="14949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28"/>
          <p:cNvSpPr txBox="1"/>
          <p:nvPr/>
        </p:nvSpPr>
        <p:spPr>
          <a:xfrm>
            <a:off x="4724400" y="640746"/>
            <a:ext cx="64574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7. Cần chú ý điều gì khi viết bài văn</a:t>
            </a:r>
            <a:endParaRPr/>
          </a:p>
        </p:txBody>
      </p:sp>
      <p:sp>
        <p:nvSpPr>
          <p:cNvPr id="894" name="Google Shape;894;p28"/>
          <p:cNvSpPr txBox="1"/>
          <p:nvPr/>
        </p:nvSpPr>
        <p:spPr>
          <a:xfrm>
            <a:off x="5302009" y="3023121"/>
            <a:ext cx="5365992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 lập dàn ý trước khi viết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Bố cục rõ ràng, đầy đủ 3 phần.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Trình bày mạch lạc, khoa học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liên kết giữa các đoạn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Lý lẽ, dẫn chứng thuyết phục</a:t>
            </a:r>
            <a:endParaRPr/>
          </a:p>
        </p:txBody>
      </p:sp>
      <p:pic>
        <p:nvPicPr>
          <p:cNvPr id="895" name="Google Shape;895;p28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69340" t="34037" r="3350" b="28307"/>
          <a:stretch/>
        </p:blipFill>
        <p:spPr>
          <a:xfrm>
            <a:off x="10668001" y="4831771"/>
            <a:ext cx="1341583" cy="20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9"/>
          <p:cNvSpPr/>
          <p:nvPr/>
        </p:nvSpPr>
        <p:spPr>
          <a:xfrm>
            <a:off x="2521131" y="363683"/>
            <a:ext cx="9144000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29"/>
          <p:cNvSpPr/>
          <p:nvPr/>
        </p:nvSpPr>
        <p:spPr>
          <a:xfrm>
            <a:off x="5437024" y="3200400"/>
            <a:ext cx="5230977" cy="152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2" name="Google Shape;902;p29"/>
          <p:cNvPicPr preferRelativeResize="0"/>
          <p:nvPr/>
        </p:nvPicPr>
        <p:blipFill rotWithShape="1">
          <a:blip r:embed="rId4">
            <a:alphaModFix/>
          </a:blip>
          <a:srcRect t="10908" r="69" b="14949"/>
          <a:stretch/>
        </p:blipFill>
        <p:spPr>
          <a:xfrm>
            <a:off x="1524000" y="1731819"/>
            <a:ext cx="3757226" cy="2542310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29"/>
          <p:cNvSpPr txBox="1"/>
          <p:nvPr/>
        </p:nvSpPr>
        <p:spPr>
          <a:xfrm>
            <a:off x="2821577" y="640746"/>
            <a:ext cx="869986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8. Nếu đang viết bài văn bị bí (Không biết viết tiếp nội dung gì) thì phải làm gì?</a:t>
            </a:r>
            <a:endParaRPr/>
          </a:p>
        </p:txBody>
      </p:sp>
      <p:sp>
        <p:nvSpPr>
          <p:cNvPr id="904" name="Google Shape;904;p29"/>
          <p:cNvSpPr txBox="1"/>
          <p:nvPr/>
        </p:nvSpPr>
        <p:spPr>
          <a:xfrm>
            <a:off x="5605107" y="3377624"/>
            <a:ext cx="449580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Xem lại dàn ý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lại bài viết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5" name="Google Shape;905;p29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t="41244" r="75087" b="23726"/>
          <a:stretch/>
        </p:blipFill>
        <p:spPr>
          <a:xfrm>
            <a:off x="9144001" y="4675911"/>
            <a:ext cx="1326939" cy="2029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3" descr="Đáp án đầy đủ nhất của trò chơi đuổi hình bắt chữ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"/>
            <a:ext cx="1221412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1618208"/>
            <a:ext cx="6729591" cy="3995899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30"/>
          <p:cNvSpPr txBox="1"/>
          <p:nvPr/>
        </p:nvSpPr>
        <p:spPr>
          <a:xfrm>
            <a:off x="3567882" y="1973793"/>
            <a:ext cx="31277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A5A5A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………….</a:t>
            </a:r>
            <a:endParaRPr sz="5400">
              <a:solidFill>
                <a:srgbClr val="A5A5A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3" name="Google Shape;913;p30"/>
          <p:cNvSpPr txBox="1"/>
          <p:nvPr/>
        </p:nvSpPr>
        <p:spPr>
          <a:xfrm>
            <a:off x="5846291" y="3960878"/>
            <a:ext cx="31277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7FB4D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………….</a:t>
            </a:r>
            <a:endParaRPr sz="5400">
              <a:solidFill>
                <a:srgbClr val="7FB4D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4" name="Google Shape;914;p30"/>
          <p:cNvSpPr txBox="1"/>
          <p:nvPr/>
        </p:nvSpPr>
        <p:spPr>
          <a:xfrm>
            <a:off x="3494811" y="2809065"/>
            <a:ext cx="580158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sz="8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4" descr="Slide template | Desain powerpoint, Ide presentasi, Templat power 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4" descr="Các biện pháp tiết kiệm điện năng hiệu quả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616" y="1029005"/>
            <a:ext cx="4613187" cy="2529444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4"/>
          <p:cNvSpPr txBox="1"/>
          <p:nvPr/>
        </p:nvSpPr>
        <p:spPr>
          <a:xfrm>
            <a:off x="6875813" y="3657601"/>
            <a:ext cx="3051959" cy="58477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Tiết kiệm điện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5" descr="Slide template | Desain powerpoint, Ide presentasi, Templat power 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5" descr="ĐUỔI HÌNH BẮT CHỮ | Baamboozle - Baamboozle | The Most Fun Classroom Games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3641" y="979055"/>
            <a:ext cx="5922715" cy="3830451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"/>
          <p:cNvSpPr txBox="1"/>
          <p:nvPr/>
        </p:nvSpPr>
        <p:spPr>
          <a:xfrm>
            <a:off x="6731990" y="4073238"/>
            <a:ext cx="4346369" cy="58477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Uống nước nhớ nguồn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6" descr="Slide template | Desain powerpoint, Ide presentasi, Templat power 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6"/>
          <p:cNvPicPr preferRelativeResize="0"/>
          <p:nvPr/>
        </p:nvPicPr>
        <p:blipFill rotWithShape="1">
          <a:blip r:embed="rId4">
            <a:alphaModFix/>
          </a:blip>
          <a:srcRect l="36636" r="37104" b="60445"/>
          <a:stretch/>
        </p:blipFill>
        <p:spPr>
          <a:xfrm>
            <a:off x="1187532" y="1031092"/>
            <a:ext cx="4498510" cy="305402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6"/>
          <p:cNvSpPr txBox="1"/>
          <p:nvPr/>
        </p:nvSpPr>
        <p:spPr>
          <a:xfrm>
            <a:off x="7101444" y="3859482"/>
            <a:ext cx="3264395" cy="58477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Ly biệt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7" descr="Slide template | Desain powerpoint, Ide presentasi, Templat power 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7"/>
          <p:cNvPicPr preferRelativeResize="0"/>
          <p:nvPr/>
        </p:nvPicPr>
        <p:blipFill rotWithShape="1">
          <a:blip r:embed="rId4">
            <a:alphaModFix/>
          </a:blip>
          <a:srcRect l="38300" t="49769" r="37746" b="11269"/>
          <a:stretch/>
        </p:blipFill>
        <p:spPr>
          <a:xfrm>
            <a:off x="1271562" y="1021277"/>
            <a:ext cx="4003721" cy="2933206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7"/>
          <p:cNvSpPr txBox="1"/>
          <p:nvPr/>
        </p:nvSpPr>
        <p:spPr>
          <a:xfrm>
            <a:off x="7101444" y="3859482"/>
            <a:ext cx="3264395" cy="58477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Quy tắc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Google Shape;675;p8" descr="Slide template | Desain powerpoint, Ide presentasi, Templat power poi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8" descr="Dap-an-bat-chu-460-468"/>
          <p:cNvPicPr preferRelativeResize="0"/>
          <p:nvPr/>
        </p:nvPicPr>
        <p:blipFill rotWithShape="1">
          <a:blip r:embed="rId4">
            <a:alphaModFix/>
          </a:blip>
          <a:srcRect t="-1" r="73929" b="71955"/>
          <a:stretch/>
        </p:blipFill>
        <p:spPr>
          <a:xfrm>
            <a:off x="1438397" y="1057893"/>
            <a:ext cx="4139261" cy="29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8"/>
          <p:cNvSpPr txBox="1"/>
          <p:nvPr/>
        </p:nvSpPr>
        <p:spPr>
          <a:xfrm>
            <a:off x="7101444" y="3859482"/>
            <a:ext cx="3264395" cy="58477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Chim sơn ca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9"/>
          <p:cNvPicPr preferRelativeResize="0"/>
          <p:nvPr/>
        </p:nvPicPr>
        <p:blipFill rotWithShape="1">
          <a:blip r:embed="rId3">
            <a:alphaModFix/>
          </a:blip>
          <a:srcRect l="2952" t="3688" r="2898" b="326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9"/>
          <p:cNvSpPr txBox="1"/>
          <p:nvPr/>
        </p:nvSpPr>
        <p:spPr>
          <a:xfrm>
            <a:off x="818600" y="1678576"/>
            <a:ext cx="10856067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5" name="Google Shape;68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8729" y="4636236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276" y="1333500"/>
            <a:ext cx="2942312" cy="195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5750" y="2568666"/>
            <a:ext cx="3298050" cy="180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95750" y="441268"/>
            <a:ext cx="3298050" cy="184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36750" y="1333500"/>
            <a:ext cx="3028950" cy="17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18442" y="3878998"/>
            <a:ext cx="2709958" cy="202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3199" y="3878999"/>
            <a:ext cx="2968950" cy="197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acebook.com/udpp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1083</Words>
  <Application>Microsoft Office PowerPoint</Application>
  <PresentationFormat>Widescreen</PresentationFormat>
  <Paragraphs>138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Times New Roman</vt:lpstr>
      <vt:lpstr>https://www.facebook.com/udppt</vt:lpstr>
      <vt:lpstr>1_Office Theme</vt:lpstr>
      <vt:lpstr>7_Office Theme</vt:lpstr>
      <vt:lpstr>6_Office Theme</vt:lpstr>
      <vt:lpstr>5_Office Theme</vt:lpstr>
      <vt:lpstr>4_Office Theme</vt:lpstr>
      <vt:lpstr>3_Office Theme</vt:lpstr>
      <vt:lpstr>2_Office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6</cp:revision>
  <dcterms:created xsi:type="dcterms:W3CDTF">2021-11-22T12:39:10Z</dcterms:created>
  <dcterms:modified xsi:type="dcterms:W3CDTF">2024-04-23T01:05:08Z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0D7C5E8A-2376-4888-B1C9-07FFA00213F6</vt:lpwstr>
  </property>
  <property fmtid="{D5CDD505-2E9C-101B-9397-08002B2CF9AE}" pid="3" name="ArticulatePath">
    <vt:lpwstr>cute 4</vt:lpwstr>
  </property>
</Properties>
</file>