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56" r:id="rId3"/>
    <p:sldId id="257" r:id="rId4"/>
    <p:sldId id="258" r:id="rId5"/>
    <p:sldId id="285" r:id="rId6"/>
    <p:sldId id="300" r:id="rId7"/>
    <p:sldId id="304" r:id="rId8"/>
    <p:sldId id="302" r:id="rId9"/>
    <p:sldId id="327" r:id="rId10"/>
    <p:sldId id="303" r:id="rId11"/>
    <p:sldId id="305" r:id="rId12"/>
    <p:sldId id="306" r:id="rId13"/>
    <p:sldId id="314" r:id="rId14"/>
    <p:sldId id="319" r:id="rId15"/>
    <p:sldId id="318" r:id="rId16"/>
    <p:sldId id="317" r:id="rId17"/>
    <p:sldId id="316" r:id="rId18"/>
    <p:sldId id="315" r:id="rId19"/>
    <p:sldId id="320" r:id="rId20"/>
    <p:sldId id="322" r:id="rId21"/>
    <p:sldId id="323" r:id="rId22"/>
    <p:sldId id="324" r:id="rId23"/>
    <p:sldId id="325" r:id="rId24"/>
    <p:sldId id="32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E59782"/>
    <a:srgbClr val="B4CBA5"/>
    <a:srgbClr val="EBC5E8"/>
    <a:srgbClr val="D1DCDE"/>
    <a:srgbClr val="FEFCFD"/>
    <a:srgbClr val="F9F9F9"/>
    <a:srgbClr val="478BB7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5274" autoAdjust="0"/>
  </p:normalViewPr>
  <p:slideViewPr>
    <p:cSldViewPr>
      <p:cViewPr varScale="1">
        <p:scale>
          <a:sx n="70" d="100"/>
          <a:sy n="70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53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44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7574E-7EDA-47C7-A177-609015E859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401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4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4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18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53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16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93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0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(0979818956)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07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1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64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11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6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19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1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12" Type="http://schemas.openxmlformats.org/officeDocument/2006/relationships/slide" Target="slide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notesSlide" Target="../notesSlides/notesSlide12.xml"/><Relationship Id="rId9" Type="http://schemas.openxmlformats.org/officeDocument/2006/relationships/slide" Target="slide18.xml"/><Relationship Id="rId1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slide" Target="slide24.xml"/><Relationship Id="rId12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slide" Target="slide23.xml"/><Relationship Id="rId4" Type="http://schemas.openxmlformats.org/officeDocument/2006/relationships/slide" Target="slide2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  <p:pic>
        <p:nvPicPr>
          <p:cNvPr id="10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88640"/>
            <a:ext cx="1226378" cy="2294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632" y="908720"/>
            <a:ext cx="7112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THÔNG TIN Ở CỘT A VỚI CỘT B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PHÙ HỢP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16387"/>
              </p:ext>
            </p:extLst>
          </p:nvPr>
        </p:nvGraphicFramePr>
        <p:xfrm>
          <a:off x="1098024" y="2276872"/>
          <a:ext cx="10110543" cy="4389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56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5K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79776" y="4437112"/>
            <a:ext cx="1800200" cy="1944216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79776" y="4281159"/>
            <a:ext cx="1800200" cy="2028161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78895"/>
              </p:ext>
            </p:extLst>
          </p:nvPr>
        </p:nvGraphicFramePr>
        <p:xfrm>
          <a:off x="1199456" y="2276872"/>
          <a:ext cx="10153128" cy="3672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81225">
                  <a:extLst>
                    <a:ext uri="{9D8B030D-6E8A-4147-A177-3AD203B41FA5}">
                      <a16:colId xmlns="" xmlns:a16="http://schemas.microsoft.com/office/drawing/2014/main" val="3332150588"/>
                    </a:ext>
                  </a:extLst>
                </a:gridCol>
                <a:gridCol w="5187527">
                  <a:extLst>
                    <a:ext uri="{9D8B030D-6E8A-4147-A177-3AD203B41FA5}">
                      <a16:colId xmlns="" xmlns:a16="http://schemas.microsoft.com/office/drawing/2014/main" val="1469695258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1236926805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năng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5886794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442113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125549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882986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3512" y="633098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Tr56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0" y="633098"/>
            <a:ext cx="5670092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3632" y="3268493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7878" y="4169848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7878" y="5218840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0613" y="3268493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30613" y="4152526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05768" y="5060319"/>
            <a:ext cx="26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9" grpId="0"/>
      <p:bldP spid="20" grpId="0"/>
      <p:bldP spid="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19043"/>
              </p:ext>
            </p:extLst>
          </p:nvPr>
        </p:nvGraphicFramePr>
        <p:xfrm>
          <a:off x="620447" y="1556792"/>
          <a:ext cx="10858500" cy="50396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46130">
                  <a:extLst>
                    <a:ext uri="{9D8B030D-6E8A-4147-A177-3AD203B41FA5}">
                      <a16:colId xmlns="" xmlns:a16="http://schemas.microsoft.com/office/drawing/2014/main" val="3835194732"/>
                    </a:ext>
                  </a:extLst>
                </a:gridCol>
                <a:gridCol w="2728452">
                  <a:extLst>
                    <a:ext uri="{9D8B030D-6E8A-4147-A177-3AD203B41FA5}">
                      <a16:colId xmlns="" xmlns:a16="http://schemas.microsoft.com/office/drawing/2014/main" val="85377652"/>
                    </a:ext>
                  </a:extLst>
                </a:gridCol>
                <a:gridCol w="4483918">
                  <a:extLst>
                    <a:ext uri="{9D8B030D-6E8A-4147-A177-3AD203B41FA5}">
                      <a16:colId xmlns="" xmlns:a16="http://schemas.microsoft.com/office/drawing/2014/main" val="240248005"/>
                    </a:ext>
                  </a:extLst>
                </a:gridCol>
              </a:tblGrid>
              <a:tr h="838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có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đã lược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So sánh sự khác biệt nếu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1277817"/>
                  </a:ext>
                </a:extLst>
              </a:tr>
              <a:tr h="125849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!”.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396149"/>
                  </a:ext>
                </a:extLst>
              </a:tr>
              <a:tr h="83899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24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1567803"/>
                  </a:ext>
                </a:extLst>
              </a:tr>
              <a:tr h="167799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76411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5794" y="446843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Tr57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3421" y="255859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5800" y="3645024"/>
            <a:ext cx="2654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3421" y="4936050"/>
            <a:ext cx="2636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9362" y="2589097"/>
            <a:ext cx="4429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chỉ nêu chung chung, không gắn với điều kiện cụ thể.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9363" y="3763834"/>
            <a:ext cx="4429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mất đi tính phổ quát- điều mà người viết muốn nhấn mạnh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4568" y="5054056"/>
            <a:ext cx="4429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không cho ta biết điều mà người nói muốn thú nhận đã tồn tại ở đâu.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sp>
        <p:nvSpPr>
          <p:cNvPr id="25" name="Teardrop 24">
            <a:hlinkClick r:id="rId6" action="ppaction://hlinksldjump"/>
          </p:cNvPr>
          <p:cNvSpPr/>
          <p:nvPr/>
        </p:nvSpPr>
        <p:spPr>
          <a:xfrm rot="5400000">
            <a:off x="3952217" y="1742353"/>
            <a:ext cx="2176129" cy="2355076"/>
          </a:xfrm>
          <a:prstGeom prst="teardrop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ardrop 25">
            <a:hlinkClick r:id="rId7" action="ppaction://hlinksldjump"/>
          </p:cNvPr>
          <p:cNvSpPr/>
          <p:nvPr/>
        </p:nvSpPr>
        <p:spPr>
          <a:xfrm rot="9635861">
            <a:off x="5853860" y="1642296"/>
            <a:ext cx="2100231" cy="21028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ardrop 26">
            <a:hlinkClick r:id="rId8" action="ppaction://hlinksldjump"/>
          </p:cNvPr>
          <p:cNvSpPr/>
          <p:nvPr/>
        </p:nvSpPr>
        <p:spPr>
          <a:xfrm rot="12742613">
            <a:off x="6621514" y="2708388"/>
            <a:ext cx="2140130" cy="2095233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ardrop 27">
            <a:hlinkClick r:id="rId9" action="ppaction://hlinksldjump"/>
          </p:cNvPr>
          <p:cNvSpPr/>
          <p:nvPr/>
        </p:nvSpPr>
        <p:spPr>
          <a:xfrm rot="2460883">
            <a:off x="3459214" y="2938419"/>
            <a:ext cx="2355908" cy="2313123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ardrop 28">
            <a:hlinkClick r:id="rId10" action="ppaction://hlinksldjump"/>
          </p:cNvPr>
          <p:cNvSpPr/>
          <p:nvPr/>
        </p:nvSpPr>
        <p:spPr>
          <a:xfrm rot="16200000">
            <a:off x="6308172" y="3870716"/>
            <a:ext cx="2251469" cy="2371010"/>
          </a:xfrm>
          <a:prstGeom prst="teardrop">
            <a:avLst/>
          </a:prstGeom>
          <a:solidFill>
            <a:srgbClr val="EBC5E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ardrop 29">
            <a:hlinkClick r:id="rId11" action="ppaction://hlinksldjump"/>
          </p:cNvPr>
          <p:cNvSpPr/>
          <p:nvPr/>
        </p:nvSpPr>
        <p:spPr>
          <a:xfrm rot="18185485">
            <a:off x="5607899" y="4347878"/>
            <a:ext cx="2286000" cy="2438400"/>
          </a:xfrm>
          <a:prstGeom prst="teardrop">
            <a:avLst/>
          </a:prstGeom>
          <a:solidFill>
            <a:srgbClr val="E5978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ardrop 30">
            <a:hlinkClick r:id="rId12" action="ppaction://hlinksldjump"/>
          </p:cNvPr>
          <p:cNvSpPr/>
          <p:nvPr/>
        </p:nvSpPr>
        <p:spPr>
          <a:xfrm>
            <a:off x="3992257" y="4034232"/>
            <a:ext cx="2287031" cy="2359072"/>
          </a:xfrm>
          <a:prstGeom prst="teardrop">
            <a:avLst/>
          </a:prstGeom>
          <a:solidFill>
            <a:srgbClr val="B4CBA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" name="bensound-happy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0763" y="-989174"/>
            <a:ext cx="609600" cy="6096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 TRẠNG NGỮ CHO CÂU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8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7964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0057" y="2319253"/>
            <a:ext cx="4669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0001" y="4039543"/>
            <a:ext cx="9289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6347" y="2319253"/>
            <a:ext cx="8637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5209" y="4039543"/>
            <a:ext cx="9419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BC5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5033" y="2319253"/>
            <a:ext cx="5339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2959" y="4039543"/>
            <a:ext cx="9264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5978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2329" y="2319253"/>
            <a:ext cx="7805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5594" y="3537520"/>
            <a:ext cx="87148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B4CB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8573" y="2300960"/>
            <a:ext cx="5216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0537" y="3886557"/>
            <a:ext cx="9117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líu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5645" y="2319253"/>
            <a:ext cx="55386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6745" y="4039543"/>
            <a:ext cx="9236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9363" y="2319253"/>
            <a:ext cx="6271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1570" y="4039543"/>
            <a:ext cx="9366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093976" y="462744"/>
            <a:ext cx="6004048" cy="600404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55" y="1623543"/>
            <a:ext cx="4482381" cy="52344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71" y="856789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26" y="4970748"/>
            <a:ext cx="1650945" cy="17678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90002" y="-149539"/>
            <a:ext cx="3711769" cy="2166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153" y="1025854"/>
            <a:ext cx="5230821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991544" y="26064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4- Tr57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232" y="1111579"/>
            <a:ext cx="979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336" y="2348880"/>
            <a:ext cx="532859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63952" y="2492896"/>
            <a:ext cx="0" cy="417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07968" y="2348880"/>
            <a:ext cx="612068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 1-3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28" y="2060848"/>
            <a:ext cx="4293840" cy="429384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2" y="1556792"/>
            <a:ext cx="5451208" cy="545120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16" y="1174319"/>
            <a:ext cx="4279032" cy="42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990370"/>
            <a:ext cx="4293840" cy="4293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408" y="1759811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548" y="2204864"/>
            <a:ext cx="741682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977298"/>
            <a:ext cx="4279032" cy="4279032"/>
          </a:xfrm>
          <a:prstGeom prst="rect">
            <a:avLst/>
          </a:prstGeom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784" y="1659094"/>
            <a:ext cx="741682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”,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vô cùng nghịch ngợm, nghịch một cách tai quái, quá mức bình thường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1759811"/>
            <a:ext cx="4669820" cy="4669820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7337" y="604639"/>
            <a:ext cx="6158730" cy="5751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5"/>
          <a:stretch/>
        </p:blipFill>
        <p:spPr>
          <a:xfrm>
            <a:off x="1489188" y="1637871"/>
            <a:ext cx="2620786" cy="46421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64474" y="186759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atin typeface="Times New Roman" panose="02020603050405020304" pitchFamily="18" charset="0"/>
                <a:ea typeface="方正正中黑简体" panose="02000000000000000000" pitchFamily="2" charset="-122"/>
                <a:cs typeface="Times New Roman" panose="02020603050405020304" pitchFamily="18" charset="0"/>
              </a:rPr>
              <a:t>CẤU TRÚC BÀI HỌC</a:t>
            </a:r>
            <a:endParaRPr lang="zh-CN" altLang="en-US" sz="5400" b="1" dirty="0">
              <a:latin typeface="Times New Roman" panose="02020603050405020304" pitchFamily="18" charset="0"/>
              <a:ea typeface="方正正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4723" y="3877590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thức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04722" y="4884883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3927171"/>
            <a:ext cx="377149" cy="3625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4934464"/>
            <a:ext cx="377149" cy="3625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421" y="754901"/>
            <a:ext cx="898628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03159"/>
            <a:ext cx="12192000" cy="23476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5640" y="2046453"/>
            <a:ext cx="674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99656" y="2631228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3832" y="2631228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2024" y="2631228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155" y="2046452"/>
            <a:ext cx="383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7688" y="261643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7997" y="263519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5323" y="263865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360" y="4505425"/>
            <a:ext cx="11124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386840" algn="l"/>
              </a:tabLst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3479633" y="2320724"/>
            <a:ext cx="426058" cy="19225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6924357" y="1327679"/>
            <a:ext cx="385890" cy="41500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12641" y="3444577"/>
            <a:ext cx="338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7054" y="3505137"/>
            <a:ext cx="2484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  <p:bldP spid="14" grpId="0"/>
      <p:bldP spid="15" grpId="0"/>
      <p:bldP spid="16" grpId="0"/>
      <p:bldP spid="17" grpId="0"/>
      <p:bldP spid="18" grpId="0"/>
      <p:bldP spid="6" grpId="0" animBg="1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3876"/>
              </p:ext>
            </p:extLst>
          </p:nvPr>
        </p:nvGraphicFramePr>
        <p:xfrm>
          <a:off x="551382" y="1772817"/>
          <a:ext cx="11089233" cy="4688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2650">
                  <a:extLst>
                    <a:ext uri="{9D8B030D-6E8A-4147-A177-3AD203B41FA5}">
                      <a16:colId xmlns="" xmlns:a16="http://schemas.microsoft.com/office/drawing/2014/main" val="1649129484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728086672"/>
                    </a:ext>
                  </a:extLst>
                </a:gridCol>
                <a:gridCol w="2664295">
                  <a:extLst>
                    <a:ext uri="{9D8B030D-6E8A-4147-A177-3AD203B41FA5}">
                      <a16:colId xmlns="" xmlns:a16="http://schemas.microsoft.com/office/drawing/2014/main" val="2462920449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2971459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7148807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cãi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591204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9956298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989499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28048" y="246290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5641" y="342900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5641" y="439509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5641" y="542811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3127" y="2462901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đích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0720" y="3429000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80720" y="4395099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2516" y="5309861"/>
            <a:ext cx="2592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TN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TN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XÁC ĐỊNH TRẠNG 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40" y="5495637"/>
            <a:ext cx="4946202" cy="1551176"/>
          </a:xfrm>
          <a:prstGeom prst="rect">
            <a:avLst/>
          </a:prstGeom>
        </p:spPr>
      </p:pic>
      <p:sp>
        <p:nvSpPr>
          <p:cNvPr id="5" name="弧形 13"/>
          <p:cNvSpPr/>
          <p:nvPr/>
        </p:nvSpPr>
        <p:spPr>
          <a:xfrm>
            <a:off x="2495600" y="3246095"/>
            <a:ext cx="7208277" cy="7208277"/>
          </a:xfrm>
          <a:prstGeom prst="arc">
            <a:avLst>
              <a:gd name="adj1" fmla="val 10794656"/>
              <a:gd name="adj2" fmla="val 0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002" y="5312385"/>
            <a:ext cx="816796" cy="786319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778" y="3600412"/>
            <a:ext cx="816796" cy="786319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68" y="2852936"/>
            <a:ext cx="816796" cy="786319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256" y="3639255"/>
            <a:ext cx="816796" cy="786319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994" y="5373214"/>
            <a:ext cx="816796" cy="7863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6432">
            <a:off x="6709227" y="4938560"/>
            <a:ext cx="1649781" cy="16833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25" y="4179958"/>
            <a:ext cx="1431585" cy="184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3783" y="4886230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6130" y="2395499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9129" y="1288223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9369" y="2608367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62503" y="501304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luận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7165" y="1823575"/>
            <a:ext cx="266784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6938" y="2802548"/>
            <a:ext cx="4768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1443" y="4626048"/>
            <a:ext cx="357122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环形箭头 4"/>
          <p:cNvSpPr/>
          <p:nvPr/>
        </p:nvSpPr>
        <p:spPr>
          <a:xfrm>
            <a:off x="4345917" y="1489469"/>
            <a:ext cx="2166801" cy="2167131"/>
          </a:xfrm>
          <a:prstGeom prst="circularArrow">
            <a:avLst>
              <a:gd name="adj1" fmla="val 2019"/>
              <a:gd name="adj2" fmla="val 1142322"/>
              <a:gd name="adj3" fmla="val 4112861"/>
              <a:gd name="adj4" fmla="val 10549229"/>
              <a:gd name="adj5" fmla="val 710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形状 6"/>
          <p:cNvSpPr/>
          <p:nvPr/>
        </p:nvSpPr>
        <p:spPr>
          <a:xfrm>
            <a:off x="3744096" y="2734646"/>
            <a:ext cx="2166801" cy="2167131"/>
          </a:xfrm>
          <a:prstGeom prst="leftCircularArrow">
            <a:avLst>
              <a:gd name="adj1" fmla="val 2176"/>
              <a:gd name="adj2" fmla="val 1142322"/>
              <a:gd name="adj3" fmla="val 6270136"/>
              <a:gd name="adj4" fmla="val 18900000"/>
              <a:gd name="adj5" fmla="val 709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空心弧 8"/>
          <p:cNvSpPr/>
          <p:nvPr/>
        </p:nvSpPr>
        <p:spPr>
          <a:xfrm>
            <a:off x="4500137" y="4128831"/>
            <a:ext cx="1861618" cy="1862364"/>
          </a:xfrm>
          <a:prstGeom prst="blockArc">
            <a:avLst>
              <a:gd name="adj1" fmla="val 13402686"/>
              <a:gd name="adj2" fmla="val 10672295"/>
              <a:gd name="adj3" fmla="val 2766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6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964" y="827781"/>
            <a:ext cx="5486066" cy="26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1253</Words>
  <Application>Microsoft Office PowerPoint</Application>
  <PresentationFormat>Widescreen</PresentationFormat>
  <Paragraphs>179</Paragraphs>
  <Slides>24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MS Mincho</vt:lpstr>
      <vt:lpstr>宋体</vt:lpstr>
      <vt:lpstr>Arial</vt:lpstr>
      <vt:lpstr>Calibri</vt:lpstr>
      <vt:lpstr>Times New Roman</vt:lpstr>
      <vt:lpstr>Wingdings</vt:lpstr>
      <vt:lpstr>华康俪金黑W8(P)</vt:lpstr>
      <vt:lpstr>方正正中黑简体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AutoBVT</cp:lastModifiedBy>
  <cp:revision>272</cp:revision>
  <dcterms:created xsi:type="dcterms:W3CDTF">2017-01-06T02:36:34Z</dcterms:created>
  <dcterms:modified xsi:type="dcterms:W3CDTF">2022-12-30T01:02:44Z</dcterms:modified>
</cp:coreProperties>
</file>