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7" r:id="rId2"/>
    <p:sldId id="258" r:id="rId3"/>
    <p:sldId id="259" r:id="rId4"/>
    <p:sldId id="260" r:id="rId5"/>
    <p:sldId id="261" r:id="rId6"/>
    <p:sldId id="256" r:id="rId7"/>
    <p:sldId id="317" r:id="rId8"/>
    <p:sldId id="262" r:id="rId9"/>
    <p:sldId id="263" r:id="rId10"/>
    <p:sldId id="307" r:id="rId11"/>
    <p:sldId id="264" r:id="rId12"/>
    <p:sldId id="265" r:id="rId13"/>
    <p:sldId id="266" r:id="rId14"/>
    <p:sldId id="267" r:id="rId15"/>
    <p:sldId id="268" r:id="rId16"/>
    <p:sldId id="269" r:id="rId17"/>
    <p:sldId id="270" r:id="rId18"/>
    <p:sldId id="271" r:id="rId19"/>
    <p:sldId id="275" r:id="rId20"/>
    <p:sldId id="276" r:id="rId21"/>
    <p:sldId id="272" r:id="rId22"/>
    <p:sldId id="273" r:id="rId23"/>
    <p:sldId id="274" r:id="rId24"/>
    <p:sldId id="277" r:id="rId25"/>
    <p:sldId id="308" r:id="rId26"/>
    <p:sldId id="309" r:id="rId27"/>
    <p:sldId id="278" r:id="rId28"/>
    <p:sldId id="279" r:id="rId29"/>
    <p:sldId id="281" r:id="rId30"/>
    <p:sldId id="282" r:id="rId31"/>
    <p:sldId id="283" r:id="rId32"/>
    <p:sldId id="284" r:id="rId33"/>
    <p:sldId id="280" r:id="rId34"/>
    <p:sldId id="310" r:id="rId35"/>
    <p:sldId id="311" r:id="rId36"/>
    <p:sldId id="312" r:id="rId37"/>
    <p:sldId id="313" r:id="rId38"/>
    <p:sldId id="285" r:id="rId39"/>
    <p:sldId id="286" r:id="rId40"/>
    <p:sldId id="287" r:id="rId41"/>
    <p:sldId id="288" r:id="rId42"/>
    <p:sldId id="289" r:id="rId43"/>
    <p:sldId id="290" r:id="rId44"/>
    <p:sldId id="291" r:id="rId45"/>
    <p:sldId id="292" r:id="rId46"/>
    <p:sldId id="293" r:id="rId47"/>
    <p:sldId id="314" r:id="rId48"/>
    <p:sldId id="315" r:id="rId49"/>
    <p:sldId id="294" r:id="rId50"/>
    <p:sldId id="295" r:id="rId51"/>
    <p:sldId id="296" r:id="rId52"/>
    <p:sldId id="297" r:id="rId53"/>
    <p:sldId id="298" r:id="rId54"/>
    <p:sldId id="299" r:id="rId55"/>
    <p:sldId id="300" r:id="rId56"/>
    <p:sldId id="301" r:id="rId57"/>
    <p:sldId id="302" r:id="rId58"/>
    <p:sldId id="304" r:id="rId59"/>
    <p:sldId id="305" r:id="rId60"/>
    <p:sldId id="306" r:id="rId61"/>
  </p:sldIdLst>
  <p:sldSz cx="9144000" cy="5143500" type="screen16x9"/>
  <p:notesSz cx="6858000" cy="9144000"/>
  <p:embeddedFontLst>
    <p:embeddedFont>
      <p:font typeface="Cambria" pitchFamily="18" charset="0"/>
      <p:regular r:id="rId63"/>
      <p:bold r:id="rId64"/>
      <p:italic r:id="rId65"/>
      <p:boldItalic r:id="rId66"/>
    </p:embeddedFont>
    <p:embeddedFont>
      <p:font typeface="Bebas Neue" charset="0"/>
      <p:regular r:id="rId67"/>
    </p:embeddedFont>
    <p:embeddedFont>
      <p:font typeface="Calibri" pitchFamily="34" charset="0"/>
      <p:regular r:id="rId68"/>
      <p:bold r:id="rId69"/>
      <p:italic r:id="rId70"/>
      <p:boldItalic r:id="rId71"/>
    </p:embeddedFont>
    <p:embeddedFont>
      <p:font typeface="DM Sans" charset="0"/>
      <p:regular r:id="rId72"/>
      <p:bold r:id="rId73"/>
      <p:italic r:id="rId74"/>
      <p:boldItalic r:id="rId75"/>
    </p:embeddedFont>
    <p:embeddedFont>
      <p:font typeface="Anek Telugu" charset="0"/>
      <p:regular r:id="rId76"/>
      <p:bold r:id="rId77"/>
    </p:embeddedFont>
    <p:embeddedFont>
      <p:font typeface="Lato" charset="0"/>
      <p:regular r:id="rId78"/>
      <p:bold r:id="rId79"/>
      <p:italic r:id="rId80"/>
      <p:boldItalic r:id="rId81"/>
    </p:embeddedFont>
    <p:embeddedFont>
      <p:font typeface="Palatino Linotype" pitchFamily="18"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jSPB5rDd2T3/Hri60znBW755E0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0F09"/>
    <a:srgbClr val="E7C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80E953E-3389-438F-8A3C-CD316C8409BC}">
  <a:tblStyle styleId="{280E953E-3389-438F-8A3C-CD316C8409BC}"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BE8"/>
          </a:solidFill>
        </a:fill>
      </a:tcStyle>
    </a:wholeTbl>
    <a:band1H>
      <a:tcTxStyle/>
      <a:tcStyle>
        <a:tcBdr/>
        <a:fill>
          <a:solidFill>
            <a:srgbClr val="E8D5CE"/>
          </a:solidFill>
        </a:fill>
      </a:tcStyle>
    </a:band1H>
    <a:band2H>
      <a:tcTxStyle/>
      <a:tcStyle>
        <a:tcBdr/>
      </a:tcStyle>
    </a:band2H>
    <a:band1V>
      <a:tcTxStyle/>
      <a:tcStyle>
        <a:tcBdr/>
        <a:fill>
          <a:solidFill>
            <a:srgbClr val="E8D5CE"/>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A6C2D82-84FD-4D5B-B154-292CF897AB1C}" styleName="Table_1">
    <a:wholeTbl>
      <a:tcTxStyle b="off" i="off">
        <a:font>
          <a:latin typeface="Arial"/>
          <a:ea typeface="Arial"/>
          <a:cs typeface="Arial"/>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40000"/>
            </a:schemeClr>
          </a:solidFill>
        </a:fill>
      </a:tcStyle>
    </a:band1H>
    <a:band2H>
      <a:tcTxStyle/>
      <a:tcStyle>
        <a:tcBdr/>
      </a:tcStyle>
    </a:band2H>
    <a:band1V>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fill>
          <a:solidFill>
            <a:schemeClr val="accent2">
              <a:alpha val="40000"/>
            </a:schemeClr>
          </a:solidFill>
        </a:fill>
      </a:tcStyle>
    </a:band1V>
    <a:band2V>
      <a:tcTxStyle/>
      <a:tcStyle>
        <a:tcBdr/>
      </a:tcStyle>
    </a:band2V>
    <a:la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2"/>
          </a:solidFill>
        </a:fill>
      </a:tcStyle>
    </a:firstRow>
    <a:neCell>
      <a:tcTxStyle/>
      <a:tcStyle>
        <a:tcBdr/>
      </a:tcStyle>
    </a:neCell>
    <a:nwCell>
      <a:tcTxStyle/>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8" d="100"/>
          <a:sy n="88" d="100"/>
        </p:scale>
        <p:origin x="-725" y="-37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font" Target="fonts/font22.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0.fntdata"/><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508165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5sw1Zlfs68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a:latin typeface="Times New Roman"/>
                <a:ea typeface="Times New Roman"/>
                <a:cs typeface="Times New Roman"/>
                <a:sym typeface="Times New Roman"/>
              </a:rPr>
              <a:t>Các nhân vật đó đều là các anh hùng trong lịch sử chống giặc ngoại xâm, bảo vệ đất nước. Ở chủ đề </a:t>
            </a:r>
            <a:r>
              <a:rPr lang="en-US" sz="1800" i="1">
                <a:latin typeface="Times New Roman"/>
                <a:ea typeface="Times New Roman"/>
                <a:cs typeface="Times New Roman"/>
                <a:sym typeface="Times New Roman"/>
              </a:rPr>
              <a:t>Câu chuyện của lịch sử</a:t>
            </a:r>
            <a:r>
              <a:rPr lang="en-US" sz="1800">
                <a:latin typeface="Times New Roman"/>
                <a:ea typeface="Times New Roman"/>
                <a:cs typeface="Times New Roman"/>
                <a:sym typeface="Times New Roman"/>
              </a:rPr>
              <a:t>, chúng ta hãy cùng tìm hiểu lịch sử qua những câu chuyện và cùng đi tìm câu trả lời cho hai câu hỏi lớn: </a:t>
            </a:r>
            <a:r>
              <a:rPr lang="en-US" sz="1800" b="1" i="1">
                <a:latin typeface="Times New Roman"/>
                <a:ea typeface="Times New Roman"/>
                <a:cs typeface="Times New Roman"/>
                <a:sym typeface="Times New Roman"/>
              </a:rPr>
              <a:t>Truyện lịch sử là gì? Truyện lịch sử có ý nghĩa như thế nào trong cuộc sống của chúng ta?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 name="Google Shape;28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just" rtl="0">
              <a:lnSpc>
                <a:spcPct val="115000"/>
              </a:lnSpc>
              <a:spcBef>
                <a:spcPts val="200"/>
              </a:spcBef>
              <a:spcAft>
                <a:spcPts val="0"/>
              </a:spcAft>
              <a:buSzPts val="1100"/>
              <a:buChar char="●"/>
            </a:pPr>
            <a:r>
              <a:rPr lang="en-US" sz="1800">
                <a:latin typeface="Times New Roman"/>
                <a:ea typeface="Times New Roman"/>
                <a:cs typeface="Times New Roman"/>
                <a:sym typeface="Times New Roman"/>
              </a:rPr>
              <a:t>Trần Quốc Toản là vị anh hùng đã đi vào lịch sử Việt Nam với lòng dũng cảm và tinh thần yêu nước, dám hi sinh mạng sống vì dân tộc. Chủ tịch Hồ Chí Minh trong tác phẩm </a:t>
            </a:r>
            <a:r>
              <a:rPr lang="en-US" sz="1800" i="1">
                <a:latin typeface="Times New Roman"/>
                <a:ea typeface="Times New Roman"/>
                <a:cs typeface="Times New Roman"/>
                <a:sym typeface="Times New Roman"/>
              </a:rPr>
              <a:t>Lịch sử nước ta</a:t>
            </a:r>
            <a:r>
              <a:rPr lang="en-US" sz="1800">
                <a:latin typeface="Times New Roman"/>
                <a:ea typeface="Times New Roman"/>
                <a:cs typeface="Times New Roman"/>
                <a:sym typeface="Times New Roman"/>
              </a:rPr>
              <a:t> có ca ngợi về Trần Quốc Toản như sau:</a:t>
            </a:r>
            <a:endParaRPr sz="1800">
              <a:latin typeface="Calibri"/>
              <a:ea typeface="Calibri"/>
              <a:cs typeface="Calibri"/>
              <a:sym typeface="Calibri"/>
            </a:endParaRPr>
          </a:p>
          <a:p>
            <a:pPr marL="560705" marR="0" lvl="0" indent="-560705"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Quốc Toản là trẻ có tài</a:t>
            </a:r>
            <a:endParaRPr sz="1800">
              <a:latin typeface="Calibri"/>
              <a:ea typeface="Calibri"/>
              <a:cs typeface="Calibri"/>
              <a:sym typeface="Calibri"/>
            </a:endParaRPr>
          </a:p>
          <a:p>
            <a:pPr marL="200660" marR="0" lvl="0" indent="-200660"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Mới mười sáu tuổi ra oai trận tiền</a:t>
            </a:r>
            <a:endParaRPr sz="1800">
              <a:latin typeface="Calibri"/>
              <a:ea typeface="Calibri"/>
              <a:cs typeface="Calibri"/>
              <a:sym typeface="Calibri"/>
            </a:endParaRPr>
          </a:p>
          <a:p>
            <a:pPr marL="560705" marR="0" lvl="0" indent="-560705"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Mấy lần đánh thắng quân Nguyên</a:t>
            </a:r>
            <a:endParaRPr sz="1800">
              <a:latin typeface="Calibri"/>
              <a:ea typeface="Calibri"/>
              <a:cs typeface="Calibri"/>
              <a:sym typeface="Calibri"/>
            </a:endParaRPr>
          </a:p>
          <a:p>
            <a:pPr marL="200660" marR="0" lvl="0" indent="-200660"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Được phong làm tướng cầm quyền binh nhung</a:t>
            </a:r>
            <a:endParaRPr sz="1800">
              <a:latin typeface="Calibri"/>
              <a:ea typeface="Calibri"/>
              <a:cs typeface="Calibri"/>
              <a:sym typeface="Calibri"/>
            </a:endParaRPr>
          </a:p>
          <a:p>
            <a:pPr marL="560705" marR="0" lvl="0" indent="-560705"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Thật là một đấng anh hùng</a:t>
            </a:r>
            <a:endParaRPr sz="1800">
              <a:latin typeface="Calibri"/>
              <a:ea typeface="Calibri"/>
              <a:cs typeface="Calibri"/>
              <a:sym typeface="Calibri"/>
            </a:endParaRPr>
          </a:p>
          <a:p>
            <a:pPr marL="200660" marR="0" lvl="0" indent="-200660" algn="just" rtl="0">
              <a:lnSpc>
                <a:spcPct val="115000"/>
              </a:lnSpc>
              <a:spcBef>
                <a:spcPts val="400"/>
              </a:spcBef>
              <a:spcAft>
                <a:spcPts val="0"/>
              </a:spcAft>
              <a:buSzPts val="1100"/>
              <a:buChar char="●"/>
            </a:pPr>
            <a:r>
              <a:rPr lang="en-US" sz="1800" i="1">
                <a:latin typeface="Times New Roman"/>
                <a:ea typeface="Times New Roman"/>
                <a:cs typeface="Times New Roman"/>
                <a:sym typeface="Times New Roman"/>
              </a:rPr>
              <a:t>Trẻ con Nam Việt nên cùng noi theo.</a:t>
            </a:r>
            <a:endParaRPr sz="1800">
              <a:latin typeface="Calibri"/>
              <a:ea typeface="Calibri"/>
              <a:cs typeface="Calibri"/>
              <a:sym typeface="Calibri"/>
            </a:endParaRPr>
          </a:p>
          <a:p>
            <a:pPr marL="457200" lvl="0" indent="-298450" algn="l" rtl="0">
              <a:lnSpc>
                <a:spcPct val="100000"/>
              </a:lnSpc>
              <a:spcBef>
                <a:spcPts val="200"/>
              </a:spcBef>
              <a:spcAft>
                <a:spcPts val="0"/>
              </a:spcAft>
              <a:buSzPts val="1100"/>
              <a:buChar char="●"/>
            </a:pPr>
            <a:r>
              <a:rPr lang="en-US" sz="1800">
                <a:latin typeface="Times New Roman"/>
                <a:ea typeface="Times New Roman"/>
                <a:cs typeface="Times New Roman"/>
                <a:sym typeface="Times New Roman"/>
              </a:rPr>
              <a:t>Bài học hôm nay, chúng ta sẽ cùng đọc văn bản </a:t>
            </a:r>
            <a:r>
              <a:rPr lang="en-US" sz="1800" i="1">
                <a:latin typeface="Times New Roman"/>
                <a:ea typeface="Times New Roman"/>
                <a:cs typeface="Times New Roman"/>
                <a:sym typeface="Times New Roman"/>
              </a:rPr>
              <a:t>Lá cờ thêu sáu chữ vàng</a:t>
            </a:r>
            <a:r>
              <a:rPr lang="en-US" sz="1800">
                <a:latin typeface="Times New Roman"/>
                <a:ea typeface="Times New Roman"/>
                <a:cs typeface="Times New Roman"/>
                <a:sym typeface="Times New Roman"/>
              </a:rPr>
              <a:t> của nhà văn Nguyễn Huy Tưởng để một lần nữa cảm nhận rõ hơn về người anh hùng ấy.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b="0" i="1" u="sng" strike="noStrike" cap="none">
                <a:solidFill>
                  <a:srgbClr val="22170B"/>
                </a:solidFill>
                <a:latin typeface="Cambria"/>
                <a:ea typeface="Cambria"/>
                <a:cs typeface="Cambria"/>
                <a:sym typeface="Cambri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https://www.youtube.com/watch?v=5sw1Zlfs68k</a:t>
            </a:r>
            <a:r>
              <a:rPr lang="en-US" sz="1100" b="0" i="1" u="none" strike="noStrike" cap="none">
                <a:solidFill>
                  <a:srgbClr val="22170B"/>
                </a:solidFill>
                <a:latin typeface="Cambria"/>
                <a:ea typeface="Cambria"/>
                <a:cs typeface="Cambria"/>
                <a:sym typeface="Cambria"/>
              </a:rPr>
              <a:t> </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4" name="Google Shape;32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9" name="Google Shape;41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2" name="Google Shape;44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5" name="Google Shape;48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7" name="Google Shape;53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3" name="Google Shape;55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0" name="Google Shape;57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7" name="Google Shape;58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4" name="Google Shape;60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1" name="Google Shape;62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6" name="Google Shape;64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7" name="Google Shape;66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5" name="Google Shape;72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8" name="Google Shape;74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5" name="Google Shape;76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9" name="Google Shape;789;p6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8" name="Google Shape;80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9" name="Google Shape;82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0" name="Google Shape;84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800" i="1">
                <a:latin typeface="Times New Roman"/>
                <a:ea typeface="Times New Roman"/>
                <a:cs typeface="Times New Roman"/>
                <a:sym typeface="Times New Roman"/>
              </a:rPr>
              <a:t>(Phát cho HS 1 bản tóm tắt tri thức ngắn gọn, sinh động, dễ nhớ)</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800" i="1">
                <a:latin typeface="Times New Roman"/>
                <a:ea typeface="Times New Roman"/>
                <a:cs typeface="Times New Roman"/>
                <a:sym typeface="Times New Roman"/>
              </a:rPr>
              <a:t>(Phát cho HS 1 bản tóm tắt tri thức ngắn gọn, sinh động, dễ nhớ)</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hree columns 2">
  <p:cSld name="CUSTOM_6_1_1">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 name="Google Shape;11;p47"/>
          <p:cNvGrpSpPr/>
          <p:nvPr/>
        </p:nvGrpSpPr>
        <p:grpSpPr>
          <a:xfrm>
            <a:off x="205102" y="139393"/>
            <a:ext cx="8684023" cy="4825621"/>
            <a:chOff x="205102" y="139393"/>
            <a:chExt cx="8684023" cy="4825621"/>
          </a:xfrm>
        </p:grpSpPr>
        <p:sp>
          <p:nvSpPr>
            <p:cNvPr id="12" name="Google Shape;12;p47"/>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47"/>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47"/>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47"/>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47"/>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47"/>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47"/>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47"/>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47"/>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47"/>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 name="Google Shape;22;p47"/>
          <p:cNvSpPr txBox="1">
            <a:spLocks noGrp="1"/>
          </p:cNvSpPr>
          <p:nvPr>
            <p:ph type="title"/>
          </p:nvPr>
        </p:nvSpPr>
        <p:spPr>
          <a:xfrm>
            <a:off x="720000" y="621792"/>
            <a:ext cx="7704000" cy="59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3" name="Google Shape;23;p47"/>
          <p:cNvSpPr txBox="1">
            <a:spLocks noGrp="1"/>
          </p:cNvSpPr>
          <p:nvPr>
            <p:ph type="subTitle" idx="1"/>
          </p:nvPr>
        </p:nvSpPr>
        <p:spPr>
          <a:xfrm>
            <a:off x="2203800" y="1592925"/>
            <a:ext cx="6249300" cy="6015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24" name="Google Shape;24;p47"/>
          <p:cNvSpPr txBox="1">
            <a:spLocks noGrp="1"/>
          </p:cNvSpPr>
          <p:nvPr>
            <p:ph type="subTitle" idx="2"/>
          </p:nvPr>
        </p:nvSpPr>
        <p:spPr>
          <a:xfrm>
            <a:off x="2203800" y="2679750"/>
            <a:ext cx="6249300" cy="527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25" name="Google Shape;25;p47"/>
          <p:cNvSpPr txBox="1">
            <a:spLocks noGrp="1"/>
          </p:cNvSpPr>
          <p:nvPr>
            <p:ph type="subTitle" idx="3"/>
          </p:nvPr>
        </p:nvSpPr>
        <p:spPr>
          <a:xfrm>
            <a:off x="2203800" y="3692775"/>
            <a:ext cx="6249300" cy="527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26" name="Google Shape;26;p47"/>
          <p:cNvSpPr txBox="1">
            <a:spLocks noGrp="1"/>
          </p:cNvSpPr>
          <p:nvPr>
            <p:ph type="subTitle" idx="4"/>
          </p:nvPr>
        </p:nvSpPr>
        <p:spPr>
          <a:xfrm>
            <a:off x="2203800" y="1377825"/>
            <a:ext cx="6249300" cy="427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6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gn="l">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gn="l">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gn="l">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gn="l">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gn="l">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gn="l">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gn="l">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a:endParaRPr/>
          </a:p>
        </p:txBody>
      </p:sp>
      <p:sp>
        <p:nvSpPr>
          <p:cNvPr id="27" name="Google Shape;27;p47"/>
          <p:cNvSpPr txBox="1">
            <a:spLocks noGrp="1"/>
          </p:cNvSpPr>
          <p:nvPr>
            <p:ph type="subTitle" idx="5"/>
          </p:nvPr>
        </p:nvSpPr>
        <p:spPr>
          <a:xfrm>
            <a:off x="2203800" y="2433050"/>
            <a:ext cx="6249300" cy="427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6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gn="l">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gn="l">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gn="l">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gn="l">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gn="l">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gn="l">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gn="l">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a:endParaRPr/>
          </a:p>
        </p:txBody>
      </p:sp>
      <p:sp>
        <p:nvSpPr>
          <p:cNvPr id="28" name="Google Shape;28;p47"/>
          <p:cNvSpPr txBox="1">
            <a:spLocks noGrp="1"/>
          </p:cNvSpPr>
          <p:nvPr>
            <p:ph type="subTitle" idx="6"/>
          </p:nvPr>
        </p:nvSpPr>
        <p:spPr>
          <a:xfrm>
            <a:off x="2203800" y="3488275"/>
            <a:ext cx="6249300" cy="427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6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gn="l">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gn="l">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gn="l">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gn="l">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gn="l">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gn="l">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gn="l">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7">
    <p:bg>
      <p:bgPr>
        <a:solidFill>
          <a:schemeClr val="lt1"/>
        </a:solidFill>
        <a:effectLst/>
      </p:bgPr>
    </p:bg>
    <p:spTree>
      <p:nvGrpSpPr>
        <p:cNvPr id="1" name="Shape 29"/>
        <p:cNvGrpSpPr/>
        <p:nvPr/>
      </p:nvGrpSpPr>
      <p:grpSpPr>
        <a:xfrm>
          <a:off x="0" y="0"/>
          <a:ext cx="0" cy="0"/>
          <a:chOff x="0" y="0"/>
          <a:chExt cx="0" cy="0"/>
        </a:xfrm>
      </p:grpSpPr>
      <p:sp>
        <p:nvSpPr>
          <p:cNvPr id="30" name="Google Shape;30;p49"/>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 name="Google Shape;31;p49"/>
          <p:cNvGrpSpPr/>
          <p:nvPr/>
        </p:nvGrpSpPr>
        <p:grpSpPr>
          <a:xfrm>
            <a:off x="205102" y="139393"/>
            <a:ext cx="8684023" cy="4825621"/>
            <a:chOff x="205102" y="139393"/>
            <a:chExt cx="8684023" cy="4825621"/>
          </a:xfrm>
        </p:grpSpPr>
        <p:sp>
          <p:nvSpPr>
            <p:cNvPr id="32" name="Google Shape;32;p49"/>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49"/>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49"/>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49"/>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49"/>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9"/>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9"/>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9"/>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49"/>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49"/>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lt1"/>
        </a:solidFill>
        <a:effectLst/>
      </p:bgPr>
    </p:bg>
    <p:spTree>
      <p:nvGrpSpPr>
        <p:cNvPr id="1" name="Shape 42"/>
        <p:cNvGrpSpPr/>
        <p:nvPr/>
      </p:nvGrpSpPr>
      <p:grpSpPr>
        <a:xfrm>
          <a:off x="0" y="0"/>
          <a:ext cx="0" cy="0"/>
          <a:chOff x="0" y="0"/>
          <a:chExt cx="0" cy="0"/>
        </a:xfrm>
      </p:grpSpPr>
      <p:sp>
        <p:nvSpPr>
          <p:cNvPr id="43" name="Google Shape;43;p50"/>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 name="Google Shape;44;p50"/>
          <p:cNvGrpSpPr/>
          <p:nvPr/>
        </p:nvGrpSpPr>
        <p:grpSpPr>
          <a:xfrm>
            <a:off x="205102" y="139393"/>
            <a:ext cx="8684023" cy="4825621"/>
            <a:chOff x="205102" y="139393"/>
            <a:chExt cx="8684023" cy="4825621"/>
          </a:xfrm>
        </p:grpSpPr>
        <p:sp>
          <p:nvSpPr>
            <p:cNvPr id="45" name="Google Shape;45;p50"/>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50"/>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50"/>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0"/>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50"/>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50"/>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50"/>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50"/>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50"/>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50"/>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 name="Google Shape;55;p50"/>
          <p:cNvSpPr txBox="1">
            <a:spLocks noGrp="1"/>
          </p:cNvSpPr>
          <p:nvPr>
            <p:ph type="title"/>
          </p:nvPr>
        </p:nvSpPr>
        <p:spPr>
          <a:xfrm>
            <a:off x="1280200" y="621792"/>
            <a:ext cx="6587400" cy="59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6" name="Google Shape;56;p50"/>
          <p:cNvSpPr txBox="1">
            <a:spLocks noGrp="1"/>
          </p:cNvSpPr>
          <p:nvPr>
            <p:ph type="subTitle" idx="1"/>
          </p:nvPr>
        </p:nvSpPr>
        <p:spPr>
          <a:xfrm>
            <a:off x="1475225" y="2269375"/>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57" name="Google Shape;57;p50"/>
          <p:cNvSpPr txBox="1">
            <a:spLocks noGrp="1"/>
          </p:cNvSpPr>
          <p:nvPr>
            <p:ph type="subTitle" idx="2"/>
          </p:nvPr>
        </p:nvSpPr>
        <p:spPr>
          <a:xfrm>
            <a:off x="1475225" y="3891788"/>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58" name="Google Shape;58;p50"/>
          <p:cNvSpPr txBox="1">
            <a:spLocks noGrp="1"/>
          </p:cNvSpPr>
          <p:nvPr>
            <p:ph type="subTitle" idx="3"/>
          </p:nvPr>
        </p:nvSpPr>
        <p:spPr>
          <a:xfrm>
            <a:off x="3800250" y="3891788"/>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59" name="Google Shape;59;p50"/>
          <p:cNvSpPr txBox="1">
            <a:spLocks noGrp="1"/>
          </p:cNvSpPr>
          <p:nvPr>
            <p:ph type="subTitle" idx="4"/>
          </p:nvPr>
        </p:nvSpPr>
        <p:spPr>
          <a:xfrm>
            <a:off x="3800250" y="2269375"/>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60" name="Google Shape;60;p50"/>
          <p:cNvSpPr txBox="1">
            <a:spLocks noGrp="1"/>
          </p:cNvSpPr>
          <p:nvPr>
            <p:ph type="title" idx="5"/>
          </p:nvPr>
        </p:nvSpPr>
        <p:spPr>
          <a:xfrm>
            <a:off x="2282225" y="13837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1" name="Google Shape;61;p50"/>
          <p:cNvSpPr txBox="1">
            <a:spLocks noGrp="1"/>
          </p:cNvSpPr>
          <p:nvPr>
            <p:ph type="title" idx="6"/>
          </p:nvPr>
        </p:nvSpPr>
        <p:spPr>
          <a:xfrm>
            <a:off x="4607250" y="30062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2" name="Google Shape;62;p50"/>
          <p:cNvSpPr txBox="1">
            <a:spLocks noGrp="1"/>
          </p:cNvSpPr>
          <p:nvPr>
            <p:ph type="title" idx="7"/>
          </p:nvPr>
        </p:nvSpPr>
        <p:spPr>
          <a:xfrm>
            <a:off x="2282225" y="30062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3" name="Google Shape;63;p50"/>
          <p:cNvSpPr txBox="1">
            <a:spLocks noGrp="1"/>
          </p:cNvSpPr>
          <p:nvPr>
            <p:ph type="title" idx="8"/>
          </p:nvPr>
        </p:nvSpPr>
        <p:spPr>
          <a:xfrm>
            <a:off x="4607250" y="13837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4" name="Google Shape;64;p50"/>
          <p:cNvSpPr txBox="1">
            <a:spLocks noGrp="1"/>
          </p:cNvSpPr>
          <p:nvPr>
            <p:ph type="subTitle" idx="9"/>
          </p:nvPr>
        </p:nvSpPr>
        <p:spPr>
          <a:xfrm>
            <a:off x="6125275" y="3891788"/>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65" name="Google Shape;65;p50"/>
          <p:cNvSpPr txBox="1">
            <a:spLocks noGrp="1"/>
          </p:cNvSpPr>
          <p:nvPr>
            <p:ph type="subTitle" idx="13"/>
          </p:nvPr>
        </p:nvSpPr>
        <p:spPr>
          <a:xfrm>
            <a:off x="6125275" y="2269375"/>
            <a:ext cx="2305500" cy="5760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66" name="Google Shape;66;p50"/>
          <p:cNvSpPr txBox="1">
            <a:spLocks noGrp="1"/>
          </p:cNvSpPr>
          <p:nvPr>
            <p:ph type="title" idx="14"/>
          </p:nvPr>
        </p:nvSpPr>
        <p:spPr>
          <a:xfrm>
            <a:off x="6932275" y="30062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7" name="Google Shape;67;p50"/>
          <p:cNvSpPr txBox="1">
            <a:spLocks noGrp="1"/>
          </p:cNvSpPr>
          <p:nvPr>
            <p:ph type="title" idx="15"/>
          </p:nvPr>
        </p:nvSpPr>
        <p:spPr>
          <a:xfrm>
            <a:off x="6932275" y="1383700"/>
            <a:ext cx="691500" cy="484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8" name="Google Shape;68;p50"/>
          <p:cNvSpPr txBox="1">
            <a:spLocks noGrp="1"/>
          </p:cNvSpPr>
          <p:nvPr>
            <p:ph type="subTitle" idx="16"/>
          </p:nvPr>
        </p:nvSpPr>
        <p:spPr>
          <a:xfrm>
            <a:off x="1475225" y="1987975"/>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9" name="Google Shape;69;p50"/>
          <p:cNvSpPr txBox="1">
            <a:spLocks noGrp="1"/>
          </p:cNvSpPr>
          <p:nvPr>
            <p:ph type="subTitle" idx="17"/>
          </p:nvPr>
        </p:nvSpPr>
        <p:spPr>
          <a:xfrm>
            <a:off x="1475225" y="3610398"/>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70" name="Google Shape;70;p50"/>
          <p:cNvSpPr txBox="1">
            <a:spLocks noGrp="1"/>
          </p:cNvSpPr>
          <p:nvPr>
            <p:ph type="subTitle" idx="18"/>
          </p:nvPr>
        </p:nvSpPr>
        <p:spPr>
          <a:xfrm>
            <a:off x="3800250" y="3610398"/>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71" name="Google Shape;71;p50"/>
          <p:cNvSpPr txBox="1">
            <a:spLocks noGrp="1"/>
          </p:cNvSpPr>
          <p:nvPr>
            <p:ph type="subTitle" idx="19"/>
          </p:nvPr>
        </p:nvSpPr>
        <p:spPr>
          <a:xfrm>
            <a:off x="3800250" y="1987975"/>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72" name="Google Shape;72;p50"/>
          <p:cNvSpPr txBox="1">
            <a:spLocks noGrp="1"/>
          </p:cNvSpPr>
          <p:nvPr>
            <p:ph type="subTitle" idx="20"/>
          </p:nvPr>
        </p:nvSpPr>
        <p:spPr>
          <a:xfrm>
            <a:off x="6125275" y="3610398"/>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73" name="Google Shape;73;p50"/>
          <p:cNvSpPr txBox="1">
            <a:spLocks noGrp="1"/>
          </p:cNvSpPr>
          <p:nvPr>
            <p:ph type="subTitle" idx="21"/>
          </p:nvPr>
        </p:nvSpPr>
        <p:spPr>
          <a:xfrm>
            <a:off x="6125275" y="1987975"/>
            <a:ext cx="2305500" cy="3852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74"/>
        <p:cNvGrpSpPr/>
        <p:nvPr/>
      </p:nvGrpSpPr>
      <p:grpSpPr>
        <a:xfrm>
          <a:off x="0" y="0"/>
          <a:ext cx="0" cy="0"/>
          <a:chOff x="0" y="0"/>
          <a:chExt cx="0" cy="0"/>
        </a:xfrm>
      </p:grpSpPr>
      <p:sp>
        <p:nvSpPr>
          <p:cNvPr id="75" name="Google Shape;75;p51"/>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 name="Google Shape;76;p51"/>
          <p:cNvGrpSpPr/>
          <p:nvPr/>
        </p:nvGrpSpPr>
        <p:grpSpPr>
          <a:xfrm>
            <a:off x="205102" y="139393"/>
            <a:ext cx="8684023" cy="4890154"/>
            <a:chOff x="205102" y="139393"/>
            <a:chExt cx="8684023" cy="4890154"/>
          </a:xfrm>
        </p:grpSpPr>
        <p:sp>
          <p:nvSpPr>
            <p:cNvPr id="77" name="Google Shape;77;p51"/>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51"/>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51"/>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51"/>
            <p:cNvSpPr/>
            <p:nvPr/>
          </p:nvSpPr>
          <p:spPr>
            <a:xfrm>
              <a:off x="401845" y="46317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51"/>
            <p:cNvSpPr/>
            <p:nvPr/>
          </p:nvSpPr>
          <p:spPr>
            <a:xfrm>
              <a:off x="1962982" y="49264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51"/>
            <p:cNvSpPr/>
            <p:nvPr/>
          </p:nvSpPr>
          <p:spPr>
            <a:xfrm>
              <a:off x="5300218" y="48900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51"/>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51"/>
            <p:cNvSpPr/>
            <p:nvPr/>
          </p:nvSpPr>
          <p:spPr>
            <a:xfrm>
              <a:off x="8241977" y="1610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51"/>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51"/>
            <p:cNvSpPr/>
            <p:nvPr/>
          </p:nvSpPr>
          <p:spPr>
            <a:xfrm>
              <a:off x="436048" y="3883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 name="Google Shape;87;p51"/>
          <p:cNvSpPr txBox="1">
            <a:spLocks noGrp="1"/>
          </p:cNvSpPr>
          <p:nvPr>
            <p:ph type="title"/>
          </p:nvPr>
        </p:nvSpPr>
        <p:spPr>
          <a:xfrm>
            <a:off x="1062450" y="2150850"/>
            <a:ext cx="5067600" cy="841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5000">
                <a:solidFill>
                  <a:schemeClr val="accen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8" name="Google Shape;88;p51"/>
          <p:cNvSpPr txBox="1">
            <a:spLocks noGrp="1"/>
          </p:cNvSpPr>
          <p:nvPr>
            <p:ph type="title" idx="2"/>
          </p:nvPr>
        </p:nvSpPr>
        <p:spPr>
          <a:xfrm>
            <a:off x="1062450" y="1337825"/>
            <a:ext cx="1070100" cy="841800"/>
          </a:xfrm>
          <a:prstGeom prst="rect">
            <a:avLst/>
          </a:prstGeom>
          <a:solidFill>
            <a:schemeClr val="accent2"/>
          </a:solid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6000"/>
              <a:buNone/>
              <a:defRPr sz="6000">
                <a:solidFill>
                  <a:schemeClr val="accen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89" name="Google Shape;89;p51"/>
          <p:cNvSpPr txBox="1">
            <a:spLocks noGrp="1"/>
          </p:cNvSpPr>
          <p:nvPr>
            <p:ph type="subTitle" idx="1"/>
          </p:nvPr>
        </p:nvSpPr>
        <p:spPr>
          <a:xfrm>
            <a:off x="1062450" y="2979775"/>
            <a:ext cx="5067600" cy="43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400"/>
              <a:buNone/>
              <a:defRPr sz="1600">
                <a:solidFill>
                  <a:schemeClr val="dk1"/>
                </a:solidFill>
                <a:highlight>
                  <a:schemeClr val="accent2"/>
                </a:highlight>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1600"/>
              </a:spcBef>
              <a:spcAft>
                <a:spcPts val="0"/>
              </a:spcAft>
              <a:buClr>
                <a:schemeClr val="dk1"/>
              </a:buClr>
              <a:buSzPts val="1400"/>
              <a:buNone/>
              <a:defRPr>
                <a:solidFill>
                  <a:schemeClr val="dk1"/>
                </a:solidFill>
              </a:defRPr>
            </a:lvl3pPr>
            <a:lvl4pPr lvl="3" algn="ctr">
              <a:lnSpc>
                <a:spcPct val="100000"/>
              </a:lnSpc>
              <a:spcBef>
                <a:spcPts val="1600"/>
              </a:spcBef>
              <a:spcAft>
                <a:spcPts val="0"/>
              </a:spcAft>
              <a:buClr>
                <a:schemeClr val="dk1"/>
              </a:buClr>
              <a:buSzPts val="1400"/>
              <a:buNone/>
              <a:defRPr>
                <a:solidFill>
                  <a:schemeClr val="dk1"/>
                </a:solidFill>
              </a:defRPr>
            </a:lvl4pPr>
            <a:lvl5pPr lvl="4" algn="ctr">
              <a:lnSpc>
                <a:spcPct val="100000"/>
              </a:lnSpc>
              <a:spcBef>
                <a:spcPts val="1600"/>
              </a:spcBef>
              <a:spcAft>
                <a:spcPts val="0"/>
              </a:spcAft>
              <a:buClr>
                <a:schemeClr val="dk1"/>
              </a:buClr>
              <a:buSzPts val="1400"/>
              <a:buNone/>
              <a:defRPr>
                <a:solidFill>
                  <a:schemeClr val="dk1"/>
                </a:solidFill>
              </a:defRPr>
            </a:lvl5pPr>
            <a:lvl6pPr lvl="5" algn="ctr">
              <a:lnSpc>
                <a:spcPct val="100000"/>
              </a:lnSpc>
              <a:spcBef>
                <a:spcPts val="1600"/>
              </a:spcBef>
              <a:spcAft>
                <a:spcPts val="0"/>
              </a:spcAft>
              <a:buClr>
                <a:schemeClr val="dk1"/>
              </a:buClr>
              <a:buSzPts val="1400"/>
              <a:buNone/>
              <a:defRPr>
                <a:solidFill>
                  <a:schemeClr val="dk1"/>
                </a:solidFill>
              </a:defRPr>
            </a:lvl6pPr>
            <a:lvl7pPr lvl="6" algn="ctr">
              <a:lnSpc>
                <a:spcPct val="100000"/>
              </a:lnSpc>
              <a:spcBef>
                <a:spcPts val="1600"/>
              </a:spcBef>
              <a:spcAft>
                <a:spcPts val="0"/>
              </a:spcAft>
              <a:buClr>
                <a:schemeClr val="dk1"/>
              </a:buClr>
              <a:buSzPts val="1400"/>
              <a:buNone/>
              <a:defRPr>
                <a:solidFill>
                  <a:schemeClr val="dk1"/>
                </a:solidFill>
              </a:defRPr>
            </a:lvl7pPr>
            <a:lvl8pPr lvl="7" algn="ctr">
              <a:lnSpc>
                <a:spcPct val="100000"/>
              </a:lnSpc>
              <a:spcBef>
                <a:spcPts val="1600"/>
              </a:spcBef>
              <a:spcAft>
                <a:spcPts val="0"/>
              </a:spcAft>
              <a:buClr>
                <a:schemeClr val="dk1"/>
              </a:buClr>
              <a:buSzPts val="1400"/>
              <a:buNone/>
              <a:defRPr>
                <a:solidFill>
                  <a:schemeClr val="dk1"/>
                </a:solidFill>
              </a:defRPr>
            </a:lvl8pPr>
            <a:lvl9pPr lvl="8" algn="ctr">
              <a:lnSpc>
                <a:spcPct val="100000"/>
              </a:lnSpc>
              <a:spcBef>
                <a:spcPts val="1600"/>
              </a:spcBef>
              <a:spcAft>
                <a:spcPts val="1600"/>
              </a:spcAft>
              <a:buClr>
                <a:schemeClr val="dk1"/>
              </a:buClr>
              <a:buSzPts val="1400"/>
              <a:buNone/>
              <a:defRPr>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1">
  <p:cSld name="CUSTOM_6_1">
    <p:bg>
      <p:bgPr>
        <a:solidFill>
          <a:schemeClr val="lt1"/>
        </a:solidFill>
        <a:effectLst/>
      </p:bgPr>
    </p:bg>
    <p:spTree>
      <p:nvGrpSpPr>
        <p:cNvPr id="1" name="Shape 90"/>
        <p:cNvGrpSpPr/>
        <p:nvPr/>
      </p:nvGrpSpPr>
      <p:grpSpPr>
        <a:xfrm>
          <a:off x="0" y="0"/>
          <a:ext cx="0" cy="0"/>
          <a:chOff x="0" y="0"/>
          <a:chExt cx="0" cy="0"/>
        </a:xfrm>
      </p:grpSpPr>
      <p:sp>
        <p:nvSpPr>
          <p:cNvPr id="91" name="Google Shape;91;p52"/>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 name="Google Shape;92;p52"/>
          <p:cNvGrpSpPr/>
          <p:nvPr/>
        </p:nvGrpSpPr>
        <p:grpSpPr>
          <a:xfrm>
            <a:off x="205102" y="139393"/>
            <a:ext cx="8684023" cy="4825621"/>
            <a:chOff x="205102" y="139393"/>
            <a:chExt cx="8684023" cy="4825621"/>
          </a:xfrm>
        </p:grpSpPr>
        <p:sp>
          <p:nvSpPr>
            <p:cNvPr id="93" name="Google Shape;93;p52"/>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52"/>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52"/>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52"/>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2"/>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52"/>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52"/>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52"/>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52"/>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2"/>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 name="Google Shape;103;p52"/>
          <p:cNvSpPr txBox="1">
            <a:spLocks noGrp="1"/>
          </p:cNvSpPr>
          <p:nvPr>
            <p:ph type="title"/>
          </p:nvPr>
        </p:nvSpPr>
        <p:spPr>
          <a:xfrm>
            <a:off x="713225" y="621800"/>
            <a:ext cx="7717500" cy="59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04" name="Google Shape;104;p52"/>
          <p:cNvSpPr txBox="1">
            <a:spLocks noGrp="1"/>
          </p:cNvSpPr>
          <p:nvPr>
            <p:ph type="subTitle" idx="1"/>
          </p:nvPr>
        </p:nvSpPr>
        <p:spPr>
          <a:xfrm>
            <a:off x="1062450" y="1763345"/>
            <a:ext cx="5589000" cy="530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05" name="Google Shape;105;p52"/>
          <p:cNvSpPr txBox="1">
            <a:spLocks noGrp="1"/>
          </p:cNvSpPr>
          <p:nvPr>
            <p:ph type="subTitle" idx="2"/>
          </p:nvPr>
        </p:nvSpPr>
        <p:spPr>
          <a:xfrm>
            <a:off x="1062450" y="2859714"/>
            <a:ext cx="5589000" cy="527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06" name="Google Shape;106;p52"/>
          <p:cNvSpPr txBox="1">
            <a:spLocks noGrp="1"/>
          </p:cNvSpPr>
          <p:nvPr>
            <p:ph type="subTitle" idx="3"/>
          </p:nvPr>
        </p:nvSpPr>
        <p:spPr>
          <a:xfrm>
            <a:off x="1062450" y="3956400"/>
            <a:ext cx="5589000" cy="527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07" name="Google Shape;107;p52"/>
          <p:cNvSpPr txBox="1">
            <a:spLocks noGrp="1"/>
          </p:cNvSpPr>
          <p:nvPr>
            <p:ph type="subTitle" idx="4"/>
          </p:nvPr>
        </p:nvSpPr>
        <p:spPr>
          <a:xfrm>
            <a:off x="1062450" y="1393675"/>
            <a:ext cx="5589000" cy="5304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08" name="Google Shape;108;p52"/>
          <p:cNvSpPr txBox="1">
            <a:spLocks noGrp="1"/>
          </p:cNvSpPr>
          <p:nvPr>
            <p:ph type="subTitle" idx="5"/>
          </p:nvPr>
        </p:nvSpPr>
        <p:spPr>
          <a:xfrm>
            <a:off x="1062450" y="2478715"/>
            <a:ext cx="5589000" cy="5277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09" name="Google Shape;109;p52"/>
          <p:cNvSpPr txBox="1">
            <a:spLocks noGrp="1"/>
          </p:cNvSpPr>
          <p:nvPr>
            <p:ph type="subTitle" idx="6"/>
          </p:nvPr>
        </p:nvSpPr>
        <p:spPr>
          <a:xfrm>
            <a:off x="1062450" y="3575401"/>
            <a:ext cx="5589000" cy="5277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0"/>
        <p:cNvGrpSpPr/>
        <p:nvPr/>
      </p:nvGrpSpPr>
      <p:grpSpPr>
        <a:xfrm>
          <a:off x="0" y="0"/>
          <a:ext cx="0" cy="0"/>
          <a:chOff x="0" y="0"/>
          <a:chExt cx="0" cy="0"/>
        </a:xfrm>
      </p:grpSpPr>
      <p:sp>
        <p:nvSpPr>
          <p:cNvPr id="111" name="Google Shape;111;p53"/>
          <p:cNvSpPr txBox="1">
            <a:spLocks noGrp="1"/>
          </p:cNvSpPr>
          <p:nvPr>
            <p:ph type="title"/>
          </p:nvPr>
        </p:nvSpPr>
        <p:spPr>
          <a:xfrm>
            <a:off x="720000" y="1413525"/>
            <a:ext cx="4294800" cy="2095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40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12" name="Google Shape;112;p53"/>
          <p:cNvSpPr txBox="1">
            <a:spLocks noGrp="1"/>
          </p:cNvSpPr>
          <p:nvPr>
            <p:ph type="subTitle" idx="1"/>
          </p:nvPr>
        </p:nvSpPr>
        <p:spPr>
          <a:xfrm>
            <a:off x="720000" y="3508800"/>
            <a:ext cx="4294800" cy="1004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600"/>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8">
    <p:bg>
      <p:bgPr>
        <a:solidFill>
          <a:schemeClr val="dk1"/>
        </a:solidFill>
        <a:effectLst/>
      </p:bgPr>
    </p:bg>
    <p:spTree>
      <p:nvGrpSpPr>
        <p:cNvPr id="1" name="Shape 113"/>
        <p:cNvGrpSpPr/>
        <p:nvPr/>
      </p:nvGrpSpPr>
      <p:grpSpPr>
        <a:xfrm>
          <a:off x="0" y="0"/>
          <a:ext cx="0" cy="0"/>
          <a:chOff x="0" y="0"/>
          <a:chExt cx="0" cy="0"/>
        </a:xfrm>
      </p:grpSpPr>
      <p:sp>
        <p:nvSpPr>
          <p:cNvPr id="114" name="Google Shape;114;p54"/>
          <p:cNvSpPr/>
          <p:nvPr/>
        </p:nvSpPr>
        <p:spPr>
          <a:xfrm>
            <a:off x="386840" y="372243"/>
            <a:ext cx="8370320" cy="4399015"/>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 name="Google Shape;115;p54"/>
          <p:cNvGrpSpPr/>
          <p:nvPr/>
        </p:nvGrpSpPr>
        <p:grpSpPr>
          <a:xfrm>
            <a:off x="205102" y="139393"/>
            <a:ext cx="8684023" cy="4825621"/>
            <a:chOff x="205102" y="139393"/>
            <a:chExt cx="8684023" cy="4825621"/>
          </a:xfrm>
        </p:grpSpPr>
        <p:sp>
          <p:nvSpPr>
            <p:cNvPr id="116" name="Google Shape;116;p54"/>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54"/>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54"/>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54"/>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54"/>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54"/>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54"/>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54"/>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54"/>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54"/>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6"/>
        <p:cNvGrpSpPr/>
        <p:nvPr/>
      </p:nvGrpSpPr>
      <p:grpSpPr>
        <a:xfrm>
          <a:off x="0" y="0"/>
          <a:ext cx="0" cy="0"/>
          <a:chOff x="0" y="0"/>
          <a:chExt cx="0" cy="0"/>
        </a:xfrm>
      </p:grpSpPr>
      <p:sp>
        <p:nvSpPr>
          <p:cNvPr id="127" name="Google Shape;127;p55"/>
          <p:cNvSpPr/>
          <p:nvPr/>
        </p:nvSpPr>
        <p:spPr>
          <a:xfrm>
            <a:off x="210450" y="210300"/>
            <a:ext cx="8723100" cy="4417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55"/>
          <p:cNvSpPr/>
          <p:nvPr/>
        </p:nvSpPr>
        <p:spPr>
          <a:xfrm>
            <a:off x="1760850" y="1209475"/>
            <a:ext cx="258000" cy="258000"/>
          </a:xfrm>
          <a:prstGeom prst="star4">
            <a:avLst>
              <a:gd name="adj" fmla="val 2273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 name="Google Shape;129;p55"/>
          <p:cNvPicPr preferRelativeResize="0"/>
          <p:nvPr/>
        </p:nvPicPr>
        <p:blipFill rotWithShape="1">
          <a:blip r:embed="rId2">
            <a:alphaModFix/>
          </a:blip>
          <a:srcRect t="-13305" b="-13292"/>
          <a:stretch/>
        </p:blipFill>
        <p:spPr>
          <a:xfrm rot="5400000">
            <a:off x="-1067574" y="1128339"/>
            <a:ext cx="2629272" cy="2629277"/>
          </a:xfrm>
          <a:prstGeom prst="rect">
            <a:avLst/>
          </a:prstGeom>
          <a:noFill/>
          <a:ln>
            <a:noFill/>
          </a:ln>
        </p:spPr>
      </p:pic>
      <p:pic>
        <p:nvPicPr>
          <p:cNvPr id="130" name="Google Shape;130;p55"/>
          <p:cNvPicPr preferRelativeResize="0"/>
          <p:nvPr/>
        </p:nvPicPr>
        <p:blipFill rotWithShape="1">
          <a:blip r:embed="rId2">
            <a:alphaModFix/>
          </a:blip>
          <a:srcRect t="-13305" b="-13292"/>
          <a:stretch/>
        </p:blipFill>
        <p:spPr>
          <a:xfrm rot="-5400000">
            <a:off x="7582201" y="1128339"/>
            <a:ext cx="2629272" cy="2629277"/>
          </a:xfrm>
          <a:prstGeom prst="rect">
            <a:avLst/>
          </a:prstGeom>
          <a:noFill/>
          <a:ln>
            <a:noFill/>
          </a:ln>
        </p:spPr>
      </p:pic>
      <p:sp>
        <p:nvSpPr>
          <p:cNvPr id="131" name="Google Shape;131;p55"/>
          <p:cNvSpPr/>
          <p:nvPr/>
        </p:nvSpPr>
        <p:spPr>
          <a:xfrm>
            <a:off x="6814185" y="3757614"/>
            <a:ext cx="258000" cy="258000"/>
          </a:xfrm>
          <a:prstGeom prst="star4">
            <a:avLst>
              <a:gd name="adj" fmla="val 2273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nek Telugu"/>
              <a:buNone/>
              <a:defRPr sz="3000" b="1" i="0" u="none" strike="noStrike" cap="none">
                <a:solidFill>
                  <a:schemeClr val="dk1"/>
                </a:solidFill>
                <a:latin typeface="Anek Telugu"/>
                <a:ea typeface="Anek Telugu"/>
                <a:cs typeface="Anek Telugu"/>
                <a:sym typeface="Anek Telugu"/>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endParaRPr/>
          </a:p>
        </p:txBody>
      </p:sp>
      <p:sp>
        <p:nvSpPr>
          <p:cNvPr id="7" name="Google Shape;7;p45"/>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1pPr>
            <a:lvl2pPr marL="914400" marR="0" lvl="1"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5sw1Zlfs68k" TargetMode="External"/><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pn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12.jp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48.jpg"/><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7.png"/><Relationship Id="rId10" Type="http://schemas.openxmlformats.org/officeDocument/2006/relationships/image" Target="../media/image45.png"/><Relationship Id="rId4" Type="http://schemas.openxmlformats.org/officeDocument/2006/relationships/image" Target="../media/image39.jpg"/><Relationship Id="rId9" Type="http://schemas.openxmlformats.org/officeDocument/2006/relationships/image" Target="../media/image40.png"/><Relationship Id="rId14"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pn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12.jp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
          <p:cNvSpPr/>
          <p:nvPr/>
        </p:nvSpPr>
        <p:spPr>
          <a:xfrm>
            <a:off x="868126" y="4172002"/>
            <a:ext cx="7405036" cy="465378"/>
          </a:xfrm>
          <a:prstGeom prst="rightArrow">
            <a:avLst>
              <a:gd name="adj1" fmla="val 50000"/>
              <a:gd name="adj2" fmla="val 50000"/>
            </a:avLst>
          </a:prstGeom>
          <a:solidFill>
            <a:srgbClr val="F9F5F1"/>
          </a:soli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
          <p:cNvSpPr/>
          <p:nvPr/>
        </p:nvSpPr>
        <p:spPr>
          <a:xfrm>
            <a:off x="868126" y="2651352"/>
            <a:ext cx="1411611" cy="1419460"/>
          </a:xfrm>
          <a:prstGeom prst="rect">
            <a:avLst/>
          </a:prstGeom>
          <a:gradFill>
            <a:gsLst>
              <a:gs pos="0">
                <a:srgbClr val="FFF4E2"/>
              </a:gs>
              <a:gs pos="35000">
                <a:srgbClr val="FFF6E9"/>
              </a:gs>
              <a:gs pos="100000">
                <a:srgbClr val="FFFDF6"/>
              </a:gs>
            </a:gsLst>
            <a:lin ang="16200000" scaled="0"/>
          </a:gradFill>
          <a:ln>
            <a:noFill/>
          </a:ln>
          <a:effectLst>
            <a:outerShdw blurRad="40000" dist="20000" dir="5400000" rotWithShape="0">
              <a:srgbClr val="000000">
                <a:alpha val="37254"/>
              </a:srgbClr>
            </a:outerShdw>
          </a:effectLst>
        </p:spPr>
        <p:txBody>
          <a:bodyPr spcFirstLastPara="1" wrap="square" lIns="94250" tIns="94250" rIns="94250" bIns="94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22170B"/>
                </a:solidFill>
                <a:latin typeface="Cambria"/>
                <a:ea typeface="Cambria"/>
                <a:cs typeface="Cambria"/>
                <a:sym typeface="Cambria"/>
              </a:rPr>
              <a:t>Thời gian suy nghĩ / bức tranh: 10s</a:t>
            </a:r>
            <a:endParaRPr sz="1800" b="0" i="1" u="none" strike="noStrike" cap="none">
              <a:solidFill>
                <a:srgbClr val="22170B"/>
              </a:solidFill>
              <a:latin typeface="Arial"/>
              <a:ea typeface="Arial"/>
              <a:cs typeface="Arial"/>
              <a:sym typeface="Arial"/>
            </a:endParaRPr>
          </a:p>
        </p:txBody>
      </p:sp>
      <p:sp>
        <p:nvSpPr>
          <p:cNvPr id="148" name="Google Shape;148;p2"/>
          <p:cNvSpPr/>
          <p:nvPr/>
        </p:nvSpPr>
        <p:spPr>
          <a:xfrm>
            <a:off x="2401978" y="2651352"/>
            <a:ext cx="1411611" cy="1419460"/>
          </a:xfrm>
          <a:prstGeom prst="rect">
            <a:avLst/>
          </a:prstGeom>
          <a:gradFill>
            <a:gsLst>
              <a:gs pos="0">
                <a:srgbClr val="FEF2EF"/>
              </a:gs>
              <a:gs pos="35000">
                <a:srgbClr val="FDF7F4"/>
              </a:gs>
              <a:gs pos="100000">
                <a:srgbClr val="FEFAFA"/>
              </a:gs>
            </a:gsLst>
            <a:lin ang="16200000" scaled="0"/>
          </a:gradFill>
          <a:ln>
            <a:noFill/>
          </a:ln>
          <a:effectLst>
            <a:outerShdw blurRad="40000" dist="20000" dir="5400000" rotWithShape="0">
              <a:srgbClr val="000000">
                <a:alpha val="37254"/>
              </a:srgbClr>
            </a:outerShdw>
          </a:effectLst>
        </p:spPr>
        <p:txBody>
          <a:bodyPr spcFirstLastPara="1" wrap="square" lIns="94250" tIns="94250" rIns="94250" bIns="94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22170B"/>
                </a:solidFill>
                <a:latin typeface="Cambria"/>
                <a:ea typeface="Cambria"/>
                <a:cs typeface="Cambria"/>
                <a:sym typeface="Cambria"/>
              </a:rPr>
              <a:t>Trả lời trong tối đa 5s</a:t>
            </a:r>
            <a:endParaRPr sz="1400" b="0" i="0" u="none" strike="noStrike" cap="none">
              <a:solidFill>
                <a:srgbClr val="000000"/>
              </a:solidFill>
              <a:latin typeface="Arial"/>
              <a:ea typeface="Arial"/>
              <a:cs typeface="Arial"/>
              <a:sym typeface="Arial"/>
            </a:endParaRPr>
          </a:p>
        </p:txBody>
      </p:sp>
      <p:sp>
        <p:nvSpPr>
          <p:cNvPr id="149" name="Google Shape;149;p2"/>
          <p:cNvSpPr/>
          <p:nvPr/>
        </p:nvSpPr>
        <p:spPr>
          <a:xfrm>
            <a:off x="3935830" y="2651352"/>
            <a:ext cx="1411611" cy="1419460"/>
          </a:xfrm>
          <a:prstGeom prst="rect">
            <a:avLst/>
          </a:prstGeom>
          <a:gradFill>
            <a:gsLst>
              <a:gs pos="0">
                <a:srgbClr val="FCF9F9"/>
              </a:gs>
              <a:gs pos="35000">
                <a:srgbClr val="FDF9F9"/>
              </a:gs>
              <a:gs pos="100000">
                <a:srgbClr val="FFFBFB"/>
              </a:gs>
            </a:gsLst>
            <a:lin ang="16200000" scaled="0"/>
          </a:gradFill>
          <a:ln>
            <a:noFill/>
          </a:ln>
          <a:effectLst>
            <a:outerShdw blurRad="40000" dist="20000" dir="5400000" rotWithShape="0">
              <a:srgbClr val="000000">
                <a:alpha val="37254"/>
              </a:srgbClr>
            </a:outerShdw>
          </a:effectLst>
        </p:spPr>
        <p:txBody>
          <a:bodyPr spcFirstLastPara="1" wrap="square" lIns="94250" tIns="94250" rIns="94250" bIns="94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22170B"/>
                </a:solidFill>
                <a:latin typeface="Cambria"/>
                <a:ea typeface="Cambria"/>
                <a:cs typeface="Cambria"/>
                <a:sym typeface="Cambria"/>
              </a:rPr>
              <a:t>Giơ tay nhanh nhất để giành quyền trả lời</a:t>
            </a:r>
            <a:endParaRPr sz="1800" b="0" i="1" u="none" strike="noStrike" cap="none">
              <a:solidFill>
                <a:srgbClr val="22170B"/>
              </a:solidFill>
              <a:latin typeface="Cambria"/>
              <a:ea typeface="Cambria"/>
              <a:cs typeface="Cambria"/>
              <a:sym typeface="Cambria"/>
            </a:endParaRPr>
          </a:p>
        </p:txBody>
      </p:sp>
      <p:sp>
        <p:nvSpPr>
          <p:cNvPr id="150" name="Google Shape;150;p2"/>
          <p:cNvSpPr/>
          <p:nvPr/>
        </p:nvSpPr>
        <p:spPr>
          <a:xfrm>
            <a:off x="5479859" y="2651352"/>
            <a:ext cx="1411611" cy="1419460"/>
          </a:xfrm>
          <a:prstGeom prst="rect">
            <a:avLst/>
          </a:prstGeom>
          <a:gradFill>
            <a:gsLst>
              <a:gs pos="0">
                <a:srgbClr val="FDFFFF"/>
              </a:gs>
              <a:gs pos="35000">
                <a:srgbClr val="FDFFFF"/>
              </a:gs>
              <a:gs pos="100000">
                <a:srgbClr val="FFFFFF"/>
              </a:gs>
            </a:gsLst>
            <a:lin ang="16200000" scaled="0"/>
          </a:gradFill>
          <a:ln>
            <a:noFill/>
          </a:ln>
          <a:effectLst>
            <a:outerShdw blurRad="40000" dist="20000" dir="5400000" rotWithShape="0">
              <a:srgbClr val="000000">
                <a:alpha val="37254"/>
              </a:srgbClr>
            </a:outerShdw>
          </a:effectLst>
        </p:spPr>
        <p:txBody>
          <a:bodyPr spcFirstLastPara="1" wrap="square" lIns="94250" tIns="94250" rIns="94250" bIns="9425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22170B"/>
                </a:solidFill>
                <a:latin typeface="Cambria"/>
                <a:ea typeface="Cambria"/>
                <a:cs typeface="Cambria"/>
                <a:sym typeface="Cambria"/>
              </a:rPr>
              <a:t>Trả lời sai mất lượt -&gt; người khác.</a:t>
            </a:r>
            <a:endParaRPr sz="1400" b="0" i="0" u="none" strike="noStrike" cap="none">
              <a:solidFill>
                <a:srgbClr val="000000"/>
              </a:solidFill>
              <a:latin typeface="Arial"/>
              <a:ea typeface="Arial"/>
              <a:cs typeface="Arial"/>
              <a:sym typeface="Arial"/>
            </a:endParaRPr>
          </a:p>
        </p:txBody>
      </p:sp>
      <p:sp>
        <p:nvSpPr>
          <p:cNvPr id="151" name="Google Shape;151;p2"/>
          <p:cNvSpPr txBox="1"/>
          <p:nvPr/>
        </p:nvSpPr>
        <p:spPr>
          <a:xfrm>
            <a:off x="1916478" y="1072688"/>
            <a:ext cx="5511453"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ĐI TÌM NHÂN VẬT BÍ ẨN </a:t>
            </a:r>
            <a:endParaRPr sz="1400" b="0" i="0" u="none" strike="noStrike" cap="none">
              <a:solidFill>
                <a:srgbClr val="000000"/>
              </a:solidFill>
              <a:latin typeface="Arial"/>
              <a:ea typeface="Arial"/>
              <a:cs typeface="Arial"/>
              <a:sym typeface="Arial"/>
            </a:endParaRPr>
          </a:p>
        </p:txBody>
      </p:sp>
      <p:sp>
        <p:nvSpPr>
          <p:cNvPr id="152" name="Google Shape;152;p2"/>
          <p:cNvSpPr txBox="1"/>
          <p:nvPr/>
        </p:nvSpPr>
        <p:spPr>
          <a:xfrm>
            <a:off x="1396651" y="1738120"/>
            <a:ext cx="6432115" cy="702308"/>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a:solidFill>
                  <a:srgbClr val="000000"/>
                </a:solidFill>
                <a:latin typeface="Cambria"/>
                <a:ea typeface="Cambria"/>
                <a:cs typeface="Cambria"/>
                <a:sym typeface="Cambria"/>
              </a:rPr>
              <a:t>Quan sát bức tranh, một câu nói nổi tiếng và đoán xem dữ liệu được quan sát nói tới nhân vật lịch sử nào.</a:t>
            </a:r>
            <a:endParaRPr sz="1400" b="0" i="0" u="none" strike="noStrike" cap="none">
              <a:solidFill>
                <a:srgbClr val="000000"/>
              </a:solidFill>
              <a:latin typeface="Arial"/>
              <a:ea typeface="Arial"/>
              <a:cs typeface="Arial"/>
              <a:sym typeface="Arial"/>
            </a:endParaRPr>
          </a:p>
        </p:txBody>
      </p:sp>
      <p:sp>
        <p:nvSpPr>
          <p:cNvPr id="153" name="Google Shape;153;p2"/>
          <p:cNvSpPr txBox="1"/>
          <p:nvPr/>
        </p:nvSpPr>
        <p:spPr>
          <a:xfrm>
            <a:off x="3911431" y="607310"/>
            <a:ext cx="152154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alatino Linotype"/>
                <a:ea typeface="Palatino Linotype"/>
                <a:cs typeface="Palatino Linotype"/>
                <a:sym typeface="Palatino Linotype"/>
              </a:rPr>
              <a:t>TRÒ CHƠI </a:t>
            </a:r>
            <a:endParaRPr sz="2000" b="0" i="0" u="none" strike="noStrike" cap="none">
              <a:solidFill>
                <a:srgbClr val="000000"/>
              </a:solidFill>
              <a:latin typeface="Arial"/>
              <a:ea typeface="Arial"/>
              <a:cs typeface="Arial"/>
              <a:sym typeface="Arial"/>
            </a:endParaRPr>
          </a:p>
        </p:txBody>
      </p:sp>
      <p:sp>
        <p:nvSpPr>
          <p:cNvPr id="154" name="Google Shape;154;p2"/>
          <p:cNvSpPr/>
          <p:nvPr/>
        </p:nvSpPr>
        <p:spPr>
          <a:xfrm rot="671049">
            <a:off x="7114784" y="192144"/>
            <a:ext cx="1089764" cy="814191"/>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rgbClr val="22170B"/>
                </a:solidFill>
                <a:latin typeface="Cambria"/>
                <a:ea typeface="Cambria"/>
                <a:cs typeface="Cambria"/>
                <a:sym typeface="Cambria"/>
              </a:rPr>
              <a:t>5 phút</a:t>
            </a:r>
            <a:endParaRPr sz="1600" b="0" i="1" u="none" strike="noStrike" cap="none">
              <a:solidFill>
                <a:srgbClr val="22170B"/>
              </a:solidFill>
              <a:latin typeface="Cambria"/>
              <a:ea typeface="Cambria"/>
              <a:cs typeface="Cambria"/>
              <a:sym typeface="Cambria"/>
            </a:endParaRPr>
          </a:p>
        </p:txBody>
      </p:sp>
      <p:pic>
        <p:nvPicPr>
          <p:cNvPr id="155" name="Google Shape;155;p2"/>
          <p:cNvPicPr preferRelativeResize="0"/>
          <p:nvPr/>
        </p:nvPicPr>
        <p:blipFill rotWithShape="1">
          <a:blip r:embed="rId3">
            <a:alphaModFix/>
          </a:blip>
          <a:srcRect/>
          <a:stretch/>
        </p:blipFill>
        <p:spPr>
          <a:xfrm rot="-8">
            <a:off x="7659667" y="794129"/>
            <a:ext cx="743803" cy="722460"/>
          </a:xfrm>
          <a:prstGeom prst="rect">
            <a:avLst/>
          </a:prstGeom>
          <a:noFill/>
          <a:ln>
            <a:noFill/>
          </a:ln>
        </p:spPr>
      </p:pic>
      <p:pic>
        <p:nvPicPr>
          <p:cNvPr id="156" name="Google Shape;156;p2"/>
          <p:cNvPicPr preferRelativeResize="0"/>
          <p:nvPr/>
        </p:nvPicPr>
        <p:blipFill rotWithShape="1">
          <a:blip r:embed="rId4">
            <a:alphaModFix/>
          </a:blip>
          <a:srcRect/>
          <a:stretch/>
        </p:blipFill>
        <p:spPr>
          <a:xfrm>
            <a:off x="861655" y="1477161"/>
            <a:ext cx="372248" cy="400820"/>
          </a:xfrm>
          <a:prstGeom prst="rect">
            <a:avLst/>
          </a:prstGeom>
          <a:noFill/>
          <a:ln>
            <a:noFill/>
          </a:ln>
        </p:spPr>
      </p:pic>
      <p:sp>
        <p:nvSpPr>
          <p:cNvPr id="157" name="Google Shape;157;p2"/>
          <p:cNvSpPr/>
          <p:nvPr/>
        </p:nvSpPr>
        <p:spPr>
          <a:xfrm>
            <a:off x="1267651" y="897359"/>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158" name="Google Shape;158;p2"/>
          <p:cNvSpPr/>
          <p:nvPr/>
        </p:nvSpPr>
        <p:spPr>
          <a:xfrm flipH="1">
            <a:off x="-148274" y="3728656"/>
            <a:ext cx="2520637" cy="2400906"/>
          </a:xfrm>
          <a:custGeom>
            <a:avLst/>
            <a:gdLst/>
            <a:ahLst/>
            <a:cxnLst/>
            <a:rect l="l" t="t" r="r" b="b"/>
            <a:pathLst>
              <a:path w="5041273" h="4801812" extrusionOk="0">
                <a:moveTo>
                  <a:pt x="5041273" y="0"/>
                </a:moveTo>
                <a:lnTo>
                  <a:pt x="0" y="0"/>
                </a:lnTo>
                <a:lnTo>
                  <a:pt x="0" y="4801812"/>
                </a:lnTo>
                <a:lnTo>
                  <a:pt x="5041273" y="4801812"/>
                </a:lnTo>
                <a:lnTo>
                  <a:pt x="5041273"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9" name="Google Shape;159;p2"/>
          <p:cNvGrpSpPr/>
          <p:nvPr/>
        </p:nvGrpSpPr>
        <p:grpSpPr>
          <a:xfrm rot="832428">
            <a:off x="7229209" y="2379081"/>
            <a:ext cx="1738167" cy="1738167"/>
            <a:chOff x="0" y="0"/>
            <a:chExt cx="19050000" cy="19050000"/>
          </a:xfrm>
        </p:grpSpPr>
        <p:sp>
          <p:nvSpPr>
            <p:cNvPr id="160" name="Google Shape;160;p2"/>
            <p:cNvSpPr/>
            <p:nvPr/>
          </p:nvSpPr>
          <p:spPr>
            <a:xfrm>
              <a:off x="1106665" y="1106665"/>
              <a:ext cx="16836669" cy="16836669"/>
            </a:xfrm>
            <a:custGeom>
              <a:avLst/>
              <a:gdLst/>
              <a:ahLst/>
              <a:cxnLst/>
              <a:rect l="l" t="t" r="r" b="b"/>
              <a:pathLst>
                <a:path w="16836669" h="16836669" extrusionOk="0">
                  <a:moveTo>
                    <a:pt x="0" y="0"/>
                  </a:moveTo>
                  <a:lnTo>
                    <a:pt x="16836669" y="0"/>
                  </a:lnTo>
                  <a:lnTo>
                    <a:pt x="16836669" y="16836669"/>
                  </a:lnTo>
                  <a:lnTo>
                    <a:pt x="0" y="16836669"/>
                  </a:lnTo>
                  <a:close/>
                </a:path>
              </a:pathLst>
            </a:custGeom>
            <a:blipFill rotWithShape="1">
              <a:blip r:embed="rId6">
                <a:alphaModFix/>
              </a:blip>
              <a:stretch>
                <a:fillRect t="-23209" b="-26875"/>
              </a:stretch>
            </a:blipFill>
            <a:ln>
              <a:noFill/>
            </a:ln>
          </p:spPr>
        </p:sp>
        <p:sp>
          <p:nvSpPr>
            <p:cNvPr id="161" name="Google Shape;161;p2"/>
            <p:cNvSpPr/>
            <p:nvPr/>
          </p:nvSpPr>
          <p:spPr>
            <a:xfrm>
              <a:off x="0" y="0"/>
              <a:ext cx="19050000" cy="19050000"/>
            </a:xfrm>
            <a:custGeom>
              <a:avLst/>
              <a:gdLst/>
              <a:ahLst/>
              <a:cxnLst/>
              <a:rect l="l" t="t" r="r" b="b"/>
              <a:pathLst>
                <a:path w="19050000" h="19050000" extrusionOk="0">
                  <a:moveTo>
                    <a:pt x="0" y="0"/>
                  </a:moveTo>
                  <a:lnTo>
                    <a:pt x="19050000" y="0"/>
                  </a:lnTo>
                  <a:lnTo>
                    <a:pt x="19050000" y="19050000"/>
                  </a:lnTo>
                  <a:lnTo>
                    <a:pt x="0" y="19050000"/>
                  </a:lnTo>
                  <a:close/>
                </a:path>
              </a:pathLst>
            </a:custGeom>
            <a:blipFill rotWithShape="1">
              <a:blip r:embed="rId7">
                <a:alphaModFix/>
              </a:blip>
              <a:stretch>
                <a:fillRect/>
              </a:stretch>
            </a:blipFill>
            <a:ln>
              <a:noFill/>
            </a:ln>
          </p:spPr>
        </p:sp>
      </p:grpSp>
      <p:sp>
        <p:nvSpPr>
          <p:cNvPr id="162" name="Google Shape;162;p2"/>
          <p:cNvSpPr/>
          <p:nvPr/>
        </p:nvSpPr>
        <p:spPr>
          <a:xfrm rot="584971">
            <a:off x="7727664" y="2012037"/>
            <a:ext cx="877973" cy="877973"/>
          </a:xfrm>
          <a:custGeom>
            <a:avLst/>
            <a:gdLst/>
            <a:ahLst/>
            <a:cxnLst/>
            <a:rect l="l" t="t" r="r" b="b"/>
            <a:pathLst>
              <a:path w="1755946" h="1755946" extrusionOk="0">
                <a:moveTo>
                  <a:pt x="0" y="0"/>
                </a:moveTo>
                <a:lnTo>
                  <a:pt x="1755946" y="0"/>
                </a:lnTo>
                <a:lnTo>
                  <a:pt x="1755946" y="1755946"/>
                </a:lnTo>
                <a:lnTo>
                  <a:pt x="0" y="1755946"/>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par>
                                <p:cTn id="8" presetID="10" presetClass="entr" presetSubtype="0" fill="hold" nodeType="withEffect">
                                  <p:stCondLst>
                                    <p:cond delay="0"/>
                                  </p:stCondLst>
                                  <p:childTnLst>
                                    <p:set>
                                      <p:cBhvr>
                                        <p:cTn id="9" dur="1" fill="hold">
                                          <p:stCondLst>
                                            <p:cond delay="0"/>
                                          </p:stCondLst>
                                        </p:cTn>
                                        <p:tgtEl>
                                          <p:spTgt spid="151"/>
                                        </p:tgtEl>
                                        <p:attrNameLst>
                                          <p:attrName>style.visibility</p:attrName>
                                        </p:attrNameLst>
                                      </p:cBhvr>
                                      <p:to>
                                        <p:strVal val="visible"/>
                                      </p:to>
                                    </p:set>
                                    <p:animEffect transition="in" filter="fade">
                                      <p:cBhvr>
                                        <p:cTn id="10" dur="500"/>
                                        <p:tgtEl>
                                          <p:spTgt spid="1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fade">
                                      <p:cBhvr>
                                        <p:cTn id="15" dur="500"/>
                                        <p:tgtEl>
                                          <p:spTgt spid="1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6"/>
                                        </p:tgtEl>
                                        <p:attrNameLst>
                                          <p:attrName>style.visibility</p:attrName>
                                        </p:attrNameLst>
                                      </p:cBhvr>
                                      <p:to>
                                        <p:strVal val="visible"/>
                                      </p:to>
                                    </p:set>
                                    <p:animEffect transition="in" filter="fade">
                                      <p:cBhvr>
                                        <p:cTn id="25" dur="500"/>
                                        <p:tgtEl>
                                          <p:spTgt spid="1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7"/>
                                        </p:tgtEl>
                                        <p:attrNameLst>
                                          <p:attrName>style.visibility</p:attrName>
                                        </p:attrNameLst>
                                      </p:cBhvr>
                                      <p:to>
                                        <p:strVal val="visible"/>
                                      </p:to>
                                    </p:set>
                                    <p:animEffect transition="in" filter="fade">
                                      <p:cBhvr>
                                        <p:cTn id="30" dur="500"/>
                                        <p:tgtEl>
                                          <p:spTgt spid="14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fade">
                                      <p:cBhvr>
                                        <p:cTn id="35" dur="500"/>
                                        <p:tgtEl>
                                          <p:spTgt spid="14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9"/>
                                        </p:tgtEl>
                                        <p:attrNameLst>
                                          <p:attrName>style.visibility</p:attrName>
                                        </p:attrNameLst>
                                      </p:cBhvr>
                                      <p:to>
                                        <p:strVal val="visible"/>
                                      </p:to>
                                    </p:set>
                                    <p:animEffect transition="in" filter="fade">
                                      <p:cBhvr>
                                        <p:cTn id="40" dur="500"/>
                                        <p:tgtEl>
                                          <p:spTgt spid="14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0"/>
                                        </p:tgtEl>
                                        <p:attrNameLst>
                                          <p:attrName>style.visibility</p:attrName>
                                        </p:attrNameLst>
                                      </p:cBhvr>
                                      <p:to>
                                        <p:strVal val="visible"/>
                                      </p:to>
                                    </p:set>
                                    <p:animEffect transition="in" filter="fade">
                                      <p:cBhvr>
                                        <p:cTn id="45" dur="500"/>
                                        <p:tgtEl>
                                          <p:spTgt spid="15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9"/>
                                        </p:tgtEl>
                                        <p:attrNameLst>
                                          <p:attrName>style.visibility</p:attrName>
                                        </p:attrNameLst>
                                      </p:cBhvr>
                                      <p:to>
                                        <p:strVal val="visible"/>
                                      </p:to>
                                    </p:set>
                                    <p:animEffect transition="in" filter="fade">
                                      <p:cBhvr>
                                        <p:cTn id="50"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9"/>
          <p:cNvSpPr txBox="1"/>
          <p:nvPr/>
        </p:nvSpPr>
        <p:spPr>
          <a:xfrm>
            <a:off x="899485" y="571500"/>
            <a:ext cx="7345029" cy="127415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dirty="0" smtClean="0">
                <a:solidFill>
                  <a:srgbClr val="FF0000"/>
                </a:solidFill>
                <a:latin typeface="Palatino Linotype"/>
                <a:ea typeface="Palatino Linotype"/>
                <a:cs typeface="Palatino Linotype"/>
                <a:sym typeface="Palatino Linotype"/>
              </a:rPr>
              <a:t>I. TRI </a:t>
            </a:r>
            <a:r>
              <a:rPr lang="en-US" sz="3200" b="1" i="0" u="none" strike="noStrike" cap="none" dirty="0">
                <a:solidFill>
                  <a:srgbClr val="FF0000"/>
                </a:solidFill>
                <a:latin typeface="Palatino Linotype"/>
                <a:ea typeface="Palatino Linotype"/>
                <a:cs typeface="Palatino Linotype"/>
                <a:sym typeface="Palatino Linotype"/>
              </a:rPr>
              <a:t>THỨC THỂ LOẠI</a:t>
            </a:r>
            <a:endParaRPr sz="1400" b="0" i="0" u="none" strike="noStrike" cap="none" dirty="0">
              <a:solidFill>
                <a:srgbClr val="FF0000"/>
              </a:solidFill>
              <a:sym typeface="Arial"/>
            </a:endParaRPr>
          </a:p>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dirty="0">
                <a:solidFill>
                  <a:srgbClr val="FF0000"/>
                </a:solidFill>
                <a:latin typeface="Palatino Linotype"/>
                <a:ea typeface="Palatino Linotype"/>
                <a:cs typeface="Palatino Linotype"/>
                <a:sym typeface="Palatino Linotype"/>
              </a:rPr>
              <a:t>TRUYỆN LỊCH SỬ</a:t>
            </a:r>
            <a:endParaRPr sz="1400" b="0" i="0" u="none" strike="noStrike" cap="none" dirty="0">
              <a:solidFill>
                <a:srgbClr val="FF0000"/>
              </a:solidFill>
              <a:sym typeface="Arial"/>
            </a:endParaRPr>
          </a:p>
        </p:txBody>
      </p:sp>
      <p:grpSp>
        <p:nvGrpSpPr>
          <p:cNvPr id="261" name="Google Shape;261;p9"/>
          <p:cNvGrpSpPr/>
          <p:nvPr/>
        </p:nvGrpSpPr>
        <p:grpSpPr>
          <a:xfrm>
            <a:off x="899485" y="2222789"/>
            <a:ext cx="7495007" cy="2173500"/>
            <a:chOff x="0" y="175709"/>
            <a:chExt cx="7495007" cy="2173500"/>
          </a:xfrm>
        </p:grpSpPr>
        <p:sp>
          <p:nvSpPr>
            <p:cNvPr id="262" name="Google Shape;262;p9"/>
            <p:cNvSpPr/>
            <p:nvPr/>
          </p:nvSpPr>
          <p:spPr>
            <a:xfrm>
              <a:off x="0" y="175709"/>
              <a:ext cx="7495007" cy="691200"/>
            </a:xfrm>
            <a:prstGeom prst="rect">
              <a:avLst/>
            </a:prstGeom>
            <a:gradFill>
              <a:gsLst>
                <a:gs pos="0">
                  <a:srgbClr val="FFE6C5"/>
                </a:gs>
                <a:gs pos="35000">
                  <a:srgbClr val="FFECD7"/>
                </a:gs>
                <a:gs pos="100000">
                  <a:srgbClr val="FFF9EE"/>
                </a:gs>
              </a:gsLst>
              <a:lin ang="16200000" scaled="0"/>
            </a:gradFill>
            <a:ln w="9525" cap="flat" cmpd="sng">
              <a:solidFill>
                <a:srgbClr val="E6E6E6"/>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9"/>
            <p:cNvSpPr txBox="1"/>
            <p:nvPr/>
          </p:nvSpPr>
          <p:spPr>
            <a:xfrm>
              <a:off x="0" y="175709"/>
              <a:ext cx="7495007" cy="691200"/>
            </a:xfrm>
            <a:prstGeom prst="rect">
              <a:avLst/>
            </a:prstGeom>
            <a:no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dirty="0" smtClean="0">
                  <a:solidFill>
                    <a:srgbClr val="22170B"/>
                  </a:solidFill>
                  <a:latin typeface="Cambria"/>
                  <a:ea typeface="Cambria"/>
                  <a:cs typeface="Cambria"/>
                  <a:sym typeface="Cambria"/>
                </a:rPr>
                <a:t>1. </a:t>
              </a:r>
              <a:r>
                <a:rPr lang="en-US" sz="2400" b="1" dirty="0" err="1" smtClean="0">
                  <a:solidFill>
                    <a:srgbClr val="22170B"/>
                  </a:solidFill>
                  <a:latin typeface="Cambria"/>
                  <a:ea typeface="Cambria"/>
                  <a:cs typeface="Cambria"/>
                  <a:sym typeface="Cambria"/>
                </a:rPr>
                <a:t>Khái</a:t>
              </a:r>
              <a:r>
                <a:rPr lang="en-US" sz="2400" b="1" dirty="0" smtClean="0">
                  <a:solidFill>
                    <a:srgbClr val="22170B"/>
                  </a:solidFill>
                  <a:latin typeface="Cambria"/>
                  <a:ea typeface="Cambria"/>
                  <a:cs typeface="Cambria"/>
                  <a:sym typeface="Cambria"/>
                </a:rPr>
                <a:t> </a:t>
              </a:r>
              <a:r>
                <a:rPr lang="en-US" sz="2400" b="1" dirty="0" err="1" smtClean="0">
                  <a:solidFill>
                    <a:srgbClr val="22170B"/>
                  </a:solidFill>
                  <a:latin typeface="Cambria"/>
                  <a:ea typeface="Cambria"/>
                  <a:cs typeface="Cambria"/>
                  <a:sym typeface="Cambria"/>
                </a:rPr>
                <a:t>niệm</a:t>
              </a:r>
              <a:r>
                <a:rPr lang="en-US" sz="2400" b="1" dirty="0" smtClean="0">
                  <a:solidFill>
                    <a:srgbClr val="22170B"/>
                  </a:solidFill>
                  <a:latin typeface="Cambria"/>
                  <a:ea typeface="Cambria"/>
                  <a:cs typeface="Cambria"/>
                  <a:sym typeface="Cambria"/>
                </a:rPr>
                <a:t> </a:t>
              </a:r>
              <a:r>
                <a:rPr lang="en-US" sz="2400" b="1" dirty="0" err="1" smtClean="0">
                  <a:solidFill>
                    <a:srgbClr val="22170B"/>
                  </a:solidFill>
                  <a:latin typeface="Cambria"/>
                  <a:ea typeface="Cambria"/>
                  <a:cs typeface="Cambria"/>
                  <a:sym typeface="Cambria"/>
                </a:rPr>
                <a:t>truyện</a:t>
              </a:r>
              <a:r>
                <a:rPr lang="en-US" sz="2400" b="1" dirty="0" smtClean="0">
                  <a:solidFill>
                    <a:srgbClr val="22170B"/>
                  </a:solidFill>
                  <a:latin typeface="Cambria"/>
                  <a:ea typeface="Cambria"/>
                  <a:cs typeface="Cambria"/>
                  <a:sym typeface="Cambria"/>
                </a:rPr>
                <a:t> </a:t>
              </a:r>
              <a:r>
                <a:rPr lang="en-US" sz="2400" b="1" dirty="0" err="1" smtClean="0">
                  <a:solidFill>
                    <a:srgbClr val="22170B"/>
                  </a:solidFill>
                  <a:latin typeface="Cambria"/>
                  <a:ea typeface="Cambria"/>
                  <a:cs typeface="Cambria"/>
                  <a:sym typeface="Cambria"/>
                </a:rPr>
                <a:t>lịch</a:t>
              </a:r>
              <a:r>
                <a:rPr lang="en-US" sz="2400" b="1" dirty="0" smtClean="0">
                  <a:solidFill>
                    <a:srgbClr val="22170B"/>
                  </a:solidFill>
                  <a:latin typeface="Cambria"/>
                  <a:ea typeface="Cambria"/>
                  <a:cs typeface="Cambria"/>
                  <a:sym typeface="Cambria"/>
                </a:rPr>
                <a:t> </a:t>
              </a:r>
              <a:r>
                <a:rPr lang="en-US" sz="2400" b="1" dirty="0" err="1" smtClean="0">
                  <a:solidFill>
                    <a:srgbClr val="22170B"/>
                  </a:solidFill>
                  <a:latin typeface="Cambria"/>
                  <a:ea typeface="Cambria"/>
                  <a:cs typeface="Cambria"/>
                  <a:sym typeface="Cambria"/>
                </a:rPr>
                <a:t>sử</a:t>
              </a:r>
              <a:r>
                <a:rPr lang="en-US" sz="2400" b="1" i="0" u="none" strike="noStrike" cap="none" dirty="0" smtClean="0">
                  <a:solidFill>
                    <a:srgbClr val="22170B"/>
                  </a:solidFill>
                  <a:latin typeface="Cambria"/>
                  <a:ea typeface="Cambria"/>
                  <a:cs typeface="Cambria"/>
                  <a:sym typeface="Cambria"/>
                </a:rPr>
                <a:t> </a:t>
              </a:r>
              <a:endParaRPr sz="2400" b="1" i="0" u="none" strike="noStrike" cap="none" dirty="0">
                <a:solidFill>
                  <a:srgbClr val="22170B"/>
                </a:solidFill>
                <a:latin typeface="Cambria"/>
                <a:ea typeface="Cambria"/>
                <a:cs typeface="Cambria"/>
                <a:sym typeface="Cambria"/>
              </a:endParaRPr>
            </a:p>
          </p:txBody>
        </p:sp>
        <p:sp>
          <p:nvSpPr>
            <p:cNvPr id="264" name="Google Shape;264;p9"/>
            <p:cNvSpPr/>
            <p:nvPr/>
          </p:nvSpPr>
          <p:spPr>
            <a:xfrm>
              <a:off x="0" y="866909"/>
              <a:ext cx="7495007" cy="1482300"/>
            </a:xfrm>
            <a:prstGeom prst="rect">
              <a:avLst/>
            </a:prstGeom>
            <a:solidFill>
              <a:srgbClr val="F1EAE1">
                <a:alpha val="89411"/>
              </a:srgbClr>
            </a:solidFill>
            <a:ln w="9525" cap="flat" cmpd="sng">
              <a:solidFill>
                <a:schemeClr val="dk2">
                  <a:alpha val="89411"/>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9"/>
            <p:cNvSpPr txBox="1"/>
            <p:nvPr/>
          </p:nvSpPr>
          <p:spPr>
            <a:xfrm>
              <a:off x="0" y="866909"/>
              <a:ext cx="7495007" cy="1482300"/>
            </a:xfrm>
            <a:prstGeom prst="rect">
              <a:avLst/>
            </a:prstGeom>
            <a:noFill/>
            <a:ln>
              <a:noFill/>
            </a:ln>
          </p:spPr>
          <p:txBody>
            <a:bodyPr spcFirstLastPara="1" wrap="square" lIns="128000" tIns="128000" rIns="170675" bIns="192000" anchor="t" anchorCtr="0">
              <a:noAutofit/>
            </a:bodyPr>
            <a:lstStyle/>
            <a:p>
              <a:pPr marR="0" lvl="1" algn="just" rtl="0">
                <a:lnSpc>
                  <a:spcPct val="110000"/>
                </a:lnSpc>
                <a:spcBef>
                  <a:spcPts val="0"/>
                </a:spcBef>
                <a:spcAft>
                  <a:spcPts val="0"/>
                </a:spcAft>
                <a:buClr>
                  <a:srgbClr val="000000"/>
                </a:buClr>
                <a:buSzPts val="2400"/>
              </a:pPr>
              <a:endParaRPr sz="2400" b="0" i="1" u="none" strike="noStrike" cap="none" dirty="0">
                <a:solidFill>
                  <a:srgbClr val="22170B"/>
                </a:solidFill>
                <a:latin typeface="Cambria"/>
                <a:ea typeface="Cambria"/>
                <a:cs typeface="Cambria"/>
                <a:sym typeface="Cambria"/>
              </a:endParaRPr>
            </a:p>
          </p:txBody>
        </p:sp>
      </p:grpSp>
      <p:sp>
        <p:nvSpPr>
          <p:cNvPr id="266" name="Google Shape;266;p9"/>
          <p:cNvSpPr/>
          <p:nvPr/>
        </p:nvSpPr>
        <p:spPr>
          <a:xfrm>
            <a:off x="1079292" y="353518"/>
            <a:ext cx="1169233" cy="144530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3">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9"/>
          <p:cNvSpPr/>
          <p:nvPr/>
        </p:nvSpPr>
        <p:spPr>
          <a:xfrm>
            <a:off x="6703102" y="383797"/>
            <a:ext cx="1169233" cy="144530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3">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Rectangle 1"/>
          <p:cNvSpPr/>
          <p:nvPr/>
        </p:nvSpPr>
        <p:spPr>
          <a:xfrm>
            <a:off x="1043608" y="3054974"/>
            <a:ext cx="7200906" cy="1200329"/>
          </a:xfrm>
          <a:prstGeom prst="rect">
            <a:avLst/>
          </a:prstGeom>
        </p:spPr>
        <p:txBody>
          <a:bodyPr wrap="square">
            <a:spAutoFit/>
          </a:bodyPr>
          <a:lstStyle/>
          <a:p>
            <a:pPr lvl="0"/>
            <a:r>
              <a:rPr lang="en-US" sz="2400" dirty="0" err="1">
                <a:latin typeface="Cambria" pitchFamily="18" charset="0"/>
                <a:ea typeface="Cambria" pitchFamily="18" charset="0"/>
              </a:rPr>
              <a:t>Truyện</a:t>
            </a:r>
            <a:r>
              <a:rPr lang="en-US" sz="2400" dirty="0">
                <a:latin typeface="Cambria" pitchFamily="18" charset="0"/>
                <a:ea typeface="Cambria" pitchFamily="18" charset="0"/>
              </a:rPr>
              <a:t> </a:t>
            </a:r>
            <a:r>
              <a:rPr lang="en-US" sz="2400" dirty="0" err="1">
                <a:latin typeface="Cambria" pitchFamily="18" charset="0"/>
                <a:ea typeface="Cambria" pitchFamily="18" charset="0"/>
              </a:rPr>
              <a:t>lịch</a:t>
            </a:r>
            <a:r>
              <a:rPr lang="en-US" sz="2400" dirty="0">
                <a:latin typeface="Cambria" pitchFamily="18" charset="0"/>
                <a:ea typeface="Cambria" pitchFamily="18" charset="0"/>
              </a:rPr>
              <a:t> </a:t>
            </a:r>
            <a:r>
              <a:rPr lang="en-US" sz="2400" dirty="0" err="1">
                <a:latin typeface="Cambria" pitchFamily="18" charset="0"/>
                <a:ea typeface="Cambria" pitchFamily="18" charset="0"/>
              </a:rPr>
              <a:t>sử</a:t>
            </a:r>
            <a:r>
              <a:rPr lang="en-US" sz="2400" dirty="0">
                <a:latin typeface="Cambria" pitchFamily="18" charset="0"/>
                <a:ea typeface="Cambria" pitchFamily="18" charset="0"/>
              </a:rPr>
              <a:t> </a:t>
            </a:r>
            <a:r>
              <a:rPr lang="en-US" sz="2400" dirty="0" err="1">
                <a:latin typeface="Cambria" pitchFamily="18" charset="0"/>
                <a:ea typeface="Cambria" pitchFamily="18" charset="0"/>
              </a:rPr>
              <a:t>là</a:t>
            </a:r>
            <a:r>
              <a:rPr lang="en-US" sz="2400" dirty="0">
                <a:latin typeface="Cambria" pitchFamily="18" charset="0"/>
                <a:ea typeface="Cambria" pitchFamily="18" charset="0"/>
              </a:rPr>
              <a:t> </a:t>
            </a:r>
            <a:r>
              <a:rPr lang="en-US" sz="2400" dirty="0" err="1">
                <a:latin typeface="Cambria" pitchFamily="18" charset="0"/>
                <a:ea typeface="Cambria" pitchFamily="18" charset="0"/>
              </a:rPr>
              <a:t>tác</a:t>
            </a:r>
            <a:r>
              <a:rPr lang="en-US" sz="2400" dirty="0">
                <a:latin typeface="Cambria" pitchFamily="18" charset="0"/>
                <a:ea typeface="Cambria" pitchFamily="18" charset="0"/>
              </a:rPr>
              <a:t> </a:t>
            </a:r>
            <a:r>
              <a:rPr lang="en-US" sz="2400" dirty="0" err="1">
                <a:latin typeface="Cambria" pitchFamily="18" charset="0"/>
                <a:ea typeface="Cambria" pitchFamily="18" charset="0"/>
              </a:rPr>
              <a:t>phẩm</a:t>
            </a:r>
            <a:r>
              <a:rPr lang="en-US" sz="2400" dirty="0">
                <a:latin typeface="Cambria" pitchFamily="18" charset="0"/>
                <a:ea typeface="Cambria" pitchFamily="18" charset="0"/>
              </a:rPr>
              <a:t> </a:t>
            </a:r>
            <a:r>
              <a:rPr lang="en-US" sz="2400" dirty="0" err="1">
                <a:latin typeface="Cambria" pitchFamily="18" charset="0"/>
                <a:ea typeface="Cambria" pitchFamily="18" charset="0"/>
              </a:rPr>
              <a:t>truyện</a:t>
            </a:r>
            <a:r>
              <a:rPr lang="en-US" sz="2400" dirty="0">
                <a:latin typeface="Cambria" pitchFamily="18" charset="0"/>
                <a:ea typeface="Cambria" pitchFamily="18" charset="0"/>
              </a:rPr>
              <a:t> </a:t>
            </a:r>
            <a:r>
              <a:rPr lang="en-US" sz="2400" dirty="0" err="1">
                <a:latin typeface="Cambria" pitchFamily="18" charset="0"/>
                <a:ea typeface="Cambria" pitchFamily="18" charset="0"/>
              </a:rPr>
              <a:t>tái</a:t>
            </a:r>
            <a:r>
              <a:rPr lang="en-US" sz="2400" dirty="0">
                <a:latin typeface="Cambria" pitchFamily="18" charset="0"/>
                <a:ea typeface="Cambria" pitchFamily="18" charset="0"/>
              </a:rPr>
              <a:t> </a:t>
            </a:r>
            <a:r>
              <a:rPr lang="en-US" sz="2400" dirty="0" err="1">
                <a:latin typeface="Cambria" pitchFamily="18" charset="0"/>
                <a:ea typeface="Cambria" pitchFamily="18" charset="0"/>
              </a:rPr>
              <a:t>hiện</a:t>
            </a:r>
            <a:r>
              <a:rPr lang="en-US" sz="2400" dirty="0">
                <a:latin typeface="Cambria" pitchFamily="18" charset="0"/>
                <a:ea typeface="Cambria" pitchFamily="18" charset="0"/>
              </a:rPr>
              <a:t> </a:t>
            </a:r>
            <a:r>
              <a:rPr lang="en-US" sz="2400" dirty="0" err="1">
                <a:latin typeface="Cambria" pitchFamily="18" charset="0"/>
                <a:ea typeface="Cambria" pitchFamily="18" charset="0"/>
              </a:rPr>
              <a:t>những</a:t>
            </a:r>
            <a:r>
              <a:rPr lang="en-US" sz="2400" dirty="0">
                <a:latin typeface="Cambria" pitchFamily="18" charset="0"/>
                <a:ea typeface="Cambria" pitchFamily="18" charset="0"/>
              </a:rPr>
              <a:t> </a:t>
            </a:r>
            <a:r>
              <a:rPr lang="en-US" sz="2400" dirty="0" err="1">
                <a:latin typeface="Cambria" pitchFamily="18" charset="0"/>
                <a:ea typeface="Cambria" pitchFamily="18" charset="0"/>
              </a:rPr>
              <a:t>sự</a:t>
            </a:r>
            <a:r>
              <a:rPr lang="en-US" sz="2400" dirty="0">
                <a:latin typeface="Cambria" pitchFamily="18" charset="0"/>
                <a:ea typeface="Cambria" pitchFamily="18" charset="0"/>
              </a:rPr>
              <a:t> </a:t>
            </a:r>
            <a:r>
              <a:rPr lang="en-US" sz="2400" dirty="0" err="1">
                <a:latin typeface="Cambria" pitchFamily="18" charset="0"/>
                <a:ea typeface="Cambria" pitchFamily="18" charset="0"/>
              </a:rPr>
              <a:t>kiện</a:t>
            </a:r>
            <a:r>
              <a:rPr lang="en-US" sz="2400" dirty="0">
                <a:latin typeface="Cambria" pitchFamily="18" charset="0"/>
                <a:ea typeface="Cambria" pitchFamily="18" charset="0"/>
              </a:rPr>
              <a:t>, </a:t>
            </a:r>
            <a:r>
              <a:rPr lang="en-US" sz="2400" dirty="0" err="1">
                <a:latin typeface="Cambria" pitchFamily="18" charset="0"/>
                <a:ea typeface="Cambria" pitchFamily="18" charset="0"/>
              </a:rPr>
              <a:t>nhân</a:t>
            </a:r>
            <a:r>
              <a:rPr lang="en-US" sz="2400" dirty="0">
                <a:latin typeface="Cambria" pitchFamily="18" charset="0"/>
                <a:ea typeface="Cambria" pitchFamily="18" charset="0"/>
              </a:rPr>
              <a:t> </a:t>
            </a:r>
            <a:r>
              <a:rPr lang="en-US" sz="2400" dirty="0" err="1">
                <a:latin typeface="Cambria" pitchFamily="18" charset="0"/>
                <a:ea typeface="Cambria" pitchFamily="18" charset="0"/>
              </a:rPr>
              <a:t>vật</a:t>
            </a:r>
            <a:r>
              <a:rPr lang="en-US" sz="2400" dirty="0">
                <a:latin typeface="Cambria" pitchFamily="18" charset="0"/>
                <a:ea typeface="Cambria" pitchFamily="18" charset="0"/>
              </a:rPr>
              <a:t> ở </a:t>
            </a:r>
            <a:r>
              <a:rPr lang="en-US" sz="2400" dirty="0" err="1">
                <a:latin typeface="Cambria" pitchFamily="18" charset="0"/>
                <a:ea typeface="Cambria" pitchFamily="18" charset="0"/>
              </a:rPr>
              <a:t>một</a:t>
            </a:r>
            <a:r>
              <a:rPr lang="en-US" sz="2400" dirty="0">
                <a:latin typeface="Cambria" pitchFamily="18" charset="0"/>
                <a:ea typeface="Cambria" pitchFamily="18" charset="0"/>
              </a:rPr>
              <a:t> </a:t>
            </a:r>
            <a:r>
              <a:rPr lang="en-US" sz="2400" dirty="0" err="1">
                <a:latin typeface="Cambria" pitchFamily="18" charset="0"/>
                <a:ea typeface="Cambria" pitchFamily="18" charset="0"/>
              </a:rPr>
              <a:t>thời</a:t>
            </a:r>
            <a:r>
              <a:rPr lang="en-US" sz="2400" dirty="0">
                <a:latin typeface="Cambria" pitchFamily="18" charset="0"/>
                <a:ea typeface="Cambria" pitchFamily="18" charset="0"/>
              </a:rPr>
              <a:t> </a:t>
            </a:r>
            <a:r>
              <a:rPr lang="en-US" sz="2400" dirty="0" err="1">
                <a:latin typeface="Cambria" pitchFamily="18" charset="0"/>
                <a:ea typeface="Cambria" pitchFamily="18" charset="0"/>
              </a:rPr>
              <a:t>kì</a:t>
            </a:r>
            <a:r>
              <a:rPr lang="en-US" sz="2400" dirty="0">
                <a:latin typeface="Cambria" pitchFamily="18" charset="0"/>
                <a:ea typeface="Cambria" pitchFamily="18" charset="0"/>
              </a:rPr>
              <a:t>, </a:t>
            </a:r>
            <a:r>
              <a:rPr lang="en-US" sz="2400" dirty="0" err="1">
                <a:latin typeface="Cambria" pitchFamily="18" charset="0"/>
                <a:ea typeface="Cambria" pitchFamily="18" charset="0"/>
              </a:rPr>
              <a:t>một</a:t>
            </a:r>
            <a:r>
              <a:rPr lang="en-US" sz="2400" dirty="0">
                <a:latin typeface="Cambria" pitchFamily="18" charset="0"/>
                <a:ea typeface="Cambria" pitchFamily="18" charset="0"/>
              </a:rPr>
              <a:t> </a:t>
            </a:r>
            <a:r>
              <a:rPr lang="en-US" sz="2400" dirty="0" err="1">
                <a:latin typeface="Cambria" pitchFamily="18" charset="0"/>
                <a:ea typeface="Cambria" pitchFamily="18" charset="0"/>
              </a:rPr>
              <a:t>giai</a:t>
            </a:r>
            <a:r>
              <a:rPr lang="en-US" sz="2400" dirty="0">
                <a:latin typeface="Cambria" pitchFamily="18" charset="0"/>
                <a:ea typeface="Cambria" pitchFamily="18" charset="0"/>
              </a:rPr>
              <a:t> </a:t>
            </a:r>
            <a:r>
              <a:rPr lang="en-US" sz="2400" dirty="0" err="1">
                <a:latin typeface="Cambria" pitchFamily="18" charset="0"/>
                <a:ea typeface="Cambria" pitchFamily="18" charset="0"/>
              </a:rPr>
              <a:t>đoạn</a:t>
            </a:r>
            <a:r>
              <a:rPr lang="en-US" sz="2400" dirty="0">
                <a:latin typeface="Cambria" pitchFamily="18" charset="0"/>
                <a:ea typeface="Cambria" pitchFamily="18" charset="0"/>
              </a:rPr>
              <a:t> </a:t>
            </a:r>
            <a:r>
              <a:rPr lang="en-US" sz="2400" dirty="0" err="1">
                <a:latin typeface="Cambria" pitchFamily="18" charset="0"/>
                <a:ea typeface="Cambria" pitchFamily="18" charset="0"/>
              </a:rPr>
              <a:t>lịch</a:t>
            </a:r>
            <a:r>
              <a:rPr lang="en-US" sz="2400" dirty="0">
                <a:latin typeface="Cambria" pitchFamily="18" charset="0"/>
                <a:ea typeface="Cambria" pitchFamily="18" charset="0"/>
              </a:rPr>
              <a:t> </a:t>
            </a:r>
            <a:r>
              <a:rPr lang="en-US" sz="2400" dirty="0" err="1">
                <a:latin typeface="Cambria" pitchFamily="18" charset="0"/>
                <a:ea typeface="Cambria" pitchFamily="18" charset="0"/>
              </a:rPr>
              <a:t>sử</a:t>
            </a:r>
            <a:r>
              <a:rPr lang="en-US" sz="2400" dirty="0">
                <a:latin typeface="Cambria" pitchFamily="18" charset="0"/>
                <a:ea typeface="Cambria" pitchFamily="18" charset="0"/>
              </a:rPr>
              <a:t> </a:t>
            </a:r>
            <a:r>
              <a:rPr lang="en-US" sz="2400" dirty="0" err="1">
                <a:latin typeface="Cambria" pitchFamily="18" charset="0"/>
                <a:ea typeface="Cambria" pitchFamily="18" charset="0"/>
              </a:rPr>
              <a:t>cụ</a:t>
            </a:r>
            <a:r>
              <a:rPr lang="en-US" sz="2400" dirty="0">
                <a:latin typeface="Cambria" pitchFamily="18" charset="0"/>
                <a:ea typeface="Cambria" pitchFamily="18" charset="0"/>
              </a:rPr>
              <a:t> </a:t>
            </a:r>
            <a:r>
              <a:rPr lang="en-US" sz="2400" dirty="0" err="1">
                <a:latin typeface="Cambria" pitchFamily="18" charset="0"/>
                <a:ea typeface="Cambria" pitchFamily="18" charset="0"/>
              </a:rPr>
              <a:t>thể</a:t>
            </a:r>
            <a:r>
              <a:rPr lang="en-US" sz="2400" dirty="0">
                <a:latin typeface="Cambria" pitchFamily="18" charset="0"/>
                <a:ea typeface="Cambria" pitchFamily="18" charset="0"/>
              </a:rPr>
              <a:t>.</a:t>
            </a:r>
          </a:p>
        </p:txBody>
      </p:sp>
    </p:spTree>
    <p:extLst>
      <p:ext uri="{BB962C8B-B14F-4D97-AF65-F5344CB8AC3E}">
        <p14:creationId xmlns:p14="http://schemas.microsoft.com/office/powerpoint/2010/main" val="160235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9"/>
          <p:cNvSpPr txBox="1"/>
          <p:nvPr/>
        </p:nvSpPr>
        <p:spPr>
          <a:xfrm>
            <a:off x="1101487" y="1419622"/>
            <a:ext cx="7345029" cy="609357"/>
          </a:xfrm>
          <a:prstGeom prst="rect">
            <a:avLst/>
          </a:prstGeom>
          <a:noFill/>
          <a:ln>
            <a:noFill/>
          </a:ln>
        </p:spPr>
        <p:txBody>
          <a:bodyPr spcFirstLastPara="1" wrap="square" lIns="91425" tIns="45700" rIns="91425" bIns="45700" anchor="t" anchorCtr="0">
            <a:spAutoFit/>
          </a:bodyPr>
          <a:lstStyle/>
          <a:p>
            <a:pPr lvl="0" algn="ctr">
              <a:lnSpc>
                <a:spcPct val="120000"/>
              </a:lnSpc>
              <a:buSzPts val="3200"/>
            </a:pPr>
            <a:r>
              <a:rPr lang="en-US" sz="2800" b="1" i="0" u="none" strike="noStrike" cap="none" dirty="0" smtClean="0">
                <a:solidFill>
                  <a:srgbClr val="FF0000"/>
                </a:solidFill>
                <a:latin typeface="Cambria" pitchFamily="18" charset="0"/>
                <a:ea typeface="Cambria" pitchFamily="18" charset="0"/>
                <a:sym typeface="Arial"/>
              </a:rPr>
              <a:t>2. </a:t>
            </a:r>
            <a:r>
              <a:rPr lang="en-US" sz="2800" b="1" dirty="0" err="1">
                <a:solidFill>
                  <a:srgbClr val="FF0000"/>
                </a:solidFill>
                <a:latin typeface="Cambria" pitchFamily="18" charset="0"/>
                <a:ea typeface="Cambria" pitchFamily="18" charset="0"/>
              </a:rPr>
              <a:t>Một</a:t>
            </a:r>
            <a:r>
              <a:rPr lang="en-US" sz="2800" b="1" dirty="0">
                <a:solidFill>
                  <a:srgbClr val="FF0000"/>
                </a:solidFill>
                <a:latin typeface="Cambria" pitchFamily="18" charset="0"/>
                <a:ea typeface="Cambria" pitchFamily="18" charset="0"/>
              </a:rPr>
              <a:t> </a:t>
            </a:r>
            <a:r>
              <a:rPr lang="en-US" sz="2800" b="1" dirty="0" err="1">
                <a:solidFill>
                  <a:srgbClr val="FF0000"/>
                </a:solidFill>
                <a:latin typeface="Cambria" pitchFamily="18" charset="0"/>
                <a:ea typeface="Cambria" pitchFamily="18" charset="0"/>
              </a:rPr>
              <a:t>số</a:t>
            </a:r>
            <a:r>
              <a:rPr lang="en-US" sz="2800" b="1" dirty="0">
                <a:solidFill>
                  <a:srgbClr val="FF0000"/>
                </a:solidFill>
                <a:latin typeface="Cambria" pitchFamily="18" charset="0"/>
                <a:ea typeface="Cambria" pitchFamily="18" charset="0"/>
              </a:rPr>
              <a:t> </a:t>
            </a:r>
            <a:r>
              <a:rPr lang="en-US" sz="2800" b="1" dirty="0" err="1">
                <a:solidFill>
                  <a:srgbClr val="FF0000"/>
                </a:solidFill>
                <a:latin typeface="Cambria" pitchFamily="18" charset="0"/>
                <a:ea typeface="Cambria" pitchFamily="18" charset="0"/>
              </a:rPr>
              <a:t>yếu</a:t>
            </a:r>
            <a:r>
              <a:rPr lang="en-US" sz="2800" b="1" dirty="0">
                <a:solidFill>
                  <a:srgbClr val="FF0000"/>
                </a:solidFill>
                <a:latin typeface="Cambria" pitchFamily="18" charset="0"/>
                <a:ea typeface="Cambria" pitchFamily="18" charset="0"/>
              </a:rPr>
              <a:t> </a:t>
            </a:r>
            <a:r>
              <a:rPr lang="en-US" sz="2800" b="1" dirty="0" err="1">
                <a:solidFill>
                  <a:srgbClr val="FF0000"/>
                </a:solidFill>
                <a:latin typeface="Cambria" pitchFamily="18" charset="0"/>
                <a:ea typeface="Cambria" pitchFamily="18" charset="0"/>
              </a:rPr>
              <a:t>tố</a:t>
            </a:r>
            <a:r>
              <a:rPr lang="en-US" sz="2800" b="1" dirty="0">
                <a:solidFill>
                  <a:srgbClr val="FF0000"/>
                </a:solidFill>
                <a:latin typeface="Cambria" pitchFamily="18" charset="0"/>
                <a:ea typeface="Cambria" pitchFamily="18" charset="0"/>
              </a:rPr>
              <a:t> </a:t>
            </a:r>
            <a:r>
              <a:rPr lang="en-US" sz="2800" b="1" dirty="0" err="1">
                <a:solidFill>
                  <a:srgbClr val="FF0000"/>
                </a:solidFill>
                <a:latin typeface="Cambria" pitchFamily="18" charset="0"/>
                <a:ea typeface="Cambria" pitchFamily="18" charset="0"/>
              </a:rPr>
              <a:t>của</a:t>
            </a:r>
            <a:r>
              <a:rPr lang="en-US" sz="2800" b="1" dirty="0">
                <a:solidFill>
                  <a:srgbClr val="FF0000"/>
                </a:solidFill>
                <a:latin typeface="Cambria" pitchFamily="18" charset="0"/>
                <a:ea typeface="Cambria" pitchFamily="18" charset="0"/>
              </a:rPr>
              <a:t> </a:t>
            </a:r>
            <a:r>
              <a:rPr lang="en-US" sz="2800" b="1" dirty="0" err="1">
                <a:solidFill>
                  <a:srgbClr val="FF0000"/>
                </a:solidFill>
                <a:latin typeface="Cambria" pitchFamily="18" charset="0"/>
                <a:ea typeface="Cambria" pitchFamily="18" charset="0"/>
              </a:rPr>
              <a:t>truyện</a:t>
            </a:r>
            <a:r>
              <a:rPr lang="en-US" sz="2800" b="1" dirty="0">
                <a:solidFill>
                  <a:srgbClr val="FF0000"/>
                </a:solidFill>
                <a:latin typeface="Cambria" pitchFamily="18" charset="0"/>
                <a:ea typeface="Cambria" pitchFamily="18" charset="0"/>
              </a:rPr>
              <a:t> </a:t>
            </a:r>
            <a:r>
              <a:rPr lang="en-US" sz="2800" b="1" dirty="0" err="1">
                <a:solidFill>
                  <a:srgbClr val="FF0000"/>
                </a:solidFill>
                <a:latin typeface="Cambria" pitchFamily="18" charset="0"/>
                <a:ea typeface="Cambria" pitchFamily="18" charset="0"/>
              </a:rPr>
              <a:t>lịch</a:t>
            </a:r>
            <a:r>
              <a:rPr lang="en-US" sz="2800" b="1" dirty="0">
                <a:solidFill>
                  <a:srgbClr val="FF0000"/>
                </a:solidFill>
                <a:latin typeface="Cambria" pitchFamily="18" charset="0"/>
                <a:ea typeface="Cambria" pitchFamily="18" charset="0"/>
              </a:rPr>
              <a:t> </a:t>
            </a:r>
            <a:r>
              <a:rPr lang="en-US" sz="2800" b="1" dirty="0" err="1">
                <a:solidFill>
                  <a:srgbClr val="FF0000"/>
                </a:solidFill>
                <a:latin typeface="Cambria" pitchFamily="18" charset="0"/>
                <a:ea typeface="Cambria" pitchFamily="18" charset="0"/>
              </a:rPr>
              <a:t>sử</a:t>
            </a:r>
            <a:endParaRPr sz="2800" b="1" i="0" u="none" strike="noStrike" cap="none" dirty="0">
              <a:solidFill>
                <a:srgbClr val="FF0000"/>
              </a:solidFill>
              <a:latin typeface="Cambria" pitchFamily="18" charset="0"/>
              <a:ea typeface="Cambria" pitchFamily="18" charset="0"/>
              <a:sym typeface="Arial"/>
            </a:endParaRPr>
          </a:p>
        </p:txBody>
      </p:sp>
      <p:grpSp>
        <p:nvGrpSpPr>
          <p:cNvPr id="261" name="Google Shape;261;p9"/>
          <p:cNvGrpSpPr/>
          <p:nvPr/>
        </p:nvGrpSpPr>
        <p:grpSpPr>
          <a:xfrm>
            <a:off x="899485" y="2222789"/>
            <a:ext cx="7495007" cy="2173500"/>
            <a:chOff x="0" y="175709"/>
            <a:chExt cx="7495007" cy="2173500"/>
          </a:xfrm>
        </p:grpSpPr>
        <p:sp>
          <p:nvSpPr>
            <p:cNvPr id="262" name="Google Shape;262;p9"/>
            <p:cNvSpPr/>
            <p:nvPr/>
          </p:nvSpPr>
          <p:spPr>
            <a:xfrm>
              <a:off x="0" y="175709"/>
              <a:ext cx="7495007" cy="691200"/>
            </a:xfrm>
            <a:prstGeom prst="rect">
              <a:avLst/>
            </a:prstGeom>
            <a:gradFill>
              <a:gsLst>
                <a:gs pos="0">
                  <a:srgbClr val="FFE6C5"/>
                </a:gs>
                <a:gs pos="35000">
                  <a:srgbClr val="FFECD7"/>
                </a:gs>
                <a:gs pos="100000">
                  <a:srgbClr val="FFF9EE"/>
                </a:gs>
              </a:gsLst>
              <a:lin ang="16200000" scaled="0"/>
            </a:gradFill>
            <a:ln w="9525" cap="flat" cmpd="sng">
              <a:solidFill>
                <a:srgbClr val="E6E6E6"/>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9"/>
            <p:cNvSpPr txBox="1"/>
            <p:nvPr/>
          </p:nvSpPr>
          <p:spPr>
            <a:xfrm>
              <a:off x="0" y="175709"/>
              <a:ext cx="7495007" cy="691200"/>
            </a:xfrm>
            <a:prstGeom prst="rect">
              <a:avLst/>
            </a:prstGeom>
            <a:no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a. Bối cảnh lịch sử</a:t>
              </a:r>
              <a:endParaRPr sz="2400" b="0" i="0" u="none" strike="noStrike" cap="none">
                <a:solidFill>
                  <a:srgbClr val="22170B"/>
                </a:solidFill>
                <a:latin typeface="Cambria"/>
                <a:ea typeface="Cambria"/>
                <a:cs typeface="Cambria"/>
                <a:sym typeface="Cambria"/>
              </a:endParaRPr>
            </a:p>
          </p:txBody>
        </p:sp>
        <p:sp>
          <p:nvSpPr>
            <p:cNvPr id="264" name="Google Shape;264;p9"/>
            <p:cNvSpPr/>
            <p:nvPr/>
          </p:nvSpPr>
          <p:spPr>
            <a:xfrm>
              <a:off x="0" y="866909"/>
              <a:ext cx="7495007" cy="1482300"/>
            </a:xfrm>
            <a:prstGeom prst="rect">
              <a:avLst/>
            </a:prstGeom>
            <a:solidFill>
              <a:srgbClr val="F1EAE1">
                <a:alpha val="89411"/>
              </a:srgbClr>
            </a:solidFill>
            <a:ln w="9525" cap="flat" cmpd="sng">
              <a:solidFill>
                <a:schemeClr val="dk2">
                  <a:alpha val="89411"/>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9"/>
            <p:cNvSpPr txBox="1"/>
            <p:nvPr/>
          </p:nvSpPr>
          <p:spPr>
            <a:xfrm>
              <a:off x="0" y="866909"/>
              <a:ext cx="7495007" cy="1482300"/>
            </a:xfrm>
            <a:prstGeom prst="rect">
              <a:avLst/>
            </a:prstGeom>
            <a:noFill/>
            <a:ln>
              <a:noFill/>
            </a:ln>
          </p:spPr>
          <p:txBody>
            <a:bodyPr spcFirstLastPara="1" wrap="square" lIns="128000" tIns="128000" rIns="170675" bIns="192000" anchor="t" anchorCtr="0">
              <a:noAutofit/>
            </a:bodyPr>
            <a:lstStyle/>
            <a:p>
              <a:pPr marL="228600" marR="0" lvl="1" indent="-228600" algn="just" rtl="0">
                <a:lnSpc>
                  <a:spcPct val="110000"/>
                </a:lnSpc>
                <a:spcBef>
                  <a:spcPts val="0"/>
                </a:spcBef>
                <a:spcAft>
                  <a:spcPts val="0"/>
                </a:spcAft>
                <a:buClr>
                  <a:srgbClr val="000000"/>
                </a:buClr>
                <a:buSzPts val="2400"/>
                <a:buFont typeface="Arial"/>
                <a:buChar char="•"/>
              </a:pPr>
              <a:r>
                <a:rPr lang="en-US" sz="2400" b="0" i="1" u="none" strike="noStrike" cap="none" dirty="0" err="1">
                  <a:solidFill>
                    <a:srgbClr val="22170B"/>
                  </a:solidFill>
                  <a:latin typeface="Cambria"/>
                  <a:ea typeface="Cambria"/>
                  <a:cs typeface="Cambria"/>
                  <a:sym typeface="Cambria"/>
                </a:rPr>
                <a:t>Bối</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cảnh</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lịch</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sử</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của</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câu</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chuyện</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được</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tạo</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nên</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bởi</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những</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yếu</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tố</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cơ</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bản</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như</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tình</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hình</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chính</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trị</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của</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quốc</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gia</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dân</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tộc</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khung</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cảnh</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sinh</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hoạt</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của</a:t>
              </a:r>
              <a:r>
                <a:rPr lang="en-US" sz="2400" b="0" i="1" u="none" strike="noStrike" cap="none" dirty="0">
                  <a:solidFill>
                    <a:srgbClr val="22170B"/>
                  </a:solidFill>
                  <a:latin typeface="Cambria"/>
                  <a:ea typeface="Cambria"/>
                  <a:cs typeface="Cambria"/>
                  <a:sym typeface="Cambria"/>
                </a:rPr>
                <a:t> con </a:t>
              </a:r>
              <a:r>
                <a:rPr lang="en-US" sz="2400" b="0" i="1" u="none" strike="noStrike" cap="none" dirty="0" err="1">
                  <a:solidFill>
                    <a:srgbClr val="22170B"/>
                  </a:solidFill>
                  <a:latin typeface="Cambria"/>
                  <a:ea typeface="Cambria"/>
                  <a:cs typeface="Cambria"/>
                  <a:sym typeface="Cambria"/>
                </a:rPr>
                <a:t>người</a:t>
              </a:r>
              <a:r>
                <a:rPr lang="en-US" sz="2400" b="0" i="1" u="none" strike="noStrike" cap="none" dirty="0">
                  <a:solidFill>
                    <a:srgbClr val="22170B"/>
                  </a:solidFill>
                  <a:latin typeface="Cambria"/>
                  <a:ea typeface="Cambria"/>
                  <a:cs typeface="Cambria"/>
                  <a:sym typeface="Cambria"/>
                </a:rPr>
                <a:t>;…</a:t>
              </a:r>
              <a:endParaRPr sz="2400" b="0" i="1" u="none" strike="noStrike" cap="none" dirty="0">
                <a:solidFill>
                  <a:srgbClr val="22170B"/>
                </a:solidFill>
                <a:latin typeface="Cambria"/>
                <a:ea typeface="Cambria"/>
                <a:cs typeface="Cambria"/>
                <a:sym typeface="Cambria"/>
              </a:endParaRPr>
            </a:p>
          </p:txBody>
        </p:sp>
      </p:grpSp>
      <p:sp>
        <p:nvSpPr>
          <p:cNvPr id="266" name="Google Shape;266;p9"/>
          <p:cNvSpPr/>
          <p:nvPr/>
        </p:nvSpPr>
        <p:spPr>
          <a:xfrm>
            <a:off x="1079292" y="353518"/>
            <a:ext cx="1169233" cy="144530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3">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9"/>
          <p:cNvSpPr/>
          <p:nvPr/>
        </p:nvSpPr>
        <p:spPr>
          <a:xfrm>
            <a:off x="6703102" y="383797"/>
            <a:ext cx="1169233" cy="144530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3">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barn(inVertical)">
                                      <p:cBhvr>
                                        <p:cTn id="7"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grpSp>
        <p:nvGrpSpPr>
          <p:cNvPr id="272" name="Google Shape;272;p10"/>
          <p:cNvGrpSpPr/>
          <p:nvPr/>
        </p:nvGrpSpPr>
        <p:grpSpPr>
          <a:xfrm>
            <a:off x="869505" y="655589"/>
            <a:ext cx="7495007" cy="1920128"/>
            <a:chOff x="0" y="77543"/>
            <a:chExt cx="7495007" cy="1920128"/>
          </a:xfrm>
        </p:grpSpPr>
        <p:sp>
          <p:nvSpPr>
            <p:cNvPr id="273" name="Google Shape;273;p10"/>
            <p:cNvSpPr/>
            <p:nvPr/>
          </p:nvSpPr>
          <p:spPr>
            <a:xfrm>
              <a:off x="0" y="77543"/>
              <a:ext cx="7495007" cy="504915"/>
            </a:xfrm>
            <a:prstGeom prst="rect">
              <a:avLst/>
            </a:prstGeom>
            <a:gradFill>
              <a:gsLst>
                <a:gs pos="0">
                  <a:srgbClr val="FFE6C5"/>
                </a:gs>
                <a:gs pos="35000">
                  <a:srgbClr val="FFECD7"/>
                </a:gs>
                <a:gs pos="100000">
                  <a:srgbClr val="FFF9EE"/>
                </a:gs>
              </a:gsLst>
              <a:lin ang="16200000" scaled="0"/>
            </a:gradFill>
            <a:ln w="9525" cap="flat" cmpd="sng">
              <a:solidFill>
                <a:srgbClr val="E6E6E6"/>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0"/>
            <p:cNvSpPr txBox="1"/>
            <p:nvPr/>
          </p:nvSpPr>
          <p:spPr>
            <a:xfrm>
              <a:off x="0" y="77543"/>
              <a:ext cx="7495007" cy="504915"/>
            </a:xfrm>
            <a:prstGeom prst="rect">
              <a:avLst/>
            </a:prstGeom>
            <a:no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b. Cốt truyện </a:t>
              </a:r>
              <a:endParaRPr sz="2400" b="0" i="0" u="none" strike="noStrike" cap="none">
                <a:solidFill>
                  <a:srgbClr val="22170B"/>
                </a:solidFill>
                <a:latin typeface="Cambria"/>
                <a:ea typeface="Cambria"/>
                <a:cs typeface="Cambria"/>
                <a:sym typeface="Cambria"/>
              </a:endParaRPr>
            </a:p>
          </p:txBody>
        </p:sp>
        <p:sp>
          <p:nvSpPr>
            <p:cNvPr id="275" name="Google Shape;275;p10"/>
            <p:cNvSpPr/>
            <p:nvPr/>
          </p:nvSpPr>
          <p:spPr>
            <a:xfrm>
              <a:off x="0" y="518116"/>
              <a:ext cx="7495007" cy="1479555"/>
            </a:xfrm>
            <a:prstGeom prst="rect">
              <a:avLst/>
            </a:prstGeom>
            <a:solidFill>
              <a:srgbClr val="F1EAE1">
                <a:alpha val="89411"/>
              </a:srgbClr>
            </a:solidFill>
            <a:ln w="9525" cap="flat" cmpd="sng">
              <a:solidFill>
                <a:schemeClr val="dk2">
                  <a:alpha val="89411"/>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0"/>
            <p:cNvSpPr txBox="1"/>
            <p:nvPr/>
          </p:nvSpPr>
          <p:spPr>
            <a:xfrm>
              <a:off x="0" y="518116"/>
              <a:ext cx="7495007" cy="1479555"/>
            </a:xfrm>
            <a:prstGeom prst="rect">
              <a:avLst/>
            </a:prstGeom>
            <a:noFill/>
            <a:ln>
              <a:noFill/>
            </a:ln>
          </p:spPr>
          <p:txBody>
            <a:bodyPr spcFirstLastPara="1" wrap="square" lIns="128000" tIns="128000" rIns="170675" bIns="192000" anchor="t" anchorCtr="0">
              <a:noAutofit/>
            </a:bodyPr>
            <a:lstStyle/>
            <a:p>
              <a:pPr marL="228600" marR="0" lvl="1" indent="-228600" algn="just" rtl="0">
                <a:lnSpc>
                  <a:spcPct val="110000"/>
                </a:lnSpc>
                <a:spcBef>
                  <a:spcPts val="0"/>
                </a:spcBef>
                <a:spcAft>
                  <a:spcPts val="0"/>
                </a:spcAft>
                <a:buClr>
                  <a:srgbClr val="000000"/>
                </a:buClr>
                <a:buSzPts val="2400"/>
                <a:buFont typeface="Arial"/>
                <a:buChar char="•"/>
              </a:pPr>
              <a:endParaRPr sz="2400" b="0" i="1" u="none" strike="noStrike" cap="none" dirty="0">
                <a:solidFill>
                  <a:srgbClr val="22170B"/>
                </a:solidFill>
                <a:latin typeface="Cambria"/>
                <a:ea typeface="Cambria"/>
                <a:cs typeface="Cambria"/>
                <a:sym typeface="Cambria"/>
              </a:endParaRPr>
            </a:p>
          </p:txBody>
        </p:sp>
      </p:grpSp>
      <p:grpSp>
        <p:nvGrpSpPr>
          <p:cNvPr id="277" name="Google Shape;277;p10"/>
          <p:cNvGrpSpPr/>
          <p:nvPr/>
        </p:nvGrpSpPr>
        <p:grpSpPr>
          <a:xfrm>
            <a:off x="801832" y="2728211"/>
            <a:ext cx="7480375" cy="1"/>
            <a:chOff x="7315" y="2524918"/>
            <a:chExt cx="7480375" cy="1"/>
          </a:xfrm>
        </p:grpSpPr>
        <p:sp>
          <p:nvSpPr>
            <p:cNvPr id="278" name="Google Shape;278;p10"/>
            <p:cNvSpPr/>
            <p:nvPr/>
          </p:nvSpPr>
          <p:spPr>
            <a:xfrm>
              <a:off x="7315" y="2524918"/>
              <a:ext cx="7480375" cy="0"/>
            </a:xfrm>
            <a:prstGeom prst="rect">
              <a:avLst/>
            </a:prstGeom>
            <a:solidFill>
              <a:srgbClr val="F1EAE1">
                <a:alpha val="89411"/>
              </a:srgbClr>
            </a:solidFill>
            <a:ln w="9525" cap="flat" cmpd="sng">
              <a:solidFill>
                <a:srgbClr val="F9F9F9">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0"/>
            <p:cNvSpPr txBox="1"/>
            <p:nvPr/>
          </p:nvSpPr>
          <p:spPr>
            <a:xfrm>
              <a:off x="7315" y="2524918"/>
              <a:ext cx="7480375" cy="1"/>
            </a:xfrm>
            <a:prstGeom prst="rect">
              <a:avLst/>
            </a:prstGeom>
            <a:noFill/>
            <a:ln>
              <a:noFill/>
            </a:ln>
          </p:spPr>
          <p:txBody>
            <a:bodyPr spcFirstLastPara="1" wrap="square" lIns="128000" tIns="128000" rIns="170675" bIns="192000" anchor="t" anchorCtr="0">
              <a:noAutofit/>
            </a:bodyPr>
            <a:lstStyle/>
            <a:p>
              <a:pPr marL="228600" marR="0" lvl="1" indent="-228600" algn="l" rtl="0">
                <a:lnSpc>
                  <a:spcPct val="110000"/>
                </a:lnSpc>
                <a:spcBef>
                  <a:spcPts val="0"/>
                </a:spcBef>
                <a:spcAft>
                  <a:spcPts val="0"/>
                </a:spcAft>
                <a:buClr>
                  <a:srgbClr val="000000"/>
                </a:buClr>
                <a:buSzPts val="2400"/>
                <a:buFont typeface="Arial"/>
                <a:buChar char="•"/>
              </a:pPr>
              <a:r>
                <a:rPr lang="en-US" sz="2400" b="0" i="1" u="none" strike="noStrike" cap="none">
                  <a:solidFill>
                    <a:srgbClr val="22170B"/>
                  </a:solidFill>
                  <a:latin typeface="Cambria"/>
                  <a:ea typeface="Cambria"/>
                  <a:cs typeface="Cambria"/>
                  <a:sym typeface="Cambria"/>
                </a:rPr>
                <a:t>Đặc điểm của cốt truyện truyện lịch sử:</a:t>
              </a:r>
              <a:endParaRPr sz="1400" b="0" i="0" u="none" strike="noStrike" cap="none">
                <a:solidFill>
                  <a:srgbClr val="000000"/>
                </a:solidFill>
                <a:latin typeface="Arial"/>
                <a:ea typeface="Arial"/>
                <a:cs typeface="Arial"/>
                <a:sym typeface="Arial"/>
              </a:endParaRPr>
            </a:p>
          </p:txBody>
        </p:sp>
      </p:grpSp>
      <p:sp>
        <p:nvSpPr>
          <p:cNvPr id="280" name="Google Shape;280;p10"/>
          <p:cNvSpPr/>
          <p:nvPr/>
        </p:nvSpPr>
        <p:spPr>
          <a:xfrm>
            <a:off x="869504" y="3162925"/>
            <a:ext cx="3522613" cy="1484019"/>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1" indent="0" algn="ctr" rtl="0">
              <a:lnSpc>
                <a:spcPct val="110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Thường được xây dựng trên cơ sở các sự kiện đã xảy ra.</a:t>
            </a:r>
            <a:endParaRPr sz="2000" b="0" i="1" u="none" strike="noStrike" cap="none">
              <a:solidFill>
                <a:srgbClr val="22170B"/>
              </a:solidFill>
              <a:latin typeface="Cambria"/>
              <a:ea typeface="Cambria"/>
              <a:cs typeface="Cambria"/>
              <a:sym typeface="Cambria"/>
            </a:endParaRPr>
          </a:p>
        </p:txBody>
      </p:sp>
      <p:sp>
        <p:nvSpPr>
          <p:cNvPr id="281" name="Google Shape;281;p10"/>
          <p:cNvSpPr/>
          <p:nvPr/>
        </p:nvSpPr>
        <p:spPr>
          <a:xfrm>
            <a:off x="4714622" y="3162925"/>
            <a:ext cx="3522613" cy="1484019"/>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1" indent="0" algn="ctr" rtl="0">
              <a:lnSpc>
                <a:spcPct val="110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Nhà văn tái tạo, hư cấu, sắp xếp theo ý đồ nghệ thuật của mình.</a:t>
            </a:r>
            <a:endParaRPr sz="1400" b="0" i="0" u="none" strike="noStrike" cap="none">
              <a:solidFill>
                <a:srgbClr val="000000"/>
              </a:solidFill>
              <a:latin typeface="Arial"/>
              <a:ea typeface="Arial"/>
              <a:cs typeface="Arial"/>
              <a:sym typeface="Arial"/>
            </a:endParaRPr>
          </a:p>
        </p:txBody>
      </p:sp>
      <p:sp>
        <p:nvSpPr>
          <p:cNvPr id="2" name="Rectangle 1"/>
          <p:cNvSpPr/>
          <p:nvPr/>
        </p:nvSpPr>
        <p:spPr>
          <a:xfrm>
            <a:off x="869504" y="1160504"/>
            <a:ext cx="7495007" cy="1311128"/>
          </a:xfrm>
          <a:prstGeom prst="rect">
            <a:avLst/>
          </a:prstGeom>
        </p:spPr>
        <p:txBody>
          <a:bodyPr wrap="square">
            <a:spAutoFit/>
          </a:bodyPr>
          <a:lstStyle/>
          <a:p>
            <a:pPr marL="228600" lvl="1" indent="-228600" algn="just">
              <a:lnSpc>
                <a:spcPct val="110000"/>
              </a:lnSpc>
              <a:buSzPts val="2400"/>
              <a:buFont typeface="Arial"/>
              <a:buChar char="•"/>
            </a:pPr>
            <a:r>
              <a:rPr lang="vi-VN" sz="2400" i="1" dirty="0">
                <a:solidFill>
                  <a:srgbClr val="22170B"/>
                </a:solidFill>
                <a:latin typeface="Cambria"/>
                <a:ea typeface="Cambria"/>
                <a:cs typeface="Cambria"/>
                <a:sym typeface="Cambria"/>
              </a:rPr>
              <a:t>Cốt truyện là hệ thống sự kiện cụ thể, được sắp xếp theo một trình tự nhất định, có mở đầu, diễn biến và kết thúc.</a:t>
            </a:r>
            <a:endParaRPr lang="vi-VN" sz="2400" i="1" dirty="0">
              <a:solidFill>
                <a:srgbClr val="22170B"/>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gtEl>
                                        <p:attrNameLst>
                                          <p:attrName>style.visibility</p:attrName>
                                        </p:attrNameLst>
                                      </p:cBhvr>
                                      <p:to>
                                        <p:strVal val="visible"/>
                                      </p:to>
                                    </p:set>
                                    <p:animEffect transition="in" filter="fade">
                                      <p:cBhvr>
                                        <p:cTn id="12" dur="500"/>
                                        <p:tgtEl>
                                          <p:spTgt spid="2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0"/>
                                        </p:tgtEl>
                                        <p:attrNameLst>
                                          <p:attrName>style.visibility</p:attrName>
                                        </p:attrNameLst>
                                      </p:cBhvr>
                                      <p:to>
                                        <p:strVal val="visible"/>
                                      </p:to>
                                    </p:set>
                                    <p:animEffect transition="in" filter="fade">
                                      <p:cBhvr>
                                        <p:cTn id="17" dur="500"/>
                                        <p:tgtEl>
                                          <p:spTgt spid="2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1"/>
          <p:cNvSpPr/>
          <p:nvPr/>
        </p:nvSpPr>
        <p:spPr>
          <a:xfrm>
            <a:off x="869505" y="672345"/>
            <a:ext cx="7495007"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c. Nhân vật</a:t>
            </a:r>
            <a:endParaRPr sz="2400" b="0" i="0" u="none" strike="noStrike" cap="none">
              <a:solidFill>
                <a:srgbClr val="22170B"/>
              </a:solidFill>
              <a:latin typeface="Cambria"/>
              <a:ea typeface="Cambria"/>
              <a:cs typeface="Cambria"/>
              <a:sym typeface="Cambria"/>
            </a:endParaRPr>
          </a:p>
        </p:txBody>
      </p:sp>
      <p:grpSp>
        <p:nvGrpSpPr>
          <p:cNvPr id="287" name="Google Shape;287;p11"/>
          <p:cNvGrpSpPr/>
          <p:nvPr/>
        </p:nvGrpSpPr>
        <p:grpSpPr>
          <a:xfrm>
            <a:off x="-2983533" y="768273"/>
            <a:ext cx="11329936" cy="4624411"/>
            <a:chOff x="-3853038" y="-595832"/>
            <a:chExt cx="11329936" cy="4624411"/>
          </a:xfrm>
        </p:grpSpPr>
        <p:sp>
          <p:nvSpPr>
            <p:cNvPr id="288" name="Google Shape;288;p11"/>
            <p:cNvSpPr/>
            <p:nvPr/>
          </p:nvSpPr>
          <p:spPr>
            <a:xfrm>
              <a:off x="-3853038" y="-595832"/>
              <a:ext cx="4624411" cy="4624411"/>
            </a:xfrm>
            <a:prstGeom prst="blockArc">
              <a:avLst>
                <a:gd name="adj1" fmla="val 18900000"/>
                <a:gd name="adj2" fmla="val 2700000"/>
                <a:gd name="adj3" fmla="val 467"/>
              </a:avLst>
            </a:prstGeom>
            <a:noFill/>
            <a:ln w="25400" cap="flat" cmpd="sng">
              <a:solidFill>
                <a:srgbClr val="965B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1"/>
            <p:cNvSpPr/>
            <p:nvPr/>
          </p:nvSpPr>
          <p:spPr>
            <a:xfrm>
              <a:off x="631024" y="490402"/>
              <a:ext cx="6845874" cy="980667"/>
            </a:xfrm>
            <a:prstGeom prst="rect">
              <a:avLst/>
            </a:prstGeom>
            <a:solidFill>
              <a:srgbClr val="BE76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1"/>
            <p:cNvSpPr txBox="1"/>
            <p:nvPr/>
          </p:nvSpPr>
          <p:spPr>
            <a:xfrm>
              <a:off x="631024" y="490402"/>
              <a:ext cx="6845874" cy="980667"/>
            </a:xfrm>
            <a:prstGeom prst="rect">
              <a:avLst/>
            </a:prstGeom>
            <a:noFill/>
            <a:ln>
              <a:noFill/>
            </a:ln>
          </p:spPr>
          <p:txBody>
            <a:bodyPr spcFirstLastPara="1" wrap="square" lIns="778400" tIns="53325" rIns="53325" bIns="53325" anchor="ctr" anchorCtr="0">
              <a:noAutofit/>
            </a:bodyPr>
            <a:lstStyle/>
            <a:p>
              <a:pPr marL="0" marR="0" lvl="0" indent="0" algn="just" rtl="0">
                <a:lnSpc>
                  <a:spcPct val="90000"/>
                </a:lnSpc>
                <a:spcBef>
                  <a:spcPts val="0"/>
                </a:spcBef>
                <a:spcAft>
                  <a:spcPts val="0"/>
                </a:spcAft>
                <a:buClr>
                  <a:srgbClr val="000000"/>
                </a:buClr>
                <a:buSzPts val="2100"/>
                <a:buFont typeface="Arial"/>
                <a:buNone/>
              </a:pPr>
              <a:endParaRPr sz="2000" b="0" i="0" u="none" strike="noStrike" cap="none" dirty="0">
                <a:solidFill>
                  <a:schemeClr val="dk2"/>
                </a:solidFill>
                <a:latin typeface="Arial"/>
                <a:ea typeface="Arial"/>
                <a:cs typeface="Arial"/>
                <a:sym typeface="Arial"/>
              </a:endParaRPr>
            </a:p>
          </p:txBody>
        </p:sp>
        <p:sp>
          <p:nvSpPr>
            <p:cNvPr id="291" name="Google Shape;291;p11"/>
            <p:cNvSpPr/>
            <p:nvPr/>
          </p:nvSpPr>
          <p:spPr>
            <a:xfrm>
              <a:off x="18107" y="367818"/>
              <a:ext cx="1225833" cy="1225833"/>
            </a:xfrm>
            <a:prstGeom prst="ellipse">
              <a:avLst/>
            </a:prstGeom>
            <a:solidFill>
              <a:schemeClr val="lt1"/>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1"/>
            <p:cNvSpPr/>
            <p:nvPr/>
          </p:nvSpPr>
          <p:spPr>
            <a:xfrm>
              <a:off x="631024" y="1961677"/>
              <a:ext cx="6845874" cy="980667"/>
            </a:xfrm>
            <a:prstGeom prst="rect">
              <a:avLst/>
            </a:prstGeom>
            <a:solidFill>
              <a:srgbClr val="BE76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1"/>
            <p:cNvSpPr txBox="1"/>
            <p:nvPr/>
          </p:nvSpPr>
          <p:spPr>
            <a:xfrm>
              <a:off x="631024" y="1961677"/>
              <a:ext cx="6845874" cy="980667"/>
            </a:xfrm>
            <a:prstGeom prst="rect">
              <a:avLst/>
            </a:prstGeom>
            <a:noFill/>
            <a:ln>
              <a:noFill/>
            </a:ln>
          </p:spPr>
          <p:txBody>
            <a:bodyPr spcFirstLastPara="1" wrap="square" lIns="778400" tIns="53325" rIns="53325" bIns="53325" anchor="ctr" anchorCtr="0">
              <a:noAutofit/>
            </a:bodyPr>
            <a:lstStyle/>
            <a:p>
              <a:pPr marL="0" marR="0" lvl="0" indent="0" algn="just" rtl="0">
                <a:lnSpc>
                  <a:spcPct val="90000"/>
                </a:lnSpc>
                <a:spcBef>
                  <a:spcPts val="0"/>
                </a:spcBef>
                <a:spcAft>
                  <a:spcPts val="0"/>
                </a:spcAft>
                <a:buClr>
                  <a:srgbClr val="000000"/>
                </a:buClr>
                <a:buSzPts val="2100"/>
                <a:buFont typeface="Arial"/>
                <a:buNone/>
              </a:pPr>
              <a:endParaRPr sz="2000" b="0" i="0" u="none" strike="noStrike" cap="none" dirty="0">
                <a:solidFill>
                  <a:srgbClr val="000000"/>
                </a:solidFill>
                <a:latin typeface="Arial"/>
                <a:ea typeface="Arial"/>
                <a:cs typeface="Arial"/>
                <a:sym typeface="Arial"/>
              </a:endParaRPr>
            </a:p>
          </p:txBody>
        </p:sp>
        <p:sp>
          <p:nvSpPr>
            <p:cNvPr id="294" name="Google Shape;294;p11"/>
            <p:cNvSpPr/>
            <p:nvPr/>
          </p:nvSpPr>
          <p:spPr>
            <a:xfrm>
              <a:off x="18107" y="1839094"/>
              <a:ext cx="1225833" cy="1225833"/>
            </a:xfrm>
            <a:prstGeom prst="ellipse">
              <a:avLst/>
            </a:prstGeom>
            <a:solidFill>
              <a:schemeClr val="lt1"/>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 name="Rectangle 1"/>
          <p:cNvSpPr/>
          <p:nvPr/>
        </p:nvSpPr>
        <p:spPr>
          <a:xfrm>
            <a:off x="2113445" y="1851670"/>
            <a:ext cx="6232958" cy="923330"/>
          </a:xfrm>
          <a:prstGeom prst="rect">
            <a:avLst/>
          </a:prstGeom>
        </p:spPr>
        <p:txBody>
          <a:bodyPr wrap="square">
            <a:spAutoFit/>
          </a:bodyPr>
          <a:lstStyle/>
          <a:p>
            <a:pPr lvl="0" algn="just">
              <a:lnSpc>
                <a:spcPct val="90000"/>
              </a:lnSpc>
              <a:buSzPts val="2100"/>
            </a:pPr>
            <a:r>
              <a:rPr lang="vi-VN" sz="2000" i="1" dirty="0">
                <a:solidFill>
                  <a:schemeClr val="dk2"/>
                </a:solidFill>
                <a:latin typeface="Cambria"/>
                <a:ea typeface="Cambria"/>
                <a:cs typeface="Cambria"/>
                <a:sym typeface="Cambria"/>
              </a:rPr>
              <a:t>Thường khắc họa những nhân vật nổi tiếng như vua chúa, anh hùng, danh nhân… - những con người có vai trò quan trọng trong đời sống của cộng đồng, dân tộc.</a:t>
            </a:r>
            <a:endParaRPr lang="vi-VN" sz="2000" dirty="0">
              <a:solidFill>
                <a:schemeClr val="dk2"/>
              </a:solidFill>
            </a:endParaRPr>
          </a:p>
        </p:txBody>
      </p:sp>
      <p:sp>
        <p:nvSpPr>
          <p:cNvPr id="3" name="Rectangle 2"/>
          <p:cNvSpPr/>
          <p:nvPr/>
        </p:nvSpPr>
        <p:spPr>
          <a:xfrm>
            <a:off x="2113445" y="3435846"/>
            <a:ext cx="6232958" cy="646331"/>
          </a:xfrm>
          <a:prstGeom prst="rect">
            <a:avLst/>
          </a:prstGeom>
        </p:spPr>
        <p:txBody>
          <a:bodyPr wrap="square">
            <a:spAutoFit/>
          </a:bodyPr>
          <a:lstStyle/>
          <a:p>
            <a:pPr lvl="0" algn="just">
              <a:lnSpc>
                <a:spcPct val="90000"/>
              </a:lnSpc>
              <a:buSzPts val="2100"/>
            </a:pPr>
            <a:r>
              <a:rPr lang="vi-VN" sz="2000" i="1" dirty="0">
                <a:solidFill>
                  <a:schemeClr val="dk2"/>
                </a:solidFill>
                <a:latin typeface="Cambria"/>
                <a:ea typeface="Cambria"/>
                <a:cs typeface="Cambria"/>
                <a:sym typeface="Cambria"/>
              </a:rPr>
              <a:t>Được hiện ra dưới cái nhìn riêng, thể hiện cách lí giải độc đáo của nhà văn về lịch sử.</a:t>
            </a:r>
            <a:endParaRPr lang="vi-VN"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2"/>
          <p:cNvSpPr/>
          <p:nvPr/>
        </p:nvSpPr>
        <p:spPr>
          <a:xfrm>
            <a:off x="869505" y="672345"/>
            <a:ext cx="7495007"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d. Ngôn ngữ</a:t>
            </a:r>
            <a:endParaRPr sz="2400" b="0" i="0" u="none" strike="noStrike" cap="none">
              <a:solidFill>
                <a:srgbClr val="22170B"/>
              </a:solidFill>
              <a:latin typeface="Cambria"/>
              <a:ea typeface="Cambria"/>
              <a:cs typeface="Cambria"/>
              <a:sym typeface="Cambria"/>
            </a:endParaRPr>
          </a:p>
        </p:txBody>
      </p:sp>
      <p:sp>
        <p:nvSpPr>
          <p:cNvPr id="300" name="Google Shape;300;p12"/>
          <p:cNvSpPr/>
          <p:nvPr/>
        </p:nvSpPr>
        <p:spPr>
          <a:xfrm>
            <a:off x="869504" y="1829740"/>
            <a:ext cx="3522613" cy="1484019"/>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Phù hợp với thời đại được miêu tả.</a:t>
            </a:r>
            <a:endParaRPr sz="1400" b="0" i="0" u="none" strike="noStrike" cap="none">
              <a:solidFill>
                <a:srgbClr val="000000"/>
              </a:solidFill>
              <a:latin typeface="Arial"/>
              <a:ea typeface="Arial"/>
              <a:cs typeface="Arial"/>
              <a:sym typeface="Arial"/>
            </a:endParaRPr>
          </a:p>
        </p:txBody>
      </p:sp>
      <p:sp>
        <p:nvSpPr>
          <p:cNvPr id="301" name="Google Shape;301;p12"/>
          <p:cNvSpPr/>
          <p:nvPr/>
        </p:nvSpPr>
        <p:spPr>
          <a:xfrm>
            <a:off x="4714622" y="1829740"/>
            <a:ext cx="3522613" cy="1484019"/>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Thể hiện vị thế xã hội, tính cách riêng của từng đối tượng.</a:t>
            </a:r>
            <a:endParaRPr sz="1400" b="0" i="0" u="none" strike="noStrike" cap="none">
              <a:solidFill>
                <a:srgbClr val="000000"/>
              </a:solidFill>
              <a:latin typeface="Arial"/>
              <a:ea typeface="Arial"/>
              <a:cs typeface="Arial"/>
              <a:sym typeface="Arial"/>
            </a:endParaRPr>
          </a:p>
        </p:txBody>
      </p:sp>
      <p:sp>
        <p:nvSpPr>
          <p:cNvPr id="302" name="Google Shape;302;p12"/>
          <p:cNvSpPr/>
          <p:nvPr/>
        </p:nvSpPr>
        <p:spPr>
          <a:xfrm>
            <a:off x="2196853" y="3463503"/>
            <a:ext cx="4390528" cy="1865403"/>
          </a:xfrm>
          <a:custGeom>
            <a:avLst/>
            <a:gdLst/>
            <a:ahLst/>
            <a:cxnLst/>
            <a:rect l="l" t="t" r="r" b="b"/>
            <a:pathLst>
              <a:path w="10240540" h="6629997" extrusionOk="0">
                <a:moveTo>
                  <a:pt x="0" y="0"/>
                </a:moveTo>
                <a:lnTo>
                  <a:pt x="10240540" y="0"/>
                </a:lnTo>
                <a:lnTo>
                  <a:pt x="10240540" y="6629997"/>
                </a:lnTo>
                <a:lnTo>
                  <a:pt x="0" y="6629997"/>
                </a:lnTo>
                <a:lnTo>
                  <a:pt x="0" y="0"/>
                </a:lnTo>
                <a:close/>
              </a:path>
            </a:pathLst>
          </a:custGeom>
          <a:blipFill rotWithShape="1">
            <a:blip r:embed="rId3">
              <a:alphaModFix/>
            </a:blip>
            <a:stretch>
              <a:fillRect l="-9578" t="-5237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2"/>
          <p:cNvSpPr/>
          <p:nvPr/>
        </p:nvSpPr>
        <p:spPr>
          <a:xfrm>
            <a:off x="6845381" y="3866096"/>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304" name="Google Shape;304;p12"/>
          <p:cNvSpPr/>
          <p:nvPr/>
        </p:nvSpPr>
        <p:spPr>
          <a:xfrm>
            <a:off x="1938853" y="3866096"/>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fade">
                                      <p:cBhvr>
                                        <p:cTn id="12"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0" name="Google Shape;310;p13"/>
          <p:cNvSpPr txBox="1"/>
          <p:nvPr/>
        </p:nvSpPr>
        <p:spPr>
          <a:xfrm>
            <a:off x="4462917" y="3702823"/>
            <a:ext cx="3140425" cy="770083"/>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US" sz="2000" b="0" i="1" u="sng" strike="noStrike" cap="none">
                <a:solidFill>
                  <a:srgbClr val="22170B"/>
                </a:solidFill>
                <a:latin typeface="Cambria"/>
                <a:ea typeface="Cambria"/>
                <a:cs typeface="Cambria"/>
                <a:sym typeface="Cambri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https://www.youtube.com/watch?v=5sw1Zlfs68k</a:t>
            </a:r>
            <a:r>
              <a:rPr lang="en-US" sz="2000" b="0" i="1" u="none" strike="noStrike" cap="none">
                <a:solidFill>
                  <a:srgbClr val="22170B"/>
                </a:solidFill>
                <a:latin typeface="Cambria"/>
                <a:ea typeface="Cambria"/>
                <a:cs typeface="Cambria"/>
                <a:sym typeface="Cambria"/>
              </a:rPr>
              <a:t> </a:t>
            </a:r>
            <a:endParaRPr sz="1400" b="0" i="0" u="none" strike="noStrike" cap="none">
              <a:solidFill>
                <a:srgbClr val="000000"/>
              </a:solidFill>
              <a:latin typeface="Arial"/>
              <a:ea typeface="Arial"/>
              <a:cs typeface="Arial"/>
              <a:sym typeface="Arial"/>
            </a:endParaRPr>
          </a:p>
        </p:txBody>
      </p:sp>
      <p:pic>
        <p:nvPicPr>
          <p:cNvPr id="311" name="Google Shape;311;p13"/>
          <p:cNvPicPr preferRelativeResize="0"/>
          <p:nvPr/>
        </p:nvPicPr>
        <p:blipFill rotWithShape="1">
          <a:blip r:embed="rId4">
            <a:alphaModFix/>
          </a:blip>
          <a:srcRect t="3625" b="3617"/>
          <a:stretch/>
        </p:blipFill>
        <p:spPr>
          <a:xfrm>
            <a:off x="2672567" y="672215"/>
            <a:ext cx="523944" cy="2498249"/>
          </a:xfrm>
          <a:prstGeom prst="rect">
            <a:avLst/>
          </a:prstGeom>
          <a:noFill/>
          <a:ln>
            <a:noFill/>
          </a:ln>
        </p:spPr>
      </p:pic>
      <p:pic>
        <p:nvPicPr>
          <p:cNvPr id="312" name="Google Shape;312;p13"/>
          <p:cNvPicPr preferRelativeResize="0"/>
          <p:nvPr/>
        </p:nvPicPr>
        <p:blipFill rotWithShape="1">
          <a:blip r:embed="rId5">
            <a:alphaModFix/>
          </a:blip>
          <a:srcRect/>
          <a:stretch/>
        </p:blipFill>
        <p:spPr>
          <a:xfrm>
            <a:off x="1067117" y="949550"/>
            <a:ext cx="338990" cy="365009"/>
          </a:xfrm>
          <a:prstGeom prst="rect">
            <a:avLst/>
          </a:prstGeom>
          <a:noFill/>
          <a:ln>
            <a:noFill/>
          </a:ln>
        </p:spPr>
      </p:pic>
      <p:sp>
        <p:nvSpPr>
          <p:cNvPr id="313" name="Google Shape;313;p13"/>
          <p:cNvSpPr/>
          <p:nvPr/>
        </p:nvSpPr>
        <p:spPr>
          <a:xfrm>
            <a:off x="1065729" y="1899512"/>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13"/>
          <p:cNvPicPr preferRelativeResize="0"/>
          <p:nvPr/>
        </p:nvPicPr>
        <p:blipFill rotWithShape="1">
          <a:blip r:embed="rId6">
            <a:alphaModFix/>
          </a:blip>
          <a:srcRect t="-13305" b="-13292"/>
          <a:stretch/>
        </p:blipFill>
        <p:spPr>
          <a:xfrm rot="5400000">
            <a:off x="720000" y="2826445"/>
            <a:ext cx="1033225" cy="1033231"/>
          </a:xfrm>
          <a:prstGeom prst="rect">
            <a:avLst/>
          </a:prstGeom>
          <a:noFill/>
          <a:ln>
            <a:noFill/>
          </a:ln>
        </p:spPr>
      </p:pic>
      <p:sp>
        <p:nvSpPr>
          <p:cNvPr id="315" name="Google Shape;315;p13"/>
          <p:cNvSpPr/>
          <p:nvPr/>
        </p:nvSpPr>
        <p:spPr>
          <a:xfrm>
            <a:off x="1281477" y="1625029"/>
            <a:ext cx="2604991" cy="3188688"/>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7">
              <a:alphaModFix/>
            </a:blip>
            <a:stretch>
              <a:fillRect t="-33704"/>
            </a:stretch>
          </a:blipFill>
          <a:ln>
            <a:noFill/>
          </a:ln>
        </p:spPr>
      </p:sp>
      <p:sp>
        <p:nvSpPr>
          <p:cNvPr id="316" name="Google Shape;316;p13"/>
          <p:cNvSpPr/>
          <p:nvPr/>
        </p:nvSpPr>
        <p:spPr>
          <a:xfrm>
            <a:off x="3963664" y="1440677"/>
            <a:ext cx="4080400" cy="2067529"/>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 Chia sẻ cảm nghĩ của em về người anh hùng nhỏ tuổi Trần Quốc Toản.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57" title="Bóp nát quả cam"/>
          <p:cNvPicPr preferRelativeResize="0"/>
          <p:nvPr/>
        </p:nvPicPr>
        <p:blipFill rotWithShape="1">
          <a:blip r:embed="rId3">
            <a:alphaModFix/>
          </a:blip>
          <a:srcRect/>
          <a:stretch/>
        </p:blipFill>
        <p:spPr>
          <a:xfrm>
            <a:off x="990600" y="394680"/>
            <a:ext cx="7391400" cy="41761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Google Shape;326;p19"/>
          <p:cNvSpPr/>
          <p:nvPr/>
        </p:nvSpPr>
        <p:spPr>
          <a:xfrm rot="2404321" flipH="1">
            <a:off x="7609645" y="2677175"/>
            <a:ext cx="3264679" cy="3903951"/>
          </a:xfrm>
          <a:custGeom>
            <a:avLst/>
            <a:gdLst/>
            <a:ahLst/>
            <a:cxnLst/>
            <a:rect l="l" t="t" r="r" b="b"/>
            <a:pathLst>
              <a:path w="6529357" h="7807901" extrusionOk="0">
                <a:moveTo>
                  <a:pt x="6529357" y="0"/>
                </a:moveTo>
                <a:lnTo>
                  <a:pt x="0" y="0"/>
                </a:lnTo>
                <a:lnTo>
                  <a:pt x="0" y="7807900"/>
                </a:lnTo>
                <a:lnTo>
                  <a:pt x="6529357" y="7807900"/>
                </a:lnTo>
                <a:lnTo>
                  <a:pt x="6529357" y="0"/>
                </a:lnTo>
                <a:close/>
              </a:path>
            </a:pathLst>
          </a:custGeom>
          <a:blipFill rotWithShape="1">
            <a:blip r:embed="rId3">
              <a:alphaModFix/>
            </a:blip>
            <a:stretch>
              <a:fillRect/>
            </a:stretch>
          </a:blipFill>
          <a:ln>
            <a:noFill/>
          </a:ln>
        </p:spPr>
      </p:sp>
      <p:sp>
        <p:nvSpPr>
          <p:cNvPr id="327" name="Google Shape;327;p19"/>
          <p:cNvSpPr/>
          <p:nvPr/>
        </p:nvSpPr>
        <p:spPr>
          <a:xfrm>
            <a:off x="7449235" y="2983252"/>
            <a:ext cx="1970604" cy="2571750"/>
          </a:xfrm>
          <a:custGeom>
            <a:avLst/>
            <a:gdLst/>
            <a:ahLst/>
            <a:cxnLst/>
            <a:rect l="l" t="t" r="r" b="b"/>
            <a:pathLst>
              <a:path w="3941207" h="5143500" extrusionOk="0">
                <a:moveTo>
                  <a:pt x="0" y="0"/>
                </a:moveTo>
                <a:lnTo>
                  <a:pt x="3941207" y="0"/>
                </a:lnTo>
                <a:lnTo>
                  <a:pt x="3941207" y="5143500"/>
                </a:lnTo>
                <a:lnTo>
                  <a:pt x="0" y="5143500"/>
                </a:lnTo>
                <a:lnTo>
                  <a:pt x="0" y="0"/>
                </a:lnTo>
                <a:close/>
              </a:path>
            </a:pathLst>
          </a:custGeom>
          <a:blipFill rotWithShape="1">
            <a:blip r:embed="rId4">
              <a:alphaModFix/>
            </a:blip>
            <a:stretch>
              <a:fillRect/>
            </a:stretch>
          </a:blipFill>
          <a:ln>
            <a:noFill/>
          </a:ln>
        </p:spPr>
      </p:sp>
      <p:sp>
        <p:nvSpPr>
          <p:cNvPr id="328" name="Google Shape;328;p19"/>
          <p:cNvSpPr/>
          <p:nvPr/>
        </p:nvSpPr>
        <p:spPr>
          <a:xfrm>
            <a:off x="834358" y="492334"/>
            <a:ext cx="595057" cy="841070"/>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5">
              <a:alphaModFix/>
            </a:blip>
            <a:stretch>
              <a:fillRect/>
            </a:stretch>
          </a:blipFill>
          <a:ln>
            <a:noFill/>
          </a:ln>
        </p:spPr>
      </p:sp>
      <p:sp>
        <p:nvSpPr>
          <p:cNvPr id="329" name="Google Shape;329;p19"/>
          <p:cNvSpPr/>
          <p:nvPr/>
        </p:nvSpPr>
        <p:spPr>
          <a:xfrm rot="4821259">
            <a:off x="7170998" y="-655594"/>
            <a:ext cx="2392326" cy="2057400"/>
          </a:xfrm>
          <a:custGeom>
            <a:avLst/>
            <a:gdLst/>
            <a:ahLst/>
            <a:cxnLst/>
            <a:rect l="l" t="t" r="r" b="b"/>
            <a:pathLst>
              <a:path w="4784651" h="4114800" extrusionOk="0">
                <a:moveTo>
                  <a:pt x="0" y="0"/>
                </a:moveTo>
                <a:lnTo>
                  <a:pt x="4784652" y="0"/>
                </a:lnTo>
                <a:lnTo>
                  <a:pt x="4784652" y="4114800"/>
                </a:lnTo>
                <a:lnTo>
                  <a:pt x="0" y="4114800"/>
                </a:lnTo>
                <a:lnTo>
                  <a:pt x="0" y="0"/>
                </a:lnTo>
                <a:close/>
              </a:path>
            </a:pathLst>
          </a:custGeom>
          <a:blipFill rotWithShape="1">
            <a:blip r:embed="rId6">
              <a:alphaModFix/>
            </a:blip>
            <a:stretch>
              <a:fillRect/>
            </a:stretch>
          </a:blipFill>
          <a:ln>
            <a:noFill/>
          </a:ln>
        </p:spPr>
      </p:sp>
      <p:sp>
        <p:nvSpPr>
          <p:cNvPr id="330" name="Google Shape;330;p19"/>
          <p:cNvSpPr/>
          <p:nvPr/>
        </p:nvSpPr>
        <p:spPr>
          <a:xfrm>
            <a:off x="5630358" y="-1019607"/>
            <a:ext cx="3508291" cy="5741904"/>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7">
              <a:alphaModFix/>
            </a:blip>
            <a:stretch>
              <a:fillRect/>
            </a:stretch>
          </a:blipFill>
          <a:ln>
            <a:noFill/>
          </a:ln>
        </p:spPr>
      </p:sp>
      <p:sp>
        <p:nvSpPr>
          <p:cNvPr id="331" name="Google Shape;331;p19"/>
          <p:cNvSpPr/>
          <p:nvPr/>
        </p:nvSpPr>
        <p:spPr>
          <a:xfrm>
            <a:off x="1413077" y="373106"/>
            <a:ext cx="3267462"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no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22170B"/>
                </a:solidFill>
                <a:latin typeface="Cambria"/>
                <a:ea typeface="Cambria"/>
                <a:cs typeface="Cambria"/>
                <a:sym typeface="Cambria"/>
              </a:rPr>
              <a:t>TRẦN QUỐC TOẢN</a:t>
            </a:r>
            <a:endParaRPr sz="2400" b="1" i="0" u="none" strike="noStrike" cap="none">
              <a:solidFill>
                <a:srgbClr val="22170B"/>
              </a:solidFill>
              <a:latin typeface="Cambria"/>
              <a:ea typeface="Cambria"/>
              <a:cs typeface="Cambria"/>
              <a:sym typeface="Cambria"/>
            </a:endParaRPr>
          </a:p>
        </p:txBody>
      </p:sp>
      <p:sp>
        <p:nvSpPr>
          <p:cNvPr id="332" name="Google Shape;332;p19"/>
          <p:cNvSpPr txBox="1"/>
          <p:nvPr/>
        </p:nvSpPr>
        <p:spPr>
          <a:xfrm>
            <a:off x="89357" y="1029018"/>
            <a:ext cx="5722143" cy="3453213"/>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2400" b="0" i="0" u="none" strike="noStrike" cap="none" dirty="0">
                <a:solidFill>
                  <a:srgbClr val="22170B"/>
                </a:solidFill>
                <a:latin typeface="Cambria" pitchFamily="18" charset="0"/>
                <a:ea typeface="Cambria" pitchFamily="18" charset="0"/>
                <a:sym typeface="Arial"/>
              </a:rPr>
              <a:t>“</a:t>
            </a:r>
            <a:r>
              <a:rPr lang="en-US" sz="2400" b="0" i="0" u="none" strike="noStrike" cap="none" dirty="0" err="1">
                <a:solidFill>
                  <a:srgbClr val="22170B"/>
                </a:solidFill>
                <a:latin typeface="Cambria" pitchFamily="18" charset="0"/>
                <a:ea typeface="Cambria" pitchFamily="18" charset="0"/>
                <a:sym typeface="Arial"/>
              </a:rPr>
              <a:t>Quốc</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Toản</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là</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trẻ</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có</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tài</a:t>
            </a:r>
            <a:endParaRPr sz="1100" dirty="0">
              <a:latin typeface="Cambria" pitchFamily="18" charset="0"/>
              <a:ea typeface="Cambria" pitchFamily="18" charset="0"/>
            </a:endParaRPr>
          </a:p>
          <a:p>
            <a:pPr marL="0" marR="0" lvl="0" indent="0" algn="ctr" rtl="0">
              <a:lnSpc>
                <a:spcPct val="130000"/>
              </a:lnSpc>
              <a:spcBef>
                <a:spcPts val="0"/>
              </a:spcBef>
              <a:spcAft>
                <a:spcPts val="0"/>
              </a:spcAft>
              <a:buNone/>
            </a:pPr>
            <a:r>
              <a:rPr lang="en-US" sz="2400" b="0" i="0" u="none" strike="noStrike" cap="none" dirty="0" err="1">
                <a:solidFill>
                  <a:srgbClr val="22170B"/>
                </a:solidFill>
                <a:latin typeface="Cambria" pitchFamily="18" charset="0"/>
                <a:ea typeface="Cambria" pitchFamily="18" charset="0"/>
                <a:sym typeface="Arial"/>
              </a:rPr>
              <a:t>Mới</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mười</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sáu</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tuổi</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ra</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oai</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trận</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tiền</a:t>
            </a:r>
            <a:endParaRPr sz="1100" dirty="0">
              <a:latin typeface="Cambria" pitchFamily="18" charset="0"/>
              <a:ea typeface="Cambria" pitchFamily="18" charset="0"/>
            </a:endParaRPr>
          </a:p>
          <a:p>
            <a:pPr marL="0" marR="0" lvl="0" indent="0" algn="ctr" rtl="0">
              <a:lnSpc>
                <a:spcPct val="130000"/>
              </a:lnSpc>
              <a:spcBef>
                <a:spcPts val="0"/>
              </a:spcBef>
              <a:spcAft>
                <a:spcPts val="0"/>
              </a:spcAft>
              <a:buNone/>
            </a:pPr>
            <a:r>
              <a:rPr lang="en-US" sz="2400" b="0" i="0" u="none" strike="noStrike" cap="none" dirty="0" err="1">
                <a:solidFill>
                  <a:srgbClr val="22170B"/>
                </a:solidFill>
                <a:latin typeface="Cambria" pitchFamily="18" charset="0"/>
                <a:ea typeface="Cambria" pitchFamily="18" charset="0"/>
                <a:sym typeface="Arial"/>
              </a:rPr>
              <a:t>Mấy</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lần</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đánh</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thắng</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quân</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Nguyên</a:t>
            </a:r>
            <a:endParaRPr sz="1100" dirty="0">
              <a:latin typeface="Cambria" pitchFamily="18" charset="0"/>
              <a:ea typeface="Cambria" pitchFamily="18" charset="0"/>
            </a:endParaRPr>
          </a:p>
          <a:p>
            <a:pPr marL="0" marR="0" lvl="0" indent="0" algn="ctr" rtl="0">
              <a:lnSpc>
                <a:spcPct val="130000"/>
              </a:lnSpc>
              <a:spcBef>
                <a:spcPts val="0"/>
              </a:spcBef>
              <a:spcAft>
                <a:spcPts val="0"/>
              </a:spcAft>
              <a:buNone/>
            </a:pPr>
            <a:r>
              <a:rPr lang="en-US" sz="2400" b="0" i="0" u="none" strike="noStrike" cap="none" dirty="0" err="1">
                <a:solidFill>
                  <a:srgbClr val="22170B"/>
                </a:solidFill>
                <a:latin typeface="Cambria" pitchFamily="18" charset="0"/>
                <a:ea typeface="Cambria" pitchFamily="18" charset="0"/>
                <a:sym typeface="Arial"/>
              </a:rPr>
              <a:t>Được</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phong</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làm</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tướng</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cầm</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quyền</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binh</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nhung</a:t>
            </a:r>
            <a:endParaRPr sz="1100" dirty="0">
              <a:latin typeface="Cambria" pitchFamily="18" charset="0"/>
              <a:ea typeface="Cambria" pitchFamily="18" charset="0"/>
            </a:endParaRPr>
          </a:p>
          <a:p>
            <a:pPr marL="0" marR="0" lvl="0" indent="0" algn="ctr" rtl="0">
              <a:lnSpc>
                <a:spcPct val="130000"/>
              </a:lnSpc>
              <a:spcBef>
                <a:spcPts val="0"/>
              </a:spcBef>
              <a:spcAft>
                <a:spcPts val="0"/>
              </a:spcAft>
              <a:buNone/>
            </a:pPr>
            <a:r>
              <a:rPr lang="en-US" sz="2400" b="0" i="0" u="none" strike="noStrike" cap="none" dirty="0" err="1">
                <a:solidFill>
                  <a:srgbClr val="22170B"/>
                </a:solidFill>
                <a:latin typeface="Cambria" pitchFamily="18" charset="0"/>
                <a:ea typeface="Cambria" pitchFamily="18" charset="0"/>
                <a:sym typeface="Arial"/>
              </a:rPr>
              <a:t>Thật</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là</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một</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đấng</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anh</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hùng</a:t>
            </a:r>
            <a:endParaRPr sz="1100" dirty="0">
              <a:latin typeface="Cambria" pitchFamily="18" charset="0"/>
              <a:ea typeface="Cambria" pitchFamily="18" charset="0"/>
            </a:endParaRPr>
          </a:p>
          <a:p>
            <a:pPr marL="0" marR="0" lvl="0" indent="0" algn="ctr" rtl="0">
              <a:lnSpc>
                <a:spcPct val="130000"/>
              </a:lnSpc>
              <a:spcBef>
                <a:spcPts val="0"/>
              </a:spcBef>
              <a:spcAft>
                <a:spcPts val="0"/>
              </a:spcAft>
              <a:buNone/>
            </a:pPr>
            <a:r>
              <a:rPr lang="en-US" sz="2400" b="0" i="0" u="none" strike="noStrike" cap="none" dirty="0" err="1">
                <a:solidFill>
                  <a:srgbClr val="22170B"/>
                </a:solidFill>
                <a:latin typeface="Cambria" pitchFamily="18" charset="0"/>
                <a:ea typeface="Cambria" pitchFamily="18" charset="0"/>
                <a:sym typeface="Arial"/>
              </a:rPr>
              <a:t>Trẻ</a:t>
            </a:r>
            <a:r>
              <a:rPr lang="en-US" sz="2400" b="0" i="0" u="none" strike="noStrike" cap="none" dirty="0">
                <a:solidFill>
                  <a:srgbClr val="22170B"/>
                </a:solidFill>
                <a:latin typeface="Cambria" pitchFamily="18" charset="0"/>
                <a:ea typeface="Cambria" pitchFamily="18" charset="0"/>
                <a:sym typeface="Arial"/>
              </a:rPr>
              <a:t> con Nam </a:t>
            </a:r>
            <a:r>
              <a:rPr lang="en-US" sz="2400" b="0" i="0" u="none" strike="noStrike" cap="none" dirty="0" err="1">
                <a:solidFill>
                  <a:srgbClr val="22170B"/>
                </a:solidFill>
                <a:latin typeface="Cambria" pitchFamily="18" charset="0"/>
                <a:ea typeface="Cambria" pitchFamily="18" charset="0"/>
                <a:sym typeface="Arial"/>
              </a:rPr>
              <a:t>Việt</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nên</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cùng</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noi</a:t>
            </a:r>
            <a:r>
              <a:rPr lang="en-US" sz="2400" b="0" i="0" u="none" strike="noStrike" cap="none" dirty="0">
                <a:solidFill>
                  <a:srgbClr val="22170B"/>
                </a:solidFill>
                <a:latin typeface="Cambria" pitchFamily="18" charset="0"/>
                <a:ea typeface="Cambria" pitchFamily="18" charset="0"/>
                <a:sym typeface="Arial"/>
              </a:rPr>
              <a:t> </a:t>
            </a:r>
            <a:r>
              <a:rPr lang="en-US" sz="2400" b="0" i="0" u="none" strike="noStrike" cap="none" dirty="0" err="1">
                <a:solidFill>
                  <a:srgbClr val="22170B"/>
                </a:solidFill>
                <a:latin typeface="Cambria" pitchFamily="18" charset="0"/>
                <a:ea typeface="Cambria" pitchFamily="18" charset="0"/>
                <a:sym typeface="Arial"/>
              </a:rPr>
              <a:t>theo.</a:t>
            </a:r>
            <a:r>
              <a:rPr lang="en-US" sz="2400" b="0" i="0" u="none" strike="noStrike" cap="none" dirty="0">
                <a:solidFill>
                  <a:srgbClr val="22170B"/>
                </a:solidFill>
                <a:latin typeface="Cambria" pitchFamily="18" charset="0"/>
                <a:ea typeface="Cambria" pitchFamily="18" charset="0"/>
                <a:sym typeface="Arial"/>
              </a:rPr>
              <a:t>”</a:t>
            </a:r>
            <a:endParaRPr sz="2400" b="0" i="0" u="none" strike="noStrike" cap="none" dirty="0">
              <a:solidFill>
                <a:srgbClr val="22170B"/>
              </a:solidFill>
              <a:latin typeface="Cambria" pitchFamily="18" charset="0"/>
              <a:ea typeface="Cambria" pitchFamily="18" charset="0"/>
              <a:sym typeface="Arial"/>
            </a:endParaRPr>
          </a:p>
        </p:txBody>
      </p:sp>
      <p:sp>
        <p:nvSpPr>
          <p:cNvPr id="333" name="Google Shape;333;p19"/>
          <p:cNvSpPr/>
          <p:nvPr/>
        </p:nvSpPr>
        <p:spPr>
          <a:xfrm>
            <a:off x="3464705" y="4502161"/>
            <a:ext cx="3267462"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no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rgbClr val="22170B"/>
                </a:solidFill>
                <a:latin typeface="Cambria"/>
                <a:ea typeface="Cambria"/>
                <a:cs typeface="Cambria"/>
                <a:sym typeface="Cambria"/>
              </a:rPr>
              <a:t>Hồ Chí Minh</a:t>
            </a:r>
            <a:endParaRPr sz="1800" b="1" i="0" u="none" strike="noStrike" cap="none">
              <a:solidFill>
                <a:srgbClr val="22170B"/>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14"/>
          <p:cNvPicPr preferRelativeResize="0"/>
          <p:nvPr/>
        </p:nvPicPr>
        <p:blipFill rotWithShape="1">
          <a:blip r:embed="rId3">
            <a:alphaModFix/>
          </a:blip>
          <a:srcRect t="7812" b="7810"/>
          <a:stretch/>
        </p:blipFill>
        <p:spPr>
          <a:xfrm>
            <a:off x="0" y="0"/>
            <a:ext cx="9144000" cy="5143500"/>
          </a:xfrm>
          <a:prstGeom prst="rect">
            <a:avLst/>
          </a:prstGeom>
          <a:noFill/>
          <a:ln>
            <a:noFill/>
          </a:ln>
        </p:spPr>
      </p:pic>
      <p:sp>
        <p:nvSpPr>
          <p:cNvPr id="339" name="Google Shape;339;p14"/>
          <p:cNvSpPr/>
          <p:nvPr/>
        </p:nvSpPr>
        <p:spPr>
          <a:xfrm rot="-5400000">
            <a:off x="2203869" y="-1677589"/>
            <a:ext cx="4736262" cy="8498678"/>
          </a:xfrm>
          <a:custGeom>
            <a:avLst/>
            <a:gdLst/>
            <a:ahLst/>
            <a:cxnLst/>
            <a:rect l="l" t="t" r="r" b="b"/>
            <a:pathLst>
              <a:path w="9472524" h="16997356" extrusionOk="0">
                <a:moveTo>
                  <a:pt x="0" y="0"/>
                </a:moveTo>
                <a:lnTo>
                  <a:pt x="9472524" y="0"/>
                </a:lnTo>
                <a:lnTo>
                  <a:pt x="9472524" y="16997356"/>
                </a:lnTo>
                <a:lnTo>
                  <a:pt x="0" y="16997356"/>
                </a:lnTo>
                <a:lnTo>
                  <a:pt x="0" y="0"/>
                </a:lnTo>
                <a:close/>
              </a:path>
            </a:pathLst>
          </a:custGeom>
          <a:blipFill rotWithShape="1">
            <a:blip r:embed="rId4">
              <a:alphaModFix/>
            </a:blip>
            <a:stretch>
              <a:fillRect l="-9771" r="-9771"/>
            </a:stretch>
          </a:blipFill>
          <a:ln>
            <a:noFill/>
          </a:ln>
        </p:spPr>
      </p:sp>
      <p:sp>
        <p:nvSpPr>
          <p:cNvPr id="340" name="Google Shape;340;p14"/>
          <p:cNvSpPr/>
          <p:nvPr/>
        </p:nvSpPr>
        <p:spPr>
          <a:xfrm rot="5400000">
            <a:off x="270021" y="-1728397"/>
            <a:ext cx="2161252" cy="5618046"/>
          </a:xfrm>
          <a:custGeom>
            <a:avLst/>
            <a:gdLst/>
            <a:ahLst/>
            <a:cxnLst/>
            <a:rect l="l" t="t" r="r" b="b"/>
            <a:pathLst>
              <a:path w="4469390" h="11617913" extrusionOk="0">
                <a:moveTo>
                  <a:pt x="0" y="0"/>
                </a:moveTo>
                <a:lnTo>
                  <a:pt x="4469389" y="0"/>
                </a:lnTo>
                <a:lnTo>
                  <a:pt x="4469389" y="11617913"/>
                </a:lnTo>
                <a:lnTo>
                  <a:pt x="0" y="11617913"/>
                </a:lnTo>
                <a:lnTo>
                  <a:pt x="0" y="0"/>
                </a:lnTo>
                <a:close/>
              </a:path>
            </a:pathLst>
          </a:custGeom>
          <a:blipFill rotWithShape="1">
            <a:blip r:embed="rId5">
              <a:alphaModFix/>
            </a:blip>
            <a:stretch>
              <a:fillRect l="-117694"/>
            </a:stretch>
          </a:blipFill>
          <a:ln>
            <a:noFill/>
          </a:ln>
        </p:spPr>
      </p:sp>
      <p:grpSp>
        <p:nvGrpSpPr>
          <p:cNvPr id="341" name="Google Shape;341;p14"/>
          <p:cNvGrpSpPr/>
          <p:nvPr/>
        </p:nvGrpSpPr>
        <p:grpSpPr>
          <a:xfrm>
            <a:off x="926842" y="896919"/>
            <a:ext cx="2830763" cy="2085329"/>
            <a:chOff x="0" y="0"/>
            <a:chExt cx="19050000" cy="14033500"/>
          </a:xfrm>
        </p:grpSpPr>
        <p:sp>
          <p:nvSpPr>
            <p:cNvPr id="342" name="Google Shape;342;p14"/>
            <p:cNvSpPr/>
            <p:nvPr/>
          </p:nvSpPr>
          <p:spPr>
            <a:xfrm>
              <a:off x="1169582" y="1014439"/>
              <a:ext cx="16710835" cy="12004622"/>
            </a:xfrm>
            <a:custGeom>
              <a:avLst/>
              <a:gdLst/>
              <a:ahLst/>
              <a:cxnLst/>
              <a:rect l="l" t="t" r="r" b="b"/>
              <a:pathLst>
                <a:path w="16710835" h="12004622" extrusionOk="0">
                  <a:moveTo>
                    <a:pt x="0" y="0"/>
                  </a:moveTo>
                  <a:lnTo>
                    <a:pt x="16710835" y="0"/>
                  </a:lnTo>
                  <a:lnTo>
                    <a:pt x="16710835" y="12004622"/>
                  </a:lnTo>
                  <a:lnTo>
                    <a:pt x="0" y="12004622"/>
                  </a:lnTo>
                  <a:close/>
                </a:path>
              </a:pathLst>
            </a:custGeom>
            <a:blipFill rotWithShape="1">
              <a:blip r:embed="rId6">
                <a:alphaModFix/>
              </a:blip>
              <a:stretch>
                <a:fillRect t="-5691" b="-60783"/>
              </a:stretch>
            </a:blipFill>
            <a:ln>
              <a:noFill/>
            </a:ln>
          </p:spPr>
        </p:sp>
        <p:sp>
          <p:nvSpPr>
            <p:cNvPr id="343" name="Google Shape;343;p14"/>
            <p:cNvSpPr/>
            <p:nvPr/>
          </p:nvSpPr>
          <p:spPr>
            <a:xfrm>
              <a:off x="0" y="0"/>
              <a:ext cx="19050000" cy="14033500"/>
            </a:xfrm>
            <a:custGeom>
              <a:avLst/>
              <a:gdLst/>
              <a:ahLst/>
              <a:cxnLst/>
              <a:rect l="l" t="t" r="r" b="b"/>
              <a:pathLst>
                <a:path w="19050000" h="14033500" extrusionOk="0">
                  <a:moveTo>
                    <a:pt x="0" y="0"/>
                  </a:moveTo>
                  <a:lnTo>
                    <a:pt x="19050000" y="0"/>
                  </a:lnTo>
                  <a:lnTo>
                    <a:pt x="19050000" y="14033500"/>
                  </a:lnTo>
                  <a:lnTo>
                    <a:pt x="0" y="14033500"/>
                  </a:lnTo>
                  <a:close/>
                </a:path>
              </a:pathLst>
            </a:custGeom>
            <a:blipFill rotWithShape="1">
              <a:blip r:embed="rId7">
                <a:alphaModFix/>
              </a:blip>
              <a:stretch>
                <a:fillRect b="-278"/>
              </a:stretch>
            </a:blipFill>
            <a:ln>
              <a:noFill/>
            </a:ln>
          </p:spPr>
        </p:sp>
      </p:grpSp>
      <p:sp>
        <p:nvSpPr>
          <p:cNvPr id="344" name="Google Shape;344;p14"/>
          <p:cNvSpPr/>
          <p:nvPr/>
        </p:nvSpPr>
        <p:spPr>
          <a:xfrm>
            <a:off x="-290263" y="1163836"/>
            <a:ext cx="470514" cy="1818412"/>
          </a:xfrm>
          <a:custGeom>
            <a:avLst/>
            <a:gdLst/>
            <a:ahLst/>
            <a:cxnLst/>
            <a:rect l="l" t="t" r="r" b="b"/>
            <a:pathLst>
              <a:path w="941028" h="3636824" extrusionOk="0">
                <a:moveTo>
                  <a:pt x="0" y="0"/>
                </a:moveTo>
                <a:lnTo>
                  <a:pt x="941028" y="0"/>
                </a:lnTo>
                <a:lnTo>
                  <a:pt x="941028" y="3636824"/>
                </a:lnTo>
                <a:lnTo>
                  <a:pt x="0" y="3636824"/>
                </a:lnTo>
                <a:lnTo>
                  <a:pt x="0" y="0"/>
                </a:lnTo>
                <a:close/>
              </a:path>
            </a:pathLst>
          </a:custGeom>
          <a:blipFill rotWithShape="1">
            <a:blip r:embed="rId8">
              <a:alphaModFix/>
            </a:blip>
            <a:stretch>
              <a:fillRect/>
            </a:stretch>
          </a:blipFill>
          <a:ln>
            <a:noFill/>
          </a:ln>
        </p:spPr>
      </p:sp>
      <p:sp>
        <p:nvSpPr>
          <p:cNvPr id="345" name="Google Shape;345;p14"/>
          <p:cNvSpPr/>
          <p:nvPr/>
        </p:nvSpPr>
        <p:spPr>
          <a:xfrm>
            <a:off x="-103559" y="1899167"/>
            <a:ext cx="3687368" cy="3734014"/>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9">
              <a:alphaModFix/>
            </a:blip>
            <a:stretch>
              <a:fillRect t="-47538" r="-215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4"/>
          <p:cNvSpPr txBox="1"/>
          <p:nvPr/>
        </p:nvSpPr>
        <p:spPr>
          <a:xfrm>
            <a:off x="4228512" y="1795433"/>
            <a:ext cx="3464270" cy="513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smtClean="0">
                <a:solidFill>
                  <a:srgbClr val="000000"/>
                </a:solidFill>
                <a:latin typeface="Palatino Linotype"/>
                <a:ea typeface="Palatino Linotype"/>
                <a:cs typeface="Palatino Linotype"/>
                <a:sym typeface="Palatino Linotype"/>
              </a:rPr>
              <a:t>B. KHÁM PHÁ VĂN BẢN</a:t>
            </a:r>
            <a:endParaRPr sz="1400" b="1" i="0" u="none" strike="noStrike" cap="none" dirty="0">
              <a:solidFill>
                <a:srgbClr val="000000"/>
              </a:solidFill>
              <a:sym typeface="Arial"/>
            </a:endParaRPr>
          </a:p>
        </p:txBody>
      </p:sp>
      <p:sp>
        <p:nvSpPr>
          <p:cNvPr id="347" name="Google Shape;347;p14"/>
          <p:cNvSpPr txBox="1"/>
          <p:nvPr/>
        </p:nvSpPr>
        <p:spPr>
          <a:xfrm>
            <a:off x="3583809" y="2447203"/>
            <a:ext cx="4753676"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i="1" u="none" strike="noStrike" cap="none">
                <a:solidFill>
                  <a:srgbClr val="22170B"/>
                </a:solidFill>
                <a:latin typeface="Palatino Linotype"/>
                <a:ea typeface="Palatino Linotype"/>
                <a:cs typeface="Palatino Linotype"/>
                <a:sym typeface="Palatino Linotype"/>
              </a:rPr>
              <a:t>LÁ CỜ THÊU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500"/>
              <a:buFont typeface="Arial"/>
              <a:buNone/>
            </a:pPr>
            <a:r>
              <a:rPr lang="en-US" sz="4500" b="1" i="1" u="none" strike="noStrike" cap="none">
                <a:solidFill>
                  <a:srgbClr val="22170B"/>
                </a:solidFill>
                <a:latin typeface="Palatino Linotype"/>
                <a:ea typeface="Palatino Linotype"/>
                <a:cs typeface="Palatino Linotype"/>
                <a:sym typeface="Palatino Linotype"/>
              </a:rPr>
              <a:t>SÁU CHỮ VÀNG</a:t>
            </a:r>
            <a:endParaRPr sz="1400" b="0" i="0" u="none" strike="noStrike" cap="none">
              <a:solidFill>
                <a:srgbClr val="000000"/>
              </a:solidFill>
              <a:latin typeface="Arial"/>
              <a:ea typeface="Arial"/>
              <a:cs typeface="Arial"/>
              <a:sym typeface="Arial"/>
            </a:endParaRPr>
          </a:p>
        </p:txBody>
      </p:sp>
      <p:pic>
        <p:nvPicPr>
          <p:cNvPr id="349" name="Google Shape;349;p14"/>
          <p:cNvPicPr preferRelativeResize="0"/>
          <p:nvPr/>
        </p:nvPicPr>
        <p:blipFill rotWithShape="1">
          <a:blip r:embed="rId10">
            <a:alphaModFix/>
          </a:blip>
          <a:srcRect/>
          <a:stretch/>
        </p:blipFill>
        <p:spPr>
          <a:xfrm>
            <a:off x="7793783" y="949550"/>
            <a:ext cx="338990" cy="365009"/>
          </a:xfrm>
          <a:prstGeom prst="rect">
            <a:avLst/>
          </a:prstGeom>
          <a:noFill/>
          <a:ln>
            <a:noFill/>
          </a:ln>
        </p:spPr>
      </p:pic>
      <p:sp>
        <p:nvSpPr>
          <p:cNvPr id="350" name="Google Shape;350;p14"/>
          <p:cNvSpPr/>
          <p:nvPr/>
        </p:nvSpPr>
        <p:spPr>
          <a:xfrm>
            <a:off x="7792395" y="1899512"/>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 name="Google Shape;351;p14"/>
          <p:cNvPicPr preferRelativeResize="0"/>
          <p:nvPr/>
        </p:nvPicPr>
        <p:blipFill rotWithShape="1">
          <a:blip r:embed="rId11">
            <a:alphaModFix/>
          </a:blip>
          <a:srcRect t="-13305" b="-13292"/>
          <a:stretch/>
        </p:blipFill>
        <p:spPr>
          <a:xfrm rot="5400000">
            <a:off x="7196600" y="4026323"/>
            <a:ext cx="1659484" cy="16594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7"/>
          <p:cNvSpPr txBox="1"/>
          <p:nvPr/>
        </p:nvSpPr>
        <p:spPr>
          <a:xfrm>
            <a:off x="1885372" y="555526"/>
            <a:ext cx="6434889"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dirty="0">
                <a:solidFill>
                  <a:srgbClr val="FF0000"/>
                </a:solidFill>
                <a:latin typeface="Palatino Linotype"/>
                <a:ea typeface="Palatino Linotype"/>
                <a:cs typeface="Palatino Linotype"/>
                <a:sym typeface="Palatino Linotype"/>
              </a:rPr>
              <a:t>I. </a:t>
            </a:r>
            <a:r>
              <a:rPr lang="en-US" sz="3300" b="1" dirty="0" smtClean="0">
                <a:solidFill>
                  <a:srgbClr val="FF0000"/>
                </a:solidFill>
                <a:latin typeface="Palatino Linotype"/>
                <a:ea typeface="Palatino Linotype"/>
                <a:cs typeface="Palatino Linotype"/>
                <a:sym typeface="Palatino Linotype"/>
              </a:rPr>
              <a:t>ĐỌC – TÌM HIỂU CHUNG</a:t>
            </a:r>
            <a:endParaRPr sz="1400" b="0" i="0" u="none" strike="noStrike" cap="none" dirty="0">
              <a:solidFill>
                <a:srgbClr val="FF0000"/>
              </a:solidFill>
              <a:sym typeface="Arial"/>
            </a:endParaRPr>
          </a:p>
        </p:txBody>
      </p:sp>
      <p:sp>
        <p:nvSpPr>
          <p:cNvPr id="392" name="Google Shape;392;p17"/>
          <p:cNvSpPr/>
          <p:nvPr/>
        </p:nvSpPr>
        <p:spPr>
          <a:xfrm>
            <a:off x="1422246" y="2303778"/>
            <a:ext cx="6299508" cy="2231683"/>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Đọc thầm phần thông tin về tác giả trong SGK, sau đó nêu 01 thông tin em biết được về tác giả, 01 thông tin em biết được về tác phẩm.</a:t>
            </a:r>
            <a:endParaRPr sz="1400" b="0" i="0" u="none" strike="noStrike" cap="none">
              <a:solidFill>
                <a:srgbClr val="000000"/>
              </a:solidFill>
              <a:latin typeface="Arial"/>
              <a:ea typeface="Arial"/>
              <a:cs typeface="Arial"/>
              <a:sym typeface="Arial"/>
            </a:endParaRPr>
          </a:p>
        </p:txBody>
      </p:sp>
      <p:sp>
        <p:nvSpPr>
          <p:cNvPr id="393" name="Google Shape;393;p17"/>
          <p:cNvSpPr/>
          <p:nvPr/>
        </p:nvSpPr>
        <p:spPr>
          <a:xfrm>
            <a:off x="2400808" y="1332138"/>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dirty="0" err="1" smtClean="0">
                <a:solidFill>
                  <a:srgbClr val="22170B"/>
                </a:solidFill>
                <a:latin typeface="Cambria"/>
                <a:ea typeface="Cambria"/>
                <a:cs typeface="Cambria"/>
                <a:sym typeface="Cambria"/>
              </a:rPr>
              <a:t>Tác</a:t>
            </a:r>
            <a:r>
              <a:rPr lang="en-US" sz="2400" b="1" i="0" u="none" strike="noStrike" cap="none" dirty="0" smtClean="0">
                <a:solidFill>
                  <a:srgbClr val="22170B"/>
                </a:solidFill>
                <a:latin typeface="Cambria"/>
                <a:ea typeface="Cambria"/>
                <a:cs typeface="Cambria"/>
                <a:sym typeface="Cambria"/>
              </a:rPr>
              <a:t> </a:t>
            </a:r>
            <a:r>
              <a:rPr lang="en-US" sz="2400" b="1" i="0" u="none" strike="noStrike" cap="none" dirty="0" err="1">
                <a:solidFill>
                  <a:srgbClr val="22170B"/>
                </a:solidFill>
                <a:latin typeface="Cambria"/>
                <a:ea typeface="Cambria"/>
                <a:cs typeface="Cambria"/>
                <a:sym typeface="Cambria"/>
              </a:rPr>
              <a:t>giả</a:t>
            </a:r>
            <a:r>
              <a:rPr lang="en-US" sz="2400" b="1" i="0" u="none" strike="noStrike" cap="none" dirty="0">
                <a:solidFill>
                  <a:srgbClr val="22170B"/>
                </a:solidFill>
                <a:latin typeface="Cambria"/>
                <a:ea typeface="Cambria"/>
                <a:cs typeface="Cambria"/>
                <a:sym typeface="Cambria"/>
              </a:rPr>
              <a:t> - </a:t>
            </a:r>
            <a:r>
              <a:rPr lang="en-US" sz="2400" b="1" i="0" u="none" strike="noStrike" cap="none" dirty="0" err="1">
                <a:solidFill>
                  <a:srgbClr val="22170B"/>
                </a:solidFill>
                <a:latin typeface="Cambria"/>
                <a:ea typeface="Cambria"/>
                <a:cs typeface="Cambria"/>
                <a:sym typeface="Cambria"/>
              </a:rPr>
              <a:t>tác</a:t>
            </a:r>
            <a:r>
              <a:rPr lang="en-US" sz="2400" b="1" i="0" u="none" strike="noStrike" cap="none" dirty="0">
                <a:solidFill>
                  <a:srgbClr val="22170B"/>
                </a:solidFill>
                <a:latin typeface="Cambria"/>
                <a:ea typeface="Cambria"/>
                <a:cs typeface="Cambria"/>
                <a:sym typeface="Cambria"/>
              </a:rPr>
              <a:t> </a:t>
            </a:r>
            <a:r>
              <a:rPr lang="en-US" sz="2400" b="1" i="0" u="none" strike="noStrike" cap="none" dirty="0" err="1">
                <a:solidFill>
                  <a:srgbClr val="22170B"/>
                </a:solidFill>
                <a:latin typeface="Cambria"/>
                <a:ea typeface="Cambria"/>
                <a:cs typeface="Cambria"/>
                <a:sym typeface="Cambria"/>
              </a:rPr>
              <a:t>phẩm</a:t>
            </a:r>
            <a:endParaRPr sz="2400" b="1" i="0" u="none" strike="noStrike" cap="none" dirty="0">
              <a:solidFill>
                <a:srgbClr val="22170B"/>
              </a:solidFill>
              <a:latin typeface="Cambria"/>
              <a:ea typeface="Cambria"/>
              <a:cs typeface="Cambria"/>
              <a:sym typeface="Cambria"/>
            </a:endParaRPr>
          </a:p>
        </p:txBody>
      </p:sp>
      <p:pic>
        <p:nvPicPr>
          <p:cNvPr id="394" name="Google Shape;394;p17"/>
          <p:cNvPicPr preferRelativeResize="0"/>
          <p:nvPr/>
        </p:nvPicPr>
        <p:blipFill rotWithShape="1">
          <a:blip r:embed="rId3">
            <a:alphaModFix/>
          </a:blip>
          <a:srcRect/>
          <a:stretch/>
        </p:blipFill>
        <p:spPr>
          <a:xfrm>
            <a:off x="7831826" y="1765548"/>
            <a:ext cx="523944" cy="2498248"/>
          </a:xfrm>
          <a:prstGeom prst="rect">
            <a:avLst/>
          </a:prstGeom>
          <a:noFill/>
          <a:ln>
            <a:noFill/>
          </a:ln>
        </p:spPr>
      </p:pic>
      <p:pic>
        <p:nvPicPr>
          <p:cNvPr id="395" name="Google Shape;395;p17"/>
          <p:cNvPicPr preferRelativeResize="0"/>
          <p:nvPr/>
        </p:nvPicPr>
        <p:blipFill rotWithShape="1">
          <a:blip r:embed="rId3">
            <a:alphaModFix/>
          </a:blip>
          <a:srcRect/>
          <a:stretch/>
        </p:blipFill>
        <p:spPr>
          <a:xfrm flipH="1">
            <a:off x="843266" y="1912469"/>
            <a:ext cx="523944" cy="2498248"/>
          </a:xfrm>
          <a:prstGeom prst="rect">
            <a:avLst/>
          </a:prstGeom>
          <a:noFill/>
          <a:ln>
            <a:noFill/>
          </a:ln>
        </p:spPr>
      </p:pic>
      <p:sp>
        <p:nvSpPr>
          <p:cNvPr id="396" name="Google Shape;396;p17"/>
          <p:cNvSpPr/>
          <p:nvPr/>
        </p:nvSpPr>
        <p:spPr>
          <a:xfrm>
            <a:off x="1678184" y="1559483"/>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17"/>
          <p:cNvSpPr/>
          <p:nvPr/>
        </p:nvSpPr>
        <p:spPr>
          <a:xfrm>
            <a:off x="7178851" y="1554737"/>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3"/>
          <p:cNvGrpSpPr/>
          <p:nvPr/>
        </p:nvGrpSpPr>
        <p:grpSpPr>
          <a:xfrm>
            <a:off x="1065431" y="623952"/>
            <a:ext cx="3078666" cy="3895595"/>
            <a:chOff x="1065431" y="623952"/>
            <a:chExt cx="3078666" cy="3895595"/>
          </a:xfrm>
        </p:grpSpPr>
        <p:sp>
          <p:nvSpPr>
            <p:cNvPr id="168" name="Google Shape;168;p3"/>
            <p:cNvSpPr/>
            <p:nvPr/>
          </p:nvSpPr>
          <p:spPr>
            <a:xfrm>
              <a:off x="1065431" y="623952"/>
              <a:ext cx="3078666" cy="3895595"/>
            </a:xfrm>
            <a:prstGeom prst="roundRect">
              <a:avLst>
                <a:gd name="adj" fmla="val 16667"/>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9" name="Google Shape;169;p3"/>
            <p:cNvSpPr/>
            <p:nvPr/>
          </p:nvSpPr>
          <p:spPr>
            <a:xfrm>
              <a:off x="1208564" y="859239"/>
              <a:ext cx="480485" cy="679131"/>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3">
                <a:alphaModFix/>
              </a:blip>
              <a:stretch>
                <a:fillRect/>
              </a:stretch>
            </a:blipFill>
            <a:ln>
              <a:noFill/>
            </a:ln>
          </p:spPr>
        </p:sp>
      </p:grpSp>
      <p:sp>
        <p:nvSpPr>
          <p:cNvPr id="170" name="Google Shape;170;p3"/>
          <p:cNvSpPr/>
          <p:nvPr/>
        </p:nvSpPr>
        <p:spPr>
          <a:xfrm>
            <a:off x="4572000" y="1229916"/>
            <a:ext cx="3820438" cy="2998866"/>
          </a:xfrm>
          <a:prstGeom prst="wedgeEllipseCallout">
            <a:avLst>
              <a:gd name="adj1" fmla="val -55878"/>
              <a:gd name="adj2" fmla="val 49472"/>
            </a:avLst>
          </a:prstGeom>
          <a:solidFill>
            <a:schemeClr val="lt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grpSp>
        <p:nvGrpSpPr>
          <p:cNvPr id="171" name="Google Shape;171;p3"/>
          <p:cNvGrpSpPr/>
          <p:nvPr/>
        </p:nvGrpSpPr>
        <p:grpSpPr>
          <a:xfrm>
            <a:off x="1448807" y="988598"/>
            <a:ext cx="2274813" cy="3401590"/>
            <a:chOff x="1178165" y="1302707"/>
            <a:chExt cx="2029128" cy="3034210"/>
          </a:xfrm>
        </p:grpSpPr>
        <p:sp>
          <p:nvSpPr>
            <p:cNvPr id="172" name="Google Shape;172;p3"/>
            <p:cNvSpPr/>
            <p:nvPr/>
          </p:nvSpPr>
          <p:spPr>
            <a:xfrm>
              <a:off x="1178165" y="1302707"/>
              <a:ext cx="2029128" cy="3034210"/>
            </a:xfrm>
            <a:custGeom>
              <a:avLst/>
              <a:gdLst/>
              <a:ahLst/>
              <a:cxnLst/>
              <a:rect l="l" t="t" r="r" b="b"/>
              <a:pathLst>
                <a:path w="4962127" h="7420004" extrusionOk="0">
                  <a:moveTo>
                    <a:pt x="0" y="0"/>
                  </a:moveTo>
                  <a:lnTo>
                    <a:pt x="4962127" y="0"/>
                  </a:lnTo>
                  <a:lnTo>
                    <a:pt x="4962127" y="7420003"/>
                  </a:lnTo>
                  <a:lnTo>
                    <a:pt x="0" y="7420003"/>
                  </a:lnTo>
                  <a:lnTo>
                    <a:pt x="0" y="0"/>
                  </a:lnTo>
                  <a:close/>
                </a:path>
              </a:pathLst>
            </a:custGeom>
            <a:blipFill rotWithShape="1">
              <a:blip r:embed="rId4">
                <a:alphaModFix/>
              </a:blip>
              <a:stretch>
                <a:fillRect/>
              </a:stretch>
            </a:blipFill>
            <a:ln>
              <a:noFill/>
            </a:ln>
          </p:spPr>
        </p:sp>
        <p:sp>
          <p:nvSpPr>
            <p:cNvPr id="173" name="Google Shape;173;p3"/>
            <p:cNvSpPr/>
            <p:nvPr/>
          </p:nvSpPr>
          <p:spPr>
            <a:xfrm>
              <a:off x="1843923" y="1694518"/>
              <a:ext cx="685176" cy="1086014"/>
            </a:xfrm>
            <a:custGeom>
              <a:avLst/>
              <a:gdLst/>
              <a:ahLst/>
              <a:cxnLst/>
              <a:rect l="l" t="t" r="r" b="b"/>
              <a:pathLst>
                <a:path w="1675563" h="2655792" extrusionOk="0">
                  <a:moveTo>
                    <a:pt x="0" y="0"/>
                  </a:moveTo>
                  <a:lnTo>
                    <a:pt x="1675563" y="0"/>
                  </a:lnTo>
                  <a:lnTo>
                    <a:pt x="1675563" y="2655792"/>
                  </a:lnTo>
                  <a:lnTo>
                    <a:pt x="0" y="2655792"/>
                  </a:lnTo>
                  <a:lnTo>
                    <a:pt x="0" y="0"/>
                  </a:lnTo>
                  <a:close/>
                </a:path>
              </a:pathLst>
            </a:custGeom>
            <a:blipFill rotWithShape="1">
              <a:blip r:embed="rId5">
                <a:alphaModFix/>
              </a:blip>
              <a:stretch>
                <a:fillRect/>
              </a:stretch>
            </a:blipFill>
            <a:ln>
              <a:noFill/>
            </a:ln>
          </p:spPr>
        </p:sp>
      </p:grpSp>
      <p:sp>
        <p:nvSpPr>
          <p:cNvPr id="174" name="Google Shape;174;p3"/>
          <p:cNvSpPr/>
          <p:nvPr/>
        </p:nvSpPr>
        <p:spPr>
          <a:xfrm>
            <a:off x="5546422" y="914718"/>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ĐÂY LÀ AI?</a:t>
            </a:r>
            <a:endParaRPr sz="1400" b="0" i="0" u="none" strike="noStrike" cap="none">
              <a:solidFill>
                <a:srgbClr val="000000"/>
              </a:solidFill>
              <a:latin typeface="Arial"/>
              <a:ea typeface="Arial"/>
              <a:cs typeface="Arial"/>
              <a:sym typeface="Arial"/>
            </a:endParaRPr>
          </a:p>
        </p:txBody>
      </p:sp>
      <p:sp>
        <p:nvSpPr>
          <p:cNvPr id="175" name="Google Shape;175;p3"/>
          <p:cNvSpPr/>
          <p:nvPr/>
        </p:nvSpPr>
        <p:spPr>
          <a:xfrm>
            <a:off x="7677436"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176" name="Google Shape;176;p3"/>
          <p:cNvSpPr/>
          <p:nvPr/>
        </p:nvSpPr>
        <p:spPr>
          <a:xfrm>
            <a:off x="4737673"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177" name="Google Shape;177;p3"/>
          <p:cNvSpPr txBox="1"/>
          <p:nvPr/>
        </p:nvSpPr>
        <p:spPr>
          <a:xfrm>
            <a:off x="4995673" y="1924207"/>
            <a:ext cx="3044972" cy="101566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Là người đội trưởng đầu tiên của tổ chức Đội Nhi đồng cứu quốc. </a:t>
            </a:r>
            <a:endParaRPr sz="1400" b="0" i="0" u="none" strike="noStrike" cap="none">
              <a:solidFill>
                <a:srgbClr val="000000"/>
              </a:solidFill>
              <a:latin typeface="Arial"/>
              <a:ea typeface="Arial"/>
              <a:cs typeface="Arial"/>
              <a:sym typeface="Arial"/>
            </a:endParaRPr>
          </a:p>
        </p:txBody>
      </p:sp>
      <p:sp>
        <p:nvSpPr>
          <p:cNvPr id="178" name="Google Shape;178;p3"/>
          <p:cNvSpPr txBox="1"/>
          <p:nvPr/>
        </p:nvSpPr>
        <p:spPr>
          <a:xfrm>
            <a:off x="4995673" y="3048403"/>
            <a:ext cx="3044972"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Cảm hứng Tố Hữu sáng tác bài thơ </a:t>
            </a:r>
            <a:r>
              <a:rPr lang="en-US" sz="2000" b="1" i="1" u="none" strike="noStrike" cap="none">
                <a:solidFill>
                  <a:srgbClr val="22170B"/>
                </a:solidFill>
                <a:latin typeface="Cambria"/>
                <a:ea typeface="Cambria"/>
                <a:cs typeface="Cambria"/>
                <a:sym typeface="Cambria"/>
              </a:rPr>
              <a:t>Lượm.</a:t>
            </a:r>
            <a:endParaRPr sz="1400" b="0" i="0" u="none" strike="noStrike" cap="none">
              <a:solidFill>
                <a:srgbClr val="000000"/>
              </a:solidFill>
              <a:latin typeface="Arial"/>
              <a:ea typeface="Arial"/>
              <a:cs typeface="Arial"/>
              <a:sym typeface="Arial"/>
            </a:endParaRPr>
          </a:p>
        </p:txBody>
      </p:sp>
      <p:sp>
        <p:nvSpPr>
          <p:cNvPr id="179" name="Google Shape;179;p3"/>
          <p:cNvSpPr txBox="1"/>
          <p:nvPr/>
        </p:nvSpPr>
        <p:spPr>
          <a:xfrm>
            <a:off x="1378927" y="1924207"/>
            <a:ext cx="245167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000000"/>
                </a:solidFill>
                <a:latin typeface="Cambria"/>
                <a:ea typeface="Cambria"/>
                <a:cs typeface="Cambria"/>
                <a:sym typeface="Cambria"/>
              </a:rPr>
              <a:t>KIM ĐỒNG</a:t>
            </a:r>
            <a:endParaRPr sz="6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fade">
                                      <p:cBhvr>
                                        <p:cTn id="12" dur="500"/>
                                        <p:tgtEl>
                                          <p:spTgt spid="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gtEl>
                                        <p:attrNameLst>
                                          <p:attrName>style.visibility</p:attrName>
                                        </p:attrNameLst>
                                      </p:cBhvr>
                                      <p:to>
                                        <p:strVal val="visible"/>
                                      </p:to>
                                    </p:set>
                                    <p:animEffect transition="in" filter="fade">
                                      <p:cBhvr>
                                        <p:cTn id="17" dur="500"/>
                                        <p:tgtEl>
                                          <p:spTgt spid="1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8"/>
                                        </p:tgtEl>
                                        <p:attrNameLst>
                                          <p:attrName>style.visibility</p:attrName>
                                        </p:attrNameLst>
                                      </p:cBhvr>
                                      <p:to>
                                        <p:strVal val="visible"/>
                                      </p:to>
                                    </p:set>
                                    <p:animEffect transition="in" filter="fade">
                                      <p:cBhvr>
                                        <p:cTn id="22" dur="500"/>
                                        <p:tgtEl>
                                          <p:spTgt spid="1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71"/>
                                        </p:tgtEl>
                                      </p:cBhvr>
                                    </p:animEffect>
                                    <p:set>
                                      <p:cBhvr>
                                        <p:cTn id="27" dur="1" fill="hold">
                                          <p:stCondLst>
                                            <p:cond delay="500"/>
                                          </p:stCondLst>
                                        </p:cTn>
                                        <p:tgtEl>
                                          <p:spTgt spid="17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9"/>
                                        </p:tgtEl>
                                        <p:attrNameLst>
                                          <p:attrName>style.visibility</p:attrName>
                                        </p:attrNameLst>
                                      </p:cBhvr>
                                      <p:to>
                                        <p:strVal val="visible"/>
                                      </p:to>
                                    </p:set>
                                    <p:animEffect transition="in" filter="fade">
                                      <p:cBhvr>
                                        <p:cTn id="32"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8"/>
          <p:cNvSpPr txBox="1"/>
          <p:nvPr/>
        </p:nvSpPr>
        <p:spPr>
          <a:xfrm>
            <a:off x="1014856" y="627534"/>
            <a:ext cx="3336073" cy="51702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en-US" sz="2400" b="1" dirty="0">
                <a:solidFill>
                  <a:srgbClr val="22170B"/>
                </a:solidFill>
                <a:latin typeface="Cambria"/>
                <a:ea typeface="Cambria"/>
                <a:cs typeface="Cambria"/>
                <a:sym typeface="Cambria"/>
              </a:rPr>
              <a:t>1</a:t>
            </a:r>
            <a:r>
              <a:rPr lang="en-US" sz="2400" b="1" i="0" u="none" strike="noStrike" cap="none" dirty="0" smtClean="0">
                <a:solidFill>
                  <a:srgbClr val="22170B"/>
                </a:solidFill>
                <a:latin typeface="Cambria"/>
                <a:ea typeface="Cambria"/>
                <a:cs typeface="Cambria"/>
                <a:sym typeface="Cambria"/>
              </a:rPr>
              <a:t>. </a:t>
            </a:r>
            <a:r>
              <a:rPr lang="en-US" sz="2400" b="1" i="0" u="none" strike="noStrike" cap="none" dirty="0" err="1">
                <a:solidFill>
                  <a:srgbClr val="22170B"/>
                </a:solidFill>
                <a:latin typeface="Cambria"/>
                <a:ea typeface="Cambria"/>
                <a:cs typeface="Cambria"/>
                <a:sym typeface="Cambria"/>
              </a:rPr>
              <a:t>Tác</a:t>
            </a:r>
            <a:r>
              <a:rPr lang="en-US" sz="2400" b="1" i="0" u="none" strike="noStrike" cap="none" dirty="0">
                <a:solidFill>
                  <a:srgbClr val="22170B"/>
                </a:solidFill>
                <a:latin typeface="Cambria"/>
                <a:ea typeface="Cambria"/>
                <a:cs typeface="Cambria"/>
                <a:sym typeface="Cambria"/>
              </a:rPr>
              <a:t> </a:t>
            </a:r>
            <a:r>
              <a:rPr lang="en-US" sz="2400" b="1" i="0" u="none" strike="noStrike" cap="none" dirty="0" err="1" smtClean="0">
                <a:solidFill>
                  <a:srgbClr val="22170B"/>
                </a:solidFill>
                <a:latin typeface="Cambria"/>
                <a:ea typeface="Cambria"/>
                <a:cs typeface="Cambria"/>
                <a:sym typeface="Cambria"/>
              </a:rPr>
              <a:t>giả</a:t>
            </a:r>
            <a:endParaRPr sz="2400" b="1" i="0" u="none" strike="noStrike" cap="none" dirty="0">
              <a:solidFill>
                <a:srgbClr val="22170B"/>
              </a:solidFill>
              <a:latin typeface="Cambria"/>
              <a:ea typeface="Cambria"/>
              <a:cs typeface="Cambria"/>
              <a:sym typeface="Cambria"/>
            </a:endParaRPr>
          </a:p>
        </p:txBody>
      </p:sp>
      <p:sp>
        <p:nvSpPr>
          <p:cNvPr id="403" name="Google Shape;403;p18"/>
          <p:cNvSpPr txBox="1"/>
          <p:nvPr/>
        </p:nvSpPr>
        <p:spPr>
          <a:xfrm>
            <a:off x="611560" y="1293109"/>
            <a:ext cx="4226853" cy="99305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200"/>
              <a:buFont typeface="Arial"/>
              <a:buNone/>
            </a:pPr>
            <a:r>
              <a:rPr lang="en-US" sz="2400" b="0" i="1" u="none" strike="noStrike" cap="none" dirty="0" err="1">
                <a:solidFill>
                  <a:srgbClr val="22170B"/>
                </a:solidFill>
                <a:latin typeface="Cambria"/>
                <a:ea typeface="Cambria"/>
                <a:cs typeface="Cambria"/>
                <a:sym typeface="Cambria"/>
              </a:rPr>
              <a:t>Nguyễn</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Huy</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Tưởng</a:t>
            </a:r>
            <a:endParaRPr sz="2400" b="0" i="1" u="none" strike="noStrike" cap="none" dirty="0">
              <a:solidFill>
                <a:srgbClr val="22170B"/>
              </a:solidFill>
              <a:latin typeface="Cambria"/>
              <a:ea typeface="Cambria"/>
              <a:cs typeface="Cambria"/>
              <a:sym typeface="Cambria"/>
            </a:endParaRPr>
          </a:p>
          <a:p>
            <a:pPr marL="0" marR="0" lvl="0" indent="0" algn="just" rtl="0">
              <a:lnSpc>
                <a:spcPct val="115000"/>
              </a:lnSpc>
              <a:spcBef>
                <a:spcPts val="400"/>
              </a:spcBef>
              <a:spcAft>
                <a:spcPts val="0"/>
              </a:spcAft>
              <a:buClr>
                <a:srgbClr val="000000"/>
              </a:buClr>
              <a:buSzPts val="2200"/>
              <a:buFont typeface="Arial"/>
              <a:buNone/>
            </a:pPr>
            <a:r>
              <a:rPr lang="en-US" sz="2400" b="0" i="1" u="none" strike="noStrike" cap="none" dirty="0">
                <a:solidFill>
                  <a:srgbClr val="22170B"/>
                </a:solidFill>
                <a:latin typeface="Cambria"/>
                <a:ea typeface="Cambria"/>
                <a:cs typeface="Cambria"/>
                <a:sym typeface="Cambria"/>
              </a:rPr>
              <a:t>(1912 - 1960), </a:t>
            </a:r>
            <a:r>
              <a:rPr lang="en-US" sz="2400" b="0" i="1" u="none" strike="noStrike" cap="none" dirty="0" err="1">
                <a:solidFill>
                  <a:srgbClr val="22170B"/>
                </a:solidFill>
                <a:latin typeface="Cambria"/>
                <a:ea typeface="Cambria"/>
                <a:cs typeface="Cambria"/>
                <a:sym typeface="Cambria"/>
              </a:rPr>
              <a:t>Quê</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Hà</a:t>
            </a:r>
            <a:r>
              <a:rPr lang="en-US" sz="2400" b="0" i="1" u="none" strike="noStrike" cap="none" dirty="0">
                <a:solidFill>
                  <a:srgbClr val="22170B"/>
                </a:solidFill>
                <a:latin typeface="Cambria"/>
                <a:ea typeface="Cambria"/>
                <a:cs typeface="Cambria"/>
                <a:sym typeface="Cambria"/>
              </a:rPr>
              <a:t> </a:t>
            </a:r>
            <a:r>
              <a:rPr lang="en-US" sz="2400" b="0" i="1" u="none" strike="noStrike" cap="none" dirty="0" err="1">
                <a:solidFill>
                  <a:srgbClr val="22170B"/>
                </a:solidFill>
                <a:latin typeface="Cambria"/>
                <a:ea typeface="Cambria"/>
                <a:cs typeface="Cambria"/>
                <a:sym typeface="Cambria"/>
              </a:rPr>
              <a:t>Nội</a:t>
            </a:r>
            <a:r>
              <a:rPr lang="en-US" sz="2400" b="0" i="1" u="none" strike="noStrike" cap="none" dirty="0">
                <a:solidFill>
                  <a:srgbClr val="22170B"/>
                </a:solidFill>
                <a:latin typeface="Cambria"/>
                <a:ea typeface="Cambria"/>
                <a:cs typeface="Cambria"/>
                <a:sym typeface="Cambria"/>
              </a:rPr>
              <a:t>.</a:t>
            </a:r>
            <a:endParaRPr sz="1600" b="0" i="0" u="none" strike="noStrike" cap="none" dirty="0">
              <a:solidFill>
                <a:srgbClr val="000000"/>
              </a:solidFill>
              <a:latin typeface="Arial"/>
              <a:ea typeface="Arial"/>
              <a:cs typeface="Arial"/>
              <a:sym typeface="Arial"/>
            </a:endParaRPr>
          </a:p>
        </p:txBody>
      </p:sp>
      <p:sp>
        <p:nvSpPr>
          <p:cNvPr id="404" name="Google Shape;404;p18"/>
          <p:cNvSpPr/>
          <p:nvPr/>
        </p:nvSpPr>
        <p:spPr>
          <a:xfrm>
            <a:off x="4718724" y="124863"/>
            <a:ext cx="4168472" cy="4114800"/>
          </a:xfrm>
          <a:custGeom>
            <a:avLst/>
            <a:gdLst/>
            <a:ahLst/>
            <a:cxnLst/>
            <a:rect l="l" t="t" r="r" b="b"/>
            <a:pathLst>
              <a:path w="8336943" h="8229600" extrusionOk="0">
                <a:moveTo>
                  <a:pt x="0" y="0"/>
                </a:moveTo>
                <a:lnTo>
                  <a:pt x="8336943" y="0"/>
                </a:lnTo>
                <a:lnTo>
                  <a:pt x="8336943" y="8229600"/>
                </a:lnTo>
                <a:lnTo>
                  <a:pt x="0" y="8229600"/>
                </a:lnTo>
                <a:lnTo>
                  <a:pt x="0" y="0"/>
                </a:lnTo>
                <a:close/>
              </a:path>
            </a:pathLst>
          </a:custGeom>
          <a:blipFill rotWithShape="1">
            <a:blip r:embed="rId3">
              <a:alphaModFix/>
            </a:blip>
            <a:stretch>
              <a:fillRect/>
            </a:stretch>
          </a:blipFill>
          <a:ln>
            <a:noFill/>
          </a:ln>
        </p:spPr>
      </p:sp>
      <p:pic>
        <p:nvPicPr>
          <p:cNvPr id="405" name="Google Shape;405;p18" descr="Tang lễ nhà văn Nguyễn Huy Thiệp được tổ chức sáng 24/3 - Tin tức xuất bản"/>
          <p:cNvPicPr preferRelativeResize="0"/>
          <p:nvPr/>
        </p:nvPicPr>
        <p:blipFill rotWithShape="1">
          <a:blip r:embed="rId4">
            <a:alphaModFix/>
          </a:blip>
          <a:srcRect/>
          <a:stretch/>
        </p:blipFill>
        <p:spPr>
          <a:xfrm>
            <a:off x="5524402" y="1283189"/>
            <a:ext cx="2971775" cy="3065830"/>
          </a:xfrm>
          <a:prstGeom prst="ellipse">
            <a:avLst/>
          </a:prstGeom>
          <a:noFill/>
          <a:ln>
            <a:noFill/>
          </a:ln>
        </p:spPr>
      </p:pic>
      <p:sp>
        <p:nvSpPr>
          <p:cNvPr id="406" name="Google Shape;406;p18"/>
          <p:cNvSpPr/>
          <p:nvPr/>
        </p:nvSpPr>
        <p:spPr>
          <a:xfrm rot="1030078">
            <a:off x="5719454" y="3939693"/>
            <a:ext cx="1810776" cy="692622"/>
          </a:xfrm>
          <a:custGeom>
            <a:avLst/>
            <a:gdLst/>
            <a:ahLst/>
            <a:cxnLst/>
            <a:rect l="l" t="t" r="r" b="b"/>
            <a:pathLst>
              <a:path w="3621551" h="1385243" extrusionOk="0">
                <a:moveTo>
                  <a:pt x="0" y="0"/>
                </a:moveTo>
                <a:lnTo>
                  <a:pt x="3621550" y="0"/>
                </a:lnTo>
                <a:lnTo>
                  <a:pt x="3621550" y="1385243"/>
                </a:lnTo>
                <a:lnTo>
                  <a:pt x="0" y="1385243"/>
                </a:lnTo>
                <a:lnTo>
                  <a:pt x="0" y="0"/>
                </a:lnTo>
                <a:close/>
              </a:path>
            </a:pathLst>
          </a:custGeom>
          <a:blipFill rotWithShape="1">
            <a:blip r:embed="rId5">
              <a:alphaModFix/>
            </a:blip>
            <a:stretch>
              <a:fillRect/>
            </a:stretch>
          </a:blipFill>
          <a:ln>
            <a:noFill/>
          </a:ln>
        </p:spPr>
      </p:sp>
      <p:grpSp>
        <p:nvGrpSpPr>
          <p:cNvPr id="407" name="Google Shape;407;p18"/>
          <p:cNvGrpSpPr/>
          <p:nvPr/>
        </p:nvGrpSpPr>
        <p:grpSpPr>
          <a:xfrm>
            <a:off x="7328674" y="3502043"/>
            <a:ext cx="1595471" cy="1595471"/>
            <a:chOff x="0" y="0"/>
            <a:chExt cx="19050000" cy="19050000"/>
          </a:xfrm>
        </p:grpSpPr>
        <p:sp>
          <p:nvSpPr>
            <p:cNvPr id="408" name="Google Shape;408;p18"/>
            <p:cNvSpPr/>
            <p:nvPr/>
          </p:nvSpPr>
          <p:spPr>
            <a:xfrm>
              <a:off x="1106665" y="1106665"/>
              <a:ext cx="16836669" cy="16836669"/>
            </a:xfrm>
            <a:custGeom>
              <a:avLst/>
              <a:gdLst/>
              <a:ahLst/>
              <a:cxnLst/>
              <a:rect l="l" t="t" r="r" b="b"/>
              <a:pathLst>
                <a:path w="16836669" h="16836669" extrusionOk="0">
                  <a:moveTo>
                    <a:pt x="0" y="0"/>
                  </a:moveTo>
                  <a:lnTo>
                    <a:pt x="16836669" y="0"/>
                  </a:lnTo>
                  <a:lnTo>
                    <a:pt x="16836669" y="16836669"/>
                  </a:lnTo>
                  <a:lnTo>
                    <a:pt x="0" y="16836669"/>
                  </a:lnTo>
                  <a:close/>
                </a:path>
              </a:pathLst>
            </a:custGeom>
            <a:blipFill rotWithShape="1">
              <a:blip r:embed="rId6">
                <a:alphaModFix/>
              </a:blip>
              <a:stretch>
                <a:fillRect l="-7222" r="-7222"/>
              </a:stretch>
            </a:blipFill>
            <a:ln>
              <a:noFill/>
            </a:ln>
          </p:spPr>
        </p:sp>
        <p:sp>
          <p:nvSpPr>
            <p:cNvPr id="409" name="Google Shape;409;p18"/>
            <p:cNvSpPr/>
            <p:nvPr/>
          </p:nvSpPr>
          <p:spPr>
            <a:xfrm>
              <a:off x="0" y="0"/>
              <a:ext cx="19050000" cy="19050000"/>
            </a:xfrm>
            <a:custGeom>
              <a:avLst/>
              <a:gdLst/>
              <a:ahLst/>
              <a:cxnLst/>
              <a:rect l="l" t="t" r="r" b="b"/>
              <a:pathLst>
                <a:path w="19050000" h="19050000" extrusionOk="0">
                  <a:moveTo>
                    <a:pt x="0" y="0"/>
                  </a:moveTo>
                  <a:lnTo>
                    <a:pt x="19050000" y="0"/>
                  </a:lnTo>
                  <a:lnTo>
                    <a:pt x="19050000" y="19050000"/>
                  </a:lnTo>
                  <a:lnTo>
                    <a:pt x="0" y="19050000"/>
                  </a:lnTo>
                  <a:close/>
                </a:path>
              </a:pathLst>
            </a:custGeom>
            <a:blipFill rotWithShape="1">
              <a:blip r:embed="rId7">
                <a:alphaModFix/>
              </a:blip>
              <a:stretch>
                <a:fillRect/>
              </a:stretch>
            </a:blipFill>
            <a:ln>
              <a:noFill/>
            </a:ln>
          </p:spPr>
        </p:sp>
      </p:grpSp>
      <p:sp>
        <p:nvSpPr>
          <p:cNvPr id="410" name="Google Shape;410;p18"/>
          <p:cNvSpPr/>
          <p:nvPr/>
        </p:nvSpPr>
        <p:spPr>
          <a:xfrm>
            <a:off x="5407535" y="4453045"/>
            <a:ext cx="1671102" cy="425372"/>
          </a:xfrm>
          <a:custGeom>
            <a:avLst/>
            <a:gdLst/>
            <a:ahLst/>
            <a:cxnLst/>
            <a:rect l="l" t="t" r="r" b="b"/>
            <a:pathLst>
              <a:path w="3342203" h="850743" extrusionOk="0">
                <a:moveTo>
                  <a:pt x="0" y="0"/>
                </a:moveTo>
                <a:lnTo>
                  <a:pt x="3342203" y="0"/>
                </a:lnTo>
                <a:lnTo>
                  <a:pt x="3342203" y="850743"/>
                </a:lnTo>
                <a:lnTo>
                  <a:pt x="0" y="850743"/>
                </a:lnTo>
                <a:lnTo>
                  <a:pt x="0" y="0"/>
                </a:lnTo>
                <a:close/>
              </a:path>
            </a:pathLst>
          </a:custGeom>
          <a:blipFill rotWithShape="1">
            <a:blip r:embed="rId8">
              <a:alphaModFix/>
            </a:blip>
            <a:stretch>
              <a:fillRect/>
            </a:stretch>
          </a:blipFill>
          <a:ln>
            <a:noFill/>
          </a:ln>
        </p:spPr>
      </p:sp>
      <p:sp>
        <p:nvSpPr>
          <p:cNvPr id="411" name="Google Shape;411;p18"/>
          <p:cNvSpPr/>
          <p:nvPr/>
        </p:nvSpPr>
        <p:spPr>
          <a:xfrm>
            <a:off x="8536308" y="-787009"/>
            <a:ext cx="1810512" cy="4114800"/>
          </a:xfrm>
          <a:custGeom>
            <a:avLst/>
            <a:gdLst/>
            <a:ahLst/>
            <a:cxnLst/>
            <a:rect l="l" t="t" r="r" b="b"/>
            <a:pathLst>
              <a:path w="3621024" h="8229600" extrusionOk="0">
                <a:moveTo>
                  <a:pt x="0" y="0"/>
                </a:moveTo>
                <a:lnTo>
                  <a:pt x="3621024" y="0"/>
                </a:lnTo>
                <a:lnTo>
                  <a:pt x="3621024" y="8229600"/>
                </a:lnTo>
                <a:lnTo>
                  <a:pt x="0" y="8229600"/>
                </a:lnTo>
                <a:lnTo>
                  <a:pt x="0" y="0"/>
                </a:lnTo>
                <a:close/>
              </a:path>
            </a:pathLst>
          </a:custGeom>
          <a:blipFill rotWithShape="1">
            <a:blip r:embed="rId9">
              <a:alphaModFix/>
            </a:blip>
            <a:stretch>
              <a:fillRect/>
            </a:stretch>
          </a:blipFill>
          <a:ln>
            <a:noFill/>
          </a:ln>
        </p:spPr>
      </p:sp>
      <p:grpSp>
        <p:nvGrpSpPr>
          <p:cNvPr id="412" name="Google Shape;412;p18"/>
          <p:cNvGrpSpPr/>
          <p:nvPr/>
        </p:nvGrpSpPr>
        <p:grpSpPr>
          <a:xfrm>
            <a:off x="791732" y="2497773"/>
            <a:ext cx="4109317" cy="2193910"/>
            <a:chOff x="0" y="210360"/>
            <a:chExt cx="3964419" cy="2193910"/>
          </a:xfrm>
        </p:grpSpPr>
        <p:sp>
          <p:nvSpPr>
            <p:cNvPr id="413" name="Google Shape;413;p18"/>
            <p:cNvSpPr/>
            <p:nvPr/>
          </p:nvSpPr>
          <p:spPr>
            <a:xfrm>
              <a:off x="0" y="210360"/>
              <a:ext cx="3964419" cy="1237860"/>
            </a:xfrm>
            <a:prstGeom prst="roundRect">
              <a:avLst>
                <a:gd name="adj" fmla="val 16667"/>
              </a:avLst>
            </a:prstGeom>
            <a:solidFill>
              <a:srgbClr val="BE76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18"/>
            <p:cNvSpPr txBox="1"/>
            <p:nvPr/>
          </p:nvSpPr>
          <p:spPr>
            <a:xfrm>
              <a:off x="60427" y="270787"/>
              <a:ext cx="3843565" cy="1117006"/>
            </a:xfrm>
            <a:prstGeom prst="rect">
              <a:avLst/>
            </a:prstGeom>
            <a:noFill/>
            <a:ln>
              <a:noFill/>
            </a:ln>
          </p:spPr>
          <p:txBody>
            <a:bodyPr spcFirstLastPara="1" wrap="square" lIns="87625" tIns="87625" rIns="87625" bIns="87625" anchor="ctr" anchorCtr="0">
              <a:noAutofit/>
            </a:bodyPr>
            <a:lstStyle/>
            <a:p>
              <a:pPr marL="0" marR="0" lvl="0" indent="0" algn="just" rtl="0">
                <a:lnSpc>
                  <a:spcPct val="90000"/>
                </a:lnSpc>
                <a:spcBef>
                  <a:spcPts val="0"/>
                </a:spcBef>
                <a:spcAft>
                  <a:spcPts val="0"/>
                </a:spcAft>
                <a:buClr>
                  <a:srgbClr val="000000"/>
                </a:buClr>
                <a:buSzPts val="2300"/>
                <a:buFont typeface="Arial"/>
                <a:buNone/>
              </a:pPr>
              <a:r>
                <a:rPr lang="en-US" sz="2300" b="0" i="1" u="none" strike="noStrike" cap="none" dirty="0" err="1">
                  <a:solidFill>
                    <a:schemeClr val="dk2"/>
                  </a:solidFill>
                  <a:latin typeface="Cambria"/>
                  <a:ea typeface="Cambria"/>
                  <a:cs typeface="Cambria"/>
                  <a:sym typeface="Cambria"/>
                </a:rPr>
                <a:t>Trong</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sáng</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tạo</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nghệ</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thuật</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Nguyễn</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Huy</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Tưởng</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có</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thiên</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hướng</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khai</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thác</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đề</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tài</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lịch</a:t>
              </a:r>
              <a:r>
                <a:rPr lang="en-US" sz="2300" b="0" i="1" u="none" strike="noStrike" cap="none" dirty="0">
                  <a:solidFill>
                    <a:schemeClr val="dk2"/>
                  </a:solidFill>
                  <a:latin typeface="Cambria"/>
                  <a:ea typeface="Cambria"/>
                  <a:cs typeface="Cambria"/>
                  <a:sym typeface="Cambria"/>
                </a:rPr>
                <a:t> </a:t>
              </a:r>
              <a:r>
                <a:rPr lang="en-US" sz="2300" b="0" i="1" u="none" strike="noStrike" cap="none" dirty="0" err="1">
                  <a:solidFill>
                    <a:schemeClr val="dk2"/>
                  </a:solidFill>
                  <a:latin typeface="Cambria"/>
                  <a:ea typeface="Cambria"/>
                  <a:cs typeface="Cambria"/>
                  <a:sym typeface="Cambria"/>
                </a:rPr>
                <a:t>sử</a:t>
              </a:r>
              <a:r>
                <a:rPr lang="en-US" sz="2300" b="0" i="1" u="none" strike="noStrike" cap="none" dirty="0">
                  <a:solidFill>
                    <a:schemeClr val="dk2"/>
                  </a:solidFill>
                  <a:latin typeface="Cambria"/>
                  <a:ea typeface="Cambria"/>
                  <a:cs typeface="Cambria"/>
                  <a:sym typeface="Cambria"/>
                </a:rPr>
                <a:t>.</a:t>
              </a:r>
              <a:endParaRPr sz="2300" b="0" i="0" u="none" strike="noStrike" cap="none" dirty="0">
                <a:solidFill>
                  <a:schemeClr val="dk2"/>
                </a:solidFill>
                <a:latin typeface="Arial"/>
                <a:ea typeface="Arial"/>
                <a:cs typeface="Arial"/>
                <a:sym typeface="Arial"/>
              </a:endParaRPr>
            </a:p>
          </p:txBody>
        </p:sp>
        <p:sp>
          <p:nvSpPr>
            <p:cNvPr id="415" name="Google Shape;415;p18"/>
            <p:cNvSpPr/>
            <p:nvPr/>
          </p:nvSpPr>
          <p:spPr>
            <a:xfrm>
              <a:off x="0" y="1514460"/>
              <a:ext cx="3964419" cy="889810"/>
            </a:xfrm>
            <a:prstGeom prst="roundRect">
              <a:avLst>
                <a:gd name="adj" fmla="val 16667"/>
              </a:avLst>
            </a:prstGeom>
            <a:solidFill>
              <a:srgbClr val="BE76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18"/>
            <p:cNvSpPr txBox="1"/>
            <p:nvPr/>
          </p:nvSpPr>
          <p:spPr>
            <a:xfrm>
              <a:off x="43437" y="1557897"/>
              <a:ext cx="3877545" cy="802936"/>
            </a:xfrm>
            <a:prstGeom prst="rect">
              <a:avLst/>
            </a:prstGeom>
            <a:noFill/>
            <a:ln>
              <a:noFill/>
            </a:ln>
          </p:spPr>
          <p:txBody>
            <a:bodyPr spcFirstLastPara="1" wrap="square" lIns="87625" tIns="87625" rIns="87625" bIns="87625" anchor="ctr" anchorCtr="0">
              <a:noAutofit/>
            </a:bodyPr>
            <a:lstStyle/>
            <a:p>
              <a:pPr marL="0" marR="0" lvl="0" indent="0" algn="just" rtl="0">
                <a:lnSpc>
                  <a:spcPct val="90000"/>
                </a:lnSpc>
                <a:spcBef>
                  <a:spcPts val="0"/>
                </a:spcBef>
                <a:spcAft>
                  <a:spcPts val="0"/>
                </a:spcAft>
                <a:buClr>
                  <a:srgbClr val="000000"/>
                </a:buClr>
                <a:buSzPts val="2300"/>
                <a:buFont typeface="Arial"/>
                <a:buNone/>
              </a:pPr>
              <a:r>
                <a:rPr lang="en-US" sz="2300" b="0" i="1" u="none" strike="noStrike" cap="none">
                  <a:solidFill>
                    <a:schemeClr val="dk2"/>
                  </a:solidFill>
                  <a:latin typeface="Cambria"/>
                  <a:ea typeface="Cambria"/>
                  <a:cs typeface="Cambria"/>
                  <a:sym typeface="Cambria"/>
                </a:rPr>
                <a:t>Có đóng góp nổi bật ở hai thể loại: tiểu thuyết và kịch.</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500"/>
                                        <p:tgtEl>
                                          <p:spTgt spid="4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3"/>
                                        </p:tgtEl>
                                        <p:attrNameLst>
                                          <p:attrName>style.visibility</p:attrName>
                                        </p:attrNameLst>
                                      </p:cBhvr>
                                      <p:to>
                                        <p:strVal val="visible"/>
                                      </p:to>
                                    </p:set>
                                    <p:animEffect transition="in" filter="fade">
                                      <p:cBhvr>
                                        <p:cTn id="12" dur="500"/>
                                        <p:tgtEl>
                                          <p:spTgt spid="40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2"/>
                                        </p:tgtEl>
                                        <p:attrNameLst>
                                          <p:attrName>style.visibility</p:attrName>
                                        </p:attrNameLst>
                                      </p:cBhvr>
                                      <p:to>
                                        <p:strVal val="visible"/>
                                      </p:to>
                                    </p:set>
                                    <p:animEffect transition="in" filter="barn(inVertical)">
                                      <p:cBhvr>
                                        <p:cTn id="17"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58"/>
          <p:cNvPicPr preferRelativeResize="0"/>
          <p:nvPr/>
        </p:nvPicPr>
        <p:blipFill rotWithShape="1">
          <a:blip r:embed="rId3">
            <a:alphaModFix/>
          </a:blip>
          <a:srcRect/>
          <a:stretch/>
        </p:blipFill>
        <p:spPr>
          <a:xfrm rot="-8">
            <a:off x="7680185" y="539991"/>
            <a:ext cx="743803" cy="722460"/>
          </a:xfrm>
          <a:prstGeom prst="rect">
            <a:avLst/>
          </a:prstGeom>
          <a:noFill/>
          <a:ln>
            <a:noFill/>
          </a:ln>
        </p:spPr>
      </p:pic>
      <p:pic>
        <p:nvPicPr>
          <p:cNvPr id="357" name="Google Shape;357;p58"/>
          <p:cNvPicPr preferRelativeResize="0"/>
          <p:nvPr/>
        </p:nvPicPr>
        <p:blipFill rotWithShape="1">
          <a:blip r:embed="rId4">
            <a:alphaModFix/>
          </a:blip>
          <a:srcRect/>
          <a:stretch/>
        </p:blipFill>
        <p:spPr>
          <a:xfrm>
            <a:off x="7871081" y="3234088"/>
            <a:ext cx="485805" cy="523093"/>
          </a:xfrm>
          <a:prstGeom prst="rect">
            <a:avLst/>
          </a:prstGeom>
          <a:noFill/>
          <a:ln>
            <a:noFill/>
          </a:ln>
        </p:spPr>
      </p:pic>
      <p:sp>
        <p:nvSpPr>
          <p:cNvPr id="358" name="Google Shape;358;p58"/>
          <p:cNvSpPr/>
          <p:nvPr/>
        </p:nvSpPr>
        <p:spPr>
          <a:xfrm>
            <a:off x="7183583" y="887746"/>
            <a:ext cx="1539396" cy="2201818"/>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5">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58"/>
          <p:cNvSpPr txBox="1"/>
          <p:nvPr/>
        </p:nvSpPr>
        <p:spPr>
          <a:xfrm>
            <a:off x="1070601" y="455124"/>
            <a:ext cx="3365324" cy="607795"/>
          </a:xfrm>
          <a:prstGeom prst="rect">
            <a:avLst/>
          </a:prstGeom>
          <a:noFill/>
          <a:ln>
            <a:noFill/>
          </a:ln>
        </p:spPr>
        <p:txBody>
          <a:bodyPr spcFirstLastPara="1" wrap="square" lIns="0" tIns="0" rIns="0" bIns="0" anchor="t" anchorCtr="0">
            <a:spAutoFit/>
          </a:bodyPr>
          <a:lstStyle/>
          <a:p>
            <a:pPr marL="0" marR="0" lvl="0" indent="0" algn="just" rtl="0">
              <a:lnSpc>
                <a:spcPct val="13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ĐỌC VĂN BẢN </a:t>
            </a:r>
            <a:endParaRPr sz="3300" b="1" i="0" u="none" strike="noStrike" cap="none">
              <a:solidFill>
                <a:srgbClr val="22170B"/>
              </a:solidFill>
              <a:latin typeface="Palatino Linotype"/>
              <a:ea typeface="Palatino Linotype"/>
              <a:cs typeface="Palatino Linotype"/>
              <a:sym typeface="Palatino Linotype"/>
            </a:endParaRPr>
          </a:p>
        </p:txBody>
      </p:sp>
      <p:sp>
        <p:nvSpPr>
          <p:cNvPr id="360" name="Google Shape;360;p58"/>
          <p:cNvSpPr/>
          <p:nvPr/>
        </p:nvSpPr>
        <p:spPr>
          <a:xfrm>
            <a:off x="5386803" y="2608480"/>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58"/>
          <p:cNvSpPr txBox="1"/>
          <p:nvPr/>
        </p:nvSpPr>
        <p:spPr>
          <a:xfrm>
            <a:off x="732376" y="1108513"/>
            <a:ext cx="4275579" cy="517024"/>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0000"/>
              </a:buClr>
              <a:buSzPts val="2400"/>
              <a:buFont typeface="Arial"/>
              <a:buChar char="•"/>
            </a:pPr>
            <a:r>
              <a:rPr lang="en-US" sz="2400" b="0" i="1" u="none" strike="noStrike" cap="none">
                <a:solidFill>
                  <a:srgbClr val="22170B"/>
                </a:solidFill>
                <a:latin typeface="Cambria"/>
                <a:ea typeface="Cambria"/>
                <a:cs typeface="Cambria"/>
                <a:sym typeface="Cambria"/>
              </a:rPr>
              <a:t>Đọc diễn cảm đoạn 1 văn bản</a:t>
            </a:r>
            <a:endParaRPr sz="1400" b="0" i="0" u="none" strike="noStrike" cap="none">
              <a:solidFill>
                <a:srgbClr val="000000"/>
              </a:solidFill>
              <a:latin typeface="Arial"/>
              <a:ea typeface="Arial"/>
              <a:cs typeface="Arial"/>
              <a:sym typeface="Arial"/>
            </a:endParaRPr>
          </a:p>
        </p:txBody>
      </p:sp>
      <p:graphicFrame>
        <p:nvGraphicFramePr>
          <p:cNvPr id="362" name="Google Shape;362;p58"/>
          <p:cNvGraphicFramePr/>
          <p:nvPr/>
        </p:nvGraphicFramePr>
        <p:xfrm>
          <a:off x="505691" y="1671131"/>
          <a:ext cx="6677900" cy="2634996"/>
        </p:xfrm>
        <a:graphic>
          <a:graphicData uri="http://schemas.openxmlformats.org/drawingml/2006/table">
            <a:tbl>
              <a:tblPr bandRow="1">
                <a:noFill/>
                <a:tableStyleId>{280E953E-3389-438F-8A3C-CD316C8409BC}</a:tableStyleId>
              </a:tblPr>
              <a:tblGrid>
                <a:gridCol w="5604175"/>
                <a:gridCol w="540325"/>
                <a:gridCol w="533400"/>
              </a:tblGrid>
              <a:tr h="314250">
                <a:tc>
                  <a:txBody>
                    <a:bodyPr/>
                    <a:lstStyle/>
                    <a:p>
                      <a:pPr marL="0" marR="0" lvl="0" indent="0" algn="ctr" rtl="0">
                        <a:lnSpc>
                          <a:spcPct val="130000"/>
                        </a:lnSpc>
                        <a:spcBef>
                          <a:spcPts val="0"/>
                        </a:spcBef>
                        <a:spcAft>
                          <a:spcPts val="0"/>
                        </a:spcAft>
                        <a:buNone/>
                      </a:pPr>
                      <a:r>
                        <a:rPr lang="en-US" sz="1900" b="1" u="none" strike="noStrike" cap="none">
                          <a:latin typeface="Cambria"/>
                          <a:ea typeface="Cambria"/>
                          <a:cs typeface="Cambria"/>
                          <a:sym typeface="Cambria"/>
                        </a:rPr>
                        <a:t>Tiêu chí</a:t>
                      </a:r>
                      <a:endParaRPr sz="1900" b="1" u="none" strike="noStrike" cap="none">
                        <a:latin typeface="Cambria"/>
                        <a:ea typeface="Cambria"/>
                        <a:cs typeface="Cambria"/>
                        <a:sym typeface="Cambria"/>
                      </a:endParaRPr>
                    </a:p>
                  </a:txBody>
                  <a:tcPr marL="68575" marR="68575" marT="0" marB="0" anchor="ctr"/>
                </a:tc>
                <a:tc>
                  <a:txBody>
                    <a:bodyPr/>
                    <a:lstStyle/>
                    <a:p>
                      <a:pPr marL="0" marR="0" lvl="0" indent="0" algn="ctr" rtl="0">
                        <a:lnSpc>
                          <a:spcPct val="130000"/>
                        </a:lnSpc>
                        <a:spcBef>
                          <a:spcPts val="0"/>
                        </a:spcBef>
                        <a:spcAft>
                          <a:spcPts val="0"/>
                        </a:spcAft>
                        <a:buNone/>
                      </a:pPr>
                      <a:r>
                        <a:rPr lang="en-US" sz="1900" b="1" u="none" strike="noStrike" cap="none">
                          <a:latin typeface="Cambria"/>
                          <a:ea typeface="Cambria"/>
                          <a:cs typeface="Cambria"/>
                          <a:sym typeface="Cambria"/>
                        </a:rPr>
                        <a:t>Đạt </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b="1" u="none" strike="noStrike" cap="none">
                          <a:latin typeface="Cambria"/>
                          <a:ea typeface="Cambria"/>
                          <a:cs typeface="Cambria"/>
                          <a:sym typeface="Cambria"/>
                        </a:rPr>
                        <a:t>CĐ</a:t>
                      </a:r>
                      <a:endParaRPr/>
                    </a:p>
                  </a:txBody>
                  <a:tcPr marL="68575" marR="68575" marT="0" marB="0" anchor="ctr"/>
                </a:tc>
              </a:tr>
              <a:tr h="337575">
                <a:tc>
                  <a:txBody>
                    <a:bodyPr/>
                    <a:lstStyle/>
                    <a:p>
                      <a:pPr marL="0" marR="0" lvl="0" indent="0" algn="just" rtl="0">
                        <a:lnSpc>
                          <a:spcPct val="130000"/>
                        </a:lnSpc>
                        <a:spcBef>
                          <a:spcPts val="0"/>
                        </a:spcBef>
                        <a:spcAft>
                          <a:spcPts val="0"/>
                        </a:spcAft>
                        <a:buNone/>
                      </a:pPr>
                      <a:r>
                        <a:rPr lang="en-US" sz="1900" u="none" strike="noStrike" cap="none">
                          <a:solidFill>
                            <a:srgbClr val="22170B"/>
                          </a:solidFill>
                          <a:latin typeface="Cambria"/>
                          <a:ea typeface="Cambria"/>
                          <a:cs typeface="Cambria"/>
                          <a:sym typeface="Cambria"/>
                        </a:rPr>
                        <a:t>Đọc trôi chảy, không bỏ từ, thêm từ.</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r>
              <a:tr h="337575">
                <a:tc>
                  <a:txBody>
                    <a:bodyPr/>
                    <a:lstStyle/>
                    <a:p>
                      <a:pPr marL="0" marR="0" lvl="0" indent="0" algn="just" rtl="0">
                        <a:lnSpc>
                          <a:spcPct val="130000"/>
                        </a:lnSpc>
                        <a:spcBef>
                          <a:spcPts val="0"/>
                        </a:spcBef>
                        <a:spcAft>
                          <a:spcPts val="0"/>
                        </a:spcAft>
                        <a:buNone/>
                      </a:pPr>
                      <a:r>
                        <a:rPr lang="en-US" sz="1900" u="none" strike="noStrike" cap="none">
                          <a:solidFill>
                            <a:srgbClr val="22170B"/>
                          </a:solidFill>
                          <a:latin typeface="Cambria"/>
                          <a:ea typeface="Cambria"/>
                          <a:cs typeface="Cambria"/>
                          <a:sym typeface="Cambria"/>
                        </a:rPr>
                        <a:t>Đọc to, rõ bảo đảm trong không gian lớp học, cả lớp cùng nghe được.</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r>
              <a:tr h="337575">
                <a:tc>
                  <a:txBody>
                    <a:bodyPr/>
                    <a:lstStyle/>
                    <a:p>
                      <a:pPr marL="0" marR="0" lvl="0" indent="0" algn="just" rtl="0">
                        <a:lnSpc>
                          <a:spcPct val="130000"/>
                        </a:lnSpc>
                        <a:spcBef>
                          <a:spcPts val="0"/>
                        </a:spcBef>
                        <a:spcAft>
                          <a:spcPts val="0"/>
                        </a:spcAft>
                        <a:buNone/>
                      </a:pPr>
                      <a:r>
                        <a:rPr lang="en-US" sz="1900" u="none" strike="noStrike" cap="none">
                          <a:solidFill>
                            <a:srgbClr val="22170B"/>
                          </a:solidFill>
                          <a:latin typeface="Cambria"/>
                          <a:ea typeface="Cambria"/>
                          <a:cs typeface="Cambria"/>
                          <a:sym typeface="Cambria"/>
                        </a:rPr>
                        <a:t>Tốc độ đọc phù hợp.</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r>
              <a:tr h="698350">
                <a:tc>
                  <a:txBody>
                    <a:bodyPr/>
                    <a:lstStyle/>
                    <a:p>
                      <a:pPr marL="0" marR="0" lvl="0" indent="0" algn="just" rtl="0">
                        <a:lnSpc>
                          <a:spcPct val="130000"/>
                        </a:lnSpc>
                        <a:spcBef>
                          <a:spcPts val="0"/>
                        </a:spcBef>
                        <a:spcAft>
                          <a:spcPts val="0"/>
                        </a:spcAft>
                        <a:buNone/>
                      </a:pPr>
                      <a:r>
                        <a:rPr lang="en-US" sz="1900" u="none" strike="noStrike" cap="none">
                          <a:solidFill>
                            <a:srgbClr val="22170B"/>
                          </a:solidFill>
                          <a:latin typeface="Cambria"/>
                          <a:ea typeface="Cambria"/>
                          <a:cs typeface="Cambria"/>
                          <a:sym typeface="Cambria"/>
                        </a:rPr>
                        <a:t>Sử dụng giọng điệu khác nhau để thể hiện được cảm xúc của người kể chuyện đối với nhân vật, sự việc.</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c>
                  <a:txBody>
                    <a:bodyPr/>
                    <a:lstStyle/>
                    <a:p>
                      <a:pPr marL="0" marR="0" lvl="0" indent="0" algn="ctr" rtl="0">
                        <a:lnSpc>
                          <a:spcPct val="130000"/>
                        </a:lnSpc>
                        <a:spcBef>
                          <a:spcPts val="0"/>
                        </a:spcBef>
                        <a:spcAft>
                          <a:spcPts val="0"/>
                        </a:spcAft>
                        <a:buNone/>
                      </a:pPr>
                      <a:r>
                        <a:rPr lang="en-US" sz="1900" u="none" strike="noStrike" cap="none">
                          <a:latin typeface="Cambria"/>
                          <a:ea typeface="Cambria"/>
                          <a:cs typeface="Cambria"/>
                          <a:sym typeface="Cambria"/>
                        </a:rPr>
                        <a:t> </a:t>
                      </a:r>
                      <a:endParaRPr/>
                    </a:p>
                  </a:txBody>
                  <a:tcPr marL="68575" marR="68575" marT="0"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50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500"/>
                                        <p:tgtEl>
                                          <p:spTgt spid="3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
                                        </p:tgtEl>
                                        <p:attrNameLst>
                                          <p:attrName>style.visibility</p:attrName>
                                        </p:attrNameLst>
                                      </p:cBhvr>
                                      <p:to>
                                        <p:strVal val="visible"/>
                                      </p:to>
                                    </p:set>
                                    <p:animEffect transition="in" filter="fade">
                                      <p:cBhvr>
                                        <p:cTn id="17"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5"/>
          <p:cNvPicPr preferRelativeResize="0"/>
          <p:nvPr/>
        </p:nvPicPr>
        <p:blipFill rotWithShape="1">
          <a:blip r:embed="rId3">
            <a:alphaModFix/>
          </a:blip>
          <a:srcRect/>
          <a:stretch/>
        </p:blipFill>
        <p:spPr>
          <a:xfrm rot="-8">
            <a:off x="7680185" y="539991"/>
            <a:ext cx="743803" cy="722460"/>
          </a:xfrm>
          <a:prstGeom prst="rect">
            <a:avLst/>
          </a:prstGeom>
          <a:noFill/>
          <a:ln>
            <a:noFill/>
          </a:ln>
        </p:spPr>
      </p:pic>
      <p:pic>
        <p:nvPicPr>
          <p:cNvPr id="368" name="Google Shape;368;p15"/>
          <p:cNvPicPr preferRelativeResize="0"/>
          <p:nvPr/>
        </p:nvPicPr>
        <p:blipFill rotWithShape="1">
          <a:blip r:embed="rId4">
            <a:alphaModFix/>
          </a:blip>
          <a:srcRect/>
          <a:stretch/>
        </p:blipFill>
        <p:spPr>
          <a:xfrm>
            <a:off x="5943457" y="3825058"/>
            <a:ext cx="485805" cy="523093"/>
          </a:xfrm>
          <a:prstGeom prst="rect">
            <a:avLst/>
          </a:prstGeom>
          <a:noFill/>
          <a:ln>
            <a:noFill/>
          </a:ln>
        </p:spPr>
      </p:pic>
      <p:sp>
        <p:nvSpPr>
          <p:cNvPr id="369" name="Google Shape;369;p15"/>
          <p:cNvSpPr/>
          <p:nvPr/>
        </p:nvSpPr>
        <p:spPr>
          <a:xfrm>
            <a:off x="5800705" y="795349"/>
            <a:ext cx="2623284" cy="3872449"/>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5">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5"/>
          <p:cNvSpPr txBox="1"/>
          <p:nvPr/>
        </p:nvSpPr>
        <p:spPr>
          <a:xfrm>
            <a:off x="1180697" y="783664"/>
            <a:ext cx="3365324" cy="607795"/>
          </a:xfrm>
          <a:prstGeom prst="rect">
            <a:avLst/>
          </a:prstGeom>
          <a:noFill/>
          <a:ln>
            <a:noFill/>
          </a:ln>
        </p:spPr>
        <p:txBody>
          <a:bodyPr spcFirstLastPara="1" wrap="square" lIns="0" tIns="0" rIns="0" bIns="0" anchor="t" anchorCtr="0">
            <a:spAutoFit/>
          </a:bodyPr>
          <a:lstStyle/>
          <a:p>
            <a:pPr marL="0" marR="0" lvl="0" indent="0" algn="just" rtl="0">
              <a:lnSpc>
                <a:spcPct val="13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ĐỌC VĂN BẢN </a:t>
            </a:r>
            <a:endParaRPr sz="3300" b="1" i="0" u="none" strike="noStrike" cap="none">
              <a:solidFill>
                <a:srgbClr val="22170B"/>
              </a:solidFill>
              <a:latin typeface="Palatino Linotype"/>
              <a:ea typeface="Palatino Linotype"/>
              <a:cs typeface="Palatino Linotype"/>
              <a:sym typeface="Palatino Linotype"/>
            </a:endParaRPr>
          </a:p>
        </p:txBody>
      </p:sp>
      <p:sp>
        <p:nvSpPr>
          <p:cNvPr id="371" name="Google Shape;371;p15"/>
          <p:cNvSpPr/>
          <p:nvPr/>
        </p:nvSpPr>
        <p:spPr>
          <a:xfrm rot="671049">
            <a:off x="4966021" y="783151"/>
            <a:ext cx="1216410" cy="958602"/>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1" u="none" strike="noStrike" cap="none">
                <a:solidFill>
                  <a:srgbClr val="22170B"/>
                </a:solidFill>
                <a:latin typeface="Cambria"/>
                <a:ea typeface="Cambria"/>
                <a:cs typeface="Cambria"/>
                <a:sym typeface="Cambria"/>
              </a:rPr>
              <a:t>5 phút</a:t>
            </a:r>
            <a:endParaRPr sz="1700" b="0" i="1" u="none" strike="noStrike" cap="none">
              <a:solidFill>
                <a:srgbClr val="22170B"/>
              </a:solidFill>
              <a:latin typeface="Cambria"/>
              <a:ea typeface="Cambria"/>
              <a:cs typeface="Cambria"/>
              <a:sym typeface="Cambria"/>
            </a:endParaRPr>
          </a:p>
        </p:txBody>
      </p:sp>
      <p:sp>
        <p:nvSpPr>
          <p:cNvPr id="372" name="Google Shape;372;p15"/>
          <p:cNvSpPr/>
          <p:nvPr/>
        </p:nvSpPr>
        <p:spPr>
          <a:xfrm>
            <a:off x="5386803" y="2608480"/>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5"/>
          <p:cNvSpPr txBox="1"/>
          <p:nvPr/>
        </p:nvSpPr>
        <p:spPr>
          <a:xfrm>
            <a:off x="725569" y="1608753"/>
            <a:ext cx="4275579" cy="1366488"/>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0000"/>
              </a:buClr>
              <a:buSzPts val="2400"/>
              <a:buFont typeface="Arial"/>
              <a:buChar char="•"/>
            </a:pPr>
            <a:r>
              <a:rPr lang="en-US" sz="2400" b="0" i="1" u="none" strike="noStrike" cap="none">
                <a:solidFill>
                  <a:srgbClr val="22170B"/>
                </a:solidFill>
                <a:latin typeface="Cambria"/>
                <a:ea typeface="Cambria"/>
                <a:cs typeface="Cambria"/>
                <a:sym typeface="Cambria"/>
              </a:rPr>
              <a:t>Đọc đoạn: “Suốt ngày hôm qua, Hoài Văn ruổi ngựa… náo động cả bến sông,” </a:t>
            </a:r>
            <a:endParaRPr sz="1400" b="0" i="0" u="none" strike="noStrike" cap="none">
              <a:solidFill>
                <a:srgbClr val="000000"/>
              </a:solidFill>
              <a:latin typeface="Arial"/>
              <a:ea typeface="Arial"/>
              <a:cs typeface="Arial"/>
              <a:sym typeface="Arial"/>
            </a:endParaRPr>
          </a:p>
        </p:txBody>
      </p:sp>
      <p:sp>
        <p:nvSpPr>
          <p:cNvPr id="374" name="Google Shape;374;p15"/>
          <p:cNvSpPr txBox="1"/>
          <p:nvPr/>
        </p:nvSpPr>
        <p:spPr>
          <a:xfrm>
            <a:off x="1038846" y="3159907"/>
            <a:ext cx="4501342" cy="131339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300"/>
              <a:buFont typeface="Arial"/>
              <a:buNone/>
            </a:pPr>
            <a:r>
              <a:rPr lang="en-US" sz="2300" b="1" i="0" u="none" strike="noStrike" cap="none">
                <a:solidFill>
                  <a:srgbClr val="C00000"/>
                </a:solidFill>
                <a:latin typeface="Cambria"/>
                <a:ea typeface="Cambria"/>
                <a:cs typeface="Cambria"/>
                <a:sym typeface="Cambria"/>
              </a:rPr>
              <a:t>(?) Dự đoán điều gì sẽ xảy ra khi Hoài Văn có những hành động vượt quá khuôn phép?</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1"/>
                                        </p:tgtEl>
                                        <p:attrNameLst>
                                          <p:attrName>style.visibility</p:attrName>
                                        </p:attrNameLst>
                                      </p:cBhvr>
                                      <p:to>
                                        <p:strVal val="visible"/>
                                      </p:to>
                                    </p:set>
                                    <p:animEffect transition="in" filter="fade">
                                      <p:cBhvr>
                                        <p:cTn id="12" dur="500"/>
                                        <p:tgtEl>
                                          <p:spTgt spid="3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3"/>
                                        </p:tgtEl>
                                        <p:attrNameLst>
                                          <p:attrName>style.visibility</p:attrName>
                                        </p:attrNameLst>
                                      </p:cBhvr>
                                      <p:to>
                                        <p:strVal val="visible"/>
                                      </p:to>
                                    </p:set>
                                    <p:animEffect transition="in" filter="fade">
                                      <p:cBhvr>
                                        <p:cTn id="17" dur="500"/>
                                        <p:tgtEl>
                                          <p:spTgt spid="3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4"/>
                                        </p:tgtEl>
                                        <p:attrNameLst>
                                          <p:attrName>style.visibility</p:attrName>
                                        </p:attrNameLst>
                                      </p:cBhvr>
                                      <p:to>
                                        <p:strVal val="visible"/>
                                      </p:to>
                                    </p:set>
                                    <p:animEffect transition="in" filter="fade">
                                      <p:cBhvr>
                                        <p:cTn id="22"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16"/>
          <p:cNvPicPr preferRelativeResize="0"/>
          <p:nvPr/>
        </p:nvPicPr>
        <p:blipFill rotWithShape="1">
          <a:blip r:embed="rId3">
            <a:alphaModFix/>
          </a:blip>
          <a:srcRect/>
          <a:stretch/>
        </p:blipFill>
        <p:spPr>
          <a:xfrm rot="-8">
            <a:off x="7680185" y="539991"/>
            <a:ext cx="743803" cy="722460"/>
          </a:xfrm>
          <a:prstGeom prst="rect">
            <a:avLst/>
          </a:prstGeom>
          <a:noFill/>
          <a:ln>
            <a:noFill/>
          </a:ln>
        </p:spPr>
      </p:pic>
      <p:pic>
        <p:nvPicPr>
          <p:cNvPr id="380" name="Google Shape;380;p16"/>
          <p:cNvPicPr preferRelativeResize="0"/>
          <p:nvPr/>
        </p:nvPicPr>
        <p:blipFill rotWithShape="1">
          <a:blip r:embed="rId4">
            <a:alphaModFix/>
          </a:blip>
          <a:srcRect/>
          <a:stretch/>
        </p:blipFill>
        <p:spPr>
          <a:xfrm>
            <a:off x="5943457" y="3825058"/>
            <a:ext cx="485805" cy="523093"/>
          </a:xfrm>
          <a:prstGeom prst="rect">
            <a:avLst/>
          </a:prstGeom>
          <a:noFill/>
          <a:ln>
            <a:noFill/>
          </a:ln>
        </p:spPr>
      </p:pic>
      <p:sp>
        <p:nvSpPr>
          <p:cNvPr id="381" name="Google Shape;381;p16"/>
          <p:cNvSpPr/>
          <p:nvPr/>
        </p:nvSpPr>
        <p:spPr>
          <a:xfrm>
            <a:off x="5800705" y="795349"/>
            <a:ext cx="2623284" cy="3872449"/>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5">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16"/>
          <p:cNvSpPr txBox="1"/>
          <p:nvPr/>
        </p:nvSpPr>
        <p:spPr>
          <a:xfrm>
            <a:off x="1180697" y="783664"/>
            <a:ext cx="3365324" cy="607795"/>
          </a:xfrm>
          <a:prstGeom prst="rect">
            <a:avLst/>
          </a:prstGeom>
          <a:noFill/>
          <a:ln>
            <a:noFill/>
          </a:ln>
        </p:spPr>
        <p:txBody>
          <a:bodyPr spcFirstLastPara="1" wrap="square" lIns="0" tIns="0" rIns="0" bIns="0" anchor="t" anchorCtr="0">
            <a:spAutoFit/>
          </a:bodyPr>
          <a:lstStyle/>
          <a:p>
            <a:pPr marL="0" marR="0" lvl="0" indent="0" algn="just" rtl="0">
              <a:lnSpc>
                <a:spcPct val="13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ĐỌC VĂN BẢN </a:t>
            </a:r>
            <a:endParaRPr sz="3300" b="1" i="0" u="none" strike="noStrike" cap="none">
              <a:solidFill>
                <a:srgbClr val="22170B"/>
              </a:solidFill>
              <a:latin typeface="Palatino Linotype"/>
              <a:ea typeface="Palatino Linotype"/>
              <a:cs typeface="Palatino Linotype"/>
              <a:sym typeface="Palatino Linotype"/>
            </a:endParaRPr>
          </a:p>
        </p:txBody>
      </p:sp>
      <p:sp>
        <p:nvSpPr>
          <p:cNvPr id="383" name="Google Shape;383;p16"/>
          <p:cNvSpPr/>
          <p:nvPr/>
        </p:nvSpPr>
        <p:spPr>
          <a:xfrm rot="671049">
            <a:off x="4966021" y="783151"/>
            <a:ext cx="1216410" cy="958602"/>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1" u="none" strike="noStrike" cap="none">
                <a:solidFill>
                  <a:srgbClr val="22170B"/>
                </a:solidFill>
                <a:latin typeface="Cambria"/>
                <a:ea typeface="Cambria"/>
                <a:cs typeface="Cambria"/>
                <a:sym typeface="Cambria"/>
              </a:rPr>
              <a:t>5 phút</a:t>
            </a:r>
            <a:endParaRPr sz="1700" b="0" i="1" u="none" strike="noStrike" cap="none">
              <a:solidFill>
                <a:srgbClr val="22170B"/>
              </a:solidFill>
              <a:latin typeface="Cambria"/>
              <a:ea typeface="Cambria"/>
              <a:cs typeface="Cambria"/>
              <a:sym typeface="Cambria"/>
            </a:endParaRPr>
          </a:p>
        </p:txBody>
      </p:sp>
      <p:sp>
        <p:nvSpPr>
          <p:cNvPr id="384" name="Google Shape;384;p16"/>
          <p:cNvSpPr/>
          <p:nvPr/>
        </p:nvSpPr>
        <p:spPr>
          <a:xfrm>
            <a:off x="5386803" y="2608480"/>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16"/>
          <p:cNvSpPr txBox="1"/>
          <p:nvPr/>
        </p:nvSpPr>
        <p:spPr>
          <a:xfrm>
            <a:off x="725569" y="1608753"/>
            <a:ext cx="4275579" cy="133030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rgbClr val="000000"/>
              </a:buClr>
              <a:buSzPts val="2400"/>
              <a:buFont typeface="Arial"/>
              <a:buChar char="•"/>
            </a:pPr>
            <a:r>
              <a:rPr lang="en-US" sz="2400" b="0" i="1" u="none" strike="noStrike" cap="none">
                <a:solidFill>
                  <a:srgbClr val="22170B"/>
                </a:solidFill>
                <a:latin typeface="Cambria"/>
                <a:ea typeface="Cambria"/>
                <a:cs typeface="Cambria"/>
                <a:sym typeface="Cambria"/>
              </a:rPr>
              <a:t>Đọc đoạn: “Quốc Toản chạy xồng xộc xuống bến… Vậy thưởng cho em ta một quả.” </a:t>
            </a:r>
            <a:endParaRPr sz="1400" b="0" i="0" u="none" strike="noStrike" cap="none">
              <a:solidFill>
                <a:srgbClr val="000000"/>
              </a:solidFill>
              <a:latin typeface="Arial"/>
              <a:ea typeface="Arial"/>
              <a:cs typeface="Arial"/>
              <a:sym typeface="Arial"/>
            </a:endParaRPr>
          </a:p>
        </p:txBody>
      </p:sp>
      <p:sp>
        <p:nvSpPr>
          <p:cNvPr id="386" name="Google Shape;386;p16"/>
          <p:cNvSpPr txBox="1"/>
          <p:nvPr/>
        </p:nvSpPr>
        <p:spPr>
          <a:xfrm>
            <a:off x="969818" y="3159907"/>
            <a:ext cx="4570370" cy="131339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300"/>
              <a:buFont typeface="Arial"/>
              <a:buNone/>
            </a:pPr>
            <a:r>
              <a:rPr lang="en-US" sz="2300" b="1" i="0" u="none" strike="noStrike" cap="none">
                <a:solidFill>
                  <a:srgbClr val="C00000"/>
                </a:solidFill>
                <a:latin typeface="Cambria"/>
                <a:ea typeface="Cambria"/>
                <a:cs typeface="Cambria"/>
                <a:sym typeface="Cambria"/>
              </a:rPr>
              <a:t>(?) Cách nhà vua xử lí hành động của Trần Quốc Toản có đúng như dự đoán của em không?</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
                                        <p:tgtEl>
                                          <p:spTgt spid="3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3"/>
                                        </p:tgtEl>
                                        <p:attrNameLst>
                                          <p:attrName>style.visibility</p:attrName>
                                        </p:attrNameLst>
                                      </p:cBhvr>
                                      <p:to>
                                        <p:strVal val="visible"/>
                                      </p:to>
                                    </p:set>
                                    <p:animEffect transition="in" filter="fade">
                                      <p:cBhvr>
                                        <p:cTn id="12" dur="500"/>
                                        <p:tgtEl>
                                          <p:spTgt spid="3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gtEl>
                                        <p:attrNameLst>
                                          <p:attrName>style.visibility</p:attrName>
                                        </p:attrNameLst>
                                      </p:cBhvr>
                                      <p:to>
                                        <p:strVal val="visible"/>
                                      </p:to>
                                    </p:set>
                                    <p:animEffect transition="in" filter="fade">
                                      <p:cBhvr>
                                        <p:cTn id="17" dur="500"/>
                                        <p:tgtEl>
                                          <p:spTgt spid="3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6"/>
                                        </p:tgtEl>
                                        <p:attrNameLst>
                                          <p:attrName>style.visibility</p:attrName>
                                        </p:attrNameLst>
                                      </p:cBhvr>
                                      <p:to>
                                        <p:strVal val="visible"/>
                                      </p:to>
                                    </p:set>
                                    <p:animEffect transition="in" filter="fade">
                                      <p:cBhvr>
                                        <p:cTn id="22"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sp>
        <p:nvSpPr>
          <p:cNvPr id="421" name="Google Shape;421;p59"/>
          <p:cNvSpPr/>
          <p:nvPr/>
        </p:nvSpPr>
        <p:spPr>
          <a:xfrm rot="2404321" flipH="1">
            <a:off x="7609645" y="2677175"/>
            <a:ext cx="3264679" cy="3903951"/>
          </a:xfrm>
          <a:custGeom>
            <a:avLst/>
            <a:gdLst/>
            <a:ahLst/>
            <a:cxnLst/>
            <a:rect l="l" t="t" r="r" b="b"/>
            <a:pathLst>
              <a:path w="6529357" h="7807901" extrusionOk="0">
                <a:moveTo>
                  <a:pt x="6529357" y="0"/>
                </a:moveTo>
                <a:lnTo>
                  <a:pt x="0" y="0"/>
                </a:lnTo>
                <a:lnTo>
                  <a:pt x="0" y="7807900"/>
                </a:lnTo>
                <a:lnTo>
                  <a:pt x="6529357" y="7807900"/>
                </a:lnTo>
                <a:lnTo>
                  <a:pt x="6529357" y="0"/>
                </a:lnTo>
                <a:close/>
              </a:path>
            </a:pathLst>
          </a:custGeom>
          <a:blipFill rotWithShape="1">
            <a:blip r:embed="rId3">
              <a:alphaModFix/>
            </a:blip>
            <a:stretch>
              <a:fillRect/>
            </a:stretch>
          </a:blipFill>
          <a:ln>
            <a:noFill/>
          </a:ln>
        </p:spPr>
      </p:sp>
      <p:sp>
        <p:nvSpPr>
          <p:cNvPr id="422" name="Google Shape;422;p59"/>
          <p:cNvSpPr/>
          <p:nvPr/>
        </p:nvSpPr>
        <p:spPr>
          <a:xfrm>
            <a:off x="7449235" y="2983252"/>
            <a:ext cx="1970604" cy="2571750"/>
          </a:xfrm>
          <a:custGeom>
            <a:avLst/>
            <a:gdLst/>
            <a:ahLst/>
            <a:cxnLst/>
            <a:rect l="l" t="t" r="r" b="b"/>
            <a:pathLst>
              <a:path w="3941207" h="5143500" extrusionOk="0">
                <a:moveTo>
                  <a:pt x="0" y="0"/>
                </a:moveTo>
                <a:lnTo>
                  <a:pt x="3941207" y="0"/>
                </a:lnTo>
                <a:lnTo>
                  <a:pt x="3941207" y="5143500"/>
                </a:lnTo>
                <a:lnTo>
                  <a:pt x="0" y="5143500"/>
                </a:lnTo>
                <a:lnTo>
                  <a:pt x="0" y="0"/>
                </a:lnTo>
                <a:close/>
              </a:path>
            </a:pathLst>
          </a:custGeom>
          <a:blipFill rotWithShape="1">
            <a:blip r:embed="rId4">
              <a:alphaModFix/>
            </a:blip>
            <a:stretch>
              <a:fillRect/>
            </a:stretch>
          </a:blipFill>
          <a:ln>
            <a:noFill/>
          </a:ln>
        </p:spPr>
      </p:sp>
      <p:sp>
        <p:nvSpPr>
          <p:cNvPr id="423" name="Google Shape;423;p59"/>
          <p:cNvSpPr/>
          <p:nvPr/>
        </p:nvSpPr>
        <p:spPr>
          <a:xfrm>
            <a:off x="510510" y="560737"/>
            <a:ext cx="595057" cy="841070"/>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5">
              <a:alphaModFix/>
            </a:blip>
            <a:stretch>
              <a:fillRect/>
            </a:stretch>
          </a:blipFill>
          <a:ln>
            <a:noFill/>
          </a:ln>
        </p:spPr>
      </p:sp>
      <p:sp>
        <p:nvSpPr>
          <p:cNvPr id="424" name="Google Shape;424;p59"/>
          <p:cNvSpPr/>
          <p:nvPr/>
        </p:nvSpPr>
        <p:spPr>
          <a:xfrm rot="4821259">
            <a:off x="7170998" y="-655594"/>
            <a:ext cx="2392326" cy="2057400"/>
          </a:xfrm>
          <a:custGeom>
            <a:avLst/>
            <a:gdLst/>
            <a:ahLst/>
            <a:cxnLst/>
            <a:rect l="l" t="t" r="r" b="b"/>
            <a:pathLst>
              <a:path w="4784651" h="4114800" extrusionOk="0">
                <a:moveTo>
                  <a:pt x="0" y="0"/>
                </a:moveTo>
                <a:lnTo>
                  <a:pt x="4784652" y="0"/>
                </a:lnTo>
                <a:lnTo>
                  <a:pt x="4784652" y="4114800"/>
                </a:lnTo>
                <a:lnTo>
                  <a:pt x="0" y="4114800"/>
                </a:lnTo>
                <a:lnTo>
                  <a:pt x="0" y="0"/>
                </a:lnTo>
                <a:close/>
              </a:path>
            </a:pathLst>
          </a:custGeom>
          <a:blipFill rotWithShape="1">
            <a:blip r:embed="rId6">
              <a:alphaModFix/>
            </a:blip>
            <a:stretch>
              <a:fillRect/>
            </a:stretch>
          </a:blipFill>
          <a:ln>
            <a:noFill/>
          </a:ln>
        </p:spPr>
      </p:sp>
      <p:sp>
        <p:nvSpPr>
          <p:cNvPr id="425" name="Google Shape;425;p59"/>
          <p:cNvSpPr/>
          <p:nvPr/>
        </p:nvSpPr>
        <p:spPr>
          <a:xfrm>
            <a:off x="5630358" y="-1019607"/>
            <a:ext cx="3508291" cy="5741904"/>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7">
              <a:alphaModFix/>
            </a:blip>
            <a:stretch>
              <a:fillRect/>
            </a:stretch>
          </a:blipFill>
          <a:ln>
            <a:noFill/>
          </a:ln>
        </p:spPr>
      </p:sp>
      <p:sp>
        <p:nvSpPr>
          <p:cNvPr id="427" name="Google Shape;427;p59"/>
          <p:cNvSpPr/>
          <p:nvPr/>
        </p:nvSpPr>
        <p:spPr>
          <a:xfrm>
            <a:off x="1403648" y="162391"/>
            <a:ext cx="3267462"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solidFill>
            <a:schemeClr val="bg2"/>
          </a:solid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smtClean="0">
                <a:solidFill>
                  <a:srgbClr val="FF0000"/>
                </a:solidFill>
                <a:latin typeface="Cambria"/>
                <a:ea typeface="Cambria"/>
                <a:cs typeface="Cambria"/>
                <a:sym typeface="Cambria"/>
              </a:rPr>
              <a:t>2. </a:t>
            </a:r>
            <a:r>
              <a:rPr lang="en-US" sz="2400" b="1" dirty="0" err="1" smtClean="0">
                <a:solidFill>
                  <a:srgbClr val="FF0000"/>
                </a:solidFill>
                <a:latin typeface="Cambria"/>
                <a:ea typeface="Cambria"/>
                <a:cs typeface="Cambria"/>
                <a:sym typeface="Cambria"/>
              </a:rPr>
              <a:t>T</a:t>
            </a:r>
            <a:r>
              <a:rPr lang="en-US" sz="2400" b="1" i="0" u="none" strike="noStrike" cap="none" dirty="0" err="1" smtClean="0">
                <a:solidFill>
                  <a:srgbClr val="FF0000"/>
                </a:solidFill>
                <a:latin typeface="Cambria"/>
                <a:ea typeface="Cambria"/>
                <a:cs typeface="Cambria"/>
                <a:sym typeface="Cambria"/>
              </a:rPr>
              <a:t>ác</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phẩm</a:t>
            </a:r>
            <a:endParaRPr sz="2400" b="1" i="0" u="none" strike="noStrike" cap="none" dirty="0">
              <a:solidFill>
                <a:srgbClr val="FF0000"/>
              </a:solidFill>
              <a:latin typeface="Cambria"/>
              <a:ea typeface="Cambria"/>
              <a:cs typeface="Cambria"/>
              <a:sym typeface="Cambria"/>
            </a:endParaRPr>
          </a:p>
        </p:txBody>
      </p:sp>
      <p:sp>
        <p:nvSpPr>
          <p:cNvPr id="428" name="Google Shape;428;p59"/>
          <p:cNvSpPr txBox="1"/>
          <p:nvPr/>
        </p:nvSpPr>
        <p:spPr>
          <a:xfrm>
            <a:off x="983061" y="1492580"/>
            <a:ext cx="4348854" cy="1581931"/>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10000"/>
              </a:lnSpc>
              <a:spcBef>
                <a:spcPts val="0"/>
              </a:spcBef>
              <a:spcAft>
                <a:spcPts val="0"/>
              </a:spcAft>
              <a:buClr>
                <a:srgbClr val="000000"/>
              </a:buClr>
              <a:buSzPts val="2200"/>
              <a:buFont typeface="Arial"/>
              <a:buChar char="•"/>
            </a:pPr>
            <a:r>
              <a:rPr lang="en-US" sz="2200" b="0" i="0" u="none" strike="noStrike" cap="none">
                <a:solidFill>
                  <a:srgbClr val="22170B"/>
                </a:solidFill>
                <a:latin typeface="Times New Roman"/>
                <a:ea typeface="Times New Roman"/>
                <a:cs typeface="Times New Roman"/>
                <a:sym typeface="Times New Roman"/>
              </a:rPr>
              <a:t> </a:t>
            </a:r>
            <a:r>
              <a:rPr lang="en-US" sz="2200" b="0" i="1" u="none" strike="noStrike" cap="none">
                <a:solidFill>
                  <a:srgbClr val="22170B"/>
                </a:solidFill>
                <a:latin typeface="Cambria"/>
                <a:ea typeface="Cambria"/>
                <a:cs typeface="Cambria"/>
                <a:sym typeface="Cambria"/>
              </a:rPr>
              <a:t>Viết về hình tượng vị anh hùng trẻ tuổi Hoài Văn - Trần Quốc Toản trong cuộc chiến tranh Nguyên - Việt thời Trần.</a:t>
            </a:r>
            <a:endParaRPr sz="1400" b="0" i="0" u="none" strike="noStrike" cap="none">
              <a:solidFill>
                <a:srgbClr val="000000"/>
              </a:solidFill>
              <a:latin typeface="Arial"/>
              <a:ea typeface="Arial"/>
              <a:cs typeface="Arial"/>
              <a:sym typeface="Arial"/>
            </a:endParaRPr>
          </a:p>
        </p:txBody>
      </p:sp>
      <p:sp>
        <p:nvSpPr>
          <p:cNvPr id="429" name="Google Shape;429;p59"/>
          <p:cNvSpPr txBox="1"/>
          <p:nvPr/>
        </p:nvSpPr>
        <p:spPr>
          <a:xfrm>
            <a:off x="862952" y="3291830"/>
            <a:ext cx="4348853" cy="120952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10000"/>
              </a:lnSpc>
              <a:spcBef>
                <a:spcPts val="0"/>
              </a:spcBef>
              <a:spcAft>
                <a:spcPts val="0"/>
              </a:spcAft>
              <a:buClr>
                <a:srgbClr val="000000"/>
              </a:buClr>
              <a:buSzPts val="2200"/>
              <a:buFont typeface="Arial"/>
              <a:buChar char="•"/>
            </a:pPr>
            <a:r>
              <a:rPr lang="en-US" sz="2200" b="0" i="1" u="none" strike="noStrike" cap="none" dirty="0">
                <a:solidFill>
                  <a:srgbClr val="22170B"/>
                </a:solidFill>
                <a:latin typeface="Cambria"/>
                <a:ea typeface="Cambria"/>
                <a:cs typeface="Cambria"/>
                <a:sym typeface="Cambria"/>
              </a:rPr>
              <a:t>Ra </a:t>
            </a:r>
            <a:r>
              <a:rPr lang="en-US" sz="2200" b="0" i="1" u="none" strike="noStrike" cap="none" dirty="0" err="1">
                <a:solidFill>
                  <a:srgbClr val="22170B"/>
                </a:solidFill>
                <a:latin typeface="Cambria"/>
                <a:ea typeface="Cambria"/>
                <a:cs typeface="Cambria"/>
                <a:sym typeface="Cambria"/>
              </a:rPr>
              <a:t>đời</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năm</a:t>
            </a:r>
            <a:r>
              <a:rPr lang="en-US" sz="2200" b="0" i="1" u="none" strike="noStrike" cap="none" dirty="0">
                <a:solidFill>
                  <a:srgbClr val="22170B"/>
                </a:solidFill>
                <a:latin typeface="Cambria"/>
                <a:ea typeface="Cambria"/>
                <a:cs typeface="Cambria"/>
                <a:sym typeface="Cambria"/>
              </a:rPr>
              <a:t> 1960, </a:t>
            </a:r>
            <a:r>
              <a:rPr lang="en-US" sz="2200" b="0" i="1" u="none" strike="noStrike" cap="none" dirty="0" err="1">
                <a:solidFill>
                  <a:srgbClr val="22170B"/>
                </a:solidFill>
                <a:latin typeface="Cambria"/>
                <a:ea typeface="Cambria"/>
                <a:cs typeface="Cambria"/>
                <a:sym typeface="Cambria"/>
              </a:rPr>
              <a:t>đây</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là</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cuốn</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sách</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gắn</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bó</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với</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nhiều</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thế</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hệ</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thiếu</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niên</a:t>
            </a:r>
            <a:r>
              <a:rPr lang="en-US" sz="2200" b="0" i="1" u="none" strike="noStrike" cap="none" dirty="0">
                <a:solidFill>
                  <a:srgbClr val="22170B"/>
                </a:solidFill>
                <a:latin typeface="Cambria"/>
                <a:ea typeface="Cambria"/>
                <a:cs typeface="Cambria"/>
                <a:sym typeface="Cambria"/>
              </a:rPr>
              <a:t> </a:t>
            </a:r>
            <a:r>
              <a:rPr lang="en-US" sz="2200" b="0" i="1" u="none" strike="noStrike" cap="none" dirty="0" err="1">
                <a:solidFill>
                  <a:srgbClr val="22170B"/>
                </a:solidFill>
                <a:latin typeface="Cambria"/>
                <a:ea typeface="Cambria"/>
                <a:cs typeface="Cambria"/>
                <a:sym typeface="Cambria"/>
              </a:rPr>
              <a:t>Việt</a:t>
            </a:r>
            <a:r>
              <a:rPr lang="en-US" sz="2200" b="0" i="1" u="none" strike="noStrike" cap="none" dirty="0">
                <a:solidFill>
                  <a:srgbClr val="22170B"/>
                </a:solidFill>
                <a:latin typeface="Cambria"/>
                <a:ea typeface="Cambria"/>
                <a:cs typeface="Cambria"/>
                <a:sym typeface="Cambria"/>
              </a:rPr>
              <a:t> Nam.</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
                                        </p:tgtEl>
                                        <p:attrNameLst>
                                          <p:attrName>style.visibility</p:attrName>
                                        </p:attrNameLst>
                                      </p:cBhvr>
                                      <p:to>
                                        <p:strVal val="visible"/>
                                      </p:to>
                                    </p:set>
                                    <p:animEffect transition="in" filter="fade">
                                      <p:cBhvr>
                                        <p:cTn id="12" dur="500"/>
                                        <p:tgtEl>
                                          <p:spTgt spid="4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9"/>
                                        </p:tgtEl>
                                        <p:attrNameLst>
                                          <p:attrName>style.visibility</p:attrName>
                                        </p:attrNameLst>
                                      </p:cBhvr>
                                      <p:to>
                                        <p:strVal val="visible"/>
                                      </p:to>
                                    </p:set>
                                    <p:animEffect transition="in" filter="fade">
                                      <p:cBhvr>
                                        <p:cTn id="17"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27;p59"/>
          <p:cNvSpPr/>
          <p:nvPr/>
        </p:nvSpPr>
        <p:spPr>
          <a:xfrm>
            <a:off x="2051720" y="483518"/>
            <a:ext cx="4680520" cy="570855"/>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solidFill>
            <a:schemeClr val="bg2"/>
          </a:solid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smtClean="0">
                <a:solidFill>
                  <a:srgbClr val="FF0000"/>
                </a:solidFill>
                <a:latin typeface="Cambria"/>
                <a:ea typeface="Cambria"/>
                <a:cs typeface="Cambria"/>
                <a:sym typeface="Cambria"/>
              </a:rPr>
              <a:t>2. </a:t>
            </a:r>
            <a:r>
              <a:rPr lang="en-US" sz="2400" b="1" dirty="0" err="1" smtClean="0">
                <a:solidFill>
                  <a:srgbClr val="FF0000"/>
                </a:solidFill>
                <a:latin typeface="Cambria"/>
                <a:ea typeface="Cambria"/>
                <a:cs typeface="Cambria"/>
                <a:sym typeface="Cambria"/>
              </a:rPr>
              <a:t>T</a:t>
            </a:r>
            <a:r>
              <a:rPr lang="en-US" sz="2400" b="1" i="0" u="none" strike="noStrike" cap="none" dirty="0" err="1" smtClean="0">
                <a:solidFill>
                  <a:srgbClr val="FF0000"/>
                </a:solidFill>
                <a:latin typeface="Cambria"/>
                <a:ea typeface="Cambria"/>
                <a:cs typeface="Cambria"/>
                <a:sym typeface="Cambria"/>
              </a:rPr>
              <a:t>ác</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phẩm</a:t>
            </a:r>
            <a:endParaRPr sz="2400" b="1" i="0" u="none" strike="noStrike" cap="none" dirty="0">
              <a:solidFill>
                <a:srgbClr val="FF0000"/>
              </a:solidFill>
              <a:latin typeface="Cambria"/>
              <a:ea typeface="Cambria"/>
              <a:cs typeface="Cambria"/>
              <a:sym typeface="Cambria"/>
            </a:endParaRPr>
          </a:p>
        </p:txBody>
      </p:sp>
      <p:sp>
        <p:nvSpPr>
          <p:cNvPr id="10" name="Rounded Rectangle 9"/>
          <p:cNvSpPr/>
          <p:nvPr/>
        </p:nvSpPr>
        <p:spPr>
          <a:xfrm>
            <a:off x="395536" y="1203598"/>
            <a:ext cx="8352928" cy="2232248"/>
          </a:xfrm>
          <a:prstGeom prst="roundRect">
            <a:avLst>
              <a:gd name="adj" fmla="val 50000"/>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95536" y="3651870"/>
            <a:ext cx="8352928" cy="864096"/>
          </a:xfrm>
          <a:prstGeom prst="roundRect">
            <a:avLst>
              <a:gd name="adj" fmla="val 50000"/>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37859" y="1226702"/>
            <a:ext cx="7132428" cy="2246769"/>
          </a:xfrm>
          <a:prstGeom prst="rect">
            <a:avLst/>
          </a:prstGeom>
        </p:spPr>
        <p:txBody>
          <a:bodyPr wrap="square">
            <a:spAutoFit/>
          </a:bodyPr>
          <a:lstStyle/>
          <a:p>
            <a:r>
              <a:rPr lang="en-US" sz="2800" i="1" dirty="0" smtClean="0">
                <a:latin typeface="Cambria" pitchFamily="18" charset="0"/>
                <a:ea typeface="Cambria" pitchFamily="18" charset="0"/>
              </a:rPr>
              <a:t>a. </a:t>
            </a:r>
            <a:r>
              <a:rPr lang="en-US" sz="2800" i="1" dirty="0" err="1" smtClean="0">
                <a:latin typeface="Cambria" pitchFamily="18" charset="0"/>
                <a:ea typeface="Cambria" pitchFamily="18" charset="0"/>
              </a:rPr>
              <a:t>Đọc</a:t>
            </a:r>
            <a:r>
              <a:rPr lang="en-US" sz="2800" i="1" dirty="0" smtClean="0">
                <a:latin typeface="Cambria" pitchFamily="18" charset="0"/>
                <a:ea typeface="Cambria" pitchFamily="18" charset="0"/>
              </a:rPr>
              <a:t> – </a:t>
            </a:r>
            <a:r>
              <a:rPr lang="en-US" sz="2800" i="1" dirty="0" err="1" smtClean="0">
                <a:latin typeface="Cambria" pitchFamily="18" charset="0"/>
                <a:ea typeface="Cambria" pitchFamily="18" charset="0"/>
              </a:rPr>
              <a:t>chú</a:t>
            </a:r>
            <a:r>
              <a:rPr lang="en-US" sz="2800" i="1" dirty="0" smtClean="0">
                <a:latin typeface="Cambria" pitchFamily="18" charset="0"/>
                <a:ea typeface="Cambria" pitchFamily="18" charset="0"/>
              </a:rPr>
              <a:t> </a:t>
            </a:r>
            <a:r>
              <a:rPr lang="en-US" sz="2800" i="1" dirty="0" err="1" smtClean="0">
                <a:latin typeface="Cambria" pitchFamily="18" charset="0"/>
                <a:ea typeface="Cambria" pitchFamily="18" charset="0"/>
              </a:rPr>
              <a:t>thích</a:t>
            </a:r>
            <a:endParaRPr lang="en-US" sz="2800" i="1" dirty="0" smtClean="0">
              <a:latin typeface="Cambria" pitchFamily="18" charset="0"/>
              <a:ea typeface="Cambria" pitchFamily="18" charset="0"/>
            </a:endParaRPr>
          </a:p>
          <a:p>
            <a:r>
              <a:rPr lang="en-US" sz="2800" i="1" dirty="0" smtClean="0">
                <a:latin typeface="Cambria" pitchFamily="18" charset="0"/>
                <a:ea typeface="Cambria" pitchFamily="18" charset="0"/>
              </a:rPr>
              <a:t>b</a:t>
            </a:r>
            <a:r>
              <a:rPr lang="en-US" sz="2800" i="1" dirty="0">
                <a:latin typeface="Cambria" pitchFamily="18" charset="0"/>
                <a:ea typeface="Cambria" pitchFamily="18" charset="0"/>
              </a:rPr>
              <a:t>. </a:t>
            </a:r>
            <a:r>
              <a:rPr lang="en-US" sz="2800" i="1" dirty="0" err="1">
                <a:latin typeface="Cambria" pitchFamily="18" charset="0"/>
                <a:ea typeface="Cambria" pitchFamily="18" charset="0"/>
              </a:rPr>
              <a:t>Xuất</a:t>
            </a:r>
            <a:r>
              <a:rPr lang="en-US" sz="2800" i="1" dirty="0">
                <a:latin typeface="Cambria" pitchFamily="18" charset="0"/>
                <a:ea typeface="Cambria" pitchFamily="18" charset="0"/>
              </a:rPr>
              <a:t> </a:t>
            </a:r>
            <a:r>
              <a:rPr lang="en-US" sz="2800" i="1" dirty="0" err="1">
                <a:latin typeface="Cambria" pitchFamily="18" charset="0"/>
                <a:ea typeface="Cambria" pitchFamily="18" charset="0"/>
              </a:rPr>
              <a:t>xứ</a:t>
            </a:r>
            <a:endParaRPr lang="en-US" sz="2800" dirty="0">
              <a:latin typeface="Cambria" pitchFamily="18" charset="0"/>
              <a:ea typeface="Cambria" pitchFamily="18" charset="0"/>
            </a:endParaRPr>
          </a:p>
          <a:p>
            <a:r>
              <a:rPr lang="en-US" sz="2800" dirty="0">
                <a:latin typeface="Cambria" pitchFamily="18" charset="0"/>
                <a:ea typeface="Cambria" pitchFamily="18" charset="0"/>
              </a:rPr>
              <a:t>- </a:t>
            </a:r>
            <a:r>
              <a:rPr lang="en-US" sz="2800" dirty="0" err="1">
                <a:latin typeface="Cambria" pitchFamily="18" charset="0"/>
                <a:ea typeface="Cambria" pitchFamily="18" charset="0"/>
              </a:rPr>
              <a:t>Xuất</a:t>
            </a:r>
            <a:r>
              <a:rPr lang="en-US" sz="2800" dirty="0">
                <a:latin typeface="Cambria" pitchFamily="18" charset="0"/>
                <a:ea typeface="Cambria" pitchFamily="18" charset="0"/>
              </a:rPr>
              <a:t> </a:t>
            </a:r>
            <a:r>
              <a:rPr lang="en-US" sz="2800" dirty="0" err="1">
                <a:latin typeface="Cambria" pitchFamily="18" charset="0"/>
                <a:ea typeface="Cambria" pitchFamily="18" charset="0"/>
              </a:rPr>
              <a:t>bản</a:t>
            </a:r>
            <a:r>
              <a:rPr lang="en-US" sz="2800" dirty="0">
                <a:latin typeface="Cambria" pitchFamily="18" charset="0"/>
                <a:ea typeface="Cambria" pitchFamily="18" charset="0"/>
              </a:rPr>
              <a:t> </a:t>
            </a:r>
            <a:r>
              <a:rPr lang="en-US" sz="2800" dirty="0" err="1">
                <a:latin typeface="Cambria" pitchFamily="18" charset="0"/>
                <a:ea typeface="Cambria" pitchFamily="18" charset="0"/>
              </a:rPr>
              <a:t>năm</a:t>
            </a:r>
            <a:r>
              <a:rPr lang="en-US" sz="2800" dirty="0">
                <a:latin typeface="Cambria" pitchFamily="18" charset="0"/>
                <a:ea typeface="Cambria" pitchFamily="18" charset="0"/>
              </a:rPr>
              <a:t> 1960</a:t>
            </a:r>
          </a:p>
          <a:p>
            <a:r>
              <a:rPr lang="en-US" sz="2800" dirty="0">
                <a:latin typeface="Cambria" pitchFamily="18" charset="0"/>
                <a:ea typeface="Cambria" pitchFamily="18" charset="0"/>
              </a:rPr>
              <a:t>- </a:t>
            </a:r>
            <a:r>
              <a:rPr lang="en-US" sz="2800" dirty="0" err="1">
                <a:latin typeface="Cambria" pitchFamily="18" charset="0"/>
                <a:ea typeface="Cambria" pitchFamily="18" charset="0"/>
              </a:rPr>
              <a:t>Văn</a:t>
            </a:r>
            <a:r>
              <a:rPr lang="en-US" sz="2800" dirty="0">
                <a:latin typeface="Cambria" pitchFamily="18" charset="0"/>
                <a:ea typeface="Cambria" pitchFamily="18" charset="0"/>
              </a:rPr>
              <a:t> </a:t>
            </a:r>
            <a:r>
              <a:rPr lang="en-US" sz="2800" dirty="0" err="1">
                <a:latin typeface="Cambria" pitchFamily="18" charset="0"/>
                <a:ea typeface="Cambria" pitchFamily="18" charset="0"/>
              </a:rPr>
              <a:t>bản</a:t>
            </a:r>
            <a:r>
              <a:rPr lang="en-US" sz="2800" dirty="0">
                <a:latin typeface="Cambria" pitchFamily="18" charset="0"/>
                <a:ea typeface="Cambria" pitchFamily="18" charset="0"/>
              </a:rPr>
              <a:t> </a:t>
            </a:r>
            <a:r>
              <a:rPr lang="en-US" sz="2800" dirty="0" err="1">
                <a:latin typeface="Cambria" pitchFamily="18" charset="0"/>
                <a:ea typeface="Cambria" pitchFamily="18" charset="0"/>
              </a:rPr>
              <a:t>trên</a:t>
            </a:r>
            <a:r>
              <a:rPr lang="en-US" sz="2800" dirty="0">
                <a:latin typeface="Cambria" pitchFamily="18" charset="0"/>
                <a:ea typeface="Cambria" pitchFamily="18" charset="0"/>
              </a:rPr>
              <a:t> </a:t>
            </a:r>
            <a:r>
              <a:rPr lang="en-US" sz="2800" dirty="0" err="1">
                <a:latin typeface="Cambria" pitchFamily="18" charset="0"/>
                <a:ea typeface="Cambria" pitchFamily="18" charset="0"/>
              </a:rPr>
              <a:t>thuộc</a:t>
            </a:r>
            <a:r>
              <a:rPr lang="en-US" sz="2800" dirty="0">
                <a:latin typeface="Cambria" pitchFamily="18" charset="0"/>
                <a:ea typeface="Cambria" pitchFamily="18" charset="0"/>
              </a:rPr>
              <a:t> </a:t>
            </a:r>
            <a:r>
              <a:rPr lang="en-US" sz="2800" dirty="0" err="1">
                <a:latin typeface="Cambria" pitchFamily="18" charset="0"/>
                <a:ea typeface="Cambria" pitchFamily="18" charset="0"/>
              </a:rPr>
              <a:t>phần</a:t>
            </a:r>
            <a:r>
              <a:rPr lang="en-US" sz="2800" dirty="0">
                <a:latin typeface="Cambria" pitchFamily="18" charset="0"/>
                <a:ea typeface="Cambria" pitchFamily="18" charset="0"/>
              </a:rPr>
              <a:t> 3 </a:t>
            </a:r>
            <a:r>
              <a:rPr lang="en-US" sz="2800" dirty="0" err="1">
                <a:latin typeface="Cambria" pitchFamily="18" charset="0"/>
                <a:ea typeface="Cambria" pitchFamily="18" charset="0"/>
              </a:rPr>
              <a:t>của</a:t>
            </a:r>
            <a:r>
              <a:rPr lang="en-US" sz="2800" dirty="0">
                <a:latin typeface="Cambria" pitchFamily="18" charset="0"/>
                <a:ea typeface="Cambria" pitchFamily="18" charset="0"/>
              </a:rPr>
              <a:t> </a:t>
            </a:r>
            <a:r>
              <a:rPr lang="en-US" sz="2800" dirty="0" err="1">
                <a:latin typeface="Cambria" pitchFamily="18" charset="0"/>
                <a:ea typeface="Cambria" pitchFamily="18" charset="0"/>
              </a:rPr>
              <a:t>tác</a:t>
            </a:r>
            <a:r>
              <a:rPr lang="en-US" sz="2800" dirty="0">
                <a:latin typeface="Cambria" pitchFamily="18" charset="0"/>
                <a:ea typeface="Cambria" pitchFamily="18" charset="0"/>
              </a:rPr>
              <a:t> </a:t>
            </a:r>
            <a:r>
              <a:rPr lang="en-US" sz="2800" dirty="0" err="1">
                <a:latin typeface="Cambria" pitchFamily="18" charset="0"/>
                <a:ea typeface="Cambria" pitchFamily="18" charset="0"/>
              </a:rPr>
              <a:t>phẩm</a:t>
            </a:r>
            <a:r>
              <a:rPr lang="en-US" sz="2800" dirty="0">
                <a:latin typeface="Cambria" pitchFamily="18" charset="0"/>
                <a:ea typeface="Cambria" pitchFamily="18" charset="0"/>
              </a:rPr>
              <a:t> </a:t>
            </a:r>
            <a:r>
              <a:rPr lang="en-US" sz="2800" i="1" dirty="0" err="1">
                <a:latin typeface="Cambria" pitchFamily="18" charset="0"/>
                <a:ea typeface="Cambria" pitchFamily="18" charset="0"/>
              </a:rPr>
              <a:t>Lá</a:t>
            </a:r>
            <a:r>
              <a:rPr lang="en-US" sz="2800" i="1" dirty="0">
                <a:latin typeface="Cambria" pitchFamily="18" charset="0"/>
                <a:ea typeface="Cambria" pitchFamily="18" charset="0"/>
              </a:rPr>
              <a:t> </a:t>
            </a:r>
            <a:r>
              <a:rPr lang="en-US" sz="2800" i="1" dirty="0" err="1">
                <a:latin typeface="Cambria" pitchFamily="18" charset="0"/>
                <a:ea typeface="Cambria" pitchFamily="18" charset="0"/>
              </a:rPr>
              <a:t>cờ</a:t>
            </a:r>
            <a:r>
              <a:rPr lang="en-US" sz="2800" i="1" dirty="0">
                <a:latin typeface="Cambria" pitchFamily="18" charset="0"/>
                <a:ea typeface="Cambria" pitchFamily="18" charset="0"/>
              </a:rPr>
              <a:t> </a:t>
            </a:r>
            <a:r>
              <a:rPr lang="en-US" sz="2800" i="1" dirty="0" err="1">
                <a:latin typeface="Cambria" pitchFamily="18" charset="0"/>
                <a:ea typeface="Cambria" pitchFamily="18" charset="0"/>
              </a:rPr>
              <a:t>thêu</a:t>
            </a:r>
            <a:r>
              <a:rPr lang="en-US" sz="2800" i="1" dirty="0">
                <a:latin typeface="Cambria" pitchFamily="18" charset="0"/>
                <a:ea typeface="Cambria" pitchFamily="18" charset="0"/>
              </a:rPr>
              <a:t> </a:t>
            </a:r>
            <a:r>
              <a:rPr lang="en-US" sz="2800" i="1" dirty="0" err="1">
                <a:latin typeface="Cambria" pitchFamily="18" charset="0"/>
                <a:ea typeface="Cambria" pitchFamily="18" charset="0"/>
              </a:rPr>
              <a:t>sáu</a:t>
            </a:r>
            <a:r>
              <a:rPr lang="en-US" sz="2800" i="1" dirty="0">
                <a:latin typeface="Cambria" pitchFamily="18" charset="0"/>
                <a:ea typeface="Cambria" pitchFamily="18" charset="0"/>
              </a:rPr>
              <a:t> </a:t>
            </a:r>
            <a:r>
              <a:rPr lang="en-US" sz="2800" i="1" dirty="0" err="1">
                <a:latin typeface="Cambria" pitchFamily="18" charset="0"/>
                <a:ea typeface="Cambria" pitchFamily="18" charset="0"/>
              </a:rPr>
              <a:t>chữ</a:t>
            </a:r>
            <a:r>
              <a:rPr lang="en-US" sz="2800" i="1" dirty="0">
                <a:latin typeface="Cambria" pitchFamily="18" charset="0"/>
                <a:ea typeface="Cambria" pitchFamily="18" charset="0"/>
              </a:rPr>
              <a:t> </a:t>
            </a:r>
            <a:r>
              <a:rPr lang="en-US" sz="2800" i="1" dirty="0" err="1">
                <a:latin typeface="Cambria" pitchFamily="18" charset="0"/>
                <a:ea typeface="Cambria" pitchFamily="18" charset="0"/>
              </a:rPr>
              <a:t>vàng</a:t>
            </a:r>
            <a:r>
              <a:rPr lang="en-US" sz="2800" i="1" dirty="0">
                <a:latin typeface="Cambria" pitchFamily="18" charset="0"/>
                <a:ea typeface="Cambria" pitchFamily="18" charset="0"/>
              </a:rPr>
              <a:t>.</a:t>
            </a:r>
          </a:p>
        </p:txBody>
      </p:sp>
      <p:sp>
        <p:nvSpPr>
          <p:cNvPr id="14" name="Rectangle 13"/>
          <p:cNvSpPr/>
          <p:nvPr/>
        </p:nvSpPr>
        <p:spPr>
          <a:xfrm>
            <a:off x="899592" y="3779547"/>
            <a:ext cx="4075155" cy="523220"/>
          </a:xfrm>
          <a:prstGeom prst="rect">
            <a:avLst/>
          </a:prstGeom>
        </p:spPr>
        <p:txBody>
          <a:bodyPr wrap="none">
            <a:spAutoFit/>
          </a:bodyPr>
          <a:lstStyle/>
          <a:p>
            <a:r>
              <a:rPr lang="en-US" sz="2800" i="1" dirty="0">
                <a:latin typeface="Cambria" pitchFamily="18" charset="0"/>
                <a:ea typeface="Cambria" pitchFamily="18" charset="0"/>
              </a:rPr>
              <a:t>c. </a:t>
            </a:r>
            <a:r>
              <a:rPr lang="en-US" sz="2800" i="1" dirty="0" err="1">
                <a:latin typeface="Cambria" pitchFamily="18" charset="0"/>
                <a:ea typeface="Cambria" pitchFamily="18" charset="0"/>
              </a:rPr>
              <a:t>Thể</a:t>
            </a:r>
            <a:r>
              <a:rPr lang="en-US" sz="2800" i="1" dirty="0">
                <a:latin typeface="Cambria" pitchFamily="18" charset="0"/>
                <a:ea typeface="Cambria" pitchFamily="18" charset="0"/>
              </a:rPr>
              <a:t> </a:t>
            </a:r>
            <a:r>
              <a:rPr lang="en-US" sz="2800" i="1" dirty="0" err="1">
                <a:latin typeface="Cambria" pitchFamily="18" charset="0"/>
                <a:ea typeface="Cambria" pitchFamily="18" charset="0"/>
              </a:rPr>
              <a:t>loại</a:t>
            </a:r>
            <a:r>
              <a:rPr lang="en-US" sz="2800" i="1" dirty="0">
                <a:latin typeface="Cambria" pitchFamily="18" charset="0"/>
                <a:ea typeface="Cambria" pitchFamily="18" charset="0"/>
              </a:rPr>
              <a:t>:</a:t>
            </a:r>
            <a:r>
              <a:rPr lang="en-US" sz="2800" dirty="0">
                <a:latin typeface="Cambria" pitchFamily="18" charset="0"/>
                <a:ea typeface="Cambria" pitchFamily="18" charset="0"/>
              </a:rPr>
              <a:t> </a:t>
            </a:r>
            <a:r>
              <a:rPr lang="en-US" sz="2800" dirty="0" err="1">
                <a:latin typeface="Cambria" pitchFamily="18" charset="0"/>
                <a:ea typeface="Cambria" pitchFamily="18" charset="0"/>
              </a:rPr>
              <a:t>Truyện</a:t>
            </a:r>
            <a:r>
              <a:rPr lang="en-US" sz="2800" dirty="0">
                <a:latin typeface="Cambria" pitchFamily="18" charset="0"/>
                <a:ea typeface="Cambria" pitchFamily="18" charset="0"/>
              </a:rPr>
              <a:t> </a:t>
            </a:r>
            <a:r>
              <a:rPr lang="en-US" sz="2800" dirty="0" err="1">
                <a:latin typeface="Cambria" pitchFamily="18" charset="0"/>
                <a:ea typeface="Cambria" pitchFamily="18" charset="0"/>
              </a:rPr>
              <a:t>lịch</a:t>
            </a:r>
            <a:r>
              <a:rPr lang="en-US" sz="2800" dirty="0">
                <a:latin typeface="Cambria" pitchFamily="18" charset="0"/>
                <a:ea typeface="Cambria" pitchFamily="18" charset="0"/>
              </a:rPr>
              <a:t> </a:t>
            </a:r>
            <a:r>
              <a:rPr lang="en-US" sz="2800" dirty="0" err="1">
                <a:latin typeface="Cambria" pitchFamily="18" charset="0"/>
                <a:ea typeface="Cambria" pitchFamily="18" charset="0"/>
              </a:rPr>
              <a:t>sử</a:t>
            </a:r>
            <a:endParaRPr lang="en-US" sz="2800" dirty="0">
              <a:latin typeface="Cambria" pitchFamily="18" charset="0"/>
              <a:ea typeface="Cambria" pitchFamily="18" charset="0"/>
            </a:endParaRPr>
          </a:p>
        </p:txBody>
      </p:sp>
    </p:spTree>
    <p:extLst>
      <p:ext uri="{BB962C8B-B14F-4D97-AF65-F5344CB8AC3E}">
        <p14:creationId xmlns:p14="http://schemas.microsoft.com/office/powerpoint/2010/main" val="112165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barn(inVertical)">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barn(inVertical)">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27;p59"/>
          <p:cNvSpPr/>
          <p:nvPr/>
        </p:nvSpPr>
        <p:spPr>
          <a:xfrm>
            <a:off x="2051720" y="483518"/>
            <a:ext cx="4680520" cy="570855"/>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solidFill>
            <a:schemeClr val="bg2"/>
          </a:solidFill>
          <a:ln>
            <a:noFill/>
          </a:ln>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smtClean="0">
                <a:solidFill>
                  <a:srgbClr val="FF0000"/>
                </a:solidFill>
                <a:latin typeface="Cambria"/>
                <a:ea typeface="Cambria"/>
                <a:cs typeface="Cambria"/>
                <a:sym typeface="Cambria"/>
              </a:rPr>
              <a:t>2. </a:t>
            </a:r>
            <a:r>
              <a:rPr lang="en-US" sz="2400" b="1" dirty="0" err="1" smtClean="0">
                <a:solidFill>
                  <a:srgbClr val="FF0000"/>
                </a:solidFill>
                <a:latin typeface="Cambria"/>
                <a:ea typeface="Cambria"/>
                <a:cs typeface="Cambria"/>
                <a:sym typeface="Cambria"/>
              </a:rPr>
              <a:t>T</a:t>
            </a:r>
            <a:r>
              <a:rPr lang="en-US" sz="2400" b="1" i="0" u="none" strike="noStrike" cap="none" dirty="0" err="1" smtClean="0">
                <a:solidFill>
                  <a:srgbClr val="FF0000"/>
                </a:solidFill>
                <a:latin typeface="Cambria"/>
                <a:ea typeface="Cambria"/>
                <a:cs typeface="Cambria"/>
                <a:sym typeface="Cambria"/>
              </a:rPr>
              <a:t>ác</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phẩm</a:t>
            </a:r>
            <a:endParaRPr sz="2400" b="1" i="0" u="none" strike="noStrike" cap="none" dirty="0">
              <a:solidFill>
                <a:srgbClr val="FF0000"/>
              </a:solidFill>
              <a:latin typeface="Cambria"/>
              <a:ea typeface="Cambria"/>
              <a:cs typeface="Cambria"/>
              <a:sym typeface="Cambria"/>
            </a:endParaRPr>
          </a:p>
        </p:txBody>
      </p:sp>
      <p:sp>
        <p:nvSpPr>
          <p:cNvPr id="10" name="Rounded Rectangle 9"/>
          <p:cNvSpPr/>
          <p:nvPr/>
        </p:nvSpPr>
        <p:spPr>
          <a:xfrm>
            <a:off x="395536" y="1025058"/>
            <a:ext cx="8352928" cy="792088"/>
          </a:xfrm>
          <a:prstGeom prst="roundRect">
            <a:avLst>
              <a:gd name="adj" fmla="val 50000"/>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23528" y="1995686"/>
            <a:ext cx="8640960" cy="2742984"/>
          </a:xfrm>
          <a:prstGeom prst="roundRect">
            <a:avLst>
              <a:gd name="adj" fmla="val 50000"/>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11560" y="1159492"/>
            <a:ext cx="4968027" cy="461665"/>
          </a:xfrm>
          <a:prstGeom prst="rect">
            <a:avLst/>
          </a:prstGeom>
        </p:spPr>
        <p:txBody>
          <a:bodyPr wrap="none">
            <a:spAutoFit/>
          </a:bodyPr>
          <a:lstStyle/>
          <a:p>
            <a:r>
              <a:rPr lang="en-US" sz="2400" i="1" dirty="0">
                <a:latin typeface="Cambria" pitchFamily="18" charset="0"/>
                <a:ea typeface="Cambria" pitchFamily="18" charset="0"/>
              </a:rPr>
              <a:t>d. </a:t>
            </a:r>
            <a:r>
              <a:rPr lang="en-US" sz="2400" i="1" dirty="0" err="1">
                <a:latin typeface="Cambria" pitchFamily="18" charset="0"/>
                <a:ea typeface="Cambria" pitchFamily="18" charset="0"/>
              </a:rPr>
              <a:t>Phương</a:t>
            </a:r>
            <a:r>
              <a:rPr lang="en-US" sz="2400" i="1" dirty="0">
                <a:latin typeface="Cambria" pitchFamily="18" charset="0"/>
                <a:ea typeface="Cambria" pitchFamily="18" charset="0"/>
              </a:rPr>
              <a:t> </a:t>
            </a:r>
            <a:r>
              <a:rPr lang="en-US" sz="2400" i="1" dirty="0" err="1">
                <a:latin typeface="Cambria" pitchFamily="18" charset="0"/>
                <a:ea typeface="Cambria" pitchFamily="18" charset="0"/>
              </a:rPr>
              <a:t>thức</a:t>
            </a:r>
            <a:r>
              <a:rPr lang="en-US" sz="2400" i="1" dirty="0">
                <a:latin typeface="Cambria" pitchFamily="18" charset="0"/>
                <a:ea typeface="Cambria" pitchFamily="18" charset="0"/>
              </a:rPr>
              <a:t> </a:t>
            </a:r>
            <a:r>
              <a:rPr lang="en-US" sz="2400" i="1" dirty="0" err="1">
                <a:latin typeface="Cambria" pitchFamily="18" charset="0"/>
                <a:ea typeface="Cambria" pitchFamily="18" charset="0"/>
              </a:rPr>
              <a:t>biểu</a:t>
            </a:r>
            <a:r>
              <a:rPr lang="en-US" sz="2400" i="1" dirty="0">
                <a:latin typeface="Cambria" pitchFamily="18" charset="0"/>
                <a:ea typeface="Cambria" pitchFamily="18" charset="0"/>
              </a:rPr>
              <a:t> </a:t>
            </a:r>
            <a:r>
              <a:rPr lang="en-US" sz="2400" i="1" dirty="0" err="1">
                <a:latin typeface="Cambria" pitchFamily="18" charset="0"/>
                <a:ea typeface="Cambria" pitchFamily="18" charset="0"/>
              </a:rPr>
              <a:t>đạt</a:t>
            </a:r>
            <a:r>
              <a:rPr lang="en-US" sz="2400" i="1" dirty="0">
                <a:latin typeface="Cambria" pitchFamily="18" charset="0"/>
                <a:ea typeface="Cambria" pitchFamily="18" charset="0"/>
              </a:rPr>
              <a:t> </a:t>
            </a:r>
            <a:r>
              <a:rPr lang="en-US" sz="2400" i="1" dirty="0" err="1">
                <a:latin typeface="Cambria" pitchFamily="18" charset="0"/>
                <a:ea typeface="Cambria" pitchFamily="18" charset="0"/>
              </a:rPr>
              <a:t>chính</a:t>
            </a:r>
            <a:r>
              <a:rPr lang="en-US" sz="2400" i="1" dirty="0">
                <a:latin typeface="Cambria" pitchFamily="18" charset="0"/>
                <a:ea typeface="Cambria" pitchFamily="18" charset="0"/>
              </a:rPr>
              <a:t>:</a:t>
            </a:r>
            <a:r>
              <a:rPr lang="en-US" sz="2400" dirty="0">
                <a:latin typeface="Cambria" pitchFamily="18" charset="0"/>
                <a:ea typeface="Cambria" pitchFamily="18" charset="0"/>
              </a:rPr>
              <a:t> </a:t>
            </a:r>
            <a:r>
              <a:rPr lang="en-US" sz="2400" dirty="0" err="1">
                <a:latin typeface="Cambria" pitchFamily="18" charset="0"/>
                <a:ea typeface="Cambria" pitchFamily="18" charset="0"/>
              </a:rPr>
              <a:t>Tự</a:t>
            </a:r>
            <a:r>
              <a:rPr lang="en-US" sz="2400" dirty="0">
                <a:latin typeface="Cambria" pitchFamily="18" charset="0"/>
                <a:ea typeface="Cambria" pitchFamily="18" charset="0"/>
              </a:rPr>
              <a:t> </a:t>
            </a:r>
            <a:r>
              <a:rPr lang="en-US" sz="2400" dirty="0" err="1">
                <a:latin typeface="Cambria" pitchFamily="18" charset="0"/>
                <a:ea typeface="Cambria" pitchFamily="18" charset="0"/>
              </a:rPr>
              <a:t>sự</a:t>
            </a:r>
            <a:endParaRPr lang="en-US" sz="2400" dirty="0">
              <a:latin typeface="Cambria" pitchFamily="18" charset="0"/>
              <a:ea typeface="Cambria" pitchFamily="18" charset="0"/>
            </a:endParaRPr>
          </a:p>
        </p:txBody>
      </p:sp>
      <p:sp>
        <p:nvSpPr>
          <p:cNvPr id="3" name="Rectangle 2"/>
          <p:cNvSpPr/>
          <p:nvPr/>
        </p:nvSpPr>
        <p:spPr>
          <a:xfrm>
            <a:off x="1089812" y="2029364"/>
            <a:ext cx="8064896" cy="2677656"/>
          </a:xfrm>
          <a:prstGeom prst="rect">
            <a:avLst/>
          </a:prstGeom>
        </p:spPr>
        <p:txBody>
          <a:bodyPr wrap="square">
            <a:spAutoFit/>
          </a:bodyPr>
          <a:lstStyle/>
          <a:p>
            <a:r>
              <a:rPr lang="en-US" sz="2400" i="1" dirty="0">
                <a:latin typeface="Cambria" pitchFamily="18" charset="0"/>
                <a:ea typeface="Cambria" pitchFamily="18" charset="0"/>
              </a:rPr>
              <a:t>e. </a:t>
            </a:r>
            <a:r>
              <a:rPr lang="en-US" sz="2400" i="1" dirty="0" err="1">
                <a:latin typeface="Cambria" pitchFamily="18" charset="0"/>
                <a:ea typeface="Cambria" pitchFamily="18" charset="0"/>
              </a:rPr>
              <a:t>Bố</a:t>
            </a:r>
            <a:r>
              <a:rPr lang="en-US" sz="2400" i="1" dirty="0">
                <a:latin typeface="Cambria" pitchFamily="18" charset="0"/>
                <a:ea typeface="Cambria" pitchFamily="18" charset="0"/>
              </a:rPr>
              <a:t> </a:t>
            </a:r>
            <a:r>
              <a:rPr lang="en-US" sz="2400" i="1" dirty="0" err="1">
                <a:latin typeface="Cambria" pitchFamily="18" charset="0"/>
                <a:ea typeface="Cambria" pitchFamily="18" charset="0"/>
              </a:rPr>
              <a:t>cục</a:t>
            </a:r>
            <a:endParaRPr lang="en-US" sz="2400" i="1" dirty="0">
              <a:latin typeface="Cambria" pitchFamily="18" charset="0"/>
              <a:ea typeface="Cambria" pitchFamily="18" charset="0"/>
            </a:endParaRPr>
          </a:p>
          <a:p>
            <a:r>
              <a:rPr lang="en-US" sz="2400" dirty="0" err="1">
                <a:latin typeface="Cambria" pitchFamily="18" charset="0"/>
                <a:ea typeface="Cambria" pitchFamily="18" charset="0"/>
              </a:rPr>
              <a:t>Phần</a:t>
            </a:r>
            <a:r>
              <a:rPr lang="en-US" sz="2400" dirty="0">
                <a:latin typeface="Cambria" pitchFamily="18" charset="0"/>
                <a:ea typeface="Cambria" pitchFamily="18" charset="0"/>
              </a:rPr>
              <a:t> 1: </a:t>
            </a:r>
            <a:r>
              <a:rPr lang="en-US" sz="2400" dirty="0" err="1">
                <a:latin typeface="Cambria" pitchFamily="18" charset="0"/>
                <a:ea typeface="Cambria" pitchFamily="18" charset="0"/>
              </a:rPr>
              <a:t>Từ</a:t>
            </a:r>
            <a:r>
              <a:rPr lang="en-US" sz="2400" dirty="0">
                <a:latin typeface="Cambria" pitchFamily="18" charset="0"/>
                <a:ea typeface="Cambria" pitchFamily="18" charset="0"/>
              </a:rPr>
              <a:t> </a:t>
            </a:r>
            <a:r>
              <a:rPr lang="en-US" sz="2400" dirty="0" err="1">
                <a:latin typeface="Cambria" pitchFamily="18" charset="0"/>
                <a:ea typeface="Cambria" pitchFamily="18" charset="0"/>
              </a:rPr>
              <a:t>đầu</a:t>
            </a:r>
            <a:r>
              <a:rPr lang="en-US" sz="2400" dirty="0">
                <a:latin typeface="Cambria" pitchFamily="18" charset="0"/>
                <a:ea typeface="Cambria" pitchFamily="18" charset="0"/>
              </a:rPr>
              <a:t> </a:t>
            </a:r>
            <a:r>
              <a:rPr lang="en-US" sz="2400" dirty="0" err="1">
                <a:latin typeface="Cambria" pitchFamily="18" charset="0"/>
                <a:ea typeface="Cambria" pitchFamily="18" charset="0"/>
              </a:rPr>
              <a:t>đến</a:t>
            </a:r>
            <a:r>
              <a:rPr lang="en-US" sz="2400" dirty="0">
                <a:latin typeface="Cambria" pitchFamily="18" charset="0"/>
                <a:ea typeface="Cambria" pitchFamily="18" charset="0"/>
              </a:rPr>
              <a:t> “…</a:t>
            </a:r>
            <a:r>
              <a:rPr lang="en-US" sz="2400" dirty="0" err="1">
                <a:latin typeface="Cambria" pitchFamily="18" charset="0"/>
                <a:ea typeface="Cambria" pitchFamily="18" charset="0"/>
              </a:rPr>
              <a:t>chẳng</a:t>
            </a:r>
            <a:r>
              <a:rPr lang="en-US" sz="2400" dirty="0">
                <a:latin typeface="Cambria" pitchFamily="18" charset="0"/>
                <a:ea typeface="Cambria" pitchFamily="18" charset="0"/>
              </a:rPr>
              <a:t> </a:t>
            </a:r>
            <a:r>
              <a:rPr lang="en-US" sz="2400" dirty="0" err="1">
                <a:latin typeface="Cambria" pitchFamily="18" charset="0"/>
                <a:ea typeface="Cambria" pitchFamily="18" charset="0"/>
              </a:rPr>
              <a:t>hỏi</a:t>
            </a:r>
            <a:r>
              <a:rPr lang="en-US" sz="2400" dirty="0">
                <a:latin typeface="Cambria" pitchFamily="18" charset="0"/>
                <a:ea typeface="Cambria" pitchFamily="18" charset="0"/>
              </a:rPr>
              <a:t> </a:t>
            </a:r>
            <a:r>
              <a:rPr lang="en-US" sz="2400" dirty="0" err="1">
                <a:latin typeface="Cambria" pitchFamily="18" charset="0"/>
                <a:ea typeface="Cambria" pitchFamily="18" charset="0"/>
              </a:rPr>
              <a:t>một</a:t>
            </a:r>
            <a:r>
              <a:rPr lang="en-US" sz="2400" dirty="0">
                <a:latin typeface="Cambria" pitchFamily="18" charset="0"/>
                <a:ea typeface="Cambria" pitchFamily="18" charset="0"/>
              </a:rPr>
              <a:t> </a:t>
            </a:r>
            <a:r>
              <a:rPr lang="en-US" sz="2400" dirty="0" err="1">
                <a:latin typeface="Cambria" pitchFamily="18" charset="0"/>
                <a:ea typeface="Cambria" pitchFamily="18" charset="0"/>
              </a:rPr>
              <a:t>lời</a:t>
            </a:r>
            <a:r>
              <a:rPr lang="en-US" sz="2400" dirty="0">
                <a:latin typeface="Cambria" pitchFamily="18" charset="0"/>
                <a:ea typeface="Cambria" pitchFamily="18" charset="0"/>
              </a:rPr>
              <a:t>”: </a:t>
            </a:r>
            <a:r>
              <a:rPr lang="en-US" sz="2400" dirty="0" err="1">
                <a:latin typeface="Cambria" pitchFamily="18" charset="0"/>
                <a:ea typeface="Cambria" pitchFamily="18" charset="0"/>
              </a:rPr>
              <a:t>Bối</a:t>
            </a:r>
            <a:r>
              <a:rPr lang="en-US" sz="2400" dirty="0">
                <a:latin typeface="Cambria" pitchFamily="18" charset="0"/>
                <a:ea typeface="Cambria" pitchFamily="18" charset="0"/>
              </a:rPr>
              <a:t> </a:t>
            </a:r>
            <a:r>
              <a:rPr lang="en-US" sz="2400" dirty="0" err="1">
                <a:latin typeface="Cambria" pitchFamily="18" charset="0"/>
                <a:ea typeface="Cambria" pitchFamily="18" charset="0"/>
              </a:rPr>
              <a:t>cảnh</a:t>
            </a:r>
            <a:r>
              <a:rPr lang="en-US" sz="2400" dirty="0">
                <a:latin typeface="Cambria" pitchFamily="18" charset="0"/>
                <a:ea typeface="Cambria" pitchFamily="18" charset="0"/>
              </a:rPr>
              <a:t> </a:t>
            </a:r>
            <a:r>
              <a:rPr lang="en-US" sz="2400" dirty="0" err="1">
                <a:latin typeface="Cambria" pitchFamily="18" charset="0"/>
                <a:ea typeface="Cambria" pitchFamily="18" charset="0"/>
              </a:rPr>
              <a:t>diễn</a:t>
            </a:r>
            <a:r>
              <a:rPr lang="en-US" sz="2400" dirty="0">
                <a:latin typeface="Cambria" pitchFamily="18" charset="0"/>
                <a:ea typeface="Cambria" pitchFamily="18" charset="0"/>
              </a:rPr>
              <a:t> </a:t>
            </a:r>
            <a:r>
              <a:rPr lang="en-US" sz="2400" dirty="0" err="1">
                <a:latin typeface="Cambria" pitchFamily="18" charset="0"/>
                <a:ea typeface="Cambria" pitchFamily="18" charset="0"/>
              </a:rPr>
              <a:t>ra</a:t>
            </a:r>
            <a:r>
              <a:rPr lang="en-US" sz="2400" dirty="0">
                <a:latin typeface="Cambria" pitchFamily="18" charset="0"/>
                <a:ea typeface="Cambria" pitchFamily="18" charset="0"/>
              </a:rPr>
              <a:t> </a:t>
            </a:r>
            <a:r>
              <a:rPr lang="en-US" sz="2400" dirty="0" err="1">
                <a:latin typeface="Cambria" pitchFamily="18" charset="0"/>
                <a:ea typeface="Cambria" pitchFamily="18" charset="0"/>
              </a:rPr>
              <a:t>cuộc</a:t>
            </a:r>
            <a:r>
              <a:rPr lang="en-US" sz="2400" dirty="0">
                <a:latin typeface="Cambria" pitchFamily="18" charset="0"/>
                <a:ea typeface="Cambria" pitchFamily="18" charset="0"/>
              </a:rPr>
              <a:t> </a:t>
            </a:r>
            <a:r>
              <a:rPr lang="en-US" sz="2400" dirty="0" err="1">
                <a:latin typeface="Cambria" pitchFamily="18" charset="0"/>
                <a:ea typeface="Cambria" pitchFamily="18" charset="0"/>
              </a:rPr>
              <a:t>yết</a:t>
            </a:r>
            <a:r>
              <a:rPr lang="en-US" sz="2400" dirty="0">
                <a:latin typeface="Cambria" pitchFamily="18" charset="0"/>
                <a:ea typeface="Cambria" pitchFamily="18" charset="0"/>
              </a:rPr>
              <a:t> </a:t>
            </a:r>
            <a:r>
              <a:rPr lang="en-US" sz="2400" dirty="0" err="1">
                <a:latin typeface="Cambria" pitchFamily="18" charset="0"/>
                <a:ea typeface="Cambria" pitchFamily="18" charset="0"/>
              </a:rPr>
              <a:t>kiến</a:t>
            </a:r>
            <a:r>
              <a:rPr lang="en-US" sz="2400" dirty="0">
                <a:latin typeface="Cambria" pitchFamily="18" charset="0"/>
                <a:ea typeface="Cambria" pitchFamily="18" charset="0"/>
              </a:rPr>
              <a:t> </a:t>
            </a:r>
            <a:r>
              <a:rPr lang="en-US" sz="2400" dirty="0" err="1">
                <a:latin typeface="Cambria" pitchFamily="18" charset="0"/>
                <a:ea typeface="Cambria" pitchFamily="18" charset="0"/>
              </a:rPr>
              <a:t>vua</a:t>
            </a:r>
            <a:endParaRPr lang="en-US" sz="2400" dirty="0">
              <a:latin typeface="Cambria" pitchFamily="18" charset="0"/>
              <a:ea typeface="Cambria" pitchFamily="18" charset="0"/>
            </a:endParaRPr>
          </a:p>
          <a:p>
            <a:r>
              <a:rPr lang="en-US" sz="2400" dirty="0" err="1">
                <a:latin typeface="Cambria" pitchFamily="18" charset="0"/>
                <a:ea typeface="Cambria" pitchFamily="18" charset="0"/>
              </a:rPr>
              <a:t>Phần</a:t>
            </a:r>
            <a:r>
              <a:rPr lang="en-US" sz="2400" dirty="0">
                <a:latin typeface="Cambria" pitchFamily="18" charset="0"/>
                <a:ea typeface="Cambria" pitchFamily="18" charset="0"/>
              </a:rPr>
              <a:t> 2: </a:t>
            </a:r>
            <a:r>
              <a:rPr lang="en-US" sz="2400" dirty="0" err="1">
                <a:latin typeface="Cambria" pitchFamily="18" charset="0"/>
                <a:ea typeface="Cambria" pitchFamily="18" charset="0"/>
              </a:rPr>
              <a:t>Tiếp</a:t>
            </a:r>
            <a:r>
              <a:rPr lang="en-US" sz="2400" dirty="0">
                <a:latin typeface="Cambria" pitchFamily="18" charset="0"/>
                <a:ea typeface="Cambria" pitchFamily="18" charset="0"/>
              </a:rPr>
              <a:t> </a:t>
            </a:r>
            <a:r>
              <a:rPr lang="en-US" sz="2400" dirty="0" err="1">
                <a:latin typeface="Cambria" pitchFamily="18" charset="0"/>
                <a:ea typeface="Cambria" pitchFamily="18" charset="0"/>
              </a:rPr>
              <a:t>đến</a:t>
            </a:r>
            <a:r>
              <a:rPr lang="en-US" sz="2400" dirty="0">
                <a:latin typeface="Cambria" pitchFamily="18" charset="0"/>
                <a:ea typeface="Cambria" pitchFamily="18" charset="0"/>
              </a:rPr>
              <a:t> “…</a:t>
            </a:r>
            <a:r>
              <a:rPr lang="en-US" sz="2400" dirty="0" err="1">
                <a:latin typeface="Cambria" pitchFamily="18" charset="0"/>
                <a:ea typeface="Cambria" pitchFamily="18" charset="0"/>
              </a:rPr>
              <a:t>thưởng</a:t>
            </a:r>
            <a:r>
              <a:rPr lang="en-US" sz="2400" dirty="0">
                <a:latin typeface="Cambria" pitchFamily="18" charset="0"/>
                <a:ea typeface="Cambria" pitchFamily="18" charset="0"/>
              </a:rPr>
              <a:t> </a:t>
            </a:r>
            <a:r>
              <a:rPr lang="en-US" sz="2400" dirty="0" err="1">
                <a:latin typeface="Cambria" pitchFamily="18" charset="0"/>
                <a:ea typeface="Cambria" pitchFamily="18" charset="0"/>
              </a:rPr>
              <a:t>cho</a:t>
            </a:r>
            <a:r>
              <a:rPr lang="en-US" sz="2400" dirty="0">
                <a:latin typeface="Cambria" pitchFamily="18" charset="0"/>
                <a:ea typeface="Cambria" pitchFamily="18" charset="0"/>
              </a:rPr>
              <a:t> </a:t>
            </a:r>
            <a:r>
              <a:rPr lang="en-US" sz="2400" dirty="0" err="1">
                <a:latin typeface="Cambria" pitchFamily="18" charset="0"/>
                <a:ea typeface="Cambria" pitchFamily="18" charset="0"/>
              </a:rPr>
              <a:t>em</a:t>
            </a:r>
            <a:r>
              <a:rPr lang="en-US" sz="2400" dirty="0">
                <a:latin typeface="Cambria" pitchFamily="18" charset="0"/>
                <a:ea typeface="Cambria" pitchFamily="18" charset="0"/>
              </a:rPr>
              <a:t> ta </a:t>
            </a:r>
            <a:r>
              <a:rPr lang="en-US" sz="2400" dirty="0" err="1">
                <a:latin typeface="Cambria" pitchFamily="18" charset="0"/>
                <a:ea typeface="Cambria" pitchFamily="18" charset="0"/>
              </a:rPr>
              <a:t>một</a:t>
            </a:r>
            <a:r>
              <a:rPr lang="en-US" sz="2400" dirty="0">
                <a:latin typeface="Cambria" pitchFamily="18" charset="0"/>
                <a:ea typeface="Cambria" pitchFamily="18" charset="0"/>
              </a:rPr>
              <a:t> </a:t>
            </a:r>
            <a:r>
              <a:rPr lang="en-US" sz="2400" dirty="0" err="1">
                <a:latin typeface="Cambria" pitchFamily="18" charset="0"/>
                <a:ea typeface="Cambria" pitchFamily="18" charset="0"/>
              </a:rPr>
              <a:t>quả</a:t>
            </a:r>
            <a:r>
              <a:rPr lang="en-US" sz="2400" dirty="0">
                <a:latin typeface="Cambria" pitchFamily="18" charset="0"/>
                <a:ea typeface="Cambria" pitchFamily="18" charset="0"/>
              </a:rPr>
              <a:t>”: </a:t>
            </a:r>
            <a:r>
              <a:rPr lang="en-US" sz="2400" dirty="0" err="1">
                <a:latin typeface="Cambria" pitchFamily="18" charset="0"/>
                <a:ea typeface="Cambria" pitchFamily="18" charset="0"/>
              </a:rPr>
              <a:t>Cuộc</a:t>
            </a:r>
            <a:r>
              <a:rPr lang="en-US" sz="2400" dirty="0">
                <a:latin typeface="Cambria" pitchFamily="18" charset="0"/>
                <a:ea typeface="Cambria" pitchFamily="18" charset="0"/>
              </a:rPr>
              <a:t> </a:t>
            </a:r>
            <a:r>
              <a:rPr lang="en-US" sz="2400" dirty="0" err="1">
                <a:latin typeface="Cambria" pitchFamily="18" charset="0"/>
                <a:ea typeface="Cambria" pitchFamily="18" charset="0"/>
              </a:rPr>
              <a:t>yết</a:t>
            </a:r>
            <a:r>
              <a:rPr lang="en-US" sz="2400" dirty="0">
                <a:latin typeface="Cambria" pitchFamily="18" charset="0"/>
                <a:ea typeface="Cambria" pitchFamily="18" charset="0"/>
              </a:rPr>
              <a:t> </a:t>
            </a:r>
            <a:r>
              <a:rPr lang="en-US" sz="2400" dirty="0" err="1">
                <a:latin typeface="Cambria" pitchFamily="18" charset="0"/>
                <a:ea typeface="Cambria" pitchFamily="18" charset="0"/>
              </a:rPr>
              <a:t>kiến</a:t>
            </a:r>
            <a:r>
              <a:rPr lang="en-US" sz="2400" dirty="0">
                <a:latin typeface="Cambria" pitchFamily="18" charset="0"/>
                <a:ea typeface="Cambria" pitchFamily="18" charset="0"/>
              </a:rPr>
              <a:t> </a:t>
            </a:r>
            <a:r>
              <a:rPr lang="en-US" sz="2400" dirty="0" err="1">
                <a:latin typeface="Cambria" pitchFamily="18" charset="0"/>
                <a:ea typeface="Cambria" pitchFamily="18" charset="0"/>
              </a:rPr>
              <a:t>vua</a:t>
            </a:r>
            <a:r>
              <a:rPr lang="en-US" sz="2400" dirty="0">
                <a:latin typeface="Cambria" pitchFamily="18" charset="0"/>
                <a:ea typeface="Cambria" pitchFamily="18" charset="0"/>
              </a:rPr>
              <a:t> </a:t>
            </a:r>
            <a:r>
              <a:rPr lang="en-US" sz="2400" dirty="0" err="1">
                <a:latin typeface="Cambria" pitchFamily="18" charset="0"/>
                <a:ea typeface="Cambria" pitchFamily="18" charset="0"/>
              </a:rPr>
              <a:t>Thiệu</a:t>
            </a:r>
            <a:r>
              <a:rPr lang="en-US" sz="2400" dirty="0">
                <a:latin typeface="Cambria" pitchFamily="18" charset="0"/>
                <a:ea typeface="Cambria" pitchFamily="18" charset="0"/>
              </a:rPr>
              <a:t> </a:t>
            </a:r>
            <a:r>
              <a:rPr lang="en-US" sz="2400" dirty="0" err="1">
                <a:latin typeface="Cambria" pitchFamily="18" charset="0"/>
                <a:ea typeface="Cambria" pitchFamily="18" charset="0"/>
              </a:rPr>
              <a:t>Bảo</a:t>
            </a:r>
            <a:r>
              <a:rPr lang="en-US" sz="2400" dirty="0">
                <a:latin typeface="Cambria" pitchFamily="18" charset="0"/>
                <a:ea typeface="Cambria" pitchFamily="18" charset="0"/>
              </a:rPr>
              <a:t> </a:t>
            </a:r>
            <a:r>
              <a:rPr lang="en-US" sz="2400" dirty="0" err="1">
                <a:latin typeface="Cambria" pitchFamily="18" charset="0"/>
                <a:ea typeface="Cambria" pitchFamily="18" charset="0"/>
              </a:rPr>
              <a:t>của</a:t>
            </a:r>
            <a:r>
              <a:rPr lang="en-US" sz="2400" dirty="0">
                <a:latin typeface="Cambria" pitchFamily="18" charset="0"/>
                <a:ea typeface="Cambria" pitchFamily="18" charset="0"/>
              </a:rPr>
              <a:t> </a:t>
            </a:r>
            <a:r>
              <a:rPr lang="en-US" sz="2400" dirty="0" err="1">
                <a:latin typeface="Cambria" pitchFamily="18" charset="0"/>
                <a:ea typeface="Cambria" pitchFamily="18" charset="0"/>
              </a:rPr>
              <a:t>Trần</a:t>
            </a:r>
            <a:r>
              <a:rPr lang="en-US" sz="2400" dirty="0">
                <a:latin typeface="Cambria" pitchFamily="18" charset="0"/>
                <a:ea typeface="Cambria" pitchFamily="18" charset="0"/>
              </a:rPr>
              <a:t> </a:t>
            </a:r>
            <a:r>
              <a:rPr lang="en-US" sz="2400" dirty="0" err="1">
                <a:latin typeface="Cambria" pitchFamily="18" charset="0"/>
                <a:ea typeface="Cambria" pitchFamily="18" charset="0"/>
              </a:rPr>
              <a:t>Quốc</a:t>
            </a:r>
            <a:r>
              <a:rPr lang="en-US" sz="2400" dirty="0">
                <a:latin typeface="Cambria" pitchFamily="18" charset="0"/>
                <a:ea typeface="Cambria" pitchFamily="18" charset="0"/>
              </a:rPr>
              <a:t> </a:t>
            </a:r>
            <a:r>
              <a:rPr lang="en-US" sz="2400" dirty="0" err="1">
                <a:latin typeface="Cambria" pitchFamily="18" charset="0"/>
                <a:ea typeface="Cambria" pitchFamily="18" charset="0"/>
              </a:rPr>
              <a:t>Toản</a:t>
            </a:r>
            <a:endParaRPr lang="en-US" sz="2400" dirty="0">
              <a:latin typeface="Cambria" pitchFamily="18" charset="0"/>
              <a:ea typeface="Cambria" pitchFamily="18" charset="0"/>
            </a:endParaRPr>
          </a:p>
          <a:p>
            <a:r>
              <a:rPr lang="en-US" sz="2400" dirty="0" err="1">
                <a:latin typeface="Cambria" pitchFamily="18" charset="0"/>
                <a:ea typeface="Cambria" pitchFamily="18" charset="0"/>
              </a:rPr>
              <a:t>Phần</a:t>
            </a:r>
            <a:r>
              <a:rPr lang="en-US" sz="2400" dirty="0">
                <a:latin typeface="Cambria" pitchFamily="18" charset="0"/>
                <a:ea typeface="Cambria" pitchFamily="18" charset="0"/>
              </a:rPr>
              <a:t> 3: </a:t>
            </a:r>
            <a:r>
              <a:rPr lang="en-US" sz="2400" dirty="0" err="1">
                <a:latin typeface="Cambria" pitchFamily="18" charset="0"/>
                <a:ea typeface="Cambria" pitchFamily="18" charset="0"/>
              </a:rPr>
              <a:t>Còn</a:t>
            </a:r>
            <a:r>
              <a:rPr lang="en-US" sz="2400" dirty="0">
                <a:latin typeface="Cambria" pitchFamily="18" charset="0"/>
                <a:ea typeface="Cambria" pitchFamily="18" charset="0"/>
              </a:rPr>
              <a:t> </a:t>
            </a:r>
            <a:r>
              <a:rPr lang="en-US" sz="2400" dirty="0" err="1">
                <a:latin typeface="Cambria" pitchFamily="18" charset="0"/>
                <a:ea typeface="Cambria" pitchFamily="18" charset="0"/>
              </a:rPr>
              <a:t>lại</a:t>
            </a:r>
            <a:r>
              <a:rPr lang="en-US" sz="2400" dirty="0">
                <a:latin typeface="Cambria" pitchFamily="18" charset="0"/>
                <a:ea typeface="Cambria" pitchFamily="18" charset="0"/>
              </a:rPr>
              <a:t>: </a:t>
            </a:r>
            <a:r>
              <a:rPr lang="en-US" sz="2400" dirty="0" err="1">
                <a:latin typeface="Cambria" pitchFamily="18" charset="0"/>
                <a:ea typeface="Cambria" pitchFamily="18" charset="0"/>
              </a:rPr>
              <a:t>Hành</a:t>
            </a:r>
            <a:r>
              <a:rPr lang="en-US" sz="2400" dirty="0">
                <a:latin typeface="Cambria" pitchFamily="18" charset="0"/>
                <a:ea typeface="Cambria" pitchFamily="18" charset="0"/>
              </a:rPr>
              <a:t> </a:t>
            </a:r>
            <a:r>
              <a:rPr lang="en-US" sz="2400" dirty="0" err="1">
                <a:latin typeface="Cambria" pitchFamily="18" charset="0"/>
                <a:ea typeface="Cambria" pitchFamily="18" charset="0"/>
              </a:rPr>
              <a:t>động</a:t>
            </a:r>
            <a:r>
              <a:rPr lang="en-US" sz="2400" dirty="0">
                <a:latin typeface="Cambria" pitchFamily="18" charset="0"/>
                <a:ea typeface="Cambria" pitchFamily="18" charset="0"/>
              </a:rPr>
              <a:t> </a:t>
            </a:r>
            <a:r>
              <a:rPr lang="en-US" sz="2400" dirty="0" err="1">
                <a:latin typeface="Cambria" pitchFamily="18" charset="0"/>
                <a:ea typeface="Cambria" pitchFamily="18" charset="0"/>
              </a:rPr>
              <a:t>của</a:t>
            </a:r>
            <a:r>
              <a:rPr lang="en-US" sz="2400" dirty="0">
                <a:latin typeface="Cambria" pitchFamily="18" charset="0"/>
                <a:ea typeface="Cambria" pitchFamily="18" charset="0"/>
              </a:rPr>
              <a:t> </a:t>
            </a:r>
            <a:r>
              <a:rPr lang="en-US" sz="2400" dirty="0" err="1">
                <a:latin typeface="Cambria" pitchFamily="18" charset="0"/>
                <a:ea typeface="Cambria" pitchFamily="18" charset="0"/>
              </a:rPr>
              <a:t>Trần</a:t>
            </a:r>
            <a:r>
              <a:rPr lang="en-US" sz="2400" dirty="0">
                <a:latin typeface="Cambria" pitchFamily="18" charset="0"/>
                <a:ea typeface="Cambria" pitchFamily="18" charset="0"/>
              </a:rPr>
              <a:t> </a:t>
            </a:r>
            <a:r>
              <a:rPr lang="en-US" sz="2400" dirty="0" err="1">
                <a:latin typeface="Cambria" pitchFamily="18" charset="0"/>
                <a:ea typeface="Cambria" pitchFamily="18" charset="0"/>
              </a:rPr>
              <a:t>Quốc</a:t>
            </a:r>
            <a:r>
              <a:rPr lang="en-US" sz="2400" dirty="0">
                <a:latin typeface="Cambria" pitchFamily="18" charset="0"/>
                <a:ea typeface="Cambria" pitchFamily="18" charset="0"/>
              </a:rPr>
              <a:t> </a:t>
            </a:r>
            <a:r>
              <a:rPr lang="en-US" sz="2400" dirty="0" err="1">
                <a:latin typeface="Cambria" pitchFamily="18" charset="0"/>
                <a:ea typeface="Cambria" pitchFamily="18" charset="0"/>
              </a:rPr>
              <a:t>Toản</a:t>
            </a:r>
            <a:r>
              <a:rPr lang="en-US" sz="2400" dirty="0">
                <a:latin typeface="Cambria" pitchFamily="18" charset="0"/>
                <a:ea typeface="Cambria" pitchFamily="18" charset="0"/>
              </a:rPr>
              <a:t> </a:t>
            </a:r>
            <a:r>
              <a:rPr lang="en-US" sz="2400" dirty="0" err="1">
                <a:latin typeface="Cambria" pitchFamily="18" charset="0"/>
                <a:ea typeface="Cambria" pitchFamily="18" charset="0"/>
              </a:rPr>
              <a:t>sau</a:t>
            </a:r>
            <a:r>
              <a:rPr lang="en-US" sz="2400" dirty="0">
                <a:latin typeface="Cambria" pitchFamily="18" charset="0"/>
                <a:ea typeface="Cambria" pitchFamily="18" charset="0"/>
              </a:rPr>
              <a:t> </a:t>
            </a:r>
            <a:r>
              <a:rPr lang="en-US" sz="2400" dirty="0" err="1">
                <a:latin typeface="Cambria" pitchFamily="18" charset="0"/>
                <a:ea typeface="Cambria" pitchFamily="18" charset="0"/>
              </a:rPr>
              <a:t>khi</a:t>
            </a:r>
            <a:r>
              <a:rPr lang="en-US" sz="2400" dirty="0">
                <a:latin typeface="Cambria" pitchFamily="18" charset="0"/>
                <a:ea typeface="Cambria" pitchFamily="18" charset="0"/>
              </a:rPr>
              <a:t> </a:t>
            </a:r>
            <a:r>
              <a:rPr lang="en-US" sz="2400" dirty="0" err="1">
                <a:latin typeface="Cambria" pitchFamily="18" charset="0"/>
                <a:ea typeface="Cambria" pitchFamily="18" charset="0"/>
              </a:rPr>
              <a:t>được</a:t>
            </a:r>
            <a:r>
              <a:rPr lang="en-US" sz="2400" dirty="0">
                <a:latin typeface="Cambria" pitchFamily="18" charset="0"/>
                <a:ea typeface="Cambria" pitchFamily="18" charset="0"/>
              </a:rPr>
              <a:t> </a:t>
            </a:r>
            <a:r>
              <a:rPr lang="en-US" sz="2400" dirty="0" err="1">
                <a:latin typeface="Cambria" pitchFamily="18" charset="0"/>
                <a:ea typeface="Cambria" pitchFamily="18" charset="0"/>
              </a:rPr>
              <a:t>vua</a:t>
            </a:r>
            <a:r>
              <a:rPr lang="en-US" sz="2400" dirty="0">
                <a:latin typeface="Cambria" pitchFamily="18" charset="0"/>
                <a:ea typeface="Cambria" pitchFamily="18" charset="0"/>
              </a:rPr>
              <a:t> ban cam </a:t>
            </a:r>
            <a:r>
              <a:rPr lang="en-US" sz="2400" dirty="0" err="1">
                <a:latin typeface="Cambria" pitchFamily="18" charset="0"/>
                <a:ea typeface="Cambria" pitchFamily="18" charset="0"/>
              </a:rPr>
              <a:t>quý</a:t>
            </a:r>
            <a:endParaRPr lang="en-US" sz="2400" dirty="0">
              <a:latin typeface="Cambria" pitchFamily="18" charset="0"/>
              <a:ea typeface="Cambria" pitchFamily="18" charset="0"/>
            </a:endParaRPr>
          </a:p>
        </p:txBody>
      </p:sp>
    </p:spTree>
    <p:extLst>
      <p:ext uri="{BB962C8B-B14F-4D97-AF65-F5344CB8AC3E}">
        <p14:creationId xmlns:p14="http://schemas.microsoft.com/office/powerpoint/2010/main" val="35773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0"/>
          <p:cNvSpPr/>
          <p:nvPr/>
        </p:nvSpPr>
        <p:spPr>
          <a:xfrm>
            <a:off x="1472942" y="1616815"/>
            <a:ext cx="5120270" cy="3314999"/>
          </a:xfrm>
          <a:custGeom>
            <a:avLst/>
            <a:gdLst/>
            <a:ahLst/>
            <a:cxnLst/>
            <a:rect l="l" t="t" r="r" b="b"/>
            <a:pathLst>
              <a:path w="10240540" h="6629997" extrusionOk="0">
                <a:moveTo>
                  <a:pt x="0" y="0"/>
                </a:moveTo>
                <a:lnTo>
                  <a:pt x="10240540" y="0"/>
                </a:lnTo>
                <a:lnTo>
                  <a:pt x="10240540" y="6629997"/>
                </a:lnTo>
                <a:lnTo>
                  <a:pt x="0" y="6629997"/>
                </a:lnTo>
                <a:lnTo>
                  <a:pt x="0" y="0"/>
                </a:lnTo>
                <a:close/>
              </a:path>
            </a:pathLst>
          </a:custGeom>
          <a:blipFill rotWithShape="1">
            <a:blip r:embed="rId3">
              <a:alphaModFix/>
            </a:blip>
            <a:stretch>
              <a:fillRect l="-9578"/>
            </a:stretch>
          </a:blipFill>
          <a:ln>
            <a:noFill/>
          </a:ln>
        </p:spPr>
      </p:sp>
      <p:sp>
        <p:nvSpPr>
          <p:cNvPr id="435" name="Google Shape;435;p20"/>
          <p:cNvSpPr txBox="1"/>
          <p:nvPr/>
        </p:nvSpPr>
        <p:spPr>
          <a:xfrm>
            <a:off x="1506269" y="1448281"/>
            <a:ext cx="5930983"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600" b="1" i="0" u="none" strike="noStrike" cap="none" dirty="0" smtClean="0">
                <a:solidFill>
                  <a:srgbClr val="FF0000"/>
                </a:solidFill>
                <a:latin typeface="Palatino Linotype"/>
                <a:ea typeface="Palatino Linotype"/>
                <a:cs typeface="Palatino Linotype"/>
                <a:sym typeface="Palatino Linotype"/>
              </a:rPr>
              <a:t>II. </a:t>
            </a:r>
            <a:r>
              <a:rPr lang="en-US" sz="3600" b="1" i="0" u="none" strike="noStrike" cap="none" dirty="0">
                <a:solidFill>
                  <a:srgbClr val="FF0000"/>
                </a:solidFill>
                <a:latin typeface="Palatino Linotype"/>
                <a:ea typeface="Palatino Linotype"/>
                <a:cs typeface="Palatino Linotype"/>
                <a:sym typeface="Palatino Linotype"/>
              </a:rPr>
              <a:t>KHÁM PHÁ </a:t>
            </a:r>
            <a:r>
              <a:rPr lang="en-US" sz="3600" b="1" i="0" u="none" strike="noStrike" cap="none" dirty="0" smtClean="0">
                <a:solidFill>
                  <a:srgbClr val="FF0000"/>
                </a:solidFill>
                <a:latin typeface="Palatino Linotype"/>
                <a:ea typeface="Palatino Linotype"/>
                <a:cs typeface="Palatino Linotype"/>
                <a:sym typeface="Palatino Linotype"/>
              </a:rPr>
              <a:t>CHI TIẾT VĂN </a:t>
            </a:r>
            <a:r>
              <a:rPr lang="en-US" sz="3600" b="1" i="0" u="none" strike="noStrike" cap="none" dirty="0">
                <a:solidFill>
                  <a:srgbClr val="FF0000"/>
                </a:solidFill>
                <a:latin typeface="Palatino Linotype"/>
                <a:ea typeface="Palatino Linotype"/>
                <a:cs typeface="Palatino Linotype"/>
                <a:sym typeface="Palatino Linotype"/>
              </a:rPr>
              <a:t>BẢN</a:t>
            </a:r>
            <a:endParaRPr sz="1600" b="0" i="0" u="none" strike="noStrike" cap="none" dirty="0">
              <a:solidFill>
                <a:srgbClr val="FF0000"/>
              </a:solidFill>
              <a:sym typeface="Arial"/>
            </a:endParaRPr>
          </a:p>
        </p:txBody>
      </p:sp>
      <p:sp>
        <p:nvSpPr>
          <p:cNvPr id="437" name="Google Shape;437;p20"/>
          <p:cNvSpPr/>
          <p:nvPr/>
        </p:nvSpPr>
        <p:spPr>
          <a:xfrm>
            <a:off x="1187624" y="143040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0"/>
          <p:cNvSpPr/>
          <p:nvPr/>
        </p:nvSpPr>
        <p:spPr>
          <a:xfrm>
            <a:off x="7437252" y="143040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500"/>
                                        <p:tgtEl>
                                          <p:spTgt spid="435"/>
                                        </p:tgtEl>
                                      </p:cBhvr>
                                    </p:animEffect>
                                  </p:childTnLst>
                                </p:cTn>
                              </p:par>
                              <p:par>
                                <p:cTn id="8" presetID="10" presetClass="entr" presetSubtype="0" fill="hold" nodeType="withEffect">
                                  <p:stCondLst>
                                    <p:cond delay="0"/>
                                  </p:stCondLst>
                                  <p:childTnLst>
                                    <p:set>
                                      <p:cBhvr>
                                        <p:cTn id="9" dur="1" fill="hold">
                                          <p:stCondLst>
                                            <p:cond delay="0"/>
                                          </p:stCondLst>
                                        </p:cTn>
                                        <p:tgtEl>
                                          <p:spTgt spid="437"/>
                                        </p:tgtEl>
                                        <p:attrNameLst>
                                          <p:attrName>style.visibility</p:attrName>
                                        </p:attrNameLst>
                                      </p:cBhvr>
                                      <p:to>
                                        <p:strVal val="visible"/>
                                      </p:to>
                                    </p:set>
                                    <p:animEffect transition="in" filter="fade">
                                      <p:cBhvr>
                                        <p:cTn id="10" dur="500"/>
                                        <p:tgtEl>
                                          <p:spTgt spid="437"/>
                                        </p:tgtEl>
                                      </p:cBhvr>
                                    </p:animEffect>
                                  </p:childTnLst>
                                </p:cTn>
                              </p:par>
                              <p:par>
                                <p:cTn id="11" presetID="10" presetClass="entr" presetSubtype="0" fill="hold" nodeType="withEffect">
                                  <p:stCondLst>
                                    <p:cond delay="0"/>
                                  </p:stCondLst>
                                  <p:childTnLst>
                                    <p:set>
                                      <p:cBhvr>
                                        <p:cTn id="12" dur="1" fill="hold">
                                          <p:stCondLst>
                                            <p:cond delay="0"/>
                                          </p:stCondLst>
                                        </p:cTn>
                                        <p:tgtEl>
                                          <p:spTgt spid="438"/>
                                        </p:tgtEl>
                                        <p:attrNameLst>
                                          <p:attrName>style.visibility</p:attrName>
                                        </p:attrNameLst>
                                      </p:cBhvr>
                                      <p:to>
                                        <p:strVal val="visible"/>
                                      </p:to>
                                    </p:set>
                                    <p:animEffect transition="in" filter="fade">
                                      <p:cBhvr>
                                        <p:cTn id="13" dur="500"/>
                                        <p:tgtEl>
                                          <p:spTgt spid="4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4"/>
                                        </p:tgtEl>
                                        <p:attrNameLst>
                                          <p:attrName>style.visibility</p:attrName>
                                        </p:attrNameLst>
                                      </p:cBhvr>
                                      <p:to>
                                        <p:strVal val="visible"/>
                                      </p:to>
                                    </p:set>
                                    <p:animEffect transition="in" filter="fade">
                                      <p:cBhvr>
                                        <p:cTn id="18" dur="10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1"/>
          <p:cNvPicPr preferRelativeResize="0"/>
          <p:nvPr/>
        </p:nvPicPr>
        <p:blipFill rotWithShape="1">
          <a:blip r:embed="rId3">
            <a:alphaModFix/>
          </a:blip>
          <a:srcRect t="7786" b="7786"/>
          <a:stretch/>
        </p:blipFill>
        <p:spPr>
          <a:xfrm>
            <a:off x="0" y="0"/>
            <a:ext cx="9144000" cy="5143500"/>
          </a:xfrm>
          <a:prstGeom prst="rect">
            <a:avLst/>
          </a:prstGeom>
          <a:noFill/>
          <a:ln>
            <a:noFill/>
          </a:ln>
        </p:spPr>
      </p:pic>
      <p:sp>
        <p:nvSpPr>
          <p:cNvPr id="445" name="Google Shape;445;p21"/>
          <p:cNvSpPr/>
          <p:nvPr/>
        </p:nvSpPr>
        <p:spPr>
          <a:xfrm>
            <a:off x="2074019" y="-2752"/>
            <a:ext cx="3416671" cy="2276357"/>
          </a:xfrm>
          <a:custGeom>
            <a:avLst/>
            <a:gdLst/>
            <a:ahLst/>
            <a:cxnLst/>
            <a:rect l="l" t="t" r="r" b="b"/>
            <a:pathLst>
              <a:path w="6833342" h="4552714" extrusionOk="0">
                <a:moveTo>
                  <a:pt x="0" y="0"/>
                </a:moveTo>
                <a:lnTo>
                  <a:pt x="6833341" y="0"/>
                </a:lnTo>
                <a:lnTo>
                  <a:pt x="6833341" y="4552714"/>
                </a:lnTo>
                <a:lnTo>
                  <a:pt x="0" y="4552714"/>
                </a:lnTo>
                <a:lnTo>
                  <a:pt x="0" y="0"/>
                </a:lnTo>
                <a:close/>
              </a:path>
            </a:pathLst>
          </a:custGeom>
          <a:blipFill rotWithShape="1">
            <a:blip r:embed="rId4">
              <a:alphaModFix/>
            </a:blip>
            <a:stretch>
              <a:fillRect/>
            </a:stretch>
          </a:blipFill>
          <a:ln>
            <a:noFill/>
          </a:ln>
        </p:spPr>
      </p:sp>
      <p:sp>
        <p:nvSpPr>
          <p:cNvPr id="446" name="Google Shape;446;p21"/>
          <p:cNvSpPr/>
          <p:nvPr/>
        </p:nvSpPr>
        <p:spPr>
          <a:xfrm>
            <a:off x="-270364" y="-185595"/>
            <a:ext cx="9599977" cy="827998"/>
          </a:xfrm>
          <a:custGeom>
            <a:avLst/>
            <a:gdLst/>
            <a:ahLst/>
            <a:cxnLst/>
            <a:rect l="l" t="t" r="r" b="b"/>
            <a:pathLst>
              <a:path w="19199953" h="1655996" extrusionOk="0">
                <a:moveTo>
                  <a:pt x="0" y="0"/>
                </a:moveTo>
                <a:lnTo>
                  <a:pt x="19199953" y="0"/>
                </a:lnTo>
                <a:lnTo>
                  <a:pt x="19199953" y="1655996"/>
                </a:lnTo>
                <a:lnTo>
                  <a:pt x="0" y="1655996"/>
                </a:lnTo>
                <a:lnTo>
                  <a:pt x="0" y="0"/>
                </a:lnTo>
                <a:close/>
              </a:path>
            </a:pathLst>
          </a:custGeom>
          <a:blipFill rotWithShape="1">
            <a:blip r:embed="rId5">
              <a:alphaModFix/>
            </a:blip>
            <a:stretch>
              <a:fillRect/>
            </a:stretch>
          </a:blipFill>
          <a:ln>
            <a:noFill/>
          </a:ln>
        </p:spPr>
      </p:sp>
      <p:grpSp>
        <p:nvGrpSpPr>
          <p:cNvPr id="447" name="Google Shape;447;p21"/>
          <p:cNvGrpSpPr/>
          <p:nvPr/>
        </p:nvGrpSpPr>
        <p:grpSpPr>
          <a:xfrm>
            <a:off x="268982" y="471438"/>
            <a:ext cx="8570175" cy="4310438"/>
            <a:chOff x="41" y="202497"/>
            <a:chExt cx="8570175" cy="4310438"/>
          </a:xfrm>
        </p:grpSpPr>
        <p:sp>
          <p:nvSpPr>
            <p:cNvPr id="448" name="Google Shape;448;p21"/>
            <p:cNvSpPr/>
            <p:nvPr/>
          </p:nvSpPr>
          <p:spPr>
            <a:xfrm>
              <a:off x="41" y="202497"/>
              <a:ext cx="4004754" cy="822916"/>
            </a:xfrm>
            <a:prstGeom prst="rect">
              <a:avLst/>
            </a:prstGeom>
            <a:solidFill>
              <a:schemeClr val="lt1"/>
            </a:solidFill>
            <a:ln w="25400"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1"/>
            <p:cNvSpPr txBox="1"/>
            <p:nvPr/>
          </p:nvSpPr>
          <p:spPr>
            <a:xfrm>
              <a:off x="41" y="202497"/>
              <a:ext cx="4004754" cy="822916"/>
            </a:xfrm>
            <a:prstGeom prst="rect">
              <a:avLst/>
            </a:prstGeom>
            <a:noFill/>
            <a:ln>
              <a:noFill/>
            </a:ln>
          </p:spPr>
          <p:txBody>
            <a:bodyPr spcFirstLastPara="1" wrap="square" lIns="149350" tIns="85325" rIns="149350" bIns="853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1" u="none" strike="noStrike" cap="none">
                  <a:solidFill>
                    <a:srgbClr val="22170B"/>
                  </a:solidFill>
                  <a:latin typeface="Cambria"/>
                  <a:ea typeface="Cambria"/>
                  <a:cs typeface="Cambria"/>
                  <a:sym typeface="Cambria"/>
                </a:rPr>
                <a:t>Nhiệm vụ nhóm 1 và 2: Tìm hiểu cốt truyện, bối cảnh </a:t>
              </a:r>
              <a:endParaRPr sz="2100" b="0" i="0" u="none" strike="noStrike" cap="none">
                <a:solidFill>
                  <a:srgbClr val="22170B"/>
                </a:solidFill>
                <a:latin typeface="Arial"/>
                <a:ea typeface="Arial"/>
                <a:cs typeface="Arial"/>
                <a:sym typeface="Arial"/>
              </a:endParaRPr>
            </a:p>
          </p:txBody>
        </p:sp>
        <p:sp>
          <p:nvSpPr>
            <p:cNvPr id="450" name="Google Shape;450;p21"/>
            <p:cNvSpPr/>
            <p:nvPr/>
          </p:nvSpPr>
          <p:spPr>
            <a:xfrm>
              <a:off x="41" y="1025413"/>
              <a:ext cx="4004754" cy="3487522"/>
            </a:xfrm>
            <a:prstGeom prst="rect">
              <a:avLst/>
            </a:prstGeom>
            <a:solidFill>
              <a:srgbClr val="F1EAE1">
                <a:alpha val="89411"/>
              </a:srgbClr>
            </a:solidFill>
            <a:ln w="25400" cap="flat" cmpd="sng">
              <a:solidFill>
                <a:schemeClr val="dk2">
                  <a:alpha val="89411"/>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1"/>
            <p:cNvSpPr txBox="1"/>
            <p:nvPr/>
          </p:nvSpPr>
          <p:spPr>
            <a:xfrm>
              <a:off x="41" y="1025413"/>
              <a:ext cx="4004754" cy="3487522"/>
            </a:xfrm>
            <a:prstGeom prst="rect">
              <a:avLst/>
            </a:prstGeom>
            <a:noFill/>
            <a:ln>
              <a:noFill/>
            </a:ln>
          </p:spPr>
          <p:txBody>
            <a:bodyPr spcFirstLastPara="1" wrap="square" lIns="112000" tIns="112000" rIns="149350" bIns="168000" anchor="t" anchorCtr="0">
              <a:noAutofit/>
            </a:bodyPr>
            <a:lstStyle/>
            <a:p>
              <a:pPr marL="228600" marR="0" lvl="1" indent="-228600" algn="just" rtl="0">
                <a:lnSpc>
                  <a:spcPct val="100000"/>
                </a:lnSpc>
                <a:spcBef>
                  <a:spcPts val="0"/>
                </a:spcBef>
                <a:spcAft>
                  <a:spcPts val="0"/>
                </a:spcAft>
                <a:buClr>
                  <a:srgbClr val="000000"/>
                </a:buClr>
                <a:buSzPts val="2100"/>
                <a:buFont typeface="Arial"/>
                <a:buChar char="•"/>
              </a:pPr>
              <a:r>
                <a:rPr lang="en-US" sz="2100" b="0" i="1" u="none" strike="noStrike" cap="none">
                  <a:solidFill>
                    <a:srgbClr val="22170B"/>
                  </a:solidFill>
                  <a:latin typeface="Cambria"/>
                  <a:ea typeface="Cambria"/>
                  <a:cs typeface="Cambria"/>
                  <a:sym typeface="Cambria"/>
                </a:rPr>
                <a:t>Nhóm 1: Vẽ sơ đồ tư duy cốt truyện và vẽ tranh minh họa bối cảnh rồi giới thiệu cho cả lớp.</a:t>
              </a:r>
              <a:endParaRPr sz="1400" b="0" i="0" u="none" strike="noStrike" cap="none">
                <a:solidFill>
                  <a:srgbClr val="000000"/>
                </a:solidFill>
                <a:latin typeface="Arial"/>
                <a:ea typeface="Arial"/>
                <a:cs typeface="Arial"/>
                <a:sym typeface="Arial"/>
              </a:endParaRPr>
            </a:p>
            <a:p>
              <a:pPr marL="228600" marR="0" lvl="1" indent="-228600" algn="just" rtl="0">
                <a:lnSpc>
                  <a:spcPct val="100000"/>
                </a:lnSpc>
                <a:spcBef>
                  <a:spcPts val="315"/>
                </a:spcBef>
                <a:spcAft>
                  <a:spcPts val="0"/>
                </a:spcAft>
                <a:buClr>
                  <a:srgbClr val="000000"/>
                </a:buClr>
                <a:buSzPts val="2100"/>
                <a:buFont typeface="Arial"/>
                <a:buChar char="•"/>
              </a:pPr>
              <a:r>
                <a:rPr lang="en-US" sz="2100" b="0" i="1" u="none" strike="noStrike" cap="none">
                  <a:solidFill>
                    <a:srgbClr val="22170B"/>
                  </a:solidFill>
                  <a:latin typeface="Cambria"/>
                  <a:ea typeface="Cambria"/>
                  <a:cs typeface="Cambria"/>
                  <a:sym typeface="Cambria"/>
                </a:rPr>
                <a:t>Nhóm 2: Đóng hoạt cảnh tái hiện bối cảnh và cốt truyện (thời gian hoạt cảnh: 3 phút)</a:t>
              </a:r>
              <a:endParaRPr sz="1400" b="0" i="0" u="none" strike="noStrike" cap="none">
                <a:solidFill>
                  <a:srgbClr val="000000"/>
                </a:solidFill>
                <a:latin typeface="Arial"/>
                <a:ea typeface="Arial"/>
                <a:cs typeface="Arial"/>
                <a:sym typeface="Arial"/>
              </a:endParaRPr>
            </a:p>
          </p:txBody>
        </p:sp>
        <p:sp>
          <p:nvSpPr>
            <p:cNvPr id="452" name="Google Shape;452;p21"/>
            <p:cNvSpPr/>
            <p:nvPr/>
          </p:nvSpPr>
          <p:spPr>
            <a:xfrm>
              <a:off x="4565462" y="202497"/>
              <a:ext cx="4004754" cy="822916"/>
            </a:xfrm>
            <a:prstGeom prst="rect">
              <a:avLst/>
            </a:prstGeom>
            <a:solidFill>
              <a:schemeClr val="lt1"/>
            </a:solidFill>
            <a:ln w="25400"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1"/>
            <p:cNvSpPr txBox="1"/>
            <p:nvPr/>
          </p:nvSpPr>
          <p:spPr>
            <a:xfrm>
              <a:off x="4565462" y="202497"/>
              <a:ext cx="4004754" cy="822916"/>
            </a:xfrm>
            <a:prstGeom prst="rect">
              <a:avLst/>
            </a:prstGeom>
            <a:noFill/>
            <a:ln>
              <a:noFill/>
            </a:ln>
          </p:spPr>
          <p:txBody>
            <a:bodyPr spcFirstLastPara="1" wrap="square" lIns="149350" tIns="85325" rIns="149350" bIns="853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1" u="none" strike="noStrike" cap="none">
                  <a:solidFill>
                    <a:srgbClr val="22170B"/>
                  </a:solidFill>
                  <a:latin typeface="Cambria"/>
                  <a:ea typeface="Cambria"/>
                  <a:cs typeface="Cambria"/>
                  <a:sym typeface="Cambria"/>
                </a:rPr>
                <a:t>Nhiệm vụ nhóm 3 và 4: Tìm hiểu nhân vật</a:t>
              </a:r>
              <a:endParaRPr sz="2100" b="0" i="1" u="none" strike="noStrike" cap="none">
                <a:solidFill>
                  <a:srgbClr val="22170B"/>
                </a:solidFill>
                <a:latin typeface="Cambria"/>
                <a:ea typeface="Cambria"/>
                <a:cs typeface="Cambria"/>
                <a:sym typeface="Cambria"/>
              </a:endParaRPr>
            </a:p>
          </p:txBody>
        </p:sp>
        <p:sp>
          <p:nvSpPr>
            <p:cNvPr id="454" name="Google Shape;454;p21"/>
            <p:cNvSpPr/>
            <p:nvPr/>
          </p:nvSpPr>
          <p:spPr>
            <a:xfrm>
              <a:off x="4565462" y="1025413"/>
              <a:ext cx="4004754" cy="3487522"/>
            </a:xfrm>
            <a:prstGeom prst="rect">
              <a:avLst/>
            </a:prstGeom>
            <a:solidFill>
              <a:srgbClr val="F1EAE1">
                <a:alpha val="89411"/>
              </a:srgbClr>
            </a:solidFill>
            <a:ln w="25400" cap="flat" cmpd="sng">
              <a:solidFill>
                <a:schemeClr val="dk2">
                  <a:alpha val="89411"/>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1"/>
            <p:cNvSpPr txBox="1"/>
            <p:nvPr/>
          </p:nvSpPr>
          <p:spPr>
            <a:xfrm>
              <a:off x="4565462" y="1025413"/>
              <a:ext cx="4004754" cy="3487522"/>
            </a:xfrm>
            <a:prstGeom prst="rect">
              <a:avLst/>
            </a:prstGeom>
            <a:noFill/>
            <a:ln>
              <a:noFill/>
            </a:ln>
          </p:spPr>
          <p:txBody>
            <a:bodyPr spcFirstLastPara="1" wrap="square" lIns="112000" tIns="112000" rIns="149350" bIns="168000" anchor="t" anchorCtr="0">
              <a:noAutofit/>
            </a:bodyPr>
            <a:lstStyle/>
            <a:p>
              <a:pPr marL="228600" marR="0" lvl="1" indent="-228600" algn="just" rtl="0">
                <a:lnSpc>
                  <a:spcPct val="100000"/>
                </a:lnSpc>
                <a:spcBef>
                  <a:spcPts val="0"/>
                </a:spcBef>
                <a:spcAft>
                  <a:spcPts val="0"/>
                </a:spcAft>
                <a:buClr>
                  <a:srgbClr val="000000"/>
                </a:buClr>
                <a:buSzPts val="2100"/>
                <a:buFont typeface="Arial"/>
                <a:buChar char="•"/>
              </a:pPr>
              <a:r>
                <a:rPr lang="en-US" sz="2100" b="0" i="1" u="none" strike="noStrike" cap="none">
                  <a:solidFill>
                    <a:srgbClr val="22170B"/>
                  </a:solidFill>
                  <a:latin typeface="Cambria"/>
                  <a:ea typeface="Cambria"/>
                  <a:cs typeface="Cambria"/>
                  <a:sym typeface="Cambria"/>
                </a:rPr>
                <a:t>Nhóm 3: giới thiệu và nêu cảm nhận về nhân vật Hoài Văn dựa trên phiếu học tập 2.1 (sản phẩm và thuyết trình sáng tạo theo phong cách cá nhân).</a:t>
              </a:r>
              <a:endParaRPr sz="1400" b="0" i="0" u="none" strike="noStrike" cap="none">
                <a:solidFill>
                  <a:srgbClr val="000000"/>
                </a:solidFill>
                <a:latin typeface="Arial"/>
                <a:ea typeface="Arial"/>
                <a:cs typeface="Arial"/>
                <a:sym typeface="Arial"/>
              </a:endParaRPr>
            </a:p>
            <a:p>
              <a:pPr marL="228600" marR="0" lvl="1" indent="-228600" algn="just" rtl="0">
                <a:lnSpc>
                  <a:spcPct val="100000"/>
                </a:lnSpc>
                <a:spcBef>
                  <a:spcPts val="315"/>
                </a:spcBef>
                <a:spcAft>
                  <a:spcPts val="0"/>
                </a:spcAft>
                <a:buClr>
                  <a:srgbClr val="000000"/>
                </a:buClr>
                <a:buSzPts val="2100"/>
                <a:buFont typeface="Arial"/>
                <a:buChar char="•"/>
              </a:pPr>
              <a:r>
                <a:rPr lang="en-US" sz="2100" b="0" i="1" u="none" strike="noStrike" cap="none">
                  <a:solidFill>
                    <a:srgbClr val="22170B"/>
                  </a:solidFill>
                  <a:latin typeface="Cambria"/>
                  <a:ea typeface="Cambria"/>
                  <a:cs typeface="Cambria"/>
                  <a:sym typeface="Cambria"/>
                </a:rPr>
                <a:t>Nhóm 4: giới thiệu và nêu cảm nhận về nhân vật vua Thiệu Bảo dựa trên phiếu học tập 2.2 (sản phẩm và thuyết trình sáng tạo theo phong cách cá nhân).</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3"/>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solidFill>
            <a:schemeClr val="bg1">
              <a:lumMod val="20000"/>
              <a:lumOff val="80000"/>
            </a:schemeClr>
          </a:soli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a:solidFill>
                  <a:srgbClr val="FF0000"/>
                </a:solidFill>
                <a:latin typeface="Cambria"/>
                <a:ea typeface="Cambria"/>
                <a:cs typeface="Cambria"/>
                <a:sym typeface="Cambria"/>
              </a:rPr>
              <a:t>1</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Tìm</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hiểu</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cốt</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truyện</a:t>
            </a:r>
            <a:endParaRPr sz="2400" b="1" i="0" u="none" strike="noStrike" cap="none" dirty="0">
              <a:solidFill>
                <a:srgbClr val="FF0000"/>
              </a:solidFill>
              <a:latin typeface="Cambria"/>
              <a:ea typeface="Cambria"/>
              <a:cs typeface="Cambria"/>
              <a:sym typeface="Cambria"/>
            </a:endParaRPr>
          </a:p>
        </p:txBody>
      </p:sp>
      <p:sp>
        <p:nvSpPr>
          <p:cNvPr id="473" name="Google Shape;473;p23"/>
          <p:cNvSpPr/>
          <p:nvPr/>
        </p:nvSpPr>
        <p:spPr>
          <a:xfrm>
            <a:off x="627530" y="9433558"/>
            <a:ext cx="7888940" cy="1068717"/>
          </a:xfrm>
          <a:custGeom>
            <a:avLst/>
            <a:gdLst/>
            <a:ahLst/>
            <a:cxnLst/>
            <a:rect l="l" t="t" r="r" b="b"/>
            <a:pathLst>
              <a:path w="7888940" h="1068717" extrusionOk="0">
                <a:moveTo>
                  <a:pt x="0" y="0"/>
                </a:moveTo>
                <a:lnTo>
                  <a:pt x="7888940" y="0"/>
                </a:lnTo>
                <a:lnTo>
                  <a:pt x="7888940" y="1068717"/>
                </a:lnTo>
                <a:lnTo>
                  <a:pt x="0" y="1068717"/>
                </a:lnTo>
                <a:lnTo>
                  <a:pt x="0" y="0"/>
                </a:lnTo>
                <a:close/>
              </a:path>
            </a:pathLst>
          </a:custGeom>
          <a:gradFill>
            <a:gsLst>
              <a:gs pos="0">
                <a:srgbClr val="FFF4E2"/>
              </a:gs>
              <a:gs pos="35000">
                <a:srgbClr val="FFF6E9"/>
              </a:gs>
              <a:gs pos="100000">
                <a:srgbClr val="FFFDF6"/>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149350" anchor="ctr" anchorCtr="0">
            <a:noAutofit/>
          </a:bodyPr>
          <a:lstStyle/>
          <a:p>
            <a:pPr marL="0" marR="0" lvl="0" indent="0" algn="l" rtl="0">
              <a:lnSpc>
                <a:spcPct val="110000"/>
              </a:lnSpc>
              <a:spcBef>
                <a:spcPts val="0"/>
              </a:spcBef>
              <a:spcAft>
                <a:spcPts val="0"/>
              </a:spcAft>
              <a:buClr>
                <a:srgbClr val="000000"/>
              </a:buClr>
              <a:buSzPts val="2100"/>
              <a:buFont typeface="Arial"/>
              <a:buNone/>
            </a:pPr>
            <a:r>
              <a:rPr lang="en-US" sz="2100" b="0" i="0" u="none" strike="noStrike" cap="none">
                <a:solidFill>
                  <a:schemeClr val="dk1"/>
                </a:solidFill>
                <a:latin typeface="Cambria"/>
                <a:ea typeface="Cambria"/>
                <a:cs typeface="Cambria"/>
                <a:sym typeface="Cambria"/>
              </a:rPr>
              <a:t>Vua ban cho Hoài Văn quả cam. Trên đường quay trở về, ý chí vẫn sục sôi, Hoài Văn bóp nát quả cam trong tay lúc nào không biết.</a:t>
            </a:r>
            <a:endParaRPr sz="2100" b="0" i="0" u="none" strike="noStrike" cap="none">
              <a:solidFill>
                <a:schemeClr val="dk1"/>
              </a:solidFill>
              <a:latin typeface="Cambria"/>
              <a:ea typeface="Cambria"/>
              <a:cs typeface="Cambria"/>
              <a:sym typeface="Cambria"/>
            </a:endParaRPr>
          </a:p>
        </p:txBody>
      </p:sp>
      <p:sp>
        <p:nvSpPr>
          <p:cNvPr id="474" name="Google Shape;474;p23"/>
          <p:cNvSpPr/>
          <p:nvPr/>
        </p:nvSpPr>
        <p:spPr>
          <a:xfrm>
            <a:off x="627530" y="2922931"/>
            <a:ext cx="7888940" cy="1643688"/>
          </a:xfrm>
          <a:custGeom>
            <a:avLst/>
            <a:gdLst/>
            <a:ahLst/>
            <a:cxnLst/>
            <a:rect l="l" t="t" r="r" b="b"/>
            <a:pathLst>
              <a:path w="7888940" h="1643687" extrusionOk="0">
                <a:moveTo>
                  <a:pt x="7888940" y="1068019"/>
                </a:moveTo>
                <a:lnTo>
                  <a:pt x="4149931" y="1068019"/>
                </a:lnTo>
                <a:lnTo>
                  <a:pt x="4149931" y="1232765"/>
                </a:lnTo>
                <a:lnTo>
                  <a:pt x="4355392" y="1232765"/>
                </a:lnTo>
                <a:lnTo>
                  <a:pt x="3944470" y="1643686"/>
                </a:lnTo>
                <a:lnTo>
                  <a:pt x="3533548" y="1232765"/>
                </a:lnTo>
                <a:lnTo>
                  <a:pt x="3739009" y="1232765"/>
                </a:lnTo>
                <a:lnTo>
                  <a:pt x="3739009" y="1068019"/>
                </a:lnTo>
                <a:lnTo>
                  <a:pt x="0" y="1068019"/>
                </a:lnTo>
                <a:lnTo>
                  <a:pt x="0" y="1"/>
                </a:lnTo>
                <a:lnTo>
                  <a:pt x="7888940" y="1"/>
                </a:lnTo>
                <a:lnTo>
                  <a:pt x="7888940" y="1068019"/>
                </a:lnTo>
                <a:close/>
              </a:path>
            </a:pathLst>
          </a:custGeom>
          <a:gradFill>
            <a:gsLst>
              <a:gs pos="0">
                <a:srgbClr val="FCFCFC"/>
              </a:gs>
              <a:gs pos="35000">
                <a:srgbClr val="FEFBFB"/>
              </a:gs>
              <a:gs pos="100000">
                <a:srgbClr val="FEFEFE"/>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725000" anchor="ctr" anchorCtr="0">
            <a:noAutofit/>
          </a:bodyPr>
          <a:lstStyle/>
          <a:p>
            <a:pPr marL="0" marR="0" lvl="0" indent="0" algn="just"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Hoài Văn quyết định liều chết xông vào để bày tỏ nỗi lòng cùng vua.</a:t>
            </a:r>
            <a:endParaRPr sz="2200" b="0" i="0" u="none" strike="noStrike" cap="none">
              <a:solidFill>
                <a:schemeClr val="dk1"/>
              </a:solidFill>
              <a:latin typeface="Cambria"/>
              <a:ea typeface="Cambria"/>
              <a:cs typeface="Cambria"/>
              <a:sym typeface="Cambria"/>
            </a:endParaRPr>
          </a:p>
        </p:txBody>
      </p:sp>
      <p:sp>
        <p:nvSpPr>
          <p:cNvPr id="475" name="Google Shape;475;p23"/>
          <p:cNvSpPr/>
          <p:nvPr/>
        </p:nvSpPr>
        <p:spPr>
          <a:xfrm>
            <a:off x="627530" y="1295275"/>
            <a:ext cx="7888940" cy="1643689"/>
          </a:xfrm>
          <a:custGeom>
            <a:avLst/>
            <a:gdLst/>
            <a:ahLst/>
            <a:cxnLst/>
            <a:rect l="l" t="t" r="r" b="b"/>
            <a:pathLst>
              <a:path w="7888940" h="1643687" extrusionOk="0">
                <a:moveTo>
                  <a:pt x="7888940" y="1068019"/>
                </a:moveTo>
                <a:lnTo>
                  <a:pt x="4149931" y="1068019"/>
                </a:lnTo>
                <a:lnTo>
                  <a:pt x="4149931" y="1232765"/>
                </a:lnTo>
                <a:lnTo>
                  <a:pt x="4355392" y="1232765"/>
                </a:lnTo>
                <a:lnTo>
                  <a:pt x="3944470" y="1643686"/>
                </a:lnTo>
                <a:lnTo>
                  <a:pt x="3533548" y="1232765"/>
                </a:lnTo>
                <a:lnTo>
                  <a:pt x="3739009" y="1232765"/>
                </a:lnTo>
                <a:lnTo>
                  <a:pt x="3739009" y="1068019"/>
                </a:lnTo>
                <a:lnTo>
                  <a:pt x="0" y="1068019"/>
                </a:lnTo>
                <a:lnTo>
                  <a:pt x="0" y="1"/>
                </a:lnTo>
                <a:lnTo>
                  <a:pt x="7888940" y="1"/>
                </a:lnTo>
                <a:lnTo>
                  <a:pt x="7888940" y="1068019"/>
                </a:lnTo>
                <a:close/>
              </a:path>
            </a:pathLst>
          </a:custGeom>
          <a:gradFill>
            <a:gsLst>
              <a:gs pos="0">
                <a:srgbClr val="FDFFFF"/>
              </a:gs>
              <a:gs pos="35000">
                <a:srgbClr val="FDFFFF"/>
              </a:gs>
              <a:gs pos="100000">
                <a:srgbClr val="FFFFFF"/>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725000" anchor="ctr" anchorCtr="0">
            <a:noAutofit/>
          </a:bodyPr>
          <a:lstStyle/>
          <a:p>
            <a:pPr marL="0" marR="0" lvl="0" indent="0" algn="just"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Nhà vua cùng các vương hầu dự bàn việc đánh giặc. Hoài Văn tới bến Bình Than nhưng quân Thánh Dực không cho vào. </a:t>
            </a:r>
            <a:endParaRPr sz="2200" b="0" i="0" u="none" strike="noStrike" cap="none">
              <a:solidFill>
                <a:schemeClr val="dk1"/>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500"/>
                                        <p:tgtEl>
                                          <p:spTgt spid="4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5"/>
                                        </p:tgtEl>
                                        <p:attrNameLst>
                                          <p:attrName>style.visibility</p:attrName>
                                        </p:attrNameLst>
                                      </p:cBhvr>
                                      <p:to>
                                        <p:strVal val="visible"/>
                                      </p:to>
                                    </p:set>
                                    <p:animEffect transition="in" filter="fade">
                                      <p:cBhvr>
                                        <p:cTn id="12" dur="500"/>
                                        <p:tgtEl>
                                          <p:spTgt spid="4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4"/>
                                        </p:tgtEl>
                                        <p:attrNameLst>
                                          <p:attrName>style.visibility</p:attrName>
                                        </p:attrNameLst>
                                      </p:cBhvr>
                                      <p:to>
                                        <p:strVal val="visible"/>
                                      </p:to>
                                    </p:set>
                                    <p:animEffect transition="in" filter="fade">
                                      <p:cBhvr>
                                        <p:cTn id="17" dur="5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4"/>
          <p:cNvGrpSpPr/>
          <p:nvPr/>
        </p:nvGrpSpPr>
        <p:grpSpPr>
          <a:xfrm>
            <a:off x="1065431" y="623952"/>
            <a:ext cx="3078666" cy="3895595"/>
            <a:chOff x="1065431" y="623952"/>
            <a:chExt cx="3078666" cy="3895595"/>
          </a:xfrm>
        </p:grpSpPr>
        <p:sp>
          <p:nvSpPr>
            <p:cNvPr id="185" name="Google Shape;185;p4"/>
            <p:cNvSpPr/>
            <p:nvPr/>
          </p:nvSpPr>
          <p:spPr>
            <a:xfrm>
              <a:off x="1065431" y="623952"/>
              <a:ext cx="3078666" cy="3895595"/>
            </a:xfrm>
            <a:prstGeom prst="roundRect">
              <a:avLst>
                <a:gd name="adj" fmla="val 16667"/>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86" name="Google Shape;186;p4"/>
            <p:cNvSpPr/>
            <p:nvPr/>
          </p:nvSpPr>
          <p:spPr>
            <a:xfrm>
              <a:off x="1208564" y="859239"/>
              <a:ext cx="480485" cy="679131"/>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3">
                <a:alphaModFix/>
              </a:blip>
              <a:stretch>
                <a:fillRect/>
              </a:stretch>
            </a:blipFill>
            <a:ln>
              <a:noFill/>
            </a:ln>
          </p:spPr>
        </p:sp>
      </p:grpSp>
      <p:sp>
        <p:nvSpPr>
          <p:cNvPr id="187" name="Google Shape;187;p4"/>
          <p:cNvSpPr/>
          <p:nvPr/>
        </p:nvSpPr>
        <p:spPr>
          <a:xfrm>
            <a:off x="4572000" y="1229916"/>
            <a:ext cx="3820438" cy="2998866"/>
          </a:xfrm>
          <a:prstGeom prst="wedgeEllipseCallout">
            <a:avLst>
              <a:gd name="adj1" fmla="val -55878"/>
              <a:gd name="adj2" fmla="val 49472"/>
            </a:avLst>
          </a:prstGeom>
          <a:solidFill>
            <a:schemeClr val="lt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grpSp>
        <p:nvGrpSpPr>
          <p:cNvPr id="188" name="Google Shape;188;p4"/>
          <p:cNvGrpSpPr/>
          <p:nvPr/>
        </p:nvGrpSpPr>
        <p:grpSpPr>
          <a:xfrm>
            <a:off x="1448807" y="988598"/>
            <a:ext cx="2274813" cy="3401590"/>
            <a:chOff x="1178165" y="1302707"/>
            <a:chExt cx="2029128" cy="3034210"/>
          </a:xfrm>
        </p:grpSpPr>
        <p:sp>
          <p:nvSpPr>
            <p:cNvPr id="189" name="Google Shape;189;p4"/>
            <p:cNvSpPr/>
            <p:nvPr/>
          </p:nvSpPr>
          <p:spPr>
            <a:xfrm>
              <a:off x="1178165" y="1302707"/>
              <a:ext cx="2029128" cy="3034210"/>
            </a:xfrm>
            <a:custGeom>
              <a:avLst/>
              <a:gdLst/>
              <a:ahLst/>
              <a:cxnLst/>
              <a:rect l="l" t="t" r="r" b="b"/>
              <a:pathLst>
                <a:path w="4962127" h="7420004" extrusionOk="0">
                  <a:moveTo>
                    <a:pt x="0" y="0"/>
                  </a:moveTo>
                  <a:lnTo>
                    <a:pt x="4962127" y="0"/>
                  </a:lnTo>
                  <a:lnTo>
                    <a:pt x="4962127" y="7420003"/>
                  </a:lnTo>
                  <a:lnTo>
                    <a:pt x="0" y="7420003"/>
                  </a:lnTo>
                  <a:lnTo>
                    <a:pt x="0" y="0"/>
                  </a:lnTo>
                  <a:close/>
                </a:path>
              </a:pathLst>
            </a:custGeom>
            <a:blipFill rotWithShape="1">
              <a:blip r:embed="rId4">
                <a:alphaModFix/>
              </a:blip>
              <a:stretch>
                <a:fillRect/>
              </a:stretch>
            </a:blipFill>
            <a:ln>
              <a:noFill/>
            </a:ln>
          </p:spPr>
        </p:sp>
        <p:sp>
          <p:nvSpPr>
            <p:cNvPr id="190" name="Google Shape;190;p4"/>
            <p:cNvSpPr/>
            <p:nvPr/>
          </p:nvSpPr>
          <p:spPr>
            <a:xfrm>
              <a:off x="1843923" y="1694518"/>
              <a:ext cx="685176" cy="1086014"/>
            </a:xfrm>
            <a:custGeom>
              <a:avLst/>
              <a:gdLst/>
              <a:ahLst/>
              <a:cxnLst/>
              <a:rect l="l" t="t" r="r" b="b"/>
              <a:pathLst>
                <a:path w="1675563" h="2655792" extrusionOk="0">
                  <a:moveTo>
                    <a:pt x="0" y="0"/>
                  </a:moveTo>
                  <a:lnTo>
                    <a:pt x="1675563" y="0"/>
                  </a:lnTo>
                  <a:lnTo>
                    <a:pt x="1675563" y="2655792"/>
                  </a:lnTo>
                  <a:lnTo>
                    <a:pt x="0" y="2655792"/>
                  </a:lnTo>
                  <a:lnTo>
                    <a:pt x="0" y="0"/>
                  </a:lnTo>
                  <a:close/>
                </a:path>
              </a:pathLst>
            </a:custGeom>
            <a:blipFill rotWithShape="1">
              <a:blip r:embed="rId5">
                <a:alphaModFix/>
              </a:blip>
              <a:stretch>
                <a:fillRect/>
              </a:stretch>
            </a:blipFill>
            <a:ln>
              <a:noFill/>
            </a:ln>
          </p:spPr>
        </p:sp>
      </p:grpSp>
      <p:sp>
        <p:nvSpPr>
          <p:cNvPr id="191" name="Google Shape;191;p4"/>
          <p:cNvSpPr/>
          <p:nvPr/>
        </p:nvSpPr>
        <p:spPr>
          <a:xfrm>
            <a:off x="5546422" y="914718"/>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ĐÂY LÀ AI?</a:t>
            </a:r>
            <a:endParaRPr sz="1400" b="0" i="0" u="none" strike="noStrike" cap="none">
              <a:solidFill>
                <a:srgbClr val="000000"/>
              </a:solidFill>
              <a:latin typeface="Arial"/>
              <a:ea typeface="Arial"/>
              <a:cs typeface="Arial"/>
              <a:sym typeface="Arial"/>
            </a:endParaRPr>
          </a:p>
        </p:txBody>
      </p:sp>
      <p:sp>
        <p:nvSpPr>
          <p:cNvPr id="192" name="Google Shape;192;p4"/>
          <p:cNvSpPr/>
          <p:nvPr/>
        </p:nvSpPr>
        <p:spPr>
          <a:xfrm>
            <a:off x="7677436"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193" name="Google Shape;193;p4"/>
          <p:cNvSpPr/>
          <p:nvPr/>
        </p:nvSpPr>
        <p:spPr>
          <a:xfrm>
            <a:off x="4737673"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194" name="Google Shape;194;p4"/>
          <p:cNvSpPr txBox="1"/>
          <p:nvPr/>
        </p:nvSpPr>
        <p:spPr>
          <a:xfrm>
            <a:off x="4995673" y="2396212"/>
            <a:ext cx="3044972" cy="4001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Hình ảnh cây Lê-ki-ma </a:t>
            </a:r>
            <a:endParaRPr sz="1400" b="0" i="0" u="none" strike="noStrike" cap="none">
              <a:solidFill>
                <a:srgbClr val="000000"/>
              </a:solidFill>
              <a:latin typeface="Arial"/>
              <a:ea typeface="Arial"/>
              <a:cs typeface="Arial"/>
              <a:sym typeface="Arial"/>
            </a:endParaRPr>
          </a:p>
        </p:txBody>
      </p:sp>
      <p:sp>
        <p:nvSpPr>
          <p:cNvPr id="195" name="Google Shape;195;p4"/>
          <p:cNvSpPr txBox="1"/>
          <p:nvPr/>
        </p:nvSpPr>
        <p:spPr>
          <a:xfrm>
            <a:off x="4995673" y="2923143"/>
            <a:ext cx="3044972" cy="4001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Côn Đảo </a:t>
            </a:r>
            <a:endParaRPr sz="1400" b="0" i="0" u="none" strike="noStrike" cap="none">
              <a:solidFill>
                <a:srgbClr val="000000"/>
              </a:solidFill>
              <a:latin typeface="Arial"/>
              <a:ea typeface="Arial"/>
              <a:cs typeface="Arial"/>
              <a:sym typeface="Arial"/>
            </a:endParaRPr>
          </a:p>
        </p:txBody>
      </p:sp>
      <p:sp>
        <p:nvSpPr>
          <p:cNvPr id="196" name="Google Shape;196;p4"/>
          <p:cNvSpPr txBox="1"/>
          <p:nvPr/>
        </p:nvSpPr>
        <p:spPr>
          <a:xfrm>
            <a:off x="1378927" y="1278820"/>
            <a:ext cx="2451673"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000000"/>
                </a:solidFill>
                <a:latin typeface="Cambria"/>
                <a:ea typeface="Cambria"/>
                <a:cs typeface="Cambria"/>
                <a:sym typeface="Cambria"/>
              </a:rPr>
              <a:t>VÕ THỊ SÁU</a:t>
            </a:r>
            <a:endParaRPr sz="6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500"/>
                                        <p:tgtEl>
                                          <p:spTgt spid="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fade">
                                      <p:cBhvr>
                                        <p:cTn id="17" dur="500"/>
                                        <p:tgtEl>
                                          <p:spTgt spid="1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500"/>
                                        <p:tgtEl>
                                          <p:spTgt spid="1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88"/>
                                        </p:tgtEl>
                                      </p:cBhvr>
                                    </p:animEffect>
                                    <p:set>
                                      <p:cBhvr>
                                        <p:cTn id="27" dur="1" fill="hold">
                                          <p:stCondLst>
                                            <p:cond delay="500"/>
                                          </p:stCondLst>
                                        </p:cTn>
                                        <p:tgtEl>
                                          <p:spTgt spid="18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6"/>
                                        </p:tgtEl>
                                        <p:attrNameLst>
                                          <p:attrName>style.visibility</p:attrName>
                                        </p:attrNameLst>
                                      </p:cBhvr>
                                      <p:to>
                                        <p:strVal val="visible"/>
                                      </p:to>
                                    </p:set>
                                    <p:animEffect transition="in" filter="fade">
                                      <p:cBhvr>
                                        <p:cTn id="32"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4"/>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a:solidFill>
                  <a:srgbClr val="FF0000"/>
                </a:solidFill>
                <a:latin typeface="Cambria"/>
                <a:ea typeface="Cambria"/>
                <a:cs typeface="Cambria"/>
                <a:sym typeface="Cambria"/>
              </a:rPr>
              <a:t>1</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Tìm</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hiểu</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cốt</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truyện</a:t>
            </a:r>
            <a:endParaRPr sz="2400" b="1" i="0" u="none" strike="noStrike" cap="none" dirty="0">
              <a:solidFill>
                <a:srgbClr val="FF0000"/>
              </a:solidFill>
              <a:latin typeface="Cambria"/>
              <a:ea typeface="Cambria"/>
              <a:cs typeface="Cambria"/>
              <a:sym typeface="Cambria"/>
            </a:endParaRPr>
          </a:p>
        </p:txBody>
      </p:sp>
      <p:sp>
        <p:nvSpPr>
          <p:cNvPr id="481" name="Google Shape;481;p24"/>
          <p:cNvSpPr/>
          <p:nvPr/>
        </p:nvSpPr>
        <p:spPr>
          <a:xfrm>
            <a:off x="627530" y="2850655"/>
            <a:ext cx="7888940" cy="1643688"/>
          </a:xfrm>
          <a:custGeom>
            <a:avLst/>
            <a:gdLst/>
            <a:ahLst/>
            <a:cxnLst/>
            <a:rect l="l" t="t" r="r" b="b"/>
            <a:pathLst>
              <a:path w="7888940" h="1643687" extrusionOk="0">
                <a:moveTo>
                  <a:pt x="7888940" y="1068019"/>
                </a:moveTo>
                <a:lnTo>
                  <a:pt x="4149931" y="1068019"/>
                </a:lnTo>
                <a:lnTo>
                  <a:pt x="4149931" y="1232765"/>
                </a:lnTo>
                <a:lnTo>
                  <a:pt x="4355392" y="1232765"/>
                </a:lnTo>
                <a:lnTo>
                  <a:pt x="3944470" y="1643686"/>
                </a:lnTo>
                <a:lnTo>
                  <a:pt x="3533548" y="1232765"/>
                </a:lnTo>
                <a:lnTo>
                  <a:pt x="3739009" y="1232765"/>
                </a:lnTo>
                <a:lnTo>
                  <a:pt x="3739009" y="1068019"/>
                </a:lnTo>
                <a:lnTo>
                  <a:pt x="0" y="1068019"/>
                </a:lnTo>
                <a:lnTo>
                  <a:pt x="0" y="1"/>
                </a:lnTo>
                <a:lnTo>
                  <a:pt x="7888940" y="1"/>
                </a:lnTo>
                <a:lnTo>
                  <a:pt x="7888940" y="1068019"/>
                </a:lnTo>
                <a:close/>
              </a:path>
            </a:pathLst>
          </a:custGeom>
          <a:gradFill>
            <a:gsLst>
              <a:gs pos="0">
                <a:srgbClr val="FDF4F1"/>
              </a:gs>
              <a:gs pos="35000">
                <a:srgbClr val="FFF9F3"/>
              </a:gs>
              <a:gs pos="100000">
                <a:srgbClr val="FEFAFA"/>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725000" anchor="ctr" anchorCtr="0">
            <a:noAutofit/>
          </a:bodyPr>
          <a:lstStyle/>
          <a:p>
            <a:pPr marL="0" marR="0" lvl="0" indent="0" algn="just"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Nghe tin có người chủ hòa, Hoài Văn chạy xộc xuống bến, quỳ xuống tâu vua xin đánh.</a:t>
            </a:r>
            <a:endParaRPr sz="2200" b="0" i="0" u="none" strike="noStrike" cap="none">
              <a:solidFill>
                <a:schemeClr val="dk1"/>
              </a:solidFill>
              <a:latin typeface="Cambria"/>
              <a:ea typeface="Cambria"/>
              <a:cs typeface="Cambria"/>
              <a:sym typeface="Cambria"/>
            </a:endParaRPr>
          </a:p>
        </p:txBody>
      </p:sp>
      <p:sp>
        <p:nvSpPr>
          <p:cNvPr id="482" name="Google Shape;482;p24"/>
          <p:cNvSpPr/>
          <p:nvPr/>
        </p:nvSpPr>
        <p:spPr>
          <a:xfrm>
            <a:off x="627530" y="1222999"/>
            <a:ext cx="7888941" cy="1643688"/>
          </a:xfrm>
          <a:custGeom>
            <a:avLst/>
            <a:gdLst/>
            <a:ahLst/>
            <a:cxnLst/>
            <a:rect l="l" t="t" r="r" b="b"/>
            <a:pathLst>
              <a:path w="7888940" h="1643687" extrusionOk="0">
                <a:moveTo>
                  <a:pt x="7888940" y="1068019"/>
                </a:moveTo>
                <a:lnTo>
                  <a:pt x="4149931" y="1068019"/>
                </a:lnTo>
                <a:lnTo>
                  <a:pt x="4149931" y="1232765"/>
                </a:lnTo>
                <a:lnTo>
                  <a:pt x="4355392" y="1232765"/>
                </a:lnTo>
                <a:lnTo>
                  <a:pt x="3944470" y="1643686"/>
                </a:lnTo>
                <a:lnTo>
                  <a:pt x="3533548" y="1232765"/>
                </a:lnTo>
                <a:lnTo>
                  <a:pt x="3739009" y="1232765"/>
                </a:lnTo>
                <a:lnTo>
                  <a:pt x="3739009" y="1068019"/>
                </a:lnTo>
                <a:lnTo>
                  <a:pt x="0" y="1068019"/>
                </a:lnTo>
                <a:lnTo>
                  <a:pt x="0" y="1"/>
                </a:lnTo>
                <a:lnTo>
                  <a:pt x="7888940" y="1"/>
                </a:lnTo>
                <a:lnTo>
                  <a:pt x="7888940" y="1068019"/>
                </a:lnTo>
                <a:close/>
              </a:path>
            </a:pathLst>
          </a:custGeom>
          <a:gradFill>
            <a:gsLst>
              <a:gs pos="0">
                <a:srgbClr val="FBF7F7"/>
              </a:gs>
              <a:gs pos="35000">
                <a:srgbClr val="FCFCF9"/>
              </a:gs>
              <a:gs pos="100000">
                <a:srgbClr val="FFFBFB"/>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725000" anchor="ctr" anchorCtr="0">
            <a:noAutofit/>
          </a:bodyPr>
          <a:lstStyle/>
          <a:p>
            <a:pPr marL="0" marR="0" lvl="0" indent="0" algn="l"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Quân Thánh Dực lập tức chặn lại, đôi bên giằng co.</a:t>
            </a:r>
            <a:endParaRPr sz="2200" b="0" i="0" u="none" strike="noStrike" cap="none">
              <a:solidFill>
                <a:schemeClr val="dk1"/>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5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
                                        </p:tgtEl>
                                        <p:attrNameLst>
                                          <p:attrName>style.visibility</p:attrName>
                                        </p:attrNameLst>
                                      </p:cBhvr>
                                      <p:to>
                                        <p:strVal val="visible"/>
                                      </p:to>
                                    </p:set>
                                    <p:animEffect transition="in" filter="fade">
                                      <p:cBhvr>
                                        <p:cTn id="12" dur="5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5"/>
          <p:cNvSpPr/>
          <p:nvPr/>
        </p:nvSpPr>
        <p:spPr>
          <a:xfrm>
            <a:off x="627530" y="1344220"/>
            <a:ext cx="7888940" cy="1643688"/>
          </a:xfrm>
          <a:custGeom>
            <a:avLst/>
            <a:gdLst/>
            <a:ahLst/>
            <a:cxnLst/>
            <a:rect l="l" t="t" r="r" b="b"/>
            <a:pathLst>
              <a:path w="7888940" h="1643687" extrusionOk="0">
                <a:moveTo>
                  <a:pt x="7888940" y="1068019"/>
                </a:moveTo>
                <a:lnTo>
                  <a:pt x="4149931" y="1068019"/>
                </a:lnTo>
                <a:lnTo>
                  <a:pt x="4149931" y="1232765"/>
                </a:lnTo>
                <a:lnTo>
                  <a:pt x="4355392" y="1232765"/>
                </a:lnTo>
                <a:lnTo>
                  <a:pt x="3944470" y="1643686"/>
                </a:lnTo>
                <a:lnTo>
                  <a:pt x="3533548" y="1232765"/>
                </a:lnTo>
                <a:lnTo>
                  <a:pt x="3739009" y="1232765"/>
                </a:lnTo>
                <a:lnTo>
                  <a:pt x="3739009" y="1068019"/>
                </a:lnTo>
                <a:lnTo>
                  <a:pt x="0" y="1068019"/>
                </a:lnTo>
                <a:lnTo>
                  <a:pt x="0" y="1"/>
                </a:lnTo>
                <a:lnTo>
                  <a:pt x="7888940" y="1"/>
                </a:lnTo>
                <a:lnTo>
                  <a:pt x="7888940" y="1068019"/>
                </a:lnTo>
                <a:close/>
              </a:path>
            </a:pathLst>
          </a:custGeom>
          <a:gradFill>
            <a:gsLst>
              <a:gs pos="0">
                <a:srgbClr val="FFF3EA"/>
              </a:gs>
              <a:gs pos="35000">
                <a:srgbClr val="FFF5EF"/>
              </a:gs>
              <a:gs pos="100000">
                <a:srgbClr val="FFFCF8"/>
              </a:gs>
            </a:gsLst>
            <a:lin ang="16200000" scaled="0"/>
          </a:gradFill>
          <a:ln>
            <a:noFill/>
          </a:ln>
          <a:effectLst>
            <a:outerShdw blurRad="40000" dist="20000" dir="5400000" rotWithShape="0">
              <a:srgbClr val="000000">
                <a:alpha val="37254"/>
              </a:srgbClr>
            </a:outerShdw>
          </a:effectLst>
        </p:spPr>
        <p:txBody>
          <a:bodyPr spcFirstLastPara="1" wrap="square" lIns="149350" tIns="149350" rIns="149350" bIns="725000" anchor="ctr" anchorCtr="0">
            <a:noAutofit/>
          </a:bodyPr>
          <a:lstStyle/>
          <a:p>
            <a:pPr marL="0" marR="0" lvl="0" indent="0" algn="just"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Vua Thiện Bảo ngợi khen chí lớn Hoài Văn, khuyên còn nhỏ tuổi quay về.</a:t>
            </a:r>
            <a:endParaRPr sz="2200" b="0" i="0" u="none" strike="noStrike" cap="none">
              <a:solidFill>
                <a:schemeClr val="dk1"/>
              </a:solidFill>
              <a:latin typeface="Cambria"/>
              <a:ea typeface="Cambria"/>
              <a:cs typeface="Cambria"/>
              <a:sym typeface="Cambria"/>
            </a:endParaRPr>
          </a:p>
        </p:txBody>
      </p:sp>
      <p:sp>
        <p:nvSpPr>
          <p:cNvPr id="488" name="Google Shape;488;p25"/>
          <p:cNvSpPr/>
          <p:nvPr/>
        </p:nvSpPr>
        <p:spPr>
          <a:xfrm>
            <a:off x="627530" y="3121914"/>
            <a:ext cx="7888940" cy="1237251"/>
          </a:xfrm>
          <a:prstGeom prst="rect">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just" rtl="0">
              <a:lnSpc>
                <a:spcPct val="110000"/>
              </a:lnSpc>
              <a:spcBef>
                <a:spcPts val="0"/>
              </a:spcBef>
              <a:spcAft>
                <a:spcPts val="0"/>
              </a:spcAft>
              <a:buClr>
                <a:srgbClr val="000000"/>
              </a:buClr>
              <a:buSzPts val="2100"/>
              <a:buFont typeface="Arial"/>
              <a:buNone/>
            </a:pPr>
            <a:r>
              <a:rPr lang="en-US" sz="2200" b="0" i="0" u="none" strike="noStrike" cap="none">
                <a:solidFill>
                  <a:schemeClr val="dk1"/>
                </a:solidFill>
                <a:latin typeface="Cambria"/>
                <a:ea typeface="Cambria"/>
                <a:cs typeface="Cambria"/>
                <a:sym typeface="Cambria"/>
              </a:rPr>
              <a:t>Vua ban cho Hoài Văn quả cam. Trên đường quay trở về, ý chí vẫn sục sôi, Hoài Văn bóp nát quả cam trong tay lúc nào không biết. </a:t>
            </a:r>
            <a:endParaRPr sz="2200" b="0" i="0" u="none" strike="noStrike" cap="none">
              <a:solidFill>
                <a:srgbClr val="000000"/>
              </a:solidFill>
              <a:latin typeface="Arial"/>
              <a:ea typeface="Arial"/>
              <a:cs typeface="Arial"/>
              <a:sym typeface="Arial"/>
            </a:endParaRPr>
          </a:p>
        </p:txBody>
      </p:sp>
      <p:sp>
        <p:nvSpPr>
          <p:cNvPr id="489" name="Google Shape;489;p25"/>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a:solidFill>
                  <a:srgbClr val="FF0000"/>
                </a:solidFill>
                <a:latin typeface="Cambria"/>
                <a:ea typeface="Cambria"/>
                <a:cs typeface="Cambria"/>
                <a:sym typeface="Cambria"/>
              </a:rPr>
              <a:t>1</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Tìm</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hiểu</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cốt</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truyện</a:t>
            </a:r>
            <a:endParaRPr sz="2400" b="1" i="0" u="none" strike="noStrike" cap="none" dirty="0">
              <a:solidFill>
                <a:srgbClr val="FF0000"/>
              </a:solidFill>
              <a:latin typeface="Cambria"/>
              <a:ea typeface="Cambria"/>
              <a:cs typeface="Cambria"/>
              <a:sym typeface="Cambria"/>
            </a:endParaRPr>
          </a:p>
        </p:txBody>
      </p:sp>
      <p:sp>
        <p:nvSpPr>
          <p:cNvPr id="490" name="Google Shape;490;p25"/>
          <p:cNvSpPr/>
          <p:nvPr/>
        </p:nvSpPr>
        <p:spPr>
          <a:xfrm>
            <a:off x="1422246" y="1514767"/>
            <a:ext cx="6299508" cy="2545296"/>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2400" b="1" i="1" u="none" strike="noStrike" cap="none">
                <a:solidFill>
                  <a:srgbClr val="22170B"/>
                </a:solidFill>
                <a:latin typeface="Cambria"/>
                <a:ea typeface="Cambria"/>
                <a:cs typeface="Cambria"/>
                <a:sym typeface="Cambria"/>
              </a:rPr>
              <a:t>Nhận xét</a:t>
            </a:r>
            <a:endParaRPr sz="2400" b="1" i="1" u="none" strike="noStrike" cap="none">
              <a:solidFill>
                <a:srgbClr val="22170B"/>
              </a:solidFill>
              <a:latin typeface="Cambria"/>
              <a:ea typeface="Cambria"/>
              <a:cs typeface="Cambria"/>
              <a:sym typeface="Cambria"/>
            </a:endParaRPr>
          </a:p>
          <a:p>
            <a:pPr marL="0" marR="0" lvl="0" indent="0" algn="ctr" rtl="0">
              <a:lnSpc>
                <a:spcPct val="115000"/>
              </a:lnSpc>
              <a:spcBef>
                <a:spcPts val="400"/>
              </a:spcBef>
              <a:spcAft>
                <a:spcPts val="0"/>
              </a:spcAft>
              <a:buClr>
                <a:srgbClr val="000000"/>
              </a:buClr>
              <a:buSzPts val="2400"/>
              <a:buFont typeface="Arial"/>
              <a:buNone/>
            </a:pPr>
            <a:r>
              <a:rPr lang="en-US" sz="2400" b="0" i="0" u="none" strike="noStrike" cap="none">
                <a:solidFill>
                  <a:srgbClr val="22170B"/>
                </a:solidFill>
                <a:latin typeface="Cambria"/>
                <a:ea typeface="Cambria"/>
                <a:cs typeface="Cambria"/>
                <a:sym typeface="Cambria"/>
              </a:rPr>
              <a:t>Các sự việc được sắp xếp theo trình tự thời gian, với mối quan hệ nhân quả.</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500"/>
                                        <p:tgtEl>
                                          <p:spTgt spid="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0"/>
                                        </p:tgtEl>
                                        <p:attrNameLst>
                                          <p:attrName>style.visibility</p:attrName>
                                        </p:attrNameLst>
                                      </p:cBhvr>
                                      <p:to>
                                        <p:strVal val="visible"/>
                                      </p:to>
                                    </p:set>
                                    <p:animEffect transition="in" filter="fade">
                                      <p:cBhvr>
                                        <p:cTn id="17"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6"/>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a:solidFill>
                  <a:srgbClr val="FF0000"/>
                </a:solidFill>
                <a:latin typeface="Cambria"/>
                <a:ea typeface="Cambria"/>
                <a:cs typeface="Cambria"/>
                <a:sym typeface="Cambria"/>
              </a:rPr>
              <a:t>2</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Bối</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cảnh</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lịch</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sử</a:t>
            </a:r>
            <a:endParaRPr sz="2400" b="1" i="0" u="none" strike="noStrike" cap="none" dirty="0">
              <a:solidFill>
                <a:srgbClr val="FF0000"/>
              </a:solidFill>
              <a:latin typeface="Cambria"/>
              <a:ea typeface="Cambria"/>
              <a:cs typeface="Cambria"/>
              <a:sym typeface="Cambria"/>
            </a:endParaRPr>
          </a:p>
        </p:txBody>
      </p:sp>
      <p:grpSp>
        <p:nvGrpSpPr>
          <p:cNvPr id="496" name="Google Shape;496;p26"/>
          <p:cNvGrpSpPr/>
          <p:nvPr/>
        </p:nvGrpSpPr>
        <p:grpSpPr>
          <a:xfrm>
            <a:off x="789031" y="1034993"/>
            <a:ext cx="7816255" cy="3420407"/>
            <a:chOff x="0" y="0"/>
            <a:chExt cx="7816255" cy="3420407"/>
          </a:xfrm>
        </p:grpSpPr>
        <p:sp>
          <p:nvSpPr>
            <p:cNvPr id="497" name="Google Shape;497;p26"/>
            <p:cNvSpPr/>
            <p:nvPr/>
          </p:nvSpPr>
          <p:spPr>
            <a:xfrm>
              <a:off x="0" y="0"/>
              <a:ext cx="6797987" cy="752489"/>
            </a:xfrm>
            <a:prstGeom prst="roundRect">
              <a:avLst>
                <a:gd name="adj" fmla="val 10000"/>
              </a:avLst>
            </a:prstGeom>
            <a:gradFill>
              <a:gsLst>
                <a:gs pos="0">
                  <a:srgbClr val="FFF4E2"/>
                </a:gs>
                <a:gs pos="35000">
                  <a:srgbClr val="FFF6E9"/>
                </a:gs>
                <a:gs pos="100000">
                  <a:srgbClr val="FFFDF6"/>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sp>
          <p:nvSpPr>
            <p:cNvPr id="498" name="Google Shape;498;p26"/>
            <p:cNvSpPr txBox="1"/>
            <p:nvPr/>
          </p:nvSpPr>
          <p:spPr>
            <a:xfrm>
              <a:off x="22039" y="22040"/>
              <a:ext cx="6735925" cy="708409"/>
            </a:xfrm>
            <a:prstGeom prst="rect">
              <a:avLst/>
            </a:prstGeom>
            <a:noFill/>
            <a:ln>
              <a:noFill/>
            </a:ln>
          </p:spPr>
          <p:txBody>
            <a:bodyPr spcFirstLastPara="1" wrap="square" lIns="68575" tIns="68575" rIns="68575" bIns="68575"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2400" b="0" i="0" u="none" strike="noStrike" cap="none" dirty="0" err="1">
                  <a:solidFill>
                    <a:schemeClr val="dk1"/>
                  </a:solidFill>
                  <a:latin typeface="Cambria"/>
                  <a:ea typeface="Cambria"/>
                  <a:cs typeface="Cambria"/>
                  <a:sym typeface="Cambria"/>
                </a:rPr>
                <a:t>Khi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đất</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nước</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đang</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phải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đối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mặt</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với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âm</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mưu</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mượn</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đường</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đánh</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chiếm</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Chiêm</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Thành</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của</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nhà</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Nguyên</a:t>
              </a:r>
              <a:r>
                <a:rPr lang="en-US" sz="2400" b="0" i="0" u="none" strike="noStrike" cap="none" dirty="0">
                  <a:solidFill>
                    <a:schemeClr val="dk1"/>
                  </a:solidFill>
                  <a:latin typeface="Cambria"/>
                  <a:ea typeface="Cambria"/>
                  <a:cs typeface="Cambria"/>
                  <a:sym typeface="Cambria"/>
                </a:rPr>
                <a:t>.</a:t>
              </a:r>
              <a:endParaRPr sz="2400" b="0" i="0" u="none" strike="noStrike" cap="none" dirty="0">
                <a:solidFill>
                  <a:schemeClr val="dk1"/>
                </a:solidFill>
                <a:latin typeface="Cambria"/>
                <a:ea typeface="Cambria"/>
                <a:cs typeface="Cambria"/>
                <a:sym typeface="Cambria"/>
              </a:endParaRPr>
            </a:p>
          </p:txBody>
        </p:sp>
        <p:sp>
          <p:nvSpPr>
            <p:cNvPr id="499" name="Google Shape;499;p26"/>
            <p:cNvSpPr/>
            <p:nvPr/>
          </p:nvSpPr>
          <p:spPr>
            <a:xfrm>
              <a:off x="505734" y="889306"/>
              <a:ext cx="6662449" cy="752489"/>
            </a:xfrm>
            <a:prstGeom prst="roundRect">
              <a:avLst>
                <a:gd name="adj" fmla="val 10000"/>
              </a:avLst>
            </a:prstGeom>
            <a:gradFill>
              <a:gsLst>
                <a:gs pos="0">
                  <a:srgbClr val="FEF2EF"/>
                </a:gs>
                <a:gs pos="35000">
                  <a:srgbClr val="FDF7F4"/>
                </a:gs>
                <a:gs pos="100000">
                  <a:srgbClr val="FEFAFA"/>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sp>
          <p:nvSpPr>
            <p:cNvPr id="500" name="Google Shape;500;p26"/>
            <p:cNvSpPr txBox="1"/>
            <p:nvPr/>
          </p:nvSpPr>
          <p:spPr>
            <a:xfrm>
              <a:off x="527774" y="911346"/>
              <a:ext cx="4999692" cy="708409"/>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Cambria"/>
                  <a:ea typeface="Cambria"/>
                  <a:cs typeface="Cambria"/>
                  <a:sym typeface="Cambria"/>
                </a:rPr>
                <a:t>Sứ nhà Nguyên hạch sách đủ điều.</a:t>
              </a:r>
              <a:endParaRPr sz="2400" b="0" i="0" u="none" strike="noStrike" cap="none">
                <a:solidFill>
                  <a:srgbClr val="000000"/>
                </a:solidFill>
                <a:sym typeface="Arial"/>
              </a:endParaRPr>
            </a:p>
          </p:txBody>
        </p:sp>
        <p:sp>
          <p:nvSpPr>
            <p:cNvPr id="501" name="Google Shape;501;p26"/>
            <p:cNvSpPr/>
            <p:nvPr/>
          </p:nvSpPr>
          <p:spPr>
            <a:xfrm>
              <a:off x="1003921" y="1778612"/>
              <a:ext cx="6452294" cy="752489"/>
            </a:xfrm>
            <a:prstGeom prst="roundRect">
              <a:avLst>
                <a:gd name="adj" fmla="val 10000"/>
              </a:avLst>
            </a:prstGeom>
            <a:gradFill>
              <a:gsLst>
                <a:gs pos="0">
                  <a:srgbClr val="FCF9F9"/>
                </a:gs>
                <a:gs pos="35000">
                  <a:srgbClr val="FDF9F9"/>
                </a:gs>
                <a:gs pos="100000">
                  <a:srgbClr val="FFFBFB"/>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sp>
          <p:nvSpPr>
            <p:cNvPr id="502" name="Google Shape;502;p26"/>
            <p:cNvSpPr txBox="1"/>
            <p:nvPr/>
          </p:nvSpPr>
          <p:spPr>
            <a:xfrm>
              <a:off x="1025960" y="1800652"/>
              <a:ext cx="6185695" cy="708409"/>
            </a:xfrm>
            <a:prstGeom prst="rect">
              <a:avLst/>
            </a:prstGeom>
            <a:noFill/>
            <a:ln>
              <a:noFill/>
            </a:ln>
          </p:spPr>
          <p:txBody>
            <a:bodyPr spcFirstLastPara="1" wrap="square" lIns="68575" tIns="68575" rIns="68575" bIns="68575"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2400" b="0" i="0" u="none" strike="noStrike" cap="none" dirty="0" err="1">
                  <a:solidFill>
                    <a:schemeClr val="dk1"/>
                  </a:solidFill>
                  <a:latin typeface="Cambria"/>
                  <a:ea typeface="Cambria"/>
                  <a:cs typeface="Cambria"/>
                  <a:sym typeface="Cambria"/>
                </a:rPr>
                <a:t>Tại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hội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nghị</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Diên</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Hồng</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các</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bô</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lão</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trăm</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miệng</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một</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lời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khẳng</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khái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Xin</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đánh</a:t>
              </a:r>
              <a:r>
                <a:rPr lang="en-US" sz="2400" b="0" i="0" u="none" strike="noStrike" cap="none" dirty="0">
                  <a:solidFill>
                    <a:schemeClr val="dk1"/>
                  </a:solidFill>
                  <a:latin typeface="Cambria"/>
                  <a:ea typeface="Cambria"/>
                  <a:cs typeface="Cambria"/>
                  <a:sym typeface="Cambria"/>
                </a:rPr>
                <a:t>!”.</a:t>
              </a:r>
              <a:endParaRPr sz="2400" b="0" i="0" u="none" strike="noStrike" cap="none" dirty="0">
                <a:solidFill>
                  <a:srgbClr val="000000"/>
                </a:solidFill>
                <a:sym typeface="Arial"/>
              </a:endParaRPr>
            </a:p>
          </p:txBody>
        </p:sp>
        <p:sp>
          <p:nvSpPr>
            <p:cNvPr id="503" name="Google Shape;503;p26"/>
            <p:cNvSpPr/>
            <p:nvPr/>
          </p:nvSpPr>
          <p:spPr>
            <a:xfrm>
              <a:off x="1509656" y="2667918"/>
              <a:ext cx="6306599" cy="752489"/>
            </a:xfrm>
            <a:prstGeom prst="roundRect">
              <a:avLst>
                <a:gd name="adj" fmla="val 10000"/>
              </a:avLst>
            </a:prstGeom>
            <a:gradFill>
              <a:gsLst>
                <a:gs pos="0">
                  <a:srgbClr val="FDFFFF"/>
                </a:gs>
                <a:gs pos="35000">
                  <a:srgbClr val="FDFFFF"/>
                </a:gs>
                <a:gs pos="100000">
                  <a:srgbClr val="FFFFFF"/>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Arial"/>
                <a:ea typeface="Arial"/>
                <a:cs typeface="Arial"/>
                <a:sym typeface="Arial"/>
              </a:endParaRPr>
            </a:p>
          </p:txBody>
        </p:sp>
        <p:sp>
          <p:nvSpPr>
            <p:cNvPr id="504" name="Google Shape;504;p26"/>
            <p:cNvSpPr txBox="1"/>
            <p:nvPr/>
          </p:nvSpPr>
          <p:spPr>
            <a:xfrm>
              <a:off x="1531695" y="2689958"/>
              <a:ext cx="6212551" cy="708409"/>
            </a:xfrm>
            <a:prstGeom prst="rect">
              <a:avLst/>
            </a:prstGeom>
            <a:noFill/>
            <a:ln>
              <a:noFill/>
            </a:ln>
          </p:spPr>
          <p:txBody>
            <a:bodyPr spcFirstLastPara="1" wrap="square" lIns="68575" tIns="68575" rIns="68575" bIns="68575"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2400" b="0" i="0" u="none" strike="noStrike" cap="none" dirty="0" err="1">
                  <a:solidFill>
                    <a:schemeClr val="dk1"/>
                  </a:solidFill>
                  <a:latin typeface="Cambria"/>
                  <a:ea typeface="Cambria"/>
                  <a:cs typeface="Cambria"/>
                  <a:sym typeface="Cambria"/>
                </a:rPr>
                <a:t>Tại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bến</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Bình</a:t>
              </a:r>
              <a:r>
                <a:rPr lang="en-US" sz="2400" b="0" i="0" u="none" strike="noStrike" cap="none" dirty="0">
                  <a:solidFill>
                    <a:schemeClr val="dk1"/>
                  </a:solidFill>
                  <a:latin typeface="Cambria"/>
                  <a:ea typeface="Cambria"/>
                  <a:cs typeface="Cambria"/>
                  <a:sym typeface="Cambria"/>
                </a:rPr>
                <a:t> Than, </a:t>
              </a:r>
              <a:r>
                <a:rPr lang="en-US" sz="2400" b="0" i="0" u="none" strike="noStrike" cap="none" dirty="0" err="1">
                  <a:solidFill>
                    <a:schemeClr val="dk1"/>
                  </a:solidFill>
                  <a:latin typeface="Cambria"/>
                  <a:ea typeface="Cambria"/>
                  <a:cs typeface="Cambria"/>
                  <a:sym typeface="Cambria"/>
                </a:rPr>
                <a:t>vua</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Thiệu</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Bảo</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đang</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cùng</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các</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vương</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hầu</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họp</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bàn</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về</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đối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sách</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với</a:t>
              </a:r>
              <a:r>
                <a:rPr lang="en-US" sz="2400" b="0" i="0" u="none" strike="noStrike" cap="none" dirty="0">
                  <a:solidFill>
                    <a:schemeClr val="dk1"/>
                  </a:solidFill>
                  <a:latin typeface="Cambria"/>
                  <a:ea typeface="Cambria"/>
                  <a:cs typeface="Cambria"/>
                  <a:sym typeface="Cambria"/>
                </a:rPr>
                <a:t> </a:t>
              </a:r>
              <a:r>
                <a:rPr lang="en-US" sz="2400" b="0" i="0" u="none" strike="noStrike" cap="none" dirty="0" err="1">
                  <a:solidFill>
                    <a:schemeClr val="dk1"/>
                  </a:solidFill>
                  <a:latin typeface="Cambria"/>
                  <a:ea typeface="Cambria"/>
                  <a:cs typeface="Cambria"/>
                  <a:sym typeface="Cambria"/>
                </a:rPr>
                <a:t>giặc</a:t>
              </a:r>
              <a:r>
                <a:rPr lang="en-US" sz="2400" b="0" i="0" u="none" strike="noStrike" cap="none" dirty="0">
                  <a:solidFill>
                    <a:schemeClr val="dk1"/>
                  </a:solidFill>
                  <a:latin typeface="Cambria"/>
                  <a:ea typeface="Cambria"/>
                  <a:cs typeface="Cambria"/>
                  <a:sym typeface="Cambria"/>
                </a:rPr>
                <a:t>.</a:t>
              </a:r>
              <a:endParaRPr sz="2400" b="0" i="0" u="none" strike="noStrike" cap="none" dirty="0">
                <a:solidFill>
                  <a:srgbClr val="000000"/>
                </a:solidFill>
                <a:sym typeface="Arial"/>
              </a:endParaRPr>
            </a:p>
          </p:txBody>
        </p:sp>
        <p:sp>
          <p:nvSpPr>
            <p:cNvPr id="505" name="Google Shape;505;p26"/>
            <p:cNvSpPr/>
            <p:nvPr/>
          </p:nvSpPr>
          <p:spPr>
            <a:xfrm>
              <a:off x="6019584" y="576338"/>
              <a:ext cx="489118" cy="489118"/>
            </a:xfrm>
            <a:prstGeom prst="downArrow">
              <a:avLst>
                <a:gd name="adj1" fmla="val 55000"/>
                <a:gd name="adj2" fmla="val 45000"/>
              </a:avLst>
            </a:prstGeom>
            <a:solidFill>
              <a:srgbClr val="3E2716"/>
            </a:solidFill>
            <a:ln w="9525"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sp>
          <p:nvSpPr>
            <p:cNvPr id="506" name="Google Shape;506;p26"/>
            <p:cNvSpPr txBox="1"/>
            <p:nvPr/>
          </p:nvSpPr>
          <p:spPr>
            <a:xfrm>
              <a:off x="6323105" y="576338"/>
              <a:ext cx="269014" cy="368061"/>
            </a:xfrm>
            <a:prstGeom prst="rect">
              <a:avLst/>
            </a:prstGeom>
            <a:noFill/>
            <a:ln>
              <a:noFill/>
            </a:ln>
          </p:spPr>
          <p:txBody>
            <a:bodyPr spcFirstLastPara="1" wrap="square" lIns="26650" tIns="26650" rIns="26650" bIns="2665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000" b="0" i="0" u="none" strike="noStrike" cap="none">
                <a:solidFill>
                  <a:srgbClr val="000000"/>
                </a:solidFill>
                <a:latin typeface="Cambria"/>
                <a:ea typeface="Cambria"/>
                <a:cs typeface="Cambria"/>
                <a:sym typeface="Cambria"/>
              </a:endParaRPr>
            </a:p>
          </p:txBody>
        </p:sp>
        <p:sp>
          <p:nvSpPr>
            <p:cNvPr id="507" name="Google Shape;507;p26"/>
            <p:cNvSpPr/>
            <p:nvPr/>
          </p:nvSpPr>
          <p:spPr>
            <a:xfrm>
              <a:off x="6378899" y="1449425"/>
              <a:ext cx="489118" cy="489118"/>
            </a:xfrm>
            <a:prstGeom prst="downArrow">
              <a:avLst>
                <a:gd name="adj1" fmla="val 55000"/>
                <a:gd name="adj2" fmla="val 45000"/>
              </a:avLst>
            </a:prstGeom>
            <a:solidFill>
              <a:srgbClr val="3E2716">
                <a:alpha val="89411"/>
              </a:srgbClr>
            </a:solidFill>
            <a:ln w="9525" cap="flat" cmpd="sng">
              <a:solidFill>
                <a:srgbClr val="FAF8F8">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sp>
          <p:nvSpPr>
            <p:cNvPr id="508" name="Google Shape;508;p26"/>
            <p:cNvSpPr txBox="1"/>
            <p:nvPr/>
          </p:nvSpPr>
          <p:spPr>
            <a:xfrm>
              <a:off x="6488951" y="1435724"/>
              <a:ext cx="269014" cy="368061"/>
            </a:xfrm>
            <a:prstGeom prst="rect">
              <a:avLst/>
            </a:prstGeom>
            <a:noFill/>
            <a:ln>
              <a:noFill/>
            </a:ln>
          </p:spPr>
          <p:txBody>
            <a:bodyPr spcFirstLastPara="1" wrap="square" lIns="26650" tIns="26650" rIns="26650" bIns="2665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000" b="0" i="0" u="none" strike="noStrike" cap="none">
                <a:solidFill>
                  <a:srgbClr val="000000"/>
                </a:solidFill>
                <a:latin typeface="Cambria"/>
                <a:ea typeface="Cambria"/>
                <a:cs typeface="Cambria"/>
                <a:sym typeface="Cambria"/>
              </a:endParaRPr>
            </a:p>
          </p:txBody>
        </p:sp>
        <p:sp>
          <p:nvSpPr>
            <p:cNvPr id="509" name="Google Shape;509;p26"/>
            <p:cNvSpPr/>
            <p:nvPr/>
          </p:nvSpPr>
          <p:spPr>
            <a:xfrm>
              <a:off x="6967097" y="2294421"/>
              <a:ext cx="489118" cy="489118"/>
            </a:xfrm>
            <a:prstGeom prst="downArrow">
              <a:avLst>
                <a:gd name="adj1" fmla="val 55000"/>
                <a:gd name="adj2" fmla="val 45000"/>
              </a:avLst>
            </a:prstGeom>
            <a:solidFill>
              <a:srgbClr val="3E2716">
                <a:alpha val="89411"/>
              </a:srgbClr>
            </a:solidFill>
            <a:ln w="9525" cap="flat" cmpd="sng">
              <a:solidFill>
                <a:srgbClr val="FDFEFE">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Arial"/>
                <a:ea typeface="Arial"/>
                <a:cs typeface="Arial"/>
                <a:sym typeface="Arial"/>
              </a:endParaRPr>
            </a:p>
          </p:txBody>
        </p:sp>
        <p:sp>
          <p:nvSpPr>
            <p:cNvPr id="510" name="Google Shape;510;p26"/>
            <p:cNvSpPr txBox="1"/>
            <p:nvPr/>
          </p:nvSpPr>
          <p:spPr>
            <a:xfrm>
              <a:off x="7160598" y="2354950"/>
              <a:ext cx="269014" cy="368061"/>
            </a:xfrm>
            <a:prstGeom prst="rect">
              <a:avLst/>
            </a:prstGeom>
            <a:noFill/>
            <a:ln>
              <a:noFill/>
            </a:ln>
          </p:spPr>
          <p:txBody>
            <a:bodyPr spcFirstLastPara="1" wrap="square" lIns="26650" tIns="26650" rIns="26650" bIns="2665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000" b="0" i="0" u="none" strike="noStrike" cap="none">
                <a:solidFill>
                  <a:srgbClr val="000000"/>
                </a:solidFill>
                <a:latin typeface="Cambria"/>
                <a:ea typeface="Cambria"/>
                <a:cs typeface="Cambria"/>
                <a:sym typeface="Cambria"/>
              </a:endParaRPr>
            </a:p>
          </p:txBody>
        </p:sp>
      </p:grpSp>
      <p:sp>
        <p:nvSpPr>
          <p:cNvPr id="511" name="Google Shape;511;p26"/>
          <p:cNvSpPr/>
          <p:nvPr/>
        </p:nvSpPr>
        <p:spPr>
          <a:xfrm flipH="1">
            <a:off x="386325" y="3005215"/>
            <a:ext cx="1438993" cy="2372860"/>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220861" r="-38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96"/>
                                        </p:tgtEl>
                                        <p:attrNameLst>
                                          <p:attrName>style.visibility</p:attrName>
                                        </p:attrNameLst>
                                      </p:cBhvr>
                                      <p:to>
                                        <p:strVal val="visible"/>
                                      </p:to>
                                    </p:set>
                                    <p:animEffect transition="in" filter="barn(inVertical)">
                                      <p:cBhvr>
                                        <p:cTn id="12" dur="5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3" name="Google Shape;463;p22" descr="A picture containing text, screenshot, design&#10;&#10;Description automatically generated"/>
          <p:cNvPicPr preferRelativeResize="0"/>
          <p:nvPr/>
        </p:nvPicPr>
        <p:blipFill rotWithShape="1">
          <a:blip r:embed="rId3">
            <a:alphaModFix/>
          </a:blip>
          <a:srcRect/>
          <a:stretch/>
        </p:blipFill>
        <p:spPr>
          <a:xfrm>
            <a:off x="107504" y="123478"/>
            <a:ext cx="4607637" cy="4896544"/>
          </a:xfrm>
          <a:prstGeom prst="rect">
            <a:avLst/>
          </a:prstGeom>
          <a:noFill/>
          <a:ln>
            <a:noFill/>
          </a:ln>
        </p:spPr>
      </p:pic>
      <p:pic>
        <p:nvPicPr>
          <p:cNvPr id="464" name="Google Shape;464;p22" descr="A picture containing text, screenshot, letter&#10;&#10;Description automatically generated"/>
          <p:cNvPicPr preferRelativeResize="0"/>
          <p:nvPr/>
        </p:nvPicPr>
        <p:blipFill rotWithShape="1">
          <a:blip r:embed="rId4">
            <a:alphaModFix/>
          </a:blip>
          <a:srcRect/>
          <a:stretch/>
        </p:blipFill>
        <p:spPr>
          <a:xfrm>
            <a:off x="4726224" y="123478"/>
            <a:ext cx="4310271" cy="4896544"/>
          </a:xfrm>
          <a:prstGeom prst="rect">
            <a:avLst/>
          </a:prstGeom>
          <a:noFill/>
          <a:ln>
            <a:noFill/>
          </a:ln>
        </p:spPr>
      </p:pic>
      <p:pic>
        <p:nvPicPr>
          <p:cNvPr id="467" name="Google Shape;467;p22"/>
          <p:cNvPicPr preferRelativeResize="0"/>
          <p:nvPr/>
        </p:nvPicPr>
        <p:blipFill rotWithShape="1">
          <a:blip r:embed="rId5">
            <a:alphaModFix/>
          </a:blip>
          <a:srcRect/>
          <a:stretch/>
        </p:blipFill>
        <p:spPr>
          <a:xfrm rot="-8">
            <a:off x="3157217" y="3941033"/>
            <a:ext cx="743803" cy="7224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16876421"/>
              </p:ext>
            </p:extLst>
          </p:nvPr>
        </p:nvGraphicFramePr>
        <p:xfrm>
          <a:off x="-34142" y="126846"/>
          <a:ext cx="9144000" cy="4893176"/>
        </p:xfrm>
        <a:graphic>
          <a:graphicData uri="http://schemas.openxmlformats.org/drawingml/2006/table">
            <a:tbl>
              <a:tblPr bandRow="1">
                <a:tableStyleId>{BC89EF96-8CEA-46FF-86C4-4CE0E7609802}</a:tableStyleId>
              </a:tblPr>
              <a:tblGrid>
                <a:gridCol w="4844377"/>
                <a:gridCol w="4299623"/>
              </a:tblGrid>
              <a:tr h="504056">
                <a:tc gridSpan="2">
                  <a:txBody>
                    <a:bodyPr/>
                    <a:lstStyle/>
                    <a:p>
                      <a:pPr algn="ctr">
                        <a:lnSpc>
                          <a:spcPct val="120000"/>
                        </a:lnSpc>
                        <a:spcAft>
                          <a:spcPts val="1000"/>
                        </a:spcAft>
                      </a:pPr>
                      <a:r>
                        <a:rPr lang="en-US" sz="2400" dirty="0" smtClean="0">
                          <a:effectLst/>
                          <a:latin typeface="Cambria" pitchFamily="18" charset="0"/>
                          <a:ea typeface="Cambria" pitchFamily="18" charset="0"/>
                          <a:cs typeface="Times New Roman" pitchFamily="18" charset="0"/>
                        </a:rPr>
                        <a:t>PHIẾU</a:t>
                      </a:r>
                      <a:r>
                        <a:rPr lang="en-US" sz="2400" baseline="0" dirty="0" smtClean="0">
                          <a:effectLst/>
                          <a:latin typeface="Cambria" pitchFamily="18" charset="0"/>
                          <a:ea typeface="Cambria" pitchFamily="18" charset="0"/>
                          <a:cs typeface="Times New Roman" pitchFamily="18" charset="0"/>
                        </a:rPr>
                        <a:t> HỌC TẬP 2.1: </a:t>
                      </a:r>
                      <a:r>
                        <a:rPr lang="en-US" sz="2400" dirty="0" smtClean="0">
                          <a:effectLst/>
                          <a:latin typeface="Cambria" pitchFamily="18" charset="0"/>
                          <a:ea typeface="Cambria" pitchFamily="18" charset="0"/>
                          <a:cs typeface="Times New Roman" pitchFamily="18" charset="0"/>
                        </a:rPr>
                        <a:t>TÌM </a:t>
                      </a:r>
                      <a:r>
                        <a:rPr lang="en-US" sz="2400" dirty="0">
                          <a:effectLst/>
                          <a:latin typeface="Cambria" pitchFamily="18" charset="0"/>
                          <a:ea typeface="Cambria" pitchFamily="18" charset="0"/>
                          <a:cs typeface="Times New Roman" pitchFamily="18" charset="0"/>
                        </a:rPr>
                        <a:t>HIỂU NHÂN VẬT HOÀI </a:t>
                      </a:r>
                      <a:r>
                        <a:rPr lang="en-US" sz="2400" dirty="0" smtClean="0">
                          <a:effectLst/>
                          <a:latin typeface="Cambria" pitchFamily="18" charset="0"/>
                          <a:ea typeface="Cambria" pitchFamily="18" charset="0"/>
                          <a:cs typeface="Times New Roman" pitchFamily="18" charset="0"/>
                        </a:rPr>
                        <a:t>VĂN</a:t>
                      </a:r>
                      <a:endParaRPr lang="en-US" sz="2400" dirty="0">
                        <a:effectLst/>
                        <a:latin typeface="Cambria" pitchFamily="18" charset="0"/>
                        <a:ea typeface="Cambria" pitchFamily="18" charset="0"/>
                        <a:cs typeface="Times New Roman" pitchFamily="18" charset="0"/>
                      </a:endParaRPr>
                    </a:p>
                  </a:txBody>
                  <a:tcPr marL="68580" marR="68580" marT="0" marB="0" anchor="ctr"/>
                </a:tc>
                <a:tc hMerge="1">
                  <a:txBody>
                    <a:bodyPr/>
                    <a:lstStyle/>
                    <a:p>
                      <a:endParaRPr lang="en-US"/>
                    </a:p>
                  </a:txBody>
                  <a:tcPr/>
                </a:tc>
              </a:tr>
              <a:tr h="4176464">
                <a:tc>
                  <a:txBody>
                    <a:bodyPr/>
                    <a:lstStyle/>
                    <a:p>
                      <a:pPr algn="ctr">
                        <a:lnSpc>
                          <a:spcPct val="120000"/>
                        </a:lnSpc>
                        <a:spcAft>
                          <a:spcPts val="1000"/>
                        </a:spcAft>
                      </a:pPr>
                      <a:r>
                        <a:rPr lang="en-US" sz="2400" dirty="0" err="1">
                          <a:effectLst/>
                          <a:latin typeface="Cambria" pitchFamily="18" charset="0"/>
                          <a:ea typeface="Cambria" pitchFamily="18" charset="0"/>
                          <a:cs typeface="Times New Roman" pitchFamily="18" charset="0"/>
                        </a:rPr>
                        <a:t>Giới</a:t>
                      </a:r>
                      <a:r>
                        <a:rPr lang="en-US" sz="2400" dirty="0">
                          <a:effectLst/>
                          <a:latin typeface="Cambria" pitchFamily="18" charset="0"/>
                          <a:ea typeface="Cambria" pitchFamily="18" charset="0"/>
                          <a:cs typeface="Times New Roman" pitchFamily="18" charset="0"/>
                        </a:rPr>
                        <a:t> </a:t>
                      </a:r>
                      <a:r>
                        <a:rPr lang="en-US" sz="2400" dirty="0" err="1">
                          <a:effectLst/>
                          <a:latin typeface="Cambria" pitchFamily="18" charset="0"/>
                          <a:ea typeface="Cambria" pitchFamily="18" charset="0"/>
                          <a:cs typeface="Times New Roman" pitchFamily="18" charset="0"/>
                        </a:rPr>
                        <a:t>thiệu</a:t>
                      </a:r>
                      <a:r>
                        <a:rPr lang="en-US" sz="2400" dirty="0">
                          <a:effectLst/>
                          <a:latin typeface="Cambria" pitchFamily="18" charset="0"/>
                          <a:ea typeface="Cambria" pitchFamily="18" charset="0"/>
                          <a:cs typeface="Times New Roman" pitchFamily="18" charset="0"/>
                        </a:rPr>
                        <a:t> </a:t>
                      </a:r>
                      <a:r>
                        <a:rPr lang="en-US" sz="2400" dirty="0" err="1">
                          <a:effectLst/>
                          <a:latin typeface="Cambria" pitchFamily="18" charset="0"/>
                          <a:ea typeface="Cambria" pitchFamily="18" charset="0"/>
                          <a:cs typeface="Times New Roman" pitchFamily="18" charset="0"/>
                        </a:rPr>
                        <a:t>về</a:t>
                      </a:r>
                      <a:r>
                        <a:rPr lang="en-US" sz="2400" dirty="0">
                          <a:effectLst/>
                          <a:latin typeface="Cambria" pitchFamily="18" charset="0"/>
                          <a:ea typeface="Cambria" pitchFamily="18" charset="0"/>
                          <a:cs typeface="Times New Roman" pitchFamily="18" charset="0"/>
                        </a:rPr>
                        <a:t> </a:t>
                      </a:r>
                      <a:r>
                        <a:rPr lang="en-US" sz="2400" dirty="0" err="1">
                          <a:effectLst/>
                          <a:latin typeface="Cambria" pitchFamily="18" charset="0"/>
                          <a:ea typeface="Cambria" pitchFamily="18" charset="0"/>
                          <a:cs typeface="Times New Roman" pitchFamily="18" charset="0"/>
                        </a:rPr>
                        <a:t>nhân</a:t>
                      </a:r>
                      <a:r>
                        <a:rPr lang="en-US" sz="2400" dirty="0">
                          <a:effectLst/>
                          <a:latin typeface="Cambria" pitchFamily="18" charset="0"/>
                          <a:ea typeface="Cambria" pitchFamily="18" charset="0"/>
                          <a:cs typeface="Times New Roman" pitchFamily="18" charset="0"/>
                        </a:rPr>
                        <a:t> </a:t>
                      </a:r>
                      <a:r>
                        <a:rPr lang="en-US" sz="2400" dirty="0" err="1">
                          <a:effectLst/>
                          <a:latin typeface="Cambria" pitchFamily="18" charset="0"/>
                          <a:ea typeface="Cambria" pitchFamily="18" charset="0"/>
                          <a:cs typeface="Times New Roman" pitchFamily="18" charset="0"/>
                        </a:rPr>
                        <a:t>vật</a:t>
                      </a:r>
                      <a:r>
                        <a:rPr lang="en-US" sz="2400" dirty="0">
                          <a:effectLst/>
                          <a:latin typeface="Cambria" pitchFamily="18" charset="0"/>
                          <a:ea typeface="Cambria" pitchFamily="18" charset="0"/>
                          <a:cs typeface="Times New Roman" pitchFamily="18" charset="0"/>
                        </a:rPr>
                        <a:t> </a:t>
                      </a:r>
                      <a:r>
                        <a:rPr lang="en-US" sz="2400" dirty="0" err="1">
                          <a:effectLst/>
                          <a:latin typeface="Cambria" pitchFamily="18" charset="0"/>
                          <a:ea typeface="Cambria" pitchFamily="18" charset="0"/>
                          <a:cs typeface="Times New Roman" pitchFamily="18" charset="0"/>
                        </a:rPr>
                        <a:t>Hoài</a:t>
                      </a:r>
                      <a:r>
                        <a:rPr lang="en-US" sz="2400" dirty="0">
                          <a:effectLst/>
                          <a:latin typeface="Cambria" pitchFamily="18" charset="0"/>
                          <a:ea typeface="Cambria" pitchFamily="18" charset="0"/>
                          <a:cs typeface="Times New Roman" pitchFamily="18" charset="0"/>
                        </a:rPr>
                        <a:t> </a:t>
                      </a:r>
                      <a:r>
                        <a:rPr lang="en-US" sz="2400" dirty="0" err="1">
                          <a:effectLst/>
                          <a:latin typeface="Cambria" pitchFamily="18" charset="0"/>
                          <a:ea typeface="Cambria" pitchFamily="18" charset="0"/>
                          <a:cs typeface="Times New Roman" pitchFamily="18" charset="0"/>
                        </a:rPr>
                        <a:t>Văn</a:t>
                      </a:r>
                      <a:endParaRPr lang="en-US" sz="2400" dirty="0">
                        <a:effectLst/>
                        <a:latin typeface="Cambria" pitchFamily="18" charset="0"/>
                        <a:ea typeface="Cambria" pitchFamily="18" charset="0"/>
                        <a:cs typeface="Times New Roman" pitchFamily="18" charset="0"/>
                      </a:endParaRPr>
                    </a:p>
                  </a:txBody>
                  <a:tcPr marL="68580" marR="68580" marT="0" marB="0" anchor="ctr"/>
                </a:tc>
                <a:tc>
                  <a:txBody>
                    <a:bodyPr/>
                    <a:lstStyle/>
                    <a:p>
                      <a:pPr algn="just">
                        <a:lnSpc>
                          <a:spcPct val="120000"/>
                        </a:lnSpc>
                        <a:spcAft>
                          <a:spcPts val="1000"/>
                        </a:spcAft>
                      </a:pPr>
                      <a:r>
                        <a:rPr lang="en-US" sz="2400" dirty="0" err="1">
                          <a:effectLst/>
                          <a:highlight>
                            <a:srgbClr val="FFFFFF"/>
                          </a:highlight>
                          <a:latin typeface="Cambria" pitchFamily="18" charset="0"/>
                          <a:ea typeface="Cambria" pitchFamily="18" charset="0"/>
                          <a:cs typeface="Times New Roman" pitchFamily="18" charset="0"/>
                        </a:rPr>
                        <a:t>Trần</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Quốc</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Toản</a:t>
                      </a:r>
                      <a:r>
                        <a:rPr lang="en-US" sz="2400" dirty="0">
                          <a:effectLst/>
                          <a:highlight>
                            <a:srgbClr val="FFFFFF"/>
                          </a:highlight>
                          <a:latin typeface="Cambria" pitchFamily="18" charset="0"/>
                          <a:ea typeface="Cambria" pitchFamily="18" charset="0"/>
                          <a:cs typeface="Times New Roman" pitchFamily="18" charset="0"/>
                        </a:rPr>
                        <a:t> (1267- 1285) </a:t>
                      </a:r>
                      <a:r>
                        <a:rPr lang="en-US" sz="2400" dirty="0" err="1">
                          <a:effectLst/>
                          <a:highlight>
                            <a:srgbClr val="FFFFFF"/>
                          </a:highlight>
                          <a:latin typeface="Cambria" pitchFamily="18" charset="0"/>
                          <a:ea typeface="Cambria" pitchFamily="18" charset="0"/>
                          <a:cs typeface="Times New Roman" pitchFamily="18" charset="0"/>
                        </a:rPr>
                        <a:t>thuộc</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dõng</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dõi</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vua</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Trần</a:t>
                      </a:r>
                      <a:r>
                        <a:rPr lang="en-US" sz="2400" dirty="0">
                          <a:effectLst/>
                          <a:highlight>
                            <a:srgbClr val="FFFFFF"/>
                          </a:highlight>
                          <a:latin typeface="Cambria" pitchFamily="18" charset="0"/>
                          <a:ea typeface="Cambria" pitchFamily="18" charset="0"/>
                          <a:cs typeface="Times New Roman" pitchFamily="18" charset="0"/>
                        </a:rPr>
                        <a:t>. Cha </a:t>
                      </a:r>
                      <a:r>
                        <a:rPr lang="en-US" sz="2400" dirty="0" err="1">
                          <a:effectLst/>
                          <a:highlight>
                            <a:srgbClr val="FFFFFF"/>
                          </a:highlight>
                          <a:latin typeface="Cambria" pitchFamily="18" charset="0"/>
                          <a:ea typeface="Cambria" pitchFamily="18" charset="0"/>
                          <a:cs typeface="Times New Roman" pitchFamily="18" charset="0"/>
                        </a:rPr>
                        <a:t>mất</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sớm</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ông</a:t>
                      </a:r>
                      <a:r>
                        <a:rPr lang="en-US" sz="2400" dirty="0">
                          <a:effectLst/>
                          <a:highlight>
                            <a:srgbClr val="FFFFFF"/>
                          </a:highlight>
                          <a:latin typeface="Cambria" pitchFamily="18" charset="0"/>
                          <a:ea typeface="Cambria" pitchFamily="18" charset="0"/>
                          <a:cs typeface="Times New Roman" pitchFamily="18" charset="0"/>
                        </a:rPr>
                        <a:t> ở </a:t>
                      </a:r>
                      <a:r>
                        <a:rPr lang="en-US" sz="2400" dirty="0" err="1">
                          <a:effectLst/>
                          <a:highlight>
                            <a:srgbClr val="FFFFFF"/>
                          </a:highlight>
                          <a:latin typeface="Cambria" pitchFamily="18" charset="0"/>
                          <a:ea typeface="Cambria" pitchFamily="18" charset="0"/>
                          <a:cs typeface="Times New Roman" pitchFamily="18" charset="0"/>
                        </a:rPr>
                        <a:t>với</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mẹ</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và</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được</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chú</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là</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Chiêu</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Thành</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Vương</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dạy</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dỗ</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chu</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đáo</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Ngay</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từ</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nhỏ</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ông</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đã</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bộc</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lộ</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năng</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khiếu</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võ</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nghệ</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và</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lòng</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quả</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cảm</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hơn</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người</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rất</a:t>
                      </a:r>
                      <a:r>
                        <a:rPr lang="en-US" sz="2400" dirty="0">
                          <a:effectLst/>
                          <a:highlight>
                            <a:srgbClr val="FFFFFF"/>
                          </a:highlight>
                          <a:latin typeface="Cambria" pitchFamily="18" charset="0"/>
                          <a:ea typeface="Cambria" pitchFamily="18" charset="0"/>
                          <a:cs typeface="Times New Roman" pitchFamily="18" charset="0"/>
                        </a:rPr>
                        <a:t> ham </a:t>
                      </a:r>
                      <a:r>
                        <a:rPr lang="en-US" sz="2400" dirty="0" err="1">
                          <a:effectLst/>
                          <a:highlight>
                            <a:srgbClr val="FFFFFF"/>
                          </a:highlight>
                          <a:latin typeface="Cambria" pitchFamily="18" charset="0"/>
                          <a:ea typeface="Cambria" pitchFamily="18" charset="0"/>
                          <a:cs typeface="Times New Roman" pitchFamily="18" charset="0"/>
                        </a:rPr>
                        <a:t>đọc</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sách</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quân</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sự</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và</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có</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chí</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lớn</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Ông</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được</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phong</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tước</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Hoài</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Văn</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Hầu</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khi</a:t>
                      </a:r>
                      <a:r>
                        <a:rPr lang="en-US" sz="2400" dirty="0">
                          <a:effectLst/>
                          <a:highlight>
                            <a:srgbClr val="FFFFFF"/>
                          </a:highlight>
                          <a:latin typeface="Cambria" pitchFamily="18" charset="0"/>
                          <a:ea typeface="Cambria" pitchFamily="18" charset="0"/>
                          <a:cs typeface="Times New Roman" pitchFamily="18" charset="0"/>
                        </a:rPr>
                        <a:t> </a:t>
                      </a:r>
                      <a:r>
                        <a:rPr lang="en-US" sz="2400" dirty="0" err="1">
                          <a:effectLst/>
                          <a:highlight>
                            <a:srgbClr val="FFFFFF"/>
                          </a:highlight>
                          <a:latin typeface="Cambria" pitchFamily="18" charset="0"/>
                          <a:ea typeface="Cambria" pitchFamily="18" charset="0"/>
                          <a:cs typeface="Times New Roman" pitchFamily="18" charset="0"/>
                        </a:rPr>
                        <a:t>mới</a:t>
                      </a:r>
                      <a:r>
                        <a:rPr lang="en-US" sz="2400" dirty="0">
                          <a:effectLst/>
                          <a:highlight>
                            <a:srgbClr val="FFFFFF"/>
                          </a:highlight>
                          <a:latin typeface="Cambria" pitchFamily="18" charset="0"/>
                          <a:ea typeface="Cambria" pitchFamily="18" charset="0"/>
                          <a:cs typeface="Times New Roman" pitchFamily="18" charset="0"/>
                        </a:rPr>
                        <a:t> 15 </a:t>
                      </a:r>
                      <a:r>
                        <a:rPr lang="en-US" sz="2400" dirty="0" err="1">
                          <a:effectLst/>
                          <a:highlight>
                            <a:srgbClr val="FFFFFF"/>
                          </a:highlight>
                          <a:latin typeface="Cambria" pitchFamily="18" charset="0"/>
                          <a:ea typeface="Cambria" pitchFamily="18" charset="0"/>
                          <a:cs typeface="Times New Roman" pitchFamily="18" charset="0"/>
                        </a:rPr>
                        <a:t>tuổi</a:t>
                      </a:r>
                      <a:r>
                        <a:rPr lang="en-US" sz="2400" dirty="0">
                          <a:effectLst/>
                          <a:highlight>
                            <a:srgbClr val="FFFFFF"/>
                          </a:highlight>
                          <a:latin typeface="Cambria" pitchFamily="18" charset="0"/>
                          <a:ea typeface="Cambria" pitchFamily="18" charset="0"/>
                          <a:cs typeface="Times New Roman" pitchFamily="18" charset="0"/>
                        </a:rPr>
                        <a:t>.</a:t>
                      </a:r>
                      <a:endParaRPr lang="en-US" sz="2400" dirty="0">
                        <a:effectLst/>
                        <a:latin typeface="Cambria" pitchFamily="18" charset="0"/>
                        <a:ea typeface="Cambria" pitchFamily="18" charset="0"/>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266809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997129621"/>
              </p:ext>
            </p:extLst>
          </p:nvPr>
        </p:nvGraphicFramePr>
        <p:xfrm>
          <a:off x="107503" y="35860"/>
          <a:ext cx="9001000" cy="5056170"/>
        </p:xfrm>
        <a:graphic>
          <a:graphicData uri="http://schemas.openxmlformats.org/drawingml/2006/table">
            <a:tbl>
              <a:tblPr bandRow="1">
                <a:tableStyleId>{BC89EF96-8CEA-46FF-86C4-4CE0E7609802}</a:tableStyleId>
              </a:tblPr>
              <a:tblGrid>
                <a:gridCol w="2086426"/>
                <a:gridCol w="3457287"/>
                <a:gridCol w="3457287"/>
              </a:tblGrid>
              <a:tr h="1614460">
                <a:tc rowSpan="2">
                  <a:txBody>
                    <a:bodyPr/>
                    <a:lstStyle/>
                    <a:p>
                      <a:pPr algn="ctr">
                        <a:lnSpc>
                          <a:spcPct val="120000"/>
                        </a:lnSpc>
                        <a:spcAft>
                          <a:spcPts val="1000"/>
                        </a:spcAft>
                      </a:pPr>
                      <a:r>
                        <a:rPr lang="en-US" sz="2000" dirty="0" err="1">
                          <a:effectLst/>
                          <a:latin typeface="Cambria" pitchFamily="18" charset="0"/>
                          <a:ea typeface="Cambria" pitchFamily="18" charset="0"/>
                        </a:rPr>
                        <a:t>Suy</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nghĩ</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hành</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động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cử</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chỉ</a:t>
                      </a:r>
                      <a:endParaRPr lang="en-US" sz="2000" dirty="0">
                        <a:effectLst/>
                        <a:latin typeface="Cambria" pitchFamily="18" charset="0"/>
                        <a:ea typeface="Cambria" pitchFamily="18" charset="0"/>
                        <a:cs typeface="Times New Roman"/>
                      </a:endParaRPr>
                    </a:p>
                  </a:txBody>
                  <a:tcPr marL="68580" marR="68580" marT="0" marB="0" anchor="ctr"/>
                </a:tc>
                <a:tc>
                  <a:txBody>
                    <a:bodyPr/>
                    <a:lstStyle/>
                    <a:p>
                      <a:pPr algn="just">
                        <a:lnSpc>
                          <a:spcPct val="120000"/>
                        </a:lnSpc>
                        <a:spcAft>
                          <a:spcPts val="1000"/>
                        </a:spcAft>
                      </a:pPr>
                      <a:r>
                        <a:rPr lang="en-US" sz="2000" dirty="0" err="1">
                          <a:effectLst/>
                          <a:latin typeface="Cambria" pitchFamily="18" charset="0"/>
                          <a:ea typeface="Cambria" pitchFamily="18" charset="0"/>
                        </a:rPr>
                        <a:t>Khi</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nghe</a:t>
                      </a:r>
                      <a:r>
                        <a:rPr lang="en-US" sz="2000" dirty="0">
                          <a:effectLst/>
                          <a:latin typeface="Cambria" pitchFamily="18" charset="0"/>
                          <a:ea typeface="Cambria" pitchFamily="18" charset="0"/>
                        </a:rPr>
                        <a:t> tin </a:t>
                      </a:r>
                      <a:r>
                        <a:rPr lang="en-US" sz="2000" dirty="0" err="1">
                          <a:effectLst/>
                          <a:latin typeface="Cambria" pitchFamily="18" charset="0"/>
                          <a:ea typeface="Cambria" pitchFamily="18" charset="0"/>
                        </a:rPr>
                        <a:t>vua</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cùng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các</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vương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hầu</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bàn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việc</a:t>
                      </a:r>
                      <a:r>
                        <a:rPr lang="en-US" sz="2000" dirty="0">
                          <a:effectLst/>
                          <a:latin typeface="Cambria" pitchFamily="18" charset="0"/>
                          <a:ea typeface="Cambria" pitchFamily="18" charset="0"/>
                        </a:rPr>
                        <a:t> ở </a:t>
                      </a:r>
                      <a:r>
                        <a:rPr lang="en-US" sz="2000" dirty="0" err="1">
                          <a:effectLst/>
                          <a:latin typeface="Cambria" pitchFamily="18" charset="0"/>
                          <a:ea typeface="Cambria" pitchFamily="18" charset="0"/>
                        </a:rPr>
                        <a:t>Bình</a:t>
                      </a:r>
                      <a:r>
                        <a:rPr lang="en-US" sz="2000" dirty="0">
                          <a:effectLst/>
                          <a:latin typeface="Cambria" pitchFamily="18" charset="0"/>
                          <a:ea typeface="Cambria" pitchFamily="18" charset="0"/>
                        </a:rPr>
                        <a:t> Than</a:t>
                      </a:r>
                      <a:endParaRPr lang="en-US" sz="2000" dirty="0">
                        <a:effectLst/>
                        <a:latin typeface="Cambria" pitchFamily="18" charset="0"/>
                        <a:ea typeface="Cambria" pitchFamily="18" charset="0"/>
                        <a:cs typeface="Times New Roman"/>
                      </a:endParaRPr>
                    </a:p>
                  </a:txBody>
                  <a:tcPr marL="68580" marR="68580" marT="0" marB="0"/>
                </a:tc>
                <a:tc>
                  <a:txBody>
                    <a:bodyPr/>
                    <a:lstStyle/>
                    <a:p>
                      <a:pPr algn="just">
                        <a:lnSpc>
                          <a:spcPct val="120000"/>
                        </a:lnSpc>
                        <a:spcAft>
                          <a:spcPts val="1000"/>
                        </a:spcAft>
                      </a:pPr>
                      <a:endParaRPr lang="en-US" sz="2000" dirty="0">
                        <a:effectLst/>
                        <a:latin typeface="Cambria" pitchFamily="18" charset="0"/>
                        <a:ea typeface="Cambria" pitchFamily="18" charset="0"/>
                        <a:cs typeface="Times New Roman"/>
                      </a:endParaRPr>
                    </a:p>
                  </a:txBody>
                  <a:tcPr marL="68580" marR="68580" marT="0" marB="0"/>
                </a:tc>
              </a:tr>
              <a:tr h="3441710">
                <a:tc vMerge="1">
                  <a:txBody>
                    <a:bodyPr/>
                    <a:lstStyle/>
                    <a:p>
                      <a:endParaRPr lang="en-US"/>
                    </a:p>
                  </a:txBody>
                  <a:tcPr/>
                </a:tc>
                <a:tc>
                  <a:txBody>
                    <a:bodyPr/>
                    <a:lstStyle/>
                    <a:p>
                      <a:pPr algn="just">
                        <a:lnSpc>
                          <a:spcPct val="120000"/>
                        </a:lnSpc>
                        <a:spcAft>
                          <a:spcPts val="1000"/>
                        </a:spcAft>
                      </a:pPr>
                      <a:r>
                        <a:rPr lang="en-US" sz="2000">
                          <a:effectLst/>
                          <a:latin typeface="Cambria" pitchFamily="18" charset="0"/>
                          <a:ea typeface="Cambria" pitchFamily="18" charset="0"/>
                        </a:rPr>
                        <a:t>Khi thấy các vương hầu bàn việc nước</a:t>
                      </a:r>
                      <a:endParaRPr lang="en-US" sz="2000">
                        <a:effectLst/>
                        <a:latin typeface="Cambria" pitchFamily="18" charset="0"/>
                        <a:ea typeface="Cambria" pitchFamily="18" charset="0"/>
                        <a:cs typeface="Times New Roman"/>
                      </a:endParaRPr>
                    </a:p>
                  </a:txBody>
                  <a:tcPr marL="68580" marR="68580" marT="0" marB="0"/>
                </a:tc>
                <a:tc>
                  <a:txBody>
                    <a:bodyPr/>
                    <a:lstStyle/>
                    <a:p>
                      <a:pPr algn="just">
                        <a:lnSpc>
                          <a:spcPct val="120000"/>
                        </a:lnSpc>
                        <a:spcAft>
                          <a:spcPts val="1000"/>
                        </a:spcAft>
                      </a:pPr>
                      <a:endParaRPr lang="en-US" sz="2000" dirty="0">
                        <a:effectLst/>
                        <a:latin typeface="Cambria" pitchFamily="18" charset="0"/>
                        <a:ea typeface="Cambria" pitchFamily="18" charset="0"/>
                        <a:cs typeface="Times New Roman"/>
                      </a:endParaRPr>
                    </a:p>
                  </a:txBody>
                  <a:tcPr marL="68580" marR="68580" marT="0" marB="0"/>
                </a:tc>
              </a:tr>
            </a:tbl>
          </a:graphicData>
        </a:graphic>
      </p:graphicFrame>
      <p:sp>
        <p:nvSpPr>
          <p:cNvPr id="10" name="Rectangle 9"/>
          <p:cNvSpPr/>
          <p:nvPr/>
        </p:nvSpPr>
        <p:spPr>
          <a:xfrm>
            <a:off x="5724128" y="-20538"/>
            <a:ext cx="3150096" cy="1663917"/>
          </a:xfrm>
          <a:prstGeom prst="rect">
            <a:avLst/>
          </a:prstGeom>
        </p:spPr>
        <p:txBody>
          <a:bodyPr wrap="square">
            <a:spAutoFit/>
          </a:bodyPr>
          <a:lstStyle/>
          <a:p>
            <a:pPr algn="just">
              <a:lnSpc>
                <a:spcPct val="120000"/>
              </a:lnSpc>
              <a:spcAft>
                <a:spcPts val="100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Suốt</a:t>
            </a:r>
            <a:r>
              <a:rPr lang="en-US" sz="2000" dirty="0">
                <a:latin typeface="Cambria" pitchFamily="18" charset="0"/>
                <a:ea typeface="Cambria" pitchFamily="18" charset="0"/>
              </a:rPr>
              <a:t> </a:t>
            </a:r>
            <a:r>
              <a:rPr lang="en-US" sz="2000" dirty="0" err="1">
                <a:latin typeface="Cambria" pitchFamily="18" charset="0"/>
                <a:ea typeface="Cambria" pitchFamily="18" charset="0"/>
              </a:rPr>
              <a:t>một</a:t>
            </a:r>
            <a:r>
              <a:rPr lang="en-US" sz="2000" dirty="0">
                <a:latin typeface="Cambria" pitchFamily="18" charset="0"/>
                <a:ea typeface="Cambria" pitchFamily="18" charset="0"/>
              </a:rPr>
              <a:t> </a:t>
            </a:r>
            <a:r>
              <a:rPr lang="en-US" sz="2000" dirty="0" err="1">
                <a:latin typeface="Cambria" pitchFamily="18" charset="0"/>
                <a:ea typeface="Cambria" pitchFamily="18" charset="0"/>
              </a:rPr>
              <a:t>ngày</a:t>
            </a:r>
            <a:r>
              <a:rPr lang="en-US" sz="2000" dirty="0">
                <a:latin typeface="Cambria" pitchFamily="18" charset="0"/>
                <a:ea typeface="Cambria" pitchFamily="18" charset="0"/>
              </a:rPr>
              <a:t> </a:t>
            </a:r>
            <a:r>
              <a:rPr lang="en-US" sz="2000" dirty="0" err="1">
                <a:latin typeface="Cambria" pitchFamily="18" charset="0"/>
                <a:ea typeface="Cambria" pitchFamily="18" charset="0"/>
              </a:rPr>
              <a:t>ruổi</a:t>
            </a:r>
            <a:r>
              <a:rPr lang="en-US" sz="2000" dirty="0">
                <a:latin typeface="Cambria" pitchFamily="18" charset="0"/>
                <a:ea typeface="Cambria" pitchFamily="18" charset="0"/>
              </a:rPr>
              <a:t> </a:t>
            </a:r>
            <a:r>
              <a:rPr lang="en-US" sz="2000" dirty="0" err="1">
                <a:latin typeface="Cambria" pitchFamily="18" charset="0"/>
                <a:ea typeface="Cambria" pitchFamily="18" charset="0"/>
              </a:rPr>
              <a:t>ngựa</a:t>
            </a:r>
            <a:r>
              <a:rPr lang="en-US" sz="2000" dirty="0">
                <a:latin typeface="Cambria" pitchFamily="18" charset="0"/>
                <a:ea typeface="Cambria" pitchFamily="18" charset="0"/>
              </a:rPr>
              <a:t> </a:t>
            </a:r>
            <a:r>
              <a:rPr lang="en-US" sz="2000" dirty="0" err="1">
                <a:latin typeface="Cambria" pitchFamily="18" charset="0"/>
                <a:ea typeface="Cambria" pitchFamily="18" charset="0"/>
              </a:rPr>
              <a:t>tìm</a:t>
            </a:r>
            <a:r>
              <a:rPr lang="en-US" sz="2000" dirty="0">
                <a:latin typeface="Cambria" pitchFamily="18" charset="0"/>
                <a:ea typeface="Cambria" pitchFamily="18" charset="0"/>
              </a:rPr>
              <a:t> </a:t>
            </a:r>
            <a:r>
              <a:rPr lang="en-US" sz="2000" dirty="0" err="1">
                <a:latin typeface="Cambria" pitchFamily="18" charset="0"/>
                <a:ea typeface="Cambria" pitchFamily="18" charset="0"/>
              </a:rPr>
              <a:t>vua</a:t>
            </a:r>
            <a:r>
              <a:rPr lang="en-US" sz="2000" dirty="0">
                <a:latin typeface="Cambria" pitchFamily="18" charset="0"/>
                <a:ea typeface="Cambria" pitchFamily="18" charset="0"/>
              </a:rPr>
              <a:t>, </a:t>
            </a:r>
            <a:r>
              <a:rPr lang="en-US" sz="2000" dirty="0" err="1">
                <a:latin typeface="Cambria" pitchFamily="18" charset="0"/>
                <a:ea typeface="Cambria" pitchFamily="18" charset="0"/>
              </a:rPr>
              <a:t>quên</a:t>
            </a:r>
            <a:r>
              <a:rPr lang="en-US" sz="2000" dirty="0">
                <a:latin typeface="Cambria" pitchFamily="18" charset="0"/>
                <a:ea typeface="Cambria" pitchFamily="18" charset="0"/>
              </a:rPr>
              <a:t> </a:t>
            </a:r>
            <a:r>
              <a:rPr lang="en-US" sz="2000" dirty="0" err="1">
                <a:latin typeface="Cambria" pitchFamily="18" charset="0"/>
                <a:ea typeface="Cambria" pitchFamily="18" charset="0"/>
              </a:rPr>
              <a:t>không</a:t>
            </a:r>
            <a:r>
              <a:rPr lang="en-US" sz="2000" dirty="0">
                <a:latin typeface="Cambria" pitchFamily="18" charset="0"/>
                <a:ea typeface="Cambria" pitchFamily="18" charset="0"/>
              </a:rPr>
              <a:t> </a:t>
            </a:r>
            <a:r>
              <a:rPr lang="en-US" sz="2000" dirty="0" err="1">
                <a:latin typeface="Cambria" pitchFamily="18" charset="0"/>
                <a:ea typeface="Cambria" pitchFamily="18" charset="0"/>
              </a:rPr>
              <a:t>ăn</a:t>
            </a:r>
            <a:r>
              <a:rPr lang="en-US" sz="2000" dirty="0">
                <a:latin typeface="Cambria" pitchFamily="18" charset="0"/>
                <a:ea typeface="Cambria" pitchFamily="18" charset="0"/>
              </a:rPr>
              <a:t> </a:t>
            </a:r>
            <a:r>
              <a:rPr lang="en-US" sz="2000" dirty="0" err="1">
                <a:latin typeface="Cambria" pitchFamily="18" charset="0"/>
                <a:ea typeface="Cambria" pitchFamily="18" charset="0"/>
              </a:rPr>
              <a:t>uống</a:t>
            </a:r>
            <a:r>
              <a:rPr lang="en-US" sz="2000" dirty="0">
                <a:latin typeface="Cambria" pitchFamily="18" charset="0"/>
                <a:ea typeface="Cambria" pitchFamily="18" charset="0"/>
              </a:rPr>
              <a:t>.</a:t>
            </a:r>
          </a:p>
          <a:p>
            <a:pPr algn="just">
              <a:lnSpc>
                <a:spcPct val="120000"/>
              </a:lnSpc>
              <a:spcAft>
                <a:spcPts val="100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Nài</a:t>
            </a:r>
            <a:r>
              <a:rPr lang="en-US" sz="2000" dirty="0">
                <a:latin typeface="Cambria" pitchFamily="18" charset="0"/>
                <a:ea typeface="Cambria" pitchFamily="18" charset="0"/>
              </a:rPr>
              <a:t> </a:t>
            </a:r>
            <a:r>
              <a:rPr lang="en-US" sz="2000" dirty="0" err="1">
                <a:latin typeface="Cambria" pitchFamily="18" charset="0"/>
                <a:ea typeface="Cambria" pitchFamily="18" charset="0"/>
              </a:rPr>
              <a:t>nỉ</a:t>
            </a:r>
            <a:r>
              <a:rPr lang="en-US" sz="2000" dirty="0">
                <a:latin typeface="Cambria" pitchFamily="18" charset="0"/>
                <a:ea typeface="Cambria" pitchFamily="18" charset="0"/>
              </a:rPr>
              <a:t> </a:t>
            </a:r>
            <a:r>
              <a:rPr lang="en-US" sz="2000" dirty="0" err="1">
                <a:latin typeface="Cambria" pitchFamily="18" charset="0"/>
                <a:ea typeface="Cambria" pitchFamily="18" charset="0"/>
              </a:rPr>
              <a:t>xin</a:t>
            </a:r>
            <a:r>
              <a:rPr lang="en-US" sz="2000" dirty="0">
                <a:latin typeface="Cambria" pitchFamily="18" charset="0"/>
                <a:ea typeface="Cambria" pitchFamily="18" charset="0"/>
              </a:rPr>
              <a:t> </a:t>
            </a:r>
            <a:r>
              <a:rPr lang="en-US" sz="2000" dirty="0" err="1">
                <a:latin typeface="Cambria" pitchFamily="18" charset="0"/>
                <a:ea typeface="Cambria" pitchFamily="18" charset="0"/>
              </a:rPr>
              <a:t>được</a:t>
            </a:r>
            <a:r>
              <a:rPr lang="en-US" sz="2000" dirty="0">
                <a:latin typeface="Cambria" pitchFamily="18" charset="0"/>
                <a:ea typeface="Cambria" pitchFamily="18" charset="0"/>
              </a:rPr>
              <a:t> </a:t>
            </a:r>
            <a:r>
              <a:rPr lang="en-US" sz="2000" dirty="0" err="1">
                <a:latin typeface="Cambria" pitchFamily="18" charset="0"/>
                <a:ea typeface="Cambria" pitchFamily="18" charset="0"/>
              </a:rPr>
              <a:t>gặp</a:t>
            </a:r>
            <a:r>
              <a:rPr lang="en-US" sz="2000" dirty="0">
                <a:latin typeface="Cambria" pitchFamily="18" charset="0"/>
                <a:ea typeface="Cambria" pitchFamily="18" charset="0"/>
              </a:rPr>
              <a:t> </a:t>
            </a:r>
            <a:r>
              <a:rPr lang="en-US" sz="2000" dirty="0" err="1">
                <a:latin typeface="Cambria" pitchFamily="18" charset="0"/>
                <a:ea typeface="Cambria" pitchFamily="18" charset="0"/>
              </a:rPr>
              <a:t>vua</a:t>
            </a:r>
            <a:r>
              <a:rPr lang="en-US" sz="2000" dirty="0">
                <a:latin typeface="Cambria" pitchFamily="18" charset="0"/>
                <a:ea typeface="Cambria" pitchFamily="18" charset="0"/>
              </a:rPr>
              <a:t>.</a:t>
            </a:r>
            <a:endParaRPr lang="en-US" sz="2000" dirty="0">
              <a:latin typeface="Cambria" pitchFamily="18" charset="0"/>
              <a:ea typeface="Cambria" pitchFamily="18" charset="0"/>
              <a:cs typeface="Times New Roman"/>
            </a:endParaRPr>
          </a:p>
        </p:txBody>
      </p:sp>
      <p:sp>
        <p:nvSpPr>
          <p:cNvPr id="11" name="Rectangle 10"/>
          <p:cNvSpPr/>
          <p:nvPr/>
        </p:nvSpPr>
        <p:spPr>
          <a:xfrm>
            <a:off x="5580112" y="1598940"/>
            <a:ext cx="3563888" cy="3544560"/>
          </a:xfrm>
          <a:prstGeom prst="rect">
            <a:avLst/>
          </a:prstGeom>
        </p:spPr>
        <p:txBody>
          <a:bodyPr wrap="square">
            <a:spAutoFit/>
          </a:bodyPr>
          <a:lstStyle/>
          <a:p>
            <a:pPr algn="just">
              <a:lnSpc>
                <a:spcPct val="120000"/>
              </a:lnSpc>
              <a:spcAft>
                <a:spcPts val="100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Suy</a:t>
            </a:r>
            <a:r>
              <a:rPr lang="en-US" sz="2000" dirty="0">
                <a:latin typeface="Cambria" pitchFamily="18" charset="0"/>
                <a:ea typeface="Cambria" pitchFamily="18" charset="0"/>
              </a:rPr>
              <a:t> </a:t>
            </a:r>
            <a:r>
              <a:rPr lang="en-US" sz="2000" dirty="0" err="1">
                <a:latin typeface="Cambria" pitchFamily="18" charset="0"/>
                <a:ea typeface="Cambria" pitchFamily="18" charset="0"/>
              </a:rPr>
              <a:t>nghĩ</a:t>
            </a:r>
            <a:r>
              <a:rPr lang="en-US" sz="2000" dirty="0">
                <a:latin typeface="Cambria" pitchFamily="18" charset="0"/>
                <a:ea typeface="Cambria" pitchFamily="18" charset="0"/>
              </a:rPr>
              <a:t>: </a:t>
            </a:r>
          </a:p>
          <a:p>
            <a:pPr marL="342900" lvl="0" indent="-342900" algn="just">
              <a:lnSpc>
                <a:spcPct val="120000"/>
              </a:lnSpc>
              <a:buFont typeface="Arial"/>
              <a:buChar char="●"/>
            </a:pPr>
            <a:r>
              <a:rPr lang="en-US" sz="2000" dirty="0" err="1">
                <a:latin typeface="Cambria" pitchFamily="18" charset="0"/>
                <a:ea typeface="Cambria" pitchFamily="18" charset="0"/>
              </a:rPr>
              <a:t>thấy</a:t>
            </a:r>
            <a:r>
              <a:rPr lang="en-US" sz="2000" dirty="0">
                <a:latin typeface="Cambria" pitchFamily="18" charset="0"/>
                <a:ea typeface="Cambria" pitchFamily="18" charset="0"/>
              </a:rPr>
              <a:t> </a:t>
            </a:r>
            <a:r>
              <a:rPr lang="en-US" sz="2000" dirty="0" err="1">
                <a:latin typeface="Cambria" pitchFamily="18" charset="0"/>
                <a:ea typeface="Cambria" pitchFamily="18" charset="0"/>
              </a:rPr>
              <a:t>nhục</a:t>
            </a:r>
            <a:r>
              <a:rPr lang="en-US" sz="2000" dirty="0">
                <a:latin typeface="Cambria" pitchFamily="18" charset="0"/>
                <a:ea typeface="Cambria" pitchFamily="18" charset="0"/>
              </a:rPr>
              <a:t> </a:t>
            </a:r>
            <a:r>
              <a:rPr lang="en-US" sz="2000" dirty="0" err="1">
                <a:latin typeface="Cambria" pitchFamily="18" charset="0"/>
                <a:ea typeface="Cambria" pitchFamily="18" charset="0"/>
              </a:rPr>
              <a:t>khi</a:t>
            </a:r>
            <a:r>
              <a:rPr lang="en-US" sz="2000" dirty="0">
                <a:latin typeface="Cambria" pitchFamily="18" charset="0"/>
                <a:ea typeface="Cambria" pitchFamily="18" charset="0"/>
              </a:rPr>
              <a:t> </a:t>
            </a:r>
            <a:r>
              <a:rPr lang="en-US" sz="2000" dirty="0" err="1">
                <a:latin typeface="Cambria" pitchFamily="18" charset="0"/>
                <a:ea typeface="Cambria" pitchFamily="18" charset="0"/>
              </a:rPr>
              <a:t>không</a:t>
            </a:r>
            <a:r>
              <a:rPr lang="en-US" sz="2000" dirty="0">
                <a:latin typeface="Cambria" pitchFamily="18" charset="0"/>
                <a:ea typeface="Cambria" pitchFamily="18" charset="0"/>
              </a:rPr>
              <a:t> </a:t>
            </a:r>
            <a:r>
              <a:rPr lang="en-US" sz="2000" dirty="0" err="1">
                <a:latin typeface="Cambria" pitchFamily="18" charset="0"/>
                <a:ea typeface="Cambria" pitchFamily="18" charset="0"/>
              </a:rPr>
              <a:t>được</a:t>
            </a:r>
            <a:r>
              <a:rPr lang="en-US" sz="2000" dirty="0">
                <a:latin typeface="Cambria" pitchFamily="18" charset="0"/>
                <a:ea typeface="Cambria" pitchFamily="18" charset="0"/>
              </a:rPr>
              <a:t> </a:t>
            </a:r>
            <a:r>
              <a:rPr lang="en-US" sz="2000" dirty="0" err="1">
                <a:latin typeface="Cambria" pitchFamily="18" charset="0"/>
                <a:ea typeface="Cambria" pitchFamily="18" charset="0"/>
              </a:rPr>
              <a:t>cùng</a:t>
            </a:r>
            <a:r>
              <a:rPr lang="en-US" sz="2000" dirty="0">
                <a:latin typeface="Cambria" pitchFamily="18" charset="0"/>
                <a:ea typeface="Cambria" pitchFamily="18" charset="0"/>
              </a:rPr>
              <a:t> </a:t>
            </a:r>
            <a:r>
              <a:rPr lang="en-US" sz="2000" dirty="0" err="1">
                <a:latin typeface="Cambria" pitchFamily="18" charset="0"/>
                <a:ea typeface="Cambria" pitchFamily="18" charset="0"/>
              </a:rPr>
              <a:t>bàn</a:t>
            </a:r>
            <a:r>
              <a:rPr lang="en-US" sz="2000" dirty="0">
                <a:latin typeface="Cambria" pitchFamily="18" charset="0"/>
                <a:ea typeface="Cambria" pitchFamily="18" charset="0"/>
              </a:rPr>
              <a:t> </a:t>
            </a:r>
            <a:r>
              <a:rPr lang="en-US" sz="2000" dirty="0" err="1">
                <a:latin typeface="Cambria" pitchFamily="18" charset="0"/>
                <a:ea typeface="Cambria" pitchFamily="18" charset="0"/>
              </a:rPr>
              <a:t>việc</a:t>
            </a:r>
            <a:r>
              <a:rPr lang="en-US" sz="2000" dirty="0">
                <a:latin typeface="Cambria" pitchFamily="18" charset="0"/>
                <a:ea typeface="Cambria" pitchFamily="18" charset="0"/>
              </a:rPr>
              <a:t> </a:t>
            </a:r>
            <a:r>
              <a:rPr lang="en-US" sz="2000" dirty="0" err="1">
                <a:latin typeface="Cambria" pitchFamily="18" charset="0"/>
                <a:ea typeface="Cambria" pitchFamily="18" charset="0"/>
              </a:rPr>
              <a:t>nước</a:t>
            </a:r>
            <a:r>
              <a:rPr lang="en-US" sz="2000" dirty="0">
                <a:latin typeface="Cambria" pitchFamily="18" charset="0"/>
                <a:ea typeface="Cambria" pitchFamily="18" charset="0"/>
              </a:rPr>
              <a:t>; </a:t>
            </a:r>
          </a:p>
          <a:p>
            <a:pPr marL="342900" lvl="0" indent="-342900" algn="just">
              <a:lnSpc>
                <a:spcPct val="120000"/>
              </a:lnSpc>
              <a:buFont typeface="Arial"/>
              <a:buChar char="●"/>
            </a:pPr>
            <a:r>
              <a:rPr lang="en-US" sz="2000" dirty="0" err="1">
                <a:latin typeface="Cambria" pitchFamily="18" charset="0"/>
                <a:ea typeface="Cambria" pitchFamily="18" charset="0"/>
              </a:rPr>
              <a:t>suy</a:t>
            </a:r>
            <a:r>
              <a:rPr lang="en-US" sz="2000" dirty="0">
                <a:latin typeface="Cambria" pitchFamily="18" charset="0"/>
                <a:ea typeface="Cambria" pitchFamily="18" charset="0"/>
              </a:rPr>
              <a:t> </a:t>
            </a:r>
            <a:r>
              <a:rPr lang="en-US" sz="2000" dirty="0" err="1">
                <a:latin typeface="Cambria" pitchFamily="18" charset="0"/>
                <a:ea typeface="Cambria" pitchFamily="18" charset="0"/>
              </a:rPr>
              <a:t>nghĩ</a:t>
            </a:r>
            <a:r>
              <a:rPr lang="en-US" sz="2000" dirty="0">
                <a:latin typeface="Cambria" pitchFamily="18" charset="0"/>
                <a:ea typeface="Cambria" pitchFamily="18" charset="0"/>
              </a:rPr>
              <a:t> </a:t>
            </a:r>
            <a:r>
              <a:rPr lang="en-US" sz="2000" dirty="0" err="1">
                <a:latin typeface="Cambria" pitchFamily="18" charset="0"/>
                <a:ea typeface="Cambria" pitchFamily="18" charset="0"/>
              </a:rPr>
              <a:t>về</a:t>
            </a:r>
            <a:r>
              <a:rPr lang="en-US" sz="2000" dirty="0">
                <a:latin typeface="Cambria" pitchFamily="18" charset="0"/>
                <a:ea typeface="Cambria" pitchFamily="18" charset="0"/>
              </a:rPr>
              <a:t> </a:t>
            </a:r>
            <a:r>
              <a:rPr lang="en-US" sz="2000" dirty="0" err="1">
                <a:latin typeface="Cambria" pitchFamily="18" charset="0"/>
                <a:ea typeface="Cambria" pitchFamily="18" charset="0"/>
              </a:rPr>
              <a:t>âm</a:t>
            </a:r>
            <a:r>
              <a:rPr lang="en-US" sz="2000" dirty="0">
                <a:latin typeface="Cambria" pitchFamily="18" charset="0"/>
                <a:ea typeface="Cambria" pitchFamily="18" charset="0"/>
              </a:rPr>
              <a:t> </a:t>
            </a:r>
            <a:r>
              <a:rPr lang="en-US" sz="2000" dirty="0" err="1">
                <a:latin typeface="Cambria" pitchFamily="18" charset="0"/>
                <a:ea typeface="Cambria" pitchFamily="18" charset="0"/>
              </a:rPr>
              <a:t>mưu</a:t>
            </a:r>
            <a:r>
              <a:rPr lang="en-US" sz="2000" dirty="0">
                <a:latin typeface="Cambria" pitchFamily="18" charset="0"/>
                <a:ea typeface="Cambria" pitchFamily="18" charset="0"/>
              </a:rPr>
              <a:t> </a:t>
            </a:r>
            <a:r>
              <a:rPr lang="en-US" sz="2000" dirty="0" err="1">
                <a:latin typeface="Cambria" pitchFamily="18" charset="0"/>
                <a:ea typeface="Cambria" pitchFamily="18" charset="0"/>
              </a:rPr>
              <a:t>của</a:t>
            </a:r>
            <a:r>
              <a:rPr lang="en-US" sz="2000" dirty="0">
                <a:latin typeface="Cambria" pitchFamily="18" charset="0"/>
                <a:ea typeface="Cambria" pitchFamily="18" charset="0"/>
              </a:rPr>
              <a:t> </a:t>
            </a:r>
            <a:r>
              <a:rPr lang="en-US" sz="2000" dirty="0" err="1">
                <a:latin typeface="Cambria" pitchFamily="18" charset="0"/>
                <a:ea typeface="Cambria" pitchFamily="18" charset="0"/>
              </a:rPr>
              <a:t>nhà</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mong</a:t>
            </a:r>
            <a:r>
              <a:rPr lang="en-US" sz="2000" dirty="0">
                <a:latin typeface="Cambria" pitchFamily="18" charset="0"/>
                <a:ea typeface="Cambria" pitchFamily="18" charset="0"/>
              </a:rPr>
              <a:t> </a:t>
            </a:r>
            <a:r>
              <a:rPr lang="en-US" sz="2000" dirty="0" err="1">
                <a:latin typeface="Cambria" pitchFamily="18" charset="0"/>
                <a:ea typeface="Cambria" pitchFamily="18" charset="0"/>
              </a:rPr>
              <a:t>muốn</a:t>
            </a:r>
            <a:r>
              <a:rPr lang="en-US" sz="2000" dirty="0">
                <a:latin typeface="Cambria" pitchFamily="18" charset="0"/>
                <a:ea typeface="Cambria" pitchFamily="18" charset="0"/>
              </a:rPr>
              <a:t> “</a:t>
            </a:r>
            <a:r>
              <a:rPr lang="en-US" sz="2000" dirty="0" err="1">
                <a:latin typeface="Cambria" pitchFamily="18" charset="0"/>
                <a:ea typeface="Cambria" pitchFamily="18" charset="0"/>
              </a:rPr>
              <a:t>xin</a:t>
            </a:r>
            <a:r>
              <a:rPr lang="en-US" sz="2000" dirty="0">
                <a:latin typeface="Cambria" pitchFamily="18" charset="0"/>
                <a:ea typeface="Cambria" pitchFamily="18" charset="0"/>
              </a:rPr>
              <a:t> </a:t>
            </a:r>
            <a:r>
              <a:rPr lang="en-US" sz="2000" dirty="0" err="1">
                <a:latin typeface="Cambria" pitchFamily="18" charset="0"/>
                <a:ea typeface="Cambria" pitchFamily="18" charset="0"/>
              </a:rPr>
              <a:t>quan</a:t>
            </a:r>
            <a:r>
              <a:rPr lang="en-US" sz="2000" dirty="0">
                <a:latin typeface="Cambria" pitchFamily="18" charset="0"/>
                <a:ea typeface="Cambria" pitchFamily="18" charset="0"/>
              </a:rPr>
              <a:t> </a:t>
            </a:r>
            <a:r>
              <a:rPr lang="en-US" sz="2000" dirty="0" err="1">
                <a:latin typeface="Cambria" pitchFamily="18" charset="0"/>
                <a:ea typeface="Cambria" pitchFamily="18" charset="0"/>
              </a:rPr>
              <a:t>gia</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en-US" sz="2000" dirty="0" err="1">
                <a:latin typeface="Cambria" pitchFamily="18" charset="0"/>
                <a:ea typeface="Cambria" pitchFamily="18" charset="0"/>
              </a:rPr>
              <a:t>đánh</a:t>
            </a:r>
            <a:r>
              <a:rPr lang="en-US" sz="2000" dirty="0">
                <a:latin typeface="Cambria" pitchFamily="18" charset="0"/>
                <a:ea typeface="Cambria" pitchFamily="18" charset="0"/>
              </a:rPr>
              <a:t>”.</a:t>
            </a:r>
          </a:p>
          <a:p>
            <a:pPr algn="just">
              <a:lnSpc>
                <a:spcPct val="120000"/>
              </a:lnSpc>
              <a:spcAft>
                <a:spcPts val="100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Hành</a:t>
            </a:r>
            <a:r>
              <a:rPr lang="en-US" sz="2000" dirty="0">
                <a:latin typeface="Cambria" pitchFamily="18" charset="0"/>
                <a:ea typeface="Cambria" pitchFamily="18" charset="0"/>
              </a:rPr>
              <a:t> </a:t>
            </a:r>
            <a:r>
              <a:rPr lang="en-US" sz="2000" dirty="0" err="1">
                <a:latin typeface="Cambria" pitchFamily="18" charset="0"/>
                <a:ea typeface="Cambria" pitchFamily="18" charset="0"/>
              </a:rPr>
              <a:t>động</a:t>
            </a:r>
            <a:r>
              <a:rPr lang="en-US" sz="2000" dirty="0">
                <a:latin typeface="Cambria" pitchFamily="18" charset="0"/>
                <a:ea typeface="Cambria" pitchFamily="18" charset="0"/>
              </a:rPr>
              <a:t>: </a:t>
            </a:r>
            <a:r>
              <a:rPr lang="en-US" sz="2000" dirty="0" err="1">
                <a:latin typeface="Cambria" pitchFamily="18" charset="0"/>
                <a:ea typeface="Cambria" pitchFamily="18" charset="0"/>
              </a:rPr>
              <a:t>quyết</a:t>
            </a:r>
            <a:r>
              <a:rPr lang="en-US" sz="2000" dirty="0">
                <a:latin typeface="Cambria" pitchFamily="18" charset="0"/>
                <a:ea typeface="Cambria" pitchFamily="18" charset="0"/>
              </a:rPr>
              <a:t> </a:t>
            </a:r>
            <a:r>
              <a:rPr lang="en-US" sz="2000" dirty="0" err="1">
                <a:latin typeface="Cambria" pitchFamily="18" charset="0"/>
                <a:ea typeface="Cambria" pitchFamily="18" charset="0"/>
              </a:rPr>
              <a:t>liều</a:t>
            </a:r>
            <a:r>
              <a:rPr lang="en-US" sz="2000" dirty="0">
                <a:latin typeface="Cambria" pitchFamily="18" charset="0"/>
                <a:ea typeface="Cambria" pitchFamily="18" charset="0"/>
              </a:rPr>
              <a:t> </a:t>
            </a:r>
            <a:r>
              <a:rPr lang="en-US" sz="2000" dirty="0" err="1">
                <a:latin typeface="Cambria" pitchFamily="18" charset="0"/>
                <a:ea typeface="Cambria" pitchFamily="18" charset="0"/>
              </a:rPr>
              <a:t>xăm</a:t>
            </a:r>
            <a:r>
              <a:rPr lang="en-US" sz="2000" dirty="0">
                <a:latin typeface="Cambria" pitchFamily="18" charset="0"/>
                <a:ea typeface="Cambria" pitchFamily="18" charset="0"/>
              </a:rPr>
              <a:t> </a:t>
            </a:r>
            <a:r>
              <a:rPr lang="en-US" sz="2000" dirty="0" err="1">
                <a:latin typeface="Cambria" pitchFamily="18" charset="0"/>
                <a:ea typeface="Cambria" pitchFamily="18" charset="0"/>
              </a:rPr>
              <a:t>xăm</a:t>
            </a:r>
            <a:r>
              <a:rPr lang="en-US" sz="2000" dirty="0">
                <a:latin typeface="Cambria" pitchFamily="18" charset="0"/>
                <a:ea typeface="Cambria" pitchFamily="18" charset="0"/>
              </a:rPr>
              <a:t> </a:t>
            </a:r>
            <a:r>
              <a:rPr lang="en-US" sz="2000" dirty="0" err="1">
                <a:latin typeface="Cambria" pitchFamily="18" charset="0"/>
                <a:ea typeface="Cambria" pitchFamily="18" charset="0"/>
              </a:rPr>
              <a:t>xuống</a:t>
            </a:r>
            <a:r>
              <a:rPr lang="en-US" sz="2000" dirty="0">
                <a:latin typeface="Cambria" pitchFamily="18" charset="0"/>
                <a:ea typeface="Cambria" pitchFamily="18" charset="0"/>
              </a:rPr>
              <a:t> </a:t>
            </a:r>
            <a:r>
              <a:rPr lang="en-US" sz="2000" dirty="0" err="1">
                <a:latin typeface="Cambria" pitchFamily="18" charset="0"/>
                <a:ea typeface="Cambria" pitchFamily="18" charset="0"/>
              </a:rPr>
              <a:t>bến</a:t>
            </a:r>
            <a:r>
              <a:rPr lang="en-US" sz="2000" dirty="0">
                <a:latin typeface="Cambria" pitchFamily="18" charset="0"/>
                <a:ea typeface="Cambria" pitchFamily="18" charset="0"/>
              </a:rPr>
              <a:t>; “</a:t>
            </a:r>
            <a:r>
              <a:rPr lang="en-US" sz="2000" dirty="0" err="1">
                <a:latin typeface="Cambria" pitchFamily="18" charset="0"/>
                <a:ea typeface="Cambria" pitchFamily="18" charset="0"/>
              </a:rPr>
              <a:t>tuốt</a:t>
            </a:r>
            <a:r>
              <a:rPr lang="en-US" sz="2000" dirty="0">
                <a:latin typeface="Cambria" pitchFamily="18" charset="0"/>
                <a:ea typeface="Cambria" pitchFamily="18" charset="0"/>
              </a:rPr>
              <a:t> </a:t>
            </a:r>
            <a:r>
              <a:rPr lang="en-US" sz="2000" dirty="0" err="1">
                <a:latin typeface="Cambria" pitchFamily="18" charset="0"/>
                <a:ea typeface="Cambria" pitchFamily="18" charset="0"/>
              </a:rPr>
              <a:t>gươm</a:t>
            </a:r>
            <a:r>
              <a:rPr lang="en-US" sz="2000" dirty="0">
                <a:latin typeface="Cambria" pitchFamily="18" charset="0"/>
                <a:ea typeface="Cambria" pitchFamily="18" charset="0"/>
              </a:rPr>
              <a:t>, </a:t>
            </a:r>
            <a:r>
              <a:rPr lang="en-US" sz="2000" dirty="0" err="1">
                <a:latin typeface="Cambria" pitchFamily="18" charset="0"/>
                <a:ea typeface="Cambria" pitchFamily="18" charset="0"/>
              </a:rPr>
              <a:t>trừng</a:t>
            </a:r>
            <a:r>
              <a:rPr lang="en-US" sz="2000" dirty="0">
                <a:latin typeface="Cambria" pitchFamily="18" charset="0"/>
                <a:ea typeface="Cambria" pitchFamily="18" charset="0"/>
              </a:rPr>
              <a:t> </a:t>
            </a:r>
            <a:r>
              <a:rPr lang="en-US" sz="2000" dirty="0" err="1">
                <a:latin typeface="Cambria" pitchFamily="18" charset="0"/>
                <a:ea typeface="Cambria" pitchFamily="18" charset="0"/>
              </a:rPr>
              <a:t>mắt</a:t>
            </a:r>
            <a:r>
              <a:rPr lang="en-US" sz="2000" dirty="0">
                <a:latin typeface="Cambria" pitchFamily="18" charset="0"/>
                <a:ea typeface="Cambria" pitchFamily="18" charset="0"/>
              </a:rPr>
              <a:t>” </a:t>
            </a:r>
            <a:r>
              <a:rPr lang="en-US" sz="2000" dirty="0" err="1">
                <a:latin typeface="Cambria" pitchFamily="18" charset="0"/>
                <a:ea typeface="Cambria" pitchFamily="18" charset="0"/>
              </a:rPr>
              <a:t>với</a:t>
            </a:r>
            <a:r>
              <a:rPr lang="en-US" sz="2000" dirty="0">
                <a:latin typeface="Cambria" pitchFamily="18" charset="0"/>
                <a:ea typeface="Cambria" pitchFamily="18" charset="0"/>
              </a:rPr>
              <a:t> </a:t>
            </a:r>
            <a:r>
              <a:rPr lang="en-US" sz="2000" dirty="0" err="1">
                <a:latin typeface="Cambria" pitchFamily="18" charset="0"/>
                <a:ea typeface="Cambria" pitchFamily="18" charset="0"/>
              </a:rPr>
              <a:t>quân</a:t>
            </a:r>
            <a:r>
              <a:rPr lang="en-US" sz="2000" dirty="0">
                <a:latin typeface="Cambria" pitchFamily="18" charset="0"/>
                <a:ea typeface="Cambria" pitchFamily="18" charset="0"/>
              </a:rPr>
              <a:t> </a:t>
            </a:r>
            <a:r>
              <a:rPr lang="en-US" sz="2000" dirty="0" err="1">
                <a:latin typeface="Cambria" pitchFamily="18" charset="0"/>
                <a:ea typeface="Cambria" pitchFamily="18" charset="0"/>
              </a:rPr>
              <a:t>lính</a:t>
            </a:r>
            <a:r>
              <a:rPr lang="en-US" sz="2000" dirty="0">
                <a:latin typeface="Cambria" pitchFamily="18" charset="0"/>
                <a:ea typeface="Cambria" pitchFamily="18" charset="0"/>
              </a:rPr>
              <a:t>.</a:t>
            </a:r>
            <a:endParaRPr lang="en-US" sz="20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297963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barn(inVertical)">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553385174"/>
              </p:ext>
            </p:extLst>
          </p:nvPr>
        </p:nvGraphicFramePr>
        <p:xfrm>
          <a:off x="34957" y="123478"/>
          <a:ext cx="9073547" cy="4985633"/>
        </p:xfrm>
        <a:graphic>
          <a:graphicData uri="http://schemas.openxmlformats.org/drawingml/2006/table">
            <a:tbl>
              <a:tblPr bandRow="1">
                <a:tableStyleId>{BC89EF96-8CEA-46FF-86C4-4CE0E7609802}</a:tableStyleId>
              </a:tblPr>
              <a:tblGrid>
                <a:gridCol w="1800739"/>
                <a:gridCol w="7272808"/>
              </a:tblGrid>
              <a:tr h="2144886">
                <a:tc>
                  <a:txBody>
                    <a:bodyPr/>
                    <a:lstStyle/>
                    <a:p>
                      <a:pPr algn="just">
                        <a:lnSpc>
                          <a:spcPct val="120000"/>
                        </a:lnSpc>
                        <a:spcAft>
                          <a:spcPts val="1000"/>
                        </a:spcAft>
                      </a:pPr>
                      <a:r>
                        <a:rPr lang="en-US" sz="2000" dirty="0" err="1">
                          <a:effectLst/>
                          <a:latin typeface="Cambria" pitchFamily="18" charset="0"/>
                          <a:ea typeface="Cambria" pitchFamily="18" charset="0"/>
                        </a:rPr>
                        <a:t>Khi</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thấy</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các</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vương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hầu</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bàn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việc</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nước</a:t>
                      </a:r>
                      <a:endParaRPr lang="en-US" sz="2000" dirty="0">
                        <a:effectLst/>
                        <a:latin typeface="Cambria" pitchFamily="18" charset="0"/>
                        <a:ea typeface="Cambria" pitchFamily="18" charset="0"/>
                        <a:cs typeface="Times New Roman"/>
                      </a:endParaRPr>
                    </a:p>
                  </a:txBody>
                  <a:tcPr marL="63161" marR="63161" marT="0" marB="0"/>
                </a:tc>
                <a:tc>
                  <a:txBody>
                    <a:bodyPr/>
                    <a:lstStyle/>
                    <a:p>
                      <a:pPr algn="just">
                        <a:lnSpc>
                          <a:spcPct val="120000"/>
                        </a:lnSpc>
                        <a:spcAft>
                          <a:spcPts val="1000"/>
                        </a:spcAft>
                      </a:pPr>
                      <a:endParaRPr lang="en-US" sz="2000" dirty="0" smtClean="0">
                        <a:solidFill>
                          <a:srgbClr val="190F09"/>
                        </a:solidFill>
                        <a:effectLst/>
                        <a:latin typeface="Cambria" pitchFamily="18" charset="0"/>
                        <a:ea typeface="Cambria" pitchFamily="18" charset="0"/>
                        <a:cs typeface="Times New Roman"/>
                      </a:endParaRPr>
                    </a:p>
                    <a:p>
                      <a:pPr algn="just">
                        <a:lnSpc>
                          <a:spcPct val="120000"/>
                        </a:lnSpc>
                        <a:spcAft>
                          <a:spcPts val="1000"/>
                        </a:spcAft>
                      </a:pPr>
                      <a:endParaRPr lang="en-US" sz="2000" dirty="0" smtClean="0">
                        <a:solidFill>
                          <a:srgbClr val="190F09"/>
                        </a:solidFill>
                        <a:effectLst/>
                        <a:latin typeface="Cambria" pitchFamily="18" charset="0"/>
                        <a:ea typeface="Cambria" pitchFamily="18" charset="0"/>
                        <a:cs typeface="Times New Roman"/>
                      </a:endParaRPr>
                    </a:p>
                    <a:p>
                      <a:pPr algn="just">
                        <a:lnSpc>
                          <a:spcPct val="120000"/>
                        </a:lnSpc>
                        <a:spcAft>
                          <a:spcPts val="1000"/>
                        </a:spcAft>
                      </a:pPr>
                      <a:endParaRPr lang="en-US" sz="2000" dirty="0" smtClean="0">
                        <a:solidFill>
                          <a:srgbClr val="190F09"/>
                        </a:solidFill>
                        <a:effectLst/>
                        <a:latin typeface="Cambria" pitchFamily="18" charset="0"/>
                        <a:ea typeface="Cambria" pitchFamily="18" charset="0"/>
                        <a:cs typeface="Times New Roman"/>
                      </a:endParaRPr>
                    </a:p>
                    <a:p>
                      <a:pPr algn="just">
                        <a:lnSpc>
                          <a:spcPct val="120000"/>
                        </a:lnSpc>
                        <a:spcAft>
                          <a:spcPts val="1000"/>
                        </a:spcAft>
                      </a:pPr>
                      <a:endParaRPr lang="en-US" sz="2000" dirty="0" smtClean="0">
                        <a:solidFill>
                          <a:srgbClr val="190F09"/>
                        </a:solidFill>
                        <a:effectLst/>
                        <a:latin typeface="Cambria" pitchFamily="18" charset="0"/>
                        <a:ea typeface="Cambria" pitchFamily="18" charset="0"/>
                        <a:cs typeface="Times New Roman"/>
                      </a:endParaRPr>
                    </a:p>
                    <a:p>
                      <a:pPr algn="just">
                        <a:lnSpc>
                          <a:spcPct val="120000"/>
                        </a:lnSpc>
                        <a:spcAft>
                          <a:spcPts val="1000"/>
                        </a:spcAft>
                      </a:pPr>
                      <a:endParaRPr lang="en-US" sz="2000" dirty="0" smtClean="0">
                        <a:solidFill>
                          <a:srgbClr val="190F09"/>
                        </a:solidFill>
                        <a:effectLst/>
                        <a:latin typeface="Cambria" pitchFamily="18" charset="0"/>
                        <a:ea typeface="Cambria" pitchFamily="18" charset="0"/>
                        <a:cs typeface="Times New Roman"/>
                      </a:endParaRPr>
                    </a:p>
                  </a:txBody>
                  <a:tcPr marL="63161" marR="63161" marT="0" marB="0"/>
                </a:tc>
              </a:tr>
              <a:tr h="2682488">
                <a:tc>
                  <a:txBody>
                    <a:bodyPr/>
                    <a:lstStyle/>
                    <a:p>
                      <a:pPr algn="just">
                        <a:lnSpc>
                          <a:spcPct val="120000"/>
                        </a:lnSpc>
                        <a:spcAft>
                          <a:spcPts val="1000"/>
                        </a:spcAft>
                      </a:pPr>
                      <a:r>
                        <a:rPr lang="en-US" sz="2000">
                          <a:effectLst/>
                          <a:latin typeface="Cambria" pitchFamily="18" charset="0"/>
                          <a:ea typeface="Cambria" pitchFamily="18" charset="0"/>
                        </a:rPr>
                        <a:t>Khi Chiêu Thành Vương ra khuyên ngăn</a:t>
                      </a:r>
                      <a:endParaRPr lang="en-US" sz="2000">
                        <a:effectLst/>
                        <a:latin typeface="Cambria" pitchFamily="18" charset="0"/>
                        <a:ea typeface="Cambria" pitchFamily="18" charset="0"/>
                        <a:cs typeface="Times New Roman"/>
                      </a:endParaRPr>
                    </a:p>
                  </a:txBody>
                  <a:tcPr marL="63161" marR="63161" marT="0" marB="0"/>
                </a:tc>
                <a:tc>
                  <a:txBody>
                    <a:bodyPr/>
                    <a:lstStyle/>
                    <a:p>
                      <a:pPr algn="just">
                        <a:lnSpc>
                          <a:spcPct val="120000"/>
                        </a:lnSpc>
                        <a:spcAft>
                          <a:spcPts val="1000"/>
                        </a:spcAft>
                      </a:pPr>
                      <a:endParaRPr lang="en-US" sz="2000" dirty="0">
                        <a:solidFill>
                          <a:srgbClr val="190F09"/>
                        </a:solidFill>
                        <a:effectLst/>
                        <a:latin typeface="Cambria" pitchFamily="18" charset="0"/>
                        <a:ea typeface="Cambria" pitchFamily="18" charset="0"/>
                        <a:cs typeface="Noto Sans Symbols"/>
                      </a:endParaRPr>
                    </a:p>
                  </a:txBody>
                  <a:tcPr marL="63161" marR="63161" marT="0" marB="0"/>
                </a:tc>
              </a:tr>
            </a:tbl>
          </a:graphicData>
        </a:graphic>
      </p:graphicFrame>
      <p:sp>
        <p:nvSpPr>
          <p:cNvPr id="10" name="Rectangle 9"/>
          <p:cNvSpPr/>
          <p:nvPr/>
        </p:nvSpPr>
        <p:spPr>
          <a:xfrm>
            <a:off x="1835696" y="123478"/>
            <a:ext cx="7272808" cy="2402581"/>
          </a:xfrm>
          <a:prstGeom prst="rect">
            <a:avLst/>
          </a:prstGeom>
        </p:spPr>
        <p:txBody>
          <a:bodyPr wrap="square">
            <a:spAutoFit/>
          </a:bodyPr>
          <a:lstStyle/>
          <a:p>
            <a:pPr algn="just">
              <a:lnSpc>
                <a:spcPct val="120000"/>
              </a:lnSpc>
              <a:spcAft>
                <a:spcPts val="1000"/>
              </a:spcAft>
            </a:pP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Suy</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nghĩ</a:t>
            </a:r>
            <a:r>
              <a:rPr lang="en-US" sz="2000" dirty="0">
                <a:solidFill>
                  <a:srgbClr val="190F09"/>
                </a:solidFill>
                <a:latin typeface="Cambria" pitchFamily="18" charset="0"/>
                <a:ea typeface="Cambria" pitchFamily="18" charset="0"/>
              </a:rPr>
              <a:t>: </a:t>
            </a:r>
          </a:p>
          <a:p>
            <a:pPr marL="342900" lvl="0" indent="-342900" algn="just">
              <a:lnSpc>
                <a:spcPct val="120000"/>
              </a:lnSpc>
              <a:buFont typeface="Arial"/>
              <a:buChar char="●"/>
            </a:pPr>
            <a:r>
              <a:rPr lang="en-US" sz="2000" dirty="0" err="1">
                <a:solidFill>
                  <a:srgbClr val="190F09"/>
                </a:solidFill>
                <a:latin typeface="Cambria" pitchFamily="18" charset="0"/>
                <a:ea typeface="Cambria" pitchFamily="18" charset="0"/>
              </a:rPr>
              <a:t>thấy</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nhục</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khi</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không</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được</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cùng</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bàn</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việc</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nước</a:t>
            </a:r>
            <a:r>
              <a:rPr lang="en-US" sz="2000" dirty="0">
                <a:solidFill>
                  <a:srgbClr val="190F09"/>
                </a:solidFill>
                <a:latin typeface="Cambria" pitchFamily="18" charset="0"/>
                <a:ea typeface="Cambria" pitchFamily="18" charset="0"/>
              </a:rPr>
              <a:t>; </a:t>
            </a:r>
          </a:p>
          <a:p>
            <a:pPr marL="342900" lvl="0" indent="-342900" algn="just">
              <a:lnSpc>
                <a:spcPct val="120000"/>
              </a:lnSpc>
              <a:buFont typeface="Arial"/>
              <a:buChar char="●"/>
            </a:pPr>
            <a:r>
              <a:rPr lang="en-US" sz="2000" dirty="0" err="1">
                <a:solidFill>
                  <a:srgbClr val="190F09"/>
                </a:solidFill>
                <a:latin typeface="Cambria" pitchFamily="18" charset="0"/>
                <a:ea typeface="Cambria" pitchFamily="18" charset="0"/>
              </a:rPr>
              <a:t>suy</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nghĩ</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về</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âm</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mưu</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của</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nhà</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Nguyên</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và</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mong</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muốn</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xin</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quan</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gia</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cho</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đánh</a:t>
            </a:r>
            <a:r>
              <a:rPr lang="en-US" sz="2000" dirty="0">
                <a:solidFill>
                  <a:srgbClr val="190F09"/>
                </a:solidFill>
                <a:latin typeface="Cambria" pitchFamily="18" charset="0"/>
                <a:ea typeface="Cambria" pitchFamily="18" charset="0"/>
              </a:rPr>
              <a:t>”.</a:t>
            </a:r>
          </a:p>
          <a:p>
            <a:pPr algn="just">
              <a:lnSpc>
                <a:spcPct val="120000"/>
              </a:lnSpc>
              <a:spcAft>
                <a:spcPts val="1000"/>
              </a:spcAft>
            </a:pP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Hành</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động</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quyết</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liều</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xăm</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xăm</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xuống</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bến</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tuốt</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gươm</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trừng</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mắt</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với</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quân</a:t>
            </a:r>
            <a:r>
              <a:rPr lang="en-US" sz="2000" dirty="0">
                <a:solidFill>
                  <a:srgbClr val="190F09"/>
                </a:solidFill>
                <a:latin typeface="Cambria" pitchFamily="18" charset="0"/>
                <a:ea typeface="Cambria" pitchFamily="18" charset="0"/>
              </a:rPr>
              <a:t> </a:t>
            </a:r>
            <a:r>
              <a:rPr lang="en-US" sz="2000" dirty="0" err="1">
                <a:solidFill>
                  <a:srgbClr val="190F09"/>
                </a:solidFill>
                <a:latin typeface="Cambria" pitchFamily="18" charset="0"/>
                <a:ea typeface="Cambria" pitchFamily="18" charset="0"/>
              </a:rPr>
              <a:t>lính</a:t>
            </a:r>
            <a:r>
              <a:rPr lang="en-US" sz="2000" dirty="0">
                <a:solidFill>
                  <a:srgbClr val="190F09"/>
                </a:solidFill>
                <a:latin typeface="Cambria" pitchFamily="18" charset="0"/>
                <a:ea typeface="Cambria" pitchFamily="18" charset="0"/>
              </a:rPr>
              <a:t>.</a:t>
            </a:r>
            <a:endParaRPr lang="en-US" sz="2000" dirty="0">
              <a:solidFill>
                <a:srgbClr val="190F09"/>
              </a:solidFill>
              <a:latin typeface="Cambria" pitchFamily="18" charset="0"/>
              <a:ea typeface="Cambria" pitchFamily="18" charset="0"/>
              <a:cs typeface="Times New Roman"/>
            </a:endParaRPr>
          </a:p>
        </p:txBody>
      </p:sp>
      <p:sp>
        <p:nvSpPr>
          <p:cNvPr id="11" name="Rectangle 10"/>
          <p:cNvSpPr/>
          <p:nvPr/>
        </p:nvSpPr>
        <p:spPr>
          <a:xfrm>
            <a:off x="1835696" y="2427734"/>
            <a:ext cx="7272808" cy="2530821"/>
          </a:xfrm>
          <a:prstGeom prst="rect">
            <a:avLst/>
          </a:prstGeom>
        </p:spPr>
        <p:txBody>
          <a:bodyPr wrap="square">
            <a:spAutoFit/>
          </a:bodyPr>
          <a:lstStyle/>
          <a:p>
            <a:pPr algn="just">
              <a:lnSpc>
                <a:spcPct val="120000"/>
              </a:lnSpc>
              <a:spcAft>
                <a:spcPts val="1000"/>
              </a:spcAft>
            </a:pP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Lời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nói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cháu</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trộm</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nghĩ</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rằng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khi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quốc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biến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thì</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đến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đứa</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trẻ</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cũng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phải</a:t>
            </a:r>
            <a:r>
              <a:rPr lang="en-US" sz="2000" dirty="0">
                <a:solidFill>
                  <a:srgbClr val="190F09"/>
                </a:solidFill>
                <a:latin typeface="Cambria" pitchFamily="18" charset="0"/>
                <a:ea typeface="Cambria" pitchFamily="18" charset="0"/>
                <a:cs typeface="Times New Roman" pitchFamily="18" charset="0"/>
              </a:rPr>
              <a:t> lo </a:t>
            </a:r>
            <a:r>
              <a:rPr lang="en-US" sz="2000" dirty="0" err="1">
                <a:solidFill>
                  <a:srgbClr val="190F09"/>
                </a:solidFill>
                <a:latin typeface="Cambria" pitchFamily="18" charset="0"/>
                <a:ea typeface="Cambria" pitchFamily="18" charset="0"/>
                <a:cs typeface="Times New Roman" pitchFamily="18" charset="0"/>
              </a:rPr>
              <a:t>huống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hồ</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gì</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là</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cháu</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đã</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lớn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Vua</a:t>
            </a:r>
            <a:r>
              <a:rPr lang="en-US" sz="2000" dirty="0">
                <a:solidFill>
                  <a:srgbClr val="190F09"/>
                </a:solidFill>
                <a:latin typeface="Cambria" pitchFamily="18" charset="0"/>
                <a:ea typeface="Cambria" pitchFamily="18" charset="0"/>
                <a:cs typeface="Times New Roman" pitchFamily="18" charset="0"/>
              </a:rPr>
              <a:t> lo </a:t>
            </a:r>
            <a:r>
              <a:rPr lang="en-US" sz="2000" dirty="0" err="1">
                <a:solidFill>
                  <a:srgbClr val="190F09"/>
                </a:solidFill>
                <a:latin typeface="Cambria" pitchFamily="18" charset="0"/>
                <a:ea typeface="Cambria" pitchFamily="18" charset="0"/>
                <a:cs typeface="Times New Roman" pitchFamily="18" charset="0"/>
              </a:rPr>
              <a:t>thì</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kẻ</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thần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tử</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cũng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phải</a:t>
            </a:r>
            <a:r>
              <a:rPr lang="en-US" sz="2000" dirty="0">
                <a:solidFill>
                  <a:srgbClr val="190F09"/>
                </a:solidFill>
                <a:latin typeface="Cambria" pitchFamily="18" charset="0"/>
                <a:ea typeface="Cambria" pitchFamily="18" charset="0"/>
                <a:cs typeface="Times New Roman" pitchFamily="18" charset="0"/>
              </a:rPr>
              <a:t> lo”. -&gt; </a:t>
            </a:r>
            <a:r>
              <a:rPr lang="en-US" sz="2000" dirty="0" err="1">
                <a:solidFill>
                  <a:srgbClr val="190F09"/>
                </a:solidFill>
                <a:latin typeface="Cambria" pitchFamily="18" charset="0"/>
                <a:ea typeface="Cambria" pitchFamily="18" charset="0"/>
                <a:cs typeface="Times New Roman" pitchFamily="18" charset="0"/>
              </a:rPr>
              <a:t>Lời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nói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thể</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hiện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rõ</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sự</a:t>
            </a:r>
            <a:r>
              <a:rPr lang="en-US" sz="2000" dirty="0">
                <a:solidFill>
                  <a:srgbClr val="190F09"/>
                </a:solidFill>
                <a:latin typeface="Cambria" pitchFamily="18" charset="0"/>
                <a:ea typeface="Cambria" pitchFamily="18" charset="0"/>
                <a:cs typeface="Times New Roman" pitchFamily="18" charset="0"/>
              </a:rPr>
              <a:t> lo </a:t>
            </a:r>
            <a:r>
              <a:rPr lang="en-US" sz="2000" dirty="0" err="1">
                <a:solidFill>
                  <a:srgbClr val="190F09"/>
                </a:solidFill>
                <a:latin typeface="Cambria" pitchFamily="18" charset="0"/>
                <a:ea typeface="Cambria" pitchFamily="18" charset="0"/>
                <a:cs typeface="Times New Roman" pitchFamily="18" charset="0"/>
              </a:rPr>
              <a:t>lắng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trách</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nhiệm</a:t>
            </a:r>
            <a:r>
              <a:rPr lang="en-US" sz="2000" dirty="0">
                <a:solidFill>
                  <a:srgbClr val="190F09"/>
                </a:solidFill>
                <a:latin typeface="Cambria" pitchFamily="18" charset="0"/>
                <a:ea typeface="Cambria" pitchFamily="18" charset="0"/>
                <a:cs typeface="Times New Roman" pitchFamily="18" charset="0"/>
              </a:rPr>
              <a:t>.</a:t>
            </a:r>
          </a:p>
          <a:p>
            <a:pPr algn="just">
              <a:lnSpc>
                <a:spcPct val="120000"/>
              </a:lnSpc>
              <a:spcAft>
                <a:spcPts val="1000"/>
              </a:spcAft>
            </a:pP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Hành</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động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xồng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xộc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chạy</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tới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quỳ</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trước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quan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gia</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hét</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lớn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Xin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quan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gia</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cho</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đánh</a:t>
            </a:r>
            <a:r>
              <a:rPr lang="en-US" sz="2000" dirty="0">
                <a:solidFill>
                  <a:srgbClr val="190F09"/>
                </a:solidFill>
                <a:latin typeface="Cambria" pitchFamily="18" charset="0"/>
                <a:ea typeface="Cambria" pitchFamily="18" charset="0"/>
                <a:cs typeface="Times New Roman" pitchFamily="18" charset="0"/>
              </a:rPr>
              <a:t>! Cho </a:t>
            </a:r>
            <a:r>
              <a:rPr lang="en-US" sz="2000" dirty="0" err="1">
                <a:solidFill>
                  <a:srgbClr val="190F09"/>
                </a:solidFill>
                <a:latin typeface="Cambria" pitchFamily="18" charset="0"/>
                <a:ea typeface="Cambria" pitchFamily="18" charset="0"/>
                <a:cs typeface="Times New Roman" pitchFamily="18" charset="0"/>
              </a:rPr>
              <a:t>giặc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mượn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đường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là</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mất</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nước</a:t>
            </a:r>
            <a:r>
              <a:rPr lang="en-US" sz="2000" dirty="0">
                <a:solidFill>
                  <a:srgbClr val="190F09"/>
                </a:solidFill>
                <a:latin typeface="Cambria" pitchFamily="18" charset="0"/>
                <a:ea typeface="Cambria" pitchFamily="18" charset="0"/>
                <a:cs typeface="Times New Roman" pitchFamily="18" charset="0"/>
              </a:rPr>
              <a:t>.”</a:t>
            </a:r>
          </a:p>
          <a:p>
            <a:pPr marL="342900" lvl="0" indent="-342900" algn="just">
              <a:lnSpc>
                <a:spcPct val="120000"/>
              </a:lnSpc>
              <a:buFont typeface="Arial"/>
              <a:buChar char="●"/>
            </a:pPr>
            <a:r>
              <a:rPr lang="en-US" sz="2000" dirty="0" err="1">
                <a:solidFill>
                  <a:srgbClr val="190F09"/>
                </a:solidFill>
                <a:latin typeface="Cambria" pitchFamily="18" charset="0"/>
                <a:ea typeface="Cambria" pitchFamily="18" charset="0"/>
                <a:cs typeface="Times New Roman" pitchFamily="18" charset="0"/>
              </a:rPr>
              <a:t>Tự</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đặt</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thanh</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gươm</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lên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gáy</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xin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chịu</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tội</a:t>
            </a:r>
            <a:r>
              <a:rPr lang="en-US" sz="2000" dirty="0">
                <a:solidFill>
                  <a:srgbClr val="190F09"/>
                </a:solidFill>
                <a:latin typeface="Cambria" pitchFamily="18" charset="0"/>
                <a:ea typeface="Cambria" pitchFamily="18" charset="0"/>
                <a:cs typeface="Times New Roman" pitchFamily="18" charset="0"/>
              </a:rPr>
              <a:t>.</a:t>
            </a:r>
            <a:endParaRPr lang="en-US" sz="2000" dirty="0">
              <a:solidFill>
                <a:srgbClr val="190F09"/>
              </a:solidFill>
              <a:latin typeface="Cambria" pitchFamily="18" charset="0"/>
              <a:ea typeface="Cambria" pitchFamily="18" charset="0"/>
              <a:cs typeface="Times New Roman" pitchFamily="18" charset="0"/>
            </a:endParaRPr>
          </a:p>
        </p:txBody>
      </p:sp>
    </p:spTree>
    <p:extLst>
      <p:ext uri="{BB962C8B-B14F-4D97-AF65-F5344CB8AC3E}">
        <p14:creationId xmlns:p14="http://schemas.microsoft.com/office/powerpoint/2010/main" val="24294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arn(inVertic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barn(inVertical)">
                                      <p:cBhvr>
                                        <p:cTn id="3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476403597"/>
              </p:ext>
            </p:extLst>
          </p:nvPr>
        </p:nvGraphicFramePr>
        <p:xfrm>
          <a:off x="30418" y="34944"/>
          <a:ext cx="9113582" cy="4309400"/>
        </p:xfrm>
        <a:graphic>
          <a:graphicData uri="http://schemas.openxmlformats.org/drawingml/2006/table">
            <a:tbl>
              <a:tblPr bandRow="1">
                <a:tableStyleId>{280E953E-3389-438F-8A3C-CD316C8409BC}</a:tableStyleId>
              </a:tblPr>
              <a:tblGrid>
                <a:gridCol w="3429979"/>
                <a:gridCol w="5683603"/>
              </a:tblGrid>
              <a:tr h="4309400">
                <a:tc>
                  <a:txBody>
                    <a:bodyPr/>
                    <a:lstStyle/>
                    <a:p>
                      <a:pPr algn="just">
                        <a:lnSpc>
                          <a:spcPct val="120000"/>
                        </a:lnSpc>
                        <a:spcAft>
                          <a:spcPts val="1000"/>
                        </a:spcAft>
                      </a:pPr>
                      <a:r>
                        <a:rPr lang="en-US" sz="2000" dirty="0" err="1" smtClean="0">
                          <a:solidFill>
                            <a:srgbClr val="190F09"/>
                          </a:solidFill>
                          <a:effectLst/>
                          <a:latin typeface="Times New Roman" pitchFamily="18" charset="0"/>
                          <a:cs typeface="Times New Roman" pitchFamily="18" charset="0"/>
                        </a:rPr>
                        <a:t>Khi</a:t>
                      </a:r>
                      <a:r>
                        <a:rPr lang="en-US" sz="2000" dirty="0" smtClean="0">
                          <a:solidFill>
                            <a:srgbClr val="190F09"/>
                          </a:solidFill>
                          <a:effectLst/>
                          <a:latin typeface="Times New Roman" pitchFamily="18" charset="0"/>
                          <a:cs typeface="Times New Roman" pitchFamily="18" charset="0"/>
                        </a:rPr>
                        <a:t> </a:t>
                      </a:r>
                      <a:r>
                        <a:rPr lang="en-US" sz="2000" dirty="0">
                          <a:solidFill>
                            <a:srgbClr val="190F09"/>
                          </a:solidFill>
                          <a:effectLst/>
                          <a:latin typeface="Times New Roman" pitchFamily="18" charset="0"/>
                          <a:cs typeface="Times New Roman" pitchFamily="18" charset="0"/>
                        </a:rPr>
                        <a:t>quay </a:t>
                      </a:r>
                      <a:r>
                        <a:rPr lang="en-US" sz="2000" dirty="0" err="1">
                          <a:solidFill>
                            <a:srgbClr val="190F09"/>
                          </a:solidFill>
                          <a:effectLst/>
                          <a:latin typeface="Times New Roman" pitchFamily="18" charset="0"/>
                          <a:cs typeface="Times New Roman" pitchFamily="18" charset="0"/>
                        </a:rPr>
                        <a:t>trở</a:t>
                      </a:r>
                      <a:r>
                        <a:rPr lang="en-US" sz="2000" dirty="0">
                          <a:solidFill>
                            <a:srgbClr val="190F09"/>
                          </a:solidFill>
                          <a:effectLst/>
                          <a:latin typeface="Times New Roman" pitchFamily="18" charset="0"/>
                          <a:cs typeface="Times New Roman" pitchFamily="18" charset="0"/>
                        </a:rPr>
                        <a:t> </a:t>
                      </a:r>
                      <a:r>
                        <a:rPr lang="en-US" sz="2000" dirty="0" err="1" smtClean="0">
                          <a:solidFill>
                            <a:srgbClr val="190F09"/>
                          </a:solidFill>
                          <a:effectLst/>
                          <a:latin typeface="Times New Roman" pitchFamily="18" charset="0"/>
                          <a:cs typeface="Times New Roman" pitchFamily="18" charset="0"/>
                        </a:rPr>
                        <a:t>về</a:t>
                      </a:r>
                      <a:endParaRPr lang="en-US" sz="2000" dirty="0" smtClean="0">
                        <a:solidFill>
                          <a:srgbClr val="190F09"/>
                        </a:solidFill>
                        <a:effectLst/>
                        <a:latin typeface="Times New Roman" pitchFamily="18" charset="0"/>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a:solidFill>
                          <a:srgbClr val="190F09"/>
                        </a:solidFill>
                        <a:effectLst/>
                        <a:latin typeface="Times New Roman" pitchFamily="18" charset="0"/>
                        <a:ea typeface="Times New Roman"/>
                        <a:cs typeface="Times New Roman" pitchFamily="18" charset="0"/>
                      </a:endParaRPr>
                    </a:p>
                  </a:txBody>
                  <a:tcPr marL="68580" marR="68580" marT="0" marB="0">
                    <a:solidFill>
                      <a:schemeClr val="accent2"/>
                    </a:solidFill>
                  </a:tcPr>
                </a:tc>
                <a:tc>
                  <a:txBody>
                    <a:bodyPr/>
                    <a:lstStyle/>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smtClean="0">
                        <a:solidFill>
                          <a:srgbClr val="190F09"/>
                        </a:solidFill>
                        <a:effectLst/>
                        <a:latin typeface="Times New Roman" pitchFamily="18" charset="0"/>
                        <a:ea typeface="Times New Roman"/>
                        <a:cs typeface="Times New Roman" pitchFamily="18" charset="0"/>
                      </a:endParaRPr>
                    </a:p>
                    <a:p>
                      <a:pPr algn="just">
                        <a:lnSpc>
                          <a:spcPct val="120000"/>
                        </a:lnSpc>
                        <a:spcAft>
                          <a:spcPts val="1000"/>
                        </a:spcAft>
                      </a:pPr>
                      <a:endParaRPr lang="en-US" sz="2000" dirty="0">
                        <a:solidFill>
                          <a:srgbClr val="190F09"/>
                        </a:solidFill>
                        <a:effectLst/>
                        <a:latin typeface="Times New Roman" pitchFamily="18" charset="0"/>
                        <a:ea typeface="Times New Roman"/>
                        <a:cs typeface="Times New Roman" pitchFamily="18" charset="0"/>
                      </a:endParaRPr>
                    </a:p>
                  </a:txBody>
                  <a:tcPr marL="68580" marR="68580" marT="0" marB="0">
                    <a:solidFill>
                      <a:schemeClr val="accent2"/>
                    </a:solidFill>
                  </a:tcPr>
                </a:tc>
              </a:tr>
            </a:tbl>
          </a:graphicData>
        </a:graphic>
      </p:graphicFrame>
      <p:sp>
        <p:nvSpPr>
          <p:cNvPr id="10" name="Rectangle 9"/>
          <p:cNvSpPr/>
          <p:nvPr/>
        </p:nvSpPr>
        <p:spPr>
          <a:xfrm>
            <a:off x="3491880" y="35266"/>
            <a:ext cx="5472608" cy="4264629"/>
          </a:xfrm>
          <a:prstGeom prst="rect">
            <a:avLst/>
          </a:prstGeom>
        </p:spPr>
        <p:txBody>
          <a:bodyPr wrap="square">
            <a:spAutoFit/>
          </a:bodyPr>
          <a:lstStyle/>
          <a:p>
            <a:pPr algn="just">
              <a:lnSpc>
                <a:spcPct val="120000"/>
              </a:lnSpc>
              <a:spcAft>
                <a:spcPts val="1000"/>
              </a:spcAft>
            </a:pP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Uất</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ức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vì</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vua</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bạn</a:t>
            </a:r>
            <a:r>
              <a:rPr lang="en-US" sz="2000" dirty="0">
                <a:solidFill>
                  <a:srgbClr val="190F09"/>
                </a:solidFill>
                <a:latin typeface="Cambria" pitchFamily="18" charset="0"/>
                <a:ea typeface="Cambria" pitchFamily="18" charset="0"/>
                <a:cs typeface="Times New Roman" pitchFamily="18" charset="0"/>
              </a:rPr>
              <a:t> cam </a:t>
            </a:r>
            <a:r>
              <a:rPr lang="en-US" sz="2000" dirty="0" err="1">
                <a:solidFill>
                  <a:srgbClr val="190F09"/>
                </a:solidFill>
                <a:latin typeface="Cambria" pitchFamily="18" charset="0"/>
                <a:ea typeface="Cambria" pitchFamily="18" charset="0"/>
                <a:cs typeface="Times New Roman" pitchFamily="18" charset="0"/>
              </a:rPr>
              <a:t>quý</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nhưng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dự</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bàn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việc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nước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vẫn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không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cho</a:t>
            </a:r>
            <a:r>
              <a:rPr lang="en-US" sz="2000" dirty="0">
                <a:solidFill>
                  <a:srgbClr val="190F09"/>
                </a:solidFill>
                <a:latin typeface="Cambria" pitchFamily="18" charset="0"/>
                <a:ea typeface="Cambria" pitchFamily="18" charset="0"/>
                <a:cs typeface="Times New Roman" pitchFamily="18" charset="0"/>
              </a:rPr>
              <a:t>.</a:t>
            </a:r>
          </a:p>
          <a:p>
            <a:pPr algn="just">
              <a:lnSpc>
                <a:spcPct val="120000"/>
              </a:lnSpc>
              <a:spcAft>
                <a:spcPts val="1000"/>
              </a:spcAft>
            </a:pP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Suy</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nghĩ</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chiêu</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binh</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mãi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mã</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để</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đánh</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giặc</a:t>
            </a:r>
            <a:r>
              <a:rPr lang="en-US" sz="2000" dirty="0">
                <a:solidFill>
                  <a:srgbClr val="190F09"/>
                </a:solidFill>
                <a:latin typeface="Cambria" pitchFamily="18" charset="0"/>
                <a:ea typeface="Cambria" pitchFamily="18" charset="0"/>
                <a:cs typeface="Times New Roman" pitchFamily="18" charset="0"/>
              </a:rPr>
              <a:t>.</a:t>
            </a:r>
          </a:p>
          <a:p>
            <a:pPr algn="just">
              <a:lnSpc>
                <a:spcPct val="120000"/>
              </a:lnSpc>
              <a:spcAft>
                <a:spcPts val="1000"/>
              </a:spcAft>
            </a:pP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Cử</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chỉ</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hai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hàm</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răng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nghiến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chặt</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hai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bàn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tay</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càng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nắm</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chặt</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lại</a:t>
            </a:r>
            <a:r>
              <a:rPr lang="en-US" sz="2000" dirty="0">
                <a:solidFill>
                  <a:srgbClr val="190F09"/>
                </a:solidFill>
                <a:latin typeface="Cambria" pitchFamily="18" charset="0"/>
                <a:ea typeface="Cambria" pitchFamily="18" charset="0"/>
                <a:cs typeface="Times New Roman" pitchFamily="18" charset="0"/>
              </a:rPr>
              <a:t>…</a:t>
            </a:r>
          </a:p>
          <a:p>
            <a:pPr algn="just">
              <a:lnSpc>
                <a:spcPct val="120000"/>
              </a:lnSpc>
              <a:spcAft>
                <a:spcPts val="1000"/>
              </a:spcAft>
            </a:pP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Lời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nói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Rồi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xem</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ai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giết</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được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giặc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ai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báo</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được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ơn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vua</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xem</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ai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hơn</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ai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kém</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Rồi</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triều</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đình</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sẽ</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biết</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tay</a:t>
            </a:r>
            <a:r>
              <a:rPr lang="en-US" sz="2000" dirty="0">
                <a:solidFill>
                  <a:srgbClr val="190F09"/>
                </a:solidFill>
                <a:latin typeface="Cambria" pitchFamily="18" charset="0"/>
                <a:ea typeface="Cambria" pitchFamily="18" charset="0"/>
                <a:cs typeface="Times New Roman" pitchFamily="18" charset="0"/>
              </a:rPr>
              <a:t> ta!”.</a:t>
            </a:r>
          </a:p>
          <a:p>
            <a:pPr algn="just">
              <a:lnSpc>
                <a:spcPct val="120000"/>
              </a:lnSpc>
              <a:spcAft>
                <a:spcPts val="1000"/>
              </a:spcAft>
            </a:pP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Hành</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động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bóp</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nát</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quả</a:t>
            </a:r>
            <a:r>
              <a:rPr lang="en-US" sz="2000" dirty="0">
                <a:solidFill>
                  <a:srgbClr val="190F09"/>
                </a:solidFill>
                <a:latin typeface="Cambria" pitchFamily="18" charset="0"/>
                <a:ea typeface="Cambria" pitchFamily="18" charset="0"/>
                <a:cs typeface="Times New Roman" pitchFamily="18" charset="0"/>
              </a:rPr>
              <a:t> cam </a:t>
            </a:r>
            <a:r>
              <a:rPr lang="en-US" sz="2000" dirty="0" err="1">
                <a:solidFill>
                  <a:srgbClr val="190F09"/>
                </a:solidFill>
                <a:latin typeface="Cambria" pitchFamily="18" charset="0"/>
                <a:ea typeface="Cambria" pitchFamily="18" charset="0"/>
                <a:cs typeface="Times New Roman" pitchFamily="18" charset="0"/>
              </a:rPr>
              <a:t>trong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tay</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lúc</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nào</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không</a:t>
            </a:r>
            <a:r>
              <a:rPr lang="en-US" sz="2000" dirty="0">
                <a:solidFill>
                  <a:srgbClr val="190F09"/>
                </a:solidFill>
                <a:latin typeface="Cambria" pitchFamily="18" charset="0"/>
                <a:ea typeface="Cambria" pitchFamily="18" charset="0"/>
                <a:cs typeface="Times New Roman" pitchFamily="18" charset="0"/>
              </a:rPr>
              <a:t> </a:t>
            </a:r>
            <a:r>
              <a:rPr lang="en-US" sz="2000" dirty="0" err="1">
                <a:solidFill>
                  <a:srgbClr val="190F09"/>
                </a:solidFill>
                <a:latin typeface="Cambria" pitchFamily="18" charset="0"/>
                <a:ea typeface="Cambria" pitchFamily="18" charset="0"/>
                <a:cs typeface="Times New Roman" pitchFamily="18" charset="0"/>
              </a:rPr>
              <a:t>biết</a:t>
            </a:r>
            <a:r>
              <a:rPr lang="en-US" sz="2000" dirty="0">
                <a:solidFill>
                  <a:srgbClr val="190F09"/>
                </a:solidFill>
                <a:latin typeface="Cambria" pitchFamily="18" charset="0"/>
                <a:ea typeface="Cambria" pitchFamily="18" charset="0"/>
                <a:cs typeface="Times New Roman" pitchFamily="18" charset="0"/>
              </a:rPr>
              <a:t>.</a:t>
            </a:r>
            <a:endParaRPr lang="en-US" sz="2000" dirty="0">
              <a:solidFill>
                <a:srgbClr val="190F09"/>
              </a:solidFill>
              <a:latin typeface="Cambria" pitchFamily="18" charset="0"/>
              <a:ea typeface="Cambria" pitchFamily="18" charset="0"/>
              <a:cs typeface="Times New Roman"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084621605"/>
              </p:ext>
            </p:extLst>
          </p:nvPr>
        </p:nvGraphicFramePr>
        <p:xfrm>
          <a:off x="0" y="4299895"/>
          <a:ext cx="9144000" cy="957263"/>
        </p:xfrm>
        <a:graphic>
          <a:graphicData uri="http://schemas.openxmlformats.org/drawingml/2006/table">
            <a:tbl>
              <a:tblPr bandRow="1">
                <a:tableStyleId>{280E953E-3389-438F-8A3C-CD316C8409BC}</a:tableStyleId>
              </a:tblPr>
              <a:tblGrid>
                <a:gridCol w="1475656"/>
                <a:gridCol w="7668344"/>
              </a:tblGrid>
              <a:tr h="0">
                <a:tc>
                  <a:txBody>
                    <a:bodyPr/>
                    <a:lstStyle/>
                    <a:p>
                      <a:pPr algn="ctr">
                        <a:lnSpc>
                          <a:spcPct val="120000"/>
                        </a:lnSpc>
                        <a:spcAft>
                          <a:spcPts val="1000"/>
                        </a:spcAft>
                      </a:pPr>
                      <a:r>
                        <a:rPr lang="en-US" sz="1800">
                          <a:effectLst/>
                          <a:latin typeface="Cambria" pitchFamily="18" charset="0"/>
                          <a:ea typeface="Cambria" pitchFamily="18" charset="0"/>
                        </a:rPr>
                        <a:t>Nhận xét</a:t>
                      </a:r>
                      <a:endParaRPr lang="en-US" sz="1600">
                        <a:effectLst/>
                        <a:latin typeface="Cambria" pitchFamily="18" charset="0"/>
                        <a:ea typeface="Cambria" pitchFamily="18" charset="0"/>
                        <a:cs typeface="Times New Roman"/>
                      </a:endParaRPr>
                    </a:p>
                  </a:txBody>
                  <a:tcPr marL="68580" marR="68580" marT="0" marB="0" anchor="ctr"/>
                </a:tc>
                <a:tc>
                  <a:txBody>
                    <a:bodyPr/>
                    <a:lstStyle/>
                    <a:p>
                      <a:pPr algn="just">
                        <a:lnSpc>
                          <a:spcPct val="120000"/>
                        </a:lnSpc>
                        <a:spcAft>
                          <a:spcPts val="1000"/>
                        </a:spcAft>
                      </a:pPr>
                      <a:r>
                        <a:rPr lang="en-US" sz="1800" b="1" dirty="0" err="1">
                          <a:solidFill>
                            <a:srgbClr val="FF0000"/>
                          </a:solidFill>
                          <a:effectLst/>
                          <a:latin typeface="Cambria" pitchFamily="18" charset="0"/>
                          <a:ea typeface="Cambria" pitchFamily="18" charset="0"/>
                        </a:rPr>
                        <a:t>Tuổi</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nhỏ</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nhưng</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một</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lòng</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trung</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nghĩa</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với</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vua</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với</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nước</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Mọi</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hành</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động</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cử</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chỉ</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suy</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nghĩ</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lời</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nói</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của</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Hoài</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Văn</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đều</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tỏ</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rõ</a:t>
                      </a:r>
                      <a:r>
                        <a:rPr lang="en-US" sz="1800" b="1" dirty="0">
                          <a:solidFill>
                            <a:srgbClr val="FF0000"/>
                          </a:solidFill>
                          <a:effectLst/>
                          <a:latin typeface="Cambria" pitchFamily="18" charset="0"/>
                          <a:ea typeface="Cambria" pitchFamily="18" charset="0"/>
                        </a:rPr>
                        <a:t> ý </a:t>
                      </a:r>
                      <a:r>
                        <a:rPr lang="en-US" sz="1800" b="1" dirty="0" err="1">
                          <a:solidFill>
                            <a:srgbClr val="FF0000"/>
                          </a:solidFill>
                          <a:effectLst/>
                          <a:latin typeface="Cambria" pitchFamily="18" charset="0"/>
                          <a:ea typeface="Cambria" pitchFamily="18" charset="0"/>
                        </a:rPr>
                        <a:t>chí</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đánh</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giặc</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cứu</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nước</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báo</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ơn</a:t>
                      </a:r>
                      <a:r>
                        <a:rPr lang="en-US" sz="1800" b="1" dirty="0">
                          <a:solidFill>
                            <a:srgbClr val="FF0000"/>
                          </a:solidFill>
                          <a:effectLst/>
                          <a:latin typeface="Cambria" pitchFamily="18" charset="0"/>
                          <a:ea typeface="Cambria" pitchFamily="18" charset="0"/>
                        </a:rPr>
                        <a:t> </a:t>
                      </a:r>
                      <a:r>
                        <a:rPr lang="en-US" sz="1800" b="1" dirty="0" err="1">
                          <a:solidFill>
                            <a:srgbClr val="FF0000"/>
                          </a:solidFill>
                          <a:effectLst/>
                          <a:latin typeface="Cambria" pitchFamily="18" charset="0"/>
                          <a:ea typeface="Cambria" pitchFamily="18" charset="0"/>
                        </a:rPr>
                        <a:t>vua</a:t>
                      </a:r>
                      <a:r>
                        <a:rPr lang="en-US" sz="1800" b="1" dirty="0">
                          <a:solidFill>
                            <a:srgbClr val="FF0000"/>
                          </a:solidFill>
                          <a:effectLst/>
                          <a:latin typeface="Cambria" pitchFamily="18" charset="0"/>
                          <a:ea typeface="Cambria" pitchFamily="18" charset="0"/>
                        </a:rPr>
                        <a:t>.</a:t>
                      </a:r>
                      <a:endParaRPr lang="en-US" sz="1600" b="1" dirty="0">
                        <a:solidFill>
                          <a:srgbClr val="FF0000"/>
                        </a:solidFill>
                        <a:effectLst/>
                        <a:latin typeface="Cambria" pitchFamily="18" charset="0"/>
                        <a:ea typeface="Cambria" pitchFamily="18" charset="0"/>
                        <a:cs typeface="Times New Roman"/>
                      </a:endParaRPr>
                    </a:p>
                  </a:txBody>
                  <a:tcPr marL="68580" marR="68580" marT="0" marB="0"/>
                </a:tc>
              </a:tr>
            </a:tbl>
          </a:graphicData>
        </a:graphic>
      </p:graphicFrame>
    </p:spTree>
    <p:extLst>
      <p:ext uri="{BB962C8B-B14F-4D97-AF65-F5344CB8AC3E}">
        <p14:creationId xmlns:p14="http://schemas.microsoft.com/office/powerpoint/2010/main" val="368053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barn(inVertical)">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grpSp>
        <p:nvGrpSpPr>
          <p:cNvPr id="516" name="Google Shape;516;p27"/>
          <p:cNvGrpSpPr/>
          <p:nvPr/>
        </p:nvGrpSpPr>
        <p:grpSpPr>
          <a:xfrm>
            <a:off x="959802" y="1708214"/>
            <a:ext cx="7349080" cy="2935079"/>
            <a:chOff x="1" y="423"/>
            <a:chExt cx="7349080" cy="2935079"/>
          </a:xfrm>
        </p:grpSpPr>
        <p:sp>
          <p:nvSpPr>
            <p:cNvPr id="517" name="Google Shape;517;p27"/>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8" name="Google Shape;518;p27"/>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dirty="0">
                  <a:solidFill>
                    <a:schemeClr val="lt2"/>
                  </a:solidFill>
                  <a:latin typeface="Cambria"/>
                  <a:ea typeface="Cambria"/>
                  <a:sym typeface="Cambria"/>
                </a:rPr>
                <a:t>*</a:t>
              </a:r>
              <a:endParaRPr sz="1800" b="0" i="0" u="none" strike="noStrike" cap="none" dirty="0">
                <a:solidFill>
                  <a:srgbClr val="000000"/>
                </a:solidFill>
                <a:latin typeface="Arial"/>
                <a:ea typeface="Arial"/>
                <a:cs typeface="Arial"/>
                <a:sym typeface="Arial"/>
              </a:endParaRPr>
            </a:p>
          </p:txBody>
        </p:sp>
        <p:sp>
          <p:nvSpPr>
            <p:cNvPr id="519" name="Google Shape;519;p27"/>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0" name="Google Shape;520;p27"/>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22170B"/>
                  </a:solidFill>
                  <a:latin typeface="Cambria"/>
                  <a:ea typeface="Cambria"/>
                  <a:cs typeface="Cambria"/>
                  <a:sym typeface="Cambria"/>
                </a:rPr>
                <a:t>Khi nghe tin vua cùng các vương hầu bàn việc nước ở Bình Than</a:t>
              </a:r>
              <a:endParaRPr sz="1800" b="0" i="0" u="none" strike="noStrike" cap="none">
                <a:solidFill>
                  <a:srgbClr val="000000"/>
                </a:solidFill>
                <a:latin typeface="Arial"/>
                <a:ea typeface="Arial"/>
                <a:cs typeface="Arial"/>
                <a:sym typeface="Arial"/>
              </a:endParaRPr>
            </a:p>
          </p:txBody>
        </p:sp>
        <p:sp>
          <p:nvSpPr>
            <p:cNvPr id="521" name="Google Shape;521;p27"/>
            <p:cNvSpPr/>
            <p:nvPr/>
          </p:nvSpPr>
          <p:spPr>
            <a:xfrm rot="5400000">
              <a:off x="-127514" y="822931"/>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2" name="Google Shape;522;p27"/>
            <p:cNvSpPr txBox="1"/>
            <p:nvPr/>
          </p:nvSpPr>
          <p:spPr>
            <a:xfrm>
              <a:off x="2" y="992951"/>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dirty="0">
                  <a:solidFill>
                    <a:schemeClr val="lt2"/>
                  </a:solidFill>
                  <a:latin typeface="Cambria"/>
                  <a:ea typeface="Cambria"/>
                  <a:sym typeface="Cambria"/>
                </a:rPr>
                <a:t>*</a:t>
              </a:r>
              <a:endParaRPr sz="1800" b="0" i="0" u="none" strike="noStrike" cap="none" dirty="0">
                <a:solidFill>
                  <a:srgbClr val="000000"/>
                </a:solidFill>
                <a:latin typeface="Arial"/>
                <a:ea typeface="Arial"/>
                <a:cs typeface="Arial"/>
                <a:sym typeface="Arial"/>
              </a:endParaRPr>
            </a:p>
          </p:txBody>
        </p:sp>
        <p:sp>
          <p:nvSpPr>
            <p:cNvPr id="523" name="Google Shape;523;p27"/>
            <p:cNvSpPr/>
            <p:nvPr/>
          </p:nvSpPr>
          <p:spPr>
            <a:xfrm rot="5400000">
              <a:off x="3695793" y="-2405306"/>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4" name="Google Shape;524;p27"/>
            <p:cNvSpPr txBox="1"/>
            <p:nvPr/>
          </p:nvSpPr>
          <p:spPr>
            <a:xfrm>
              <a:off x="595069" y="722392"/>
              <a:ext cx="6727038" cy="498616"/>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22170B"/>
                  </a:solidFill>
                  <a:latin typeface="Cambria"/>
                  <a:ea typeface="Cambria"/>
                  <a:cs typeface="Cambria"/>
                  <a:sym typeface="Cambria"/>
                </a:rPr>
                <a:t>Khi thấy các vương hầu bàn việc nước</a:t>
              </a:r>
              <a:endParaRPr sz="1800" b="0" i="0" u="none" strike="noStrike" cap="none">
                <a:solidFill>
                  <a:srgbClr val="22170B"/>
                </a:solidFill>
                <a:latin typeface="Cambria"/>
                <a:ea typeface="Cambria"/>
                <a:cs typeface="Cambria"/>
                <a:sym typeface="Cambria"/>
              </a:endParaRPr>
            </a:p>
          </p:txBody>
        </p:sp>
        <p:sp>
          <p:nvSpPr>
            <p:cNvPr id="525" name="Google Shape;525;p27"/>
            <p:cNvSpPr/>
            <p:nvPr/>
          </p:nvSpPr>
          <p:spPr>
            <a:xfrm rot="5400000">
              <a:off x="-127514" y="1517925"/>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6" name="Google Shape;526;p27"/>
            <p:cNvSpPr txBox="1"/>
            <p:nvPr/>
          </p:nvSpPr>
          <p:spPr>
            <a:xfrm>
              <a:off x="2" y="1687945"/>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dirty="0">
                  <a:solidFill>
                    <a:schemeClr val="lt2"/>
                  </a:solidFill>
                  <a:latin typeface="Cambria"/>
                  <a:ea typeface="Cambria"/>
                  <a:sym typeface="Cambria"/>
                </a:rPr>
                <a:t>*</a:t>
              </a:r>
              <a:endParaRPr sz="1800" b="0" i="0" u="none" strike="noStrike" cap="none" dirty="0">
                <a:solidFill>
                  <a:srgbClr val="000000"/>
                </a:solidFill>
                <a:latin typeface="Arial"/>
                <a:ea typeface="Arial"/>
                <a:cs typeface="Arial"/>
                <a:sym typeface="Arial"/>
              </a:endParaRPr>
            </a:p>
          </p:txBody>
        </p:sp>
        <p:sp>
          <p:nvSpPr>
            <p:cNvPr id="527" name="Google Shape;527;p27"/>
            <p:cNvSpPr/>
            <p:nvPr/>
          </p:nvSpPr>
          <p:spPr>
            <a:xfrm rot="5400000">
              <a:off x="3695793" y="-1710313"/>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8" name="Google Shape;528;p27"/>
            <p:cNvSpPr txBox="1"/>
            <p:nvPr/>
          </p:nvSpPr>
          <p:spPr>
            <a:xfrm>
              <a:off x="595069" y="1417385"/>
              <a:ext cx="6727038" cy="498616"/>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22170B"/>
                  </a:solidFill>
                  <a:latin typeface="Cambria"/>
                  <a:ea typeface="Cambria"/>
                  <a:cs typeface="Cambria"/>
                  <a:sym typeface="Cambria"/>
                </a:rPr>
                <a:t>Khi Chiêu Thành Vương ra khuyên ngăn</a:t>
              </a:r>
              <a:endParaRPr sz="1800" b="0" i="0" u="none" strike="noStrike" cap="none">
                <a:solidFill>
                  <a:srgbClr val="22170B"/>
                </a:solidFill>
                <a:latin typeface="Cambria"/>
                <a:ea typeface="Cambria"/>
                <a:cs typeface="Cambria"/>
                <a:sym typeface="Cambria"/>
              </a:endParaRPr>
            </a:p>
          </p:txBody>
        </p:sp>
        <p:sp>
          <p:nvSpPr>
            <p:cNvPr id="529" name="Google Shape;529;p27"/>
            <p:cNvSpPr/>
            <p:nvPr/>
          </p:nvSpPr>
          <p:spPr>
            <a:xfrm rot="5400000">
              <a:off x="-127514" y="221291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0" name="Google Shape;530;p27"/>
            <p:cNvSpPr txBox="1"/>
            <p:nvPr/>
          </p:nvSpPr>
          <p:spPr>
            <a:xfrm>
              <a:off x="2" y="238293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dirty="0">
                  <a:solidFill>
                    <a:schemeClr val="lt2"/>
                  </a:solidFill>
                  <a:latin typeface="Cambria"/>
                  <a:ea typeface="Cambria"/>
                  <a:sym typeface="Cambria"/>
                </a:rPr>
                <a:t>*</a:t>
              </a:r>
              <a:endParaRPr sz="1800" b="0" i="0" u="none" strike="noStrike" cap="none" dirty="0">
                <a:solidFill>
                  <a:srgbClr val="000000"/>
                </a:solidFill>
                <a:latin typeface="Arial"/>
                <a:ea typeface="Arial"/>
                <a:cs typeface="Arial"/>
                <a:sym typeface="Arial"/>
              </a:endParaRPr>
            </a:p>
          </p:txBody>
        </p:sp>
        <p:sp>
          <p:nvSpPr>
            <p:cNvPr id="531" name="Google Shape;531;p27"/>
            <p:cNvSpPr/>
            <p:nvPr/>
          </p:nvSpPr>
          <p:spPr>
            <a:xfrm rot="5400000">
              <a:off x="3695793" y="-1015319"/>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2" name="Google Shape;532;p27"/>
            <p:cNvSpPr txBox="1"/>
            <p:nvPr/>
          </p:nvSpPr>
          <p:spPr>
            <a:xfrm>
              <a:off x="595069" y="2112379"/>
              <a:ext cx="6727038" cy="498616"/>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rgbClr val="22170B"/>
                  </a:solidFill>
                  <a:latin typeface="Cambria"/>
                  <a:ea typeface="Cambria"/>
                  <a:cs typeface="Cambria"/>
                  <a:sym typeface="Cambria"/>
                </a:rPr>
                <a:t>Khi quay trở về</a:t>
              </a:r>
              <a:endParaRPr sz="1800" b="0" i="0" u="none" strike="noStrike" cap="none">
                <a:solidFill>
                  <a:srgbClr val="22170B"/>
                </a:solidFill>
                <a:latin typeface="Cambria"/>
                <a:ea typeface="Cambria"/>
                <a:cs typeface="Cambria"/>
                <a:sym typeface="Cambria"/>
              </a:endParaRPr>
            </a:p>
          </p:txBody>
        </p:sp>
      </p:grpSp>
      <p:sp>
        <p:nvSpPr>
          <p:cNvPr id="533" name="Google Shape;533;p27"/>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a:solidFill>
                  <a:srgbClr val="FF0000"/>
                </a:solidFill>
                <a:latin typeface="Cambria"/>
                <a:ea typeface="Cambria"/>
                <a:cs typeface="Cambria"/>
                <a:sym typeface="Cambria"/>
              </a:rPr>
              <a:t>3</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Tìm</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hiểu</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nhân</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vật</a:t>
            </a:r>
            <a:endParaRPr sz="2400" b="1" i="0" u="none" strike="noStrike" cap="none" dirty="0">
              <a:solidFill>
                <a:srgbClr val="FF0000"/>
              </a:solidFill>
              <a:latin typeface="Cambria"/>
              <a:ea typeface="Cambria"/>
              <a:cs typeface="Cambria"/>
              <a:sym typeface="Cambria"/>
            </a:endParaRPr>
          </a:p>
        </p:txBody>
      </p:sp>
      <p:sp>
        <p:nvSpPr>
          <p:cNvPr id="534" name="Google Shape;534;p27"/>
          <p:cNvSpPr txBox="1">
            <a:spLocks noGrp="1"/>
          </p:cNvSpPr>
          <p:nvPr>
            <p:ph type="title"/>
          </p:nvPr>
        </p:nvSpPr>
        <p:spPr>
          <a:xfrm>
            <a:off x="713224" y="1025793"/>
            <a:ext cx="7717500" cy="59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400" i="1" dirty="0" smtClean="0">
                <a:solidFill>
                  <a:srgbClr val="FF0000"/>
                </a:solidFill>
                <a:latin typeface="Cambria"/>
                <a:ea typeface="Cambria"/>
                <a:cs typeface="Cambria"/>
                <a:sym typeface="Cambria"/>
              </a:rPr>
              <a:t>a. </a:t>
            </a:r>
            <a:r>
              <a:rPr lang="en-US" sz="2400" i="1" dirty="0" err="1" smtClean="0">
                <a:solidFill>
                  <a:srgbClr val="FF0000"/>
                </a:solidFill>
                <a:latin typeface="Cambria"/>
                <a:ea typeface="Cambria"/>
                <a:cs typeface="Cambria"/>
                <a:sym typeface="Cambria"/>
              </a:rPr>
              <a:t>Nhân</a:t>
            </a:r>
            <a:r>
              <a:rPr lang="en-US" sz="2400" i="1" dirty="0" smtClean="0">
                <a:solidFill>
                  <a:srgbClr val="FF0000"/>
                </a:solidFill>
                <a:latin typeface="Cambria"/>
                <a:ea typeface="Cambria"/>
                <a:cs typeface="Cambria"/>
                <a:sym typeface="Cambria"/>
              </a:rPr>
              <a:t> </a:t>
            </a:r>
            <a:r>
              <a:rPr lang="en-US" sz="2400" i="1" dirty="0" err="1">
                <a:solidFill>
                  <a:srgbClr val="FF0000"/>
                </a:solidFill>
                <a:latin typeface="Cambria"/>
                <a:ea typeface="Cambria"/>
                <a:cs typeface="Cambria"/>
                <a:sym typeface="Cambria"/>
              </a:rPr>
              <a:t>vật</a:t>
            </a:r>
            <a:r>
              <a:rPr lang="en-US" sz="2400" i="1" dirty="0">
                <a:solidFill>
                  <a:srgbClr val="FF0000"/>
                </a:solidFill>
                <a:latin typeface="Cambria"/>
                <a:ea typeface="Cambria"/>
                <a:cs typeface="Cambria"/>
                <a:sym typeface="Cambria"/>
              </a:rPr>
              <a:t> </a:t>
            </a:r>
            <a:r>
              <a:rPr lang="en-US" sz="2400" i="1" dirty="0" err="1">
                <a:solidFill>
                  <a:srgbClr val="FF0000"/>
                </a:solidFill>
                <a:latin typeface="Cambria"/>
                <a:ea typeface="Cambria"/>
                <a:cs typeface="Cambria"/>
                <a:sym typeface="Cambria"/>
              </a:rPr>
              <a:t>Hoài</a:t>
            </a:r>
            <a:r>
              <a:rPr lang="en-US" sz="2400" i="1" dirty="0">
                <a:solidFill>
                  <a:srgbClr val="FF0000"/>
                </a:solidFill>
                <a:latin typeface="Cambria"/>
                <a:ea typeface="Cambria"/>
                <a:cs typeface="Cambria"/>
                <a:sym typeface="Cambria"/>
              </a:rPr>
              <a:t> </a:t>
            </a:r>
            <a:r>
              <a:rPr lang="en-US" sz="2400" i="1" dirty="0" err="1" smtClean="0">
                <a:solidFill>
                  <a:srgbClr val="FF0000"/>
                </a:solidFill>
                <a:latin typeface="Cambria"/>
                <a:ea typeface="Cambria"/>
                <a:cs typeface="Cambria"/>
                <a:sym typeface="Cambria"/>
              </a:rPr>
              <a:t>Văn</a:t>
            </a:r>
            <a:r>
              <a:rPr lang="en-US" sz="2400" i="1" dirty="0" smtClean="0">
                <a:solidFill>
                  <a:srgbClr val="FF0000"/>
                </a:solidFill>
                <a:latin typeface="Cambria"/>
                <a:ea typeface="Cambria"/>
                <a:cs typeface="Cambria"/>
                <a:sym typeface="Cambria"/>
              </a:rPr>
              <a:t> (</a:t>
            </a:r>
            <a:r>
              <a:rPr lang="en-US" sz="2400" i="1" dirty="0" err="1" smtClean="0">
                <a:solidFill>
                  <a:srgbClr val="FF0000"/>
                </a:solidFill>
                <a:latin typeface="Cambria"/>
                <a:ea typeface="Cambria"/>
                <a:cs typeface="Cambria"/>
                <a:sym typeface="Cambria"/>
              </a:rPr>
              <a:t>Trần</a:t>
            </a:r>
            <a:r>
              <a:rPr lang="en-US" sz="2400" i="1" dirty="0" smtClean="0">
                <a:solidFill>
                  <a:srgbClr val="FF0000"/>
                </a:solidFill>
                <a:latin typeface="Cambria"/>
                <a:ea typeface="Cambria"/>
                <a:cs typeface="Cambria"/>
                <a:sym typeface="Cambria"/>
              </a:rPr>
              <a:t> </a:t>
            </a:r>
            <a:r>
              <a:rPr lang="en-US" sz="2400" i="1" dirty="0" err="1" smtClean="0">
                <a:solidFill>
                  <a:srgbClr val="FF0000"/>
                </a:solidFill>
                <a:latin typeface="Cambria"/>
                <a:ea typeface="Cambria"/>
                <a:cs typeface="Cambria"/>
                <a:sym typeface="Cambria"/>
              </a:rPr>
              <a:t>Quốc</a:t>
            </a:r>
            <a:r>
              <a:rPr lang="en-US" sz="2400" i="1" dirty="0" smtClean="0">
                <a:solidFill>
                  <a:srgbClr val="FF0000"/>
                </a:solidFill>
                <a:latin typeface="Cambria"/>
                <a:ea typeface="Cambria"/>
                <a:cs typeface="Cambria"/>
                <a:sym typeface="Cambria"/>
              </a:rPr>
              <a:t> </a:t>
            </a:r>
            <a:r>
              <a:rPr lang="en-US" sz="2400" i="1" dirty="0" err="1" smtClean="0">
                <a:solidFill>
                  <a:srgbClr val="FF0000"/>
                </a:solidFill>
                <a:latin typeface="Cambria"/>
                <a:ea typeface="Cambria"/>
                <a:cs typeface="Cambria"/>
                <a:sym typeface="Cambria"/>
              </a:rPr>
              <a:t>Toản</a:t>
            </a:r>
            <a:r>
              <a:rPr lang="en-US" sz="2400" i="1" dirty="0" smtClean="0">
                <a:solidFill>
                  <a:srgbClr val="FF0000"/>
                </a:solidFill>
                <a:latin typeface="Cambria"/>
                <a:ea typeface="Cambria"/>
                <a:cs typeface="Cambria"/>
                <a:sym typeface="Cambria"/>
              </a:rPr>
              <a:t>)</a:t>
            </a:r>
            <a:endParaRPr sz="32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500"/>
                                        <p:tgtEl>
                                          <p:spTgt spid="5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4"/>
                                        </p:tgtEl>
                                        <p:attrNameLst>
                                          <p:attrName>style.visibility</p:attrName>
                                        </p:attrNameLst>
                                      </p:cBhvr>
                                      <p:to>
                                        <p:strVal val="visible"/>
                                      </p:to>
                                    </p:set>
                                    <p:animEffect transition="in" filter="fade">
                                      <p:cBhvr>
                                        <p:cTn id="12" dur="500"/>
                                        <p:tgtEl>
                                          <p:spTgt spid="5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6"/>
                                        </p:tgtEl>
                                        <p:attrNameLst>
                                          <p:attrName>style.visibility</p:attrName>
                                        </p:attrNameLst>
                                      </p:cBhvr>
                                      <p:to>
                                        <p:strVal val="visible"/>
                                      </p:to>
                                    </p:set>
                                    <p:animEffect transition="in" filter="fade">
                                      <p:cBhvr>
                                        <p:cTn id="17"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pSp>
        <p:nvGrpSpPr>
          <p:cNvPr id="539" name="Google Shape;539;p28"/>
          <p:cNvGrpSpPr/>
          <p:nvPr/>
        </p:nvGrpSpPr>
        <p:grpSpPr>
          <a:xfrm>
            <a:off x="897460" y="1188239"/>
            <a:ext cx="7349080" cy="1167487"/>
            <a:chOff x="897460" y="2146700"/>
            <a:chExt cx="7349080" cy="850099"/>
          </a:xfrm>
        </p:grpSpPr>
        <p:grpSp>
          <p:nvGrpSpPr>
            <p:cNvPr id="540" name="Google Shape;540;p28"/>
            <p:cNvGrpSpPr/>
            <p:nvPr/>
          </p:nvGrpSpPr>
          <p:grpSpPr>
            <a:xfrm>
              <a:off x="897460" y="2146700"/>
              <a:ext cx="595070" cy="850099"/>
              <a:chOff x="1" y="423"/>
              <a:chExt cx="595070" cy="850099"/>
            </a:xfrm>
          </p:grpSpPr>
          <p:sp>
            <p:nvSpPr>
              <p:cNvPr id="541" name="Google Shape;541;p28"/>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8"/>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2800" b="1" dirty="0">
                    <a:solidFill>
                      <a:schemeClr val="lt2"/>
                    </a:solidFill>
                    <a:latin typeface="Cambria"/>
                    <a:ea typeface="Cambria"/>
                    <a:sym typeface="Cambria"/>
                  </a:rPr>
                  <a:t>*</a:t>
                </a:r>
                <a:endParaRPr sz="2400" b="1" i="0" u="none" strike="noStrike" cap="none" dirty="0">
                  <a:solidFill>
                    <a:srgbClr val="000000"/>
                  </a:solidFill>
                  <a:sym typeface="Arial"/>
                </a:endParaRPr>
              </a:p>
            </p:txBody>
          </p:sp>
        </p:grpSp>
        <p:grpSp>
          <p:nvGrpSpPr>
            <p:cNvPr id="543" name="Google Shape;543;p28"/>
            <p:cNvGrpSpPr/>
            <p:nvPr/>
          </p:nvGrpSpPr>
          <p:grpSpPr>
            <a:xfrm>
              <a:off x="1492528" y="2146701"/>
              <a:ext cx="6754012" cy="552564"/>
              <a:chOff x="595069" y="424"/>
              <a:chExt cx="6754012" cy="552564"/>
            </a:xfrm>
          </p:grpSpPr>
          <p:sp>
            <p:nvSpPr>
              <p:cNvPr id="544" name="Google Shape;544;p28"/>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8"/>
              <p:cNvSpPr txBox="1"/>
              <p:nvPr/>
            </p:nvSpPr>
            <p:spPr>
              <a:xfrm>
                <a:off x="595069" y="27398"/>
                <a:ext cx="6727038" cy="498616"/>
              </a:xfrm>
              <a:prstGeom prst="rect">
                <a:avLst/>
              </a:prstGeom>
              <a:solidFill>
                <a:schemeClr val="bg1">
                  <a:lumMod val="20000"/>
                  <a:lumOff val="80000"/>
                </a:schemeClr>
              </a:solid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2400" b="1" i="0" u="none" strike="noStrike" cap="none" dirty="0" err="1">
                    <a:solidFill>
                      <a:srgbClr val="FF0000"/>
                    </a:solidFill>
                    <a:latin typeface="Cambria"/>
                    <a:ea typeface="Cambria"/>
                    <a:cs typeface="Cambria"/>
                    <a:sym typeface="Cambria"/>
                  </a:rPr>
                  <a:t>Khi</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nghe</a:t>
                </a:r>
                <a:r>
                  <a:rPr lang="en-US" sz="2400" b="1" i="0" u="none" strike="noStrike" cap="none" dirty="0">
                    <a:solidFill>
                      <a:srgbClr val="FF0000"/>
                    </a:solidFill>
                    <a:latin typeface="Cambria"/>
                    <a:ea typeface="Cambria"/>
                    <a:cs typeface="Cambria"/>
                    <a:sym typeface="Cambria"/>
                  </a:rPr>
                  <a:t> tin </a:t>
                </a:r>
                <a:r>
                  <a:rPr lang="en-US" sz="2400" b="1" i="0" u="none" strike="noStrike" cap="none" dirty="0" err="1">
                    <a:solidFill>
                      <a:srgbClr val="FF0000"/>
                    </a:solidFill>
                    <a:latin typeface="Cambria"/>
                    <a:ea typeface="Cambria"/>
                    <a:cs typeface="Cambria"/>
                    <a:sym typeface="Cambria"/>
                  </a:rPr>
                  <a:t>vua</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cùng</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các</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vương</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hầu</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bàn</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việc</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nước</a:t>
                </a:r>
                <a:r>
                  <a:rPr lang="en-US" sz="2400" b="1" i="0" u="none" strike="noStrike" cap="none" dirty="0">
                    <a:solidFill>
                      <a:srgbClr val="FF0000"/>
                    </a:solidFill>
                    <a:latin typeface="Cambria"/>
                    <a:ea typeface="Cambria"/>
                    <a:cs typeface="Cambria"/>
                    <a:sym typeface="Cambria"/>
                  </a:rPr>
                  <a:t> ở </a:t>
                </a:r>
                <a:r>
                  <a:rPr lang="en-US" sz="2400" b="1" i="0" u="none" strike="noStrike" cap="none" dirty="0" err="1">
                    <a:solidFill>
                      <a:srgbClr val="FF0000"/>
                    </a:solidFill>
                    <a:latin typeface="Cambria"/>
                    <a:ea typeface="Cambria"/>
                    <a:cs typeface="Cambria"/>
                    <a:sym typeface="Cambria"/>
                  </a:rPr>
                  <a:t>Bình</a:t>
                </a:r>
                <a:r>
                  <a:rPr lang="en-US" sz="2400" b="1" i="0" u="none" strike="noStrike" cap="none" dirty="0">
                    <a:solidFill>
                      <a:srgbClr val="FF0000"/>
                    </a:solidFill>
                    <a:latin typeface="Cambria"/>
                    <a:ea typeface="Cambria"/>
                    <a:cs typeface="Cambria"/>
                    <a:sym typeface="Cambria"/>
                  </a:rPr>
                  <a:t> </a:t>
                </a:r>
                <a:r>
                  <a:rPr lang="en-US" sz="2400" b="1" i="0" u="none" strike="noStrike" cap="none" dirty="0" smtClean="0">
                    <a:solidFill>
                      <a:srgbClr val="FF0000"/>
                    </a:solidFill>
                    <a:latin typeface="Cambria"/>
                    <a:ea typeface="Cambria"/>
                    <a:cs typeface="Cambria"/>
                    <a:sym typeface="Cambria"/>
                  </a:rPr>
                  <a:t>Than:</a:t>
                </a:r>
                <a:endParaRPr sz="1800" b="1" i="0" u="none" strike="noStrike" cap="none" dirty="0">
                  <a:solidFill>
                    <a:srgbClr val="FF0000"/>
                  </a:solidFill>
                  <a:sym typeface="Arial"/>
                </a:endParaRPr>
              </a:p>
            </p:txBody>
          </p:sp>
        </p:grpSp>
      </p:grpSp>
      <p:sp>
        <p:nvSpPr>
          <p:cNvPr id="546" name="Google Shape;546;p28"/>
          <p:cNvSpPr txBox="1"/>
          <p:nvPr/>
        </p:nvSpPr>
        <p:spPr>
          <a:xfrm>
            <a:off x="713224" y="411510"/>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800" b="1" i="1" dirty="0" smtClean="0">
                <a:solidFill>
                  <a:srgbClr val="8B6639"/>
                </a:solidFill>
                <a:latin typeface="Cambria"/>
                <a:ea typeface="Cambria"/>
                <a:cs typeface="Cambria"/>
                <a:sym typeface="Cambria"/>
              </a:rPr>
              <a:t>a. </a:t>
            </a:r>
            <a:r>
              <a:rPr lang="en-US" sz="2800" b="1" i="1" u="none" strike="noStrike" cap="none" dirty="0" err="1" smtClean="0">
                <a:solidFill>
                  <a:srgbClr val="8B6639"/>
                </a:solidFill>
                <a:latin typeface="Cambria"/>
                <a:ea typeface="Cambria"/>
                <a:cs typeface="Cambria"/>
                <a:sym typeface="Cambria"/>
              </a:rPr>
              <a:t>Nhân</a:t>
            </a:r>
            <a:r>
              <a:rPr lang="en-US" sz="2800" b="1" i="1" u="none" strike="noStrike" cap="none" dirty="0" smtClean="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vật</a:t>
            </a:r>
            <a:r>
              <a:rPr lang="en-US" sz="2800" b="1" i="1" u="none" strike="noStrike" cap="none" dirty="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Hoài</a:t>
            </a:r>
            <a:r>
              <a:rPr lang="en-US" sz="2800" b="1" i="1" u="none" strike="noStrike" cap="none" dirty="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Văn</a:t>
            </a:r>
            <a:endParaRPr sz="2800" b="1" i="1" u="none" strike="noStrike" cap="none" dirty="0">
              <a:solidFill>
                <a:srgbClr val="8B6639"/>
              </a:solidFill>
              <a:latin typeface="Cambria"/>
              <a:ea typeface="Cambria"/>
              <a:cs typeface="Cambria"/>
              <a:sym typeface="Cambria"/>
            </a:endParaRPr>
          </a:p>
        </p:txBody>
      </p:sp>
      <p:sp>
        <p:nvSpPr>
          <p:cNvPr id="547" name="Google Shape;547;p28"/>
          <p:cNvSpPr/>
          <p:nvPr/>
        </p:nvSpPr>
        <p:spPr>
          <a:xfrm>
            <a:off x="1511185" y="2268319"/>
            <a:ext cx="4747073" cy="1074678"/>
          </a:xfrm>
          <a:custGeom>
            <a:avLst/>
            <a:gdLst/>
            <a:ahLst/>
            <a:cxnLst/>
            <a:rect l="l" t="t" r="r" b="b"/>
            <a:pathLst>
              <a:path w="2278823" h="1367294" extrusionOk="0">
                <a:moveTo>
                  <a:pt x="0" y="0"/>
                </a:moveTo>
                <a:lnTo>
                  <a:pt x="2278823" y="0"/>
                </a:lnTo>
                <a:lnTo>
                  <a:pt x="2278823" y="1367294"/>
                </a:lnTo>
                <a:lnTo>
                  <a:pt x="0" y="1367294"/>
                </a:lnTo>
                <a:lnTo>
                  <a:pt x="0" y="0"/>
                </a:lnTo>
                <a:close/>
              </a:path>
            </a:pathLst>
          </a:cu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83800" tIns="83800" rIns="83800" bIns="83800" anchor="ctr"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dirty="0" err="1">
                <a:solidFill>
                  <a:schemeClr val="tx1">
                    <a:lumMod val="50000"/>
                  </a:schemeClr>
                </a:solidFill>
                <a:latin typeface="Cambria"/>
                <a:ea typeface="Cambria"/>
                <a:cs typeface="Cambria"/>
                <a:sym typeface="Cambria"/>
              </a:rPr>
              <a:t>Suốt</a:t>
            </a:r>
            <a:r>
              <a:rPr lang="en-US" sz="2400" b="0" i="0" u="none" strike="noStrike" cap="none" dirty="0">
                <a:solidFill>
                  <a:schemeClr val="tx1">
                    <a:lumMod val="50000"/>
                  </a:schemeClr>
                </a:solidFill>
                <a:latin typeface="Cambria"/>
                <a:ea typeface="Cambria"/>
                <a:cs typeface="Cambria"/>
                <a:sym typeface="Cambria"/>
              </a:rPr>
              <a:t> </a:t>
            </a:r>
            <a:r>
              <a:rPr lang="en-US" sz="2400" b="0" i="0" u="none" strike="noStrike" cap="none" dirty="0" err="1">
                <a:solidFill>
                  <a:schemeClr val="tx1">
                    <a:lumMod val="50000"/>
                  </a:schemeClr>
                </a:solidFill>
                <a:latin typeface="Cambria"/>
                <a:ea typeface="Cambria"/>
                <a:cs typeface="Cambria"/>
                <a:sym typeface="Cambria"/>
              </a:rPr>
              <a:t>một</a:t>
            </a:r>
            <a:r>
              <a:rPr lang="en-US" sz="2400" b="0" i="0" u="none" strike="noStrike" cap="none" dirty="0">
                <a:solidFill>
                  <a:schemeClr val="tx1">
                    <a:lumMod val="50000"/>
                  </a:schemeClr>
                </a:solidFill>
                <a:latin typeface="Cambria"/>
                <a:ea typeface="Cambria"/>
                <a:cs typeface="Cambria"/>
                <a:sym typeface="Cambria"/>
              </a:rPr>
              <a:t> </a:t>
            </a:r>
            <a:r>
              <a:rPr lang="en-US" sz="2400" b="0" i="0" u="none" strike="noStrike" cap="none" dirty="0" err="1">
                <a:solidFill>
                  <a:schemeClr val="tx1">
                    <a:lumMod val="50000"/>
                  </a:schemeClr>
                </a:solidFill>
                <a:latin typeface="Cambria"/>
                <a:ea typeface="Cambria"/>
                <a:cs typeface="Cambria"/>
                <a:sym typeface="Cambria"/>
              </a:rPr>
              <a:t>ngày</a:t>
            </a:r>
            <a:r>
              <a:rPr lang="en-US" sz="2400" b="0" i="0" u="none" strike="noStrike" cap="none" dirty="0">
                <a:solidFill>
                  <a:schemeClr val="tx1">
                    <a:lumMod val="50000"/>
                  </a:schemeClr>
                </a:solidFill>
                <a:latin typeface="Cambria"/>
                <a:ea typeface="Cambria"/>
                <a:cs typeface="Cambria"/>
                <a:sym typeface="Cambria"/>
              </a:rPr>
              <a:t> </a:t>
            </a:r>
            <a:r>
              <a:rPr lang="en-US" sz="2400" b="0" i="0" u="none" strike="noStrike" cap="none" dirty="0" err="1">
                <a:solidFill>
                  <a:schemeClr val="tx1">
                    <a:lumMod val="50000"/>
                  </a:schemeClr>
                </a:solidFill>
                <a:latin typeface="Cambria"/>
                <a:ea typeface="Cambria"/>
                <a:cs typeface="Cambria"/>
                <a:sym typeface="Cambria"/>
              </a:rPr>
              <a:t>ruổi</a:t>
            </a:r>
            <a:r>
              <a:rPr lang="en-US" sz="2400" b="0" i="0" u="none" strike="noStrike" cap="none" dirty="0">
                <a:solidFill>
                  <a:schemeClr val="tx1">
                    <a:lumMod val="50000"/>
                  </a:schemeClr>
                </a:solidFill>
                <a:latin typeface="Cambria"/>
                <a:ea typeface="Cambria"/>
                <a:cs typeface="Cambria"/>
                <a:sym typeface="Cambria"/>
              </a:rPr>
              <a:t> </a:t>
            </a:r>
            <a:r>
              <a:rPr lang="en-US" sz="2400" b="0" i="0" u="none" strike="noStrike" cap="none" dirty="0" err="1">
                <a:solidFill>
                  <a:schemeClr val="tx1">
                    <a:lumMod val="50000"/>
                  </a:schemeClr>
                </a:solidFill>
                <a:latin typeface="Cambria"/>
                <a:ea typeface="Cambria"/>
                <a:cs typeface="Cambria"/>
                <a:sym typeface="Cambria"/>
              </a:rPr>
              <a:t>ngựa</a:t>
            </a:r>
            <a:r>
              <a:rPr lang="en-US" sz="2400" b="0" i="0" u="none" strike="noStrike" cap="none" dirty="0">
                <a:solidFill>
                  <a:schemeClr val="tx1">
                    <a:lumMod val="50000"/>
                  </a:schemeClr>
                </a:solidFill>
                <a:latin typeface="Cambria"/>
                <a:ea typeface="Cambria"/>
                <a:cs typeface="Cambria"/>
                <a:sym typeface="Cambria"/>
              </a:rPr>
              <a:t> </a:t>
            </a:r>
            <a:r>
              <a:rPr lang="en-US" sz="2400" b="0" i="0" u="none" strike="noStrike" cap="none" dirty="0" err="1">
                <a:solidFill>
                  <a:schemeClr val="tx1">
                    <a:lumMod val="50000"/>
                  </a:schemeClr>
                </a:solidFill>
                <a:latin typeface="Cambria"/>
                <a:ea typeface="Cambria"/>
                <a:cs typeface="Cambria"/>
                <a:sym typeface="Cambria"/>
              </a:rPr>
              <a:t>tìm</a:t>
            </a:r>
            <a:r>
              <a:rPr lang="en-US" sz="2400" b="0" i="0" u="none" strike="noStrike" cap="none" dirty="0">
                <a:solidFill>
                  <a:schemeClr val="tx1">
                    <a:lumMod val="50000"/>
                  </a:schemeClr>
                </a:solidFill>
                <a:latin typeface="Cambria"/>
                <a:ea typeface="Cambria"/>
                <a:cs typeface="Cambria"/>
                <a:sym typeface="Cambria"/>
              </a:rPr>
              <a:t> </a:t>
            </a:r>
            <a:r>
              <a:rPr lang="en-US" sz="2400" b="0" i="0" u="none" strike="noStrike" cap="none" dirty="0" err="1">
                <a:solidFill>
                  <a:schemeClr val="tx1">
                    <a:lumMod val="50000"/>
                  </a:schemeClr>
                </a:solidFill>
                <a:latin typeface="Cambria"/>
                <a:ea typeface="Cambria"/>
                <a:cs typeface="Cambria"/>
                <a:sym typeface="Cambria"/>
              </a:rPr>
              <a:t>vua</a:t>
            </a:r>
            <a:r>
              <a:rPr lang="en-US" sz="2400" b="0" i="0" u="none" strike="noStrike" cap="none" dirty="0">
                <a:solidFill>
                  <a:schemeClr val="tx1">
                    <a:lumMod val="50000"/>
                  </a:schemeClr>
                </a:solidFill>
                <a:latin typeface="Cambria"/>
                <a:ea typeface="Cambria"/>
                <a:cs typeface="Cambria"/>
                <a:sym typeface="Cambria"/>
              </a:rPr>
              <a:t>, </a:t>
            </a:r>
            <a:r>
              <a:rPr lang="en-US" sz="2400" b="0" i="0" u="none" strike="noStrike" cap="none" dirty="0" err="1">
                <a:solidFill>
                  <a:schemeClr val="tx1">
                    <a:lumMod val="50000"/>
                  </a:schemeClr>
                </a:solidFill>
                <a:latin typeface="Cambria"/>
                <a:ea typeface="Cambria"/>
                <a:cs typeface="Cambria"/>
                <a:sym typeface="Cambria"/>
              </a:rPr>
              <a:t>quên</a:t>
            </a:r>
            <a:r>
              <a:rPr lang="en-US" sz="2400" b="0" i="0" u="none" strike="noStrike" cap="none" dirty="0">
                <a:solidFill>
                  <a:schemeClr val="tx1">
                    <a:lumMod val="50000"/>
                  </a:schemeClr>
                </a:solidFill>
                <a:latin typeface="Cambria"/>
                <a:ea typeface="Cambria"/>
                <a:cs typeface="Cambria"/>
                <a:sym typeface="Cambria"/>
              </a:rPr>
              <a:t> </a:t>
            </a:r>
            <a:r>
              <a:rPr lang="en-US" sz="2400" b="0" i="0" u="none" strike="noStrike" cap="none" dirty="0" err="1">
                <a:solidFill>
                  <a:schemeClr val="tx1">
                    <a:lumMod val="50000"/>
                  </a:schemeClr>
                </a:solidFill>
                <a:latin typeface="Cambria"/>
                <a:ea typeface="Cambria"/>
                <a:cs typeface="Cambria"/>
                <a:sym typeface="Cambria"/>
              </a:rPr>
              <a:t>không</a:t>
            </a:r>
            <a:r>
              <a:rPr lang="en-US" sz="2400" b="0" i="0" u="none" strike="noStrike" cap="none" dirty="0">
                <a:solidFill>
                  <a:schemeClr val="tx1">
                    <a:lumMod val="50000"/>
                  </a:schemeClr>
                </a:solidFill>
                <a:latin typeface="Cambria"/>
                <a:ea typeface="Cambria"/>
                <a:cs typeface="Cambria"/>
                <a:sym typeface="Cambria"/>
              </a:rPr>
              <a:t> </a:t>
            </a:r>
            <a:r>
              <a:rPr lang="en-US" sz="2400" b="0" i="0" u="none" strike="noStrike" cap="none" dirty="0" err="1">
                <a:solidFill>
                  <a:schemeClr val="tx1">
                    <a:lumMod val="50000"/>
                  </a:schemeClr>
                </a:solidFill>
                <a:latin typeface="Cambria"/>
                <a:ea typeface="Cambria"/>
                <a:cs typeface="Cambria"/>
                <a:sym typeface="Cambria"/>
              </a:rPr>
              <a:t>ăn</a:t>
            </a:r>
            <a:r>
              <a:rPr lang="en-US" sz="2400" b="0" i="0" u="none" strike="noStrike" cap="none" dirty="0">
                <a:solidFill>
                  <a:schemeClr val="tx1">
                    <a:lumMod val="50000"/>
                  </a:schemeClr>
                </a:solidFill>
                <a:latin typeface="Cambria"/>
                <a:ea typeface="Cambria"/>
                <a:cs typeface="Cambria"/>
                <a:sym typeface="Cambria"/>
              </a:rPr>
              <a:t> </a:t>
            </a:r>
            <a:r>
              <a:rPr lang="en-US" sz="2400" b="0" i="0" u="none" strike="noStrike" cap="none" dirty="0" err="1">
                <a:solidFill>
                  <a:schemeClr val="tx1">
                    <a:lumMod val="50000"/>
                  </a:schemeClr>
                </a:solidFill>
                <a:latin typeface="Cambria"/>
                <a:ea typeface="Cambria"/>
                <a:cs typeface="Cambria"/>
                <a:sym typeface="Cambria"/>
              </a:rPr>
              <a:t>uống</a:t>
            </a:r>
            <a:r>
              <a:rPr lang="en-US" sz="2400" b="0" i="0" u="none" strike="noStrike" cap="none" dirty="0">
                <a:solidFill>
                  <a:schemeClr val="tx1">
                    <a:lumMod val="50000"/>
                  </a:schemeClr>
                </a:solidFill>
                <a:latin typeface="Cambria"/>
                <a:ea typeface="Cambria"/>
                <a:cs typeface="Cambria"/>
                <a:sym typeface="Cambria"/>
              </a:rPr>
              <a:t>.</a:t>
            </a:r>
            <a:endParaRPr sz="2400" b="0" i="0" u="none" strike="noStrike" cap="none" dirty="0">
              <a:solidFill>
                <a:schemeClr val="tx1">
                  <a:lumMod val="50000"/>
                </a:schemeClr>
              </a:solidFill>
              <a:latin typeface="Arial"/>
              <a:ea typeface="Arial"/>
              <a:cs typeface="Arial"/>
              <a:sym typeface="Arial"/>
            </a:endParaRPr>
          </a:p>
        </p:txBody>
      </p:sp>
      <p:sp>
        <p:nvSpPr>
          <p:cNvPr id="548" name="Google Shape;548;p28"/>
          <p:cNvSpPr/>
          <p:nvPr/>
        </p:nvSpPr>
        <p:spPr>
          <a:xfrm>
            <a:off x="1507060" y="3572978"/>
            <a:ext cx="4747073" cy="823172"/>
          </a:xfrm>
          <a:custGeom>
            <a:avLst/>
            <a:gdLst/>
            <a:ahLst/>
            <a:cxnLst/>
            <a:rect l="l" t="t" r="r" b="b"/>
            <a:pathLst>
              <a:path w="2278823" h="1367294" extrusionOk="0">
                <a:moveTo>
                  <a:pt x="0" y="0"/>
                </a:moveTo>
                <a:lnTo>
                  <a:pt x="2278823" y="0"/>
                </a:lnTo>
                <a:lnTo>
                  <a:pt x="2278823" y="1367294"/>
                </a:lnTo>
                <a:lnTo>
                  <a:pt x="0" y="1367294"/>
                </a:lnTo>
                <a:lnTo>
                  <a:pt x="0" y="0"/>
                </a:lnTo>
                <a:close/>
              </a:path>
            </a:pathLst>
          </a:cu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83800" tIns="83800" rIns="83800" bIns="83800" anchor="ctr"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i="0" u="none" strike="noStrike" cap="none">
                <a:solidFill>
                  <a:schemeClr val="tx1">
                    <a:lumMod val="50000"/>
                  </a:schemeClr>
                </a:solidFill>
                <a:latin typeface="Cambria"/>
                <a:ea typeface="Cambria"/>
                <a:cs typeface="Cambria"/>
                <a:sym typeface="Cambria"/>
              </a:rPr>
              <a:t>Nài nỉ xin được gặp vua.</a:t>
            </a:r>
            <a:endParaRPr sz="1400" i="0" u="none" strike="noStrike" cap="none">
              <a:solidFill>
                <a:schemeClr val="tx1">
                  <a:lumMod val="50000"/>
                </a:schemeClr>
              </a:solidFill>
              <a:latin typeface="Arial"/>
              <a:ea typeface="Arial"/>
              <a:cs typeface="Arial"/>
              <a:sym typeface="Arial"/>
            </a:endParaRPr>
          </a:p>
        </p:txBody>
      </p:sp>
      <p:sp>
        <p:nvSpPr>
          <p:cNvPr id="549" name="Google Shape;549;p28"/>
          <p:cNvSpPr/>
          <p:nvPr/>
        </p:nvSpPr>
        <p:spPr>
          <a:xfrm>
            <a:off x="6515218" y="291037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8"/>
          <p:cNvSpPr/>
          <p:nvPr/>
        </p:nvSpPr>
        <p:spPr>
          <a:xfrm>
            <a:off x="6775863" y="1808353"/>
            <a:ext cx="2604991" cy="3188688"/>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3">
              <a:alphaModFix/>
            </a:blip>
            <a:stretch>
              <a:fillRect t="-33704"/>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fade">
                                      <p:cBhvr>
                                        <p:cTn id="7" dur="500"/>
                                        <p:tgtEl>
                                          <p:spTgt spid="5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7"/>
                                        </p:tgtEl>
                                        <p:attrNameLst>
                                          <p:attrName>style.visibility</p:attrName>
                                        </p:attrNameLst>
                                      </p:cBhvr>
                                      <p:to>
                                        <p:strVal val="visible"/>
                                      </p:to>
                                    </p:set>
                                    <p:animEffect transition="in" filter="fade">
                                      <p:cBhvr>
                                        <p:cTn id="12" dur="500"/>
                                        <p:tgtEl>
                                          <p:spTgt spid="5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8"/>
                                        </p:tgtEl>
                                        <p:attrNameLst>
                                          <p:attrName>style.visibility</p:attrName>
                                        </p:attrNameLst>
                                      </p:cBhvr>
                                      <p:to>
                                        <p:strVal val="visible"/>
                                      </p:to>
                                    </p:set>
                                    <p:animEffect transition="in" filter="fade">
                                      <p:cBhvr>
                                        <p:cTn id="17" dur="5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5"/>
          <p:cNvGrpSpPr/>
          <p:nvPr/>
        </p:nvGrpSpPr>
        <p:grpSpPr>
          <a:xfrm>
            <a:off x="1065431" y="623952"/>
            <a:ext cx="3078666" cy="3895595"/>
            <a:chOff x="1065431" y="623952"/>
            <a:chExt cx="3078666" cy="3895595"/>
          </a:xfrm>
        </p:grpSpPr>
        <p:sp>
          <p:nvSpPr>
            <p:cNvPr id="202" name="Google Shape;202;p5"/>
            <p:cNvSpPr/>
            <p:nvPr/>
          </p:nvSpPr>
          <p:spPr>
            <a:xfrm>
              <a:off x="1065431" y="623952"/>
              <a:ext cx="3078666" cy="3895595"/>
            </a:xfrm>
            <a:prstGeom prst="roundRect">
              <a:avLst>
                <a:gd name="adj" fmla="val 16667"/>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3" name="Google Shape;203;p5"/>
            <p:cNvSpPr/>
            <p:nvPr/>
          </p:nvSpPr>
          <p:spPr>
            <a:xfrm>
              <a:off x="1208564" y="859239"/>
              <a:ext cx="480485" cy="679131"/>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3">
                <a:alphaModFix/>
              </a:blip>
              <a:stretch>
                <a:fillRect/>
              </a:stretch>
            </a:blipFill>
            <a:ln>
              <a:noFill/>
            </a:ln>
          </p:spPr>
        </p:sp>
      </p:grpSp>
      <p:sp>
        <p:nvSpPr>
          <p:cNvPr id="204" name="Google Shape;204;p5"/>
          <p:cNvSpPr/>
          <p:nvPr/>
        </p:nvSpPr>
        <p:spPr>
          <a:xfrm>
            <a:off x="4572000" y="1229916"/>
            <a:ext cx="3820438" cy="2998866"/>
          </a:xfrm>
          <a:prstGeom prst="wedgeEllipseCallout">
            <a:avLst>
              <a:gd name="adj1" fmla="val -55878"/>
              <a:gd name="adj2" fmla="val 49472"/>
            </a:avLst>
          </a:prstGeom>
          <a:solidFill>
            <a:schemeClr val="lt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grpSp>
        <p:nvGrpSpPr>
          <p:cNvPr id="205" name="Google Shape;205;p5"/>
          <p:cNvGrpSpPr/>
          <p:nvPr/>
        </p:nvGrpSpPr>
        <p:grpSpPr>
          <a:xfrm>
            <a:off x="1448807" y="988598"/>
            <a:ext cx="2274813" cy="3401590"/>
            <a:chOff x="1178165" y="1302707"/>
            <a:chExt cx="2029128" cy="3034210"/>
          </a:xfrm>
        </p:grpSpPr>
        <p:sp>
          <p:nvSpPr>
            <p:cNvPr id="206" name="Google Shape;206;p5"/>
            <p:cNvSpPr/>
            <p:nvPr/>
          </p:nvSpPr>
          <p:spPr>
            <a:xfrm>
              <a:off x="1178165" y="1302707"/>
              <a:ext cx="2029128" cy="3034210"/>
            </a:xfrm>
            <a:custGeom>
              <a:avLst/>
              <a:gdLst/>
              <a:ahLst/>
              <a:cxnLst/>
              <a:rect l="l" t="t" r="r" b="b"/>
              <a:pathLst>
                <a:path w="4962127" h="7420004" extrusionOk="0">
                  <a:moveTo>
                    <a:pt x="0" y="0"/>
                  </a:moveTo>
                  <a:lnTo>
                    <a:pt x="4962127" y="0"/>
                  </a:lnTo>
                  <a:lnTo>
                    <a:pt x="4962127" y="7420003"/>
                  </a:lnTo>
                  <a:lnTo>
                    <a:pt x="0" y="7420003"/>
                  </a:lnTo>
                  <a:lnTo>
                    <a:pt x="0" y="0"/>
                  </a:lnTo>
                  <a:close/>
                </a:path>
              </a:pathLst>
            </a:custGeom>
            <a:blipFill rotWithShape="1">
              <a:blip r:embed="rId4">
                <a:alphaModFix/>
              </a:blip>
              <a:stretch>
                <a:fillRect/>
              </a:stretch>
            </a:blipFill>
            <a:ln>
              <a:noFill/>
            </a:ln>
          </p:spPr>
        </p:sp>
        <p:sp>
          <p:nvSpPr>
            <p:cNvPr id="207" name="Google Shape;207;p5"/>
            <p:cNvSpPr/>
            <p:nvPr/>
          </p:nvSpPr>
          <p:spPr>
            <a:xfrm>
              <a:off x="1843923" y="1694518"/>
              <a:ext cx="685176" cy="1086014"/>
            </a:xfrm>
            <a:custGeom>
              <a:avLst/>
              <a:gdLst/>
              <a:ahLst/>
              <a:cxnLst/>
              <a:rect l="l" t="t" r="r" b="b"/>
              <a:pathLst>
                <a:path w="1675563" h="2655792" extrusionOk="0">
                  <a:moveTo>
                    <a:pt x="0" y="0"/>
                  </a:moveTo>
                  <a:lnTo>
                    <a:pt x="1675563" y="0"/>
                  </a:lnTo>
                  <a:lnTo>
                    <a:pt x="1675563" y="2655792"/>
                  </a:lnTo>
                  <a:lnTo>
                    <a:pt x="0" y="2655792"/>
                  </a:lnTo>
                  <a:lnTo>
                    <a:pt x="0" y="0"/>
                  </a:lnTo>
                  <a:close/>
                </a:path>
              </a:pathLst>
            </a:custGeom>
            <a:blipFill rotWithShape="1">
              <a:blip r:embed="rId5">
                <a:alphaModFix/>
              </a:blip>
              <a:stretch>
                <a:fillRect/>
              </a:stretch>
            </a:blipFill>
            <a:ln>
              <a:noFill/>
            </a:ln>
          </p:spPr>
        </p:sp>
      </p:grpSp>
      <p:sp>
        <p:nvSpPr>
          <p:cNvPr id="208" name="Google Shape;208;p5"/>
          <p:cNvSpPr/>
          <p:nvPr/>
        </p:nvSpPr>
        <p:spPr>
          <a:xfrm>
            <a:off x="5546422" y="914718"/>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ĐÂY LÀ AI?</a:t>
            </a:r>
            <a:endParaRPr sz="1400" b="0" i="0" u="none" strike="noStrike" cap="none">
              <a:solidFill>
                <a:srgbClr val="000000"/>
              </a:solidFill>
              <a:latin typeface="Arial"/>
              <a:ea typeface="Arial"/>
              <a:cs typeface="Arial"/>
              <a:sym typeface="Arial"/>
            </a:endParaRPr>
          </a:p>
        </p:txBody>
      </p:sp>
      <p:sp>
        <p:nvSpPr>
          <p:cNvPr id="209" name="Google Shape;209;p5"/>
          <p:cNvSpPr/>
          <p:nvPr/>
        </p:nvSpPr>
        <p:spPr>
          <a:xfrm>
            <a:off x="7677436"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10" name="Google Shape;210;p5"/>
          <p:cNvSpPr/>
          <p:nvPr/>
        </p:nvSpPr>
        <p:spPr>
          <a:xfrm>
            <a:off x="4737673"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11" name="Google Shape;211;p5"/>
          <p:cNvSpPr txBox="1"/>
          <p:nvPr/>
        </p:nvSpPr>
        <p:spPr>
          <a:xfrm>
            <a:off x="4995673" y="2111141"/>
            <a:ext cx="3044972"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Ngũ Kiên – Vĩnh Tường – Vĩnh Phúc </a:t>
            </a:r>
            <a:endParaRPr sz="1400" b="0" i="0" u="none" strike="noStrike" cap="none">
              <a:solidFill>
                <a:srgbClr val="000000"/>
              </a:solidFill>
              <a:latin typeface="Arial"/>
              <a:ea typeface="Arial"/>
              <a:cs typeface="Arial"/>
              <a:sym typeface="Arial"/>
            </a:endParaRPr>
          </a:p>
        </p:txBody>
      </p:sp>
      <p:sp>
        <p:nvSpPr>
          <p:cNvPr id="212" name="Google Shape;212;p5"/>
          <p:cNvSpPr txBox="1"/>
          <p:nvPr/>
        </p:nvSpPr>
        <p:spPr>
          <a:xfrm>
            <a:off x="4995673" y="2923143"/>
            <a:ext cx="3044972"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Khẩu lệnh: “Nhằm thẳng quân thù, bắn!” </a:t>
            </a:r>
            <a:endParaRPr sz="1400" b="0" i="0" u="none" strike="noStrike" cap="none">
              <a:solidFill>
                <a:srgbClr val="000000"/>
              </a:solidFill>
              <a:latin typeface="Arial"/>
              <a:ea typeface="Arial"/>
              <a:cs typeface="Arial"/>
              <a:sym typeface="Arial"/>
            </a:endParaRPr>
          </a:p>
        </p:txBody>
      </p:sp>
      <p:sp>
        <p:nvSpPr>
          <p:cNvPr id="213" name="Google Shape;213;p5"/>
          <p:cNvSpPr txBox="1"/>
          <p:nvPr/>
        </p:nvSpPr>
        <p:spPr>
          <a:xfrm>
            <a:off x="1249532" y="1903016"/>
            <a:ext cx="2765818"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0" i="0" u="none" strike="noStrike" cap="none">
                <a:solidFill>
                  <a:srgbClr val="000000"/>
                </a:solidFill>
                <a:latin typeface="Cambria"/>
                <a:ea typeface="Cambria"/>
                <a:cs typeface="Cambria"/>
                <a:sym typeface="Cambria"/>
              </a:rPr>
              <a:t>NGUYỄN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US" sz="5000" b="0" i="0" u="none" strike="noStrike" cap="none">
                <a:solidFill>
                  <a:srgbClr val="000000"/>
                </a:solidFill>
                <a:latin typeface="Cambria"/>
                <a:ea typeface="Cambria"/>
                <a:cs typeface="Cambria"/>
                <a:sym typeface="Cambria"/>
              </a:rPr>
              <a:t>VIẾT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US" sz="5000" b="0" i="0" u="none" strike="noStrike" cap="none">
                <a:solidFill>
                  <a:srgbClr val="000000"/>
                </a:solidFill>
                <a:latin typeface="Cambria"/>
                <a:ea typeface="Cambria"/>
                <a:cs typeface="Cambria"/>
                <a:sym typeface="Cambria"/>
              </a:rPr>
              <a:t>XUÂN</a:t>
            </a:r>
            <a:endParaRPr sz="5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
                                        </p:tgtEl>
                                        <p:attrNameLst>
                                          <p:attrName>style.visibility</p:attrName>
                                        </p:attrNameLst>
                                      </p:cBhvr>
                                      <p:to>
                                        <p:strVal val="visible"/>
                                      </p:to>
                                    </p:set>
                                    <p:animEffect transition="in" filter="fade">
                                      <p:cBhvr>
                                        <p:cTn id="12" dur="500"/>
                                        <p:tgtEl>
                                          <p:spTgt spid="2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1"/>
                                        </p:tgtEl>
                                        <p:attrNameLst>
                                          <p:attrName>style.visibility</p:attrName>
                                        </p:attrNameLst>
                                      </p:cBhvr>
                                      <p:to>
                                        <p:strVal val="visible"/>
                                      </p:to>
                                    </p:set>
                                    <p:animEffect transition="in" filter="fade">
                                      <p:cBhvr>
                                        <p:cTn id="17" dur="500"/>
                                        <p:tgtEl>
                                          <p:spTgt spid="2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fade">
                                      <p:cBhvr>
                                        <p:cTn id="22" dur="500"/>
                                        <p:tgtEl>
                                          <p:spTgt spid="2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
                                        </p:tgtEl>
                                      </p:cBhvr>
                                    </p:animEffect>
                                    <p:set>
                                      <p:cBhvr>
                                        <p:cTn id="27" dur="1" fill="hold">
                                          <p:stCondLst>
                                            <p:cond delay="500"/>
                                          </p:stCondLst>
                                        </p:cTn>
                                        <p:tgtEl>
                                          <p:spTgt spid="20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3"/>
                                        </p:tgtEl>
                                        <p:attrNameLst>
                                          <p:attrName>style.visibility</p:attrName>
                                        </p:attrNameLst>
                                      </p:cBhvr>
                                      <p:to>
                                        <p:strVal val="visible"/>
                                      </p:to>
                                    </p:set>
                                    <p:animEffect transition="in" filter="fade">
                                      <p:cBhvr>
                                        <p:cTn id="32"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grpSp>
        <p:nvGrpSpPr>
          <p:cNvPr id="555" name="Google Shape;555;p29"/>
          <p:cNvGrpSpPr/>
          <p:nvPr/>
        </p:nvGrpSpPr>
        <p:grpSpPr>
          <a:xfrm>
            <a:off x="897460" y="1098594"/>
            <a:ext cx="7349080" cy="850099"/>
            <a:chOff x="897460" y="2146700"/>
            <a:chExt cx="7349080" cy="850099"/>
          </a:xfrm>
        </p:grpSpPr>
        <p:grpSp>
          <p:nvGrpSpPr>
            <p:cNvPr id="556" name="Google Shape;556;p29"/>
            <p:cNvGrpSpPr/>
            <p:nvPr/>
          </p:nvGrpSpPr>
          <p:grpSpPr>
            <a:xfrm>
              <a:off x="897460" y="2146700"/>
              <a:ext cx="595070" cy="850099"/>
              <a:chOff x="1" y="423"/>
              <a:chExt cx="595070" cy="850099"/>
            </a:xfrm>
          </p:grpSpPr>
          <p:sp>
            <p:nvSpPr>
              <p:cNvPr id="557" name="Google Shape;557;p29"/>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558" name="Google Shape;558;p29"/>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3600" b="1" dirty="0">
                    <a:solidFill>
                      <a:schemeClr val="lt2"/>
                    </a:solidFill>
                    <a:latin typeface="Cambria"/>
                    <a:ea typeface="Cambria"/>
                    <a:sym typeface="Cambria"/>
                  </a:rPr>
                  <a:t>*</a:t>
                </a:r>
                <a:endParaRPr sz="3200" b="1" i="0" u="none" strike="noStrike" cap="none" dirty="0">
                  <a:solidFill>
                    <a:srgbClr val="000000"/>
                  </a:solidFill>
                  <a:sym typeface="Arial"/>
                </a:endParaRPr>
              </a:p>
            </p:txBody>
          </p:sp>
        </p:grpSp>
        <p:grpSp>
          <p:nvGrpSpPr>
            <p:cNvPr id="559" name="Google Shape;559;p29"/>
            <p:cNvGrpSpPr/>
            <p:nvPr/>
          </p:nvGrpSpPr>
          <p:grpSpPr>
            <a:xfrm>
              <a:off x="1492528" y="2146701"/>
              <a:ext cx="6754012" cy="552564"/>
              <a:chOff x="595069" y="424"/>
              <a:chExt cx="6754012" cy="552564"/>
            </a:xfrm>
          </p:grpSpPr>
          <p:sp>
            <p:nvSpPr>
              <p:cNvPr id="560" name="Google Shape;560;p29"/>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561" name="Google Shape;561;p29"/>
              <p:cNvSpPr txBox="1"/>
              <p:nvPr/>
            </p:nvSpPr>
            <p:spPr>
              <a:xfrm>
                <a:off x="595069" y="27398"/>
                <a:ext cx="6727038" cy="498616"/>
              </a:xfrm>
              <a:prstGeom prst="rect">
                <a:avLst/>
              </a:prstGeom>
              <a:solidFill>
                <a:schemeClr val="bg1">
                  <a:lumMod val="20000"/>
                  <a:lumOff val="80000"/>
                </a:schemeClr>
              </a:solid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err="1">
                    <a:solidFill>
                      <a:srgbClr val="FF0000"/>
                    </a:solidFill>
                    <a:latin typeface="Cambria"/>
                    <a:ea typeface="Cambria"/>
                    <a:cs typeface="Cambria"/>
                    <a:sym typeface="Cambria"/>
                  </a:rPr>
                  <a:t>Khi</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thấy</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các</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vương</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hầu</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bàn</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việc</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nước</a:t>
                </a:r>
                <a:endParaRPr sz="2400" b="1" i="0" u="none" strike="noStrike" cap="none" dirty="0">
                  <a:solidFill>
                    <a:srgbClr val="FF0000"/>
                  </a:solidFill>
                  <a:latin typeface="Cambria"/>
                  <a:ea typeface="Cambria"/>
                  <a:cs typeface="Cambria"/>
                  <a:sym typeface="Cambria"/>
                </a:endParaRPr>
              </a:p>
            </p:txBody>
          </p:sp>
        </p:grpSp>
      </p:grpSp>
      <p:sp>
        <p:nvSpPr>
          <p:cNvPr id="562" name="Google Shape;562;p29"/>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800" b="1" i="1" dirty="0">
                <a:solidFill>
                  <a:srgbClr val="8B6639"/>
                </a:solidFill>
                <a:latin typeface="Cambria"/>
                <a:ea typeface="Cambria"/>
                <a:cs typeface="Cambria"/>
                <a:sym typeface="Cambria"/>
              </a:rPr>
              <a:t>a</a:t>
            </a:r>
            <a:r>
              <a:rPr lang="en-US" sz="2800" b="1" i="1" dirty="0" smtClean="0">
                <a:solidFill>
                  <a:srgbClr val="8B6639"/>
                </a:solidFill>
                <a:latin typeface="Cambria"/>
                <a:ea typeface="Cambria"/>
                <a:cs typeface="Cambria"/>
                <a:sym typeface="Cambria"/>
              </a:rPr>
              <a:t>.</a:t>
            </a:r>
            <a:r>
              <a:rPr lang="en-US" sz="2800" b="1" i="1" u="none" strike="noStrike" cap="none" dirty="0" smtClean="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Nhân</a:t>
            </a:r>
            <a:r>
              <a:rPr lang="en-US" sz="2800" b="1" i="1" u="none" strike="noStrike" cap="none" dirty="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vật</a:t>
            </a:r>
            <a:r>
              <a:rPr lang="en-US" sz="2800" b="1" i="1" u="none" strike="noStrike" cap="none" dirty="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Hoài</a:t>
            </a:r>
            <a:r>
              <a:rPr lang="en-US" sz="2800" b="1" i="1" u="none" strike="noStrike" cap="none" dirty="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Văn</a:t>
            </a:r>
            <a:endParaRPr sz="2800" b="1" i="1" u="none" strike="noStrike" cap="none" dirty="0">
              <a:solidFill>
                <a:srgbClr val="8B6639"/>
              </a:solidFill>
              <a:latin typeface="Cambria"/>
              <a:ea typeface="Cambria"/>
              <a:cs typeface="Cambria"/>
              <a:sym typeface="Cambria"/>
            </a:endParaRPr>
          </a:p>
        </p:txBody>
      </p:sp>
      <p:grpSp>
        <p:nvGrpSpPr>
          <p:cNvPr id="563" name="Google Shape;563;p29"/>
          <p:cNvGrpSpPr/>
          <p:nvPr/>
        </p:nvGrpSpPr>
        <p:grpSpPr>
          <a:xfrm>
            <a:off x="713224" y="2067694"/>
            <a:ext cx="7322105" cy="2122980"/>
            <a:chOff x="0" y="0"/>
            <a:chExt cx="7322105" cy="2122980"/>
          </a:xfrm>
        </p:grpSpPr>
        <p:sp>
          <p:nvSpPr>
            <p:cNvPr id="564" name="Google Shape;564;p29"/>
            <p:cNvSpPr/>
            <p:nvPr/>
          </p:nvSpPr>
          <p:spPr>
            <a:xfrm>
              <a:off x="0" y="403081"/>
              <a:ext cx="7322105" cy="1719899"/>
            </a:xfrm>
            <a:prstGeom prst="rect">
              <a:avLst/>
            </a:prstGeom>
            <a:solidFill>
              <a:schemeClr val="dk2">
                <a:alpha val="89411"/>
              </a:schemeClr>
            </a:solidFill>
            <a:ln w="9525" cap="flat" cmpd="sng">
              <a:solidFill>
                <a:srgbClr val="22170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9"/>
            <p:cNvSpPr txBox="1"/>
            <p:nvPr/>
          </p:nvSpPr>
          <p:spPr>
            <a:xfrm>
              <a:off x="0" y="403081"/>
              <a:ext cx="7322105" cy="1719899"/>
            </a:xfrm>
            <a:prstGeom prst="rect">
              <a:avLst/>
            </a:prstGeom>
            <a:noFill/>
            <a:ln>
              <a:noFill/>
            </a:ln>
          </p:spPr>
          <p:txBody>
            <a:bodyPr spcFirstLastPara="1" wrap="square" lIns="568275" tIns="541525" rIns="568275" bIns="163575" anchor="t" anchorCtr="0">
              <a:noAutofit/>
            </a:bodyPr>
            <a:lstStyle/>
            <a:p>
              <a:pPr marR="0" lvl="1" algn="just" rtl="0">
                <a:lnSpc>
                  <a:spcPct val="90000"/>
                </a:lnSpc>
                <a:spcBef>
                  <a:spcPts val="0"/>
                </a:spcBef>
                <a:spcAft>
                  <a:spcPts val="0"/>
                </a:spcAft>
                <a:buClr>
                  <a:srgbClr val="000000"/>
                </a:buClr>
                <a:buSzPts val="2300"/>
              </a:pPr>
              <a:endParaRPr sz="2300" b="0" i="1" u="none" strike="noStrike" cap="none" dirty="0">
                <a:solidFill>
                  <a:srgbClr val="000000"/>
                </a:solidFill>
                <a:latin typeface="Cambria"/>
                <a:ea typeface="Cambria"/>
                <a:cs typeface="Cambria"/>
                <a:sym typeface="Cambria"/>
              </a:endParaRPr>
            </a:p>
          </p:txBody>
        </p:sp>
        <p:sp>
          <p:nvSpPr>
            <p:cNvPr id="566" name="Google Shape;566;p29"/>
            <p:cNvSpPr/>
            <p:nvPr/>
          </p:nvSpPr>
          <p:spPr>
            <a:xfrm>
              <a:off x="366105" y="0"/>
              <a:ext cx="5125473" cy="767520"/>
            </a:xfrm>
            <a:prstGeom prst="roundRect">
              <a:avLst>
                <a:gd name="adj" fmla="val 16667"/>
              </a:avLst>
            </a:prstGeom>
            <a:gradFill>
              <a:gsLst>
                <a:gs pos="0">
                  <a:srgbClr val="FFF4E2"/>
                </a:gs>
                <a:gs pos="35000">
                  <a:srgbClr val="FFF6E9"/>
                </a:gs>
                <a:gs pos="100000">
                  <a:srgbClr val="FFFDF6"/>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9"/>
            <p:cNvSpPr txBox="1"/>
            <p:nvPr/>
          </p:nvSpPr>
          <p:spPr>
            <a:xfrm>
              <a:off x="403572" y="37467"/>
              <a:ext cx="5050539" cy="692586"/>
            </a:xfrm>
            <a:prstGeom prst="rect">
              <a:avLst/>
            </a:prstGeom>
            <a:noFill/>
            <a:ln>
              <a:noFill/>
            </a:ln>
          </p:spPr>
          <p:txBody>
            <a:bodyPr spcFirstLastPara="1" wrap="square" lIns="193725" tIns="0" rIns="193725" bIns="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1" i="0" u="none" strike="noStrike" cap="none" dirty="0" err="1">
                  <a:solidFill>
                    <a:schemeClr val="dk1"/>
                  </a:solidFill>
                  <a:latin typeface="Cambria"/>
                  <a:ea typeface="Cambria"/>
                  <a:cs typeface="Cambria"/>
                  <a:sym typeface="Cambria"/>
                </a:rPr>
                <a:t>Suy</a:t>
              </a:r>
              <a:r>
                <a:rPr lang="en-US" sz="2300" b="1" i="0" u="none" strike="noStrike" cap="none" dirty="0">
                  <a:solidFill>
                    <a:schemeClr val="dk1"/>
                  </a:solidFill>
                  <a:latin typeface="Cambria"/>
                  <a:ea typeface="Cambria"/>
                  <a:cs typeface="Cambria"/>
                  <a:sym typeface="Cambria"/>
                </a:rPr>
                <a:t> </a:t>
              </a:r>
              <a:r>
                <a:rPr lang="en-US" sz="2300" b="1" i="0" u="none" strike="noStrike" cap="none" dirty="0" err="1">
                  <a:solidFill>
                    <a:schemeClr val="dk1"/>
                  </a:solidFill>
                  <a:latin typeface="Cambria"/>
                  <a:ea typeface="Cambria"/>
                  <a:cs typeface="Cambria"/>
                  <a:sym typeface="Cambria"/>
                </a:rPr>
                <a:t>nghĩ</a:t>
              </a:r>
              <a:endParaRPr sz="2300" b="1" i="0" u="none" strike="noStrike" cap="none" dirty="0">
                <a:solidFill>
                  <a:schemeClr val="dk1"/>
                </a:solidFill>
                <a:latin typeface="Cambria"/>
                <a:ea typeface="Cambria"/>
                <a:cs typeface="Cambria"/>
                <a:sym typeface="Cambria"/>
              </a:endParaRPr>
            </a:p>
          </p:txBody>
        </p:sp>
      </p:grpSp>
      <p:sp>
        <p:nvSpPr>
          <p:cNvPr id="2" name="Rectangle 1"/>
          <p:cNvSpPr/>
          <p:nvPr/>
        </p:nvSpPr>
        <p:spPr>
          <a:xfrm>
            <a:off x="803611" y="3003798"/>
            <a:ext cx="7128792" cy="1086451"/>
          </a:xfrm>
          <a:prstGeom prst="rect">
            <a:avLst/>
          </a:prstGeom>
        </p:spPr>
        <p:txBody>
          <a:bodyPr wrap="square">
            <a:spAutoFit/>
          </a:bodyPr>
          <a:lstStyle/>
          <a:p>
            <a:pPr marL="228600" lvl="1" indent="-228600" algn="just">
              <a:lnSpc>
                <a:spcPct val="90000"/>
              </a:lnSpc>
              <a:buSzPts val="2300"/>
              <a:buFont typeface="Arial"/>
              <a:buChar char="•"/>
            </a:pPr>
            <a:r>
              <a:rPr lang="vi-VN" sz="2300" i="1" dirty="0">
                <a:latin typeface="Cambria"/>
                <a:ea typeface="Cambria"/>
                <a:cs typeface="Cambria"/>
                <a:sym typeface="Cambria"/>
              </a:rPr>
              <a:t>thấy nhục khi không được cùng bàn việc nước; </a:t>
            </a:r>
          </a:p>
          <a:p>
            <a:pPr marL="228600" lvl="1" indent="-228600" algn="just">
              <a:lnSpc>
                <a:spcPct val="90000"/>
              </a:lnSpc>
              <a:spcBef>
                <a:spcPts val="345"/>
              </a:spcBef>
              <a:buSzPts val="2300"/>
              <a:buFont typeface="Arial"/>
              <a:buChar char="•"/>
            </a:pPr>
            <a:r>
              <a:rPr lang="vi-VN" sz="2300" i="1" dirty="0">
                <a:latin typeface="Cambria"/>
                <a:ea typeface="Cambria"/>
                <a:cs typeface="Cambria"/>
                <a:sym typeface="Cambria"/>
              </a:rPr>
              <a:t>suy nghĩ về âm mưu của nhà Nguyên và mong muốn “xin quan gia cho đánh”.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
                                        </p:tgtEl>
                                        <p:attrNameLst>
                                          <p:attrName>style.visibility</p:attrName>
                                        </p:attrNameLst>
                                      </p:cBhvr>
                                      <p:to>
                                        <p:strVal val="visible"/>
                                      </p:to>
                                    </p:set>
                                    <p:animEffect transition="in" filter="fade">
                                      <p:cBhvr>
                                        <p:cTn id="12" dur="500"/>
                                        <p:tgtEl>
                                          <p:spTgt spid="5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9" name="Google Shape;579;p30"/>
          <p:cNvSpPr txBox="1"/>
          <p:nvPr/>
        </p:nvSpPr>
        <p:spPr>
          <a:xfrm>
            <a:off x="713224" y="411510"/>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800" b="1" i="1" dirty="0" smtClean="0">
                <a:solidFill>
                  <a:srgbClr val="8B6639"/>
                </a:solidFill>
                <a:latin typeface="Cambria"/>
                <a:ea typeface="Cambria"/>
                <a:cs typeface="Cambria"/>
                <a:sym typeface="Cambria"/>
              </a:rPr>
              <a:t>a</a:t>
            </a:r>
            <a:r>
              <a:rPr lang="en-US" sz="2800" b="1" i="1" dirty="0" smtClean="0">
                <a:solidFill>
                  <a:srgbClr val="8B6639"/>
                </a:solidFill>
                <a:latin typeface="Cambria"/>
                <a:ea typeface="Cambria"/>
                <a:cs typeface="Cambria"/>
                <a:sym typeface="Cambria"/>
              </a:rPr>
              <a:t>.</a:t>
            </a:r>
            <a:r>
              <a:rPr lang="en-US" sz="2800" b="1" i="1" u="none" strike="noStrike" cap="none" dirty="0" smtClean="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Nhân</a:t>
            </a:r>
            <a:r>
              <a:rPr lang="en-US" sz="2800" b="1" i="1" u="none" strike="noStrike" cap="none" dirty="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vật</a:t>
            </a:r>
            <a:r>
              <a:rPr lang="en-US" sz="2800" b="1" i="1" u="none" strike="noStrike" cap="none" dirty="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Hoài</a:t>
            </a:r>
            <a:r>
              <a:rPr lang="en-US" sz="2800" b="1" i="1" u="none" strike="noStrike" cap="none" dirty="0">
                <a:solidFill>
                  <a:srgbClr val="8B6639"/>
                </a:solidFill>
                <a:latin typeface="Cambria"/>
                <a:ea typeface="Cambria"/>
                <a:cs typeface="Cambria"/>
                <a:sym typeface="Cambria"/>
              </a:rPr>
              <a:t> </a:t>
            </a:r>
            <a:r>
              <a:rPr lang="en-US" sz="2800" b="1" i="1" u="none" strike="noStrike" cap="none" dirty="0" err="1">
                <a:solidFill>
                  <a:srgbClr val="8B6639"/>
                </a:solidFill>
                <a:latin typeface="Cambria"/>
                <a:ea typeface="Cambria"/>
                <a:cs typeface="Cambria"/>
                <a:sym typeface="Cambria"/>
              </a:rPr>
              <a:t>Văn</a:t>
            </a:r>
            <a:endParaRPr sz="2800" b="1" i="1" u="none" strike="noStrike" cap="none" dirty="0">
              <a:solidFill>
                <a:srgbClr val="8B6639"/>
              </a:solidFill>
              <a:latin typeface="Cambria"/>
              <a:ea typeface="Cambria"/>
              <a:cs typeface="Cambria"/>
              <a:sym typeface="Cambria"/>
            </a:endParaRPr>
          </a:p>
        </p:txBody>
      </p:sp>
      <p:grpSp>
        <p:nvGrpSpPr>
          <p:cNvPr id="580" name="Google Shape;580;p30"/>
          <p:cNvGrpSpPr/>
          <p:nvPr/>
        </p:nvGrpSpPr>
        <p:grpSpPr>
          <a:xfrm>
            <a:off x="897461" y="2295520"/>
            <a:ext cx="7322105" cy="1931175"/>
            <a:chOff x="0" y="5590"/>
            <a:chExt cx="7322105" cy="1931175"/>
          </a:xfrm>
        </p:grpSpPr>
        <p:sp>
          <p:nvSpPr>
            <p:cNvPr id="581" name="Google Shape;581;p30"/>
            <p:cNvSpPr/>
            <p:nvPr/>
          </p:nvSpPr>
          <p:spPr>
            <a:xfrm>
              <a:off x="0" y="448390"/>
              <a:ext cx="7322105" cy="1488375"/>
            </a:xfrm>
            <a:prstGeom prst="rect">
              <a:avLst/>
            </a:prstGeom>
            <a:solidFill>
              <a:schemeClr val="dk2">
                <a:alpha val="89411"/>
              </a:schemeClr>
            </a:solidFill>
            <a:ln w="9525" cap="flat" cmpd="sng">
              <a:solidFill>
                <a:srgbClr val="22170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0"/>
            <p:cNvSpPr txBox="1"/>
            <p:nvPr/>
          </p:nvSpPr>
          <p:spPr>
            <a:xfrm>
              <a:off x="0" y="448390"/>
              <a:ext cx="7322105" cy="1488375"/>
            </a:xfrm>
            <a:prstGeom prst="rect">
              <a:avLst/>
            </a:prstGeom>
            <a:noFill/>
            <a:ln>
              <a:noFill/>
            </a:ln>
          </p:spPr>
          <p:txBody>
            <a:bodyPr spcFirstLastPara="1" wrap="square" lIns="568275" tIns="624825" rIns="568275" bIns="163575" anchor="t" anchorCtr="0">
              <a:noAutofit/>
            </a:bodyPr>
            <a:lstStyle/>
            <a:p>
              <a:pPr marR="0" lvl="1" algn="just" rtl="0">
                <a:lnSpc>
                  <a:spcPct val="100000"/>
                </a:lnSpc>
                <a:spcBef>
                  <a:spcPts val="0"/>
                </a:spcBef>
                <a:spcAft>
                  <a:spcPts val="0"/>
                </a:spcAft>
                <a:buClr>
                  <a:srgbClr val="000000"/>
                </a:buClr>
                <a:buSzPts val="2300"/>
              </a:pPr>
              <a:endParaRPr sz="1400" b="0" i="0" u="none" strike="noStrike" cap="none" dirty="0">
                <a:solidFill>
                  <a:srgbClr val="000000"/>
                </a:solidFill>
                <a:latin typeface="Arial"/>
                <a:ea typeface="Arial"/>
                <a:cs typeface="Arial"/>
                <a:sym typeface="Arial"/>
              </a:endParaRPr>
            </a:p>
          </p:txBody>
        </p:sp>
        <p:sp>
          <p:nvSpPr>
            <p:cNvPr id="583" name="Google Shape;583;p30"/>
            <p:cNvSpPr/>
            <p:nvPr/>
          </p:nvSpPr>
          <p:spPr>
            <a:xfrm>
              <a:off x="366105" y="5590"/>
              <a:ext cx="5125473" cy="885600"/>
            </a:xfrm>
            <a:prstGeom prst="roundRect">
              <a:avLst>
                <a:gd name="adj" fmla="val 16667"/>
              </a:avLst>
            </a:prstGeom>
            <a:gradFill>
              <a:gsLst>
                <a:gs pos="0">
                  <a:srgbClr val="FFF4E2"/>
                </a:gs>
                <a:gs pos="35000">
                  <a:srgbClr val="FFF6E9"/>
                </a:gs>
                <a:gs pos="100000">
                  <a:srgbClr val="FFFDF6"/>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30"/>
            <p:cNvSpPr txBox="1"/>
            <p:nvPr/>
          </p:nvSpPr>
          <p:spPr>
            <a:xfrm>
              <a:off x="409336" y="48821"/>
              <a:ext cx="5039011" cy="799138"/>
            </a:xfrm>
            <a:prstGeom prst="rect">
              <a:avLst/>
            </a:prstGeom>
            <a:noFill/>
            <a:ln>
              <a:noFill/>
            </a:ln>
          </p:spPr>
          <p:txBody>
            <a:bodyPr spcFirstLastPara="1" wrap="square" lIns="193725" tIns="0" rIns="193725" bIns="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1" i="0" u="none" strike="noStrike" cap="none" dirty="0" err="1">
                  <a:solidFill>
                    <a:schemeClr val="dk1"/>
                  </a:solidFill>
                  <a:latin typeface="Cambria"/>
                  <a:ea typeface="Cambria"/>
                  <a:cs typeface="Cambria"/>
                  <a:sym typeface="Cambria"/>
                </a:rPr>
                <a:t>Hành</a:t>
              </a:r>
              <a:r>
                <a:rPr lang="en-US" sz="2300" b="1" i="0" u="none" strike="noStrike" cap="none" dirty="0">
                  <a:solidFill>
                    <a:schemeClr val="dk1"/>
                  </a:solidFill>
                  <a:latin typeface="Cambria"/>
                  <a:ea typeface="Cambria"/>
                  <a:cs typeface="Cambria"/>
                  <a:sym typeface="Cambria"/>
                </a:rPr>
                <a:t> </a:t>
              </a:r>
              <a:r>
                <a:rPr lang="en-US" sz="2300" b="1" i="0" u="none" strike="noStrike" cap="none" dirty="0" err="1">
                  <a:solidFill>
                    <a:schemeClr val="dk1"/>
                  </a:solidFill>
                  <a:latin typeface="Cambria"/>
                  <a:ea typeface="Cambria"/>
                  <a:cs typeface="Cambria"/>
                  <a:sym typeface="Cambria"/>
                </a:rPr>
                <a:t>động</a:t>
              </a:r>
              <a:endParaRPr sz="2300" b="1" i="0" u="none" strike="noStrike" cap="none" dirty="0">
                <a:solidFill>
                  <a:schemeClr val="dk1"/>
                </a:solidFill>
                <a:latin typeface="Cambria"/>
                <a:ea typeface="Cambria"/>
                <a:cs typeface="Cambria"/>
                <a:sym typeface="Cambria"/>
              </a:endParaRPr>
            </a:p>
          </p:txBody>
        </p:sp>
      </p:grpSp>
      <p:grpSp>
        <p:nvGrpSpPr>
          <p:cNvPr id="22" name="Google Shape;555;p29"/>
          <p:cNvGrpSpPr/>
          <p:nvPr/>
        </p:nvGrpSpPr>
        <p:grpSpPr>
          <a:xfrm>
            <a:off x="897460" y="1098594"/>
            <a:ext cx="7349080" cy="850099"/>
            <a:chOff x="897460" y="2146700"/>
            <a:chExt cx="7349080" cy="850099"/>
          </a:xfrm>
        </p:grpSpPr>
        <p:grpSp>
          <p:nvGrpSpPr>
            <p:cNvPr id="23" name="Google Shape;556;p29"/>
            <p:cNvGrpSpPr/>
            <p:nvPr/>
          </p:nvGrpSpPr>
          <p:grpSpPr>
            <a:xfrm>
              <a:off x="897460" y="2146700"/>
              <a:ext cx="595070" cy="850099"/>
              <a:chOff x="1" y="423"/>
              <a:chExt cx="595070" cy="850099"/>
            </a:xfrm>
          </p:grpSpPr>
          <p:sp>
            <p:nvSpPr>
              <p:cNvPr id="27" name="Google Shape;557;p29"/>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28" name="Google Shape;558;p29"/>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3600" b="1" dirty="0">
                    <a:solidFill>
                      <a:schemeClr val="lt2"/>
                    </a:solidFill>
                    <a:latin typeface="Cambria"/>
                    <a:ea typeface="Cambria"/>
                    <a:sym typeface="Cambria"/>
                  </a:rPr>
                  <a:t>*</a:t>
                </a:r>
                <a:endParaRPr sz="3200" b="1" i="0" u="none" strike="noStrike" cap="none" dirty="0">
                  <a:solidFill>
                    <a:srgbClr val="000000"/>
                  </a:solidFill>
                  <a:sym typeface="Arial"/>
                </a:endParaRPr>
              </a:p>
            </p:txBody>
          </p:sp>
        </p:grpSp>
        <p:grpSp>
          <p:nvGrpSpPr>
            <p:cNvPr id="24" name="Google Shape;559;p29"/>
            <p:cNvGrpSpPr/>
            <p:nvPr/>
          </p:nvGrpSpPr>
          <p:grpSpPr>
            <a:xfrm>
              <a:off x="1492528" y="2146701"/>
              <a:ext cx="6754012" cy="552564"/>
              <a:chOff x="595069" y="424"/>
              <a:chExt cx="6754012" cy="552564"/>
            </a:xfrm>
          </p:grpSpPr>
          <p:sp>
            <p:nvSpPr>
              <p:cNvPr id="25" name="Google Shape;560;p29"/>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26" name="Google Shape;561;p29"/>
              <p:cNvSpPr txBox="1"/>
              <p:nvPr/>
            </p:nvSpPr>
            <p:spPr>
              <a:xfrm>
                <a:off x="595069" y="27398"/>
                <a:ext cx="6727038" cy="498616"/>
              </a:xfrm>
              <a:prstGeom prst="rect">
                <a:avLst/>
              </a:prstGeom>
              <a:solidFill>
                <a:schemeClr val="bg1">
                  <a:lumMod val="20000"/>
                  <a:lumOff val="80000"/>
                </a:schemeClr>
              </a:solid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err="1">
                    <a:solidFill>
                      <a:srgbClr val="FF0000"/>
                    </a:solidFill>
                    <a:latin typeface="Cambria"/>
                    <a:ea typeface="Cambria"/>
                    <a:cs typeface="Cambria"/>
                    <a:sym typeface="Cambria"/>
                  </a:rPr>
                  <a:t>Khi</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thấy</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các</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vương</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hầu</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bàn</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việc</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nước</a:t>
                </a:r>
                <a:endParaRPr sz="2400" b="1" i="0" u="none" strike="noStrike" cap="none" dirty="0">
                  <a:solidFill>
                    <a:srgbClr val="FF0000"/>
                  </a:solidFill>
                  <a:latin typeface="Cambria"/>
                  <a:ea typeface="Cambria"/>
                  <a:cs typeface="Cambria"/>
                  <a:sym typeface="Cambria"/>
                </a:endParaRPr>
              </a:p>
            </p:txBody>
          </p:sp>
        </p:grpSp>
      </p:grpSp>
      <p:sp>
        <p:nvSpPr>
          <p:cNvPr id="2" name="Rectangle 1"/>
          <p:cNvSpPr/>
          <p:nvPr/>
        </p:nvSpPr>
        <p:spPr>
          <a:xfrm>
            <a:off x="1043608" y="3363838"/>
            <a:ext cx="7128792" cy="800219"/>
          </a:xfrm>
          <a:prstGeom prst="rect">
            <a:avLst/>
          </a:prstGeom>
        </p:spPr>
        <p:txBody>
          <a:bodyPr wrap="square">
            <a:spAutoFit/>
          </a:bodyPr>
          <a:lstStyle/>
          <a:p>
            <a:pPr marL="228600" lvl="1" indent="-228600" algn="just">
              <a:buSzPts val="2300"/>
              <a:buFont typeface="Arial"/>
              <a:buChar char="•"/>
            </a:pPr>
            <a:r>
              <a:rPr lang="vi-VN" sz="2300" i="1" dirty="0">
                <a:latin typeface="Cambria"/>
                <a:ea typeface="Cambria"/>
                <a:cs typeface="Cambria"/>
                <a:sym typeface="Cambria"/>
              </a:rPr>
              <a:t>quyết liều xăm xăm xuống bến; “tuốt gươm, trừng mắt” với quân lính.</a:t>
            </a:r>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0"/>
                                        </p:tgtEl>
                                        <p:attrNameLst>
                                          <p:attrName>style.visibility</p:attrName>
                                        </p:attrNameLst>
                                      </p:cBhvr>
                                      <p:to>
                                        <p:strVal val="visible"/>
                                      </p:to>
                                    </p:set>
                                    <p:animEffect transition="in" filter="fade">
                                      <p:cBhvr>
                                        <p:cTn id="12" dur="500"/>
                                        <p:tgtEl>
                                          <p:spTgt spid="58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589" name="Google Shape;589;p31"/>
          <p:cNvGrpSpPr/>
          <p:nvPr/>
        </p:nvGrpSpPr>
        <p:grpSpPr>
          <a:xfrm>
            <a:off x="897460" y="1098594"/>
            <a:ext cx="7349080" cy="850099"/>
            <a:chOff x="897460" y="2146700"/>
            <a:chExt cx="7349080" cy="850099"/>
          </a:xfrm>
        </p:grpSpPr>
        <p:grpSp>
          <p:nvGrpSpPr>
            <p:cNvPr id="590" name="Google Shape;590;p31"/>
            <p:cNvGrpSpPr/>
            <p:nvPr/>
          </p:nvGrpSpPr>
          <p:grpSpPr>
            <a:xfrm>
              <a:off x="897460" y="2146700"/>
              <a:ext cx="595070" cy="850099"/>
              <a:chOff x="1" y="423"/>
              <a:chExt cx="595070" cy="850099"/>
            </a:xfrm>
          </p:grpSpPr>
          <p:sp>
            <p:nvSpPr>
              <p:cNvPr id="591" name="Google Shape;591;p31"/>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31"/>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2800" dirty="0">
                    <a:solidFill>
                      <a:schemeClr val="lt2"/>
                    </a:solidFill>
                    <a:latin typeface="Cambria"/>
                    <a:ea typeface="Cambria"/>
                    <a:sym typeface="Cambria"/>
                  </a:rPr>
                  <a:t>*</a:t>
                </a:r>
                <a:endParaRPr sz="2400" b="0" i="0" u="none" strike="noStrike" cap="none" dirty="0">
                  <a:solidFill>
                    <a:srgbClr val="000000"/>
                  </a:solidFill>
                  <a:latin typeface="Arial"/>
                  <a:ea typeface="Arial"/>
                  <a:cs typeface="Arial"/>
                  <a:sym typeface="Arial"/>
                </a:endParaRPr>
              </a:p>
            </p:txBody>
          </p:sp>
        </p:grpSp>
        <p:grpSp>
          <p:nvGrpSpPr>
            <p:cNvPr id="593" name="Google Shape;593;p31"/>
            <p:cNvGrpSpPr/>
            <p:nvPr/>
          </p:nvGrpSpPr>
          <p:grpSpPr>
            <a:xfrm>
              <a:off x="1492528" y="2146701"/>
              <a:ext cx="6754012" cy="552564"/>
              <a:chOff x="595069" y="424"/>
              <a:chExt cx="6754012" cy="552564"/>
            </a:xfrm>
          </p:grpSpPr>
          <p:sp>
            <p:nvSpPr>
              <p:cNvPr id="594" name="Google Shape;594;p31"/>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31"/>
              <p:cNvSpPr txBox="1"/>
              <p:nvPr/>
            </p:nvSpPr>
            <p:spPr>
              <a:xfrm>
                <a:off x="595069" y="27398"/>
                <a:ext cx="6727038" cy="498616"/>
              </a:xfrm>
              <a:prstGeom prst="rect">
                <a:avLst/>
              </a:prstGeom>
              <a:solidFill>
                <a:schemeClr val="bg1">
                  <a:lumMod val="20000"/>
                  <a:lumOff val="80000"/>
                </a:schemeClr>
              </a:solid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a:solidFill>
                      <a:srgbClr val="FF0000"/>
                    </a:solidFill>
                    <a:latin typeface="Cambria"/>
                    <a:ea typeface="Cambria"/>
                    <a:cs typeface="Cambria"/>
                    <a:sym typeface="Cambria"/>
                  </a:rPr>
                  <a:t>Khi Chiêu Thành Vương ra khuyên ngăn</a:t>
                </a:r>
                <a:endParaRPr sz="2400" b="1" i="0" u="none" strike="noStrike" cap="none">
                  <a:solidFill>
                    <a:srgbClr val="FF0000"/>
                  </a:solidFill>
                  <a:latin typeface="Cambria"/>
                  <a:ea typeface="Cambria"/>
                  <a:cs typeface="Cambria"/>
                  <a:sym typeface="Cambria"/>
                </a:endParaRPr>
              </a:p>
            </p:txBody>
          </p:sp>
        </p:grpSp>
      </p:grpSp>
      <p:sp>
        <p:nvSpPr>
          <p:cNvPr id="596" name="Google Shape;596;p31"/>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400" b="1" i="1" dirty="0" smtClean="0">
                <a:solidFill>
                  <a:srgbClr val="8B6639"/>
                </a:solidFill>
                <a:latin typeface="Cambria"/>
                <a:ea typeface="Cambria"/>
                <a:cs typeface="Cambria"/>
                <a:sym typeface="Cambria"/>
              </a:rPr>
              <a:t>a</a:t>
            </a:r>
            <a:r>
              <a:rPr lang="en-US" sz="2400" b="1" i="1" dirty="0" smtClean="0">
                <a:solidFill>
                  <a:srgbClr val="8B6639"/>
                </a:solidFill>
                <a:latin typeface="Cambria"/>
                <a:ea typeface="Cambria"/>
                <a:cs typeface="Cambria"/>
                <a:sym typeface="Cambria"/>
              </a:rPr>
              <a:t>. </a:t>
            </a:r>
            <a:r>
              <a:rPr lang="en-US" sz="2400" b="1" i="1" u="none" strike="noStrike" cap="none" dirty="0" err="1" smtClean="0">
                <a:solidFill>
                  <a:srgbClr val="8B6639"/>
                </a:solidFill>
                <a:latin typeface="Cambria"/>
                <a:ea typeface="Cambria"/>
                <a:cs typeface="Cambria"/>
                <a:sym typeface="Cambria"/>
              </a:rPr>
              <a:t>Nhân</a:t>
            </a:r>
            <a:r>
              <a:rPr lang="en-US" sz="2400" b="1" i="1" u="none" strike="noStrike" cap="none" dirty="0" smtClean="0">
                <a:solidFill>
                  <a:srgbClr val="8B6639"/>
                </a:solidFill>
                <a:latin typeface="Cambria"/>
                <a:ea typeface="Cambria"/>
                <a:cs typeface="Cambria"/>
                <a:sym typeface="Cambria"/>
              </a:rPr>
              <a:t> </a:t>
            </a:r>
            <a:r>
              <a:rPr lang="en-US" sz="2400" b="1" i="1" u="none" strike="noStrike" cap="none" dirty="0" err="1">
                <a:solidFill>
                  <a:srgbClr val="8B6639"/>
                </a:solidFill>
                <a:latin typeface="Cambria"/>
                <a:ea typeface="Cambria"/>
                <a:cs typeface="Cambria"/>
                <a:sym typeface="Cambria"/>
              </a:rPr>
              <a:t>vật</a:t>
            </a:r>
            <a:r>
              <a:rPr lang="en-US" sz="2400" b="1" i="1" u="none" strike="noStrike" cap="none" dirty="0">
                <a:solidFill>
                  <a:srgbClr val="8B6639"/>
                </a:solidFill>
                <a:latin typeface="Cambria"/>
                <a:ea typeface="Cambria"/>
                <a:cs typeface="Cambria"/>
                <a:sym typeface="Cambria"/>
              </a:rPr>
              <a:t> </a:t>
            </a:r>
            <a:r>
              <a:rPr lang="en-US" sz="2400" b="1" i="1" u="none" strike="noStrike" cap="none" dirty="0" err="1">
                <a:solidFill>
                  <a:srgbClr val="8B6639"/>
                </a:solidFill>
                <a:latin typeface="Cambria"/>
                <a:ea typeface="Cambria"/>
                <a:cs typeface="Cambria"/>
                <a:sym typeface="Cambria"/>
              </a:rPr>
              <a:t>Hoài</a:t>
            </a:r>
            <a:r>
              <a:rPr lang="en-US" sz="2400" b="1" i="1" u="none" strike="noStrike" cap="none" dirty="0">
                <a:solidFill>
                  <a:srgbClr val="8B6639"/>
                </a:solidFill>
                <a:latin typeface="Cambria"/>
                <a:ea typeface="Cambria"/>
                <a:cs typeface="Cambria"/>
                <a:sym typeface="Cambria"/>
              </a:rPr>
              <a:t> </a:t>
            </a:r>
            <a:r>
              <a:rPr lang="en-US" sz="2400" b="1" i="1" u="none" strike="noStrike" cap="none" dirty="0" err="1">
                <a:solidFill>
                  <a:srgbClr val="8B6639"/>
                </a:solidFill>
                <a:latin typeface="Cambria"/>
                <a:ea typeface="Cambria"/>
                <a:cs typeface="Cambria"/>
                <a:sym typeface="Cambria"/>
              </a:rPr>
              <a:t>Văn</a:t>
            </a:r>
            <a:endParaRPr sz="2400" b="1" i="1" u="none" strike="noStrike" cap="none" dirty="0">
              <a:solidFill>
                <a:srgbClr val="8B6639"/>
              </a:solidFill>
              <a:latin typeface="Cambria"/>
              <a:ea typeface="Cambria"/>
              <a:cs typeface="Cambria"/>
              <a:sym typeface="Cambria"/>
            </a:endParaRPr>
          </a:p>
        </p:txBody>
      </p:sp>
      <p:grpSp>
        <p:nvGrpSpPr>
          <p:cNvPr id="597" name="Google Shape;597;p31"/>
          <p:cNvGrpSpPr/>
          <p:nvPr/>
        </p:nvGrpSpPr>
        <p:grpSpPr>
          <a:xfrm>
            <a:off x="897459" y="1948693"/>
            <a:ext cx="7322105" cy="2571031"/>
            <a:chOff x="0" y="134891"/>
            <a:chExt cx="7322105" cy="2295630"/>
          </a:xfrm>
        </p:grpSpPr>
        <p:sp>
          <p:nvSpPr>
            <p:cNvPr id="598" name="Google Shape;598;p31"/>
            <p:cNvSpPr/>
            <p:nvPr/>
          </p:nvSpPr>
          <p:spPr>
            <a:xfrm>
              <a:off x="0" y="474371"/>
              <a:ext cx="7322105" cy="1956150"/>
            </a:xfrm>
            <a:prstGeom prst="rect">
              <a:avLst/>
            </a:prstGeom>
            <a:solidFill>
              <a:schemeClr val="lt1">
                <a:alpha val="89411"/>
              </a:schemeClr>
            </a:solidFill>
            <a:ln w="25400" cap="flat" cmpd="sng">
              <a:solidFill>
                <a:srgbClr val="F1E7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31"/>
            <p:cNvSpPr txBox="1"/>
            <p:nvPr/>
          </p:nvSpPr>
          <p:spPr>
            <a:xfrm>
              <a:off x="0" y="474371"/>
              <a:ext cx="7322105" cy="1956150"/>
            </a:xfrm>
            <a:prstGeom prst="rect">
              <a:avLst/>
            </a:prstGeom>
            <a:solidFill>
              <a:schemeClr val="accent2"/>
            </a:solidFill>
            <a:ln>
              <a:noFill/>
            </a:ln>
          </p:spPr>
          <p:txBody>
            <a:bodyPr spcFirstLastPara="1" wrap="square" lIns="568275" tIns="479025" rIns="568275" bIns="163575" anchor="t" anchorCtr="0">
              <a:noAutofit/>
            </a:bodyPr>
            <a:lstStyle/>
            <a:p>
              <a:pPr marR="0" lvl="1" algn="just" rtl="0">
                <a:lnSpc>
                  <a:spcPct val="90000"/>
                </a:lnSpc>
                <a:spcBef>
                  <a:spcPts val="0"/>
                </a:spcBef>
                <a:spcAft>
                  <a:spcPts val="0"/>
                </a:spcAft>
                <a:buClr>
                  <a:srgbClr val="000000"/>
                </a:buClr>
                <a:buSzPts val="2300"/>
              </a:pPr>
              <a:endParaRPr sz="2300" b="0" i="1" u="none" strike="noStrike" cap="none" dirty="0">
                <a:solidFill>
                  <a:srgbClr val="000000"/>
                </a:solidFill>
                <a:latin typeface="Cambria"/>
                <a:ea typeface="Cambria"/>
                <a:cs typeface="Cambria"/>
                <a:sym typeface="Cambria"/>
              </a:endParaRPr>
            </a:p>
          </p:txBody>
        </p:sp>
        <p:sp>
          <p:nvSpPr>
            <p:cNvPr id="600" name="Google Shape;600;p31"/>
            <p:cNvSpPr/>
            <p:nvPr/>
          </p:nvSpPr>
          <p:spPr>
            <a:xfrm>
              <a:off x="366105" y="134891"/>
              <a:ext cx="5125473" cy="678960"/>
            </a:xfrm>
            <a:prstGeom prst="roundRect">
              <a:avLst>
                <a:gd name="adj" fmla="val 16667"/>
              </a:avLst>
            </a:prstGeom>
            <a:solidFill>
              <a:srgbClr val="F1E7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31"/>
            <p:cNvSpPr txBox="1"/>
            <p:nvPr/>
          </p:nvSpPr>
          <p:spPr>
            <a:xfrm>
              <a:off x="399249" y="168035"/>
              <a:ext cx="5059185" cy="612672"/>
            </a:xfrm>
            <a:prstGeom prst="rect">
              <a:avLst/>
            </a:prstGeom>
            <a:noFill/>
            <a:ln>
              <a:noFill/>
            </a:ln>
          </p:spPr>
          <p:txBody>
            <a:bodyPr spcFirstLastPara="1" wrap="square" lIns="193725" tIns="0" rIns="193725" bIns="0" anchor="ctr"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1" i="0" u="none" strike="noStrike" cap="none" dirty="0" err="1">
                  <a:solidFill>
                    <a:srgbClr val="22170B"/>
                  </a:solidFill>
                  <a:latin typeface="Cambria"/>
                  <a:ea typeface="Cambria"/>
                  <a:cs typeface="Cambria"/>
                  <a:sym typeface="Cambria"/>
                </a:rPr>
                <a:t>Lời</a:t>
              </a:r>
              <a:r>
                <a:rPr lang="en-US" sz="2300" b="1" i="0" u="none" strike="noStrike" cap="none" dirty="0">
                  <a:solidFill>
                    <a:srgbClr val="22170B"/>
                  </a:solidFill>
                  <a:latin typeface="Cambria"/>
                  <a:ea typeface="Cambria"/>
                  <a:cs typeface="Cambria"/>
                  <a:sym typeface="Cambria"/>
                </a:rPr>
                <a:t> </a:t>
              </a:r>
              <a:r>
                <a:rPr lang="en-US" sz="2300" b="1" i="0" u="none" strike="noStrike" cap="none" dirty="0" err="1">
                  <a:solidFill>
                    <a:srgbClr val="22170B"/>
                  </a:solidFill>
                  <a:latin typeface="Cambria"/>
                  <a:ea typeface="Cambria"/>
                  <a:cs typeface="Cambria"/>
                  <a:sym typeface="Cambria"/>
                </a:rPr>
                <a:t>nói</a:t>
              </a:r>
              <a:endParaRPr sz="2300" b="1" i="0" u="none" strike="noStrike" cap="none" dirty="0">
                <a:solidFill>
                  <a:srgbClr val="22170B"/>
                </a:solidFill>
                <a:latin typeface="Cambria"/>
                <a:ea typeface="Cambria"/>
                <a:cs typeface="Cambria"/>
                <a:sym typeface="Cambria"/>
              </a:endParaRPr>
            </a:p>
          </p:txBody>
        </p:sp>
      </p:grpSp>
      <p:sp>
        <p:nvSpPr>
          <p:cNvPr id="2" name="Rectangle 1"/>
          <p:cNvSpPr/>
          <p:nvPr/>
        </p:nvSpPr>
        <p:spPr>
          <a:xfrm>
            <a:off x="1043608" y="3003798"/>
            <a:ext cx="7175958" cy="1405000"/>
          </a:xfrm>
          <a:prstGeom prst="rect">
            <a:avLst/>
          </a:prstGeom>
        </p:spPr>
        <p:txBody>
          <a:bodyPr wrap="square">
            <a:spAutoFit/>
          </a:bodyPr>
          <a:lstStyle/>
          <a:p>
            <a:pPr marL="228600" lvl="1" indent="-228600" algn="just">
              <a:lnSpc>
                <a:spcPct val="90000"/>
              </a:lnSpc>
              <a:buSzPts val="2300"/>
              <a:buFont typeface="Arial"/>
              <a:buChar char="•"/>
            </a:pPr>
            <a:r>
              <a:rPr lang="vi-VN" sz="2300" i="1" dirty="0">
                <a:latin typeface="Cambria"/>
                <a:ea typeface="Cambria"/>
                <a:cs typeface="Cambria"/>
                <a:sym typeface="Cambria"/>
              </a:rPr>
              <a:t>“.. Cháu trộm nghĩ rằng khi quốc biến thì đến đứa trẻ cũng phải lo huống hồ gì là cháu đã lớn…"</a:t>
            </a:r>
            <a:endParaRPr lang="vi-VN" dirty="0"/>
          </a:p>
          <a:p>
            <a:pPr marL="228600" lvl="1" indent="-228600" algn="just">
              <a:lnSpc>
                <a:spcPct val="90000"/>
              </a:lnSpc>
              <a:spcBef>
                <a:spcPts val="345"/>
              </a:spcBef>
              <a:buSzPts val="2300"/>
              <a:buFont typeface="Arial"/>
              <a:buChar char="•"/>
            </a:pPr>
            <a:r>
              <a:rPr lang="en-US" sz="2300" i="1" dirty="0" smtClean="0">
                <a:latin typeface="Cambria"/>
                <a:ea typeface="Cambria"/>
                <a:cs typeface="Cambria"/>
                <a:sym typeface="Cambria"/>
              </a:rPr>
              <a:t>“</a:t>
            </a:r>
            <a:r>
              <a:rPr lang="vi-VN" sz="2300" i="1" dirty="0" smtClean="0">
                <a:latin typeface="Cambria"/>
                <a:ea typeface="Cambria"/>
                <a:cs typeface="Cambria"/>
                <a:sym typeface="Cambria"/>
              </a:rPr>
              <a:t>Vua </a:t>
            </a:r>
            <a:r>
              <a:rPr lang="vi-VN" sz="2300" i="1" dirty="0">
                <a:latin typeface="Cambria"/>
                <a:ea typeface="Cambria"/>
                <a:cs typeface="Cambria"/>
                <a:sym typeface="Cambria"/>
              </a:rPr>
              <a:t>lo thì kẻ thần tử cũng phải lo”. -&gt; Lời nói thể hiện rõ sự lo lắng, trách nhiệm.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5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500"/>
                                        <p:tgtEl>
                                          <p:spTgt spid="59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grpSp>
        <p:nvGrpSpPr>
          <p:cNvPr id="606" name="Google Shape;606;p32"/>
          <p:cNvGrpSpPr/>
          <p:nvPr/>
        </p:nvGrpSpPr>
        <p:grpSpPr>
          <a:xfrm>
            <a:off x="897460" y="1098594"/>
            <a:ext cx="7349080" cy="850099"/>
            <a:chOff x="897460" y="2146700"/>
            <a:chExt cx="7349080" cy="850099"/>
          </a:xfrm>
        </p:grpSpPr>
        <p:grpSp>
          <p:nvGrpSpPr>
            <p:cNvPr id="607" name="Google Shape;607;p32"/>
            <p:cNvGrpSpPr/>
            <p:nvPr/>
          </p:nvGrpSpPr>
          <p:grpSpPr>
            <a:xfrm>
              <a:off x="897460" y="2146700"/>
              <a:ext cx="595070" cy="850099"/>
              <a:chOff x="1" y="423"/>
              <a:chExt cx="595070" cy="850099"/>
            </a:xfrm>
          </p:grpSpPr>
          <p:sp>
            <p:nvSpPr>
              <p:cNvPr id="608" name="Google Shape;608;p32"/>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2"/>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2800" dirty="0">
                    <a:solidFill>
                      <a:schemeClr val="lt2"/>
                    </a:solidFill>
                    <a:latin typeface="Times New Roman" pitchFamily="18" charset="0"/>
                    <a:ea typeface="Cambria"/>
                    <a:cs typeface="Times New Roman" pitchFamily="18" charset="0"/>
                    <a:sym typeface="Cambria"/>
                  </a:rPr>
                  <a:t>*</a:t>
                </a:r>
                <a:endParaRPr sz="2800" b="0" i="0" u="none" strike="noStrike" cap="none" dirty="0">
                  <a:solidFill>
                    <a:srgbClr val="000000"/>
                  </a:solidFill>
                  <a:latin typeface="Times New Roman" pitchFamily="18" charset="0"/>
                  <a:cs typeface="Times New Roman" pitchFamily="18" charset="0"/>
                  <a:sym typeface="Arial"/>
                </a:endParaRPr>
              </a:p>
            </p:txBody>
          </p:sp>
        </p:grpSp>
        <p:grpSp>
          <p:nvGrpSpPr>
            <p:cNvPr id="610" name="Google Shape;610;p32"/>
            <p:cNvGrpSpPr/>
            <p:nvPr/>
          </p:nvGrpSpPr>
          <p:grpSpPr>
            <a:xfrm>
              <a:off x="1492528" y="2146701"/>
              <a:ext cx="6754012" cy="552564"/>
              <a:chOff x="595069" y="424"/>
              <a:chExt cx="6754012" cy="552564"/>
            </a:xfrm>
          </p:grpSpPr>
          <p:sp>
            <p:nvSpPr>
              <p:cNvPr id="611" name="Google Shape;611;p32"/>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2"/>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err="1">
                    <a:solidFill>
                      <a:srgbClr val="FF0000"/>
                    </a:solidFill>
                    <a:latin typeface="Cambria"/>
                    <a:ea typeface="Cambria"/>
                    <a:cs typeface="Cambria"/>
                    <a:sym typeface="Cambria"/>
                  </a:rPr>
                  <a:t>Khi</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Chiêu</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Thành</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Vương</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ra</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khuyên</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ngăn</a:t>
                </a:r>
                <a:endParaRPr sz="2400" b="1" i="0" u="none" strike="noStrike" cap="none" dirty="0">
                  <a:solidFill>
                    <a:srgbClr val="FF0000"/>
                  </a:solidFill>
                  <a:latin typeface="Cambria"/>
                  <a:ea typeface="Cambria"/>
                  <a:cs typeface="Cambria"/>
                  <a:sym typeface="Cambria"/>
                </a:endParaRPr>
              </a:p>
            </p:txBody>
          </p:sp>
        </p:grpSp>
      </p:grpSp>
      <p:sp>
        <p:nvSpPr>
          <p:cNvPr id="613" name="Google Shape;613;p32"/>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200" b="1" i="1" dirty="0" smtClean="0">
                <a:solidFill>
                  <a:srgbClr val="8B6639"/>
                </a:solidFill>
                <a:latin typeface="Cambria"/>
                <a:ea typeface="Cambria"/>
                <a:cs typeface="Cambria"/>
                <a:sym typeface="Cambria"/>
              </a:rPr>
              <a:t>a.</a:t>
            </a:r>
            <a:r>
              <a:rPr lang="en-US" sz="2200" b="1" i="1" u="none" strike="noStrike" cap="none" dirty="0" smtClean="0">
                <a:solidFill>
                  <a:srgbClr val="8B6639"/>
                </a:solidFill>
                <a:latin typeface="Cambria"/>
                <a:ea typeface="Cambria"/>
                <a:cs typeface="Cambria"/>
                <a:sym typeface="Cambria"/>
              </a:rPr>
              <a:t> </a:t>
            </a:r>
            <a:r>
              <a:rPr lang="en-US" sz="2200" b="1" i="1" u="none" strike="noStrike" cap="none" dirty="0" err="1">
                <a:solidFill>
                  <a:srgbClr val="8B6639"/>
                </a:solidFill>
                <a:latin typeface="Cambria"/>
                <a:ea typeface="Cambria"/>
                <a:cs typeface="Cambria"/>
                <a:sym typeface="Cambria"/>
              </a:rPr>
              <a:t>Nhân</a:t>
            </a:r>
            <a:r>
              <a:rPr lang="en-US" sz="2200" b="1" i="1" u="none" strike="noStrike" cap="none" dirty="0">
                <a:solidFill>
                  <a:srgbClr val="8B6639"/>
                </a:solidFill>
                <a:latin typeface="Cambria"/>
                <a:ea typeface="Cambria"/>
                <a:cs typeface="Cambria"/>
                <a:sym typeface="Cambria"/>
              </a:rPr>
              <a:t> </a:t>
            </a:r>
            <a:r>
              <a:rPr lang="en-US" sz="2200" b="1" i="1" u="none" strike="noStrike" cap="none" dirty="0" err="1">
                <a:solidFill>
                  <a:srgbClr val="8B6639"/>
                </a:solidFill>
                <a:latin typeface="Cambria"/>
                <a:ea typeface="Cambria"/>
                <a:cs typeface="Cambria"/>
                <a:sym typeface="Cambria"/>
              </a:rPr>
              <a:t>vật</a:t>
            </a:r>
            <a:r>
              <a:rPr lang="en-US" sz="2200" b="1" i="1" u="none" strike="noStrike" cap="none" dirty="0">
                <a:solidFill>
                  <a:srgbClr val="8B6639"/>
                </a:solidFill>
                <a:latin typeface="Cambria"/>
                <a:ea typeface="Cambria"/>
                <a:cs typeface="Cambria"/>
                <a:sym typeface="Cambria"/>
              </a:rPr>
              <a:t> </a:t>
            </a:r>
            <a:r>
              <a:rPr lang="en-US" sz="2200" b="1" i="1" u="none" strike="noStrike" cap="none" dirty="0" err="1">
                <a:solidFill>
                  <a:srgbClr val="8B6639"/>
                </a:solidFill>
                <a:latin typeface="Cambria"/>
                <a:ea typeface="Cambria"/>
                <a:cs typeface="Cambria"/>
                <a:sym typeface="Cambria"/>
              </a:rPr>
              <a:t>Hoài</a:t>
            </a:r>
            <a:r>
              <a:rPr lang="en-US" sz="2200" b="1" i="1" u="none" strike="noStrike" cap="none" dirty="0">
                <a:solidFill>
                  <a:srgbClr val="8B6639"/>
                </a:solidFill>
                <a:latin typeface="Cambria"/>
                <a:ea typeface="Cambria"/>
                <a:cs typeface="Cambria"/>
                <a:sym typeface="Cambria"/>
              </a:rPr>
              <a:t> </a:t>
            </a:r>
            <a:r>
              <a:rPr lang="en-US" sz="2200" b="1" i="1" u="none" strike="noStrike" cap="none" dirty="0" err="1">
                <a:solidFill>
                  <a:srgbClr val="8B6639"/>
                </a:solidFill>
                <a:latin typeface="Cambria"/>
                <a:ea typeface="Cambria"/>
                <a:cs typeface="Cambria"/>
                <a:sym typeface="Cambria"/>
              </a:rPr>
              <a:t>Văn</a:t>
            </a:r>
            <a:endParaRPr sz="2200" b="1" i="1" u="none" strike="noStrike" cap="none" dirty="0">
              <a:solidFill>
                <a:srgbClr val="8B6639"/>
              </a:solidFill>
              <a:latin typeface="Cambria"/>
              <a:ea typeface="Cambria"/>
              <a:cs typeface="Cambria"/>
              <a:sym typeface="Cambria"/>
            </a:endParaRPr>
          </a:p>
        </p:txBody>
      </p:sp>
      <p:grpSp>
        <p:nvGrpSpPr>
          <p:cNvPr id="614" name="Google Shape;614;p32"/>
          <p:cNvGrpSpPr/>
          <p:nvPr/>
        </p:nvGrpSpPr>
        <p:grpSpPr>
          <a:xfrm>
            <a:off x="897461" y="2249054"/>
            <a:ext cx="7009410" cy="2230469"/>
            <a:chOff x="0" y="2828"/>
            <a:chExt cx="7009410" cy="2230469"/>
          </a:xfrm>
        </p:grpSpPr>
        <p:sp>
          <p:nvSpPr>
            <p:cNvPr id="615" name="Google Shape;615;p32"/>
            <p:cNvSpPr/>
            <p:nvPr/>
          </p:nvSpPr>
          <p:spPr>
            <a:xfrm>
              <a:off x="0" y="327548"/>
              <a:ext cx="7009410" cy="1905749"/>
            </a:xfrm>
            <a:prstGeom prst="rect">
              <a:avLst/>
            </a:prstGeom>
            <a:solidFill>
              <a:schemeClr val="lt1">
                <a:alpha val="89411"/>
              </a:schemeClr>
            </a:solidFill>
            <a:ln w="25400" cap="flat" cmpd="sng">
              <a:solidFill>
                <a:srgbClr val="F1E7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2"/>
            <p:cNvSpPr txBox="1"/>
            <p:nvPr/>
          </p:nvSpPr>
          <p:spPr>
            <a:xfrm>
              <a:off x="0" y="327548"/>
              <a:ext cx="7009410" cy="1905749"/>
            </a:xfrm>
            <a:prstGeom prst="rect">
              <a:avLst/>
            </a:prstGeom>
            <a:noFill/>
            <a:ln>
              <a:noFill/>
            </a:ln>
          </p:spPr>
          <p:txBody>
            <a:bodyPr spcFirstLastPara="1" wrap="square" lIns="544000" tIns="458200" rIns="544000" bIns="156450" anchor="t" anchorCtr="0">
              <a:noAutofit/>
            </a:bodyPr>
            <a:lstStyle/>
            <a:p>
              <a:pPr marR="0" lvl="1" algn="l" rtl="0">
                <a:lnSpc>
                  <a:spcPct val="90000"/>
                </a:lnSpc>
                <a:spcBef>
                  <a:spcPts val="0"/>
                </a:spcBef>
                <a:spcAft>
                  <a:spcPts val="0"/>
                </a:spcAft>
                <a:buClr>
                  <a:srgbClr val="000000"/>
                </a:buClr>
                <a:buSzPts val="2200"/>
              </a:pPr>
              <a:endParaRPr sz="2200" b="0" i="1" u="none" strike="noStrike" cap="none" dirty="0">
                <a:solidFill>
                  <a:srgbClr val="000000"/>
                </a:solidFill>
                <a:latin typeface="Cambria"/>
                <a:ea typeface="Cambria"/>
                <a:cs typeface="Cambria"/>
                <a:sym typeface="Cambria"/>
              </a:endParaRPr>
            </a:p>
          </p:txBody>
        </p:sp>
        <p:sp>
          <p:nvSpPr>
            <p:cNvPr id="617" name="Google Shape;617;p32"/>
            <p:cNvSpPr/>
            <p:nvPr/>
          </p:nvSpPr>
          <p:spPr>
            <a:xfrm>
              <a:off x="350470" y="2828"/>
              <a:ext cx="4906587" cy="649440"/>
            </a:xfrm>
            <a:prstGeom prst="roundRect">
              <a:avLst>
                <a:gd name="adj" fmla="val 16667"/>
              </a:avLst>
            </a:prstGeom>
            <a:solidFill>
              <a:srgbClr val="F1E7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2"/>
            <p:cNvSpPr txBox="1"/>
            <p:nvPr/>
          </p:nvSpPr>
          <p:spPr>
            <a:xfrm>
              <a:off x="382173" y="34531"/>
              <a:ext cx="4843181" cy="586034"/>
            </a:xfrm>
            <a:prstGeom prst="rect">
              <a:avLst/>
            </a:prstGeom>
            <a:noFill/>
            <a:ln>
              <a:noFill/>
            </a:ln>
          </p:spPr>
          <p:txBody>
            <a:bodyPr spcFirstLastPara="1" wrap="square" lIns="185450" tIns="0" rIns="18545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200" b="1" i="0" u="none" strike="noStrike" cap="none" dirty="0" err="1">
                  <a:solidFill>
                    <a:srgbClr val="22170B"/>
                  </a:solidFill>
                  <a:latin typeface="Cambria"/>
                  <a:ea typeface="Cambria"/>
                  <a:cs typeface="Cambria"/>
                  <a:sym typeface="Cambria"/>
                </a:rPr>
                <a:t>Hành</a:t>
              </a:r>
              <a:r>
                <a:rPr lang="en-US" sz="2200" b="1" i="0" u="none" strike="noStrike" cap="none" dirty="0">
                  <a:solidFill>
                    <a:srgbClr val="22170B"/>
                  </a:solidFill>
                  <a:latin typeface="Cambria"/>
                  <a:ea typeface="Cambria"/>
                  <a:cs typeface="Cambria"/>
                  <a:sym typeface="Cambria"/>
                </a:rPr>
                <a:t> </a:t>
              </a:r>
              <a:r>
                <a:rPr lang="en-US" sz="2200" b="1" i="0" u="none" strike="noStrike" cap="none" dirty="0" err="1">
                  <a:solidFill>
                    <a:srgbClr val="22170B"/>
                  </a:solidFill>
                  <a:latin typeface="Cambria"/>
                  <a:ea typeface="Cambria"/>
                  <a:cs typeface="Cambria"/>
                  <a:sym typeface="Cambria"/>
                </a:rPr>
                <a:t>động</a:t>
              </a:r>
              <a:endParaRPr sz="2200" b="1" i="0" u="none" strike="noStrike" cap="none" dirty="0">
                <a:solidFill>
                  <a:srgbClr val="22170B"/>
                </a:solidFill>
                <a:latin typeface="Cambria"/>
                <a:ea typeface="Cambria"/>
                <a:cs typeface="Cambria"/>
                <a:sym typeface="Cambria"/>
              </a:endParaRPr>
            </a:p>
          </p:txBody>
        </p:sp>
      </p:grpSp>
      <p:sp>
        <p:nvSpPr>
          <p:cNvPr id="2" name="Rectangle 1"/>
          <p:cNvSpPr/>
          <p:nvPr/>
        </p:nvSpPr>
        <p:spPr>
          <a:xfrm>
            <a:off x="1194994" y="2903344"/>
            <a:ext cx="6617366" cy="1388072"/>
          </a:xfrm>
          <a:prstGeom prst="rect">
            <a:avLst/>
          </a:prstGeom>
        </p:spPr>
        <p:txBody>
          <a:bodyPr wrap="square">
            <a:spAutoFit/>
          </a:bodyPr>
          <a:lstStyle/>
          <a:p>
            <a:pPr marL="228600" lvl="1" indent="-228600">
              <a:lnSpc>
                <a:spcPct val="90000"/>
              </a:lnSpc>
              <a:buSzPts val="2200"/>
              <a:buFont typeface="Arial"/>
              <a:buChar char="•"/>
            </a:pPr>
            <a:r>
              <a:rPr lang="vi-VN" sz="2200" i="1" dirty="0">
                <a:latin typeface="Cambria"/>
                <a:ea typeface="Cambria"/>
                <a:cs typeface="Cambria"/>
                <a:sym typeface="Cambria"/>
              </a:rPr>
              <a:t>xồng xộc chạy tới quỳ trước quan gia</a:t>
            </a:r>
          </a:p>
          <a:p>
            <a:pPr marL="228600" lvl="1" indent="-228600" algn="just">
              <a:lnSpc>
                <a:spcPct val="90000"/>
              </a:lnSpc>
              <a:spcBef>
                <a:spcPts val="330"/>
              </a:spcBef>
              <a:buSzPts val="2200"/>
              <a:buFont typeface="Arial"/>
              <a:buChar char="•"/>
            </a:pPr>
            <a:r>
              <a:rPr lang="vi-VN" sz="2200" i="1" dirty="0">
                <a:latin typeface="Cambria"/>
                <a:ea typeface="Cambria"/>
                <a:cs typeface="Cambria"/>
                <a:sym typeface="Cambria"/>
              </a:rPr>
              <a:t>hét lớn: “Xin quan gia cho đánh! Cho giặc mượn đường là mất nước.”</a:t>
            </a:r>
          </a:p>
          <a:p>
            <a:pPr marL="228600" lvl="1" indent="-228600">
              <a:lnSpc>
                <a:spcPct val="90000"/>
              </a:lnSpc>
              <a:spcBef>
                <a:spcPts val="330"/>
              </a:spcBef>
              <a:buSzPts val="2200"/>
              <a:buFont typeface="Arial"/>
              <a:buChar char="•"/>
            </a:pPr>
            <a:r>
              <a:rPr lang="vi-VN" sz="2200" i="1" dirty="0">
                <a:latin typeface="Cambria"/>
                <a:ea typeface="Cambria"/>
                <a:cs typeface="Cambria"/>
                <a:sym typeface="Cambria"/>
              </a:rPr>
              <a:t>Tự đặt thanh gươm lên gáy, xin chịu tội.</a:t>
            </a:r>
            <a:endParaRPr lang="vi-VN" sz="2200" i="1" dirty="0">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6"/>
                                        </p:tgtEl>
                                        <p:attrNameLst>
                                          <p:attrName>style.visibility</p:attrName>
                                        </p:attrNameLst>
                                      </p:cBhvr>
                                      <p:to>
                                        <p:strVal val="visible"/>
                                      </p:to>
                                    </p:set>
                                    <p:animEffect transition="in" filter="fade">
                                      <p:cBhvr>
                                        <p:cTn id="7" dur="500"/>
                                        <p:tgtEl>
                                          <p:spTgt spid="6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
                                        </p:tgtEl>
                                        <p:attrNameLst>
                                          <p:attrName>style.visibility</p:attrName>
                                        </p:attrNameLst>
                                      </p:cBhvr>
                                      <p:to>
                                        <p:strVal val="visible"/>
                                      </p:to>
                                    </p:set>
                                    <p:animEffect transition="in" filter="fade">
                                      <p:cBhvr>
                                        <p:cTn id="12" dur="500"/>
                                        <p:tgtEl>
                                          <p:spTgt spid="6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grpSp>
        <p:nvGrpSpPr>
          <p:cNvPr id="623" name="Google Shape;623;p33"/>
          <p:cNvGrpSpPr/>
          <p:nvPr/>
        </p:nvGrpSpPr>
        <p:grpSpPr>
          <a:xfrm>
            <a:off x="897460" y="1098594"/>
            <a:ext cx="7349080" cy="850099"/>
            <a:chOff x="897460" y="2146700"/>
            <a:chExt cx="7349080" cy="850099"/>
          </a:xfrm>
        </p:grpSpPr>
        <p:grpSp>
          <p:nvGrpSpPr>
            <p:cNvPr id="624" name="Google Shape;624;p33"/>
            <p:cNvGrpSpPr/>
            <p:nvPr/>
          </p:nvGrpSpPr>
          <p:grpSpPr>
            <a:xfrm>
              <a:off x="897460" y="2146700"/>
              <a:ext cx="595070" cy="850099"/>
              <a:chOff x="1" y="423"/>
              <a:chExt cx="595070" cy="850099"/>
            </a:xfrm>
          </p:grpSpPr>
          <p:sp>
            <p:nvSpPr>
              <p:cNvPr id="625" name="Google Shape;625;p33"/>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3"/>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dirty="0">
                    <a:solidFill>
                      <a:schemeClr val="lt2"/>
                    </a:solidFill>
                    <a:latin typeface="Cambria"/>
                    <a:ea typeface="Cambria"/>
                    <a:sym typeface="Cambria"/>
                  </a:rPr>
                  <a:t>*</a:t>
                </a:r>
                <a:endParaRPr sz="1400" b="0" i="0" u="none" strike="noStrike" cap="none" dirty="0">
                  <a:solidFill>
                    <a:srgbClr val="000000"/>
                  </a:solidFill>
                  <a:latin typeface="Arial"/>
                  <a:ea typeface="Arial"/>
                  <a:cs typeface="Arial"/>
                  <a:sym typeface="Arial"/>
                </a:endParaRPr>
              </a:p>
            </p:txBody>
          </p:sp>
        </p:grpSp>
        <p:grpSp>
          <p:nvGrpSpPr>
            <p:cNvPr id="627" name="Google Shape;627;p33"/>
            <p:cNvGrpSpPr/>
            <p:nvPr/>
          </p:nvGrpSpPr>
          <p:grpSpPr>
            <a:xfrm>
              <a:off x="1492528" y="2146701"/>
              <a:ext cx="6754012" cy="552564"/>
              <a:chOff x="595069" y="424"/>
              <a:chExt cx="6754012" cy="552564"/>
            </a:xfrm>
          </p:grpSpPr>
          <p:sp>
            <p:nvSpPr>
              <p:cNvPr id="628" name="Google Shape;628;p33"/>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3"/>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800" b="1" i="0" u="none" strike="noStrike" cap="none" dirty="0" err="1">
                    <a:solidFill>
                      <a:srgbClr val="FF0000"/>
                    </a:solidFill>
                    <a:latin typeface="Cambria"/>
                    <a:ea typeface="Cambria"/>
                    <a:cs typeface="Cambria"/>
                    <a:sym typeface="Cambria"/>
                  </a:rPr>
                  <a:t>Khi</a:t>
                </a:r>
                <a:r>
                  <a:rPr lang="en-US" sz="2800" b="1" i="0" u="none" strike="noStrike" cap="none" dirty="0">
                    <a:solidFill>
                      <a:srgbClr val="FF0000"/>
                    </a:solidFill>
                    <a:latin typeface="Cambria"/>
                    <a:ea typeface="Cambria"/>
                    <a:cs typeface="Cambria"/>
                    <a:sym typeface="Cambria"/>
                  </a:rPr>
                  <a:t> quay </a:t>
                </a:r>
                <a:r>
                  <a:rPr lang="en-US" sz="2800" b="1" i="0" u="none" strike="noStrike" cap="none" dirty="0" err="1">
                    <a:solidFill>
                      <a:srgbClr val="FF0000"/>
                    </a:solidFill>
                    <a:latin typeface="Cambria"/>
                    <a:ea typeface="Cambria"/>
                    <a:cs typeface="Cambria"/>
                    <a:sym typeface="Cambria"/>
                  </a:rPr>
                  <a:t>trở</a:t>
                </a:r>
                <a:r>
                  <a:rPr lang="en-US" sz="2800" b="1" i="0" u="none" strike="noStrike" cap="none" dirty="0">
                    <a:solidFill>
                      <a:srgbClr val="FF0000"/>
                    </a:solidFill>
                    <a:latin typeface="Cambria"/>
                    <a:ea typeface="Cambria"/>
                    <a:cs typeface="Cambria"/>
                    <a:sym typeface="Cambria"/>
                  </a:rPr>
                  <a:t> </a:t>
                </a:r>
                <a:r>
                  <a:rPr lang="en-US" sz="2800" b="1" i="0" u="none" strike="noStrike" cap="none" dirty="0" err="1">
                    <a:solidFill>
                      <a:srgbClr val="FF0000"/>
                    </a:solidFill>
                    <a:latin typeface="Cambria"/>
                    <a:ea typeface="Cambria"/>
                    <a:cs typeface="Cambria"/>
                    <a:sym typeface="Cambria"/>
                  </a:rPr>
                  <a:t>về</a:t>
                </a:r>
                <a:endParaRPr sz="2800" b="1" i="0" u="none" strike="noStrike" cap="none" dirty="0">
                  <a:solidFill>
                    <a:srgbClr val="FF0000"/>
                  </a:solidFill>
                  <a:latin typeface="Cambria"/>
                  <a:ea typeface="Cambria"/>
                  <a:cs typeface="Cambria"/>
                  <a:sym typeface="Cambria"/>
                </a:endParaRPr>
              </a:p>
            </p:txBody>
          </p:sp>
        </p:grpSp>
      </p:grpSp>
      <p:sp>
        <p:nvSpPr>
          <p:cNvPr id="630" name="Google Shape;630;p33"/>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400" b="1" i="1" dirty="0" smtClean="0">
                <a:solidFill>
                  <a:srgbClr val="FF0000"/>
                </a:solidFill>
                <a:latin typeface="Cambria"/>
                <a:ea typeface="Cambria"/>
                <a:cs typeface="Cambria"/>
                <a:sym typeface="Cambria"/>
              </a:rPr>
              <a:t>a.</a:t>
            </a:r>
            <a:r>
              <a:rPr lang="en-US" sz="2400" b="1" i="1" u="none" strike="noStrike" cap="none" dirty="0" smtClean="0">
                <a:solidFill>
                  <a:srgbClr val="FF0000"/>
                </a:solidFill>
                <a:latin typeface="Cambria"/>
                <a:ea typeface="Cambria"/>
                <a:cs typeface="Cambria"/>
                <a:sym typeface="Cambria"/>
              </a:rPr>
              <a:t> </a:t>
            </a:r>
            <a:r>
              <a:rPr lang="en-US" sz="2400" b="1" i="1" u="none" strike="noStrike" cap="none" dirty="0" err="1">
                <a:solidFill>
                  <a:srgbClr val="FF0000"/>
                </a:solidFill>
                <a:latin typeface="Cambria"/>
                <a:ea typeface="Cambria"/>
                <a:cs typeface="Cambria"/>
                <a:sym typeface="Cambria"/>
              </a:rPr>
              <a:t>Nhân</a:t>
            </a:r>
            <a:r>
              <a:rPr lang="en-US" sz="2400" b="1" i="1" u="none" strike="noStrike" cap="none" dirty="0">
                <a:solidFill>
                  <a:srgbClr val="FF0000"/>
                </a:solidFill>
                <a:latin typeface="Cambria"/>
                <a:ea typeface="Cambria"/>
                <a:cs typeface="Cambria"/>
                <a:sym typeface="Cambria"/>
              </a:rPr>
              <a:t> </a:t>
            </a:r>
            <a:r>
              <a:rPr lang="en-US" sz="2400" b="1" i="1" u="none" strike="noStrike" cap="none" dirty="0" err="1">
                <a:solidFill>
                  <a:srgbClr val="FF0000"/>
                </a:solidFill>
                <a:latin typeface="Cambria"/>
                <a:ea typeface="Cambria"/>
                <a:cs typeface="Cambria"/>
                <a:sym typeface="Cambria"/>
              </a:rPr>
              <a:t>vật</a:t>
            </a:r>
            <a:r>
              <a:rPr lang="en-US" sz="2400" b="1" i="1" u="none" strike="noStrike" cap="none" dirty="0">
                <a:solidFill>
                  <a:srgbClr val="FF0000"/>
                </a:solidFill>
                <a:latin typeface="Cambria"/>
                <a:ea typeface="Cambria"/>
                <a:cs typeface="Cambria"/>
                <a:sym typeface="Cambria"/>
              </a:rPr>
              <a:t> </a:t>
            </a:r>
            <a:r>
              <a:rPr lang="en-US" sz="2400" b="1" i="1" u="none" strike="noStrike" cap="none" dirty="0" err="1">
                <a:solidFill>
                  <a:srgbClr val="FF0000"/>
                </a:solidFill>
                <a:latin typeface="Cambria"/>
                <a:ea typeface="Cambria"/>
                <a:cs typeface="Cambria"/>
                <a:sym typeface="Cambria"/>
              </a:rPr>
              <a:t>Hoài</a:t>
            </a:r>
            <a:r>
              <a:rPr lang="en-US" sz="2400" b="1" i="1" u="none" strike="noStrike" cap="none" dirty="0">
                <a:solidFill>
                  <a:srgbClr val="FF0000"/>
                </a:solidFill>
                <a:latin typeface="Cambria"/>
                <a:ea typeface="Cambria"/>
                <a:cs typeface="Cambria"/>
                <a:sym typeface="Cambria"/>
              </a:rPr>
              <a:t> </a:t>
            </a:r>
            <a:r>
              <a:rPr lang="en-US" sz="2400" b="1" i="1" u="none" strike="noStrike" cap="none" dirty="0" err="1">
                <a:solidFill>
                  <a:srgbClr val="FF0000"/>
                </a:solidFill>
                <a:latin typeface="Cambria"/>
                <a:ea typeface="Cambria"/>
                <a:cs typeface="Cambria"/>
                <a:sym typeface="Cambria"/>
              </a:rPr>
              <a:t>Văn</a:t>
            </a:r>
            <a:endParaRPr sz="2400" b="1" i="1" u="none" strike="noStrike" cap="none" dirty="0">
              <a:solidFill>
                <a:srgbClr val="FF0000"/>
              </a:solidFill>
              <a:latin typeface="Cambria"/>
              <a:ea typeface="Cambria"/>
              <a:cs typeface="Cambria"/>
              <a:sym typeface="Cambria"/>
            </a:endParaRPr>
          </a:p>
        </p:txBody>
      </p:sp>
      <p:grpSp>
        <p:nvGrpSpPr>
          <p:cNvPr id="631" name="Google Shape;631;p33"/>
          <p:cNvGrpSpPr/>
          <p:nvPr/>
        </p:nvGrpSpPr>
        <p:grpSpPr>
          <a:xfrm>
            <a:off x="869318" y="2217807"/>
            <a:ext cx="7322105" cy="2233943"/>
            <a:chOff x="0" y="1091"/>
            <a:chExt cx="7322105" cy="2233943"/>
          </a:xfrm>
        </p:grpSpPr>
        <p:sp>
          <p:nvSpPr>
            <p:cNvPr id="632" name="Google Shape;632;p33"/>
            <p:cNvSpPr/>
            <p:nvPr/>
          </p:nvSpPr>
          <p:spPr>
            <a:xfrm rot="5400000">
              <a:off x="4690781" y="-1981668"/>
              <a:ext cx="576501" cy="4686147"/>
            </a:xfrm>
            <a:prstGeom prst="round2SameRect">
              <a:avLst>
                <a:gd name="adj1" fmla="val 16667"/>
                <a:gd name="adj2" fmla="val 0"/>
              </a:avLst>
            </a:prstGeom>
            <a:solidFill>
              <a:srgbClr val="F9F5F1">
                <a:alpha val="89411"/>
              </a:srgbClr>
            </a:solidFill>
            <a:ln w="25400"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3"/>
            <p:cNvSpPr txBox="1"/>
            <p:nvPr/>
          </p:nvSpPr>
          <p:spPr>
            <a:xfrm>
              <a:off x="2635958" y="101297"/>
              <a:ext cx="4658005" cy="520217"/>
            </a:xfrm>
            <a:prstGeom prst="rect">
              <a:avLst/>
            </a:prstGeom>
            <a:noFill/>
            <a:ln>
              <a:noFill/>
            </a:ln>
          </p:spPr>
          <p:txBody>
            <a:bodyPr spcFirstLastPara="1" wrap="square" lIns="247650" tIns="123825" rIns="247650" bIns="123825" anchor="ctr" anchorCtr="0">
              <a:noAutofit/>
            </a:bodyPr>
            <a:lstStyle/>
            <a:p>
              <a:pPr marL="228600" marR="0" lvl="1" indent="-228600" algn="just" rtl="0">
                <a:lnSpc>
                  <a:spcPct val="100000"/>
                </a:lnSpc>
                <a:spcBef>
                  <a:spcPts val="0"/>
                </a:spcBef>
                <a:spcAft>
                  <a:spcPts val="0"/>
                </a:spcAft>
                <a:buClr>
                  <a:srgbClr val="000000"/>
                </a:buClr>
                <a:buSzPts val="2000"/>
                <a:buFont typeface="Arial"/>
                <a:buChar char="•"/>
              </a:pPr>
              <a:endParaRPr sz="2000" b="0" i="0" u="none" strike="noStrike" cap="none" dirty="0">
                <a:solidFill>
                  <a:srgbClr val="22170B"/>
                </a:solidFill>
                <a:latin typeface="Cambria"/>
                <a:ea typeface="Cambria"/>
                <a:cs typeface="Cambria"/>
                <a:sym typeface="Cambria"/>
              </a:endParaRPr>
            </a:p>
          </p:txBody>
        </p:sp>
        <p:sp>
          <p:nvSpPr>
            <p:cNvPr id="634" name="Google Shape;634;p33"/>
            <p:cNvSpPr/>
            <p:nvPr/>
          </p:nvSpPr>
          <p:spPr>
            <a:xfrm>
              <a:off x="0" y="1091"/>
              <a:ext cx="2635958" cy="720626"/>
            </a:xfrm>
            <a:prstGeom prst="roundRect">
              <a:avLst>
                <a:gd name="adj" fmla="val 16667"/>
              </a:avLst>
            </a:prstGeom>
            <a:solidFill>
              <a:srgbClr val="F1E7D9">
                <a:alpha val="8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3"/>
            <p:cNvSpPr txBox="1"/>
            <p:nvPr/>
          </p:nvSpPr>
          <p:spPr>
            <a:xfrm>
              <a:off x="35178" y="36269"/>
              <a:ext cx="2565602" cy="650270"/>
            </a:xfrm>
            <a:prstGeom prst="rect">
              <a:avLst/>
            </a:prstGeom>
            <a:no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Cảm xúc</a:t>
              </a:r>
              <a:endParaRPr sz="2000" b="0" i="0" u="none" strike="noStrike" cap="none">
                <a:solidFill>
                  <a:srgbClr val="22170B"/>
                </a:solidFill>
                <a:latin typeface="Cambria"/>
                <a:ea typeface="Cambria"/>
                <a:cs typeface="Cambria"/>
                <a:sym typeface="Cambria"/>
              </a:endParaRPr>
            </a:p>
          </p:txBody>
        </p:sp>
        <p:sp>
          <p:nvSpPr>
            <p:cNvPr id="636" name="Google Shape;636;p33"/>
            <p:cNvSpPr/>
            <p:nvPr/>
          </p:nvSpPr>
          <p:spPr>
            <a:xfrm rot="5400000">
              <a:off x="4690781" y="-1225010"/>
              <a:ext cx="576501" cy="4686147"/>
            </a:xfrm>
            <a:prstGeom prst="round2SameRect">
              <a:avLst>
                <a:gd name="adj1" fmla="val 16667"/>
                <a:gd name="adj2" fmla="val 0"/>
              </a:avLst>
            </a:prstGeom>
            <a:solidFill>
              <a:srgbClr val="F9F5F1">
                <a:alpha val="89411"/>
              </a:srgbClr>
            </a:solidFill>
            <a:ln w="25400"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3"/>
            <p:cNvSpPr txBox="1"/>
            <p:nvPr/>
          </p:nvSpPr>
          <p:spPr>
            <a:xfrm>
              <a:off x="2635958" y="857955"/>
              <a:ext cx="4658005" cy="520217"/>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100000"/>
                </a:lnSpc>
                <a:spcBef>
                  <a:spcPts val="0"/>
                </a:spcBef>
                <a:spcAft>
                  <a:spcPts val="0"/>
                </a:spcAft>
                <a:buClr>
                  <a:srgbClr val="000000"/>
                </a:buClr>
                <a:buSzPts val="2000"/>
                <a:buFont typeface="Arial"/>
                <a:buChar char="•"/>
              </a:pPr>
              <a:endParaRPr sz="1400" b="0" i="0" u="none" strike="noStrike" cap="none" dirty="0">
                <a:solidFill>
                  <a:srgbClr val="000000"/>
                </a:solidFill>
                <a:latin typeface="Arial"/>
                <a:ea typeface="Arial"/>
                <a:cs typeface="Arial"/>
                <a:sym typeface="Arial"/>
              </a:endParaRPr>
            </a:p>
          </p:txBody>
        </p:sp>
        <p:sp>
          <p:nvSpPr>
            <p:cNvPr id="638" name="Google Shape;638;p33"/>
            <p:cNvSpPr/>
            <p:nvPr/>
          </p:nvSpPr>
          <p:spPr>
            <a:xfrm>
              <a:off x="0" y="757750"/>
              <a:ext cx="2635958" cy="720626"/>
            </a:xfrm>
            <a:prstGeom prst="roundRect">
              <a:avLst>
                <a:gd name="adj" fmla="val 16667"/>
              </a:avLst>
            </a:prstGeom>
            <a:solidFill>
              <a:srgbClr val="F1E7D9">
                <a:alpha val="6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33"/>
            <p:cNvSpPr txBox="1"/>
            <p:nvPr/>
          </p:nvSpPr>
          <p:spPr>
            <a:xfrm>
              <a:off x="35178" y="792928"/>
              <a:ext cx="2565602" cy="650270"/>
            </a:xfrm>
            <a:prstGeom prst="rect">
              <a:avLst/>
            </a:prstGeom>
            <a:no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Suy nghĩ</a:t>
              </a:r>
              <a:endParaRPr sz="2000" b="0" i="0" u="none" strike="noStrike" cap="none">
                <a:solidFill>
                  <a:srgbClr val="22170B"/>
                </a:solidFill>
                <a:latin typeface="Cambria"/>
                <a:ea typeface="Cambria"/>
                <a:cs typeface="Cambria"/>
                <a:sym typeface="Cambria"/>
              </a:endParaRPr>
            </a:p>
          </p:txBody>
        </p:sp>
        <p:sp>
          <p:nvSpPr>
            <p:cNvPr id="640" name="Google Shape;640;p33"/>
            <p:cNvSpPr/>
            <p:nvPr/>
          </p:nvSpPr>
          <p:spPr>
            <a:xfrm rot="5400000">
              <a:off x="4690781" y="-468352"/>
              <a:ext cx="576501" cy="4686147"/>
            </a:xfrm>
            <a:prstGeom prst="round2SameRect">
              <a:avLst>
                <a:gd name="adj1" fmla="val 16667"/>
                <a:gd name="adj2" fmla="val 0"/>
              </a:avLst>
            </a:prstGeom>
            <a:solidFill>
              <a:srgbClr val="F9F5F1">
                <a:alpha val="89411"/>
              </a:srgbClr>
            </a:solidFill>
            <a:ln w="25400"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3"/>
            <p:cNvSpPr txBox="1"/>
            <p:nvPr/>
          </p:nvSpPr>
          <p:spPr>
            <a:xfrm>
              <a:off x="2635958" y="1614613"/>
              <a:ext cx="4658005" cy="520217"/>
            </a:xfrm>
            <a:prstGeom prst="rect">
              <a:avLst/>
            </a:prstGeom>
            <a:noFill/>
            <a:ln>
              <a:noFill/>
            </a:ln>
          </p:spPr>
          <p:txBody>
            <a:bodyPr spcFirstLastPara="1" wrap="square" lIns="247650" tIns="123825" rIns="247650" bIns="123825" anchor="ctr" anchorCtr="0">
              <a:noAutofit/>
            </a:bodyPr>
            <a:lstStyle/>
            <a:p>
              <a:pPr marL="228600" marR="0" lvl="1" indent="-228600" algn="just" rtl="0">
                <a:lnSpc>
                  <a:spcPct val="100000"/>
                </a:lnSpc>
                <a:spcBef>
                  <a:spcPts val="0"/>
                </a:spcBef>
                <a:spcAft>
                  <a:spcPts val="0"/>
                </a:spcAft>
                <a:buClr>
                  <a:srgbClr val="000000"/>
                </a:buClr>
                <a:buSzPts val="2000"/>
                <a:buFont typeface="Arial"/>
                <a:buChar char="•"/>
              </a:pPr>
              <a:endParaRPr sz="1400" b="0" i="0" u="none" strike="noStrike" cap="none" dirty="0">
                <a:solidFill>
                  <a:srgbClr val="000000"/>
                </a:solidFill>
                <a:latin typeface="Arial"/>
                <a:ea typeface="Arial"/>
                <a:cs typeface="Arial"/>
                <a:sym typeface="Arial"/>
              </a:endParaRPr>
            </a:p>
          </p:txBody>
        </p:sp>
        <p:sp>
          <p:nvSpPr>
            <p:cNvPr id="642" name="Google Shape;642;p33"/>
            <p:cNvSpPr/>
            <p:nvPr/>
          </p:nvSpPr>
          <p:spPr>
            <a:xfrm>
              <a:off x="0" y="1514408"/>
              <a:ext cx="2635958" cy="720626"/>
            </a:xfrm>
            <a:prstGeom prst="roundRect">
              <a:avLst>
                <a:gd name="adj" fmla="val 16667"/>
              </a:avLst>
            </a:prstGeom>
            <a:solidFill>
              <a:srgbClr val="F1E7D9">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3"/>
            <p:cNvSpPr txBox="1"/>
            <p:nvPr/>
          </p:nvSpPr>
          <p:spPr>
            <a:xfrm>
              <a:off x="35178" y="1549586"/>
              <a:ext cx="2565602" cy="650270"/>
            </a:xfrm>
            <a:prstGeom prst="rect">
              <a:avLst/>
            </a:prstGeom>
            <a:no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Cử chỉ</a:t>
              </a:r>
              <a:endParaRPr sz="2000" b="0" i="0" u="none" strike="noStrike" cap="none">
                <a:solidFill>
                  <a:srgbClr val="22170B"/>
                </a:solidFill>
                <a:latin typeface="Cambria"/>
                <a:ea typeface="Cambria"/>
                <a:cs typeface="Cambria"/>
                <a:sym typeface="Cambria"/>
              </a:endParaRPr>
            </a:p>
          </p:txBody>
        </p:sp>
      </p:grpSp>
      <p:sp>
        <p:nvSpPr>
          <p:cNvPr id="2" name="Rectangle 1"/>
          <p:cNvSpPr/>
          <p:nvPr/>
        </p:nvSpPr>
        <p:spPr>
          <a:xfrm>
            <a:off x="3659915" y="2217807"/>
            <a:ext cx="4572000" cy="707886"/>
          </a:xfrm>
          <a:prstGeom prst="rect">
            <a:avLst/>
          </a:prstGeom>
        </p:spPr>
        <p:txBody>
          <a:bodyPr>
            <a:spAutoFit/>
          </a:bodyPr>
          <a:lstStyle/>
          <a:p>
            <a:pPr marL="228600" lvl="1" indent="-228600" algn="just">
              <a:buSzPts val="2000"/>
              <a:buFont typeface="Arial"/>
              <a:buChar char="•"/>
            </a:pPr>
            <a:r>
              <a:rPr lang="vi-VN" sz="2000" dirty="0">
                <a:solidFill>
                  <a:srgbClr val="22170B"/>
                </a:solidFill>
                <a:latin typeface="Cambria"/>
                <a:ea typeface="Cambria"/>
                <a:cs typeface="Cambria"/>
                <a:sym typeface="Cambria"/>
              </a:rPr>
              <a:t>uất ức vì vua bạn cam quý nhưng dự bàn việc nước vẫn không cho</a:t>
            </a:r>
            <a:endParaRPr lang="vi-VN" sz="2000" dirty="0">
              <a:solidFill>
                <a:srgbClr val="22170B"/>
              </a:solidFill>
              <a:latin typeface="Cambria"/>
              <a:ea typeface="Cambria"/>
              <a:cs typeface="Cambria"/>
              <a:sym typeface="Cambria"/>
            </a:endParaRPr>
          </a:p>
        </p:txBody>
      </p:sp>
      <p:sp>
        <p:nvSpPr>
          <p:cNvPr id="3" name="Rectangle 2"/>
          <p:cNvSpPr/>
          <p:nvPr/>
        </p:nvSpPr>
        <p:spPr>
          <a:xfrm>
            <a:off x="3659915" y="3197315"/>
            <a:ext cx="3894015" cy="400110"/>
          </a:xfrm>
          <a:prstGeom prst="rect">
            <a:avLst/>
          </a:prstGeom>
        </p:spPr>
        <p:txBody>
          <a:bodyPr wrap="none">
            <a:spAutoFit/>
          </a:bodyPr>
          <a:lstStyle/>
          <a:p>
            <a:pPr marL="228600" lvl="1" indent="-228600">
              <a:buSzPts val="2000"/>
              <a:buFont typeface="Arial"/>
              <a:buChar char="•"/>
            </a:pPr>
            <a:r>
              <a:rPr lang="vi-VN" sz="2000" dirty="0">
                <a:solidFill>
                  <a:srgbClr val="22170B"/>
                </a:solidFill>
                <a:latin typeface="Cambria"/>
                <a:ea typeface="Cambria"/>
                <a:cs typeface="Cambria"/>
                <a:sym typeface="Cambria"/>
              </a:rPr>
              <a:t>chiêu binh mãi mã để đánh giặc.</a:t>
            </a:r>
            <a:endParaRPr lang="vi-VN" dirty="0"/>
          </a:p>
        </p:txBody>
      </p:sp>
      <p:sp>
        <p:nvSpPr>
          <p:cNvPr id="4" name="Rectangle 3"/>
          <p:cNvSpPr/>
          <p:nvPr/>
        </p:nvSpPr>
        <p:spPr>
          <a:xfrm>
            <a:off x="3573752" y="3762455"/>
            <a:ext cx="4572000" cy="707886"/>
          </a:xfrm>
          <a:prstGeom prst="rect">
            <a:avLst/>
          </a:prstGeom>
        </p:spPr>
        <p:txBody>
          <a:bodyPr>
            <a:spAutoFit/>
          </a:bodyPr>
          <a:lstStyle/>
          <a:p>
            <a:pPr marL="228600" lvl="1" indent="-228600" algn="just">
              <a:buSzPts val="2000"/>
              <a:buFont typeface="Arial"/>
              <a:buChar char="•"/>
            </a:pPr>
            <a:r>
              <a:rPr lang="vi-VN" sz="2000" dirty="0">
                <a:solidFill>
                  <a:srgbClr val="22170B"/>
                </a:solidFill>
                <a:latin typeface="Cambria"/>
                <a:ea typeface="Cambria"/>
                <a:cs typeface="Cambria"/>
                <a:sym typeface="Cambria"/>
              </a:rPr>
              <a:t>hai hàm răng nghiến chặt, hai bàn tay càng nắm chặt lại…</a:t>
            </a:r>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500"/>
                                        <p:tgtEl>
                                          <p:spTgt spid="6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1"/>
                                        </p:tgtEl>
                                        <p:attrNameLst>
                                          <p:attrName>style.visibility</p:attrName>
                                        </p:attrNameLst>
                                      </p:cBhvr>
                                      <p:to>
                                        <p:strVal val="visible"/>
                                      </p:to>
                                    </p:set>
                                    <p:animEffect transition="in" filter="fade">
                                      <p:cBhvr>
                                        <p:cTn id="12" dur="500"/>
                                        <p:tgtEl>
                                          <p:spTgt spid="6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grpSp>
        <p:nvGrpSpPr>
          <p:cNvPr id="648" name="Google Shape;648;p34"/>
          <p:cNvGrpSpPr/>
          <p:nvPr/>
        </p:nvGrpSpPr>
        <p:grpSpPr>
          <a:xfrm>
            <a:off x="897460" y="1098594"/>
            <a:ext cx="7349080" cy="850099"/>
            <a:chOff x="897460" y="2146700"/>
            <a:chExt cx="7349080" cy="850099"/>
          </a:xfrm>
        </p:grpSpPr>
        <p:grpSp>
          <p:nvGrpSpPr>
            <p:cNvPr id="649" name="Google Shape;649;p34"/>
            <p:cNvGrpSpPr/>
            <p:nvPr/>
          </p:nvGrpSpPr>
          <p:grpSpPr>
            <a:xfrm>
              <a:off x="897460" y="2146700"/>
              <a:ext cx="595070" cy="850099"/>
              <a:chOff x="1" y="423"/>
              <a:chExt cx="595070" cy="850099"/>
            </a:xfrm>
          </p:grpSpPr>
          <p:sp>
            <p:nvSpPr>
              <p:cNvPr id="650" name="Google Shape;650;p34"/>
              <p:cNvSpPr/>
              <p:nvPr/>
            </p:nvSpPr>
            <p:spPr>
              <a:xfrm rot="5400000">
                <a:off x="-127514" y="127938"/>
                <a:ext cx="850099" cy="595069"/>
              </a:xfrm>
              <a:prstGeom prst="chevron">
                <a:avLst>
                  <a:gd name="adj" fmla="val 50000"/>
                </a:avLst>
              </a:prstGeom>
              <a:solidFill>
                <a:srgbClr val="BE764A"/>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4"/>
              <p:cNvSpPr txBox="1"/>
              <p:nvPr/>
            </p:nvSpPr>
            <p:spPr>
              <a:xfrm>
                <a:off x="2" y="297958"/>
                <a:ext cx="595069" cy="2550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dirty="0">
                    <a:solidFill>
                      <a:schemeClr val="lt2"/>
                    </a:solidFill>
                    <a:latin typeface="Cambria"/>
                    <a:ea typeface="Cambria"/>
                    <a:sym typeface="Cambria"/>
                  </a:rPr>
                  <a:t>*</a:t>
                </a:r>
                <a:endParaRPr sz="1400" b="0" i="0" u="none" strike="noStrike" cap="none" dirty="0">
                  <a:solidFill>
                    <a:srgbClr val="000000"/>
                  </a:solidFill>
                  <a:latin typeface="Arial"/>
                  <a:ea typeface="Arial"/>
                  <a:cs typeface="Arial"/>
                  <a:sym typeface="Arial"/>
                </a:endParaRPr>
              </a:p>
            </p:txBody>
          </p:sp>
        </p:grpSp>
        <p:grpSp>
          <p:nvGrpSpPr>
            <p:cNvPr id="652" name="Google Shape;652;p34"/>
            <p:cNvGrpSpPr/>
            <p:nvPr/>
          </p:nvGrpSpPr>
          <p:grpSpPr>
            <a:xfrm>
              <a:off x="1492528" y="2146701"/>
              <a:ext cx="6754012" cy="552564"/>
              <a:chOff x="595069" y="424"/>
              <a:chExt cx="6754012" cy="552564"/>
            </a:xfrm>
          </p:grpSpPr>
          <p:sp>
            <p:nvSpPr>
              <p:cNvPr id="653" name="Google Shape;653;p34"/>
              <p:cNvSpPr/>
              <p:nvPr/>
            </p:nvSpPr>
            <p:spPr>
              <a:xfrm rot="5400000">
                <a:off x="3695793" y="-3100300"/>
                <a:ext cx="552564" cy="6754012"/>
              </a:xfrm>
              <a:prstGeom prst="round2SameRect">
                <a:avLst>
                  <a:gd name="adj1" fmla="val 16667"/>
                  <a:gd name="adj2" fmla="val 0"/>
                </a:avLst>
              </a:prstGeom>
              <a:solidFill>
                <a:schemeClr val="lt1">
                  <a:alpha val="89411"/>
                </a:schemeClr>
              </a:solidFill>
              <a:ln w="25400" cap="flat" cmpd="sng">
                <a:solidFill>
                  <a:srgbClr val="BE76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4"/>
              <p:cNvSpPr txBox="1"/>
              <p:nvPr/>
            </p:nvSpPr>
            <p:spPr>
              <a:xfrm>
                <a:off x="595069" y="27398"/>
                <a:ext cx="6727038" cy="498616"/>
              </a:xfrm>
              <a:prstGeom prst="rect">
                <a:avLst/>
              </a:prstGeom>
              <a:noFill/>
              <a:ln>
                <a:noFill/>
              </a:ln>
            </p:spPr>
            <p:txBody>
              <a:bodyPr spcFirstLastPara="1" wrap="square" lIns="128000" tIns="11425" rIns="11425" bIns="1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800" b="1" i="0" u="none" strike="noStrike" cap="none" dirty="0" err="1">
                    <a:solidFill>
                      <a:srgbClr val="FF0000"/>
                    </a:solidFill>
                    <a:latin typeface="Cambria"/>
                    <a:ea typeface="Cambria"/>
                    <a:cs typeface="Cambria"/>
                    <a:sym typeface="Cambria"/>
                  </a:rPr>
                  <a:t>Khi</a:t>
                </a:r>
                <a:r>
                  <a:rPr lang="en-US" sz="2800" b="1" i="0" u="none" strike="noStrike" cap="none" dirty="0">
                    <a:solidFill>
                      <a:srgbClr val="FF0000"/>
                    </a:solidFill>
                    <a:latin typeface="Cambria"/>
                    <a:ea typeface="Cambria"/>
                    <a:cs typeface="Cambria"/>
                    <a:sym typeface="Cambria"/>
                  </a:rPr>
                  <a:t> quay </a:t>
                </a:r>
                <a:r>
                  <a:rPr lang="en-US" sz="2800" b="1" i="0" u="none" strike="noStrike" cap="none" dirty="0" err="1">
                    <a:solidFill>
                      <a:srgbClr val="FF0000"/>
                    </a:solidFill>
                    <a:latin typeface="Cambria"/>
                    <a:ea typeface="Cambria"/>
                    <a:cs typeface="Cambria"/>
                    <a:sym typeface="Cambria"/>
                  </a:rPr>
                  <a:t>trở</a:t>
                </a:r>
                <a:r>
                  <a:rPr lang="en-US" sz="2800" b="1" i="0" u="none" strike="noStrike" cap="none" dirty="0">
                    <a:solidFill>
                      <a:srgbClr val="FF0000"/>
                    </a:solidFill>
                    <a:latin typeface="Cambria"/>
                    <a:ea typeface="Cambria"/>
                    <a:cs typeface="Cambria"/>
                    <a:sym typeface="Cambria"/>
                  </a:rPr>
                  <a:t> </a:t>
                </a:r>
                <a:r>
                  <a:rPr lang="en-US" sz="2800" b="1" i="0" u="none" strike="noStrike" cap="none" dirty="0" err="1">
                    <a:solidFill>
                      <a:srgbClr val="FF0000"/>
                    </a:solidFill>
                    <a:latin typeface="Cambria"/>
                    <a:ea typeface="Cambria"/>
                    <a:cs typeface="Cambria"/>
                    <a:sym typeface="Cambria"/>
                  </a:rPr>
                  <a:t>về</a:t>
                </a:r>
                <a:endParaRPr sz="2800" b="1" i="0" u="none" strike="noStrike" cap="none" dirty="0">
                  <a:solidFill>
                    <a:srgbClr val="FF0000"/>
                  </a:solidFill>
                  <a:latin typeface="Cambria"/>
                  <a:ea typeface="Cambria"/>
                  <a:cs typeface="Cambria"/>
                  <a:sym typeface="Cambria"/>
                </a:endParaRPr>
              </a:p>
            </p:txBody>
          </p:sp>
        </p:grpSp>
      </p:grpSp>
      <p:sp>
        <p:nvSpPr>
          <p:cNvPr id="655" name="Google Shape;655;p34"/>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r>
              <a:rPr lang="en-US" sz="2200" b="1" i="1" dirty="0" smtClean="0">
                <a:solidFill>
                  <a:srgbClr val="8B6639"/>
                </a:solidFill>
                <a:latin typeface="Cambria"/>
                <a:ea typeface="Cambria"/>
                <a:cs typeface="Cambria"/>
                <a:sym typeface="Cambria"/>
              </a:rPr>
              <a:t>a.</a:t>
            </a:r>
            <a:r>
              <a:rPr lang="en-US" sz="2200" b="1" i="1" u="none" strike="noStrike" cap="none" dirty="0" smtClean="0">
                <a:solidFill>
                  <a:srgbClr val="8B6639"/>
                </a:solidFill>
                <a:latin typeface="Cambria"/>
                <a:ea typeface="Cambria"/>
                <a:cs typeface="Cambria"/>
                <a:sym typeface="Cambria"/>
              </a:rPr>
              <a:t> </a:t>
            </a:r>
            <a:r>
              <a:rPr lang="en-US" sz="2200" b="1" i="1" u="none" strike="noStrike" cap="none" dirty="0" err="1">
                <a:solidFill>
                  <a:srgbClr val="8B6639"/>
                </a:solidFill>
                <a:latin typeface="Cambria"/>
                <a:ea typeface="Cambria"/>
                <a:cs typeface="Cambria"/>
                <a:sym typeface="Cambria"/>
              </a:rPr>
              <a:t>Nhân</a:t>
            </a:r>
            <a:r>
              <a:rPr lang="en-US" sz="2200" b="1" i="1" u="none" strike="noStrike" cap="none" dirty="0">
                <a:solidFill>
                  <a:srgbClr val="8B6639"/>
                </a:solidFill>
                <a:latin typeface="Cambria"/>
                <a:ea typeface="Cambria"/>
                <a:cs typeface="Cambria"/>
                <a:sym typeface="Cambria"/>
              </a:rPr>
              <a:t> </a:t>
            </a:r>
            <a:r>
              <a:rPr lang="en-US" sz="2200" b="1" i="1" u="none" strike="noStrike" cap="none" dirty="0" err="1">
                <a:solidFill>
                  <a:srgbClr val="8B6639"/>
                </a:solidFill>
                <a:latin typeface="Cambria"/>
                <a:ea typeface="Cambria"/>
                <a:cs typeface="Cambria"/>
                <a:sym typeface="Cambria"/>
              </a:rPr>
              <a:t>vật</a:t>
            </a:r>
            <a:r>
              <a:rPr lang="en-US" sz="2200" b="1" i="1" u="none" strike="noStrike" cap="none" dirty="0">
                <a:solidFill>
                  <a:srgbClr val="8B6639"/>
                </a:solidFill>
                <a:latin typeface="Cambria"/>
                <a:ea typeface="Cambria"/>
                <a:cs typeface="Cambria"/>
                <a:sym typeface="Cambria"/>
              </a:rPr>
              <a:t> </a:t>
            </a:r>
            <a:r>
              <a:rPr lang="en-US" sz="2200" b="1" i="1" u="none" strike="noStrike" cap="none" dirty="0" err="1">
                <a:solidFill>
                  <a:srgbClr val="8B6639"/>
                </a:solidFill>
                <a:latin typeface="Cambria"/>
                <a:ea typeface="Cambria"/>
                <a:cs typeface="Cambria"/>
                <a:sym typeface="Cambria"/>
              </a:rPr>
              <a:t>Hoài</a:t>
            </a:r>
            <a:r>
              <a:rPr lang="en-US" sz="2200" b="1" i="1" u="none" strike="noStrike" cap="none" dirty="0">
                <a:solidFill>
                  <a:srgbClr val="8B6639"/>
                </a:solidFill>
                <a:latin typeface="Cambria"/>
                <a:ea typeface="Cambria"/>
                <a:cs typeface="Cambria"/>
                <a:sym typeface="Cambria"/>
              </a:rPr>
              <a:t> </a:t>
            </a:r>
            <a:r>
              <a:rPr lang="en-US" sz="2200" b="1" i="1" u="none" strike="noStrike" cap="none" dirty="0" err="1">
                <a:solidFill>
                  <a:srgbClr val="8B6639"/>
                </a:solidFill>
                <a:latin typeface="Cambria"/>
                <a:ea typeface="Cambria"/>
                <a:cs typeface="Cambria"/>
                <a:sym typeface="Cambria"/>
              </a:rPr>
              <a:t>Văn</a:t>
            </a:r>
            <a:endParaRPr sz="2200" b="1" i="1" u="none" strike="noStrike" cap="none" dirty="0">
              <a:solidFill>
                <a:srgbClr val="8B6639"/>
              </a:solidFill>
              <a:latin typeface="Cambria"/>
              <a:ea typeface="Cambria"/>
              <a:cs typeface="Cambria"/>
              <a:sym typeface="Cambria"/>
            </a:endParaRPr>
          </a:p>
        </p:txBody>
      </p:sp>
      <p:grpSp>
        <p:nvGrpSpPr>
          <p:cNvPr id="656" name="Google Shape;656;p34"/>
          <p:cNvGrpSpPr/>
          <p:nvPr/>
        </p:nvGrpSpPr>
        <p:grpSpPr>
          <a:xfrm>
            <a:off x="883293" y="2138764"/>
            <a:ext cx="7349079" cy="2236072"/>
            <a:chOff x="0" y="27"/>
            <a:chExt cx="7349079" cy="2236072"/>
          </a:xfrm>
        </p:grpSpPr>
        <p:sp>
          <p:nvSpPr>
            <p:cNvPr id="657" name="Google Shape;657;p34"/>
            <p:cNvSpPr/>
            <p:nvPr/>
          </p:nvSpPr>
          <p:spPr>
            <a:xfrm rot="5400000">
              <a:off x="4561067" y="-1806294"/>
              <a:ext cx="872613" cy="4703411"/>
            </a:xfrm>
            <a:prstGeom prst="round2SameRect">
              <a:avLst>
                <a:gd name="adj1" fmla="val 16667"/>
                <a:gd name="adj2" fmla="val 0"/>
              </a:avLst>
            </a:prstGeom>
            <a:solidFill>
              <a:srgbClr val="F9F5F1">
                <a:alpha val="89411"/>
              </a:srgbClr>
            </a:solidFill>
            <a:ln w="25400"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34"/>
            <p:cNvSpPr txBox="1"/>
            <p:nvPr/>
          </p:nvSpPr>
          <p:spPr>
            <a:xfrm>
              <a:off x="2645669" y="151701"/>
              <a:ext cx="4660814" cy="787419"/>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100000"/>
                </a:lnSpc>
                <a:spcBef>
                  <a:spcPts val="0"/>
                </a:spcBef>
                <a:spcAft>
                  <a:spcPts val="0"/>
                </a:spcAft>
                <a:buClr>
                  <a:srgbClr val="000000"/>
                </a:buClr>
                <a:buSzPts val="2000"/>
                <a:buFont typeface="Arial"/>
                <a:buChar char="•"/>
              </a:pPr>
              <a:endParaRPr sz="1400" b="0" i="0" u="none" strike="noStrike" cap="none" dirty="0">
                <a:solidFill>
                  <a:srgbClr val="000000"/>
                </a:solidFill>
                <a:latin typeface="Arial"/>
                <a:ea typeface="Arial"/>
                <a:cs typeface="Arial"/>
                <a:sym typeface="Arial"/>
              </a:endParaRPr>
            </a:p>
          </p:txBody>
        </p:sp>
        <p:sp>
          <p:nvSpPr>
            <p:cNvPr id="659" name="Google Shape;659;p34"/>
            <p:cNvSpPr/>
            <p:nvPr/>
          </p:nvSpPr>
          <p:spPr>
            <a:xfrm>
              <a:off x="0" y="27"/>
              <a:ext cx="2645668" cy="1090767"/>
            </a:xfrm>
            <a:prstGeom prst="roundRect">
              <a:avLst>
                <a:gd name="adj" fmla="val 16667"/>
              </a:avLst>
            </a:prstGeom>
            <a:solidFill>
              <a:srgbClr val="F1E7D9">
                <a:alpha val="8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4"/>
            <p:cNvSpPr txBox="1"/>
            <p:nvPr/>
          </p:nvSpPr>
          <p:spPr>
            <a:xfrm>
              <a:off x="53247" y="53274"/>
              <a:ext cx="2539174" cy="984273"/>
            </a:xfrm>
            <a:prstGeom prst="rect">
              <a:avLst/>
            </a:prstGeom>
            <a:no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Lời nói</a:t>
              </a:r>
              <a:endParaRPr sz="2000" b="0" i="0" u="none" strike="noStrike" cap="none">
                <a:solidFill>
                  <a:srgbClr val="22170B"/>
                </a:solidFill>
                <a:latin typeface="Cambria"/>
                <a:ea typeface="Cambria"/>
                <a:cs typeface="Cambria"/>
                <a:sym typeface="Cambria"/>
              </a:endParaRPr>
            </a:p>
          </p:txBody>
        </p:sp>
        <p:sp>
          <p:nvSpPr>
            <p:cNvPr id="661" name="Google Shape;661;p34"/>
            <p:cNvSpPr/>
            <p:nvPr/>
          </p:nvSpPr>
          <p:spPr>
            <a:xfrm rot="5400000">
              <a:off x="4561067" y="-660989"/>
              <a:ext cx="872613" cy="4703411"/>
            </a:xfrm>
            <a:prstGeom prst="round2SameRect">
              <a:avLst>
                <a:gd name="adj1" fmla="val 16667"/>
                <a:gd name="adj2" fmla="val 0"/>
              </a:avLst>
            </a:prstGeom>
            <a:solidFill>
              <a:srgbClr val="F9F5F1">
                <a:alpha val="89411"/>
              </a:srgbClr>
            </a:solidFill>
            <a:ln w="25400" cap="flat" cmpd="sng">
              <a:solidFill>
                <a:srgbClr val="F9F5F1">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4"/>
            <p:cNvSpPr txBox="1"/>
            <p:nvPr/>
          </p:nvSpPr>
          <p:spPr>
            <a:xfrm>
              <a:off x="2645669" y="1297006"/>
              <a:ext cx="4660814" cy="787419"/>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100000"/>
                </a:lnSpc>
                <a:spcBef>
                  <a:spcPts val="0"/>
                </a:spcBef>
                <a:spcAft>
                  <a:spcPts val="0"/>
                </a:spcAft>
                <a:buClr>
                  <a:srgbClr val="000000"/>
                </a:buClr>
                <a:buSzPts val="2000"/>
                <a:buFont typeface="Arial"/>
                <a:buChar char="•"/>
              </a:pPr>
              <a:endParaRPr sz="1400" b="0" i="0" u="none" strike="noStrike" cap="none" dirty="0">
                <a:solidFill>
                  <a:srgbClr val="000000"/>
                </a:solidFill>
                <a:latin typeface="Arial"/>
                <a:ea typeface="Arial"/>
                <a:cs typeface="Arial"/>
                <a:sym typeface="Arial"/>
              </a:endParaRPr>
            </a:p>
          </p:txBody>
        </p:sp>
        <p:sp>
          <p:nvSpPr>
            <p:cNvPr id="663" name="Google Shape;663;p34"/>
            <p:cNvSpPr/>
            <p:nvPr/>
          </p:nvSpPr>
          <p:spPr>
            <a:xfrm>
              <a:off x="0" y="1145332"/>
              <a:ext cx="2645668" cy="1090767"/>
            </a:xfrm>
            <a:prstGeom prst="roundRect">
              <a:avLst>
                <a:gd name="adj" fmla="val 16667"/>
              </a:avLst>
            </a:prstGeom>
            <a:solidFill>
              <a:srgbClr val="F1E7D9">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34"/>
            <p:cNvSpPr txBox="1"/>
            <p:nvPr/>
          </p:nvSpPr>
          <p:spPr>
            <a:xfrm>
              <a:off x="53247" y="1198579"/>
              <a:ext cx="2539174" cy="984273"/>
            </a:xfrm>
            <a:prstGeom prst="rect">
              <a:avLst/>
            </a:prstGeom>
            <a:no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Hành động</a:t>
              </a:r>
              <a:endParaRPr sz="2000" b="0" i="0" u="none" strike="noStrike" cap="none">
                <a:solidFill>
                  <a:srgbClr val="22170B"/>
                </a:solidFill>
                <a:latin typeface="Cambria"/>
                <a:ea typeface="Cambria"/>
                <a:cs typeface="Cambria"/>
                <a:sym typeface="Cambria"/>
              </a:endParaRPr>
            </a:p>
          </p:txBody>
        </p:sp>
      </p:grpSp>
      <p:sp>
        <p:nvSpPr>
          <p:cNvPr id="2" name="Rectangle 1"/>
          <p:cNvSpPr/>
          <p:nvPr/>
        </p:nvSpPr>
        <p:spPr>
          <a:xfrm>
            <a:off x="3631943" y="2256831"/>
            <a:ext cx="4572000" cy="1015663"/>
          </a:xfrm>
          <a:prstGeom prst="rect">
            <a:avLst/>
          </a:prstGeom>
        </p:spPr>
        <p:txBody>
          <a:bodyPr>
            <a:spAutoFit/>
          </a:bodyPr>
          <a:lstStyle/>
          <a:p>
            <a:pPr marL="228600" lvl="1" indent="-228600">
              <a:buSzPts val="2000"/>
              <a:buFont typeface="Arial"/>
              <a:buChar char="•"/>
            </a:pPr>
            <a:r>
              <a:rPr lang="vi-VN" sz="2000" dirty="0">
                <a:solidFill>
                  <a:srgbClr val="22170B"/>
                </a:solidFill>
                <a:latin typeface="Cambria"/>
                <a:ea typeface="Cambria"/>
                <a:cs typeface="Cambria"/>
                <a:sym typeface="Cambria"/>
              </a:rPr>
              <a:t>“Rồi xem ai giết được giặc, ai báo được ơn vua, xem ai hơn, ai kém. Rồi triều đình sẽ biết tay ta!”.</a:t>
            </a:r>
            <a:endParaRPr lang="vi-VN" dirty="0"/>
          </a:p>
        </p:txBody>
      </p:sp>
      <p:sp>
        <p:nvSpPr>
          <p:cNvPr id="3" name="Rectangle 2"/>
          <p:cNvSpPr/>
          <p:nvPr/>
        </p:nvSpPr>
        <p:spPr>
          <a:xfrm>
            <a:off x="3660372" y="3475510"/>
            <a:ext cx="4572000" cy="707886"/>
          </a:xfrm>
          <a:prstGeom prst="rect">
            <a:avLst/>
          </a:prstGeom>
        </p:spPr>
        <p:txBody>
          <a:bodyPr>
            <a:spAutoFit/>
          </a:bodyPr>
          <a:lstStyle/>
          <a:p>
            <a:pPr marL="228600" lvl="1" indent="-228600">
              <a:buSzPts val="2000"/>
              <a:buFont typeface="Arial"/>
              <a:buChar char="•"/>
            </a:pPr>
            <a:r>
              <a:rPr lang="en-US" sz="2000" dirty="0" err="1">
                <a:solidFill>
                  <a:srgbClr val="22170B"/>
                </a:solidFill>
                <a:latin typeface="Cambria"/>
                <a:ea typeface="Cambria"/>
                <a:cs typeface="Cambria"/>
                <a:sym typeface="Cambria"/>
              </a:rPr>
              <a:t>bóp</a:t>
            </a:r>
            <a:r>
              <a:rPr lang="en-US" sz="2000" dirty="0">
                <a:solidFill>
                  <a:srgbClr val="22170B"/>
                </a:solidFill>
                <a:latin typeface="Cambria"/>
                <a:ea typeface="Cambria"/>
                <a:cs typeface="Cambria"/>
                <a:sym typeface="Cambria"/>
              </a:rPr>
              <a:t> </a:t>
            </a:r>
            <a:r>
              <a:rPr lang="en-US" sz="2000" dirty="0" err="1">
                <a:solidFill>
                  <a:srgbClr val="22170B"/>
                </a:solidFill>
                <a:latin typeface="Cambria"/>
                <a:ea typeface="Cambria"/>
                <a:cs typeface="Cambria"/>
                <a:sym typeface="Cambria"/>
              </a:rPr>
              <a:t>nát</a:t>
            </a:r>
            <a:r>
              <a:rPr lang="en-US" sz="2000" dirty="0">
                <a:solidFill>
                  <a:srgbClr val="22170B"/>
                </a:solidFill>
                <a:latin typeface="Cambria"/>
                <a:ea typeface="Cambria"/>
                <a:cs typeface="Cambria"/>
                <a:sym typeface="Cambria"/>
              </a:rPr>
              <a:t> </a:t>
            </a:r>
            <a:r>
              <a:rPr lang="en-US" sz="2000" dirty="0" err="1">
                <a:solidFill>
                  <a:srgbClr val="22170B"/>
                </a:solidFill>
                <a:latin typeface="Cambria"/>
                <a:ea typeface="Cambria"/>
                <a:cs typeface="Cambria"/>
                <a:sym typeface="Cambria"/>
              </a:rPr>
              <a:t>quả</a:t>
            </a:r>
            <a:r>
              <a:rPr lang="en-US" sz="2000" dirty="0">
                <a:solidFill>
                  <a:srgbClr val="22170B"/>
                </a:solidFill>
                <a:latin typeface="Cambria"/>
                <a:ea typeface="Cambria"/>
                <a:cs typeface="Cambria"/>
                <a:sym typeface="Cambria"/>
              </a:rPr>
              <a:t> cam </a:t>
            </a:r>
            <a:r>
              <a:rPr lang="en-US" sz="2000" dirty="0" err="1">
                <a:solidFill>
                  <a:srgbClr val="22170B"/>
                </a:solidFill>
                <a:latin typeface="Cambria"/>
                <a:ea typeface="Cambria"/>
                <a:cs typeface="Cambria"/>
                <a:sym typeface="Cambria"/>
              </a:rPr>
              <a:t>trong</a:t>
            </a:r>
            <a:r>
              <a:rPr lang="en-US" sz="2000" dirty="0">
                <a:solidFill>
                  <a:srgbClr val="22170B"/>
                </a:solidFill>
                <a:latin typeface="Cambria"/>
                <a:ea typeface="Cambria"/>
                <a:cs typeface="Cambria"/>
                <a:sym typeface="Cambria"/>
              </a:rPr>
              <a:t> </a:t>
            </a:r>
            <a:r>
              <a:rPr lang="en-US" sz="2000" dirty="0" err="1">
                <a:solidFill>
                  <a:srgbClr val="22170B"/>
                </a:solidFill>
                <a:latin typeface="Cambria"/>
                <a:ea typeface="Cambria"/>
                <a:cs typeface="Cambria"/>
                <a:sym typeface="Cambria"/>
              </a:rPr>
              <a:t>tay</a:t>
            </a:r>
            <a:r>
              <a:rPr lang="en-US" sz="2000" dirty="0">
                <a:solidFill>
                  <a:srgbClr val="22170B"/>
                </a:solidFill>
                <a:latin typeface="Cambria"/>
                <a:ea typeface="Cambria"/>
                <a:cs typeface="Cambria"/>
                <a:sym typeface="Cambria"/>
              </a:rPr>
              <a:t> </a:t>
            </a:r>
            <a:r>
              <a:rPr lang="en-US" sz="2000" dirty="0" err="1">
                <a:solidFill>
                  <a:srgbClr val="22170B"/>
                </a:solidFill>
                <a:latin typeface="Cambria"/>
                <a:ea typeface="Cambria"/>
                <a:cs typeface="Cambria"/>
                <a:sym typeface="Cambria"/>
              </a:rPr>
              <a:t>lúc</a:t>
            </a:r>
            <a:r>
              <a:rPr lang="en-US" sz="2000" dirty="0">
                <a:solidFill>
                  <a:srgbClr val="22170B"/>
                </a:solidFill>
                <a:latin typeface="Cambria"/>
                <a:ea typeface="Cambria"/>
                <a:cs typeface="Cambria"/>
                <a:sym typeface="Cambria"/>
              </a:rPr>
              <a:t> </a:t>
            </a:r>
            <a:r>
              <a:rPr lang="en-US" sz="2000" dirty="0" err="1">
                <a:solidFill>
                  <a:srgbClr val="22170B"/>
                </a:solidFill>
                <a:latin typeface="Cambria"/>
                <a:ea typeface="Cambria"/>
                <a:cs typeface="Cambria"/>
                <a:sym typeface="Cambria"/>
              </a:rPr>
              <a:t>nào</a:t>
            </a:r>
            <a:r>
              <a:rPr lang="en-US" sz="2000" dirty="0">
                <a:solidFill>
                  <a:srgbClr val="22170B"/>
                </a:solidFill>
                <a:latin typeface="Cambria"/>
                <a:ea typeface="Cambria"/>
                <a:cs typeface="Cambria"/>
                <a:sym typeface="Cambria"/>
              </a:rPr>
              <a:t> </a:t>
            </a:r>
            <a:r>
              <a:rPr lang="en-US" sz="2000" dirty="0" err="1">
                <a:solidFill>
                  <a:srgbClr val="22170B"/>
                </a:solidFill>
                <a:latin typeface="Cambria"/>
                <a:ea typeface="Cambria"/>
                <a:cs typeface="Cambria"/>
                <a:sym typeface="Cambria"/>
              </a:rPr>
              <a:t>không</a:t>
            </a:r>
            <a:r>
              <a:rPr lang="en-US" sz="2000" dirty="0">
                <a:solidFill>
                  <a:srgbClr val="22170B"/>
                </a:solidFill>
                <a:latin typeface="Cambria"/>
                <a:ea typeface="Cambria"/>
                <a:cs typeface="Cambria"/>
                <a:sym typeface="Cambria"/>
              </a:rPr>
              <a:t> </a:t>
            </a:r>
            <a:r>
              <a:rPr lang="en-US" sz="2000" dirty="0" err="1">
                <a:solidFill>
                  <a:srgbClr val="22170B"/>
                </a:solidFill>
                <a:latin typeface="Cambria"/>
                <a:ea typeface="Cambria"/>
                <a:cs typeface="Cambria"/>
                <a:sym typeface="Cambria"/>
              </a:rPr>
              <a:t>biết</a:t>
            </a:r>
            <a:r>
              <a:rPr lang="en-US" sz="2000" dirty="0">
                <a:solidFill>
                  <a:srgbClr val="22170B"/>
                </a:solidFill>
                <a:latin typeface="Cambria"/>
                <a:ea typeface="Cambria"/>
                <a:cs typeface="Cambria"/>
                <a:sym typeface="Cambria"/>
              </a:rPr>
              <a:t>.</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fade">
                                      <p:cBhvr>
                                        <p:cTn id="7" dur="500"/>
                                        <p:tgtEl>
                                          <p:spTgt spid="6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6"/>
                                        </p:tgtEl>
                                        <p:attrNameLst>
                                          <p:attrName>style.visibility</p:attrName>
                                        </p:attrNameLst>
                                      </p:cBhvr>
                                      <p:to>
                                        <p:strVal val="visible"/>
                                      </p:to>
                                    </p:set>
                                    <p:animEffect transition="in" filter="fade">
                                      <p:cBhvr>
                                        <p:cTn id="12" dur="500"/>
                                        <p:tgtEl>
                                          <p:spTgt spid="6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35"/>
          <p:cNvSpPr txBox="1"/>
          <p:nvPr/>
        </p:nvSpPr>
        <p:spPr>
          <a:xfrm>
            <a:off x="713224" y="488885"/>
            <a:ext cx="77175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nek Telugu"/>
              <a:buNone/>
            </a:pPr>
            <a:endParaRPr sz="2200" b="1" i="1" u="none" strike="noStrike" cap="none" dirty="0">
              <a:solidFill>
                <a:srgbClr val="8B6639"/>
              </a:solidFill>
              <a:latin typeface="Cambria"/>
              <a:ea typeface="Cambria"/>
              <a:cs typeface="Cambria"/>
              <a:sym typeface="Cambria"/>
            </a:endParaRPr>
          </a:p>
        </p:txBody>
      </p:sp>
      <p:sp>
        <p:nvSpPr>
          <p:cNvPr id="670" name="Google Shape;670;p35"/>
          <p:cNvSpPr/>
          <p:nvPr/>
        </p:nvSpPr>
        <p:spPr>
          <a:xfrm>
            <a:off x="1422246" y="1272988"/>
            <a:ext cx="6299508" cy="3191436"/>
          </a:xfrm>
          <a:prstGeom prst="ellipse">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2400" b="1" i="1" u="none" strike="noStrike" cap="none" dirty="0" err="1">
                <a:solidFill>
                  <a:srgbClr val="22170B"/>
                </a:solidFill>
                <a:latin typeface="Cambria"/>
                <a:ea typeface="Cambria"/>
                <a:cs typeface="Cambria"/>
                <a:sym typeface="Cambria"/>
              </a:rPr>
              <a:t>Nhận</a:t>
            </a:r>
            <a:r>
              <a:rPr lang="en-US" sz="2400" b="1" i="1" u="none" strike="noStrike" cap="none" dirty="0">
                <a:solidFill>
                  <a:srgbClr val="22170B"/>
                </a:solidFill>
                <a:latin typeface="Cambria"/>
                <a:ea typeface="Cambria"/>
                <a:cs typeface="Cambria"/>
                <a:sym typeface="Cambria"/>
              </a:rPr>
              <a:t> </a:t>
            </a:r>
            <a:r>
              <a:rPr lang="en-US" sz="2400" b="1" i="1" u="none" strike="noStrike" cap="none" dirty="0" err="1">
                <a:solidFill>
                  <a:srgbClr val="22170B"/>
                </a:solidFill>
                <a:latin typeface="Cambria"/>
                <a:ea typeface="Cambria"/>
                <a:cs typeface="Cambria"/>
                <a:sym typeface="Cambria"/>
              </a:rPr>
              <a:t>xét</a:t>
            </a:r>
            <a:endParaRPr sz="2400" b="1" i="1" u="none" strike="noStrike" cap="none" dirty="0">
              <a:solidFill>
                <a:srgbClr val="22170B"/>
              </a:solidFill>
              <a:latin typeface="Cambria"/>
              <a:ea typeface="Cambria"/>
              <a:cs typeface="Cambria"/>
              <a:sym typeface="Cambria"/>
            </a:endParaRPr>
          </a:p>
          <a:p>
            <a:pPr marL="0" marR="0" lvl="0" indent="0" algn="ctr" rtl="0">
              <a:lnSpc>
                <a:spcPct val="115000"/>
              </a:lnSpc>
              <a:spcBef>
                <a:spcPts val="400"/>
              </a:spcBef>
              <a:spcAft>
                <a:spcPts val="0"/>
              </a:spcAft>
              <a:buClr>
                <a:srgbClr val="000000"/>
              </a:buClr>
              <a:buSzPts val="2200"/>
              <a:buFont typeface="Arial"/>
              <a:buNone/>
            </a:pPr>
            <a:r>
              <a:rPr lang="en-US" sz="2400" b="0" i="0" u="none" strike="noStrike" cap="none" dirty="0" err="1">
                <a:solidFill>
                  <a:srgbClr val="22170B"/>
                </a:solidFill>
                <a:latin typeface="Cambria"/>
                <a:ea typeface="Cambria"/>
                <a:cs typeface="Cambria"/>
                <a:sym typeface="Cambria"/>
              </a:rPr>
              <a:t>Tuổi</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nhỏ</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nhưng</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một</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lòng</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trung</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nghĩa</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với</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vua</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với</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nước</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Mọi</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hành</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động</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cử</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chỉ</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suy</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nghĩ</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lời</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nói</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của</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Hoài</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Văn</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đều</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tỏ</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rõ</a:t>
            </a:r>
            <a:r>
              <a:rPr lang="en-US" sz="2400" b="0" i="0" u="none" strike="noStrike" cap="none" dirty="0">
                <a:solidFill>
                  <a:srgbClr val="22170B"/>
                </a:solidFill>
                <a:latin typeface="Cambria"/>
                <a:ea typeface="Cambria"/>
                <a:cs typeface="Cambria"/>
                <a:sym typeface="Cambria"/>
              </a:rPr>
              <a:t> ý </a:t>
            </a:r>
            <a:r>
              <a:rPr lang="en-US" sz="2400" b="0" i="0" u="none" strike="noStrike" cap="none" dirty="0" err="1">
                <a:solidFill>
                  <a:srgbClr val="22170B"/>
                </a:solidFill>
                <a:latin typeface="Cambria"/>
                <a:ea typeface="Cambria"/>
                <a:cs typeface="Cambria"/>
                <a:sym typeface="Cambria"/>
              </a:rPr>
              <a:t>chí</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đánh</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giặc</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cứu</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nước</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báo</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ơn</a:t>
            </a:r>
            <a:r>
              <a:rPr lang="en-US" sz="2400" b="0" i="0" u="none" strike="noStrike" cap="none" dirty="0">
                <a:solidFill>
                  <a:srgbClr val="22170B"/>
                </a:solidFill>
                <a:latin typeface="Cambria"/>
                <a:ea typeface="Cambria"/>
                <a:cs typeface="Cambria"/>
                <a:sym typeface="Cambria"/>
              </a:rPr>
              <a:t> </a:t>
            </a:r>
            <a:r>
              <a:rPr lang="en-US" sz="2400" b="0" i="0" u="none" strike="noStrike" cap="none" dirty="0" err="1">
                <a:solidFill>
                  <a:srgbClr val="22170B"/>
                </a:solidFill>
                <a:latin typeface="Cambria"/>
                <a:ea typeface="Cambria"/>
                <a:cs typeface="Cambria"/>
                <a:sym typeface="Cambria"/>
              </a:rPr>
              <a:t>vua</a:t>
            </a:r>
            <a:r>
              <a:rPr lang="en-US" sz="2400" b="0" i="0" u="none" strike="noStrike" cap="none" dirty="0">
                <a:solidFill>
                  <a:srgbClr val="22170B"/>
                </a:solidFill>
                <a:latin typeface="Cambria"/>
                <a:ea typeface="Cambria"/>
                <a:cs typeface="Cambria"/>
                <a:sym typeface="Cambria"/>
              </a:rPr>
              <a:t>.</a:t>
            </a:r>
            <a:endParaRPr sz="1600" b="0" i="0" u="none" strike="noStrike" cap="none" dirty="0">
              <a:solidFill>
                <a:srgbClr val="000000"/>
              </a:solidFill>
              <a:latin typeface="Arial"/>
              <a:ea typeface="Arial"/>
              <a:cs typeface="Arial"/>
              <a:sym typeface="Arial"/>
            </a:endParaRPr>
          </a:p>
        </p:txBody>
      </p:sp>
      <p:sp>
        <p:nvSpPr>
          <p:cNvPr id="671" name="Google Shape;671;p35"/>
          <p:cNvSpPr/>
          <p:nvPr/>
        </p:nvSpPr>
        <p:spPr>
          <a:xfrm flipH="1">
            <a:off x="0" y="3164026"/>
            <a:ext cx="2520637" cy="2400906"/>
          </a:xfrm>
          <a:custGeom>
            <a:avLst/>
            <a:gdLst/>
            <a:ahLst/>
            <a:cxnLst/>
            <a:rect l="l" t="t" r="r" b="b"/>
            <a:pathLst>
              <a:path w="5041273" h="4801812" extrusionOk="0">
                <a:moveTo>
                  <a:pt x="5041273" y="0"/>
                </a:moveTo>
                <a:lnTo>
                  <a:pt x="0" y="0"/>
                </a:lnTo>
                <a:lnTo>
                  <a:pt x="0" y="4801812"/>
                </a:lnTo>
                <a:lnTo>
                  <a:pt x="5041273" y="4801812"/>
                </a:lnTo>
                <a:lnTo>
                  <a:pt x="5041273" y="0"/>
                </a:lnTo>
                <a:close/>
              </a:path>
            </a:pathLst>
          </a:custGeom>
          <a:blipFill rotWithShape="1">
            <a:blip r:embed="rId3">
              <a:alphaModFix/>
            </a:blip>
            <a:stretch>
              <a:fillRect/>
            </a:stretch>
          </a:blipFill>
          <a:ln>
            <a:noFill/>
          </a:ln>
        </p:spPr>
      </p:sp>
      <p:sp>
        <p:nvSpPr>
          <p:cNvPr id="672" name="Google Shape;672;p35"/>
          <p:cNvSpPr/>
          <p:nvPr/>
        </p:nvSpPr>
        <p:spPr>
          <a:xfrm>
            <a:off x="-340244" y="4364479"/>
            <a:ext cx="2257374" cy="1325694"/>
          </a:xfrm>
          <a:custGeom>
            <a:avLst/>
            <a:gdLst/>
            <a:ahLst/>
            <a:cxnLst/>
            <a:rect l="l" t="t" r="r" b="b"/>
            <a:pathLst>
              <a:path w="4514747" h="2651388" extrusionOk="0">
                <a:moveTo>
                  <a:pt x="0" y="0"/>
                </a:moveTo>
                <a:lnTo>
                  <a:pt x="4514748" y="0"/>
                </a:lnTo>
                <a:lnTo>
                  <a:pt x="4514748" y="2651388"/>
                </a:lnTo>
                <a:lnTo>
                  <a:pt x="0" y="2651388"/>
                </a:lnTo>
                <a:lnTo>
                  <a:pt x="0" y="0"/>
                </a:lnTo>
                <a:close/>
              </a:path>
            </a:pathLst>
          </a:custGeom>
          <a:blipFill rotWithShape="1">
            <a:blip r:embed="rId4">
              <a:alphaModFix/>
            </a:blip>
            <a:stretch>
              <a:fillRect/>
            </a:stretch>
          </a:blipFill>
          <a:ln>
            <a:noFill/>
          </a:ln>
        </p:spPr>
      </p:sp>
      <p:sp>
        <p:nvSpPr>
          <p:cNvPr id="673" name="Google Shape;673;p35"/>
          <p:cNvSpPr/>
          <p:nvPr/>
        </p:nvSpPr>
        <p:spPr>
          <a:xfrm>
            <a:off x="-197224" y="-252559"/>
            <a:ext cx="2717861" cy="4448233"/>
          </a:xfrm>
          <a:custGeom>
            <a:avLst/>
            <a:gdLst/>
            <a:ahLst/>
            <a:cxnLst/>
            <a:rect l="l" t="t" r="r" b="b"/>
            <a:pathLst>
              <a:path w="4638152" h="7591109" extrusionOk="0">
                <a:moveTo>
                  <a:pt x="0" y="0"/>
                </a:moveTo>
                <a:lnTo>
                  <a:pt x="4638152" y="0"/>
                </a:lnTo>
                <a:lnTo>
                  <a:pt x="4638152" y="7591110"/>
                </a:lnTo>
                <a:lnTo>
                  <a:pt x="0" y="7591110"/>
                </a:lnTo>
                <a:lnTo>
                  <a:pt x="0" y="0"/>
                </a:lnTo>
                <a:close/>
              </a:path>
            </a:pathLst>
          </a:custGeom>
          <a:blipFill rotWithShape="1">
            <a:blip r:embed="rId5">
              <a:alphaModFix/>
            </a:blip>
            <a:stretch>
              <a:fillRect/>
            </a:stretch>
          </a:blipFill>
          <a:ln>
            <a:noFill/>
          </a:ln>
        </p:spPr>
      </p:sp>
      <p:sp>
        <p:nvSpPr>
          <p:cNvPr id="674" name="Google Shape;674;p35"/>
          <p:cNvSpPr/>
          <p:nvPr/>
        </p:nvSpPr>
        <p:spPr>
          <a:xfrm flipH="1">
            <a:off x="8012496" y="2207391"/>
            <a:ext cx="2263008" cy="1913270"/>
          </a:xfrm>
          <a:custGeom>
            <a:avLst/>
            <a:gdLst/>
            <a:ahLst/>
            <a:cxnLst/>
            <a:rect l="l" t="t" r="r" b="b"/>
            <a:pathLst>
              <a:path w="4866968" h="4114800" extrusionOk="0">
                <a:moveTo>
                  <a:pt x="0" y="0"/>
                </a:moveTo>
                <a:lnTo>
                  <a:pt x="4866967" y="0"/>
                </a:lnTo>
                <a:lnTo>
                  <a:pt x="4866967" y="4114800"/>
                </a:lnTo>
                <a:lnTo>
                  <a:pt x="0" y="4114800"/>
                </a:lnTo>
                <a:lnTo>
                  <a:pt x="0" y="0"/>
                </a:lnTo>
                <a:close/>
              </a:path>
            </a:pathLst>
          </a:custGeom>
          <a:blipFill rotWithShape="1">
            <a:blip r:embed="rId6">
              <a:alphaModFix/>
            </a:blip>
            <a:stretch>
              <a:fillRect/>
            </a:stretch>
          </a:blipFill>
          <a:ln>
            <a:noFill/>
          </a:ln>
        </p:spPr>
      </p:sp>
      <p:pic>
        <p:nvPicPr>
          <p:cNvPr id="675" name="Google Shape;675;p35"/>
          <p:cNvPicPr preferRelativeResize="0"/>
          <p:nvPr/>
        </p:nvPicPr>
        <p:blipFill rotWithShape="1">
          <a:blip r:embed="rId7">
            <a:alphaModFix/>
          </a:blip>
          <a:srcRect/>
          <a:stretch/>
        </p:blipFill>
        <p:spPr>
          <a:xfrm rot="-8">
            <a:off x="6514489" y="1409260"/>
            <a:ext cx="743803" cy="722460"/>
          </a:xfrm>
          <a:prstGeom prst="rect">
            <a:avLst/>
          </a:prstGeom>
          <a:noFill/>
          <a:ln>
            <a:noFill/>
          </a:ln>
        </p:spPr>
      </p:pic>
      <p:pic>
        <p:nvPicPr>
          <p:cNvPr id="676" name="Google Shape;676;p35"/>
          <p:cNvPicPr preferRelativeResize="0"/>
          <p:nvPr/>
        </p:nvPicPr>
        <p:blipFill rotWithShape="1">
          <a:blip r:embed="rId8">
            <a:alphaModFix/>
          </a:blip>
          <a:srcRect/>
          <a:stretch/>
        </p:blipFill>
        <p:spPr>
          <a:xfrm>
            <a:off x="7435820" y="3941331"/>
            <a:ext cx="485805" cy="523093"/>
          </a:xfrm>
          <a:prstGeom prst="rect">
            <a:avLst/>
          </a:prstGeom>
          <a:noFill/>
          <a:ln>
            <a:noFill/>
          </a:ln>
        </p:spPr>
      </p:pic>
      <p:sp>
        <p:nvSpPr>
          <p:cNvPr id="677" name="Google Shape;677;p35"/>
          <p:cNvSpPr/>
          <p:nvPr/>
        </p:nvSpPr>
        <p:spPr>
          <a:xfrm>
            <a:off x="7696125" y="1770490"/>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0"/>
                                        </p:tgtEl>
                                        <p:attrNameLst>
                                          <p:attrName>style.visibility</p:attrName>
                                        </p:attrNameLst>
                                      </p:cBhvr>
                                      <p:to>
                                        <p:strVal val="visible"/>
                                      </p:to>
                                    </p:set>
                                    <p:animEffect transition="in" filter="fade">
                                      <p:cBhvr>
                                        <p:cTn id="7" dur="10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41476856"/>
              </p:ext>
            </p:extLst>
          </p:nvPr>
        </p:nvGraphicFramePr>
        <p:xfrm>
          <a:off x="14706" y="123478"/>
          <a:ext cx="9093797" cy="4838983"/>
        </p:xfrm>
        <a:graphic>
          <a:graphicData uri="http://schemas.openxmlformats.org/drawingml/2006/table">
            <a:tbl>
              <a:tblPr bandRow="1">
                <a:tableStyleId>{21E4AEA4-8DFA-4A89-87EB-49C32662AFE0}</a:tableStyleId>
              </a:tblPr>
              <a:tblGrid>
                <a:gridCol w="5033617"/>
                <a:gridCol w="4060180"/>
              </a:tblGrid>
              <a:tr h="483518">
                <a:tc gridSpan="2">
                  <a:txBody>
                    <a:bodyPr/>
                    <a:lstStyle/>
                    <a:p>
                      <a:pPr algn="ctr">
                        <a:lnSpc>
                          <a:spcPct val="120000"/>
                        </a:lnSpc>
                        <a:spcAft>
                          <a:spcPts val="1000"/>
                        </a:spcAft>
                      </a:pPr>
                      <a:r>
                        <a:rPr lang="en-US" sz="2000" b="1" dirty="0" smtClean="0">
                          <a:solidFill>
                            <a:srgbClr val="FF0000"/>
                          </a:solidFill>
                          <a:effectLst/>
                          <a:latin typeface="Cambria" pitchFamily="18" charset="0"/>
                          <a:ea typeface="Cambria" pitchFamily="18" charset="0"/>
                        </a:rPr>
                        <a:t>PHIẾU</a:t>
                      </a:r>
                      <a:r>
                        <a:rPr lang="en-US" sz="2000" b="1" baseline="0" dirty="0" smtClean="0">
                          <a:solidFill>
                            <a:srgbClr val="FF0000"/>
                          </a:solidFill>
                          <a:effectLst/>
                          <a:latin typeface="Cambria" pitchFamily="18" charset="0"/>
                          <a:ea typeface="Cambria" pitchFamily="18" charset="0"/>
                        </a:rPr>
                        <a:t> HỌC TẬP 2.2: </a:t>
                      </a:r>
                      <a:r>
                        <a:rPr lang="en-US" sz="2000" b="1" dirty="0" smtClean="0">
                          <a:solidFill>
                            <a:srgbClr val="FF0000"/>
                          </a:solidFill>
                          <a:effectLst/>
                          <a:latin typeface="Cambria" pitchFamily="18" charset="0"/>
                          <a:ea typeface="Cambria" pitchFamily="18" charset="0"/>
                        </a:rPr>
                        <a:t>TÌM </a:t>
                      </a:r>
                      <a:r>
                        <a:rPr lang="en-US" sz="2000" b="1" dirty="0">
                          <a:solidFill>
                            <a:srgbClr val="FF0000"/>
                          </a:solidFill>
                          <a:effectLst/>
                          <a:latin typeface="Cambria" pitchFamily="18" charset="0"/>
                          <a:ea typeface="Cambria" pitchFamily="18" charset="0"/>
                        </a:rPr>
                        <a:t>HIỂU NHÂN VẬT VUA THIỆU </a:t>
                      </a:r>
                      <a:r>
                        <a:rPr lang="en-US" sz="2000" b="1" dirty="0" smtClean="0">
                          <a:solidFill>
                            <a:srgbClr val="FF0000"/>
                          </a:solidFill>
                          <a:effectLst/>
                          <a:latin typeface="Cambria" pitchFamily="18" charset="0"/>
                          <a:ea typeface="Cambria" pitchFamily="18" charset="0"/>
                        </a:rPr>
                        <a:t>BẢO</a:t>
                      </a:r>
                      <a:endParaRPr lang="en-US" sz="2000" b="1" dirty="0">
                        <a:solidFill>
                          <a:srgbClr val="FF0000"/>
                        </a:solidFill>
                        <a:effectLst/>
                        <a:latin typeface="Cambria" pitchFamily="18" charset="0"/>
                        <a:ea typeface="Cambria" pitchFamily="18" charset="0"/>
                      </a:endParaRPr>
                    </a:p>
                  </a:txBody>
                  <a:tcPr marL="65400" marR="65400" marT="0" marB="0" anchor="ctr"/>
                </a:tc>
                <a:tc hMerge="1">
                  <a:txBody>
                    <a:bodyPr/>
                    <a:lstStyle/>
                    <a:p>
                      <a:endParaRPr lang="en-US"/>
                    </a:p>
                  </a:txBody>
                  <a:tcPr/>
                </a:tc>
              </a:tr>
              <a:tr h="3477334">
                <a:tc>
                  <a:txBody>
                    <a:bodyPr/>
                    <a:lstStyle/>
                    <a:p>
                      <a:pPr algn="ctr">
                        <a:lnSpc>
                          <a:spcPct val="120000"/>
                        </a:lnSpc>
                        <a:spcAft>
                          <a:spcPts val="1000"/>
                        </a:spcAft>
                      </a:pPr>
                      <a:r>
                        <a:rPr lang="en-US" sz="2000" dirty="0" err="1">
                          <a:effectLst/>
                          <a:latin typeface="Cambria" pitchFamily="18" charset="0"/>
                          <a:ea typeface="Cambria" pitchFamily="18" charset="0"/>
                        </a:rPr>
                        <a:t>Giới</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thiệu</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về</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nhân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vật</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vua</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Thiệu</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Bảo</a:t>
                      </a:r>
                      <a:endParaRPr lang="en-US" sz="2000" dirty="0">
                        <a:effectLst/>
                        <a:latin typeface="Cambria" pitchFamily="18" charset="0"/>
                        <a:ea typeface="Cambria" pitchFamily="18" charset="0"/>
                        <a:cs typeface="Times New Roman"/>
                      </a:endParaRPr>
                    </a:p>
                  </a:txBody>
                  <a:tcPr marL="65400" marR="65400" marT="0" marB="0" anchor="ctr"/>
                </a:tc>
                <a:tc>
                  <a:txBody>
                    <a:bodyPr/>
                    <a:lstStyle/>
                    <a:p>
                      <a:pPr algn="just">
                        <a:lnSpc>
                          <a:spcPct val="120000"/>
                        </a:lnSpc>
                        <a:spcAft>
                          <a:spcPts val="1000"/>
                        </a:spcAft>
                      </a:pPr>
                      <a:r>
                        <a:rPr lang="en-US" sz="2000" dirty="0" err="1">
                          <a:solidFill>
                            <a:srgbClr val="190F09"/>
                          </a:solidFill>
                          <a:effectLst/>
                          <a:latin typeface="Cambria" pitchFamily="18" charset="0"/>
                          <a:ea typeface="Cambria" pitchFamily="18" charset="0"/>
                        </a:rPr>
                        <a:t>Vua</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Trần</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Nhân</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Tông</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là</a:t>
                      </a:r>
                      <a:r>
                        <a:rPr lang="en-US" sz="2000" dirty="0">
                          <a:solidFill>
                            <a:srgbClr val="190F09"/>
                          </a:solidFill>
                          <a:effectLst/>
                          <a:latin typeface="Cambria" pitchFamily="18" charset="0"/>
                          <a:ea typeface="Cambria" pitchFamily="18" charset="0"/>
                        </a:rPr>
                        <a:t> con </a:t>
                      </a:r>
                      <a:r>
                        <a:rPr lang="en-US" sz="2000" dirty="0" err="1">
                          <a:solidFill>
                            <a:srgbClr val="190F09"/>
                          </a:solidFill>
                          <a:effectLst/>
                          <a:latin typeface="Cambria" pitchFamily="18" charset="0"/>
                          <a:ea typeface="Cambria" pitchFamily="18" charset="0"/>
                        </a:rPr>
                        <a:t>trai</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trưởng</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của</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đức</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vua</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Trần</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Thánh</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Tông</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Năm</a:t>
                      </a:r>
                      <a:r>
                        <a:rPr lang="en-US" sz="2000" dirty="0">
                          <a:solidFill>
                            <a:srgbClr val="190F09"/>
                          </a:solidFill>
                          <a:effectLst/>
                          <a:latin typeface="Cambria" pitchFamily="18" charset="0"/>
                          <a:ea typeface="Cambria" pitchFamily="18" charset="0"/>
                        </a:rPr>
                        <a:t> 1278 </a:t>
                      </a:r>
                      <a:r>
                        <a:rPr lang="en-US" sz="2000" dirty="0" err="1">
                          <a:solidFill>
                            <a:srgbClr val="190F09"/>
                          </a:solidFill>
                          <a:effectLst/>
                          <a:latin typeface="Cambria" pitchFamily="18" charset="0"/>
                          <a:ea typeface="Cambria" pitchFamily="18" charset="0"/>
                        </a:rPr>
                        <a:t>khi</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vừa</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tròn</a:t>
                      </a:r>
                      <a:r>
                        <a:rPr lang="en-US" sz="2000" dirty="0">
                          <a:solidFill>
                            <a:srgbClr val="190F09"/>
                          </a:solidFill>
                          <a:effectLst/>
                          <a:latin typeface="Cambria" pitchFamily="18" charset="0"/>
                          <a:ea typeface="Cambria" pitchFamily="18" charset="0"/>
                        </a:rPr>
                        <a:t> 20 </a:t>
                      </a:r>
                      <a:r>
                        <a:rPr lang="en-US" sz="2000" dirty="0" err="1">
                          <a:solidFill>
                            <a:srgbClr val="190F09"/>
                          </a:solidFill>
                          <a:effectLst/>
                          <a:latin typeface="Cambria" pitchFamily="18" charset="0"/>
                          <a:ea typeface="Cambria" pitchFamily="18" charset="0"/>
                        </a:rPr>
                        <a:t>tuổi</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ngài</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được</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truyền</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ngôi</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Hoàng</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đế</a:t>
                      </a:r>
                      <a:r>
                        <a:rPr lang="en-US" sz="2000" dirty="0">
                          <a:solidFill>
                            <a:srgbClr val="190F09"/>
                          </a:solidFill>
                          <a:effectLst/>
                          <a:latin typeface="Cambria" pitchFamily="18" charset="0"/>
                          <a:ea typeface="Cambria" pitchFamily="18" charset="0"/>
                        </a:rPr>
                        <a:t>. </a:t>
                      </a:r>
                      <a:r>
                        <a:rPr lang="en-US" sz="2000" dirty="0" err="1">
                          <a:solidFill>
                            <a:srgbClr val="190F09"/>
                          </a:solidFill>
                          <a:effectLst/>
                          <a:latin typeface="Cambria" pitchFamily="18" charset="0"/>
                          <a:ea typeface="Cambria" pitchFamily="18" charset="0"/>
                        </a:rPr>
                        <a:t>Năm</a:t>
                      </a:r>
                      <a:r>
                        <a:rPr lang="en-US" sz="2000" dirty="0">
                          <a:solidFill>
                            <a:srgbClr val="190F09"/>
                          </a:solidFill>
                          <a:effectLst/>
                          <a:latin typeface="Cambria" pitchFamily="18" charset="0"/>
                          <a:ea typeface="Cambria" pitchFamily="18" charset="0"/>
                        </a:rPr>
                        <a:t> 1</a:t>
                      </a:r>
                      <a:r>
                        <a:rPr lang="en-US" sz="2000" dirty="0">
                          <a:solidFill>
                            <a:srgbClr val="190F09"/>
                          </a:solidFill>
                          <a:effectLst/>
                          <a:highlight>
                            <a:srgbClr val="FFFFFF"/>
                          </a:highlight>
                          <a:latin typeface="Cambria" pitchFamily="18" charset="0"/>
                          <a:ea typeface="Cambria" pitchFamily="18" charset="0"/>
                        </a:rPr>
                        <a:t>279 </a:t>
                      </a:r>
                      <a:r>
                        <a:rPr lang="en-US" sz="2000" dirty="0" err="1">
                          <a:solidFill>
                            <a:srgbClr val="190F09"/>
                          </a:solidFill>
                          <a:effectLst/>
                          <a:highlight>
                            <a:srgbClr val="FFFFFF"/>
                          </a:highlight>
                          <a:latin typeface="Cambria" pitchFamily="18" charset="0"/>
                          <a:ea typeface="Cambria" pitchFamily="18" charset="0"/>
                        </a:rPr>
                        <a:t>Đức</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vua</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Trần</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Nhân</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Tông</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đổi</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niên</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hiệu</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là</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Thiệu</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Bảo</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Kế</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tục</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sự</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nghiệp</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của</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các</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Tiên</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đế</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nhà</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Trần</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Đức</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vua</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đã</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thi</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hành</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nhiều</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chính</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sách</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khoan</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hòa</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thân</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dân</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lấy</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đức</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mà</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trị</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vì</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Đại</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Việt</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chăm</a:t>
                      </a:r>
                      <a:r>
                        <a:rPr lang="en-US" sz="2000" dirty="0">
                          <a:solidFill>
                            <a:srgbClr val="190F09"/>
                          </a:solidFill>
                          <a:effectLst/>
                          <a:highlight>
                            <a:srgbClr val="FFFFFF"/>
                          </a:highlight>
                          <a:latin typeface="Cambria" pitchFamily="18" charset="0"/>
                          <a:ea typeface="Cambria" pitchFamily="18" charset="0"/>
                        </a:rPr>
                        <a:t> lo </a:t>
                      </a:r>
                      <a:r>
                        <a:rPr lang="en-US" sz="2000" dirty="0" err="1">
                          <a:solidFill>
                            <a:srgbClr val="190F09"/>
                          </a:solidFill>
                          <a:effectLst/>
                          <a:highlight>
                            <a:srgbClr val="FFFFFF"/>
                          </a:highlight>
                          <a:latin typeface="Cambria" pitchFamily="18" charset="0"/>
                          <a:ea typeface="Cambria" pitchFamily="18" charset="0"/>
                        </a:rPr>
                        <a:t>cho</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dân</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chúng</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xây</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dựng</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quốc</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gia</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hòa</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bình</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thịnh</a:t>
                      </a:r>
                      <a:r>
                        <a:rPr lang="en-US" sz="2000" dirty="0">
                          <a:solidFill>
                            <a:srgbClr val="190F09"/>
                          </a:solidFill>
                          <a:effectLst/>
                          <a:highlight>
                            <a:srgbClr val="FFFFFF"/>
                          </a:highlight>
                          <a:latin typeface="Cambria" pitchFamily="18" charset="0"/>
                          <a:ea typeface="Cambria" pitchFamily="18" charset="0"/>
                        </a:rPr>
                        <a:t> </a:t>
                      </a:r>
                      <a:r>
                        <a:rPr lang="en-US" sz="2000" dirty="0" err="1">
                          <a:solidFill>
                            <a:srgbClr val="190F09"/>
                          </a:solidFill>
                          <a:effectLst/>
                          <a:highlight>
                            <a:srgbClr val="FFFFFF"/>
                          </a:highlight>
                          <a:latin typeface="Cambria" pitchFamily="18" charset="0"/>
                          <a:ea typeface="Cambria" pitchFamily="18" charset="0"/>
                        </a:rPr>
                        <a:t>trị</a:t>
                      </a:r>
                      <a:r>
                        <a:rPr lang="en-US" sz="2000" dirty="0" smtClean="0">
                          <a:solidFill>
                            <a:srgbClr val="190F09"/>
                          </a:solidFill>
                          <a:effectLst/>
                          <a:highlight>
                            <a:srgbClr val="FFFFFF"/>
                          </a:highlight>
                          <a:latin typeface="Cambria" pitchFamily="18" charset="0"/>
                          <a:ea typeface="Cambria" pitchFamily="18" charset="0"/>
                        </a:rPr>
                        <a:t>.</a:t>
                      </a:r>
                    </a:p>
                  </a:txBody>
                  <a:tcPr marL="65400" marR="65400" marT="0" marB="0"/>
                </a:tc>
              </a:tr>
            </a:tbl>
          </a:graphicData>
        </a:graphic>
      </p:graphicFrame>
    </p:spTree>
    <p:extLst>
      <p:ext uri="{BB962C8B-B14F-4D97-AF65-F5344CB8AC3E}">
        <p14:creationId xmlns:p14="http://schemas.microsoft.com/office/powerpoint/2010/main" val="223462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915283143"/>
              </p:ext>
            </p:extLst>
          </p:nvPr>
        </p:nvGraphicFramePr>
        <p:xfrm>
          <a:off x="0" y="123478"/>
          <a:ext cx="9036496" cy="5020023"/>
        </p:xfrm>
        <a:graphic>
          <a:graphicData uri="http://schemas.openxmlformats.org/drawingml/2006/table">
            <a:tbl>
              <a:tblPr bandRow="1">
                <a:tableStyleId>{00A15C55-8517-42AA-B614-E9B94910E393}</a:tableStyleId>
              </a:tblPr>
              <a:tblGrid>
                <a:gridCol w="2529002"/>
                <a:gridCol w="2529002"/>
                <a:gridCol w="127436"/>
                <a:gridCol w="3851056"/>
              </a:tblGrid>
              <a:tr h="694029">
                <a:tc rowSpan="3">
                  <a:txBody>
                    <a:bodyPr/>
                    <a:lstStyle/>
                    <a:p>
                      <a:pPr algn="ctr">
                        <a:lnSpc>
                          <a:spcPct val="120000"/>
                        </a:lnSpc>
                        <a:spcAft>
                          <a:spcPts val="1000"/>
                        </a:spcAft>
                      </a:pPr>
                      <a:r>
                        <a:rPr lang="en-US" sz="2000" dirty="0" err="1">
                          <a:effectLst/>
                          <a:latin typeface="Cambria" pitchFamily="18" charset="0"/>
                          <a:ea typeface="Cambria" pitchFamily="18" charset="0"/>
                        </a:rPr>
                        <a:t>Khi</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gặp</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Hoài</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Văn</a:t>
                      </a:r>
                      <a:endParaRPr lang="en-US" sz="2000" dirty="0">
                        <a:effectLst/>
                        <a:latin typeface="Cambria" pitchFamily="18" charset="0"/>
                        <a:ea typeface="Cambria" pitchFamily="18" charset="0"/>
                        <a:cs typeface="Times New Roman"/>
                      </a:endParaRPr>
                    </a:p>
                  </a:txBody>
                  <a:tcPr marL="68580" marR="68580" marT="0" marB="0" anchor="ctr"/>
                </a:tc>
                <a:tc>
                  <a:txBody>
                    <a:bodyPr/>
                    <a:lstStyle/>
                    <a:p>
                      <a:pPr algn="just">
                        <a:lnSpc>
                          <a:spcPct val="120000"/>
                        </a:lnSpc>
                        <a:spcAft>
                          <a:spcPts val="1000"/>
                        </a:spcAft>
                      </a:pPr>
                      <a:r>
                        <a:rPr lang="en-US" sz="2000">
                          <a:effectLst/>
                          <a:latin typeface="Cambria" pitchFamily="18" charset="0"/>
                          <a:ea typeface="Cambria" pitchFamily="18" charset="0"/>
                        </a:rPr>
                        <a:t>Hành động</a:t>
                      </a:r>
                      <a:endParaRPr lang="en-US" sz="2000">
                        <a:effectLst/>
                        <a:latin typeface="Cambria" pitchFamily="18" charset="0"/>
                        <a:ea typeface="Cambria" pitchFamily="18" charset="0"/>
                        <a:cs typeface="Times New Roman"/>
                      </a:endParaRPr>
                    </a:p>
                  </a:txBody>
                  <a:tcPr marL="68580" marR="68580" marT="0" marB="0"/>
                </a:tc>
                <a:tc gridSpan="2">
                  <a:txBody>
                    <a:bodyPr/>
                    <a:lstStyle/>
                    <a:p>
                      <a:pPr algn="just">
                        <a:lnSpc>
                          <a:spcPct val="120000"/>
                        </a:lnSpc>
                        <a:spcAft>
                          <a:spcPts val="1000"/>
                        </a:spcAft>
                      </a:pPr>
                      <a:endParaRPr lang="en-US" sz="2000" dirty="0">
                        <a:effectLst/>
                        <a:latin typeface="Cambria" pitchFamily="18" charset="0"/>
                        <a:ea typeface="Cambria" pitchFamily="18" charset="0"/>
                        <a:cs typeface="Times New Roman"/>
                      </a:endParaRPr>
                    </a:p>
                  </a:txBody>
                  <a:tcPr marL="68580" marR="68580" marT="0" marB="0"/>
                </a:tc>
                <a:tc hMerge="1">
                  <a:txBody>
                    <a:bodyPr/>
                    <a:lstStyle/>
                    <a:p>
                      <a:endParaRPr lang="en-US"/>
                    </a:p>
                  </a:txBody>
                  <a:tcPr/>
                </a:tc>
              </a:tr>
              <a:tr h="1441998">
                <a:tc vMerge="1">
                  <a:txBody>
                    <a:bodyPr/>
                    <a:lstStyle/>
                    <a:p>
                      <a:endParaRPr lang="en-US"/>
                    </a:p>
                  </a:txBody>
                  <a:tcPr/>
                </a:tc>
                <a:tc>
                  <a:txBody>
                    <a:bodyPr/>
                    <a:lstStyle/>
                    <a:p>
                      <a:pPr algn="just">
                        <a:lnSpc>
                          <a:spcPct val="120000"/>
                        </a:lnSpc>
                        <a:spcAft>
                          <a:spcPts val="1000"/>
                        </a:spcAft>
                      </a:pPr>
                      <a:r>
                        <a:rPr lang="en-US" sz="2000">
                          <a:effectLst/>
                          <a:latin typeface="Cambria" pitchFamily="18" charset="0"/>
                          <a:ea typeface="Cambria" pitchFamily="18" charset="0"/>
                        </a:rPr>
                        <a:t>Thái độ</a:t>
                      </a:r>
                      <a:endParaRPr lang="en-US" sz="2000">
                        <a:effectLst/>
                        <a:latin typeface="Cambria" pitchFamily="18" charset="0"/>
                        <a:ea typeface="Cambria" pitchFamily="18" charset="0"/>
                        <a:cs typeface="Times New Roman"/>
                      </a:endParaRPr>
                    </a:p>
                  </a:txBody>
                  <a:tcPr marL="68580" marR="68580" marT="0" marB="0"/>
                </a:tc>
                <a:tc gridSpan="2">
                  <a:txBody>
                    <a:bodyPr/>
                    <a:lstStyle/>
                    <a:p>
                      <a:pPr>
                        <a:lnSpc>
                          <a:spcPct val="120000"/>
                        </a:lnSpc>
                        <a:spcAft>
                          <a:spcPts val="1000"/>
                        </a:spcAft>
                      </a:pPr>
                      <a:endParaRPr lang="en-US" sz="2000" dirty="0">
                        <a:effectLst/>
                        <a:latin typeface="Cambria" pitchFamily="18" charset="0"/>
                        <a:ea typeface="Cambria" pitchFamily="18" charset="0"/>
                        <a:cs typeface="Times New Roman"/>
                      </a:endParaRPr>
                    </a:p>
                  </a:txBody>
                  <a:tcPr marL="68580" marR="68580" marT="0" marB="0"/>
                </a:tc>
                <a:tc hMerge="1">
                  <a:txBody>
                    <a:bodyPr/>
                    <a:lstStyle/>
                    <a:p>
                      <a:endParaRPr lang="en-US"/>
                    </a:p>
                  </a:txBody>
                  <a:tcPr/>
                </a:tc>
              </a:tr>
              <a:tr h="1441998">
                <a:tc vMerge="1">
                  <a:txBody>
                    <a:bodyPr/>
                    <a:lstStyle/>
                    <a:p>
                      <a:endParaRPr lang="en-US"/>
                    </a:p>
                  </a:txBody>
                  <a:tcPr/>
                </a:tc>
                <a:tc>
                  <a:txBody>
                    <a:bodyPr/>
                    <a:lstStyle/>
                    <a:p>
                      <a:pPr algn="just">
                        <a:lnSpc>
                          <a:spcPct val="120000"/>
                        </a:lnSpc>
                        <a:spcAft>
                          <a:spcPts val="1000"/>
                        </a:spcAft>
                      </a:pPr>
                      <a:r>
                        <a:rPr lang="en-US" sz="2000">
                          <a:effectLst/>
                          <a:latin typeface="Cambria" pitchFamily="18" charset="0"/>
                          <a:ea typeface="Cambria" pitchFamily="18" charset="0"/>
                        </a:rPr>
                        <a:t>Lời nói</a:t>
                      </a:r>
                      <a:endParaRPr lang="en-US" sz="2000">
                        <a:effectLst/>
                        <a:latin typeface="Cambria" pitchFamily="18" charset="0"/>
                        <a:ea typeface="Cambria" pitchFamily="18" charset="0"/>
                        <a:cs typeface="Times New Roman"/>
                      </a:endParaRPr>
                    </a:p>
                  </a:txBody>
                  <a:tcPr marL="68580" marR="68580" marT="0" marB="0"/>
                </a:tc>
                <a:tc gridSpan="2">
                  <a:txBody>
                    <a:bodyPr/>
                    <a:lstStyle/>
                    <a:p>
                      <a:pPr algn="just">
                        <a:lnSpc>
                          <a:spcPct val="120000"/>
                        </a:lnSpc>
                        <a:spcAft>
                          <a:spcPts val="1000"/>
                        </a:spcAft>
                      </a:pPr>
                      <a:endParaRPr lang="en-US" sz="2000" dirty="0">
                        <a:effectLst/>
                        <a:latin typeface="Cambria" pitchFamily="18" charset="0"/>
                        <a:ea typeface="Cambria" pitchFamily="18" charset="0"/>
                        <a:cs typeface="Times New Roman"/>
                      </a:endParaRPr>
                    </a:p>
                  </a:txBody>
                  <a:tcPr marL="68580" marR="68580" marT="0" marB="0"/>
                </a:tc>
                <a:tc hMerge="1">
                  <a:txBody>
                    <a:bodyPr/>
                    <a:lstStyle/>
                    <a:p>
                      <a:endParaRPr lang="en-US"/>
                    </a:p>
                  </a:txBody>
                  <a:tcPr/>
                </a:tc>
              </a:tr>
              <a:tr h="1441998">
                <a:tc gridSpan="3">
                  <a:txBody>
                    <a:bodyPr/>
                    <a:lstStyle/>
                    <a:p>
                      <a:pPr algn="ctr">
                        <a:lnSpc>
                          <a:spcPct val="120000"/>
                        </a:lnSpc>
                        <a:spcAft>
                          <a:spcPts val="1000"/>
                        </a:spcAft>
                      </a:pPr>
                      <a:r>
                        <a:rPr lang="en-US" sz="2000">
                          <a:effectLst/>
                          <a:latin typeface="Cambria" pitchFamily="18" charset="0"/>
                          <a:ea typeface="Cambria" pitchFamily="18" charset="0"/>
                        </a:rPr>
                        <a:t>Nhận xét</a:t>
                      </a:r>
                      <a:endParaRPr lang="en-US" sz="2000">
                        <a:effectLst/>
                        <a:latin typeface="Cambria" pitchFamily="18" charset="0"/>
                        <a:ea typeface="Cambria" pitchFamily="18" charset="0"/>
                        <a:cs typeface="Times New Roman"/>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algn="just">
                        <a:lnSpc>
                          <a:spcPct val="120000"/>
                        </a:lnSpc>
                        <a:spcAft>
                          <a:spcPts val="1000"/>
                        </a:spcAft>
                      </a:pPr>
                      <a:endParaRPr lang="en-US" sz="2000" dirty="0">
                        <a:effectLst/>
                        <a:latin typeface="Cambria" pitchFamily="18" charset="0"/>
                        <a:ea typeface="Cambria" pitchFamily="18" charset="0"/>
                        <a:cs typeface="Times New Roman"/>
                      </a:endParaRPr>
                    </a:p>
                  </a:txBody>
                  <a:tcPr marL="68580" marR="68580" marT="0" marB="0"/>
                </a:tc>
              </a:tr>
            </a:tbl>
          </a:graphicData>
        </a:graphic>
      </p:graphicFrame>
      <p:sp>
        <p:nvSpPr>
          <p:cNvPr id="10" name="Rectangle 9"/>
          <p:cNvSpPr/>
          <p:nvPr/>
        </p:nvSpPr>
        <p:spPr>
          <a:xfrm>
            <a:off x="5076056" y="51470"/>
            <a:ext cx="3888432" cy="797013"/>
          </a:xfrm>
          <a:prstGeom prst="rect">
            <a:avLst/>
          </a:prstGeom>
        </p:spPr>
        <p:txBody>
          <a:bodyPr wrap="square">
            <a:spAutoFit/>
          </a:bodyPr>
          <a:lstStyle/>
          <a:p>
            <a:pPr algn="just">
              <a:lnSpc>
                <a:spcPct val="120000"/>
              </a:lnSpc>
              <a:spcAft>
                <a:spcPts val="1000"/>
              </a:spcAft>
            </a:pPr>
            <a:r>
              <a:rPr lang="en-US" sz="2000" dirty="0">
                <a:latin typeface="Cambria" pitchFamily="18" charset="0"/>
                <a:ea typeface="Cambria" pitchFamily="18" charset="0"/>
              </a:rPr>
              <a:t>- Ban </a:t>
            </a:r>
            <a:r>
              <a:rPr lang="en-US" sz="2000" dirty="0" err="1">
                <a:latin typeface="Cambria" pitchFamily="18" charset="0"/>
                <a:ea typeface="Cambria" pitchFamily="18" charset="0"/>
              </a:rPr>
              <a:t>thưởng</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en-US" sz="2000" dirty="0" err="1">
                <a:latin typeface="Cambria" pitchFamily="18" charset="0"/>
                <a:ea typeface="Cambria" pitchFamily="18" charset="0"/>
              </a:rPr>
              <a:t>Hoài</a:t>
            </a:r>
            <a:r>
              <a:rPr lang="en-US" sz="2000" dirty="0">
                <a:latin typeface="Cambria" pitchFamily="18" charset="0"/>
                <a:ea typeface="Cambria" pitchFamily="18" charset="0"/>
              </a:rPr>
              <a:t> </a:t>
            </a:r>
            <a:r>
              <a:rPr lang="en-US" sz="2000" dirty="0" err="1">
                <a:latin typeface="Cambria" pitchFamily="18" charset="0"/>
                <a:ea typeface="Cambria" pitchFamily="18" charset="0"/>
              </a:rPr>
              <a:t>Văn</a:t>
            </a:r>
            <a:r>
              <a:rPr lang="en-US" sz="2000" dirty="0">
                <a:latin typeface="Cambria" pitchFamily="18" charset="0"/>
                <a:ea typeface="Cambria" pitchFamily="18" charset="0"/>
              </a:rPr>
              <a:t> </a:t>
            </a:r>
            <a:r>
              <a:rPr lang="en-US" sz="2000" dirty="0" err="1">
                <a:latin typeface="Cambria" pitchFamily="18" charset="0"/>
                <a:ea typeface="Cambria" pitchFamily="18" charset="0"/>
              </a:rPr>
              <a:t>quả</a:t>
            </a:r>
            <a:r>
              <a:rPr lang="en-US" sz="2000" dirty="0">
                <a:latin typeface="Cambria" pitchFamily="18" charset="0"/>
                <a:ea typeface="Cambria" pitchFamily="18" charset="0"/>
              </a:rPr>
              <a:t> cam.</a:t>
            </a:r>
            <a:endParaRPr lang="en-US" sz="2000" dirty="0">
              <a:latin typeface="Cambria" pitchFamily="18" charset="0"/>
              <a:ea typeface="Cambria" pitchFamily="18" charset="0"/>
              <a:cs typeface="Times New Roman"/>
            </a:endParaRPr>
          </a:p>
        </p:txBody>
      </p:sp>
      <p:sp>
        <p:nvSpPr>
          <p:cNvPr id="11" name="Rectangle 10"/>
          <p:cNvSpPr/>
          <p:nvPr/>
        </p:nvSpPr>
        <p:spPr>
          <a:xfrm>
            <a:off x="5114286" y="848483"/>
            <a:ext cx="3942184" cy="1166345"/>
          </a:xfrm>
          <a:prstGeom prst="rect">
            <a:avLst/>
          </a:prstGeom>
        </p:spPr>
        <p:txBody>
          <a:bodyPr wrap="square">
            <a:spAutoFit/>
          </a:bodyPr>
          <a:lstStyle/>
          <a:p>
            <a:pPr>
              <a:lnSpc>
                <a:spcPct val="120000"/>
              </a:lnSpc>
              <a:spcAft>
                <a:spcPts val="100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Khoan</a:t>
            </a:r>
            <a:r>
              <a:rPr lang="en-US" sz="2000" dirty="0">
                <a:latin typeface="Cambria" pitchFamily="18" charset="0"/>
                <a:ea typeface="Cambria" pitchFamily="18" charset="0"/>
              </a:rPr>
              <a:t> </a:t>
            </a:r>
            <a:r>
              <a:rPr lang="en-US" sz="2000" dirty="0" err="1">
                <a:latin typeface="Cambria" pitchFamily="18" charset="0"/>
                <a:ea typeface="Cambria" pitchFamily="18" charset="0"/>
              </a:rPr>
              <a:t>hòa</a:t>
            </a:r>
            <a:r>
              <a:rPr lang="en-US" sz="2000" dirty="0">
                <a:latin typeface="Cambria" pitchFamily="18" charset="0"/>
                <a:ea typeface="Cambria" pitchFamily="18" charset="0"/>
              </a:rPr>
              <a:t>, </a:t>
            </a:r>
            <a:r>
              <a:rPr lang="en-US" sz="2000" dirty="0" err="1">
                <a:latin typeface="Cambria" pitchFamily="18" charset="0"/>
                <a:ea typeface="Cambria" pitchFamily="18" charset="0"/>
              </a:rPr>
              <a:t>nhẹ</a:t>
            </a:r>
            <a:r>
              <a:rPr lang="en-US" sz="2000" dirty="0">
                <a:latin typeface="Cambria" pitchFamily="18" charset="0"/>
                <a:ea typeface="Cambria" pitchFamily="18" charset="0"/>
              </a:rPr>
              <a:t> </a:t>
            </a:r>
            <a:r>
              <a:rPr lang="en-US" sz="2000" dirty="0" err="1">
                <a:latin typeface="Cambria" pitchFamily="18" charset="0"/>
                <a:ea typeface="Cambria" pitchFamily="18" charset="0"/>
              </a:rPr>
              <a:t>nhàng</a:t>
            </a:r>
            <a:r>
              <a:rPr lang="en-US" sz="2000" dirty="0">
                <a:latin typeface="Cambria" pitchFamily="18" charset="0"/>
                <a:ea typeface="Cambria" pitchFamily="18" charset="0"/>
              </a:rPr>
              <a:t>, </a:t>
            </a:r>
            <a:r>
              <a:rPr lang="en-US" sz="2000" dirty="0" err="1">
                <a:latin typeface="Cambria" pitchFamily="18" charset="0"/>
                <a:ea typeface="Cambria" pitchFamily="18" charset="0"/>
              </a:rPr>
              <a:t>không</a:t>
            </a:r>
            <a:r>
              <a:rPr lang="en-US" sz="2000" dirty="0">
                <a:latin typeface="Cambria" pitchFamily="18" charset="0"/>
                <a:ea typeface="Cambria" pitchFamily="18" charset="0"/>
              </a:rPr>
              <a:t> </a:t>
            </a:r>
            <a:r>
              <a:rPr lang="en-US" sz="2000" dirty="0" err="1">
                <a:latin typeface="Cambria" pitchFamily="18" charset="0"/>
                <a:ea typeface="Cambria" pitchFamily="18" charset="0"/>
              </a:rPr>
              <a:t>trách</a:t>
            </a:r>
            <a:r>
              <a:rPr lang="en-US" sz="2000" dirty="0">
                <a:latin typeface="Cambria" pitchFamily="18" charset="0"/>
                <a:ea typeface="Cambria" pitchFamily="18" charset="0"/>
              </a:rPr>
              <a:t> </a:t>
            </a:r>
            <a:r>
              <a:rPr lang="en-US" sz="2000" dirty="0" err="1">
                <a:latin typeface="Cambria" pitchFamily="18" charset="0"/>
                <a:ea typeface="Cambria" pitchFamily="18" charset="0"/>
              </a:rPr>
              <a:t>phạt</a:t>
            </a:r>
            <a:r>
              <a:rPr lang="en-US" sz="2000" dirty="0">
                <a:latin typeface="Cambria" pitchFamily="18" charset="0"/>
                <a:ea typeface="Cambria" pitchFamily="18" charset="0"/>
              </a:rPr>
              <a:t>, </a:t>
            </a:r>
            <a:r>
              <a:rPr lang="en-US" sz="2000" dirty="0" err="1">
                <a:latin typeface="Cambria" pitchFamily="18" charset="0"/>
                <a:ea typeface="Cambria" pitchFamily="18" charset="0"/>
              </a:rPr>
              <a:t>ngược</a:t>
            </a:r>
            <a:r>
              <a:rPr lang="en-US" sz="2000" dirty="0">
                <a:latin typeface="Cambria" pitchFamily="18" charset="0"/>
                <a:ea typeface="Cambria" pitchFamily="18" charset="0"/>
              </a:rPr>
              <a:t> </a:t>
            </a:r>
            <a:r>
              <a:rPr lang="en-US" sz="2000" dirty="0" err="1">
                <a:latin typeface="Cambria" pitchFamily="18" charset="0"/>
                <a:ea typeface="Cambria" pitchFamily="18" charset="0"/>
              </a:rPr>
              <a:t>lại</a:t>
            </a:r>
            <a:r>
              <a:rPr lang="en-US" sz="2000" dirty="0">
                <a:latin typeface="Cambria" pitchFamily="18" charset="0"/>
                <a:ea typeface="Cambria" pitchFamily="18" charset="0"/>
              </a:rPr>
              <a:t> </a:t>
            </a:r>
            <a:r>
              <a:rPr lang="en-US" sz="2000" dirty="0" err="1">
                <a:latin typeface="Cambria" pitchFamily="18" charset="0"/>
                <a:ea typeface="Cambria" pitchFamily="18" charset="0"/>
              </a:rPr>
              <a:t>còn</a:t>
            </a:r>
            <a:r>
              <a:rPr lang="en-US" sz="2000" dirty="0">
                <a:latin typeface="Cambria" pitchFamily="18" charset="0"/>
                <a:ea typeface="Cambria" pitchFamily="18" charset="0"/>
              </a:rPr>
              <a:t> </a:t>
            </a:r>
            <a:r>
              <a:rPr lang="en-US" sz="2000" dirty="0" err="1">
                <a:latin typeface="Cambria" pitchFamily="18" charset="0"/>
                <a:ea typeface="Cambria" pitchFamily="18" charset="0"/>
              </a:rPr>
              <a:t>tán</a:t>
            </a:r>
            <a:r>
              <a:rPr lang="en-US" sz="2000" dirty="0">
                <a:latin typeface="Cambria" pitchFamily="18" charset="0"/>
                <a:ea typeface="Cambria" pitchFamily="18" charset="0"/>
              </a:rPr>
              <a:t> </a:t>
            </a:r>
            <a:r>
              <a:rPr lang="en-US" sz="2000" dirty="0" err="1">
                <a:latin typeface="Cambria" pitchFamily="18" charset="0"/>
                <a:ea typeface="Cambria" pitchFamily="18" charset="0"/>
              </a:rPr>
              <a:t>thưởng</a:t>
            </a:r>
            <a:r>
              <a:rPr lang="en-US" sz="2000" dirty="0">
                <a:latin typeface="Cambria" pitchFamily="18" charset="0"/>
                <a:ea typeface="Cambria" pitchFamily="18" charset="0"/>
              </a:rPr>
              <a:t>.</a:t>
            </a:r>
            <a:endParaRPr lang="en-US" sz="2000" dirty="0">
              <a:latin typeface="Cambria" pitchFamily="18" charset="0"/>
              <a:ea typeface="Cambria" pitchFamily="18" charset="0"/>
              <a:cs typeface="Times New Roman"/>
            </a:endParaRPr>
          </a:p>
        </p:txBody>
      </p:sp>
      <p:sp>
        <p:nvSpPr>
          <p:cNvPr id="12" name="Rectangle 11"/>
          <p:cNvSpPr/>
          <p:nvPr/>
        </p:nvSpPr>
        <p:spPr>
          <a:xfrm>
            <a:off x="5059894" y="2283718"/>
            <a:ext cx="3904594" cy="830997"/>
          </a:xfrm>
          <a:prstGeom prst="rect">
            <a:avLst/>
          </a:prstGeom>
        </p:spPr>
        <p:txBody>
          <a:bodyPr wrap="square">
            <a:spAutoFit/>
          </a:bodyPr>
          <a:lstStyle/>
          <a:p>
            <a:pPr algn="just">
              <a:lnSpc>
                <a:spcPct val="120000"/>
              </a:lnSpc>
              <a:spcAft>
                <a:spcPts val="100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Khen</a:t>
            </a:r>
            <a:r>
              <a:rPr lang="en-US" sz="2000" dirty="0">
                <a:latin typeface="Cambria" pitchFamily="18" charset="0"/>
                <a:ea typeface="Cambria" pitchFamily="18" charset="0"/>
              </a:rPr>
              <a:t> </a:t>
            </a:r>
            <a:r>
              <a:rPr lang="en-US" sz="2000" dirty="0" err="1">
                <a:latin typeface="Cambria" pitchFamily="18" charset="0"/>
                <a:ea typeface="Cambria" pitchFamily="18" charset="0"/>
              </a:rPr>
              <a:t>ngợi</a:t>
            </a:r>
            <a:r>
              <a:rPr lang="en-US" sz="2000" dirty="0">
                <a:latin typeface="Cambria" pitchFamily="18" charset="0"/>
                <a:ea typeface="Cambria" pitchFamily="18" charset="0"/>
              </a:rPr>
              <a:t>: “</a:t>
            </a:r>
            <a:r>
              <a:rPr lang="en-US" sz="2000" dirty="0" err="1">
                <a:latin typeface="Cambria" pitchFamily="18" charset="0"/>
                <a:ea typeface="Cambria" pitchFamily="18" charset="0"/>
              </a:rPr>
              <a:t>biết</a:t>
            </a:r>
            <a:r>
              <a:rPr lang="en-US" sz="2000" dirty="0">
                <a:latin typeface="Cambria" pitchFamily="18" charset="0"/>
                <a:ea typeface="Cambria" pitchFamily="18" charset="0"/>
              </a:rPr>
              <a:t> lo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en-US" sz="2000" dirty="0" err="1">
                <a:latin typeface="Cambria" pitchFamily="18" charset="0"/>
                <a:ea typeface="Cambria" pitchFamily="18" charset="0"/>
              </a:rPr>
              <a:t>vua</a:t>
            </a:r>
            <a:r>
              <a:rPr lang="en-US" sz="2000" dirty="0">
                <a:latin typeface="Cambria" pitchFamily="18" charset="0"/>
                <a:ea typeface="Cambria" pitchFamily="18" charset="0"/>
              </a:rPr>
              <a:t>, </a:t>
            </a:r>
            <a:r>
              <a:rPr lang="en-US" sz="2000" dirty="0" err="1">
                <a:latin typeface="Cambria" pitchFamily="18" charset="0"/>
                <a:ea typeface="Cambria" pitchFamily="18" charset="0"/>
              </a:rPr>
              <a:t>chí</a:t>
            </a:r>
            <a:r>
              <a:rPr lang="en-US" sz="2000" dirty="0">
                <a:latin typeface="Cambria" pitchFamily="18" charset="0"/>
                <a:ea typeface="Cambria" pitchFamily="18" charset="0"/>
              </a:rPr>
              <a:t> </a:t>
            </a:r>
            <a:r>
              <a:rPr lang="en-US" sz="2000" dirty="0" err="1">
                <a:latin typeface="Cambria" pitchFamily="18" charset="0"/>
                <a:ea typeface="Cambria" pitchFamily="18" charset="0"/>
              </a:rPr>
              <a:t>ấy</a:t>
            </a:r>
            <a:r>
              <a:rPr lang="en-US" sz="2000" dirty="0">
                <a:latin typeface="Cambria" pitchFamily="18" charset="0"/>
                <a:ea typeface="Cambria" pitchFamily="18" charset="0"/>
              </a:rPr>
              <a:t> </a:t>
            </a:r>
            <a:r>
              <a:rPr lang="en-US" sz="2000" dirty="0" err="1">
                <a:latin typeface="Cambria" pitchFamily="18" charset="0"/>
                <a:ea typeface="Cambria" pitchFamily="18" charset="0"/>
              </a:rPr>
              <a:t>đáng</a:t>
            </a:r>
            <a:r>
              <a:rPr lang="en-US" sz="2000" dirty="0">
                <a:latin typeface="Cambria" pitchFamily="18" charset="0"/>
                <a:ea typeface="Cambria" pitchFamily="18" charset="0"/>
              </a:rPr>
              <a:t> </a:t>
            </a:r>
            <a:r>
              <a:rPr lang="en-US" sz="2000" dirty="0" err="1">
                <a:latin typeface="Cambria" pitchFamily="18" charset="0"/>
                <a:ea typeface="Cambria" pitchFamily="18" charset="0"/>
              </a:rPr>
              <a:t>trọng</a:t>
            </a:r>
            <a:r>
              <a:rPr lang="en-US" sz="2000" dirty="0">
                <a:latin typeface="Cambria" pitchFamily="18" charset="0"/>
                <a:ea typeface="Cambria" pitchFamily="18" charset="0"/>
              </a:rPr>
              <a:t>”.</a:t>
            </a:r>
            <a:endParaRPr lang="en-US" sz="2000" dirty="0">
              <a:latin typeface="Cambria" pitchFamily="18" charset="0"/>
              <a:ea typeface="Cambria" pitchFamily="18" charset="0"/>
              <a:cs typeface="Times New Roman"/>
            </a:endParaRPr>
          </a:p>
        </p:txBody>
      </p:sp>
      <p:sp>
        <p:nvSpPr>
          <p:cNvPr id="13" name="Rectangle 12"/>
          <p:cNvSpPr/>
          <p:nvPr/>
        </p:nvSpPr>
        <p:spPr>
          <a:xfrm>
            <a:off x="5292080" y="3795886"/>
            <a:ext cx="3600400" cy="797013"/>
          </a:xfrm>
          <a:prstGeom prst="rect">
            <a:avLst/>
          </a:prstGeom>
        </p:spPr>
        <p:txBody>
          <a:bodyPr wrap="square">
            <a:spAutoFit/>
          </a:bodyPr>
          <a:lstStyle/>
          <a:p>
            <a:pPr algn="just">
              <a:lnSpc>
                <a:spcPct val="120000"/>
              </a:lnSpc>
              <a:spcAft>
                <a:spcPts val="1000"/>
              </a:spcAft>
            </a:pPr>
            <a:r>
              <a:rPr lang="en-US" sz="2000" b="1">
                <a:solidFill>
                  <a:srgbClr val="FF0000"/>
                </a:solidFill>
                <a:latin typeface="Cambria" pitchFamily="18" charset="0"/>
                <a:ea typeface="Cambria" pitchFamily="18" charset="0"/>
              </a:rPr>
              <a:t>-&gt; </a:t>
            </a:r>
            <a:r>
              <a:rPr lang="en-US" sz="2000" b="1" dirty="0" err="1">
                <a:solidFill>
                  <a:srgbClr val="FF0000"/>
                </a:solidFill>
                <a:latin typeface="Cambria" pitchFamily="18" charset="0"/>
                <a:ea typeface="Cambria" pitchFamily="18" charset="0"/>
              </a:rPr>
              <a:t>Vị</a:t>
            </a:r>
            <a:r>
              <a:rPr lang="en-US" sz="2000" b="1" dirty="0">
                <a:solidFill>
                  <a:srgbClr val="FF0000"/>
                </a:solidFill>
                <a:latin typeface="Cambria" pitchFamily="18" charset="0"/>
                <a:ea typeface="Cambria" pitchFamily="18" charset="0"/>
              </a:rPr>
              <a:t> </a:t>
            </a:r>
            <a:r>
              <a:rPr lang="en-US" sz="2000" b="1" dirty="0" err="1">
                <a:solidFill>
                  <a:srgbClr val="FF0000"/>
                </a:solidFill>
                <a:latin typeface="Cambria" pitchFamily="18" charset="0"/>
                <a:ea typeface="Cambria" pitchFamily="18" charset="0"/>
              </a:rPr>
              <a:t>vua</a:t>
            </a:r>
            <a:r>
              <a:rPr lang="en-US" sz="2000" b="1" dirty="0">
                <a:solidFill>
                  <a:srgbClr val="FF0000"/>
                </a:solidFill>
                <a:latin typeface="Cambria" pitchFamily="18" charset="0"/>
                <a:ea typeface="Cambria" pitchFamily="18" charset="0"/>
              </a:rPr>
              <a:t> </a:t>
            </a:r>
            <a:r>
              <a:rPr lang="en-US" sz="2000" b="1" dirty="0" err="1">
                <a:solidFill>
                  <a:srgbClr val="FF0000"/>
                </a:solidFill>
                <a:latin typeface="Cambria" pitchFamily="18" charset="0"/>
                <a:ea typeface="Cambria" pitchFamily="18" charset="0"/>
              </a:rPr>
              <a:t>anh</a:t>
            </a:r>
            <a:r>
              <a:rPr lang="en-US" sz="2000" b="1" dirty="0">
                <a:solidFill>
                  <a:srgbClr val="FF0000"/>
                </a:solidFill>
                <a:latin typeface="Cambria" pitchFamily="18" charset="0"/>
                <a:ea typeface="Cambria" pitchFamily="18" charset="0"/>
              </a:rPr>
              <a:t> minh, </a:t>
            </a:r>
            <a:r>
              <a:rPr lang="en-US" sz="2000" b="1" dirty="0" err="1">
                <a:solidFill>
                  <a:srgbClr val="FF0000"/>
                </a:solidFill>
                <a:latin typeface="Cambria" pitchFamily="18" charset="0"/>
                <a:ea typeface="Cambria" pitchFamily="18" charset="0"/>
              </a:rPr>
              <a:t>sáng</a:t>
            </a:r>
            <a:r>
              <a:rPr lang="en-US" sz="2000" b="1" dirty="0">
                <a:solidFill>
                  <a:srgbClr val="FF0000"/>
                </a:solidFill>
                <a:latin typeface="Cambria" pitchFamily="18" charset="0"/>
                <a:ea typeface="Cambria" pitchFamily="18" charset="0"/>
              </a:rPr>
              <a:t> </a:t>
            </a:r>
            <a:r>
              <a:rPr lang="en-US" sz="2000" b="1" dirty="0" err="1">
                <a:solidFill>
                  <a:srgbClr val="FF0000"/>
                </a:solidFill>
                <a:latin typeface="Cambria" pitchFamily="18" charset="0"/>
                <a:ea typeface="Cambria" pitchFamily="18" charset="0"/>
              </a:rPr>
              <a:t>suốt</a:t>
            </a:r>
            <a:r>
              <a:rPr lang="en-US" sz="2000" b="1" dirty="0">
                <a:solidFill>
                  <a:srgbClr val="FF0000"/>
                </a:solidFill>
                <a:latin typeface="Cambria" pitchFamily="18" charset="0"/>
                <a:ea typeface="Cambria" pitchFamily="18" charset="0"/>
              </a:rPr>
              <a:t>, </a:t>
            </a:r>
            <a:r>
              <a:rPr lang="en-US" sz="2000" b="1" dirty="0" err="1">
                <a:solidFill>
                  <a:srgbClr val="FF0000"/>
                </a:solidFill>
                <a:latin typeface="Cambria" pitchFamily="18" charset="0"/>
                <a:ea typeface="Cambria" pitchFamily="18" charset="0"/>
              </a:rPr>
              <a:t>biết</a:t>
            </a:r>
            <a:r>
              <a:rPr lang="en-US" sz="2000" b="1" dirty="0">
                <a:solidFill>
                  <a:srgbClr val="FF0000"/>
                </a:solidFill>
                <a:latin typeface="Cambria" pitchFamily="18" charset="0"/>
                <a:ea typeface="Cambria" pitchFamily="18" charset="0"/>
              </a:rPr>
              <a:t> </a:t>
            </a:r>
            <a:r>
              <a:rPr lang="en-US" sz="2000" b="1" dirty="0" err="1">
                <a:solidFill>
                  <a:srgbClr val="FF0000"/>
                </a:solidFill>
                <a:latin typeface="Cambria" pitchFamily="18" charset="0"/>
                <a:ea typeface="Cambria" pitchFamily="18" charset="0"/>
              </a:rPr>
              <a:t>trọng</a:t>
            </a:r>
            <a:r>
              <a:rPr lang="en-US" sz="2000" b="1" dirty="0">
                <a:solidFill>
                  <a:srgbClr val="FF0000"/>
                </a:solidFill>
                <a:latin typeface="Cambria" pitchFamily="18" charset="0"/>
                <a:ea typeface="Cambria" pitchFamily="18" charset="0"/>
              </a:rPr>
              <a:t> </a:t>
            </a:r>
            <a:r>
              <a:rPr lang="en-US" sz="2000" b="1" dirty="0" err="1">
                <a:solidFill>
                  <a:srgbClr val="FF0000"/>
                </a:solidFill>
                <a:latin typeface="Cambria" pitchFamily="18" charset="0"/>
                <a:ea typeface="Cambria" pitchFamily="18" charset="0"/>
              </a:rPr>
              <a:t>người</a:t>
            </a:r>
            <a:r>
              <a:rPr lang="en-US" sz="2000" b="1" dirty="0">
                <a:solidFill>
                  <a:srgbClr val="FF0000"/>
                </a:solidFill>
                <a:latin typeface="Cambria" pitchFamily="18" charset="0"/>
                <a:ea typeface="Cambria" pitchFamily="18" charset="0"/>
              </a:rPr>
              <a:t> </a:t>
            </a:r>
            <a:r>
              <a:rPr lang="en-US" sz="2000" b="1" dirty="0" err="1">
                <a:solidFill>
                  <a:srgbClr val="FF0000"/>
                </a:solidFill>
                <a:latin typeface="Cambria" pitchFamily="18" charset="0"/>
                <a:ea typeface="Cambria" pitchFamily="18" charset="0"/>
              </a:rPr>
              <a:t>có</a:t>
            </a:r>
            <a:r>
              <a:rPr lang="en-US" sz="2000" b="1" dirty="0">
                <a:solidFill>
                  <a:srgbClr val="FF0000"/>
                </a:solidFill>
                <a:latin typeface="Cambria" pitchFamily="18" charset="0"/>
                <a:ea typeface="Cambria" pitchFamily="18" charset="0"/>
              </a:rPr>
              <a:t> </a:t>
            </a:r>
            <a:r>
              <a:rPr lang="en-US" sz="2000" b="1" dirty="0" err="1">
                <a:solidFill>
                  <a:srgbClr val="FF0000"/>
                </a:solidFill>
                <a:latin typeface="Cambria" pitchFamily="18" charset="0"/>
                <a:ea typeface="Cambria" pitchFamily="18" charset="0"/>
              </a:rPr>
              <a:t>tài</a:t>
            </a:r>
            <a:r>
              <a:rPr lang="en-US" sz="2000" b="1" dirty="0">
                <a:solidFill>
                  <a:srgbClr val="FF0000"/>
                </a:solidFill>
                <a:latin typeface="Cambria" pitchFamily="18" charset="0"/>
                <a:ea typeface="Cambria" pitchFamily="18" charset="0"/>
              </a:rPr>
              <a:t>.</a:t>
            </a:r>
            <a:endParaRPr lang="en-US" sz="2000" b="1" dirty="0">
              <a:solidFill>
                <a:srgbClr val="FF0000"/>
              </a:solidFill>
              <a:latin typeface="Cambria" pitchFamily="18" charset="0"/>
              <a:ea typeface="Cambria" pitchFamily="18" charset="0"/>
              <a:cs typeface="Times New Roman"/>
            </a:endParaRPr>
          </a:p>
        </p:txBody>
      </p:sp>
    </p:spTree>
    <p:extLst>
      <p:ext uri="{BB962C8B-B14F-4D97-AF65-F5344CB8AC3E}">
        <p14:creationId xmlns:p14="http://schemas.microsoft.com/office/powerpoint/2010/main" val="163131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36"/>
          <p:cNvSpPr/>
          <p:nvPr/>
        </p:nvSpPr>
        <p:spPr>
          <a:xfrm>
            <a:off x="2051720" y="483518"/>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a:solidFill>
                  <a:srgbClr val="FF0000"/>
                </a:solidFill>
                <a:latin typeface="Cambria"/>
                <a:ea typeface="Cambria"/>
                <a:cs typeface="Cambria"/>
                <a:sym typeface="Cambria"/>
              </a:rPr>
              <a:t>b</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smtClean="0">
                <a:solidFill>
                  <a:srgbClr val="FF0000"/>
                </a:solidFill>
                <a:latin typeface="Cambria"/>
                <a:ea typeface="Cambria"/>
                <a:cs typeface="Cambria"/>
                <a:sym typeface="Cambria"/>
              </a:rPr>
              <a:t>Nhân</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smtClean="0">
                <a:solidFill>
                  <a:srgbClr val="FF0000"/>
                </a:solidFill>
                <a:latin typeface="Cambria"/>
                <a:ea typeface="Cambria"/>
                <a:cs typeface="Cambria"/>
                <a:sym typeface="Cambria"/>
              </a:rPr>
              <a:t>vật</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smtClean="0">
                <a:solidFill>
                  <a:srgbClr val="FF0000"/>
                </a:solidFill>
                <a:latin typeface="Cambria"/>
                <a:ea typeface="Cambria"/>
                <a:cs typeface="Cambria"/>
                <a:sym typeface="Cambria"/>
              </a:rPr>
              <a:t>vua</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smtClean="0">
                <a:solidFill>
                  <a:srgbClr val="FF0000"/>
                </a:solidFill>
                <a:latin typeface="Cambria"/>
                <a:ea typeface="Cambria"/>
                <a:cs typeface="Cambria"/>
                <a:sym typeface="Cambria"/>
              </a:rPr>
              <a:t>Thiệu</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smtClean="0">
                <a:solidFill>
                  <a:srgbClr val="FF0000"/>
                </a:solidFill>
                <a:latin typeface="Cambria"/>
                <a:ea typeface="Cambria"/>
                <a:cs typeface="Cambria"/>
                <a:sym typeface="Cambria"/>
              </a:rPr>
              <a:t>Bảo</a:t>
            </a:r>
            <a:endParaRPr sz="2400" b="1" i="0" u="none" strike="noStrike" cap="none" dirty="0">
              <a:solidFill>
                <a:srgbClr val="FF0000"/>
              </a:solidFill>
              <a:latin typeface="Cambria"/>
              <a:ea typeface="Cambria"/>
              <a:cs typeface="Cambria"/>
              <a:sym typeface="Cambria"/>
            </a:endParaRPr>
          </a:p>
        </p:txBody>
      </p:sp>
      <p:grpSp>
        <p:nvGrpSpPr>
          <p:cNvPr id="684" name="Google Shape;684;p36"/>
          <p:cNvGrpSpPr/>
          <p:nvPr/>
        </p:nvGrpSpPr>
        <p:grpSpPr>
          <a:xfrm>
            <a:off x="943701" y="1708288"/>
            <a:ext cx="4919217" cy="3095710"/>
            <a:chOff x="0" y="497"/>
            <a:chExt cx="4919217" cy="2813926"/>
          </a:xfrm>
        </p:grpSpPr>
        <p:sp>
          <p:nvSpPr>
            <p:cNvPr id="685" name="Google Shape;685;p36"/>
            <p:cNvSpPr/>
            <p:nvPr/>
          </p:nvSpPr>
          <p:spPr>
            <a:xfrm>
              <a:off x="0" y="2118940"/>
              <a:ext cx="4919217" cy="695483"/>
            </a:xfrm>
            <a:prstGeom prst="rect">
              <a:avLst/>
            </a:prstGeom>
            <a:solidFill>
              <a:schemeClr val="lt1"/>
            </a:soli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6"/>
            <p:cNvSpPr txBox="1"/>
            <p:nvPr/>
          </p:nvSpPr>
          <p:spPr>
            <a:xfrm>
              <a:off x="0" y="2118940"/>
              <a:ext cx="4919217" cy="695483"/>
            </a:xfrm>
            <a:prstGeom prst="rect">
              <a:avLst/>
            </a:prstGeom>
            <a:noFill/>
            <a:ln>
              <a:noFill/>
            </a:ln>
          </p:spPr>
          <p:txBody>
            <a:bodyPr spcFirstLastPara="1" wrap="square" lIns="142225" tIns="142225" rIns="142225" bIns="142225"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dirty="0">
                  <a:solidFill>
                    <a:srgbClr val="22170B"/>
                  </a:solidFill>
                  <a:latin typeface="Cambria"/>
                  <a:ea typeface="Cambria"/>
                  <a:cs typeface="Cambria"/>
                  <a:sym typeface="Cambria"/>
                </a:rPr>
                <a:t> </a:t>
              </a:r>
              <a:endParaRPr sz="1400" b="0" i="0" u="none" strike="noStrike" cap="none" dirty="0">
                <a:solidFill>
                  <a:srgbClr val="000000"/>
                </a:solidFill>
                <a:latin typeface="Arial"/>
                <a:ea typeface="Arial"/>
                <a:cs typeface="Arial"/>
                <a:sym typeface="Arial"/>
              </a:endParaRPr>
            </a:p>
          </p:txBody>
        </p:sp>
        <p:sp>
          <p:nvSpPr>
            <p:cNvPr id="687" name="Google Shape;687;p36"/>
            <p:cNvSpPr/>
            <p:nvPr/>
          </p:nvSpPr>
          <p:spPr>
            <a:xfrm rot="10800000">
              <a:off x="0" y="1059718"/>
              <a:ext cx="4919217" cy="1069653"/>
            </a:xfrm>
            <a:prstGeom prst="upArrowCallout">
              <a:avLst>
                <a:gd name="adj1" fmla="val 25000"/>
                <a:gd name="adj2" fmla="val 25000"/>
                <a:gd name="adj3" fmla="val 25000"/>
                <a:gd name="adj4" fmla="val 64977"/>
              </a:avLst>
            </a:prstGeom>
            <a:gradFill>
              <a:gsLst>
                <a:gs pos="0">
                  <a:schemeClr val="dk2"/>
                </a:gs>
                <a:gs pos="35000">
                  <a:schemeClr val="dk2"/>
                </a:gs>
                <a:gs pos="100000">
                  <a:schemeClr val="dk2"/>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6"/>
            <p:cNvSpPr txBox="1"/>
            <p:nvPr/>
          </p:nvSpPr>
          <p:spPr>
            <a:xfrm>
              <a:off x="0" y="1059718"/>
              <a:ext cx="4919217" cy="695028"/>
            </a:xfrm>
            <a:prstGeom prst="rect">
              <a:avLst/>
            </a:prstGeom>
            <a:noFill/>
            <a:ln>
              <a:noFill/>
            </a:ln>
          </p:spPr>
          <p:txBody>
            <a:bodyPr spcFirstLastPara="1" wrap="square" lIns="142225" tIns="142225" rIns="142225" bIns="1422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1400" b="0" i="0" u="none" strike="noStrike" cap="none" dirty="0">
                <a:solidFill>
                  <a:srgbClr val="000000"/>
                </a:solidFill>
                <a:latin typeface="Arial"/>
                <a:ea typeface="Arial"/>
                <a:cs typeface="Arial"/>
                <a:sym typeface="Arial"/>
              </a:endParaRPr>
            </a:p>
          </p:txBody>
        </p:sp>
        <p:sp>
          <p:nvSpPr>
            <p:cNvPr id="689" name="Google Shape;689;p36"/>
            <p:cNvSpPr/>
            <p:nvPr/>
          </p:nvSpPr>
          <p:spPr>
            <a:xfrm rot="10800000">
              <a:off x="0" y="497"/>
              <a:ext cx="4919217" cy="1069653"/>
            </a:xfrm>
            <a:prstGeom prst="upArrowCallout">
              <a:avLst>
                <a:gd name="adj1" fmla="val 25000"/>
                <a:gd name="adj2" fmla="val 25000"/>
                <a:gd name="adj3" fmla="val 25000"/>
                <a:gd name="adj4" fmla="val 64977"/>
              </a:avLst>
            </a:prstGeom>
            <a:gradFill>
              <a:gsLst>
                <a:gs pos="0">
                  <a:schemeClr val="dk2"/>
                </a:gs>
                <a:gs pos="35000">
                  <a:schemeClr val="dk2"/>
                </a:gs>
                <a:gs pos="100000">
                  <a:schemeClr val="dk2"/>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6"/>
            <p:cNvSpPr txBox="1"/>
            <p:nvPr/>
          </p:nvSpPr>
          <p:spPr>
            <a:xfrm>
              <a:off x="0" y="497"/>
              <a:ext cx="4919217" cy="695028"/>
            </a:xfrm>
            <a:prstGeom prst="rect">
              <a:avLst/>
            </a:prstGeom>
            <a:noFill/>
            <a:ln>
              <a:noFill/>
            </a:ln>
          </p:spPr>
          <p:txBody>
            <a:bodyPr spcFirstLastPara="1" wrap="square" lIns="142225" tIns="142225" rIns="142225" bIns="1422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22170B"/>
                </a:solidFill>
                <a:latin typeface="Cambria"/>
                <a:ea typeface="Cambria"/>
                <a:cs typeface="Cambria"/>
                <a:sym typeface="Cambria"/>
              </a:endParaRPr>
            </a:p>
          </p:txBody>
        </p:sp>
      </p:grpSp>
      <p:pic>
        <p:nvPicPr>
          <p:cNvPr id="691" name="Google Shape;691;p36" descr="Trần Thái Tông- Trần Cảnh | Việt nam, Lịch sử việt nam, Nghệ thuật lịch sử"/>
          <p:cNvPicPr preferRelativeResize="0"/>
          <p:nvPr/>
        </p:nvPicPr>
        <p:blipFill rotWithShape="1">
          <a:blip r:embed="rId3">
            <a:alphaModFix/>
          </a:blip>
          <a:srcRect/>
          <a:stretch/>
        </p:blipFill>
        <p:spPr>
          <a:xfrm>
            <a:off x="6306079" y="1707791"/>
            <a:ext cx="1990427" cy="2814920"/>
          </a:xfrm>
          <a:prstGeom prst="rect">
            <a:avLst/>
          </a:prstGeom>
          <a:noFill/>
          <a:ln>
            <a:noFill/>
          </a:ln>
        </p:spPr>
      </p:pic>
      <p:sp>
        <p:nvSpPr>
          <p:cNvPr id="692" name="Google Shape;692;p36"/>
          <p:cNvSpPr/>
          <p:nvPr/>
        </p:nvSpPr>
        <p:spPr>
          <a:xfrm>
            <a:off x="7699698" y="1492942"/>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36"/>
          <p:cNvSpPr/>
          <p:nvPr/>
        </p:nvSpPr>
        <p:spPr>
          <a:xfrm>
            <a:off x="977542" y="3979705"/>
            <a:ext cx="150809" cy="120671"/>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 name="Rectangle 2"/>
          <p:cNvSpPr/>
          <p:nvPr/>
        </p:nvSpPr>
        <p:spPr>
          <a:xfrm>
            <a:off x="960621" y="1708288"/>
            <a:ext cx="4885376" cy="830997"/>
          </a:xfrm>
          <a:prstGeom prst="rect">
            <a:avLst/>
          </a:prstGeom>
        </p:spPr>
        <p:txBody>
          <a:bodyPr wrap="square">
            <a:spAutoFit/>
          </a:bodyPr>
          <a:lstStyle/>
          <a:p>
            <a:pPr lvl="0">
              <a:buSzPts val="2000"/>
            </a:pPr>
            <a:r>
              <a:rPr lang="vi-VN" sz="2400" dirty="0">
                <a:solidFill>
                  <a:srgbClr val="22170B"/>
                </a:solidFill>
                <a:latin typeface="Cambria"/>
                <a:ea typeface="Cambria"/>
                <a:cs typeface="Cambria"/>
                <a:sym typeface="Cambria"/>
              </a:rPr>
              <a:t>Không trách phạt hành động của Hoài Văn.</a:t>
            </a:r>
            <a:endParaRPr lang="vi-VN" sz="2400" dirty="0">
              <a:solidFill>
                <a:srgbClr val="22170B"/>
              </a:solidFill>
              <a:latin typeface="Cambria"/>
              <a:ea typeface="Cambria"/>
              <a:cs typeface="Cambria"/>
              <a:sym typeface="Cambria"/>
            </a:endParaRPr>
          </a:p>
        </p:txBody>
      </p:sp>
      <p:sp>
        <p:nvSpPr>
          <p:cNvPr id="4" name="Rectangle 3"/>
          <p:cNvSpPr/>
          <p:nvPr/>
        </p:nvSpPr>
        <p:spPr>
          <a:xfrm>
            <a:off x="963587" y="2859782"/>
            <a:ext cx="4899331" cy="830997"/>
          </a:xfrm>
          <a:prstGeom prst="rect">
            <a:avLst/>
          </a:prstGeom>
        </p:spPr>
        <p:txBody>
          <a:bodyPr wrap="square">
            <a:spAutoFit/>
          </a:bodyPr>
          <a:lstStyle/>
          <a:p>
            <a:pPr lvl="0">
              <a:buSzPts val="2000"/>
            </a:pPr>
            <a:r>
              <a:rPr lang="vi-VN" sz="2400" dirty="0">
                <a:solidFill>
                  <a:srgbClr val="22170B"/>
                </a:solidFill>
                <a:latin typeface="Cambria"/>
                <a:ea typeface="Cambria"/>
                <a:cs typeface="Cambria"/>
                <a:sym typeface="Cambria"/>
              </a:rPr>
              <a:t>Khen : “</a:t>
            </a:r>
            <a:r>
              <a:rPr lang="vi-VN" sz="2400" i="1" dirty="0">
                <a:solidFill>
                  <a:srgbClr val="22170B"/>
                </a:solidFill>
                <a:latin typeface="Cambria"/>
                <a:ea typeface="Cambria"/>
                <a:cs typeface="Cambria"/>
                <a:sym typeface="Cambria"/>
              </a:rPr>
              <a:t>biết lo cho vua, chí ấy đáng trọng”.</a:t>
            </a:r>
            <a:endParaRPr lang="vi-VN" sz="1600" dirty="0"/>
          </a:p>
        </p:txBody>
      </p:sp>
      <p:sp>
        <p:nvSpPr>
          <p:cNvPr id="5" name="Rectangle 4"/>
          <p:cNvSpPr/>
          <p:nvPr/>
        </p:nvSpPr>
        <p:spPr>
          <a:xfrm>
            <a:off x="1052946" y="3973001"/>
            <a:ext cx="4809972" cy="830997"/>
          </a:xfrm>
          <a:prstGeom prst="rect">
            <a:avLst/>
          </a:prstGeom>
        </p:spPr>
        <p:txBody>
          <a:bodyPr wrap="square">
            <a:spAutoFit/>
          </a:bodyPr>
          <a:lstStyle/>
          <a:p>
            <a:pPr lvl="0" algn="just">
              <a:buSzPts val="2000"/>
            </a:pPr>
            <a:r>
              <a:rPr lang="vi-VN" sz="2400" b="1" dirty="0">
                <a:solidFill>
                  <a:srgbClr val="FF0000"/>
                </a:solidFill>
                <a:latin typeface="Cambria"/>
                <a:ea typeface="Cambria"/>
                <a:cs typeface="Cambria"/>
                <a:sym typeface="Cambria"/>
              </a:rPr>
              <a:t>Vị vua anh minh, sáng suốt, biết trọng người có tài.</a:t>
            </a:r>
            <a:endParaRPr lang="vi-VN" sz="16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animEffect transition="in" filter="fade">
                                      <p:cBhvr>
                                        <p:cTn id="7" dur="500"/>
                                        <p:tgtEl>
                                          <p:spTgt spid="6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1"/>
                                        </p:tgtEl>
                                        <p:attrNameLst>
                                          <p:attrName>style.visibility</p:attrName>
                                        </p:attrNameLst>
                                      </p:cBhvr>
                                      <p:to>
                                        <p:strVal val="visible"/>
                                      </p:to>
                                    </p:set>
                                    <p:animEffect transition="in" filter="fade">
                                      <p:cBhvr>
                                        <p:cTn id="12" dur="500"/>
                                        <p:tgtEl>
                                          <p:spTgt spid="69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84"/>
                                        </p:tgtEl>
                                        <p:attrNameLst>
                                          <p:attrName>style.visibility</p:attrName>
                                        </p:attrNameLst>
                                      </p:cBhvr>
                                      <p:to>
                                        <p:strVal val="visible"/>
                                      </p:to>
                                    </p:set>
                                    <p:animEffect transition="in" filter="barn(inVertical)">
                                      <p:cBhvr>
                                        <p:cTn id="17" dur="500"/>
                                        <p:tgtEl>
                                          <p:spTgt spid="68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218" name="Google Shape;218;p6"/>
          <p:cNvGrpSpPr/>
          <p:nvPr/>
        </p:nvGrpSpPr>
        <p:grpSpPr>
          <a:xfrm>
            <a:off x="1065431" y="623952"/>
            <a:ext cx="3078666" cy="3895595"/>
            <a:chOff x="1065431" y="623952"/>
            <a:chExt cx="3078666" cy="3895595"/>
          </a:xfrm>
        </p:grpSpPr>
        <p:sp>
          <p:nvSpPr>
            <p:cNvPr id="219" name="Google Shape;219;p6"/>
            <p:cNvSpPr/>
            <p:nvPr/>
          </p:nvSpPr>
          <p:spPr>
            <a:xfrm>
              <a:off x="1065431" y="623952"/>
              <a:ext cx="3078666" cy="3895595"/>
            </a:xfrm>
            <a:prstGeom prst="roundRect">
              <a:avLst>
                <a:gd name="adj" fmla="val 16667"/>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0" name="Google Shape;220;p6"/>
            <p:cNvSpPr/>
            <p:nvPr/>
          </p:nvSpPr>
          <p:spPr>
            <a:xfrm>
              <a:off x="1208564" y="859239"/>
              <a:ext cx="480485" cy="679131"/>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3">
                <a:alphaModFix/>
              </a:blip>
              <a:stretch>
                <a:fillRect/>
              </a:stretch>
            </a:blipFill>
            <a:ln>
              <a:noFill/>
            </a:ln>
          </p:spPr>
        </p:sp>
      </p:grpSp>
      <p:sp>
        <p:nvSpPr>
          <p:cNvPr id="221" name="Google Shape;221;p6"/>
          <p:cNvSpPr/>
          <p:nvPr/>
        </p:nvSpPr>
        <p:spPr>
          <a:xfrm>
            <a:off x="4572000" y="1229916"/>
            <a:ext cx="3820438" cy="2998866"/>
          </a:xfrm>
          <a:prstGeom prst="wedgeEllipseCallout">
            <a:avLst>
              <a:gd name="adj1" fmla="val -55878"/>
              <a:gd name="adj2" fmla="val 49472"/>
            </a:avLst>
          </a:prstGeom>
          <a:solidFill>
            <a:schemeClr val="lt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grpSp>
        <p:nvGrpSpPr>
          <p:cNvPr id="222" name="Google Shape;222;p6"/>
          <p:cNvGrpSpPr/>
          <p:nvPr/>
        </p:nvGrpSpPr>
        <p:grpSpPr>
          <a:xfrm>
            <a:off x="1448807" y="988598"/>
            <a:ext cx="2274813" cy="3401590"/>
            <a:chOff x="1178165" y="1302707"/>
            <a:chExt cx="2029128" cy="3034210"/>
          </a:xfrm>
        </p:grpSpPr>
        <p:sp>
          <p:nvSpPr>
            <p:cNvPr id="223" name="Google Shape;223;p6"/>
            <p:cNvSpPr/>
            <p:nvPr/>
          </p:nvSpPr>
          <p:spPr>
            <a:xfrm>
              <a:off x="1178165" y="1302707"/>
              <a:ext cx="2029128" cy="3034210"/>
            </a:xfrm>
            <a:custGeom>
              <a:avLst/>
              <a:gdLst/>
              <a:ahLst/>
              <a:cxnLst/>
              <a:rect l="l" t="t" r="r" b="b"/>
              <a:pathLst>
                <a:path w="4962127" h="7420004" extrusionOk="0">
                  <a:moveTo>
                    <a:pt x="0" y="0"/>
                  </a:moveTo>
                  <a:lnTo>
                    <a:pt x="4962127" y="0"/>
                  </a:lnTo>
                  <a:lnTo>
                    <a:pt x="4962127" y="7420003"/>
                  </a:lnTo>
                  <a:lnTo>
                    <a:pt x="0" y="7420003"/>
                  </a:lnTo>
                  <a:lnTo>
                    <a:pt x="0" y="0"/>
                  </a:lnTo>
                  <a:close/>
                </a:path>
              </a:pathLst>
            </a:custGeom>
            <a:blipFill rotWithShape="1">
              <a:blip r:embed="rId4">
                <a:alphaModFix/>
              </a:blip>
              <a:stretch>
                <a:fillRect/>
              </a:stretch>
            </a:blipFill>
            <a:ln>
              <a:noFill/>
            </a:ln>
          </p:spPr>
        </p:sp>
        <p:sp>
          <p:nvSpPr>
            <p:cNvPr id="224" name="Google Shape;224;p6"/>
            <p:cNvSpPr/>
            <p:nvPr/>
          </p:nvSpPr>
          <p:spPr>
            <a:xfrm>
              <a:off x="1843923" y="1694518"/>
              <a:ext cx="685176" cy="1086014"/>
            </a:xfrm>
            <a:custGeom>
              <a:avLst/>
              <a:gdLst/>
              <a:ahLst/>
              <a:cxnLst/>
              <a:rect l="l" t="t" r="r" b="b"/>
              <a:pathLst>
                <a:path w="1675563" h="2655792" extrusionOk="0">
                  <a:moveTo>
                    <a:pt x="0" y="0"/>
                  </a:moveTo>
                  <a:lnTo>
                    <a:pt x="1675563" y="0"/>
                  </a:lnTo>
                  <a:lnTo>
                    <a:pt x="1675563" y="2655792"/>
                  </a:lnTo>
                  <a:lnTo>
                    <a:pt x="0" y="2655792"/>
                  </a:lnTo>
                  <a:lnTo>
                    <a:pt x="0" y="0"/>
                  </a:lnTo>
                  <a:close/>
                </a:path>
              </a:pathLst>
            </a:custGeom>
            <a:blipFill rotWithShape="1">
              <a:blip r:embed="rId5">
                <a:alphaModFix/>
              </a:blip>
              <a:stretch>
                <a:fillRect/>
              </a:stretch>
            </a:blipFill>
            <a:ln>
              <a:noFill/>
            </a:ln>
          </p:spPr>
        </p:sp>
      </p:grpSp>
      <p:sp>
        <p:nvSpPr>
          <p:cNvPr id="225" name="Google Shape;225;p6"/>
          <p:cNvSpPr/>
          <p:nvPr/>
        </p:nvSpPr>
        <p:spPr>
          <a:xfrm>
            <a:off x="5546422" y="914718"/>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ĐÂY LÀ AI?</a:t>
            </a:r>
            <a:endParaRPr sz="1400" b="0" i="0" u="none" strike="noStrike" cap="none">
              <a:solidFill>
                <a:srgbClr val="000000"/>
              </a:solidFill>
              <a:latin typeface="Arial"/>
              <a:ea typeface="Arial"/>
              <a:cs typeface="Arial"/>
              <a:sym typeface="Arial"/>
            </a:endParaRPr>
          </a:p>
        </p:txBody>
      </p:sp>
      <p:sp>
        <p:nvSpPr>
          <p:cNvPr id="226" name="Google Shape;226;p6"/>
          <p:cNvSpPr/>
          <p:nvPr/>
        </p:nvSpPr>
        <p:spPr>
          <a:xfrm>
            <a:off x="7677436"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27" name="Google Shape;227;p6"/>
          <p:cNvSpPr/>
          <p:nvPr/>
        </p:nvSpPr>
        <p:spPr>
          <a:xfrm>
            <a:off x="4737673" y="102082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28" name="Google Shape;228;p6"/>
          <p:cNvSpPr txBox="1"/>
          <p:nvPr/>
        </p:nvSpPr>
        <p:spPr>
          <a:xfrm>
            <a:off x="4995673" y="2111141"/>
            <a:ext cx="3044972"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Họ Trần – chống Nguyên - Mông </a:t>
            </a:r>
            <a:endParaRPr sz="1400" b="0" i="0" u="none" strike="noStrike" cap="none">
              <a:solidFill>
                <a:srgbClr val="000000"/>
              </a:solidFill>
              <a:latin typeface="Arial"/>
              <a:ea typeface="Arial"/>
              <a:cs typeface="Arial"/>
              <a:sym typeface="Arial"/>
            </a:endParaRPr>
          </a:p>
        </p:txBody>
      </p:sp>
      <p:sp>
        <p:nvSpPr>
          <p:cNvPr id="229" name="Google Shape;229;p6"/>
          <p:cNvSpPr txBox="1"/>
          <p:nvPr/>
        </p:nvSpPr>
        <p:spPr>
          <a:xfrm>
            <a:off x="4995673" y="2923143"/>
            <a:ext cx="3044972" cy="4001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22170B"/>
                </a:solidFill>
                <a:latin typeface="Cambria"/>
                <a:ea typeface="Cambria"/>
                <a:cs typeface="Cambria"/>
                <a:sym typeface="Cambria"/>
              </a:rPr>
              <a:t>Bóp nát quả cam </a:t>
            </a:r>
            <a:endParaRPr sz="1400" b="0" i="0" u="none" strike="noStrike" cap="none">
              <a:solidFill>
                <a:srgbClr val="000000"/>
              </a:solidFill>
              <a:latin typeface="Arial"/>
              <a:ea typeface="Arial"/>
              <a:cs typeface="Arial"/>
              <a:sym typeface="Arial"/>
            </a:endParaRPr>
          </a:p>
        </p:txBody>
      </p:sp>
      <p:sp>
        <p:nvSpPr>
          <p:cNvPr id="230" name="Google Shape;230;p6"/>
          <p:cNvSpPr txBox="1"/>
          <p:nvPr/>
        </p:nvSpPr>
        <p:spPr>
          <a:xfrm>
            <a:off x="1249532" y="1903016"/>
            <a:ext cx="2765818"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0" i="0" u="none" strike="noStrike" cap="none">
                <a:solidFill>
                  <a:srgbClr val="000000"/>
                </a:solidFill>
                <a:latin typeface="Cambria"/>
                <a:ea typeface="Cambria"/>
                <a:cs typeface="Cambria"/>
                <a:sym typeface="Cambria"/>
              </a:rPr>
              <a:t>TRẦN QUỐC TOẢN</a:t>
            </a:r>
            <a:endParaRPr sz="5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5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8"/>
                                        </p:tgtEl>
                                        <p:attrNameLst>
                                          <p:attrName>style.visibility</p:attrName>
                                        </p:attrNameLst>
                                      </p:cBhvr>
                                      <p:to>
                                        <p:strVal val="visible"/>
                                      </p:to>
                                    </p:set>
                                    <p:animEffect transition="in" filter="fade">
                                      <p:cBhvr>
                                        <p:cTn id="17" dur="500"/>
                                        <p:tgtEl>
                                          <p:spTgt spid="2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9"/>
                                        </p:tgtEl>
                                        <p:attrNameLst>
                                          <p:attrName>style.visibility</p:attrName>
                                        </p:attrNameLst>
                                      </p:cBhvr>
                                      <p:to>
                                        <p:strVal val="visible"/>
                                      </p:to>
                                    </p:set>
                                    <p:animEffect transition="in" filter="fade">
                                      <p:cBhvr>
                                        <p:cTn id="22" dur="500"/>
                                        <p:tgtEl>
                                          <p:spTgt spid="2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22"/>
                                        </p:tgtEl>
                                      </p:cBhvr>
                                    </p:animEffect>
                                    <p:set>
                                      <p:cBhvr>
                                        <p:cTn id="27" dur="1" fill="hold">
                                          <p:stCondLst>
                                            <p:cond delay="500"/>
                                          </p:stCondLst>
                                        </p:cTn>
                                        <p:tgtEl>
                                          <p:spTgt spid="2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0"/>
                                        </p:tgtEl>
                                        <p:attrNameLst>
                                          <p:attrName>style.visibility</p:attrName>
                                        </p:attrNameLst>
                                      </p:cBhvr>
                                      <p:to>
                                        <p:strVal val="visible"/>
                                      </p:to>
                                    </p:set>
                                    <p:animEffect transition="in" filter="fade">
                                      <p:cBhvr>
                                        <p:cTn id="3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37"/>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a:solidFill>
                  <a:srgbClr val="FF0000"/>
                </a:solidFill>
                <a:latin typeface="Cambria"/>
                <a:ea typeface="Cambria"/>
                <a:cs typeface="Cambria"/>
                <a:sym typeface="Cambria"/>
              </a:rPr>
              <a:t>4</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a:t>
            </a:r>
            <a:r>
              <a:rPr lang="en-US" sz="2400" b="1" i="0" u="none" strike="noStrike" cap="none" dirty="0" err="1">
                <a:solidFill>
                  <a:srgbClr val="FF0000"/>
                </a:solidFill>
                <a:latin typeface="Times New Roman"/>
                <a:ea typeface="Times New Roman"/>
                <a:cs typeface="Times New Roman"/>
                <a:sym typeface="Times New Roman"/>
              </a:rPr>
              <a:t>ìm</a:t>
            </a:r>
            <a:r>
              <a:rPr lang="en-US" sz="2400" b="1" i="0" u="none" strike="noStrike" cap="none" dirty="0">
                <a:solidFill>
                  <a:srgbClr val="FF0000"/>
                </a:solidFill>
                <a:latin typeface="Times New Roman"/>
                <a:ea typeface="Times New Roman"/>
                <a:cs typeface="Times New Roman"/>
                <a:sym typeface="Times New Roman"/>
              </a:rPr>
              <a:t> </a:t>
            </a:r>
            <a:r>
              <a:rPr lang="en-US" sz="2400" b="1" i="0" u="none" strike="noStrike" cap="none" dirty="0" err="1">
                <a:solidFill>
                  <a:srgbClr val="FF0000"/>
                </a:solidFill>
                <a:latin typeface="Times New Roman"/>
                <a:ea typeface="Times New Roman"/>
                <a:cs typeface="Times New Roman"/>
                <a:sym typeface="Times New Roman"/>
              </a:rPr>
              <a:t>hiểu</a:t>
            </a:r>
            <a:r>
              <a:rPr lang="en-US" sz="2400" b="1" i="0" u="none" strike="noStrike" cap="none" dirty="0">
                <a:solidFill>
                  <a:srgbClr val="FF0000"/>
                </a:solidFill>
                <a:latin typeface="Times New Roman"/>
                <a:ea typeface="Times New Roman"/>
                <a:cs typeface="Times New Roman"/>
                <a:sym typeface="Times New Roman"/>
              </a:rPr>
              <a:t> </a:t>
            </a:r>
            <a:r>
              <a:rPr lang="en-US" sz="2400" b="1" i="0" u="none" strike="noStrike" cap="none" dirty="0" err="1">
                <a:solidFill>
                  <a:srgbClr val="FF0000"/>
                </a:solidFill>
                <a:latin typeface="Times New Roman"/>
                <a:ea typeface="Times New Roman"/>
                <a:cs typeface="Times New Roman"/>
                <a:sym typeface="Times New Roman"/>
              </a:rPr>
              <a:t>đề</a:t>
            </a:r>
            <a:r>
              <a:rPr lang="en-US" sz="2400" b="1" i="0" u="none" strike="noStrike" cap="none" dirty="0">
                <a:solidFill>
                  <a:srgbClr val="FF0000"/>
                </a:solidFill>
                <a:latin typeface="Times New Roman"/>
                <a:ea typeface="Times New Roman"/>
                <a:cs typeface="Times New Roman"/>
                <a:sym typeface="Times New Roman"/>
              </a:rPr>
              <a:t> </a:t>
            </a:r>
            <a:r>
              <a:rPr lang="en-US" sz="2400" b="1" i="0" u="none" strike="noStrike" cap="none" dirty="0" err="1">
                <a:solidFill>
                  <a:srgbClr val="FF0000"/>
                </a:solidFill>
                <a:latin typeface="Times New Roman"/>
                <a:ea typeface="Times New Roman"/>
                <a:cs typeface="Times New Roman"/>
                <a:sym typeface="Times New Roman"/>
              </a:rPr>
              <a:t>tài</a:t>
            </a:r>
            <a:r>
              <a:rPr lang="en-US" sz="2400" b="1" i="0" u="none" strike="noStrike" cap="none" dirty="0">
                <a:solidFill>
                  <a:srgbClr val="FF0000"/>
                </a:solidFill>
                <a:latin typeface="Times New Roman"/>
                <a:ea typeface="Times New Roman"/>
                <a:cs typeface="Times New Roman"/>
                <a:sym typeface="Times New Roman"/>
              </a:rPr>
              <a:t>, </a:t>
            </a:r>
            <a:r>
              <a:rPr lang="en-US" sz="2400" b="1" i="0" u="none" strike="noStrike" cap="none" dirty="0" err="1">
                <a:solidFill>
                  <a:srgbClr val="FF0000"/>
                </a:solidFill>
                <a:latin typeface="Times New Roman"/>
                <a:ea typeface="Times New Roman"/>
                <a:cs typeface="Times New Roman"/>
                <a:sym typeface="Times New Roman"/>
              </a:rPr>
              <a:t>chủ</a:t>
            </a:r>
            <a:r>
              <a:rPr lang="en-US" sz="2400" b="1" i="0" u="none" strike="noStrike" cap="none" dirty="0">
                <a:solidFill>
                  <a:srgbClr val="FF0000"/>
                </a:solidFill>
                <a:latin typeface="Times New Roman"/>
                <a:ea typeface="Times New Roman"/>
                <a:cs typeface="Times New Roman"/>
                <a:sym typeface="Times New Roman"/>
              </a:rPr>
              <a:t> </a:t>
            </a:r>
            <a:r>
              <a:rPr lang="en-US" sz="2400" b="1" i="0" u="none" strike="noStrike" cap="none" dirty="0" err="1">
                <a:solidFill>
                  <a:srgbClr val="FF0000"/>
                </a:solidFill>
                <a:latin typeface="Times New Roman"/>
                <a:ea typeface="Times New Roman"/>
                <a:cs typeface="Times New Roman"/>
                <a:sym typeface="Times New Roman"/>
              </a:rPr>
              <a:t>đề</a:t>
            </a:r>
            <a:endParaRPr sz="2400" b="0" i="0" u="none" strike="noStrike" cap="none" dirty="0">
              <a:solidFill>
                <a:srgbClr val="FF0000"/>
              </a:solidFill>
              <a:latin typeface="Calibri"/>
              <a:ea typeface="Calibri"/>
              <a:cs typeface="Calibri"/>
              <a:sym typeface="Calibri"/>
            </a:endParaRPr>
          </a:p>
        </p:txBody>
      </p:sp>
      <p:sp>
        <p:nvSpPr>
          <p:cNvPr id="699" name="Google Shape;699;p37"/>
          <p:cNvSpPr/>
          <p:nvPr/>
        </p:nvSpPr>
        <p:spPr>
          <a:xfrm>
            <a:off x="751562" y="1723353"/>
            <a:ext cx="3981804" cy="2817321"/>
          </a:xfrm>
          <a:prstGeom prst="flowChartDocument">
            <a:avLst/>
          </a:prstGeom>
          <a:solidFill>
            <a:schemeClr val="dk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sp>
        <p:nvSpPr>
          <p:cNvPr id="700" name="Google Shape;700;p37"/>
          <p:cNvSpPr/>
          <p:nvPr/>
        </p:nvSpPr>
        <p:spPr>
          <a:xfrm>
            <a:off x="1725984" y="1218505"/>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NHIỆM VỤ 1</a:t>
            </a:r>
            <a:endParaRPr sz="1400" b="0" i="0" u="none" strike="noStrike" cap="none">
              <a:solidFill>
                <a:srgbClr val="000000"/>
              </a:solidFill>
              <a:latin typeface="Arial"/>
              <a:ea typeface="Arial"/>
              <a:cs typeface="Arial"/>
              <a:sym typeface="Arial"/>
            </a:endParaRPr>
          </a:p>
        </p:txBody>
      </p:sp>
      <p:sp>
        <p:nvSpPr>
          <p:cNvPr id="701" name="Google Shape;701;p37"/>
          <p:cNvSpPr/>
          <p:nvPr/>
        </p:nvSpPr>
        <p:spPr>
          <a:xfrm>
            <a:off x="3856998" y="129738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02" name="Google Shape;702;p37"/>
          <p:cNvSpPr/>
          <p:nvPr/>
        </p:nvSpPr>
        <p:spPr>
          <a:xfrm>
            <a:off x="1165433" y="129738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03" name="Google Shape;703;p37"/>
          <p:cNvSpPr txBox="1"/>
          <p:nvPr/>
        </p:nvSpPr>
        <p:spPr>
          <a:xfrm>
            <a:off x="1044081" y="2060228"/>
            <a:ext cx="3396766" cy="208627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Xác định</a:t>
            </a:r>
            <a:endParaRPr sz="2200" b="0" i="1" u="none" strike="noStrike" cap="none">
              <a:solidFill>
                <a:srgbClr val="22170B"/>
              </a:solidFill>
              <a:latin typeface="Cambria"/>
              <a:ea typeface="Cambria"/>
              <a:cs typeface="Cambria"/>
              <a:sym typeface="Cambria"/>
            </a:endParaRPr>
          </a:p>
          <a:p>
            <a:pPr marL="342900" marR="0" lvl="0" indent="-342900" algn="l" rtl="0">
              <a:lnSpc>
                <a:spcPct val="120000"/>
              </a:lnSpc>
              <a:spcBef>
                <a:spcPts val="0"/>
              </a:spcBef>
              <a:spcAft>
                <a:spcPts val="0"/>
              </a:spcAft>
              <a:buClr>
                <a:srgbClr val="000000"/>
              </a:buClr>
              <a:buSzPts val="2200"/>
              <a:buFont typeface="Arial"/>
              <a:buChar char="•"/>
            </a:pPr>
            <a:r>
              <a:rPr lang="en-US" sz="2200" b="0" i="1" u="none" strike="noStrike" cap="none">
                <a:solidFill>
                  <a:srgbClr val="22170B"/>
                </a:solidFill>
                <a:latin typeface="Cambria"/>
                <a:ea typeface="Cambria"/>
                <a:cs typeface="Cambria"/>
                <a:sym typeface="Cambria"/>
              </a:rPr>
              <a:t>đề tài, chủ đề của truyện</a:t>
            </a:r>
            <a:endParaRPr sz="2200" b="0" i="1" u="none" strike="noStrike" cap="none">
              <a:solidFill>
                <a:srgbClr val="22170B"/>
              </a:solidFill>
              <a:latin typeface="Cambria"/>
              <a:ea typeface="Cambria"/>
              <a:cs typeface="Cambria"/>
              <a:sym typeface="Cambria"/>
            </a:endParaRPr>
          </a:p>
          <a:p>
            <a:pPr marL="342900" marR="0" lvl="0" indent="-342900" algn="l" rtl="0">
              <a:lnSpc>
                <a:spcPct val="120000"/>
              </a:lnSpc>
              <a:spcBef>
                <a:spcPts val="0"/>
              </a:spcBef>
              <a:spcAft>
                <a:spcPts val="0"/>
              </a:spcAft>
              <a:buClr>
                <a:srgbClr val="000000"/>
              </a:buClr>
              <a:buSzPts val="2200"/>
              <a:buFont typeface="Arial"/>
              <a:buChar char="•"/>
            </a:pPr>
            <a:r>
              <a:rPr lang="en-US" sz="2200" b="0" i="1" u="none" strike="noStrike" cap="none">
                <a:solidFill>
                  <a:srgbClr val="22170B"/>
                </a:solidFill>
                <a:latin typeface="Cambria"/>
                <a:ea typeface="Cambria"/>
                <a:cs typeface="Cambria"/>
                <a:sym typeface="Cambria"/>
              </a:rPr>
              <a:t>suy nghĩ về những bài học cuộc sống được gợi ra từ truyện. </a:t>
            </a:r>
            <a:endParaRPr sz="1400" b="0" i="0" u="none" strike="noStrike" cap="none">
              <a:solidFill>
                <a:srgbClr val="000000"/>
              </a:solidFill>
              <a:latin typeface="Arial"/>
              <a:ea typeface="Arial"/>
              <a:cs typeface="Arial"/>
              <a:sym typeface="Arial"/>
            </a:endParaRPr>
          </a:p>
        </p:txBody>
      </p:sp>
      <p:sp>
        <p:nvSpPr>
          <p:cNvPr id="704" name="Google Shape;704;p37"/>
          <p:cNvSpPr txBox="1">
            <a:spLocks noGrp="1"/>
          </p:cNvSpPr>
          <p:nvPr>
            <p:ph type="title"/>
          </p:nvPr>
        </p:nvSpPr>
        <p:spPr>
          <a:xfrm>
            <a:off x="5850415" y="1258230"/>
            <a:ext cx="1783912" cy="59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200" i="1">
                <a:solidFill>
                  <a:srgbClr val="8B6639"/>
                </a:solidFill>
                <a:latin typeface="Cambria"/>
                <a:ea typeface="Cambria"/>
                <a:cs typeface="Cambria"/>
                <a:sym typeface="Cambria"/>
              </a:rPr>
              <a:t>* Đề tài</a:t>
            </a:r>
            <a:endParaRPr sz="2200" i="1">
              <a:solidFill>
                <a:srgbClr val="8B6639"/>
              </a:solidFill>
              <a:latin typeface="Cambria"/>
              <a:ea typeface="Cambria"/>
              <a:cs typeface="Cambria"/>
              <a:sym typeface="Cambria"/>
            </a:endParaRPr>
          </a:p>
        </p:txBody>
      </p:sp>
      <p:sp>
        <p:nvSpPr>
          <p:cNvPr id="705" name="Google Shape;705;p37"/>
          <p:cNvSpPr txBox="1"/>
          <p:nvPr/>
        </p:nvSpPr>
        <p:spPr>
          <a:xfrm>
            <a:off x="5169494" y="1981097"/>
            <a:ext cx="3396766" cy="83785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Người anh hùng trong lịch sử chống giặc ngoại xâm.</a:t>
            </a:r>
            <a:endParaRPr sz="1400" b="0" i="0" u="none" strike="noStrike" cap="none">
              <a:solidFill>
                <a:srgbClr val="000000"/>
              </a:solidFill>
              <a:latin typeface="Arial"/>
              <a:ea typeface="Arial"/>
              <a:cs typeface="Arial"/>
              <a:sym typeface="Arial"/>
            </a:endParaRPr>
          </a:p>
        </p:txBody>
      </p:sp>
      <p:grpSp>
        <p:nvGrpSpPr>
          <p:cNvPr id="706" name="Google Shape;706;p37"/>
          <p:cNvGrpSpPr/>
          <p:nvPr/>
        </p:nvGrpSpPr>
        <p:grpSpPr>
          <a:xfrm rot="485832">
            <a:off x="5852187" y="3067539"/>
            <a:ext cx="2585017" cy="2015456"/>
            <a:chOff x="2333845" y="1268440"/>
            <a:chExt cx="3168487" cy="2470369"/>
          </a:xfrm>
        </p:grpSpPr>
        <p:grpSp>
          <p:nvGrpSpPr>
            <p:cNvPr id="707" name="Google Shape;707;p37"/>
            <p:cNvGrpSpPr/>
            <p:nvPr/>
          </p:nvGrpSpPr>
          <p:grpSpPr>
            <a:xfrm>
              <a:off x="2333845" y="1404690"/>
              <a:ext cx="3168487" cy="2334119"/>
              <a:chOff x="0" y="0"/>
              <a:chExt cx="19050000" cy="14033500"/>
            </a:xfrm>
          </p:grpSpPr>
          <p:sp>
            <p:nvSpPr>
              <p:cNvPr id="708" name="Google Shape;708;p37"/>
              <p:cNvSpPr/>
              <p:nvPr/>
            </p:nvSpPr>
            <p:spPr>
              <a:xfrm>
                <a:off x="1169582" y="1014439"/>
                <a:ext cx="16710835" cy="12004622"/>
              </a:xfrm>
              <a:custGeom>
                <a:avLst/>
                <a:gdLst/>
                <a:ahLst/>
                <a:cxnLst/>
                <a:rect l="l" t="t" r="r" b="b"/>
                <a:pathLst>
                  <a:path w="16710835" h="12004622" extrusionOk="0">
                    <a:moveTo>
                      <a:pt x="0" y="0"/>
                    </a:moveTo>
                    <a:lnTo>
                      <a:pt x="16710835" y="0"/>
                    </a:lnTo>
                    <a:lnTo>
                      <a:pt x="16710835" y="12004622"/>
                    </a:lnTo>
                    <a:lnTo>
                      <a:pt x="0" y="12004622"/>
                    </a:lnTo>
                    <a:close/>
                  </a:path>
                </a:pathLst>
              </a:custGeom>
              <a:blipFill rotWithShape="1">
                <a:blip r:embed="rId3">
                  <a:alphaModFix/>
                </a:blip>
                <a:stretch>
                  <a:fillRect t="-5691" b="-60783"/>
                </a:stretch>
              </a:blipFill>
              <a:ln>
                <a:noFill/>
              </a:ln>
            </p:spPr>
          </p:sp>
          <p:sp>
            <p:nvSpPr>
              <p:cNvPr id="709" name="Google Shape;709;p37"/>
              <p:cNvSpPr/>
              <p:nvPr/>
            </p:nvSpPr>
            <p:spPr>
              <a:xfrm>
                <a:off x="0" y="0"/>
                <a:ext cx="19050000" cy="14033500"/>
              </a:xfrm>
              <a:custGeom>
                <a:avLst/>
                <a:gdLst/>
                <a:ahLst/>
                <a:cxnLst/>
                <a:rect l="l" t="t" r="r" b="b"/>
                <a:pathLst>
                  <a:path w="19050000" h="14033500" extrusionOk="0">
                    <a:moveTo>
                      <a:pt x="0" y="0"/>
                    </a:moveTo>
                    <a:lnTo>
                      <a:pt x="19050000" y="0"/>
                    </a:lnTo>
                    <a:lnTo>
                      <a:pt x="19050000" y="14033500"/>
                    </a:lnTo>
                    <a:lnTo>
                      <a:pt x="0" y="14033500"/>
                    </a:lnTo>
                    <a:close/>
                  </a:path>
                </a:pathLst>
              </a:custGeom>
              <a:blipFill rotWithShape="1">
                <a:blip r:embed="rId4">
                  <a:alphaModFix/>
                </a:blip>
                <a:stretch>
                  <a:fillRect b="-278"/>
                </a:stretch>
              </a:blipFill>
              <a:ln>
                <a:noFill/>
              </a:ln>
            </p:spPr>
          </p:sp>
        </p:grpSp>
        <p:sp>
          <p:nvSpPr>
            <p:cNvPr id="710" name="Google Shape;710;p37"/>
            <p:cNvSpPr/>
            <p:nvPr/>
          </p:nvSpPr>
          <p:spPr>
            <a:xfrm rot="-5400000">
              <a:off x="3618269" y="597792"/>
              <a:ext cx="599638" cy="1940934"/>
            </a:xfrm>
            <a:custGeom>
              <a:avLst/>
              <a:gdLst/>
              <a:ahLst/>
              <a:cxnLst/>
              <a:rect l="l" t="t" r="r" b="b"/>
              <a:pathLst>
                <a:path w="1199276" h="3881867" extrusionOk="0">
                  <a:moveTo>
                    <a:pt x="0" y="0"/>
                  </a:moveTo>
                  <a:lnTo>
                    <a:pt x="1199276" y="0"/>
                  </a:lnTo>
                  <a:lnTo>
                    <a:pt x="1199276" y="3881867"/>
                  </a:lnTo>
                  <a:lnTo>
                    <a:pt x="0" y="3881867"/>
                  </a:lnTo>
                  <a:lnTo>
                    <a:pt x="0" y="0"/>
                  </a:lnTo>
                  <a:close/>
                </a:path>
              </a:pathLst>
            </a:custGeom>
            <a:blipFill rotWithShape="1">
              <a:blip r:embed="rId5">
                <a:alphaModFix/>
              </a:blip>
              <a:stretch>
                <a:fillRect/>
              </a:stretch>
            </a:blip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fade">
                                      <p:cBhvr>
                                        <p:cTn id="7" dur="500"/>
                                        <p:tgtEl>
                                          <p:spTgt spid="6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0"/>
                                        </p:tgtEl>
                                        <p:attrNameLst>
                                          <p:attrName>style.visibility</p:attrName>
                                        </p:attrNameLst>
                                      </p:cBhvr>
                                      <p:to>
                                        <p:strVal val="visible"/>
                                      </p:to>
                                    </p:set>
                                    <p:animEffect transition="in" filter="fade">
                                      <p:cBhvr>
                                        <p:cTn id="12" dur="500"/>
                                        <p:tgtEl>
                                          <p:spTgt spid="7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9"/>
                                        </p:tgtEl>
                                        <p:attrNameLst>
                                          <p:attrName>style.visibility</p:attrName>
                                        </p:attrNameLst>
                                      </p:cBhvr>
                                      <p:to>
                                        <p:strVal val="visible"/>
                                      </p:to>
                                    </p:set>
                                    <p:animEffect transition="in" filter="fade">
                                      <p:cBhvr>
                                        <p:cTn id="17" dur="500"/>
                                        <p:tgtEl>
                                          <p:spTgt spid="6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3"/>
                                        </p:tgtEl>
                                        <p:attrNameLst>
                                          <p:attrName>style.visibility</p:attrName>
                                        </p:attrNameLst>
                                      </p:cBhvr>
                                      <p:to>
                                        <p:strVal val="visible"/>
                                      </p:to>
                                    </p:set>
                                    <p:animEffect transition="in" filter="fade">
                                      <p:cBhvr>
                                        <p:cTn id="22" dur="500"/>
                                        <p:tgtEl>
                                          <p:spTgt spid="7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4"/>
                                        </p:tgtEl>
                                        <p:attrNameLst>
                                          <p:attrName>style.visibility</p:attrName>
                                        </p:attrNameLst>
                                      </p:cBhvr>
                                      <p:to>
                                        <p:strVal val="visible"/>
                                      </p:to>
                                    </p:set>
                                    <p:animEffect transition="in" filter="fade">
                                      <p:cBhvr>
                                        <p:cTn id="27" dur="500"/>
                                        <p:tgtEl>
                                          <p:spTgt spid="70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5"/>
                                        </p:tgtEl>
                                        <p:attrNameLst>
                                          <p:attrName>style.visibility</p:attrName>
                                        </p:attrNameLst>
                                      </p:cBhvr>
                                      <p:to>
                                        <p:strVal val="visible"/>
                                      </p:to>
                                    </p:set>
                                    <p:animEffect transition="in" filter="fade">
                                      <p:cBhvr>
                                        <p:cTn id="32" dur="500"/>
                                        <p:tgtEl>
                                          <p:spTgt spid="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38"/>
          <p:cNvSpPr/>
          <p:nvPr/>
        </p:nvSpPr>
        <p:spPr>
          <a:xfrm>
            <a:off x="2400808" y="141404"/>
            <a:ext cx="4467069" cy="796691"/>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a:solidFill>
                  <a:srgbClr val="FF0000"/>
                </a:solidFill>
                <a:latin typeface="Cambria"/>
                <a:ea typeface="Cambria"/>
                <a:cs typeface="Cambria"/>
                <a:sym typeface="Cambria"/>
              </a:rPr>
              <a:t>4</a:t>
            </a:r>
            <a:r>
              <a:rPr lang="en-US" sz="2400" b="1" i="0" u="none" strike="noStrike" cap="none" dirty="0" smtClean="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Tìm</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hiểu</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đề</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tài</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chủ</a:t>
            </a:r>
            <a:r>
              <a:rPr lang="en-US" sz="2400" b="1" i="0" u="none" strike="noStrike" cap="none" dirty="0">
                <a:solidFill>
                  <a:srgbClr val="FF0000"/>
                </a:solidFill>
                <a:latin typeface="Cambria"/>
                <a:ea typeface="Cambria"/>
                <a:cs typeface="Cambria"/>
                <a:sym typeface="Cambria"/>
              </a:rPr>
              <a:t> </a:t>
            </a:r>
            <a:r>
              <a:rPr lang="en-US" sz="2400" b="1" i="0" u="none" strike="noStrike" cap="none" dirty="0" err="1">
                <a:solidFill>
                  <a:srgbClr val="FF0000"/>
                </a:solidFill>
                <a:latin typeface="Cambria"/>
                <a:ea typeface="Cambria"/>
                <a:cs typeface="Cambria"/>
                <a:sym typeface="Cambria"/>
              </a:rPr>
              <a:t>đề</a:t>
            </a:r>
            <a:endParaRPr sz="2400" b="0" i="0" u="none" strike="noStrike" cap="none" dirty="0">
              <a:solidFill>
                <a:srgbClr val="FF0000"/>
              </a:solidFill>
              <a:latin typeface="Cambria"/>
              <a:ea typeface="Cambria"/>
              <a:cs typeface="Cambria"/>
              <a:sym typeface="Cambria"/>
            </a:endParaRPr>
          </a:p>
        </p:txBody>
      </p:sp>
      <p:sp>
        <p:nvSpPr>
          <p:cNvPr id="716" name="Google Shape;716;p38"/>
          <p:cNvSpPr/>
          <p:nvPr/>
        </p:nvSpPr>
        <p:spPr>
          <a:xfrm>
            <a:off x="751562" y="1723353"/>
            <a:ext cx="3981804" cy="2817321"/>
          </a:xfrm>
          <a:prstGeom prst="flowChartDocument">
            <a:avLst/>
          </a:prstGeom>
          <a:solidFill>
            <a:schemeClr val="dk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sp>
        <p:nvSpPr>
          <p:cNvPr id="717" name="Google Shape;717;p38"/>
          <p:cNvSpPr/>
          <p:nvPr/>
        </p:nvSpPr>
        <p:spPr>
          <a:xfrm>
            <a:off x="1725984" y="1218505"/>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NHIỆM VỤ 1</a:t>
            </a:r>
            <a:endParaRPr sz="1400" b="0" i="0" u="none" strike="noStrike" cap="none">
              <a:solidFill>
                <a:srgbClr val="000000"/>
              </a:solidFill>
              <a:latin typeface="Arial"/>
              <a:ea typeface="Arial"/>
              <a:cs typeface="Arial"/>
              <a:sym typeface="Arial"/>
            </a:endParaRPr>
          </a:p>
        </p:txBody>
      </p:sp>
      <p:sp>
        <p:nvSpPr>
          <p:cNvPr id="718" name="Google Shape;718;p38"/>
          <p:cNvSpPr/>
          <p:nvPr/>
        </p:nvSpPr>
        <p:spPr>
          <a:xfrm>
            <a:off x="3856998" y="129738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19" name="Google Shape;719;p38"/>
          <p:cNvSpPr/>
          <p:nvPr/>
        </p:nvSpPr>
        <p:spPr>
          <a:xfrm>
            <a:off x="1165433" y="1297380"/>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20" name="Google Shape;720;p38"/>
          <p:cNvSpPr txBox="1"/>
          <p:nvPr/>
        </p:nvSpPr>
        <p:spPr>
          <a:xfrm>
            <a:off x="1044081" y="2060228"/>
            <a:ext cx="3396766" cy="208627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Xác định</a:t>
            </a:r>
            <a:endParaRPr sz="2200" b="0" i="1" u="none" strike="noStrike" cap="none">
              <a:solidFill>
                <a:srgbClr val="22170B"/>
              </a:solidFill>
              <a:latin typeface="Cambria"/>
              <a:ea typeface="Cambria"/>
              <a:cs typeface="Cambria"/>
              <a:sym typeface="Cambria"/>
            </a:endParaRPr>
          </a:p>
          <a:p>
            <a:pPr marL="342900" marR="0" lvl="0" indent="-342900" algn="l" rtl="0">
              <a:lnSpc>
                <a:spcPct val="120000"/>
              </a:lnSpc>
              <a:spcBef>
                <a:spcPts val="0"/>
              </a:spcBef>
              <a:spcAft>
                <a:spcPts val="0"/>
              </a:spcAft>
              <a:buClr>
                <a:srgbClr val="000000"/>
              </a:buClr>
              <a:buSzPts val="2200"/>
              <a:buFont typeface="Arial"/>
              <a:buChar char="•"/>
            </a:pPr>
            <a:r>
              <a:rPr lang="en-US" sz="2200" b="0" i="1" u="none" strike="noStrike" cap="none">
                <a:solidFill>
                  <a:srgbClr val="22170B"/>
                </a:solidFill>
                <a:latin typeface="Cambria"/>
                <a:ea typeface="Cambria"/>
                <a:cs typeface="Cambria"/>
                <a:sym typeface="Cambria"/>
              </a:rPr>
              <a:t>đề tài, chủ đề của truyện</a:t>
            </a:r>
            <a:endParaRPr sz="2200" b="0" i="1" u="none" strike="noStrike" cap="none">
              <a:solidFill>
                <a:srgbClr val="22170B"/>
              </a:solidFill>
              <a:latin typeface="Cambria"/>
              <a:ea typeface="Cambria"/>
              <a:cs typeface="Cambria"/>
              <a:sym typeface="Cambria"/>
            </a:endParaRPr>
          </a:p>
          <a:p>
            <a:pPr marL="342900" marR="0" lvl="0" indent="-342900" algn="l" rtl="0">
              <a:lnSpc>
                <a:spcPct val="120000"/>
              </a:lnSpc>
              <a:spcBef>
                <a:spcPts val="0"/>
              </a:spcBef>
              <a:spcAft>
                <a:spcPts val="0"/>
              </a:spcAft>
              <a:buClr>
                <a:srgbClr val="000000"/>
              </a:buClr>
              <a:buSzPts val="2200"/>
              <a:buFont typeface="Arial"/>
              <a:buChar char="•"/>
            </a:pPr>
            <a:r>
              <a:rPr lang="en-US" sz="2200" b="0" i="1" u="none" strike="noStrike" cap="none">
                <a:solidFill>
                  <a:srgbClr val="22170B"/>
                </a:solidFill>
                <a:latin typeface="Cambria"/>
                <a:ea typeface="Cambria"/>
                <a:cs typeface="Cambria"/>
                <a:sym typeface="Cambria"/>
              </a:rPr>
              <a:t>suy nghĩ về những bài học cuộc sống được gợi ra từ truyện. </a:t>
            </a:r>
            <a:endParaRPr sz="1400" b="0" i="0" u="none" strike="noStrike" cap="none">
              <a:solidFill>
                <a:srgbClr val="000000"/>
              </a:solidFill>
              <a:latin typeface="Arial"/>
              <a:ea typeface="Arial"/>
              <a:cs typeface="Arial"/>
              <a:sym typeface="Arial"/>
            </a:endParaRPr>
          </a:p>
        </p:txBody>
      </p:sp>
      <p:sp>
        <p:nvSpPr>
          <p:cNvPr id="721" name="Google Shape;721;p38"/>
          <p:cNvSpPr txBox="1">
            <a:spLocks noGrp="1"/>
          </p:cNvSpPr>
          <p:nvPr>
            <p:ph type="title"/>
          </p:nvPr>
        </p:nvSpPr>
        <p:spPr>
          <a:xfrm>
            <a:off x="5850415" y="1258230"/>
            <a:ext cx="1783912" cy="59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200" i="1">
                <a:solidFill>
                  <a:srgbClr val="8B6639"/>
                </a:solidFill>
                <a:latin typeface="Cambria"/>
                <a:ea typeface="Cambria"/>
                <a:cs typeface="Cambria"/>
                <a:sym typeface="Cambria"/>
              </a:rPr>
              <a:t>* Chủ đề</a:t>
            </a:r>
            <a:endParaRPr sz="2200" i="1">
              <a:solidFill>
                <a:srgbClr val="8B6639"/>
              </a:solidFill>
              <a:latin typeface="Cambria"/>
              <a:ea typeface="Cambria"/>
              <a:cs typeface="Cambria"/>
              <a:sym typeface="Cambria"/>
            </a:endParaRPr>
          </a:p>
        </p:txBody>
      </p:sp>
      <p:sp>
        <p:nvSpPr>
          <p:cNvPr id="722" name="Google Shape;722;p38"/>
          <p:cNvSpPr txBox="1"/>
          <p:nvPr/>
        </p:nvSpPr>
        <p:spPr>
          <a:xfrm>
            <a:off x="5150644" y="1808263"/>
            <a:ext cx="3415616" cy="281765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Tác phẩm làm sống dậy  cuộc chiến hào hùng đẫm máu và nước mắt để đổi về nền độc lập cho dân tộc Việt Nam; khắc họa một cách chân thực các sự kiện lịch sử, con người, dân tộc.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500"/>
                                        <p:tgtEl>
                                          <p:spTgt spid="7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2"/>
                                        </p:tgtEl>
                                        <p:attrNameLst>
                                          <p:attrName>style.visibility</p:attrName>
                                        </p:attrNameLst>
                                      </p:cBhvr>
                                      <p:to>
                                        <p:strVal val="visible"/>
                                      </p:to>
                                    </p:set>
                                    <p:animEffect transition="in" filter="fade">
                                      <p:cBhvr>
                                        <p:cTn id="12" dur="500"/>
                                        <p:tgtEl>
                                          <p:spTgt spid="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39"/>
          <p:cNvSpPr txBox="1"/>
          <p:nvPr/>
        </p:nvSpPr>
        <p:spPr>
          <a:xfrm>
            <a:off x="734669" y="2713309"/>
            <a:ext cx="7859899" cy="178510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Học lịch sử để hiểu được cội nguồn của tổ tiên, ông cha, làng xóm, cội nguồn của dân tộc mình; biết được tổ tiên, ông cha đã sống và lao động như thế nào để tạo nên đất nước ngày nay, từ đó biết quý trọng những gì mình đang có; biết ơn những người đã làm ra nó, cũng như biết mình phải làm gì cho đất nước.</a:t>
            </a:r>
            <a:endParaRPr sz="1400" b="0" i="0" u="none" strike="noStrike" cap="none">
              <a:solidFill>
                <a:srgbClr val="000000"/>
              </a:solidFill>
              <a:latin typeface="Arial"/>
              <a:ea typeface="Arial"/>
              <a:cs typeface="Arial"/>
              <a:sym typeface="Arial"/>
            </a:endParaRPr>
          </a:p>
        </p:txBody>
      </p:sp>
      <p:sp>
        <p:nvSpPr>
          <p:cNvPr id="728" name="Google Shape;728;p39"/>
          <p:cNvSpPr/>
          <p:nvPr/>
        </p:nvSpPr>
        <p:spPr>
          <a:xfrm>
            <a:off x="1943828" y="619814"/>
            <a:ext cx="5441582" cy="1856611"/>
          </a:xfrm>
          <a:prstGeom prst="flowChartProcess">
            <a:avLst/>
          </a:prstGeom>
          <a:solidFill>
            <a:schemeClr val="dk2"/>
          </a:solidFill>
          <a:ln w="25400" cap="flat" cmpd="sng">
            <a:solidFill>
              <a:srgbClr val="6661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sp>
        <p:nvSpPr>
          <p:cNvPr id="729" name="Google Shape;729;p39"/>
          <p:cNvSpPr/>
          <p:nvPr/>
        </p:nvSpPr>
        <p:spPr>
          <a:xfrm>
            <a:off x="3750022" y="151908"/>
            <a:ext cx="1783911"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Cambria"/>
                <a:ea typeface="Cambria"/>
                <a:cs typeface="Cambria"/>
                <a:sym typeface="Cambria"/>
              </a:rPr>
              <a:t>NHIỆM VỤ 2</a:t>
            </a:r>
            <a:endParaRPr sz="1400" b="0" i="0" u="none" strike="noStrike" cap="none">
              <a:solidFill>
                <a:srgbClr val="000000"/>
              </a:solidFill>
              <a:latin typeface="Arial"/>
              <a:ea typeface="Arial"/>
              <a:cs typeface="Arial"/>
              <a:sym typeface="Arial"/>
            </a:endParaRPr>
          </a:p>
        </p:txBody>
      </p:sp>
      <p:sp>
        <p:nvSpPr>
          <p:cNvPr id="730" name="Google Shape;730;p39"/>
          <p:cNvSpPr/>
          <p:nvPr/>
        </p:nvSpPr>
        <p:spPr>
          <a:xfrm>
            <a:off x="5795501" y="265925"/>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31" name="Google Shape;731;p39"/>
          <p:cNvSpPr/>
          <p:nvPr/>
        </p:nvSpPr>
        <p:spPr>
          <a:xfrm>
            <a:off x="3103936" y="265925"/>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732" name="Google Shape;732;p39"/>
          <p:cNvSpPr txBox="1"/>
          <p:nvPr/>
        </p:nvSpPr>
        <p:spPr>
          <a:xfrm>
            <a:off x="2093437" y="928414"/>
            <a:ext cx="5064764" cy="127374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200"/>
              <a:buFont typeface="Arial"/>
              <a:buNone/>
            </a:pPr>
            <a:r>
              <a:rPr lang="en-US" sz="2200" b="1" i="1" u="none" strike="noStrike" cap="none">
                <a:solidFill>
                  <a:srgbClr val="22170B"/>
                </a:solidFill>
                <a:latin typeface="Cambria"/>
                <a:ea typeface="Cambria"/>
                <a:cs typeface="Cambria"/>
                <a:sym typeface="Cambria"/>
              </a:rPr>
              <a:t>Suy ngẫm – Chia sẻ</a:t>
            </a:r>
            <a:endParaRPr sz="2200" b="1" i="1" u="none" strike="noStrike" cap="none">
              <a:solidFill>
                <a:srgbClr val="22170B"/>
              </a:solidFill>
              <a:latin typeface="Cambria"/>
              <a:ea typeface="Cambria"/>
              <a:cs typeface="Cambria"/>
              <a:sym typeface="Cambria"/>
            </a:endParaRPr>
          </a:p>
          <a:p>
            <a:pPr marL="0" marR="0" lvl="0" indent="0" algn="ctr" rtl="0">
              <a:lnSpc>
                <a:spcPct val="120000"/>
              </a:lnSpc>
              <a:spcBef>
                <a:spcPts val="0"/>
              </a:spcBef>
              <a:spcAft>
                <a:spcPts val="0"/>
              </a:spcAft>
              <a:buClr>
                <a:srgbClr val="000000"/>
              </a:buClr>
              <a:buSzPts val="2200"/>
              <a:buFont typeface="Arial"/>
              <a:buNone/>
            </a:pPr>
            <a:r>
              <a:rPr lang="en-US" sz="2200" b="0" i="1" u="none" strike="noStrike" cap="none">
                <a:solidFill>
                  <a:srgbClr val="22170B"/>
                </a:solidFill>
                <a:latin typeface="Cambria"/>
                <a:ea typeface="Cambria"/>
                <a:cs typeface="Cambria"/>
                <a:sym typeface="Cambria"/>
              </a:rPr>
              <a:t>Theo em vì sao chúng ta cần phải học, phải trân trọng lịch sử.</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500"/>
                                        <p:tgtEl>
                                          <p:spTgt spid="7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8"/>
                                        </p:tgtEl>
                                        <p:attrNameLst>
                                          <p:attrName>style.visibility</p:attrName>
                                        </p:attrNameLst>
                                      </p:cBhvr>
                                      <p:to>
                                        <p:strVal val="visible"/>
                                      </p:to>
                                    </p:set>
                                    <p:animEffect transition="in" filter="fade">
                                      <p:cBhvr>
                                        <p:cTn id="12" dur="500"/>
                                        <p:tgtEl>
                                          <p:spTgt spid="7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2"/>
                                        </p:tgtEl>
                                        <p:attrNameLst>
                                          <p:attrName>style.visibility</p:attrName>
                                        </p:attrNameLst>
                                      </p:cBhvr>
                                      <p:to>
                                        <p:strVal val="visible"/>
                                      </p:to>
                                    </p:set>
                                    <p:animEffect transition="in" filter="fade">
                                      <p:cBhvr>
                                        <p:cTn id="17" dur="500"/>
                                        <p:tgtEl>
                                          <p:spTgt spid="7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7"/>
                                        </p:tgtEl>
                                        <p:attrNameLst>
                                          <p:attrName>style.visibility</p:attrName>
                                        </p:attrNameLst>
                                      </p:cBhvr>
                                      <p:to>
                                        <p:strVal val="visible"/>
                                      </p:to>
                                    </p:set>
                                    <p:animEffect transition="in" filter="fade">
                                      <p:cBhvr>
                                        <p:cTn id="22"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40"/>
          <p:cNvSpPr/>
          <p:nvPr/>
        </p:nvSpPr>
        <p:spPr>
          <a:xfrm>
            <a:off x="2248408" y="198449"/>
            <a:ext cx="4932321" cy="1038680"/>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70675" tIns="97525" rIns="170675" bIns="975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smtClean="0">
                <a:solidFill>
                  <a:srgbClr val="000000"/>
                </a:solidFill>
                <a:latin typeface="Cambria"/>
                <a:ea typeface="Cambria"/>
                <a:cs typeface="Cambria"/>
                <a:sym typeface="Cambria"/>
              </a:rPr>
              <a:t>Chia </a:t>
            </a:r>
            <a:r>
              <a:rPr lang="en-US" sz="2400" b="1" i="0" u="none" strike="noStrike" cap="none" dirty="0" err="1">
                <a:solidFill>
                  <a:srgbClr val="000000"/>
                </a:solidFill>
                <a:latin typeface="Cambria"/>
                <a:ea typeface="Cambria"/>
                <a:cs typeface="Cambria"/>
                <a:sym typeface="Cambria"/>
              </a:rPr>
              <a:t>sẻ</a:t>
            </a:r>
            <a:r>
              <a:rPr lang="en-US" sz="2400" b="1" i="0" u="none" strike="noStrike" cap="none" dirty="0">
                <a:solidFill>
                  <a:srgbClr val="000000"/>
                </a:solidFill>
                <a:latin typeface="Cambria"/>
                <a:ea typeface="Cambria"/>
                <a:cs typeface="Cambria"/>
                <a:sym typeface="Cambria"/>
              </a:rPr>
              <a:t> </a:t>
            </a:r>
            <a:r>
              <a:rPr lang="en-US" sz="2400" b="1" i="0" u="none" strike="noStrike" cap="none" dirty="0" err="1">
                <a:solidFill>
                  <a:srgbClr val="000000"/>
                </a:solidFill>
                <a:latin typeface="Cambria"/>
                <a:ea typeface="Cambria"/>
                <a:cs typeface="Cambria"/>
                <a:sym typeface="Cambria"/>
              </a:rPr>
              <a:t>bài</a:t>
            </a:r>
            <a:r>
              <a:rPr lang="en-US" sz="2400" b="1" i="0" u="none" strike="noStrike" cap="none" dirty="0">
                <a:solidFill>
                  <a:srgbClr val="000000"/>
                </a:solidFill>
                <a:latin typeface="Cambria"/>
                <a:ea typeface="Cambria"/>
                <a:cs typeface="Cambria"/>
                <a:sym typeface="Cambria"/>
              </a:rPr>
              <a:t> </a:t>
            </a:r>
            <a:r>
              <a:rPr lang="en-US" sz="2400" b="1" i="0" u="none" strike="noStrike" cap="none" dirty="0" err="1">
                <a:solidFill>
                  <a:srgbClr val="000000"/>
                </a:solidFill>
                <a:latin typeface="Cambria"/>
                <a:ea typeface="Cambria"/>
                <a:cs typeface="Cambria"/>
                <a:sym typeface="Cambria"/>
              </a:rPr>
              <a:t>học</a:t>
            </a:r>
            <a:r>
              <a:rPr lang="en-US" sz="2400" b="1" i="0" u="none" strike="noStrike" cap="none" dirty="0">
                <a:solidFill>
                  <a:srgbClr val="000000"/>
                </a:solidFill>
                <a:latin typeface="Cambria"/>
                <a:ea typeface="Cambria"/>
                <a:cs typeface="Cambria"/>
                <a:sym typeface="Cambria"/>
              </a:rPr>
              <a:t> </a:t>
            </a:r>
            <a:r>
              <a:rPr lang="en-US" sz="2400" b="1" i="0" u="none" strike="noStrike" cap="none" dirty="0" err="1">
                <a:solidFill>
                  <a:srgbClr val="000000"/>
                </a:solidFill>
                <a:latin typeface="Cambria"/>
                <a:ea typeface="Cambria"/>
                <a:cs typeface="Cambria"/>
                <a:sym typeface="Cambria"/>
              </a:rPr>
              <a:t>về</a:t>
            </a:r>
            <a:r>
              <a:rPr lang="en-US" sz="2400" b="1" i="0" u="none" strike="noStrike" cap="none" dirty="0">
                <a:solidFill>
                  <a:srgbClr val="000000"/>
                </a:solidFill>
                <a:latin typeface="Cambria"/>
                <a:ea typeface="Cambria"/>
                <a:cs typeface="Cambria"/>
                <a:sym typeface="Cambria"/>
              </a:rPr>
              <a:t> </a:t>
            </a:r>
            <a:r>
              <a:rPr lang="en-US" sz="2400" b="1" i="0" u="none" strike="noStrike" cap="none" dirty="0" err="1">
                <a:solidFill>
                  <a:srgbClr val="000000"/>
                </a:solidFill>
                <a:latin typeface="Cambria"/>
                <a:ea typeface="Cambria"/>
                <a:cs typeface="Cambria"/>
                <a:sym typeface="Cambria"/>
              </a:rPr>
              <a:t>cách</a:t>
            </a:r>
            <a:r>
              <a:rPr lang="en-US" sz="2400" b="1" i="0" u="none" strike="noStrike" cap="none" dirty="0">
                <a:solidFill>
                  <a:srgbClr val="000000"/>
                </a:solidFill>
                <a:latin typeface="Cambria"/>
                <a:ea typeface="Cambria"/>
                <a:cs typeface="Cambria"/>
                <a:sym typeface="Cambria"/>
              </a:rPr>
              <a:t> </a:t>
            </a:r>
            <a:r>
              <a:rPr lang="en-US" sz="2400" b="1" i="0" u="none" strike="noStrike" cap="none" dirty="0" err="1">
                <a:solidFill>
                  <a:srgbClr val="000000"/>
                </a:solidFill>
                <a:latin typeface="Cambria"/>
                <a:ea typeface="Cambria"/>
                <a:cs typeface="Cambria"/>
                <a:sym typeface="Cambria"/>
              </a:rPr>
              <a:t>nghĩ</a:t>
            </a:r>
            <a:endParaRPr sz="2400" b="1" i="0" u="none" strike="noStrike" cap="none" dirty="0">
              <a:solidFill>
                <a:srgbClr val="000000"/>
              </a:solidFill>
              <a:latin typeface="Cambria"/>
              <a:ea typeface="Cambria"/>
              <a:cs typeface="Cambria"/>
              <a:sym typeface="Cambria"/>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Cambria"/>
                <a:ea typeface="Cambria"/>
                <a:cs typeface="Cambria"/>
                <a:sym typeface="Cambria"/>
              </a:rPr>
              <a:t>và</a:t>
            </a:r>
            <a:r>
              <a:rPr lang="en-US" sz="2400" b="1" i="0" u="none" strike="noStrike" cap="none" dirty="0">
                <a:solidFill>
                  <a:srgbClr val="000000"/>
                </a:solidFill>
                <a:latin typeface="Cambria"/>
                <a:ea typeface="Cambria"/>
                <a:cs typeface="Cambria"/>
                <a:sym typeface="Cambria"/>
              </a:rPr>
              <a:t> </a:t>
            </a:r>
            <a:r>
              <a:rPr lang="en-US" sz="2400" b="1" i="0" u="none" strike="noStrike" cap="none" dirty="0" err="1">
                <a:solidFill>
                  <a:srgbClr val="000000"/>
                </a:solidFill>
                <a:latin typeface="Cambria"/>
                <a:ea typeface="Cambria"/>
                <a:cs typeface="Cambria"/>
                <a:sym typeface="Cambria"/>
              </a:rPr>
              <a:t>ứng</a:t>
            </a:r>
            <a:r>
              <a:rPr lang="en-US" sz="2400" b="1" i="0" u="none" strike="noStrike" cap="none" dirty="0">
                <a:solidFill>
                  <a:srgbClr val="000000"/>
                </a:solidFill>
                <a:latin typeface="Cambria"/>
                <a:ea typeface="Cambria"/>
                <a:cs typeface="Cambria"/>
                <a:sym typeface="Cambria"/>
              </a:rPr>
              <a:t> </a:t>
            </a:r>
            <a:r>
              <a:rPr lang="en-US" sz="2400" b="1" i="0" u="none" strike="noStrike" cap="none" dirty="0" err="1">
                <a:solidFill>
                  <a:srgbClr val="000000"/>
                </a:solidFill>
                <a:latin typeface="Cambria"/>
                <a:ea typeface="Cambria"/>
                <a:cs typeface="Cambria"/>
                <a:sym typeface="Cambria"/>
              </a:rPr>
              <a:t>xử</a:t>
            </a:r>
            <a:r>
              <a:rPr lang="en-US" sz="2400" b="1" i="0" u="none" strike="noStrike" cap="none" dirty="0">
                <a:solidFill>
                  <a:srgbClr val="000000"/>
                </a:solidFill>
                <a:latin typeface="Cambria"/>
                <a:ea typeface="Cambria"/>
                <a:cs typeface="Cambria"/>
                <a:sym typeface="Cambria"/>
              </a:rPr>
              <a:t> </a:t>
            </a:r>
            <a:r>
              <a:rPr lang="en-US" sz="2400" b="1" i="0" u="none" strike="noStrike" cap="none" dirty="0" err="1">
                <a:solidFill>
                  <a:srgbClr val="000000"/>
                </a:solidFill>
                <a:latin typeface="Cambria"/>
                <a:ea typeface="Cambria"/>
                <a:cs typeface="Cambria"/>
                <a:sym typeface="Cambria"/>
              </a:rPr>
              <a:t>của</a:t>
            </a:r>
            <a:r>
              <a:rPr lang="en-US" sz="2400" b="1" i="0" u="none" strike="noStrike" cap="none" dirty="0">
                <a:solidFill>
                  <a:srgbClr val="000000"/>
                </a:solidFill>
                <a:latin typeface="Cambria"/>
                <a:ea typeface="Cambria"/>
                <a:cs typeface="Cambria"/>
                <a:sym typeface="Cambria"/>
              </a:rPr>
              <a:t> </a:t>
            </a:r>
            <a:r>
              <a:rPr lang="en-US" sz="2400" b="1" i="0" u="none" strike="noStrike" cap="none" dirty="0" err="1">
                <a:solidFill>
                  <a:srgbClr val="000000"/>
                </a:solidFill>
                <a:latin typeface="Cambria"/>
                <a:ea typeface="Cambria"/>
                <a:cs typeface="Cambria"/>
                <a:sym typeface="Cambria"/>
              </a:rPr>
              <a:t>cá</a:t>
            </a:r>
            <a:r>
              <a:rPr lang="en-US" sz="2400" b="1" i="0" u="none" strike="noStrike" cap="none" dirty="0">
                <a:solidFill>
                  <a:srgbClr val="000000"/>
                </a:solidFill>
                <a:latin typeface="Cambria"/>
                <a:ea typeface="Cambria"/>
                <a:cs typeface="Cambria"/>
                <a:sym typeface="Cambria"/>
              </a:rPr>
              <a:t> </a:t>
            </a:r>
            <a:r>
              <a:rPr lang="en-US" sz="2400" b="1" i="0" u="none" strike="noStrike" cap="none" dirty="0" err="1">
                <a:solidFill>
                  <a:srgbClr val="000000"/>
                </a:solidFill>
                <a:latin typeface="Cambria"/>
                <a:ea typeface="Cambria"/>
                <a:cs typeface="Cambria"/>
                <a:sym typeface="Cambria"/>
              </a:rPr>
              <a:t>nhân</a:t>
            </a:r>
            <a:endParaRPr sz="2400" b="1" i="0" u="none" strike="noStrike" cap="none" dirty="0">
              <a:solidFill>
                <a:srgbClr val="000000"/>
              </a:solidFill>
              <a:latin typeface="Cambria"/>
              <a:ea typeface="Cambria"/>
              <a:cs typeface="Cambria"/>
              <a:sym typeface="Cambria"/>
            </a:endParaRPr>
          </a:p>
        </p:txBody>
      </p:sp>
      <p:grpSp>
        <p:nvGrpSpPr>
          <p:cNvPr id="738" name="Google Shape;738;p40"/>
          <p:cNvGrpSpPr/>
          <p:nvPr/>
        </p:nvGrpSpPr>
        <p:grpSpPr>
          <a:xfrm>
            <a:off x="756408" y="1512444"/>
            <a:ext cx="7667042" cy="2948862"/>
            <a:chOff x="3372" y="110693"/>
            <a:chExt cx="7667042" cy="2948862"/>
          </a:xfrm>
        </p:grpSpPr>
        <p:sp>
          <p:nvSpPr>
            <p:cNvPr id="739" name="Google Shape;739;p40"/>
            <p:cNvSpPr/>
            <p:nvPr/>
          </p:nvSpPr>
          <p:spPr>
            <a:xfrm>
              <a:off x="3372" y="110693"/>
              <a:ext cx="2948862" cy="2948862"/>
            </a:xfrm>
            <a:prstGeom prst="ellipse">
              <a:avLst/>
            </a:prstGeom>
            <a:solidFill>
              <a:srgbClr val="F1E7D9">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40"/>
            <p:cNvSpPr txBox="1"/>
            <p:nvPr/>
          </p:nvSpPr>
          <p:spPr>
            <a:xfrm>
              <a:off x="435223" y="542544"/>
              <a:ext cx="2085160" cy="2085160"/>
            </a:xfrm>
            <a:prstGeom prst="rect">
              <a:avLst/>
            </a:prstGeom>
            <a:noFill/>
            <a:ln>
              <a:noFill/>
            </a:ln>
          </p:spPr>
          <p:txBody>
            <a:bodyPr spcFirstLastPara="1" wrap="square" lIns="162275" tIns="26650" rIns="162275" bIns="266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a:solidFill>
                    <a:srgbClr val="22170B"/>
                  </a:solidFill>
                  <a:latin typeface="Cambria"/>
                  <a:ea typeface="Cambria"/>
                  <a:cs typeface="Cambria"/>
                  <a:sym typeface="Cambria"/>
                </a:rPr>
                <a:t>Cảm phục trước sự đấu tranh anh dũng, sự hi sinh cao cả của bao thế hệ cha ông đi trước. </a:t>
              </a:r>
              <a:endParaRPr sz="2100" b="0" i="0" u="none" strike="noStrike" cap="none">
                <a:solidFill>
                  <a:srgbClr val="22170B"/>
                </a:solidFill>
                <a:latin typeface="Cambria"/>
                <a:ea typeface="Cambria"/>
                <a:cs typeface="Cambria"/>
                <a:sym typeface="Cambria"/>
              </a:endParaRPr>
            </a:p>
          </p:txBody>
        </p:sp>
        <p:sp>
          <p:nvSpPr>
            <p:cNvPr id="741" name="Google Shape;741;p40"/>
            <p:cNvSpPr/>
            <p:nvPr/>
          </p:nvSpPr>
          <p:spPr>
            <a:xfrm>
              <a:off x="2362462" y="110693"/>
              <a:ext cx="2948862" cy="2948862"/>
            </a:xfrm>
            <a:prstGeom prst="ellipse">
              <a:avLst/>
            </a:prstGeom>
            <a:solidFill>
              <a:srgbClr val="F4EFEE">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40"/>
            <p:cNvSpPr txBox="1"/>
            <p:nvPr/>
          </p:nvSpPr>
          <p:spPr>
            <a:xfrm>
              <a:off x="2794313" y="542544"/>
              <a:ext cx="2085160" cy="2085160"/>
            </a:xfrm>
            <a:prstGeom prst="rect">
              <a:avLst/>
            </a:prstGeom>
            <a:noFill/>
            <a:ln>
              <a:noFill/>
            </a:ln>
          </p:spPr>
          <p:txBody>
            <a:bodyPr spcFirstLastPara="1" wrap="square" lIns="162275" tIns="26650" rIns="162275" bIns="266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a:solidFill>
                    <a:srgbClr val="22170B"/>
                  </a:solidFill>
                  <a:latin typeface="Cambria"/>
                  <a:ea typeface="Cambria"/>
                  <a:cs typeface="Cambria"/>
                  <a:sym typeface="Cambria"/>
                </a:rPr>
                <a:t>Bồi đắp thêm lòng yêu nước, lòng quyết tâm, sự dũng cảm, tự tin.</a:t>
              </a:r>
              <a:endParaRPr sz="2100" b="0" i="0" u="none" strike="noStrike" cap="none">
                <a:solidFill>
                  <a:srgbClr val="22170B"/>
                </a:solidFill>
                <a:latin typeface="Cambria"/>
                <a:ea typeface="Cambria"/>
                <a:cs typeface="Cambria"/>
                <a:sym typeface="Cambria"/>
              </a:endParaRPr>
            </a:p>
          </p:txBody>
        </p:sp>
        <p:sp>
          <p:nvSpPr>
            <p:cNvPr id="743" name="Google Shape;743;p40"/>
            <p:cNvSpPr/>
            <p:nvPr/>
          </p:nvSpPr>
          <p:spPr>
            <a:xfrm>
              <a:off x="4721552" y="110693"/>
              <a:ext cx="2948862" cy="2948862"/>
            </a:xfrm>
            <a:prstGeom prst="ellipse">
              <a:avLst/>
            </a:prstGeom>
            <a:solidFill>
              <a:srgbClr val="FDFEFE">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40"/>
            <p:cNvSpPr txBox="1"/>
            <p:nvPr/>
          </p:nvSpPr>
          <p:spPr>
            <a:xfrm>
              <a:off x="5153403" y="542544"/>
              <a:ext cx="2085160" cy="2085160"/>
            </a:xfrm>
            <a:prstGeom prst="rect">
              <a:avLst/>
            </a:prstGeom>
            <a:noFill/>
            <a:ln>
              <a:noFill/>
            </a:ln>
          </p:spPr>
          <p:txBody>
            <a:bodyPr spcFirstLastPara="1" wrap="square" lIns="162275" tIns="26650" rIns="162275" bIns="266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a:solidFill>
                    <a:srgbClr val="22170B"/>
                  </a:solidFill>
                  <a:latin typeface="Cambria"/>
                  <a:ea typeface="Cambria"/>
                  <a:cs typeface="Cambria"/>
                  <a:sym typeface="Cambria"/>
                </a:rPr>
                <a:t>Bài học: biết trân trọng lịch sử của dân tộc</a:t>
              </a:r>
              <a:endParaRPr sz="2100" b="0" i="0" u="none" strike="noStrike" cap="none">
                <a:solidFill>
                  <a:srgbClr val="22170B"/>
                </a:solidFill>
                <a:latin typeface="Cambria"/>
                <a:ea typeface="Cambria"/>
                <a:cs typeface="Cambria"/>
                <a:sym typeface="Cambria"/>
              </a:endParaRPr>
            </a:p>
          </p:txBody>
        </p:sp>
      </p:grpSp>
      <p:sp>
        <p:nvSpPr>
          <p:cNvPr id="745" name="Google Shape;745;p40"/>
          <p:cNvSpPr/>
          <p:nvPr/>
        </p:nvSpPr>
        <p:spPr>
          <a:xfrm>
            <a:off x="6949019" y="3236808"/>
            <a:ext cx="1539396" cy="2201818"/>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8"/>
                                        </p:tgtEl>
                                        <p:attrNameLst>
                                          <p:attrName>style.visibility</p:attrName>
                                        </p:attrNameLst>
                                      </p:cBhvr>
                                      <p:to>
                                        <p:strVal val="visible"/>
                                      </p:to>
                                    </p:set>
                                    <p:animEffect transition="in" filter="barn(inVertical)">
                                      <p:cBhvr>
                                        <p:cTn id="7" dur="500"/>
                                        <p:tgtEl>
                                          <p:spTgt spid="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41"/>
          <p:cNvPicPr preferRelativeResize="0"/>
          <p:nvPr/>
        </p:nvPicPr>
        <p:blipFill rotWithShape="1">
          <a:blip r:embed="rId3">
            <a:alphaModFix/>
          </a:blip>
          <a:srcRect/>
          <a:stretch/>
        </p:blipFill>
        <p:spPr>
          <a:xfrm rot="-8">
            <a:off x="880846" y="997786"/>
            <a:ext cx="743803" cy="722460"/>
          </a:xfrm>
          <a:prstGeom prst="rect">
            <a:avLst/>
          </a:prstGeom>
          <a:noFill/>
          <a:ln>
            <a:noFill/>
          </a:ln>
        </p:spPr>
      </p:pic>
      <p:pic>
        <p:nvPicPr>
          <p:cNvPr id="751" name="Google Shape;751;p41"/>
          <p:cNvPicPr preferRelativeResize="0"/>
          <p:nvPr/>
        </p:nvPicPr>
        <p:blipFill rotWithShape="1">
          <a:blip r:embed="rId4">
            <a:alphaModFix/>
          </a:blip>
          <a:srcRect/>
          <a:stretch/>
        </p:blipFill>
        <p:spPr>
          <a:xfrm>
            <a:off x="7936528" y="904241"/>
            <a:ext cx="699435" cy="3335017"/>
          </a:xfrm>
          <a:prstGeom prst="rect">
            <a:avLst/>
          </a:prstGeom>
          <a:noFill/>
          <a:ln>
            <a:noFill/>
          </a:ln>
        </p:spPr>
      </p:pic>
      <p:sp>
        <p:nvSpPr>
          <p:cNvPr id="752" name="Google Shape;752;p41"/>
          <p:cNvSpPr/>
          <p:nvPr/>
        </p:nvSpPr>
        <p:spPr>
          <a:xfrm>
            <a:off x="1396841" y="3185127"/>
            <a:ext cx="470514" cy="1818412"/>
          </a:xfrm>
          <a:custGeom>
            <a:avLst/>
            <a:gdLst/>
            <a:ahLst/>
            <a:cxnLst/>
            <a:rect l="l" t="t" r="r" b="b"/>
            <a:pathLst>
              <a:path w="941028" h="3636824" extrusionOk="0">
                <a:moveTo>
                  <a:pt x="0" y="0"/>
                </a:moveTo>
                <a:lnTo>
                  <a:pt x="941028" y="0"/>
                </a:lnTo>
                <a:lnTo>
                  <a:pt x="941028" y="3636824"/>
                </a:lnTo>
                <a:lnTo>
                  <a:pt x="0" y="3636824"/>
                </a:lnTo>
                <a:lnTo>
                  <a:pt x="0" y="0"/>
                </a:lnTo>
                <a:close/>
              </a:path>
            </a:pathLst>
          </a:custGeom>
          <a:blipFill rotWithShape="1">
            <a:blip r:embed="rId5">
              <a:alphaModFix/>
            </a:blip>
            <a:stretch>
              <a:fillRect/>
            </a:stretch>
          </a:blipFill>
          <a:ln>
            <a:noFill/>
          </a:ln>
        </p:spPr>
      </p:sp>
      <p:sp>
        <p:nvSpPr>
          <p:cNvPr id="753" name="Google Shape;753;p41"/>
          <p:cNvSpPr/>
          <p:nvPr/>
        </p:nvSpPr>
        <p:spPr>
          <a:xfrm>
            <a:off x="7055755" y="4363738"/>
            <a:ext cx="1671102" cy="425372"/>
          </a:xfrm>
          <a:custGeom>
            <a:avLst/>
            <a:gdLst/>
            <a:ahLst/>
            <a:cxnLst/>
            <a:rect l="l" t="t" r="r" b="b"/>
            <a:pathLst>
              <a:path w="3342203" h="850743" extrusionOk="0">
                <a:moveTo>
                  <a:pt x="0" y="0"/>
                </a:moveTo>
                <a:lnTo>
                  <a:pt x="3342203" y="0"/>
                </a:lnTo>
                <a:lnTo>
                  <a:pt x="3342203" y="850743"/>
                </a:lnTo>
                <a:lnTo>
                  <a:pt x="0" y="850743"/>
                </a:lnTo>
                <a:lnTo>
                  <a:pt x="0" y="0"/>
                </a:lnTo>
                <a:close/>
              </a:path>
            </a:pathLst>
          </a:custGeom>
          <a:blipFill rotWithShape="1">
            <a:blip r:embed="rId6">
              <a:alphaModFix/>
            </a:blip>
            <a:stretch>
              <a:fillRect/>
            </a:stretch>
          </a:blipFill>
          <a:ln>
            <a:noFill/>
          </a:ln>
        </p:spPr>
      </p:sp>
      <p:sp>
        <p:nvSpPr>
          <p:cNvPr id="754" name="Google Shape;754;p41"/>
          <p:cNvSpPr/>
          <p:nvPr/>
        </p:nvSpPr>
        <p:spPr>
          <a:xfrm>
            <a:off x="-161365" y="1582011"/>
            <a:ext cx="3823877" cy="3872250"/>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7">
              <a:alphaModFix/>
            </a:blip>
            <a:stretch>
              <a:fillRect t="-47538" r="-215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41"/>
          <p:cNvSpPr txBox="1"/>
          <p:nvPr/>
        </p:nvSpPr>
        <p:spPr>
          <a:xfrm>
            <a:off x="2965163" y="591509"/>
            <a:ext cx="3213673"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dirty="0">
                <a:solidFill>
                  <a:srgbClr val="22170B"/>
                </a:solidFill>
                <a:latin typeface="Palatino Linotype"/>
                <a:ea typeface="Palatino Linotype"/>
                <a:cs typeface="Palatino Linotype"/>
                <a:sym typeface="Palatino Linotype"/>
              </a:rPr>
              <a:t>II. LUYỆN TẬP</a:t>
            </a:r>
            <a:endParaRPr sz="1400" b="0" i="0" u="none" strike="noStrike" cap="none" dirty="0">
              <a:solidFill>
                <a:srgbClr val="000000"/>
              </a:solidFill>
              <a:latin typeface="Arial"/>
              <a:ea typeface="Arial"/>
              <a:cs typeface="Arial"/>
              <a:sym typeface="Arial"/>
            </a:endParaRPr>
          </a:p>
        </p:txBody>
      </p:sp>
      <p:sp>
        <p:nvSpPr>
          <p:cNvPr id="756" name="Google Shape;756;p41"/>
          <p:cNvSpPr txBox="1"/>
          <p:nvPr/>
        </p:nvSpPr>
        <p:spPr>
          <a:xfrm>
            <a:off x="2982779" y="1661809"/>
            <a:ext cx="5164487" cy="171735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0000"/>
              </a:lnSpc>
              <a:spcBef>
                <a:spcPts val="0"/>
              </a:spcBef>
              <a:spcAft>
                <a:spcPts val="0"/>
              </a:spcAft>
              <a:buClr>
                <a:srgbClr val="000000"/>
              </a:buClr>
              <a:buSzPts val="2200"/>
              <a:buFont typeface="Arial"/>
              <a:buChar char="•"/>
            </a:pPr>
            <a:r>
              <a:rPr lang="en-US" sz="3200" b="1" i="0" u="none" strike="noStrike" cap="none" dirty="0" err="1" smtClean="0">
                <a:solidFill>
                  <a:srgbClr val="22170B"/>
                </a:solidFill>
                <a:latin typeface="Cambria"/>
                <a:ea typeface="Cambria"/>
                <a:cs typeface="Cambria"/>
                <a:sym typeface="Cambria"/>
              </a:rPr>
              <a:t>Thảo</a:t>
            </a:r>
            <a:r>
              <a:rPr lang="en-US" sz="3200" b="1" i="0" u="none" strike="noStrike" cap="none" dirty="0" smtClean="0">
                <a:solidFill>
                  <a:srgbClr val="22170B"/>
                </a:solidFill>
                <a:latin typeface="Cambria"/>
                <a:ea typeface="Cambria"/>
                <a:cs typeface="Cambria"/>
                <a:sym typeface="Cambria"/>
              </a:rPr>
              <a:t> </a:t>
            </a:r>
            <a:r>
              <a:rPr lang="en-US" sz="3200" b="1" i="0" u="none" strike="noStrike" cap="none" dirty="0" err="1">
                <a:solidFill>
                  <a:srgbClr val="22170B"/>
                </a:solidFill>
                <a:latin typeface="Cambria"/>
                <a:ea typeface="Cambria"/>
                <a:cs typeface="Cambria"/>
                <a:sym typeface="Cambria"/>
              </a:rPr>
              <a:t>luận</a:t>
            </a:r>
            <a:r>
              <a:rPr lang="en-US" sz="3200" b="1" i="0" u="none" strike="noStrike" cap="none" dirty="0">
                <a:solidFill>
                  <a:srgbClr val="22170B"/>
                </a:solidFill>
                <a:latin typeface="Cambria"/>
                <a:ea typeface="Cambria"/>
                <a:cs typeface="Cambria"/>
                <a:sym typeface="Cambria"/>
              </a:rPr>
              <a:t> </a:t>
            </a:r>
            <a:r>
              <a:rPr lang="en-US" sz="3200" b="1" i="0" u="none" strike="noStrike" cap="none" dirty="0" err="1">
                <a:solidFill>
                  <a:srgbClr val="22170B"/>
                </a:solidFill>
                <a:latin typeface="Cambria"/>
                <a:ea typeface="Cambria"/>
                <a:cs typeface="Cambria"/>
                <a:sym typeface="Cambria"/>
              </a:rPr>
              <a:t>cặp</a:t>
            </a:r>
            <a:r>
              <a:rPr lang="en-US" sz="3200" b="1" i="0" u="none" strike="noStrike" cap="none" dirty="0">
                <a:solidFill>
                  <a:srgbClr val="22170B"/>
                </a:solidFill>
                <a:latin typeface="Cambria"/>
                <a:ea typeface="Cambria"/>
                <a:cs typeface="Cambria"/>
                <a:sym typeface="Cambria"/>
              </a:rPr>
              <a:t> </a:t>
            </a:r>
            <a:r>
              <a:rPr lang="en-US" sz="3200" b="1" i="0" u="none" strike="noStrike" cap="none" dirty="0" err="1">
                <a:solidFill>
                  <a:srgbClr val="22170B"/>
                </a:solidFill>
                <a:latin typeface="Cambria"/>
                <a:ea typeface="Cambria"/>
                <a:cs typeface="Cambria"/>
                <a:sym typeface="Cambria"/>
              </a:rPr>
              <a:t>đôi</a:t>
            </a:r>
            <a:r>
              <a:rPr lang="en-US" sz="3200" b="1" i="0" u="none" strike="noStrike" cap="none" dirty="0">
                <a:solidFill>
                  <a:srgbClr val="22170B"/>
                </a:solidFill>
                <a:latin typeface="Cambria"/>
                <a:ea typeface="Cambria"/>
                <a:cs typeface="Cambria"/>
                <a:sym typeface="Cambria"/>
              </a:rPr>
              <a:t> </a:t>
            </a:r>
            <a:r>
              <a:rPr lang="en-US" sz="3200" b="0" i="0" u="none" strike="noStrike" cap="none" dirty="0">
                <a:solidFill>
                  <a:srgbClr val="22170B"/>
                </a:solidFill>
                <a:latin typeface="Cambria"/>
                <a:ea typeface="Cambria"/>
                <a:cs typeface="Cambria"/>
                <a:sym typeface="Cambria"/>
              </a:rPr>
              <a:t>- HS </a:t>
            </a:r>
            <a:r>
              <a:rPr lang="en-US" sz="3200" b="0" i="0" u="none" strike="noStrike" cap="none" dirty="0" err="1">
                <a:solidFill>
                  <a:srgbClr val="22170B"/>
                </a:solidFill>
                <a:latin typeface="Cambria"/>
                <a:ea typeface="Cambria"/>
                <a:cs typeface="Cambria"/>
                <a:sym typeface="Cambria"/>
              </a:rPr>
              <a:t>hoàn</a:t>
            </a:r>
            <a:r>
              <a:rPr lang="en-US" sz="3200" b="0" i="0" u="none" strike="noStrike" cap="none" dirty="0">
                <a:solidFill>
                  <a:srgbClr val="22170B"/>
                </a:solidFill>
                <a:latin typeface="Cambria"/>
                <a:ea typeface="Cambria"/>
                <a:cs typeface="Cambria"/>
                <a:sym typeface="Cambria"/>
              </a:rPr>
              <a:t> </a:t>
            </a:r>
            <a:r>
              <a:rPr lang="en-US" sz="3200" b="0" i="0" u="none" strike="noStrike" cap="none" dirty="0" err="1">
                <a:solidFill>
                  <a:srgbClr val="22170B"/>
                </a:solidFill>
                <a:latin typeface="Cambria"/>
                <a:ea typeface="Cambria"/>
                <a:cs typeface="Cambria"/>
                <a:sym typeface="Cambria"/>
              </a:rPr>
              <a:t>thành</a:t>
            </a:r>
            <a:r>
              <a:rPr lang="en-US" sz="3200" b="0" i="0" u="none" strike="noStrike" cap="none" dirty="0">
                <a:solidFill>
                  <a:srgbClr val="22170B"/>
                </a:solidFill>
                <a:latin typeface="Cambria"/>
                <a:ea typeface="Cambria"/>
                <a:cs typeface="Cambria"/>
                <a:sym typeface="Cambria"/>
              </a:rPr>
              <a:t> </a:t>
            </a:r>
            <a:r>
              <a:rPr lang="en-US" sz="3200" b="0" i="0" u="none" strike="noStrike" cap="none" dirty="0" err="1">
                <a:solidFill>
                  <a:srgbClr val="22170B"/>
                </a:solidFill>
                <a:latin typeface="Cambria"/>
                <a:ea typeface="Cambria"/>
                <a:cs typeface="Cambria"/>
                <a:sym typeface="Cambria"/>
              </a:rPr>
              <a:t>Phiếu</a:t>
            </a:r>
            <a:r>
              <a:rPr lang="en-US" sz="3200" b="0" i="0" u="none" strike="noStrike" cap="none" dirty="0">
                <a:solidFill>
                  <a:srgbClr val="22170B"/>
                </a:solidFill>
                <a:latin typeface="Cambria"/>
                <a:ea typeface="Cambria"/>
                <a:cs typeface="Cambria"/>
                <a:sym typeface="Cambria"/>
              </a:rPr>
              <a:t> </a:t>
            </a:r>
            <a:r>
              <a:rPr lang="en-US" sz="3200" b="0" i="0" u="none" strike="noStrike" cap="none" dirty="0" err="1">
                <a:solidFill>
                  <a:srgbClr val="22170B"/>
                </a:solidFill>
                <a:latin typeface="Cambria"/>
                <a:ea typeface="Cambria"/>
                <a:cs typeface="Cambria"/>
                <a:sym typeface="Cambria"/>
              </a:rPr>
              <a:t>học</a:t>
            </a:r>
            <a:r>
              <a:rPr lang="en-US" sz="3200" b="0" i="0" u="none" strike="noStrike" cap="none" dirty="0">
                <a:solidFill>
                  <a:srgbClr val="22170B"/>
                </a:solidFill>
                <a:latin typeface="Cambria"/>
                <a:ea typeface="Cambria"/>
                <a:cs typeface="Cambria"/>
                <a:sym typeface="Cambria"/>
              </a:rPr>
              <a:t> </a:t>
            </a:r>
            <a:r>
              <a:rPr lang="en-US" sz="3200" b="0" i="0" u="none" strike="noStrike" cap="none" dirty="0" err="1">
                <a:solidFill>
                  <a:srgbClr val="22170B"/>
                </a:solidFill>
                <a:latin typeface="Cambria"/>
                <a:ea typeface="Cambria"/>
                <a:cs typeface="Cambria"/>
                <a:sym typeface="Cambria"/>
              </a:rPr>
              <a:t>tập</a:t>
            </a:r>
            <a:r>
              <a:rPr lang="en-US" sz="3200" b="0" i="0" u="none" strike="noStrike" cap="none" dirty="0">
                <a:solidFill>
                  <a:srgbClr val="22170B"/>
                </a:solidFill>
                <a:latin typeface="Cambria"/>
                <a:ea typeface="Cambria"/>
                <a:cs typeface="Cambria"/>
                <a:sym typeface="Cambria"/>
              </a:rPr>
              <a:t> </a:t>
            </a:r>
            <a:r>
              <a:rPr lang="en-US" sz="3200" b="0" i="0" u="none" strike="noStrike" cap="none" dirty="0" err="1">
                <a:solidFill>
                  <a:srgbClr val="22170B"/>
                </a:solidFill>
                <a:latin typeface="Cambria"/>
                <a:ea typeface="Cambria"/>
                <a:cs typeface="Cambria"/>
                <a:sym typeface="Cambria"/>
              </a:rPr>
              <a:t>số</a:t>
            </a:r>
            <a:r>
              <a:rPr lang="en-US" sz="3200" b="0" i="0" u="none" strike="noStrike" cap="none" dirty="0">
                <a:solidFill>
                  <a:srgbClr val="22170B"/>
                </a:solidFill>
                <a:latin typeface="Cambria"/>
                <a:ea typeface="Cambria"/>
                <a:cs typeface="Cambria"/>
                <a:sym typeface="Cambria"/>
              </a:rPr>
              <a:t> 3. </a:t>
            </a:r>
            <a:endParaRPr sz="2000" b="0" i="0" u="none" strike="noStrike" cap="none" dirty="0">
              <a:solidFill>
                <a:srgbClr val="000000"/>
              </a:solidFill>
              <a:latin typeface="Arial"/>
              <a:ea typeface="Arial"/>
              <a:cs typeface="Arial"/>
              <a:sym typeface="Arial"/>
            </a:endParaRPr>
          </a:p>
        </p:txBody>
      </p:sp>
      <p:sp>
        <p:nvSpPr>
          <p:cNvPr id="757" name="Google Shape;757;p41"/>
          <p:cNvSpPr/>
          <p:nvPr/>
        </p:nvSpPr>
        <p:spPr>
          <a:xfrm rot="194248">
            <a:off x="1259150" y="1323709"/>
            <a:ext cx="1216410" cy="958602"/>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1" u="none" strike="noStrike" cap="none">
                <a:solidFill>
                  <a:srgbClr val="22170B"/>
                </a:solidFill>
                <a:latin typeface="Cambria"/>
                <a:ea typeface="Cambria"/>
                <a:cs typeface="Cambria"/>
                <a:sym typeface="Cambria"/>
              </a:rPr>
              <a:t>5 phút</a:t>
            </a:r>
            <a:endParaRPr sz="1700" b="0" i="1" u="none" strike="noStrike" cap="none">
              <a:solidFill>
                <a:srgbClr val="22170B"/>
              </a:solidFill>
              <a:latin typeface="Cambria"/>
              <a:ea typeface="Cambria"/>
              <a:cs typeface="Cambria"/>
              <a:sym typeface="Cambria"/>
            </a:endParaRPr>
          </a:p>
        </p:txBody>
      </p:sp>
      <p:sp>
        <p:nvSpPr>
          <p:cNvPr id="759" name="Google Shape;759;p41"/>
          <p:cNvSpPr/>
          <p:nvPr/>
        </p:nvSpPr>
        <p:spPr>
          <a:xfrm rot="194248">
            <a:off x="5568706" y="3435641"/>
            <a:ext cx="1216410" cy="958602"/>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1" u="none" strike="noStrike" cap="none">
                <a:solidFill>
                  <a:srgbClr val="22170B"/>
                </a:solidFill>
                <a:latin typeface="Cambria"/>
                <a:ea typeface="Cambria"/>
                <a:cs typeface="Cambria"/>
                <a:sym typeface="Cambria"/>
              </a:rPr>
              <a:t>10 phút</a:t>
            </a:r>
            <a:endParaRPr sz="1700" b="0" i="1" u="none" strike="noStrike" cap="none">
              <a:solidFill>
                <a:srgbClr val="22170B"/>
              </a:solidFill>
              <a:latin typeface="Cambria"/>
              <a:ea typeface="Cambria"/>
              <a:cs typeface="Cambria"/>
              <a:sym typeface="Cambria"/>
            </a:endParaRPr>
          </a:p>
        </p:txBody>
      </p:sp>
      <p:sp>
        <p:nvSpPr>
          <p:cNvPr id="760" name="Google Shape;760;p41"/>
          <p:cNvSpPr/>
          <p:nvPr/>
        </p:nvSpPr>
        <p:spPr>
          <a:xfrm>
            <a:off x="2380718" y="72059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41"/>
          <p:cNvSpPr/>
          <p:nvPr/>
        </p:nvSpPr>
        <p:spPr>
          <a:xfrm>
            <a:off x="6268210" y="71583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41"/>
          <p:cNvSpPr/>
          <p:nvPr/>
        </p:nvSpPr>
        <p:spPr>
          <a:xfrm rot="1030078">
            <a:off x="3605826" y="5029244"/>
            <a:ext cx="1810776" cy="692622"/>
          </a:xfrm>
          <a:custGeom>
            <a:avLst/>
            <a:gdLst/>
            <a:ahLst/>
            <a:cxnLst/>
            <a:rect l="l" t="t" r="r" b="b"/>
            <a:pathLst>
              <a:path w="3621551" h="1385243" extrusionOk="0">
                <a:moveTo>
                  <a:pt x="0" y="0"/>
                </a:moveTo>
                <a:lnTo>
                  <a:pt x="3621550" y="0"/>
                </a:lnTo>
                <a:lnTo>
                  <a:pt x="3621550" y="1385243"/>
                </a:lnTo>
                <a:lnTo>
                  <a:pt x="0" y="138524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
                                        </p:tgtEl>
                                        <p:attrNameLst>
                                          <p:attrName>style.visibility</p:attrName>
                                        </p:attrNameLst>
                                      </p:cBhvr>
                                      <p:to>
                                        <p:strVal val="visible"/>
                                      </p:to>
                                    </p:set>
                                    <p:animEffect transition="in" filter="fade">
                                      <p:cBhvr>
                                        <p:cTn id="7" dur="500"/>
                                        <p:tgtEl>
                                          <p:spTgt spid="7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9"/>
                                        </p:tgtEl>
                                        <p:attrNameLst>
                                          <p:attrName>style.visibility</p:attrName>
                                        </p:attrNameLst>
                                      </p:cBhvr>
                                      <p:to>
                                        <p:strVal val="visible"/>
                                      </p:to>
                                    </p:set>
                                    <p:animEffect transition="in" filter="fade">
                                      <p:cBhvr>
                                        <p:cTn id="12" dur="500"/>
                                        <p:tgtEl>
                                          <p:spTgt spid="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6"/>
        <p:cNvGrpSpPr/>
        <p:nvPr/>
      </p:nvGrpSpPr>
      <p:grpSpPr>
        <a:xfrm>
          <a:off x="0" y="0"/>
          <a:ext cx="0" cy="0"/>
          <a:chOff x="0" y="0"/>
          <a:chExt cx="0" cy="0"/>
        </a:xfrm>
      </p:grpSpPr>
      <p:pic>
        <p:nvPicPr>
          <p:cNvPr id="768" name="Google Shape;768;p60" descr="A picture containing text, screenshot&#10;&#10;Description automatically generated"/>
          <p:cNvPicPr preferRelativeResize="0"/>
          <p:nvPr/>
        </p:nvPicPr>
        <p:blipFill rotWithShape="1">
          <a:blip r:embed="rId3">
            <a:alphaModFix/>
          </a:blip>
          <a:srcRect/>
          <a:stretch/>
        </p:blipFill>
        <p:spPr>
          <a:xfrm>
            <a:off x="107504" y="36676"/>
            <a:ext cx="8856984" cy="5199370"/>
          </a:xfrm>
          <a:prstGeom prst="rect">
            <a:avLst/>
          </a:prstGeom>
          <a:noFill/>
          <a:ln>
            <a:noFill/>
          </a:ln>
        </p:spPr>
      </p:pic>
      <p:sp>
        <p:nvSpPr>
          <p:cNvPr id="769" name="Google Shape;769;p60"/>
          <p:cNvSpPr/>
          <p:nvPr/>
        </p:nvSpPr>
        <p:spPr>
          <a:xfrm rot="2404321" flipH="1">
            <a:off x="7609645" y="2677175"/>
            <a:ext cx="3264679" cy="3903951"/>
          </a:xfrm>
          <a:custGeom>
            <a:avLst/>
            <a:gdLst/>
            <a:ahLst/>
            <a:cxnLst/>
            <a:rect l="l" t="t" r="r" b="b"/>
            <a:pathLst>
              <a:path w="6529357" h="7807901" extrusionOk="0">
                <a:moveTo>
                  <a:pt x="6529357" y="0"/>
                </a:moveTo>
                <a:lnTo>
                  <a:pt x="0" y="0"/>
                </a:lnTo>
                <a:lnTo>
                  <a:pt x="0" y="7807900"/>
                </a:lnTo>
                <a:lnTo>
                  <a:pt x="6529357" y="7807900"/>
                </a:lnTo>
                <a:lnTo>
                  <a:pt x="6529357" y="0"/>
                </a:lnTo>
                <a:close/>
              </a:path>
            </a:pathLst>
          </a:custGeom>
          <a:blipFill rotWithShape="1">
            <a:blip r:embed="rId4">
              <a:alphaModFix/>
            </a:blip>
            <a:stretch>
              <a:fillRect/>
            </a:stretch>
          </a:blipFill>
          <a:ln>
            <a:noFill/>
          </a:ln>
        </p:spPr>
      </p:sp>
      <p:sp>
        <p:nvSpPr>
          <p:cNvPr id="770" name="Google Shape;770;p60"/>
          <p:cNvSpPr/>
          <p:nvPr/>
        </p:nvSpPr>
        <p:spPr>
          <a:xfrm>
            <a:off x="7449235" y="2983252"/>
            <a:ext cx="1970604" cy="2571750"/>
          </a:xfrm>
          <a:custGeom>
            <a:avLst/>
            <a:gdLst/>
            <a:ahLst/>
            <a:cxnLst/>
            <a:rect l="l" t="t" r="r" b="b"/>
            <a:pathLst>
              <a:path w="3941207" h="5143500" extrusionOk="0">
                <a:moveTo>
                  <a:pt x="0" y="0"/>
                </a:moveTo>
                <a:lnTo>
                  <a:pt x="3941207" y="0"/>
                </a:lnTo>
                <a:lnTo>
                  <a:pt x="3941207" y="5143500"/>
                </a:lnTo>
                <a:lnTo>
                  <a:pt x="0" y="5143500"/>
                </a:lnTo>
                <a:lnTo>
                  <a:pt x="0" y="0"/>
                </a:lnTo>
                <a:close/>
              </a:path>
            </a:pathLst>
          </a:custGeom>
          <a:blipFill rotWithShape="1">
            <a:blip r:embed="rId5">
              <a:alphaModFix/>
            </a:blip>
            <a:stretch>
              <a:fillRect/>
            </a:stretch>
          </a:blipFill>
          <a:ln>
            <a:noFill/>
          </a:ln>
        </p:spPr>
      </p:sp>
      <p:sp>
        <p:nvSpPr>
          <p:cNvPr id="771" name="Google Shape;771;p60"/>
          <p:cNvSpPr/>
          <p:nvPr/>
        </p:nvSpPr>
        <p:spPr>
          <a:xfrm>
            <a:off x="257204" y="453160"/>
            <a:ext cx="595057" cy="841070"/>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6">
              <a:alphaModFix/>
            </a:blip>
            <a:stretch>
              <a:fillRect/>
            </a:stretch>
          </a:blipFill>
          <a:ln>
            <a:noFill/>
          </a:ln>
        </p:spPr>
      </p:sp>
      <p:sp>
        <p:nvSpPr>
          <p:cNvPr id="772" name="Google Shape;772;p60"/>
          <p:cNvSpPr/>
          <p:nvPr/>
        </p:nvSpPr>
        <p:spPr>
          <a:xfrm rot="4821259">
            <a:off x="7170998" y="-655594"/>
            <a:ext cx="2392326" cy="2057400"/>
          </a:xfrm>
          <a:custGeom>
            <a:avLst/>
            <a:gdLst/>
            <a:ahLst/>
            <a:cxnLst/>
            <a:rect l="l" t="t" r="r" b="b"/>
            <a:pathLst>
              <a:path w="4784651" h="4114800" extrusionOk="0">
                <a:moveTo>
                  <a:pt x="0" y="0"/>
                </a:moveTo>
                <a:lnTo>
                  <a:pt x="4784652" y="0"/>
                </a:lnTo>
                <a:lnTo>
                  <a:pt x="4784652" y="4114800"/>
                </a:lnTo>
                <a:lnTo>
                  <a:pt x="0" y="4114800"/>
                </a:lnTo>
                <a:lnTo>
                  <a:pt x="0" y="0"/>
                </a:lnTo>
                <a:close/>
              </a:path>
            </a:pathLst>
          </a:custGeom>
          <a:blipFill rotWithShape="1">
            <a:blip r:embed="rId7">
              <a:alphaModFix/>
            </a:blip>
            <a:stretch>
              <a:fillRect/>
            </a:stretch>
          </a:blipFill>
          <a:ln>
            <a:noFill/>
          </a:ln>
        </p:spPr>
      </p:sp>
      <p:sp>
        <p:nvSpPr>
          <p:cNvPr id="774" name="Google Shape;774;p60"/>
          <p:cNvSpPr/>
          <p:nvPr/>
        </p:nvSpPr>
        <p:spPr>
          <a:xfrm>
            <a:off x="3643523" y="1294230"/>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
                                        </p:tgtEl>
                                        <p:attrNameLst>
                                          <p:attrName>style.visibility</p:attrName>
                                        </p:attrNameLst>
                                      </p:cBhvr>
                                      <p:to>
                                        <p:strVal val="visible"/>
                                      </p:to>
                                    </p:set>
                                    <p:animEffect transition="in" filter="fade">
                                      <p:cBhvr>
                                        <p:cTn id="7" dur="500"/>
                                        <p:tgtEl>
                                          <p:spTgt spid="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61"/>
          <p:cNvSpPr/>
          <p:nvPr/>
        </p:nvSpPr>
        <p:spPr>
          <a:xfrm>
            <a:off x="2951163" y="1152525"/>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61"/>
          <p:cNvSpPr txBox="1"/>
          <p:nvPr/>
        </p:nvSpPr>
        <p:spPr>
          <a:xfrm>
            <a:off x="2578560" y="473311"/>
            <a:ext cx="4052981" cy="400110"/>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000000"/>
              </a:buClr>
              <a:buSzPts val="2000"/>
            </a:pPr>
            <a:r>
              <a:rPr lang="en-US" sz="2000" b="1" i="0" u="none" strike="noStrike" cap="none" dirty="0" err="1" smtClean="0">
                <a:solidFill>
                  <a:srgbClr val="FF0000"/>
                </a:solidFill>
                <a:latin typeface="Cambria"/>
                <a:ea typeface="Cambria"/>
                <a:cs typeface="Cambria"/>
                <a:sym typeface="Cambria"/>
              </a:rPr>
              <a:t>Gợi</a:t>
            </a:r>
            <a:r>
              <a:rPr lang="en-US" sz="2000" b="1" i="0" u="none" strike="noStrike" cap="none" dirty="0" smtClean="0">
                <a:solidFill>
                  <a:srgbClr val="FF0000"/>
                </a:solidFill>
                <a:latin typeface="Cambria"/>
                <a:ea typeface="Cambria"/>
                <a:cs typeface="Cambria"/>
                <a:sym typeface="Cambria"/>
              </a:rPr>
              <a:t> </a:t>
            </a:r>
            <a:r>
              <a:rPr lang="en-US" sz="2000" b="1" i="0" u="none" strike="noStrike" cap="none" dirty="0">
                <a:solidFill>
                  <a:srgbClr val="FF0000"/>
                </a:solidFill>
                <a:latin typeface="Cambria"/>
                <a:ea typeface="Cambria"/>
                <a:cs typeface="Cambria"/>
                <a:sym typeface="Cambria"/>
              </a:rPr>
              <a:t>ý </a:t>
            </a:r>
            <a:r>
              <a:rPr lang="en-US" sz="2000" b="1" i="0" u="none" strike="noStrike" cap="none" dirty="0" err="1">
                <a:solidFill>
                  <a:srgbClr val="FF0000"/>
                </a:solidFill>
                <a:latin typeface="Cambria"/>
                <a:ea typeface="Cambria"/>
                <a:cs typeface="Cambria"/>
                <a:sym typeface="Cambria"/>
              </a:rPr>
              <a:t>câu</a:t>
            </a:r>
            <a:r>
              <a:rPr lang="en-US" sz="2000" b="1" i="0" u="none" strike="noStrike" cap="none" dirty="0">
                <a:solidFill>
                  <a:srgbClr val="FF0000"/>
                </a:solidFill>
                <a:latin typeface="Cambria"/>
                <a:ea typeface="Cambria"/>
                <a:cs typeface="Cambria"/>
                <a:sym typeface="Cambria"/>
              </a:rPr>
              <a:t> </a:t>
            </a:r>
            <a:r>
              <a:rPr lang="en-US" sz="2000" b="1" i="0" u="none" strike="noStrike" cap="none" dirty="0" err="1">
                <a:solidFill>
                  <a:srgbClr val="FF0000"/>
                </a:solidFill>
                <a:latin typeface="Cambria"/>
                <a:ea typeface="Cambria"/>
                <a:cs typeface="Cambria"/>
                <a:sym typeface="Cambria"/>
              </a:rPr>
              <a:t>trả</a:t>
            </a:r>
            <a:r>
              <a:rPr lang="en-US" sz="2000" b="1" i="0" u="none" strike="noStrike" cap="none" dirty="0">
                <a:solidFill>
                  <a:srgbClr val="FF0000"/>
                </a:solidFill>
                <a:latin typeface="Cambria"/>
                <a:ea typeface="Cambria"/>
                <a:cs typeface="Cambria"/>
                <a:sym typeface="Cambria"/>
              </a:rPr>
              <a:t> </a:t>
            </a:r>
            <a:r>
              <a:rPr lang="en-US" sz="2000" b="1" i="0" u="none" strike="noStrike" cap="none" dirty="0" err="1">
                <a:solidFill>
                  <a:srgbClr val="FF0000"/>
                </a:solidFill>
                <a:latin typeface="Cambria"/>
                <a:ea typeface="Cambria"/>
                <a:cs typeface="Cambria"/>
                <a:sym typeface="Cambria"/>
              </a:rPr>
              <a:t>lời</a:t>
            </a:r>
            <a:endParaRPr sz="2000" b="1" i="0" u="none" strike="noStrike" cap="none" dirty="0">
              <a:solidFill>
                <a:srgbClr val="FF0000"/>
              </a:solidFill>
              <a:latin typeface="Cambria"/>
              <a:ea typeface="Cambria"/>
              <a:cs typeface="Cambria"/>
              <a:sym typeface="Cambria"/>
            </a:endParaRPr>
          </a:p>
        </p:txBody>
      </p:sp>
      <p:graphicFrame>
        <p:nvGraphicFramePr>
          <p:cNvPr id="781" name="Google Shape;781;p61"/>
          <p:cNvGraphicFramePr/>
          <p:nvPr/>
        </p:nvGraphicFramePr>
        <p:xfrm>
          <a:off x="890751" y="1072054"/>
          <a:ext cx="7267900" cy="3542325"/>
        </p:xfrm>
        <a:graphic>
          <a:graphicData uri="http://schemas.openxmlformats.org/drawingml/2006/table">
            <a:tbl>
              <a:tblPr>
                <a:gradFill>
                  <a:gsLst>
                    <a:gs pos="0">
                      <a:srgbClr val="FFF3E1"/>
                    </a:gs>
                    <a:gs pos="35000">
                      <a:srgbClr val="FFF6E9"/>
                    </a:gs>
                    <a:gs pos="100000">
                      <a:srgbClr val="FFFDF6"/>
                    </a:gs>
                  </a:gsLst>
                  <a:lin ang="16200000" scaled="0"/>
                </a:gradFill>
                <a:tableStyleId>{DA6C2D82-84FD-4D5B-B154-292CF897AB1C}</a:tableStyleId>
              </a:tblPr>
              <a:tblGrid>
                <a:gridCol w="1024950"/>
                <a:gridCol w="1584025"/>
                <a:gridCol w="4658925"/>
              </a:tblGrid>
              <a:tr h="594700">
                <a:tc gridSpan="2">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Đặc điểm của truyện lịch sử</a:t>
                      </a:r>
                      <a:endParaRPr sz="1500" b="1" u="none" strike="noStrike" cap="none">
                        <a:latin typeface="Cambria"/>
                        <a:ea typeface="Cambria"/>
                        <a:cs typeface="Cambria"/>
                        <a:sym typeface="Cambria"/>
                      </a:endParaRPr>
                    </a:p>
                  </a:txBody>
                  <a:tcPr marL="73025" marR="73025" marT="63500" marB="63500"/>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Những biểu hiện trong truyện</a:t>
                      </a:r>
                      <a:endParaRPr sz="1500" b="1" u="none" strike="noStrike" cap="none">
                        <a:solidFill>
                          <a:srgbClr val="000000"/>
                        </a:solidFill>
                        <a:latin typeface="Cambria"/>
                        <a:ea typeface="Cambria"/>
                        <a:cs typeface="Cambria"/>
                        <a:sym typeface="Cambria"/>
                      </a:endParaRPr>
                    </a:p>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“Lá cờ thêu sáu chữ vàng”</a:t>
                      </a:r>
                      <a:endParaRPr sz="1500" b="1" u="none" strike="noStrike" cap="none">
                        <a:latin typeface="Cambria"/>
                        <a:ea typeface="Cambria"/>
                        <a:cs typeface="Cambria"/>
                        <a:sym typeface="Cambria"/>
                      </a:endParaRPr>
                    </a:p>
                  </a:txBody>
                  <a:tcPr marL="73025" marR="73025" marT="63500" marB="63500"/>
                </a:tc>
              </a:tr>
              <a:tr h="594700">
                <a:tc rowSpan="2">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Bối cảnh lịch sử</a:t>
                      </a:r>
                      <a:endParaRPr sz="1500" b="1" u="none" strike="noStrike" cap="none">
                        <a:latin typeface="Cambria"/>
                        <a:ea typeface="Cambria"/>
                        <a:cs typeface="Cambria"/>
                        <a:sym typeface="Cambria"/>
                      </a:endParaRPr>
                    </a:p>
                  </a:txBody>
                  <a:tcPr marL="73025" marR="73025" marT="63500" marB="63500"/>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Hoàn cảnh</a:t>
                      </a:r>
                      <a:endParaRPr sz="1500" b="1" i="1"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xã hội</a:t>
                      </a:r>
                      <a:endParaRPr sz="1500" b="1" i="1" u="none" strike="noStrike" cap="none">
                        <a:latin typeface="Cambria"/>
                        <a:ea typeface="Cambria"/>
                        <a:cs typeface="Cambria"/>
                        <a:sym typeface="Cambria"/>
                      </a:endParaRPr>
                    </a:p>
                  </a:txBody>
                  <a:tcPr marL="73025" marR="73025" marT="63500" marB="6350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Khi đất nước đang phải đối mặt với âm mưu mượn đường đánh chiếm Chiêm Thành của nhà Nguyên.</a:t>
                      </a:r>
                      <a:endParaRPr sz="1500" u="none" strike="noStrike" cap="none">
                        <a:latin typeface="Cambria"/>
                        <a:ea typeface="Cambria"/>
                        <a:cs typeface="Cambria"/>
                        <a:sym typeface="Cambria"/>
                      </a:endParaRPr>
                    </a:p>
                  </a:txBody>
                  <a:tcPr marL="73025" marR="73025" marT="63500" marB="63500"/>
                </a:tc>
              </a:tr>
              <a:tr h="1292825">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Sự kiện chính</a:t>
                      </a:r>
                      <a:endParaRPr sz="1500" b="1" i="1" u="none" strike="noStrike" cap="none">
                        <a:latin typeface="Cambria"/>
                        <a:ea typeface="Cambria"/>
                        <a:cs typeface="Cambria"/>
                        <a:sym typeface="Cambria"/>
                      </a:endParaRPr>
                    </a:p>
                  </a:txBody>
                  <a:tcPr marL="73025" marR="73025" marT="63500" marB="6350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Sứ nhà Nguyên hạch sách đủ điều.</a:t>
                      </a:r>
                      <a:endParaRPr sz="15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Tại hội nghị Diên Hồng, các bô lão trăm miệng một lời, khẳng khái “Xin đánh!”.</a:t>
                      </a:r>
                      <a:endParaRPr sz="15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Tại bến Bình Than, vua Thiệu Bảo đang cùng các vương hầu họp bàn về đối sách với giặc.</a:t>
                      </a:r>
                      <a:endParaRPr sz="1500" u="none" strike="noStrike" cap="none">
                        <a:latin typeface="Cambria"/>
                        <a:ea typeface="Cambria"/>
                        <a:cs typeface="Cambria"/>
                        <a:sym typeface="Cambria"/>
                      </a:endParaRPr>
                    </a:p>
                  </a:txBody>
                  <a:tcPr marL="73025" marR="73025" marT="63500" marB="63500"/>
                </a:tc>
              </a:tr>
              <a:tr h="1060100">
                <a:tc>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Nhân vật</a:t>
                      </a:r>
                      <a:endParaRPr sz="1500" b="1" u="none" strike="noStrike" cap="none">
                        <a:latin typeface="Cambria"/>
                        <a:ea typeface="Cambria"/>
                        <a:cs typeface="Cambria"/>
                        <a:sym typeface="Cambria"/>
                      </a:endParaRPr>
                    </a:p>
                  </a:txBody>
                  <a:tcPr marL="73025" marR="73025" marT="63500" marB="63500"/>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Nhân vật lịch sử</a:t>
                      </a:r>
                      <a:endParaRPr sz="1500" b="1" i="1" u="none" strike="noStrike" cap="none">
                        <a:latin typeface="Cambria"/>
                        <a:ea typeface="Cambria"/>
                        <a:cs typeface="Cambria"/>
                        <a:sym typeface="Cambria"/>
                      </a:endParaRPr>
                    </a:p>
                  </a:txBody>
                  <a:tcPr marL="73025" marR="73025" marT="63500" marB="6350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Vua Thiệu Bảo (vua Trần Nhân Tông)</a:t>
                      </a:r>
                      <a:endParaRPr sz="15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Hoài Văn Hầu – Trần Quốc Toản</a:t>
                      </a:r>
                      <a:endParaRPr sz="1500" u="none" strike="noStrike" cap="none">
                        <a:latin typeface="Cambria"/>
                        <a:ea typeface="Cambria"/>
                        <a:cs typeface="Cambria"/>
                        <a:sym typeface="Cambria"/>
                      </a:endParaRPr>
                    </a:p>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Hưng Đạo Vương, Chiêu Thành Vương, Chiêu Quốc Vương Ích Tắc…</a:t>
                      </a:r>
                      <a:endParaRPr sz="1500" u="none" strike="noStrike" cap="none">
                        <a:latin typeface="Cambria"/>
                        <a:ea typeface="Cambria"/>
                        <a:cs typeface="Cambria"/>
                        <a:sym typeface="Cambria"/>
                      </a:endParaRPr>
                    </a:p>
                  </a:txBody>
                  <a:tcPr marL="73025" marR="73025" marT="63500" marB="63500"/>
                </a:tc>
              </a:tr>
            </a:tbl>
          </a:graphicData>
        </a:graphic>
      </p:graphicFrame>
      <p:sp>
        <p:nvSpPr>
          <p:cNvPr id="782" name="Google Shape;782;p61"/>
          <p:cNvSpPr/>
          <p:nvPr/>
        </p:nvSpPr>
        <p:spPr>
          <a:xfrm>
            <a:off x="1485900" y="1235075"/>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61"/>
          <p:cNvSpPr/>
          <p:nvPr/>
        </p:nvSpPr>
        <p:spPr>
          <a:xfrm>
            <a:off x="3547241" y="1692275"/>
            <a:ext cx="4572000" cy="546428"/>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4" name="Google Shape;784;p61"/>
          <p:cNvSpPr/>
          <p:nvPr/>
        </p:nvSpPr>
        <p:spPr>
          <a:xfrm>
            <a:off x="3547241" y="2302147"/>
            <a:ext cx="4572000" cy="1197900"/>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5" name="Google Shape;785;p61"/>
          <p:cNvSpPr/>
          <p:nvPr/>
        </p:nvSpPr>
        <p:spPr>
          <a:xfrm>
            <a:off x="3547241" y="3579592"/>
            <a:ext cx="4572000" cy="1034700"/>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6" name="Google Shape;786;p61"/>
          <p:cNvSpPr/>
          <p:nvPr/>
        </p:nvSpPr>
        <p:spPr>
          <a:xfrm rot="489832">
            <a:off x="7513721" y="437837"/>
            <a:ext cx="915550" cy="113172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3">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83"/>
                                        </p:tgtEl>
                                      </p:cBhvr>
                                    </p:animEffect>
                                    <p:set>
                                      <p:cBhvr>
                                        <p:cTn id="7" dur="1" fill="hold">
                                          <p:stCondLst>
                                            <p:cond delay="500"/>
                                          </p:stCondLst>
                                        </p:cTn>
                                        <p:tgtEl>
                                          <p:spTgt spid="78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84"/>
                                        </p:tgtEl>
                                      </p:cBhvr>
                                    </p:animEffect>
                                    <p:set>
                                      <p:cBhvr>
                                        <p:cTn id="12" dur="1" fill="hold">
                                          <p:stCondLst>
                                            <p:cond delay="500"/>
                                          </p:stCondLst>
                                        </p:cTn>
                                        <p:tgtEl>
                                          <p:spTgt spid="78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85"/>
                                        </p:tgtEl>
                                      </p:cBhvr>
                                    </p:animEffect>
                                    <p:set>
                                      <p:cBhvr>
                                        <p:cTn id="17" dur="1" fill="hold">
                                          <p:stCondLst>
                                            <p:cond delay="500"/>
                                          </p:stCondLst>
                                        </p:cTn>
                                        <p:tgtEl>
                                          <p:spTgt spid="7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graphicFrame>
        <p:nvGraphicFramePr>
          <p:cNvPr id="791" name="Google Shape;791;p62"/>
          <p:cNvGraphicFramePr/>
          <p:nvPr/>
        </p:nvGraphicFramePr>
        <p:xfrm>
          <a:off x="847396" y="666439"/>
          <a:ext cx="7449175" cy="3810600"/>
        </p:xfrm>
        <a:graphic>
          <a:graphicData uri="http://schemas.openxmlformats.org/drawingml/2006/table">
            <a:tbl>
              <a:tblPr>
                <a:noFill/>
                <a:tableStyleId>{DA6C2D82-84FD-4D5B-B154-292CF897AB1C}</a:tableStyleId>
              </a:tblPr>
              <a:tblGrid>
                <a:gridCol w="1103575"/>
                <a:gridCol w="1623150"/>
                <a:gridCol w="4722450"/>
              </a:tblGrid>
              <a:tr h="352825">
                <a:tc>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Đề tài</a:t>
                      </a:r>
                      <a:endParaRPr sz="1500" b="1" i="0"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just"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Lịch sử dân tộc</a:t>
                      </a:r>
                      <a:endParaRPr sz="1500" b="1" i="0"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just"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Lịch sử chống giặc Nguyên thời nhà Trần</a:t>
                      </a:r>
                      <a:endParaRPr sz="1500" b="1" i="0" u="none" strike="noStrike" cap="none">
                        <a:solidFill>
                          <a:srgbClr val="000000"/>
                        </a:solidFill>
                        <a:latin typeface="Cambria"/>
                        <a:ea typeface="Cambria"/>
                        <a:cs typeface="Cambria"/>
                        <a:sym typeface="Cambria"/>
                      </a:endParaRPr>
                    </a:p>
                  </a:txBody>
                  <a:tcPr marL="38375" marR="38375" marT="33350" marB="33350"/>
                </a:tc>
              </a:tr>
              <a:tr h="997625">
                <a:tc>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Chủ đề</a:t>
                      </a:r>
                      <a:endParaRPr sz="1500" b="1" i="0"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Tái hiện, khắc họa các sự kiện, con người trong lịch sử</a:t>
                      </a:r>
                      <a:endParaRPr sz="1500" b="1" i="1"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Người anh hùng Trần Quốc Toản trong lịch sử chống giặc ngoại xâm.</a:t>
                      </a:r>
                      <a:endParaRPr sz="1500" b="0" i="0" u="none" strike="noStrike" cap="none">
                        <a:solidFill>
                          <a:srgbClr val="000000"/>
                        </a:solidFill>
                        <a:latin typeface="Cambria"/>
                        <a:ea typeface="Cambria"/>
                        <a:cs typeface="Cambria"/>
                        <a:sym typeface="Cambria"/>
                      </a:endParaRPr>
                    </a:p>
                  </a:txBody>
                  <a:tcPr marL="38375" marR="38375" marT="33350" marB="33350"/>
                </a:tc>
              </a:tr>
              <a:tr h="997625">
                <a:tc rowSpan="2">
                  <a:txBody>
                    <a:bodyPr/>
                    <a:lstStyle/>
                    <a:p>
                      <a:pPr marL="0" marR="0" lvl="0" indent="0" algn="ctr" rtl="0">
                        <a:lnSpc>
                          <a:spcPct val="100000"/>
                        </a:lnSpc>
                        <a:spcBef>
                          <a:spcPts val="0"/>
                        </a:spcBef>
                        <a:spcAft>
                          <a:spcPts val="0"/>
                        </a:spcAft>
                        <a:buNone/>
                      </a:pPr>
                      <a:r>
                        <a:rPr lang="en-US" sz="1500" b="1" u="none" strike="noStrike" cap="none">
                          <a:solidFill>
                            <a:srgbClr val="000000"/>
                          </a:solidFill>
                          <a:latin typeface="Cambria"/>
                          <a:ea typeface="Cambria"/>
                          <a:cs typeface="Cambria"/>
                          <a:sym typeface="Cambria"/>
                        </a:rPr>
                        <a:t>Ngôn ngữ</a:t>
                      </a:r>
                      <a:endParaRPr sz="1500" b="1" i="0"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Phù hợp với bối cảnh lịch sử</a:t>
                      </a:r>
                      <a:endParaRPr sz="1500" b="1" i="1"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Sử dụng các từ ngữ chỉ tước hiệu, cách gọi phù hợp với bối cảnh lịch sử thời trung đại: Hầu, hội sư, thuyền ngự, quân Thánh Dực, tàn vàng, tán tía, đồ nghi trượng, thiên tử….</a:t>
                      </a:r>
                      <a:endParaRPr sz="1500" b="0" i="0" u="none" strike="noStrike" cap="none">
                        <a:solidFill>
                          <a:srgbClr val="000000"/>
                        </a:solidFill>
                        <a:latin typeface="Cambria"/>
                        <a:ea typeface="Cambria"/>
                        <a:cs typeface="Cambria"/>
                        <a:sym typeface="Cambria"/>
                      </a:endParaRPr>
                    </a:p>
                  </a:txBody>
                  <a:tcPr marL="38375" marR="38375" marT="33350" marB="33350"/>
                </a:tc>
              </a:tr>
              <a:tr h="1462525">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Cambria"/>
                          <a:ea typeface="Cambria"/>
                          <a:cs typeface="Cambria"/>
                          <a:sym typeface="Cambria"/>
                        </a:rPr>
                        <a:t>Phù hợp với vai vế, vị thế của nhân vật</a:t>
                      </a:r>
                      <a:endParaRPr sz="1500" b="1" i="1" u="none" strike="noStrike" cap="none">
                        <a:solidFill>
                          <a:srgbClr val="000000"/>
                        </a:solidFill>
                        <a:latin typeface="Cambria"/>
                        <a:ea typeface="Cambria"/>
                        <a:cs typeface="Cambria"/>
                        <a:sym typeface="Cambria"/>
                      </a:endParaRPr>
                    </a:p>
                  </a:txBody>
                  <a:tcPr marL="38375" marR="38375" marT="33350" marB="33350"/>
                </a:tc>
                <a:tc>
                  <a:txBody>
                    <a:bodyPr/>
                    <a:lstStyle/>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Trần Quốc Toản sử dụng các từ ngữ phù hợp với vai vế vương hầu khi nói/ đối thoại với vua: quan gia, phạm thượng, xin bệ kiến…</a:t>
                      </a:r>
                      <a:endParaRPr/>
                    </a:p>
                    <a:p>
                      <a:pPr marL="0" marR="0" lvl="0" indent="0" algn="just" rtl="0">
                        <a:lnSpc>
                          <a:spcPct val="100000"/>
                        </a:lnSpc>
                        <a:spcBef>
                          <a:spcPts val="0"/>
                        </a:spcBef>
                        <a:spcAft>
                          <a:spcPts val="0"/>
                        </a:spcAft>
                        <a:buNone/>
                      </a:pPr>
                      <a:r>
                        <a:rPr lang="en-US" sz="1500" b="0" u="none" strike="noStrike" cap="none">
                          <a:solidFill>
                            <a:srgbClr val="000000"/>
                          </a:solidFill>
                          <a:latin typeface="Cambria"/>
                          <a:ea typeface="Cambria"/>
                          <a:cs typeface="Cambria"/>
                          <a:sym typeface="Cambria"/>
                        </a:rPr>
                        <a:t>- Vua Thiệu Bảo xưng hô vừa thể hiện vai vế một vị vua vừa thể hiện tình anh em với Hoài Văn:  Hoài Văn Hầu, em ta…</a:t>
                      </a:r>
                      <a:endParaRPr sz="1500" b="0" i="0" u="none" strike="noStrike" cap="none">
                        <a:solidFill>
                          <a:srgbClr val="000000"/>
                        </a:solidFill>
                        <a:latin typeface="Cambria"/>
                        <a:ea typeface="Cambria"/>
                        <a:cs typeface="Cambria"/>
                        <a:sym typeface="Cambria"/>
                      </a:endParaRPr>
                    </a:p>
                  </a:txBody>
                  <a:tcPr marL="38375" marR="38375" marT="33350" marB="33350"/>
                </a:tc>
              </a:tr>
            </a:tbl>
          </a:graphicData>
        </a:graphic>
      </p:graphicFrame>
      <p:sp>
        <p:nvSpPr>
          <p:cNvPr id="792" name="Google Shape;792;p62"/>
          <p:cNvSpPr/>
          <p:nvPr/>
        </p:nvSpPr>
        <p:spPr>
          <a:xfrm>
            <a:off x="3618185" y="1061653"/>
            <a:ext cx="4678500" cy="901200"/>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3" name="Google Shape;793;p62"/>
          <p:cNvSpPr/>
          <p:nvPr/>
        </p:nvSpPr>
        <p:spPr>
          <a:xfrm>
            <a:off x="3618185" y="2057508"/>
            <a:ext cx="4678418" cy="901153"/>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4" name="Google Shape;794;p62"/>
          <p:cNvSpPr/>
          <p:nvPr/>
        </p:nvSpPr>
        <p:spPr>
          <a:xfrm>
            <a:off x="3618185" y="3053363"/>
            <a:ext cx="4678418" cy="1329451"/>
          </a:xfrm>
          <a:prstGeom prst="rect">
            <a:avLst/>
          </a:prstGeom>
          <a:gradFill>
            <a:gsLst>
              <a:gs pos="0">
                <a:srgbClr val="F5E7D6"/>
              </a:gs>
              <a:gs pos="100000">
                <a:srgbClr val="FFF3DE"/>
              </a:gs>
            </a:gsLst>
            <a:lin ang="16200000" scaled="0"/>
          </a:gradFill>
          <a:ln w="9525" cap="flat" cmpd="sng">
            <a:solidFill>
              <a:srgbClr val="ECE1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92"/>
                                        </p:tgtEl>
                                      </p:cBhvr>
                                    </p:animEffect>
                                    <p:set>
                                      <p:cBhvr>
                                        <p:cTn id="7" dur="1" fill="hold">
                                          <p:stCondLst>
                                            <p:cond delay="500"/>
                                          </p:stCondLst>
                                        </p:cTn>
                                        <p:tgtEl>
                                          <p:spTgt spid="7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93"/>
                                        </p:tgtEl>
                                      </p:cBhvr>
                                    </p:animEffect>
                                    <p:set>
                                      <p:cBhvr>
                                        <p:cTn id="12" dur="1" fill="hold">
                                          <p:stCondLst>
                                            <p:cond delay="500"/>
                                          </p:stCondLst>
                                        </p:cTn>
                                        <p:tgtEl>
                                          <p:spTgt spid="79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94"/>
                                        </p:tgtEl>
                                      </p:cBhvr>
                                    </p:animEffect>
                                    <p:set>
                                      <p:cBhvr>
                                        <p:cTn id="17" dur="1" fill="hold">
                                          <p:stCondLst>
                                            <p:cond delay="500"/>
                                          </p:stCondLst>
                                        </p:cTn>
                                        <p:tgtEl>
                                          <p:spTgt spid="7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9"/>
        <p:cNvGrpSpPr/>
        <p:nvPr/>
      </p:nvGrpSpPr>
      <p:grpSpPr>
        <a:xfrm>
          <a:off x="0" y="0"/>
          <a:ext cx="0" cy="0"/>
          <a:chOff x="0" y="0"/>
          <a:chExt cx="0" cy="0"/>
        </a:xfrm>
      </p:grpSpPr>
      <p:grpSp>
        <p:nvGrpSpPr>
          <p:cNvPr id="810" name="Google Shape;810;p42"/>
          <p:cNvGrpSpPr/>
          <p:nvPr/>
        </p:nvGrpSpPr>
        <p:grpSpPr>
          <a:xfrm>
            <a:off x="1396932" y="1421140"/>
            <a:ext cx="6476410" cy="3039751"/>
            <a:chOff x="0" y="6219"/>
            <a:chExt cx="6476410" cy="3039751"/>
          </a:xfrm>
        </p:grpSpPr>
        <p:sp>
          <p:nvSpPr>
            <p:cNvPr id="811" name="Google Shape;811;p42"/>
            <p:cNvSpPr/>
            <p:nvPr/>
          </p:nvSpPr>
          <p:spPr>
            <a:xfrm>
              <a:off x="0" y="6219"/>
              <a:ext cx="6476410" cy="965250"/>
            </a:xfrm>
            <a:prstGeom prst="roundRect">
              <a:avLst>
                <a:gd name="adj" fmla="val 16667"/>
              </a:avLst>
            </a:prstGeom>
            <a:solidFill>
              <a:srgbClr val="F1E7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42"/>
            <p:cNvSpPr txBox="1"/>
            <p:nvPr/>
          </p:nvSpPr>
          <p:spPr>
            <a:xfrm>
              <a:off x="47120" y="53339"/>
              <a:ext cx="6382170" cy="87101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n-US" sz="2500" b="0" i="0" u="none" strike="noStrike" cap="none">
                  <a:solidFill>
                    <a:srgbClr val="22170B"/>
                  </a:solidFill>
                  <a:latin typeface="Cambria"/>
                  <a:ea typeface="Cambria"/>
                  <a:cs typeface="Cambria"/>
                  <a:sym typeface="Cambria"/>
                </a:rPr>
                <a:t>Đọc mở rộng văn bản cùng thể loại: </a:t>
              </a:r>
              <a:r>
                <a:rPr lang="en-US" sz="2500" b="1" i="1" u="none" strike="noStrike" cap="none">
                  <a:solidFill>
                    <a:srgbClr val="22170B"/>
                  </a:solidFill>
                  <a:latin typeface="Cambria"/>
                  <a:ea typeface="Cambria"/>
                  <a:cs typeface="Cambria"/>
                  <a:sym typeface="Cambria"/>
                </a:rPr>
                <a:t>Quang Trung đại phá quân Thanh.</a:t>
              </a:r>
              <a:endParaRPr sz="2500" b="0" i="0" u="none" strike="noStrike" cap="none">
                <a:solidFill>
                  <a:srgbClr val="22170B"/>
                </a:solidFill>
                <a:latin typeface="Arial"/>
                <a:ea typeface="Arial"/>
                <a:cs typeface="Arial"/>
                <a:sym typeface="Arial"/>
              </a:endParaRPr>
            </a:p>
          </p:txBody>
        </p:sp>
        <p:sp>
          <p:nvSpPr>
            <p:cNvPr id="813" name="Google Shape;813;p42"/>
            <p:cNvSpPr/>
            <p:nvPr/>
          </p:nvSpPr>
          <p:spPr>
            <a:xfrm>
              <a:off x="0" y="1043469"/>
              <a:ext cx="6476410" cy="965250"/>
            </a:xfrm>
            <a:prstGeom prst="roundRect">
              <a:avLst>
                <a:gd name="adj" fmla="val 16667"/>
              </a:avLst>
            </a:prstGeom>
            <a:solidFill>
              <a:srgbClr val="F4EFE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42"/>
            <p:cNvSpPr txBox="1"/>
            <p:nvPr/>
          </p:nvSpPr>
          <p:spPr>
            <a:xfrm>
              <a:off x="47120" y="1090589"/>
              <a:ext cx="6382170" cy="87101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n-US" sz="2500" b="0" i="0" u="none" strike="noStrike" cap="none">
                  <a:solidFill>
                    <a:srgbClr val="22170B"/>
                  </a:solidFill>
                  <a:latin typeface="Cambria"/>
                  <a:ea typeface="Cambria"/>
                  <a:cs typeface="Cambria"/>
                  <a:sym typeface="Cambria"/>
                </a:rPr>
                <a:t>Khám phá văn bản </a:t>
              </a:r>
              <a:r>
                <a:rPr lang="en-US" sz="2500" b="1" i="1" u="none" strike="noStrike" cap="none">
                  <a:solidFill>
                    <a:srgbClr val="22170B"/>
                  </a:solidFill>
                  <a:latin typeface="Cambria"/>
                  <a:ea typeface="Cambria"/>
                  <a:cs typeface="Cambria"/>
                  <a:sym typeface="Cambria"/>
                </a:rPr>
                <a:t>Quang Trung đại phá quân Thanh </a:t>
              </a:r>
              <a:r>
                <a:rPr lang="en-US" sz="2500" b="0" i="0" u="none" strike="noStrike" cap="none">
                  <a:solidFill>
                    <a:srgbClr val="22170B"/>
                  </a:solidFill>
                  <a:latin typeface="Cambria"/>
                  <a:ea typeface="Cambria"/>
                  <a:cs typeface="Cambria"/>
                  <a:sym typeface="Cambria"/>
                </a:rPr>
                <a:t>theo phiếu gợi dẫn</a:t>
              </a:r>
              <a:endParaRPr sz="2500" b="0" i="0" u="none" strike="noStrike" cap="none">
                <a:solidFill>
                  <a:srgbClr val="22170B"/>
                </a:solidFill>
                <a:latin typeface="Cambria"/>
                <a:ea typeface="Cambria"/>
                <a:cs typeface="Cambria"/>
                <a:sym typeface="Cambria"/>
              </a:endParaRPr>
            </a:p>
          </p:txBody>
        </p:sp>
        <p:sp>
          <p:nvSpPr>
            <p:cNvPr id="815" name="Google Shape;815;p42"/>
            <p:cNvSpPr/>
            <p:nvPr/>
          </p:nvSpPr>
          <p:spPr>
            <a:xfrm>
              <a:off x="0" y="2080720"/>
              <a:ext cx="6476410" cy="965250"/>
            </a:xfrm>
            <a:prstGeom prst="roundRect">
              <a:avLst>
                <a:gd name="adj" fmla="val 16667"/>
              </a:avLst>
            </a:prstGeom>
            <a:solidFill>
              <a:srgbClr val="FDFEF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42"/>
            <p:cNvSpPr txBox="1"/>
            <p:nvPr/>
          </p:nvSpPr>
          <p:spPr>
            <a:xfrm>
              <a:off x="47120" y="2127840"/>
              <a:ext cx="6382170" cy="87101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n-US" sz="2500" b="0" i="0" u="none" strike="noStrike" cap="none">
                  <a:solidFill>
                    <a:srgbClr val="22170B"/>
                  </a:solidFill>
                  <a:latin typeface="Cambria"/>
                  <a:ea typeface="Cambria"/>
                  <a:cs typeface="Cambria"/>
                  <a:sym typeface="Cambria"/>
                </a:rPr>
                <a:t>Buổi sau báo cáo sản phẩm</a:t>
              </a:r>
              <a:endParaRPr sz="2500" b="0" i="0" u="none" strike="noStrike" cap="none">
                <a:solidFill>
                  <a:srgbClr val="22170B"/>
                </a:solidFill>
                <a:latin typeface="Cambria"/>
                <a:ea typeface="Cambria"/>
                <a:cs typeface="Cambria"/>
                <a:sym typeface="Cambria"/>
              </a:endParaRPr>
            </a:p>
          </p:txBody>
        </p:sp>
      </p:grpSp>
      <p:sp>
        <p:nvSpPr>
          <p:cNvPr id="817" name="Google Shape;817;p42"/>
          <p:cNvSpPr/>
          <p:nvPr/>
        </p:nvSpPr>
        <p:spPr>
          <a:xfrm rot="2404321" flipH="1">
            <a:off x="7609645" y="2677175"/>
            <a:ext cx="3264679" cy="3903951"/>
          </a:xfrm>
          <a:custGeom>
            <a:avLst/>
            <a:gdLst/>
            <a:ahLst/>
            <a:cxnLst/>
            <a:rect l="l" t="t" r="r" b="b"/>
            <a:pathLst>
              <a:path w="6529357" h="7807901" extrusionOk="0">
                <a:moveTo>
                  <a:pt x="6529357" y="0"/>
                </a:moveTo>
                <a:lnTo>
                  <a:pt x="0" y="0"/>
                </a:lnTo>
                <a:lnTo>
                  <a:pt x="0" y="7807900"/>
                </a:lnTo>
                <a:lnTo>
                  <a:pt x="6529357" y="7807900"/>
                </a:lnTo>
                <a:lnTo>
                  <a:pt x="6529357" y="0"/>
                </a:lnTo>
                <a:close/>
              </a:path>
            </a:pathLst>
          </a:custGeom>
          <a:blipFill rotWithShape="1">
            <a:blip r:embed="rId3">
              <a:alphaModFix/>
            </a:blip>
            <a:stretch>
              <a:fillRect/>
            </a:stretch>
          </a:blipFill>
          <a:ln>
            <a:noFill/>
          </a:ln>
        </p:spPr>
      </p:sp>
      <p:sp>
        <p:nvSpPr>
          <p:cNvPr id="818" name="Google Shape;818;p42"/>
          <p:cNvSpPr/>
          <p:nvPr/>
        </p:nvSpPr>
        <p:spPr>
          <a:xfrm>
            <a:off x="7449235" y="2983252"/>
            <a:ext cx="1970604" cy="2571750"/>
          </a:xfrm>
          <a:custGeom>
            <a:avLst/>
            <a:gdLst/>
            <a:ahLst/>
            <a:cxnLst/>
            <a:rect l="l" t="t" r="r" b="b"/>
            <a:pathLst>
              <a:path w="3941207" h="5143500" extrusionOk="0">
                <a:moveTo>
                  <a:pt x="0" y="0"/>
                </a:moveTo>
                <a:lnTo>
                  <a:pt x="3941207" y="0"/>
                </a:lnTo>
                <a:lnTo>
                  <a:pt x="3941207" y="5143500"/>
                </a:lnTo>
                <a:lnTo>
                  <a:pt x="0" y="5143500"/>
                </a:lnTo>
                <a:lnTo>
                  <a:pt x="0" y="0"/>
                </a:lnTo>
                <a:close/>
              </a:path>
            </a:pathLst>
          </a:custGeom>
          <a:blipFill rotWithShape="1">
            <a:blip r:embed="rId4">
              <a:alphaModFix/>
            </a:blip>
            <a:stretch>
              <a:fillRect/>
            </a:stretch>
          </a:blipFill>
          <a:ln>
            <a:noFill/>
          </a:ln>
        </p:spPr>
      </p:sp>
      <p:sp>
        <p:nvSpPr>
          <p:cNvPr id="819" name="Google Shape;819;p42"/>
          <p:cNvSpPr/>
          <p:nvPr/>
        </p:nvSpPr>
        <p:spPr>
          <a:xfrm>
            <a:off x="510510" y="560737"/>
            <a:ext cx="595057" cy="841070"/>
          </a:xfrm>
          <a:custGeom>
            <a:avLst/>
            <a:gdLst/>
            <a:ahLst/>
            <a:cxnLst/>
            <a:rect l="l" t="t" r="r" b="b"/>
            <a:pathLst>
              <a:path w="1190113" h="1682139" extrusionOk="0">
                <a:moveTo>
                  <a:pt x="0" y="0"/>
                </a:moveTo>
                <a:lnTo>
                  <a:pt x="1190113" y="0"/>
                </a:lnTo>
                <a:lnTo>
                  <a:pt x="1190113" y="1682139"/>
                </a:lnTo>
                <a:lnTo>
                  <a:pt x="0" y="1682139"/>
                </a:lnTo>
                <a:lnTo>
                  <a:pt x="0" y="0"/>
                </a:lnTo>
                <a:close/>
              </a:path>
            </a:pathLst>
          </a:custGeom>
          <a:blipFill rotWithShape="1">
            <a:blip r:embed="rId5">
              <a:alphaModFix/>
            </a:blip>
            <a:stretch>
              <a:fillRect/>
            </a:stretch>
          </a:blipFill>
          <a:ln>
            <a:noFill/>
          </a:ln>
        </p:spPr>
      </p:sp>
      <p:sp>
        <p:nvSpPr>
          <p:cNvPr id="820" name="Google Shape;820;p42"/>
          <p:cNvSpPr/>
          <p:nvPr/>
        </p:nvSpPr>
        <p:spPr>
          <a:xfrm rot="4821259">
            <a:off x="7170998" y="-655594"/>
            <a:ext cx="2392326" cy="2057400"/>
          </a:xfrm>
          <a:custGeom>
            <a:avLst/>
            <a:gdLst/>
            <a:ahLst/>
            <a:cxnLst/>
            <a:rect l="l" t="t" r="r" b="b"/>
            <a:pathLst>
              <a:path w="4784651" h="4114800" extrusionOk="0">
                <a:moveTo>
                  <a:pt x="0" y="0"/>
                </a:moveTo>
                <a:lnTo>
                  <a:pt x="4784652" y="0"/>
                </a:lnTo>
                <a:lnTo>
                  <a:pt x="4784652" y="4114800"/>
                </a:lnTo>
                <a:lnTo>
                  <a:pt x="0" y="4114800"/>
                </a:lnTo>
                <a:lnTo>
                  <a:pt x="0" y="0"/>
                </a:lnTo>
                <a:close/>
              </a:path>
            </a:pathLst>
          </a:custGeom>
          <a:blipFill rotWithShape="1">
            <a:blip r:embed="rId6">
              <a:alphaModFix/>
            </a:blip>
            <a:stretch>
              <a:fillRect/>
            </a:stretch>
          </a:blipFill>
          <a:ln>
            <a:noFill/>
          </a:ln>
        </p:spPr>
      </p:sp>
      <p:sp>
        <p:nvSpPr>
          <p:cNvPr id="821" name="Google Shape;821;p42"/>
          <p:cNvSpPr/>
          <p:nvPr/>
        </p:nvSpPr>
        <p:spPr>
          <a:xfrm>
            <a:off x="5186933" y="2077053"/>
            <a:ext cx="5120270" cy="3314999"/>
          </a:xfrm>
          <a:custGeom>
            <a:avLst/>
            <a:gdLst/>
            <a:ahLst/>
            <a:cxnLst/>
            <a:rect l="l" t="t" r="r" b="b"/>
            <a:pathLst>
              <a:path w="10240540" h="6629997" extrusionOk="0">
                <a:moveTo>
                  <a:pt x="0" y="0"/>
                </a:moveTo>
                <a:lnTo>
                  <a:pt x="10240540" y="0"/>
                </a:lnTo>
                <a:lnTo>
                  <a:pt x="10240540" y="6629997"/>
                </a:lnTo>
                <a:lnTo>
                  <a:pt x="0" y="6629997"/>
                </a:lnTo>
                <a:lnTo>
                  <a:pt x="0" y="0"/>
                </a:lnTo>
                <a:close/>
              </a:path>
            </a:pathLst>
          </a:custGeom>
          <a:blipFill rotWithShape="1">
            <a:blip r:embed="rId7">
              <a:alphaModFix/>
            </a:blip>
            <a:stretch>
              <a:fillRect l="-9578"/>
            </a:stretch>
          </a:blipFill>
          <a:ln>
            <a:noFill/>
          </a:ln>
        </p:spPr>
      </p:sp>
      <p:sp>
        <p:nvSpPr>
          <p:cNvPr id="822" name="Google Shape;822;p42"/>
          <p:cNvSpPr txBox="1"/>
          <p:nvPr/>
        </p:nvSpPr>
        <p:spPr>
          <a:xfrm>
            <a:off x="2965163" y="591509"/>
            <a:ext cx="3456121"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III. VẬN DỤNG</a:t>
            </a:r>
            <a:endParaRPr sz="1400" b="0" i="0" u="none" strike="noStrike" cap="none">
              <a:solidFill>
                <a:srgbClr val="000000"/>
              </a:solidFill>
              <a:latin typeface="Arial"/>
              <a:ea typeface="Arial"/>
              <a:cs typeface="Arial"/>
              <a:sym typeface="Arial"/>
            </a:endParaRPr>
          </a:p>
        </p:txBody>
      </p:sp>
      <p:sp>
        <p:nvSpPr>
          <p:cNvPr id="823" name="Google Shape;823;p42"/>
          <p:cNvSpPr/>
          <p:nvPr/>
        </p:nvSpPr>
        <p:spPr>
          <a:xfrm>
            <a:off x="2380718" y="72059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42"/>
          <p:cNvSpPr/>
          <p:nvPr/>
        </p:nvSpPr>
        <p:spPr>
          <a:xfrm>
            <a:off x="6519216" y="715831"/>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42"/>
          <p:cNvSpPr/>
          <p:nvPr/>
        </p:nvSpPr>
        <p:spPr>
          <a:xfrm>
            <a:off x="56940" y="2168995"/>
            <a:ext cx="905256" cy="3656491"/>
          </a:xfrm>
          <a:custGeom>
            <a:avLst/>
            <a:gdLst/>
            <a:ahLst/>
            <a:cxnLst/>
            <a:rect l="l" t="t" r="r" b="b"/>
            <a:pathLst>
              <a:path w="1810512" h="7312982" extrusionOk="0">
                <a:moveTo>
                  <a:pt x="1810512" y="0"/>
                </a:moveTo>
                <a:lnTo>
                  <a:pt x="0" y="0"/>
                </a:lnTo>
                <a:lnTo>
                  <a:pt x="0" y="7312982"/>
                </a:lnTo>
                <a:lnTo>
                  <a:pt x="1810512" y="7312982"/>
                </a:lnTo>
                <a:lnTo>
                  <a:pt x="1810512" y="0"/>
                </a:lnTo>
                <a:close/>
              </a:path>
            </a:pathLst>
          </a:custGeom>
          <a:blipFill rotWithShape="1">
            <a:blip r:embed="rId8">
              <a:alphaModFix/>
            </a:blip>
            <a:stretch>
              <a:fillRect l="-102453"/>
            </a:stretch>
          </a:blipFill>
          <a:ln>
            <a:noFill/>
          </a:ln>
        </p:spPr>
      </p:sp>
      <p:sp>
        <p:nvSpPr>
          <p:cNvPr id="826" name="Google Shape;826;p42"/>
          <p:cNvSpPr/>
          <p:nvPr/>
        </p:nvSpPr>
        <p:spPr>
          <a:xfrm flipH="1">
            <a:off x="-1236284" y="1277252"/>
            <a:ext cx="1810512" cy="4114800"/>
          </a:xfrm>
          <a:custGeom>
            <a:avLst/>
            <a:gdLst/>
            <a:ahLst/>
            <a:cxnLst/>
            <a:rect l="l" t="t" r="r" b="b"/>
            <a:pathLst>
              <a:path w="3621024" h="8229600" extrusionOk="0">
                <a:moveTo>
                  <a:pt x="0" y="0"/>
                </a:moveTo>
                <a:lnTo>
                  <a:pt x="3621024" y="0"/>
                </a:lnTo>
                <a:lnTo>
                  <a:pt x="3621024" y="8229600"/>
                </a:lnTo>
                <a:lnTo>
                  <a:pt x="0" y="8229600"/>
                </a:lnTo>
                <a:lnTo>
                  <a:pt x="0" y="0"/>
                </a:lnTo>
                <a:close/>
              </a:path>
            </a:pathLst>
          </a:custGeom>
          <a:blipFill rotWithShape="1">
            <a:blip r:embed="rId9">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43"/>
          <p:cNvPicPr preferRelativeResize="0"/>
          <p:nvPr/>
        </p:nvPicPr>
        <p:blipFill rotWithShape="1">
          <a:blip r:embed="rId3">
            <a:alphaModFix/>
          </a:blip>
          <a:srcRect/>
          <a:stretch/>
        </p:blipFill>
        <p:spPr>
          <a:xfrm rot="-8">
            <a:off x="7493948" y="721258"/>
            <a:ext cx="743803" cy="722460"/>
          </a:xfrm>
          <a:prstGeom prst="rect">
            <a:avLst/>
          </a:prstGeom>
          <a:noFill/>
          <a:ln>
            <a:noFill/>
          </a:ln>
        </p:spPr>
      </p:pic>
      <p:pic>
        <p:nvPicPr>
          <p:cNvPr id="832" name="Google Shape;832;p43"/>
          <p:cNvPicPr preferRelativeResize="0"/>
          <p:nvPr/>
        </p:nvPicPr>
        <p:blipFill rotWithShape="1">
          <a:blip r:embed="rId4">
            <a:alphaModFix/>
          </a:blip>
          <a:srcRect/>
          <a:stretch/>
        </p:blipFill>
        <p:spPr>
          <a:xfrm>
            <a:off x="6875070" y="1246293"/>
            <a:ext cx="523944" cy="2498248"/>
          </a:xfrm>
          <a:prstGeom prst="rect">
            <a:avLst/>
          </a:prstGeom>
          <a:noFill/>
          <a:ln>
            <a:noFill/>
          </a:ln>
        </p:spPr>
      </p:pic>
      <p:sp>
        <p:nvSpPr>
          <p:cNvPr id="833" name="Google Shape;833;p43"/>
          <p:cNvSpPr/>
          <p:nvPr/>
        </p:nvSpPr>
        <p:spPr>
          <a:xfrm>
            <a:off x="4805082" y="848566"/>
            <a:ext cx="3966670" cy="4112055"/>
          </a:xfrm>
          <a:custGeom>
            <a:avLst/>
            <a:gdLst/>
            <a:ahLst/>
            <a:cxnLst/>
            <a:rect l="l" t="t" r="r" b="b"/>
            <a:pathLst>
              <a:path w="10240540" h="6629997" extrusionOk="0">
                <a:moveTo>
                  <a:pt x="0" y="0"/>
                </a:moveTo>
                <a:lnTo>
                  <a:pt x="10240540" y="0"/>
                </a:lnTo>
                <a:lnTo>
                  <a:pt x="10240540" y="6629997"/>
                </a:lnTo>
                <a:lnTo>
                  <a:pt x="0" y="6629997"/>
                </a:lnTo>
                <a:lnTo>
                  <a:pt x="0" y="0"/>
                </a:lnTo>
                <a:close/>
              </a:path>
            </a:pathLst>
          </a:custGeom>
          <a:blipFill rotWithShape="1">
            <a:blip r:embed="rId5">
              <a:alphaModFix/>
            </a:blip>
            <a:stretch>
              <a:fillRect l="-15335" r="-6011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43"/>
          <p:cNvSpPr/>
          <p:nvPr/>
        </p:nvSpPr>
        <p:spPr>
          <a:xfrm>
            <a:off x="8134588" y="1970665"/>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43"/>
          <p:cNvSpPr txBox="1"/>
          <p:nvPr/>
        </p:nvSpPr>
        <p:spPr>
          <a:xfrm>
            <a:off x="1349362" y="848566"/>
            <a:ext cx="3455720"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22170B"/>
                </a:solidFill>
                <a:latin typeface="Palatino Linotype"/>
                <a:ea typeface="Palatino Linotype"/>
                <a:cs typeface="Palatino Linotype"/>
                <a:sym typeface="Palatino Linotype"/>
              </a:rPr>
              <a:t>III. VẬN DỤNG</a:t>
            </a:r>
            <a:endParaRPr sz="1400" b="0" i="0" u="none" strike="noStrike" cap="none">
              <a:solidFill>
                <a:srgbClr val="000000"/>
              </a:solidFill>
              <a:latin typeface="Arial"/>
              <a:ea typeface="Arial"/>
              <a:cs typeface="Arial"/>
              <a:sym typeface="Arial"/>
            </a:endParaRPr>
          </a:p>
        </p:txBody>
      </p:sp>
      <p:sp>
        <p:nvSpPr>
          <p:cNvPr id="836" name="Google Shape;836;p43"/>
          <p:cNvSpPr txBox="1"/>
          <p:nvPr/>
        </p:nvSpPr>
        <p:spPr>
          <a:xfrm>
            <a:off x="930332" y="1737004"/>
            <a:ext cx="4572000" cy="2007537"/>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 Đọc mở rộng văn bản cùng thể loại: </a:t>
            </a:r>
            <a:r>
              <a:rPr lang="en-US" sz="2000" b="1" i="1" u="none" strike="noStrike" cap="none">
                <a:solidFill>
                  <a:srgbClr val="22170B"/>
                </a:solidFill>
                <a:latin typeface="Cambria"/>
                <a:ea typeface="Cambria"/>
                <a:cs typeface="Cambria"/>
                <a:sym typeface="Cambria"/>
              </a:rPr>
              <a:t>Quang Trung đại phá quân Thanh.</a:t>
            </a:r>
            <a:endParaRPr sz="1400" b="0" i="0" u="none" strike="noStrike" cap="none">
              <a:solidFill>
                <a:srgbClr val="000000"/>
              </a:solidFill>
              <a:latin typeface="Arial"/>
              <a:ea typeface="Arial"/>
              <a:cs typeface="Arial"/>
              <a:sym typeface="Arial"/>
            </a:endParaRPr>
          </a:p>
          <a:p>
            <a:pPr marL="0" marR="0" lvl="0" indent="0" algn="just" rtl="0">
              <a:lnSpc>
                <a:spcPct val="120000"/>
              </a:lnSpc>
              <a:spcBef>
                <a:spcPts val="40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 Khám phá văn bản </a:t>
            </a:r>
            <a:r>
              <a:rPr lang="en-US" sz="2000" b="1" i="1" u="none" strike="noStrike" cap="none">
                <a:solidFill>
                  <a:srgbClr val="22170B"/>
                </a:solidFill>
                <a:latin typeface="Cambria"/>
                <a:ea typeface="Cambria"/>
                <a:cs typeface="Cambria"/>
                <a:sym typeface="Cambria"/>
              </a:rPr>
              <a:t>Quang Trung đại phá quân Thanh </a:t>
            </a:r>
            <a:r>
              <a:rPr lang="en-US" sz="2000" b="0" i="0" u="none" strike="noStrike" cap="none">
                <a:solidFill>
                  <a:srgbClr val="22170B"/>
                </a:solidFill>
                <a:latin typeface="Cambria"/>
                <a:ea typeface="Cambria"/>
                <a:cs typeface="Cambria"/>
                <a:sym typeface="Cambria"/>
              </a:rPr>
              <a:t>theo phiếu gợi dẫn</a:t>
            </a:r>
            <a:endParaRPr sz="2000" b="0" i="0" u="none" strike="noStrike" cap="none">
              <a:solidFill>
                <a:srgbClr val="22170B"/>
              </a:solidFill>
              <a:latin typeface="Cambria"/>
              <a:ea typeface="Cambria"/>
              <a:cs typeface="Cambria"/>
              <a:sym typeface="Cambria"/>
            </a:endParaRPr>
          </a:p>
          <a:p>
            <a:pPr marL="0" marR="0" lvl="0" indent="0" algn="just" rtl="0">
              <a:lnSpc>
                <a:spcPct val="120000"/>
              </a:lnSpc>
              <a:spcBef>
                <a:spcPts val="400"/>
              </a:spcBef>
              <a:spcAft>
                <a:spcPts val="0"/>
              </a:spcAft>
              <a:buClr>
                <a:srgbClr val="000000"/>
              </a:buClr>
              <a:buSzPts val="2000"/>
              <a:buFont typeface="Arial"/>
              <a:buNone/>
            </a:pPr>
            <a:r>
              <a:rPr lang="en-US" sz="2000" b="0" i="0" u="none" strike="noStrike" cap="none">
                <a:solidFill>
                  <a:srgbClr val="22170B"/>
                </a:solidFill>
                <a:latin typeface="Cambria"/>
                <a:ea typeface="Cambria"/>
                <a:cs typeface="Cambria"/>
                <a:sym typeface="Cambria"/>
              </a:rPr>
              <a:t>- Buổi sau báo cáo sản phẩm</a:t>
            </a:r>
            <a:endParaRPr sz="2000" b="0" i="0" u="none" strike="noStrike" cap="none">
              <a:solidFill>
                <a:srgbClr val="22170B"/>
              </a:solidFill>
              <a:latin typeface="Cambria"/>
              <a:ea typeface="Cambria"/>
              <a:cs typeface="Cambria"/>
              <a:sym typeface="Cambria"/>
            </a:endParaRPr>
          </a:p>
        </p:txBody>
      </p:sp>
      <p:pic>
        <p:nvPicPr>
          <p:cNvPr id="837" name="Google Shape;837;p43"/>
          <p:cNvPicPr preferRelativeResize="0"/>
          <p:nvPr/>
        </p:nvPicPr>
        <p:blipFill rotWithShape="1">
          <a:blip r:embed="rId6">
            <a:alphaModFix/>
          </a:blip>
          <a:srcRect/>
          <a:stretch/>
        </p:blipFill>
        <p:spPr>
          <a:xfrm>
            <a:off x="4805082" y="4032815"/>
            <a:ext cx="485805" cy="5230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
          <p:cNvPicPr preferRelativeResize="0"/>
          <p:nvPr/>
        </p:nvPicPr>
        <p:blipFill rotWithShape="1">
          <a:blip r:embed="rId3">
            <a:alphaModFix/>
          </a:blip>
          <a:srcRect t="7812" b="7810"/>
          <a:stretch/>
        </p:blipFill>
        <p:spPr>
          <a:xfrm>
            <a:off x="0" y="0"/>
            <a:ext cx="9144000" cy="5143500"/>
          </a:xfrm>
          <a:prstGeom prst="rect">
            <a:avLst/>
          </a:prstGeom>
          <a:noFill/>
          <a:ln>
            <a:noFill/>
          </a:ln>
        </p:spPr>
      </p:pic>
      <p:sp>
        <p:nvSpPr>
          <p:cNvPr id="137" name="Google Shape;137;p1"/>
          <p:cNvSpPr/>
          <p:nvPr/>
        </p:nvSpPr>
        <p:spPr>
          <a:xfrm rot="-5400000">
            <a:off x="2977885" y="-3985603"/>
            <a:ext cx="3188230" cy="9621567"/>
          </a:xfrm>
          <a:custGeom>
            <a:avLst/>
            <a:gdLst/>
            <a:ahLst/>
            <a:cxnLst/>
            <a:rect l="l" t="t" r="r" b="b"/>
            <a:pathLst>
              <a:path w="6376460" h="19243133" extrusionOk="0">
                <a:moveTo>
                  <a:pt x="0" y="0"/>
                </a:moveTo>
                <a:lnTo>
                  <a:pt x="6376460" y="0"/>
                </a:lnTo>
                <a:lnTo>
                  <a:pt x="6376460" y="19243133"/>
                </a:lnTo>
                <a:lnTo>
                  <a:pt x="0" y="19243133"/>
                </a:lnTo>
                <a:lnTo>
                  <a:pt x="0" y="0"/>
                </a:lnTo>
                <a:close/>
              </a:path>
            </a:pathLst>
          </a:custGeom>
          <a:blipFill rotWithShape="1">
            <a:blip r:embed="rId4">
              <a:alphaModFix/>
            </a:blip>
            <a:stretch>
              <a:fillRect l="-37061" r="-63988"/>
            </a:stretch>
          </a:blipFill>
          <a:ln>
            <a:noFill/>
          </a:ln>
        </p:spPr>
      </p:sp>
      <p:sp>
        <p:nvSpPr>
          <p:cNvPr id="138" name="Google Shape;138;p1"/>
          <p:cNvSpPr/>
          <p:nvPr/>
        </p:nvSpPr>
        <p:spPr>
          <a:xfrm rot="5400000">
            <a:off x="4269515" y="-3357544"/>
            <a:ext cx="1602857" cy="11164559"/>
          </a:xfrm>
          <a:custGeom>
            <a:avLst/>
            <a:gdLst/>
            <a:ahLst/>
            <a:cxnLst/>
            <a:rect l="l" t="t" r="r" b="b"/>
            <a:pathLst>
              <a:path w="3205714" h="22329118" extrusionOk="0">
                <a:moveTo>
                  <a:pt x="0" y="0"/>
                </a:moveTo>
                <a:lnTo>
                  <a:pt x="3205714" y="0"/>
                </a:lnTo>
                <a:lnTo>
                  <a:pt x="3205714" y="22329118"/>
                </a:lnTo>
                <a:lnTo>
                  <a:pt x="0" y="22329118"/>
                </a:lnTo>
                <a:lnTo>
                  <a:pt x="0" y="0"/>
                </a:lnTo>
                <a:close/>
              </a:path>
            </a:pathLst>
          </a:custGeom>
          <a:blipFill rotWithShape="1">
            <a:blip r:embed="rId5">
              <a:alphaModFix/>
            </a:blip>
            <a:stretch>
              <a:fillRect l="-128393"/>
            </a:stretch>
          </a:blipFill>
          <a:ln>
            <a:noFill/>
          </a:ln>
        </p:spPr>
      </p:sp>
      <p:sp>
        <p:nvSpPr>
          <p:cNvPr id="139" name="Google Shape;139;p1"/>
          <p:cNvSpPr/>
          <p:nvPr/>
        </p:nvSpPr>
        <p:spPr>
          <a:xfrm rot="-8708827">
            <a:off x="6774067" y="3990552"/>
            <a:ext cx="2392326" cy="2057400"/>
          </a:xfrm>
          <a:custGeom>
            <a:avLst/>
            <a:gdLst/>
            <a:ahLst/>
            <a:cxnLst/>
            <a:rect l="l" t="t" r="r" b="b"/>
            <a:pathLst>
              <a:path w="4784651" h="4114800" extrusionOk="0">
                <a:moveTo>
                  <a:pt x="0" y="0"/>
                </a:moveTo>
                <a:lnTo>
                  <a:pt x="4784651" y="0"/>
                </a:lnTo>
                <a:lnTo>
                  <a:pt x="4784651" y="4114800"/>
                </a:lnTo>
                <a:lnTo>
                  <a:pt x="0" y="4114800"/>
                </a:lnTo>
                <a:lnTo>
                  <a:pt x="0" y="0"/>
                </a:lnTo>
                <a:close/>
              </a:path>
            </a:pathLst>
          </a:custGeom>
          <a:blipFill rotWithShape="1">
            <a:blip r:embed="rId6">
              <a:alphaModFix/>
            </a:blip>
            <a:stretch>
              <a:fillRect/>
            </a:stretch>
          </a:blipFill>
          <a:ln>
            <a:noFill/>
          </a:ln>
        </p:spPr>
      </p:sp>
      <p:sp>
        <p:nvSpPr>
          <p:cNvPr id="140" name="Google Shape;140;p1"/>
          <p:cNvSpPr/>
          <p:nvPr/>
        </p:nvSpPr>
        <p:spPr>
          <a:xfrm>
            <a:off x="-1455525" y="825181"/>
            <a:ext cx="2433484" cy="2057400"/>
          </a:xfrm>
          <a:custGeom>
            <a:avLst/>
            <a:gdLst/>
            <a:ahLst/>
            <a:cxnLst/>
            <a:rect l="l" t="t" r="r" b="b"/>
            <a:pathLst>
              <a:path w="4866968" h="4114800" extrusionOk="0">
                <a:moveTo>
                  <a:pt x="0" y="0"/>
                </a:moveTo>
                <a:lnTo>
                  <a:pt x="4866968" y="0"/>
                </a:lnTo>
                <a:lnTo>
                  <a:pt x="4866968" y="4114800"/>
                </a:lnTo>
                <a:lnTo>
                  <a:pt x="0" y="4114800"/>
                </a:lnTo>
                <a:lnTo>
                  <a:pt x="0" y="0"/>
                </a:lnTo>
                <a:close/>
              </a:path>
            </a:pathLst>
          </a:custGeom>
          <a:blipFill rotWithShape="1">
            <a:blip r:embed="rId7">
              <a:alphaModFix/>
            </a:blip>
            <a:stretch>
              <a:fillRect/>
            </a:stretch>
          </a:blipFill>
          <a:ln>
            <a:noFill/>
          </a:ln>
        </p:spPr>
      </p:sp>
      <p:sp>
        <p:nvSpPr>
          <p:cNvPr id="141" name="Google Shape;141;p1"/>
          <p:cNvSpPr/>
          <p:nvPr/>
        </p:nvSpPr>
        <p:spPr>
          <a:xfrm>
            <a:off x="3223856" y="1035492"/>
            <a:ext cx="2696290" cy="3072516"/>
          </a:xfrm>
          <a:custGeom>
            <a:avLst/>
            <a:gdLst/>
            <a:ahLst/>
            <a:cxnLst/>
            <a:rect l="l" t="t" r="r" b="b"/>
            <a:pathLst>
              <a:path w="5392579" h="6145032" extrusionOk="0">
                <a:moveTo>
                  <a:pt x="0" y="0"/>
                </a:moveTo>
                <a:lnTo>
                  <a:pt x="5392578" y="0"/>
                </a:lnTo>
                <a:lnTo>
                  <a:pt x="5392578" y="6145032"/>
                </a:lnTo>
                <a:lnTo>
                  <a:pt x="0" y="6145032"/>
                </a:lnTo>
                <a:lnTo>
                  <a:pt x="0" y="0"/>
                </a:lnTo>
                <a:close/>
              </a:path>
            </a:pathLst>
          </a:custGeom>
          <a:blipFill rotWithShape="1">
            <a:blip r:embed="rId8">
              <a:alphaModFix/>
            </a:blip>
            <a:stretch>
              <a:fillRect/>
            </a:stretch>
          </a:blipFill>
          <a:ln>
            <a:noFill/>
          </a:ln>
        </p:spPr>
      </p:sp>
      <p:sp>
        <p:nvSpPr>
          <p:cNvPr id="2" name="Rectangle 1"/>
          <p:cNvSpPr/>
          <p:nvPr/>
        </p:nvSpPr>
        <p:spPr>
          <a:xfrm>
            <a:off x="395536" y="55740"/>
            <a:ext cx="8177239" cy="769441"/>
          </a:xfrm>
          <a:prstGeom prst="rect">
            <a:avLst/>
          </a:prstGeom>
          <a:noFill/>
        </p:spPr>
        <p:txBody>
          <a:bodyPr wrap="non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BÀI 1. CÂU CHUYỆN LỊCH SỬ</a:t>
            </a:r>
            <a:endParaRPr lang="en-US" sz="4400" b="1" cap="none" spc="0" dirty="0">
              <a:ln w="10541" cmpd="sng">
                <a:solidFill>
                  <a:schemeClr val="accent1">
                    <a:shade val="88000"/>
                    <a:satMod val="110000"/>
                  </a:schemeClr>
                </a:solidFill>
                <a:prstDash val="solid"/>
              </a:ln>
              <a:solidFill>
                <a:srgbClr val="FF0000"/>
              </a:solidFill>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44"/>
          <p:cNvPicPr preferRelativeResize="0"/>
          <p:nvPr/>
        </p:nvPicPr>
        <p:blipFill rotWithShape="1">
          <a:blip r:embed="rId3">
            <a:alphaModFix/>
          </a:blip>
          <a:srcRect t="7786" b="7786"/>
          <a:stretch/>
        </p:blipFill>
        <p:spPr>
          <a:xfrm>
            <a:off x="0" y="0"/>
            <a:ext cx="9144000" cy="5143500"/>
          </a:xfrm>
          <a:prstGeom prst="rect">
            <a:avLst/>
          </a:prstGeom>
          <a:noFill/>
          <a:ln>
            <a:noFill/>
          </a:ln>
        </p:spPr>
      </p:pic>
      <p:sp>
        <p:nvSpPr>
          <p:cNvPr id="843" name="Google Shape;843;p44"/>
          <p:cNvSpPr/>
          <p:nvPr/>
        </p:nvSpPr>
        <p:spPr>
          <a:xfrm>
            <a:off x="2074019" y="-2752"/>
            <a:ext cx="3416671" cy="2276357"/>
          </a:xfrm>
          <a:custGeom>
            <a:avLst/>
            <a:gdLst/>
            <a:ahLst/>
            <a:cxnLst/>
            <a:rect l="l" t="t" r="r" b="b"/>
            <a:pathLst>
              <a:path w="6833342" h="4552714" extrusionOk="0">
                <a:moveTo>
                  <a:pt x="0" y="0"/>
                </a:moveTo>
                <a:lnTo>
                  <a:pt x="6833341" y="0"/>
                </a:lnTo>
                <a:lnTo>
                  <a:pt x="6833341" y="4552714"/>
                </a:lnTo>
                <a:lnTo>
                  <a:pt x="0" y="4552714"/>
                </a:lnTo>
                <a:lnTo>
                  <a:pt x="0" y="0"/>
                </a:lnTo>
                <a:close/>
              </a:path>
            </a:pathLst>
          </a:custGeom>
          <a:blipFill rotWithShape="1">
            <a:blip r:embed="rId4">
              <a:alphaModFix/>
            </a:blip>
            <a:stretch>
              <a:fillRect/>
            </a:stretch>
          </a:blipFill>
          <a:ln>
            <a:noFill/>
          </a:ln>
        </p:spPr>
      </p:sp>
      <p:grpSp>
        <p:nvGrpSpPr>
          <p:cNvPr id="844" name="Google Shape;844;p44"/>
          <p:cNvGrpSpPr/>
          <p:nvPr/>
        </p:nvGrpSpPr>
        <p:grpSpPr>
          <a:xfrm>
            <a:off x="513501" y="1000647"/>
            <a:ext cx="2545917" cy="2545917"/>
            <a:chOff x="-1524" y="0"/>
            <a:chExt cx="4572000" cy="4572000"/>
          </a:xfrm>
        </p:grpSpPr>
        <p:sp>
          <p:nvSpPr>
            <p:cNvPr id="845" name="Google Shape;845;p44"/>
            <p:cNvSpPr/>
            <p:nvPr/>
          </p:nvSpPr>
          <p:spPr>
            <a:xfrm>
              <a:off x="-1524" y="0"/>
              <a:ext cx="4572000" cy="4572000"/>
            </a:xfrm>
            <a:custGeom>
              <a:avLst/>
              <a:gdLst/>
              <a:ahLst/>
              <a:cxnLst/>
              <a:rect l="l" t="t" r="r" b="b"/>
              <a:pathLst>
                <a:path w="4572000" h="4572000" extrusionOk="0">
                  <a:moveTo>
                    <a:pt x="4572000" y="0"/>
                  </a:moveTo>
                  <a:lnTo>
                    <a:pt x="4572000" y="4572000"/>
                  </a:lnTo>
                  <a:lnTo>
                    <a:pt x="0" y="4572000"/>
                  </a:lnTo>
                  <a:lnTo>
                    <a:pt x="0" y="0"/>
                  </a:lnTo>
                  <a:lnTo>
                    <a:pt x="4572000" y="0"/>
                  </a:lnTo>
                  <a:close/>
                </a:path>
              </a:pathLst>
            </a:custGeom>
            <a:blipFill rotWithShape="1">
              <a:blip r:embed="rId5">
                <a:alphaModFix/>
              </a:blip>
              <a:stretch>
                <a:fillRect t="-670" b="-669"/>
              </a:stretch>
            </a:blipFill>
            <a:ln>
              <a:noFill/>
            </a:ln>
          </p:spPr>
        </p:sp>
        <p:sp>
          <p:nvSpPr>
            <p:cNvPr id="846" name="Google Shape;846;p44"/>
            <p:cNvSpPr/>
            <p:nvPr/>
          </p:nvSpPr>
          <p:spPr>
            <a:xfrm>
              <a:off x="-1524" y="0"/>
              <a:ext cx="4572000" cy="4572000"/>
            </a:xfrm>
            <a:custGeom>
              <a:avLst/>
              <a:gdLst/>
              <a:ahLst/>
              <a:cxnLst/>
              <a:rect l="l" t="t" r="r" b="b"/>
              <a:pathLst>
                <a:path w="4572000" h="4572000" extrusionOk="0">
                  <a:moveTo>
                    <a:pt x="4572000" y="0"/>
                  </a:moveTo>
                  <a:lnTo>
                    <a:pt x="4572000" y="4572000"/>
                  </a:lnTo>
                  <a:lnTo>
                    <a:pt x="0" y="4572000"/>
                  </a:lnTo>
                  <a:lnTo>
                    <a:pt x="0" y="0"/>
                  </a:lnTo>
                  <a:lnTo>
                    <a:pt x="4572000" y="0"/>
                  </a:lnTo>
                  <a:close/>
                </a:path>
              </a:pathLst>
            </a:custGeom>
            <a:blipFill rotWithShape="1">
              <a:blip r:embed="rId6">
                <a:alphaModFix/>
              </a:blip>
              <a:stretch>
                <a:fillRect/>
              </a:stretch>
            </a:blipFill>
            <a:ln>
              <a:noFill/>
            </a:ln>
          </p:spPr>
        </p:sp>
      </p:grpSp>
      <p:grpSp>
        <p:nvGrpSpPr>
          <p:cNvPr id="847" name="Google Shape;847;p44"/>
          <p:cNvGrpSpPr/>
          <p:nvPr/>
        </p:nvGrpSpPr>
        <p:grpSpPr>
          <a:xfrm>
            <a:off x="5602129" y="1401102"/>
            <a:ext cx="3168010" cy="1981678"/>
            <a:chOff x="0" y="1016"/>
            <a:chExt cx="4572000" cy="2859913"/>
          </a:xfrm>
        </p:grpSpPr>
        <p:sp>
          <p:nvSpPr>
            <p:cNvPr id="848" name="Google Shape;848;p44"/>
            <p:cNvSpPr/>
            <p:nvPr/>
          </p:nvSpPr>
          <p:spPr>
            <a:xfrm>
              <a:off x="0" y="1016"/>
              <a:ext cx="4572000" cy="2859913"/>
            </a:xfrm>
            <a:custGeom>
              <a:avLst/>
              <a:gdLst/>
              <a:ahLst/>
              <a:cxnLst/>
              <a:rect l="l" t="t" r="r" b="b"/>
              <a:pathLst>
                <a:path w="4572000" h="2859913" extrusionOk="0">
                  <a:moveTo>
                    <a:pt x="4572000" y="0"/>
                  </a:moveTo>
                  <a:lnTo>
                    <a:pt x="4572000" y="2859913"/>
                  </a:lnTo>
                  <a:lnTo>
                    <a:pt x="0" y="2859913"/>
                  </a:lnTo>
                  <a:lnTo>
                    <a:pt x="0" y="0"/>
                  </a:lnTo>
                  <a:lnTo>
                    <a:pt x="4572000" y="0"/>
                  </a:lnTo>
                  <a:close/>
                </a:path>
              </a:pathLst>
            </a:custGeom>
            <a:blipFill rotWithShape="1">
              <a:blip r:embed="rId7">
                <a:alphaModFix/>
              </a:blip>
              <a:stretch>
                <a:fillRect t="-10551" b="-10550"/>
              </a:stretch>
            </a:blipFill>
            <a:ln>
              <a:noFill/>
            </a:ln>
          </p:spPr>
        </p:sp>
        <p:sp>
          <p:nvSpPr>
            <p:cNvPr id="849" name="Google Shape;849;p44"/>
            <p:cNvSpPr/>
            <p:nvPr/>
          </p:nvSpPr>
          <p:spPr>
            <a:xfrm>
              <a:off x="0" y="1016"/>
              <a:ext cx="4572000" cy="2859913"/>
            </a:xfrm>
            <a:custGeom>
              <a:avLst/>
              <a:gdLst/>
              <a:ahLst/>
              <a:cxnLst/>
              <a:rect l="l" t="t" r="r" b="b"/>
              <a:pathLst>
                <a:path w="4572000" h="2859913" extrusionOk="0">
                  <a:moveTo>
                    <a:pt x="4572000" y="0"/>
                  </a:moveTo>
                  <a:lnTo>
                    <a:pt x="4572000" y="2859913"/>
                  </a:lnTo>
                  <a:lnTo>
                    <a:pt x="0" y="2859913"/>
                  </a:lnTo>
                  <a:lnTo>
                    <a:pt x="0" y="0"/>
                  </a:lnTo>
                  <a:lnTo>
                    <a:pt x="4572000" y="0"/>
                  </a:lnTo>
                  <a:close/>
                </a:path>
              </a:pathLst>
            </a:custGeom>
            <a:blipFill rotWithShape="1">
              <a:blip r:embed="rId8">
                <a:alphaModFix/>
              </a:blip>
              <a:stretch>
                <a:fillRect t="-54" b="-54"/>
              </a:stretch>
            </a:blipFill>
            <a:ln>
              <a:noFill/>
            </a:ln>
          </p:spPr>
        </p:sp>
      </p:grpSp>
      <p:sp>
        <p:nvSpPr>
          <p:cNvPr id="850" name="Google Shape;850;p44"/>
          <p:cNvSpPr/>
          <p:nvPr/>
        </p:nvSpPr>
        <p:spPr>
          <a:xfrm>
            <a:off x="-270364" y="-185595"/>
            <a:ext cx="9599977" cy="827998"/>
          </a:xfrm>
          <a:custGeom>
            <a:avLst/>
            <a:gdLst/>
            <a:ahLst/>
            <a:cxnLst/>
            <a:rect l="l" t="t" r="r" b="b"/>
            <a:pathLst>
              <a:path w="19199953" h="1655996" extrusionOk="0">
                <a:moveTo>
                  <a:pt x="0" y="0"/>
                </a:moveTo>
                <a:lnTo>
                  <a:pt x="19199953" y="0"/>
                </a:lnTo>
                <a:lnTo>
                  <a:pt x="19199953" y="1655996"/>
                </a:lnTo>
                <a:lnTo>
                  <a:pt x="0" y="1655996"/>
                </a:lnTo>
                <a:lnTo>
                  <a:pt x="0" y="0"/>
                </a:lnTo>
                <a:close/>
              </a:path>
            </a:pathLst>
          </a:custGeom>
          <a:blipFill rotWithShape="1">
            <a:blip r:embed="rId9">
              <a:alphaModFix/>
            </a:blip>
            <a:stretch>
              <a:fillRect/>
            </a:stretch>
          </a:blipFill>
          <a:ln>
            <a:noFill/>
          </a:ln>
        </p:spPr>
      </p:sp>
      <p:sp>
        <p:nvSpPr>
          <p:cNvPr id="851" name="Google Shape;851;p44"/>
          <p:cNvSpPr/>
          <p:nvPr/>
        </p:nvSpPr>
        <p:spPr>
          <a:xfrm>
            <a:off x="217588" y="1754963"/>
            <a:ext cx="593526" cy="1921148"/>
          </a:xfrm>
          <a:custGeom>
            <a:avLst/>
            <a:gdLst/>
            <a:ahLst/>
            <a:cxnLst/>
            <a:rect l="l" t="t" r="r" b="b"/>
            <a:pathLst>
              <a:path w="1187051" h="3842296" extrusionOk="0">
                <a:moveTo>
                  <a:pt x="0" y="0"/>
                </a:moveTo>
                <a:lnTo>
                  <a:pt x="1187050" y="0"/>
                </a:lnTo>
                <a:lnTo>
                  <a:pt x="1187050" y="3842296"/>
                </a:lnTo>
                <a:lnTo>
                  <a:pt x="0" y="3842296"/>
                </a:lnTo>
                <a:lnTo>
                  <a:pt x="0" y="0"/>
                </a:lnTo>
                <a:close/>
              </a:path>
            </a:pathLst>
          </a:custGeom>
          <a:blipFill rotWithShape="1">
            <a:blip r:embed="rId10">
              <a:alphaModFix/>
            </a:blip>
            <a:stretch>
              <a:fillRect/>
            </a:stretch>
          </a:blipFill>
          <a:ln>
            <a:noFill/>
          </a:ln>
        </p:spPr>
      </p:sp>
      <p:sp>
        <p:nvSpPr>
          <p:cNvPr id="852" name="Google Shape;852;p44"/>
          <p:cNvSpPr/>
          <p:nvPr/>
        </p:nvSpPr>
        <p:spPr>
          <a:xfrm>
            <a:off x="5923131" y="1135427"/>
            <a:ext cx="1683109" cy="456544"/>
          </a:xfrm>
          <a:custGeom>
            <a:avLst/>
            <a:gdLst/>
            <a:ahLst/>
            <a:cxnLst/>
            <a:rect l="l" t="t" r="r" b="b"/>
            <a:pathLst>
              <a:path w="3366218" h="913087" extrusionOk="0">
                <a:moveTo>
                  <a:pt x="0" y="0"/>
                </a:moveTo>
                <a:lnTo>
                  <a:pt x="3366218" y="0"/>
                </a:lnTo>
                <a:lnTo>
                  <a:pt x="3366218" y="913087"/>
                </a:lnTo>
                <a:lnTo>
                  <a:pt x="0" y="913087"/>
                </a:lnTo>
                <a:lnTo>
                  <a:pt x="0" y="0"/>
                </a:lnTo>
                <a:close/>
              </a:path>
            </a:pathLst>
          </a:custGeom>
          <a:blipFill rotWithShape="1">
            <a:blip r:embed="rId11">
              <a:alphaModFix/>
            </a:blip>
            <a:stretch>
              <a:fillRect/>
            </a:stretch>
          </a:blipFill>
          <a:ln>
            <a:noFill/>
          </a:ln>
        </p:spPr>
      </p:sp>
      <p:grpSp>
        <p:nvGrpSpPr>
          <p:cNvPr id="853" name="Google Shape;853;p44"/>
          <p:cNvGrpSpPr/>
          <p:nvPr/>
        </p:nvGrpSpPr>
        <p:grpSpPr>
          <a:xfrm>
            <a:off x="1965315" y="3262077"/>
            <a:ext cx="3215351" cy="2011292"/>
            <a:chOff x="0" y="1016"/>
            <a:chExt cx="4572000" cy="2859913"/>
          </a:xfrm>
        </p:grpSpPr>
        <p:sp>
          <p:nvSpPr>
            <p:cNvPr id="854" name="Google Shape;854;p44"/>
            <p:cNvSpPr/>
            <p:nvPr/>
          </p:nvSpPr>
          <p:spPr>
            <a:xfrm>
              <a:off x="0" y="1016"/>
              <a:ext cx="4572000" cy="2859913"/>
            </a:xfrm>
            <a:custGeom>
              <a:avLst/>
              <a:gdLst/>
              <a:ahLst/>
              <a:cxnLst/>
              <a:rect l="l" t="t" r="r" b="b"/>
              <a:pathLst>
                <a:path w="4572000" h="2859913" extrusionOk="0">
                  <a:moveTo>
                    <a:pt x="4572000" y="0"/>
                  </a:moveTo>
                  <a:lnTo>
                    <a:pt x="4572000" y="2859913"/>
                  </a:lnTo>
                  <a:lnTo>
                    <a:pt x="0" y="2859913"/>
                  </a:lnTo>
                  <a:lnTo>
                    <a:pt x="0" y="0"/>
                  </a:lnTo>
                  <a:lnTo>
                    <a:pt x="4572000" y="0"/>
                  </a:lnTo>
                  <a:close/>
                </a:path>
              </a:pathLst>
            </a:custGeom>
            <a:blipFill rotWithShape="1">
              <a:blip r:embed="rId12">
                <a:alphaModFix/>
              </a:blip>
              <a:stretch>
                <a:fillRect t="-29927" b="-29926"/>
              </a:stretch>
            </a:blipFill>
            <a:ln>
              <a:noFill/>
            </a:ln>
          </p:spPr>
        </p:sp>
        <p:sp>
          <p:nvSpPr>
            <p:cNvPr id="855" name="Google Shape;855;p44"/>
            <p:cNvSpPr/>
            <p:nvPr/>
          </p:nvSpPr>
          <p:spPr>
            <a:xfrm>
              <a:off x="0" y="1016"/>
              <a:ext cx="4572000" cy="2859913"/>
            </a:xfrm>
            <a:custGeom>
              <a:avLst/>
              <a:gdLst/>
              <a:ahLst/>
              <a:cxnLst/>
              <a:rect l="l" t="t" r="r" b="b"/>
              <a:pathLst>
                <a:path w="4572000" h="2859913" extrusionOk="0">
                  <a:moveTo>
                    <a:pt x="4572000" y="0"/>
                  </a:moveTo>
                  <a:lnTo>
                    <a:pt x="4572000" y="2859913"/>
                  </a:lnTo>
                  <a:lnTo>
                    <a:pt x="0" y="2859913"/>
                  </a:lnTo>
                  <a:lnTo>
                    <a:pt x="0" y="0"/>
                  </a:lnTo>
                  <a:lnTo>
                    <a:pt x="4572000" y="0"/>
                  </a:lnTo>
                  <a:close/>
                </a:path>
              </a:pathLst>
            </a:custGeom>
            <a:blipFill rotWithShape="1">
              <a:blip r:embed="rId13">
                <a:alphaModFix/>
              </a:blip>
              <a:stretch>
                <a:fillRect t="-54" b="-54"/>
              </a:stretch>
            </a:blipFill>
            <a:ln>
              <a:noFill/>
            </a:ln>
          </p:spPr>
        </p:sp>
      </p:grpSp>
      <p:sp>
        <p:nvSpPr>
          <p:cNvPr id="856" name="Google Shape;856;p44"/>
          <p:cNvSpPr/>
          <p:nvPr/>
        </p:nvSpPr>
        <p:spPr>
          <a:xfrm>
            <a:off x="7325695" y="4533790"/>
            <a:ext cx="1022980" cy="740382"/>
          </a:xfrm>
          <a:custGeom>
            <a:avLst/>
            <a:gdLst/>
            <a:ahLst/>
            <a:cxnLst/>
            <a:rect l="l" t="t" r="r" b="b"/>
            <a:pathLst>
              <a:path w="2045960" h="1480764" extrusionOk="0">
                <a:moveTo>
                  <a:pt x="0" y="0"/>
                </a:moveTo>
                <a:lnTo>
                  <a:pt x="2045960" y="0"/>
                </a:lnTo>
                <a:lnTo>
                  <a:pt x="2045960" y="1480764"/>
                </a:lnTo>
                <a:lnTo>
                  <a:pt x="0" y="1480764"/>
                </a:lnTo>
                <a:lnTo>
                  <a:pt x="0" y="0"/>
                </a:lnTo>
                <a:close/>
              </a:path>
            </a:pathLst>
          </a:custGeom>
          <a:blipFill rotWithShape="1">
            <a:blip r:embed="rId14">
              <a:alphaModFix/>
            </a:blip>
            <a:stretch>
              <a:fillRect/>
            </a:stretch>
          </a:blipFill>
          <a:ln>
            <a:noFill/>
          </a:ln>
        </p:spPr>
      </p:sp>
      <p:sp>
        <p:nvSpPr>
          <p:cNvPr id="857" name="Google Shape;857;p44"/>
          <p:cNvSpPr/>
          <p:nvPr/>
        </p:nvSpPr>
        <p:spPr>
          <a:xfrm rot="1030078">
            <a:off x="6451388" y="3779879"/>
            <a:ext cx="1810776" cy="692622"/>
          </a:xfrm>
          <a:custGeom>
            <a:avLst/>
            <a:gdLst/>
            <a:ahLst/>
            <a:cxnLst/>
            <a:rect l="l" t="t" r="r" b="b"/>
            <a:pathLst>
              <a:path w="3621551" h="1385243" extrusionOk="0">
                <a:moveTo>
                  <a:pt x="0" y="0"/>
                </a:moveTo>
                <a:lnTo>
                  <a:pt x="3621550" y="0"/>
                </a:lnTo>
                <a:lnTo>
                  <a:pt x="3621550" y="1385243"/>
                </a:lnTo>
                <a:lnTo>
                  <a:pt x="0" y="1385243"/>
                </a:lnTo>
                <a:lnTo>
                  <a:pt x="0" y="0"/>
                </a:lnTo>
                <a:close/>
              </a:path>
            </a:pathLst>
          </a:custGeom>
          <a:blipFill rotWithShape="1">
            <a:blip r:embed="rId15">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14"/>
          <p:cNvPicPr preferRelativeResize="0"/>
          <p:nvPr/>
        </p:nvPicPr>
        <p:blipFill rotWithShape="1">
          <a:blip r:embed="rId3">
            <a:alphaModFix/>
          </a:blip>
          <a:srcRect t="7812" b="7810"/>
          <a:stretch/>
        </p:blipFill>
        <p:spPr>
          <a:xfrm>
            <a:off x="0" y="0"/>
            <a:ext cx="9144000" cy="5143500"/>
          </a:xfrm>
          <a:prstGeom prst="rect">
            <a:avLst/>
          </a:prstGeom>
          <a:noFill/>
          <a:ln>
            <a:noFill/>
          </a:ln>
        </p:spPr>
      </p:pic>
      <p:sp>
        <p:nvSpPr>
          <p:cNvPr id="339" name="Google Shape;339;p14"/>
          <p:cNvSpPr/>
          <p:nvPr/>
        </p:nvSpPr>
        <p:spPr>
          <a:xfrm rot="-5400000">
            <a:off x="2203869" y="-1677589"/>
            <a:ext cx="4736262" cy="8498678"/>
          </a:xfrm>
          <a:custGeom>
            <a:avLst/>
            <a:gdLst/>
            <a:ahLst/>
            <a:cxnLst/>
            <a:rect l="l" t="t" r="r" b="b"/>
            <a:pathLst>
              <a:path w="9472524" h="16997356" extrusionOk="0">
                <a:moveTo>
                  <a:pt x="0" y="0"/>
                </a:moveTo>
                <a:lnTo>
                  <a:pt x="9472524" y="0"/>
                </a:lnTo>
                <a:lnTo>
                  <a:pt x="9472524" y="16997356"/>
                </a:lnTo>
                <a:lnTo>
                  <a:pt x="0" y="16997356"/>
                </a:lnTo>
                <a:lnTo>
                  <a:pt x="0" y="0"/>
                </a:lnTo>
                <a:close/>
              </a:path>
            </a:pathLst>
          </a:custGeom>
          <a:blipFill rotWithShape="1">
            <a:blip r:embed="rId4">
              <a:alphaModFix/>
            </a:blip>
            <a:stretch>
              <a:fillRect l="-9771" r="-9771"/>
            </a:stretch>
          </a:blipFill>
          <a:ln>
            <a:noFill/>
          </a:ln>
        </p:spPr>
      </p:sp>
      <p:sp>
        <p:nvSpPr>
          <p:cNvPr id="340" name="Google Shape;340;p14"/>
          <p:cNvSpPr/>
          <p:nvPr/>
        </p:nvSpPr>
        <p:spPr>
          <a:xfrm rot="5400000">
            <a:off x="270021" y="-1728397"/>
            <a:ext cx="2161252" cy="5618046"/>
          </a:xfrm>
          <a:custGeom>
            <a:avLst/>
            <a:gdLst/>
            <a:ahLst/>
            <a:cxnLst/>
            <a:rect l="l" t="t" r="r" b="b"/>
            <a:pathLst>
              <a:path w="4469390" h="11617913" extrusionOk="0">
                <a:moveTo>
                  <a:pt x="0" y="0"/>
                </a:moveTo>
                <a:lnTo>
                  <a:pt x="4469389" y="0"/>
                </a:lnTo>
                <a:lnTo>
                  <a:pt x="4469389" y="11617913"/>
                </a:lnTo>
                <a:lnTo>
                  <a:pt x="0" y="11617913"/>
                </a:lnTo>
                <a:lnTo>
                  <a:pt x="0" y="0"/>
                </a:lnTo>
                <a:close/>
              </a:path>
            </a:pathLst>
          </a:custGeom>
          <a:blipFill rotWithShape="1">
            <a:blip r:embed="rId5">
              <a:alphaModFix/>
            </a:blip>
            <a:stretch>
              <a:fillRect l="-117694"/>
            </a:stretch>
          </a:blipFill>
          <a:ln>
            <a:noFill/>
          </a:ln>
        </p:spPr>
      </p:sp>
      <p:grpSp>
        <p:nvGrpSpPr>
          <p:cNvPr id="341" name="Google Shape;341;p14"/>
          <p:cNvGrpSpPr/>
          <p:nvPr/>
        </p:nvGrpSpPr>
        <p:grpSpPr>
          <a:xfrm>
            <a:off x="926842" y="896919"/>
            <a:ext cx="2830763" cy="2085329"/>
            <a:chOff x="0" y="0"/>
            <a:chExt cx="19050000" cy="14033500"/>
          </a:xfrm>
        </p:grpSpPr>
        <p:sp>
          <p:nvSpPr>
            <p:cNvPr id="342" name="Google Shape;342;p14"/>
            <p:cNvSpPr/>
            <p:nvPr/>
          </p:nvSpPr>
          <p:spPr>
            <a:xfrm>
              <a:off x="1169582" y="1014439"/>
              <a:ext cx="16710835" cy="12004622"/>
            </a:xfrm>
            <a:custGeom>
              <a:avLst/>
              <a:gdLst/>
              <a:ahLst/>
              <a:cxnLst/>
              <a:rect l="l" t="t" r="r" b="b"/>
              <a:pathLst>
                <a:path w="16710835" h="12004622" extrusionOk="0">
                  <a:moveTo>
                    <a:pt x="0" y="0"/>
                  </a:moveTo>
                  <a:lnTo>
                    <a:pt x="16710835" y="0"/>
                  </a:lnTo>
                  <a:lnTo>
                    <a:pt x="16710835" y="12004622"/>
                  </a:lnTo>
                  <a:lnTo>
                    <a:pt x="0" y="12004622"/>
                  </a:lnTo>
                  <a:close/>
                </a:path>
              </a:pathLst>
            </a:custGeom>
            <a:blipFill rotWithShape="1">
              <a:blip r:embed="rId6">
                <a:alphaModFix/>
              </a:blip>
              <a:stretch>
                <a:fillRect t="-5691" b="-60783"/>
              </a:stretch>
            </a:blipFill>
            <a:ln>
              <a:noFill/>
            </a:ln>
          </p:spPr>
        </p:sp>
        <p:sp>
          <p:nvSpPr>
            <p:cNvPr id="343" name="Google Shape;343;p14"/>
            <p:cNvSpPr/>
            <p:nvPr/>
          </p:nvSpPr>
          <p:spPr>
            <a:xfrm>
              <a:off x="0" y="0"/>
              <a:ext cx="19050000" cy="14033500"/>
            </a:xfrm>
            <a:custGeom>
              <a:avLst/>
              <a:gdLst/>
              <a:ahLst/>
              <a:cxnLst/>
              <a:rect l="l" t="t" r="r" b="b"/>
              <a:pathLst>
                <a:path w="19050000" h="14033500" extrusionOk="0">
                  <a:moveTo>
                    <a:pt x="0" y="0"/>
                  </a:moveTo>
                  <a:lnTo>
                    <a:pt x="19050000" y="0"/>
                  </a:lnTo>
                  <a:lnTo>
                    <a:pt x="19050000" y="14033500"/>
                  </a:lnTo>
                  <a:lnTo>
                    <a:pt x="0" y="14033500"/>
                  </a:lnTo>
                  <a:close/>
                </a:path>
              </a:pathLst>
            </a:custGeom>
            <a:blipFill rotWithShape="1">
              <a:blip r:embed="rId7">
                <a:alphaModFix/>
              </a:blip>
              <a:stretch>
                <a:fillRect b="-278"/>
              </a:stretch>
            </a:blipFill>
            <a:ln>
              <a:noFill/>
            </a:ln>
          </p:spPr>
        </p:sp>
      </p:grpSp>
      <p:sp>
        <p:nvSpPr>
          <p:cNvPr id="344" name="Google Shape;344;p14"/>
          <p:cNvSpPr/>
          <p:nvPr/>
        </p:nvSpPr>
        <p:spPr>
          <a:xfrm>
            <a:off x="-290263" y="1163836"/>
            <a:ext cx="470514" cy="1818412"/>
          </a:xfrm>
          <a:custGeom>
            <a:avLst/>
            <a:gdLst/>
            <a:ahLst/>
            <a:cxnLst/>
            <a:rect l="l" t="t" r="r" b="b"/>
            <a:pathLst>
              <a:path w="941028" h="3636824" extrusionOk="0">
                <a:moveTo>
                  <a:pt x="0" y="0"/>
                </a:moveTo>
                <a:lnTo>
                  <a:pt x="941028" y="0"/>
                </a:lnTo>
                <a:lnTo>
                  <a:pt x="941028" y="3636824"/>
                </a:lnTo>
                <a:lnTo>
                  <a:pt x="0" y="3636824"/>
                </a:lnTo>
                <a:lnTo>
                  <a:pt x="0" y="0"/>
                </a:lnTo>
                <a:close/>
              </a:path>
            </a:pathLst>
          </a:custGeom>
          <a:blipFill rotWithShape="1">
            <a:blip r:embed="rId8">
              <a:alphaModFix/>
            </a:blip>
            <a:stretch>
              <a:fillRect/>
            </a:stretch>
          </a:blipFill>
          <a:ln>
            <a:noFill/>
          </a:ln>
        </p:spPr>
      </p:sp>
      <p:sp>
        <p:nvSpPr>
          <p:cNvPr id="345" name="Google Shape;345;p14"/>
          <p:cNvSpPr/>
          <p:nvPr/>
        </p:nvSpPr>
        <p:spPr>
          <a:xfrm>
            <a:off x="-103559" y="1899167"/>
            <a:ext cx="3687368" cy="3734014"/>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9">
              <a:alphaModFix/>
            </a:blip>
            <a:stretch>
              <a:fillRect t="-47538" r="-215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4"/>
          <p:cNvSpPr txBox="1"/>
          <p:nvPr/>
        </p:nvSpPr>
        <p:spPr>
          <a:xfrm>
            <a:off x="4323586" y="1556971"/>
            <a:ext cx="3464270" cy="5135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3200" b="1" dirty="0" smtClean="0">
                <a:solidFill>
                  <a:srgbClr val="FF0000"/>
                </a:solidFill>
                <a:latin typeface="Palatino Linotype"/>
                <a:sym typeface="Palatino Linotype"/>
              </a:rPr>
              <a:t>TIẾT : </a:t>
            </a:r>
            <a:endParaRPr sz="2000" b="1" i="0" u="none" strike="noStrike" cap="none" dirty="0">
              <a:solidFill>
                <a:srgbClr val="FF0000"/>
              </a:solidFill>
              <a:sym typeface="Arial"/>
            </a:endParaRPr>
          </a:p>
        </p:txBody>
      </p:sp>
      <p:sp>
        <p:nvSpPr>
          <p:cNvPr id="347" name="Google Shape;347;p14"/>
          <p:cNvSpPr txBox="1"/>
          <p:nvPr/>
        </p:nvSpPr>
        <p:spPr>
          <a:xfrm>
            <a:off x="3583809" y="2447203"/>
            <a:ext cx="4753676"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i="1" u="none" strike="noStrike" cap="none">
                <a:solidFill>
                  <a:srgbClr val="22170B"/>
                </a:solidFill>
                <a:latin typeface="Palatino Linotype"/>
                <a:ea typeface="Palatino Linotype"/>
                <a:cs typeface="Palatino Linotype"/>
                <a:sym typeface="Palatino Linotype"/>
              </a:rPr>
              <a:t>LÁ CỜ THÊU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500"/>
              <a:buFont typeface="Arial"/>
              <a:buNone/>
            </a:pPr>
            <a:r>
              <a:rPr lang="en-US" sz="4500" b="1" i="1" u="none" strike="noStrike" cap="none">
                <a:solidFill>
                  <a:srgbClr val="22170B"/>
                </a:solidFill>
                <a:latin typeface="Palatino Linotype"/>
                <a:ea typeface="Palatino Linotype"/>
                <a:cs typeface="Palatino Linotype"/>
                <a:sym typeface="Palatino Linotype"/>
              </a:rPr>
              <a:t>SÁU CHỮ VÀNG</a:t>
            </a:r>
            <a:endParaRPr sz="1400" b="0" i="0" u="none" strike="noStrike" cap="none">
              <a:solidFill>
                <a:srgbClr val="000000"/>
              </a:solidFill>
              <a:latin typeface="Arial"/>
              <a:ea typeface="Arial"/>
              <a:cs typeface="Arial"/>
              <a:sym typeface="Arial"/>
            </a:endParaRPr>
          </a:p>
        </p:txBody>
      </p:sp>
      <p:pic>
        <p:nvPicPr>
          <p:cNvPr id="349" name="Google Shape;349;p14"/>
          <p:cNvPicPr preferRelativeResize="0"/>
          <p:nvPr/>
        </p:nvPicPr>
        <p:blipFill rotWithShape="1">
          <a:blip r:embed="rId10">
            <a:alphaModFix/>
          </a:blip>
          <a:srcRect/>
          <a:stretch/>
        </p:blipFill>
        <p:spPr>
          <a:xfrm>
            <a:off x="7793783" y="949550"/>
            <a:ext cx="338990" cy="365009"/>
          </a:xfrm>
          <a:prstGeom prst="rect">
            <a:avLst/>
          </a:prstGeom>
          <a:noFill/>
          <a:ln>
            <a:noFill/>
          </a:ln>
        </p:spPr>
      </p:pic>
      <p:sp>
        <p:nvSpPr>
          <p:cNvPr id="350" name="Google Shape;350;p14"/>
          <p:cNvSpPr/>
          <p:nvPr/>
        </p:nvSpPr>
        <p:spPr>
          <a:xfrm>
            <a:off x="7792395" y="1899512"/>
            <a:ext cx="342000" cy="342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 name="Google Shape;351;p14"/>
          <p:cNvPicPr preferRelativeResize="0"/>
          <p:nvPr/>
        </p:nvPicPr>
        <p:blipFill rotWithShape="1">
          <a:blip r:embed="rId11">
            <a:alphaModFix/>
          </a:blip>
          <a:srcRect t="-13305" b="-13292"/>
          <a:stretch/>
        </p:blipFill>
        <p:spPr>
          <a:xfrm rot="5400000">
            <a:off x="7196600" y="4026323"/>
            <a:ext cx="1659484" cy="1659494"/>
          </a:xfrm>
          <a:prstGeom prst="rect">
            <a:avLst/>
          </a:prstGeom>
          <a:noFill/>
          <a:ln>
            <a:noFill/>
          </a:ln>
        </p:spPr>
      </p:pic>
    </p:spTree>
    <p:extLst>
      <p:ext uri="{BB962C8B-B14F-4D97-AF65-F5344CB8AC3E}">
        <p14:creationId xmlns:p14="http://schemas.microsoft.com/office/powerpoint/2010/main" val="159284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p:nvPr/>
        </p:nvSpPr>
        <p:spPr>
          <a:xfrm>
            <a:off x="899485" y="1147408"/>
            <a:ext cx="7345029"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22170B"/>
                </a:solidFill>
                <a:latin typeface="Palatino Linotype"/>
                <a:ea typeface="Palatino Linotype"/>
                <a:cs typeface="Palatino Linotype"/>
                <a:sym typeface="Palatino Linotype"/>
              </a:rPr>
              <a:t>TÌM HIỂU TRI THỨC THỂ LOẠI</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22170B"/>
                </a:solidFill>
                <a:latin typeface="Palatino Linotype"/>
                <a:ea typeface="Palatino Linotype"/>
                <a:cs typeface="Palatino Linotype"/>
                <a:sym typeface="Palatino Linotype"/>
              </a:rPr>
              <a:t>TRUYỆN LỊCH SỬ</a:t>
            </a:r>
            <a:endParaRPr sz="1400" b="0" i="0" u="none" strike="noStrike" cap="none" dirty="0">
              <a:solidFill>
                <a:srgbClr val="000000"/>
              </a:solidFill>
              <a:latin typeface="Arial"/>
              <a:ea typeface="Arial"/>
              <a:cs typeface="Arial"/>
              <a:sym typeface="Arial"/>
            </a:endParaRPr>
          </a:p>
        </p:txBody>
      </p:sp>
      <p:sp>
        <p:nvSpPr>
          <p:cNvPr id="236" name="Google Shape;236;p7"/>
          <p:cNvSpPr txBox="1"/>
          <p:nvPr/>
        </p:nvSpPr>
        <p:spPr>
          <a:xfrm>
            <a:off x="2975123" y="607310"/>
            <a:ext cx="365856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smtClean="0">
                <a:solidFill>
                  <a:srgbClr val="FF0000"/>
                </a:solidFill>
                <a:latin typeface="Palatino Linotype"/>
                <a:ea typeface="Palatino Linotype"/>
                <a:cs typeface="Palatino Linotype"/>
                <a:sym typeface="Palatino Linotype"/>
              </a:rPr>
              <a:t>A. TRI </a:t>
            </a:r>
            <a:r>
              <a:rPr lang="en-US" sz="2000" b="1" i="0" u="none" strike="noStrike" cap="none" dirty="0">
                <a:solidFill>
                  <a:srgbClr val="FF0000"/>
                </a:solidFill>
                <a:latin typeface="Palatino Linotype"/>
                <a:ea typeface="Palatino Linotype"/>
                <a:cs typeface="Palatino Linotype"/>
                <a:sym typeface="Palatino Linotype"/>
              </a:rPr>
              <a:t>THỨC NGỮ VĂN</a:t>
            </a:r>
            <a:endParaRPr sz="2000" b="0" i="0" u="none" strike="noStrike" cap="none" dirty="0">
              <a:solidFill>
                <a:srgbClr val="FF0000"/>
              </a:solidFill>
              <a:sym typeface="Arial"/>
            </a:endParaRPr>
          </a:p>
        </p:txBody>
      </p:sp>
      <p:sp>
        <p:nvSpPr>
          <p:cNvPr id="237" name="Google Shape;237;p7"/>
          <p:cNvSpPr/>
          <p:nvPr/>
        </p:nvSpPr>
        <p:spPr>
          <a:xfrm rot="671049">
            <a:off x="7126406" y="2002763"/>
            <a:ext cx="1049108" cy="814191"/>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rgbClr val="22170B"/>
                </a:solidFill>
                <a:latin typeface="Cambria"/>
                <a:ea typeface="Cambria"/>
                <a:cs typeface="Cambria"/>
                <a:sym typeface="Cambria"/>
              </a:rPr>
              <a:t>10 phút</a:t>
            </a:r>
            <a:endParaRPr sz="1600" b="0" i="1" u="none" strike="noStrike" cap="none">
              <a:solidFill>
                <a:srgbClr val="22170B"/>
              </a:solidFill>
              <a:latin typeface="Cambria"/>
              <a:ea typeface="Cambria"/>
              <a:cs typeface="Cambria"/>
              <a:sym typeface="Cambria"/>
            </a:endParaRPr>
          </a:p>
        </p:txBody>
      </p:sp>
      <p:sp>
        <p:nvSpPr>
          <p:cNvPr id="238" name="Google Shape;238;p7"/>
          <p:cNvSpPr/>
          <p:nvPr/>
        </p:nvSpPr>
        <p:spPr>
          <a:xfrm>
            <a:off x="3027240" y="2530056"/>
            <a:ext cx="3103186" cy="7282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4250" tIns="94250" rIns="94250" bIns="942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22170B"/>
                </a:solidFill>
                <a:latin typeface="Cambria"/>
                <a:ea typeface="Cambria"/>
                <a:cs typeface="Cambria"/>
                <a:sym typeface="Cambria"/>
              </a:rPr>
              <a:t>THINK – PAIR - SHARE</a:t>
            </a:r>
            <a:endParaRPr sz="1400" b="0" i="0" u="none" strike="noStrike" cap="none">
              <a:solidFill>
                <a:srgbClr val="000000"/>
              </a:solidFill>
              <a:latin typeface="Arial"/>
              <a:ea typeface="Arial"/>
              <a:cs typeface="Arial"/>
              <a:sym typeface="Arial"/>
            </a:endParaRPr>
          </a:p>
        </p:txBody>
      </p:sp>
      <p:sp>
        <p:nvSpPr>
          <p:cNvPr id="239" name="Google Shape;239;p7"/>
          <p:cNvSpPr/>
          <p:nvPr/>
        </p:nvSpPr>
        <p:spPr>
          <a:xfrm>
            <a:off x="6353219" y="2801794"/>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40" name="Google Shape;240;p7"/>
          <p:cNvSpPr/>
          <p:nvPr/>
        </p:nvSpPr>
        <p:spPr>
          <a:xfrm>
            <a:off x="2510252" y="2801794"/>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41" name="Google Shape;241;p7"/>
          <p:cNvSpPr txBox="1"/>
          <p:nvPr/>
        </p:nvSpPr>
        <p:spPr>
          <a:xfrm>
            <a:off x="2075559" y="3532913"/>
            <a:ext cx="5220218" cy="89251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2000"/>
              <a:buFont typeface="Arial"/>
              <a:buNone/>
            </a:pPr>
            <a:r>
              <a:rPr lang="en-US" sz="2000" b="0" i="1" u="none" strike="noStrike" cap="none">
                <a:solidFill>
                  <a:srgbClr val="22170B"/>
                </a:solidFill>
                <a:latin typeface="Cambria"/>
                <a:ea typeface="Cambria"/>
                <a:cs typeface="Cambria"/>
                <a:sym typeface="Cambria"/>
              </a:rPr>
              <a:t>Đọc phần Tri thức ngữ văn, hoàn thành PHT 01</a:t>
            </a:r>
            <a:endParaRPr/>
          </a:p>
          <a:p>
            <a:pPr marL="0" marR="0" lvl="0" indent="0" algn="ctr" rtl="0">
              <a:lnSpc>
                <a:spcPct val="130000"/>
              </a:lnSpc>
              <a:spcBef>
                <a:spcPts val="0"/>
              </a:spcBef>
              <a:spcAft>
                <a:spcPts val="0"/>
              </a:spcAft>
              <a:buClr>
                <a:srgbClr val="000000"/>
              </a:buClr>
              <a:buSzPts val="2000"/>
              <a:buFont typeface="Arial"/>
              <a:buNone/>
            </a:pPr>
            <a:r>
              <a:rPr lang="en-US" sz="2000" b="1" i="1" u="none" strike="noStrike" cap="none">
                <a:solidFill>
                  <a:srgbClr val="AA773B"/>
                </a:solidFill>
                <a:latin typeface="Cambria"/>
                <a:ea typeface="Cambria"/>
                <a:cs typeface="Cambria"/>
                <a:sym typeface="Cambria"/>
              </a:rPr>
              <a:t>Think</a:t>
            </a:r>
            <a:r>
              <a:rPr lang="en-US" sz="2000" b="0" i="1" u="none" strike="noStrike" cap="none">
                <a:solidFill>
                  <a:srgbClr val="22170B"/>
                </a:solidFill>
                <a:latin typeface="Cambria"/>
                <a:ea typeface="Cambria"/>
                <a:cs typeface="Cambria"/>
                <a:sym typeface="Cambria"/>
              </a:rPr>
              <a:t>: 3 phút - </a:t>
            </a:r>
            <a:r>
              <a:rPr lang="en-US" sz="2000" b="1" i="1" u="none" strike="noStrike" cap="none">
                <a:solidFill>
                  <a:srgbClr val="AA773B"/>
                </a:solidFill>
                <a:latin typeface="Cambria"/>
                <a:ea typeface="Cambria"/>
                <a:cs typeface="Cambria"/>
                <a:sym typeface="Cambria"/>
              </a:rPr>
              <a:t>Pare</a:t>
            </a:r>
            <a:r>
              <a:rPr lang="en-US" sz="2000" b="0" i="1" u="none" strike="noStrike" cap="none">
                <a:solidFill>
                  <a:srgbClr val="22170B"/>
                </a:solidFill>
                <a:latin typeface="Cambria"/>
                <a:ea typeface="Cambria"/>
                <a:cs typeface="Cambria"/>
                <a:sym typeface="Cambria"/>
              </a:rPr>
              <a:t>: 3 phút - </a:t>
            </a:r>
            <a:r>
              <a:rPr lang="en-US" sz="2000" b="1" i="1" u="none" strike="noStrike" cap="none">
                <a:solidFill>
                  <a:srgbClr val="AA773B"/>
                </a:solidFill>
                <a:latin typeface="Cambria"/>
                <a:ea typeface="Cambria"/>
                <a:cs typeface="Cambria"/>
                <a:sym typeface="Cambria"/>
              </a:rPr>
              <a:t>Share: </a:t>
            </a:r>
            <a:r>
              <a:rPr lang="en-US" sz="2000" b="0" i="1" u="none" strike="noStrike" cap="none">
                <a:solidFill>
                  <a:srgbClr val="22170B"/>
                </a:solidFill>
                <a:latin typeface="Cambria"/>
                <a:ea typeface="Cambria"/>
                <a:cs typeface="Cambria"/>
                <a:sym typeface="Cambria"/>
              </a:rPr>
              <a:t>4 phút</a:t>
            </a:r>
            <a:endParaRPr sz="1400" b="0" i="0" u="none" strike="noStrike" cap="none">
              <a:solidFill>
                <a:srgbClr val="000000"/>
              </a:solidFill>
              <a:latin typeface="Arial"/>
              <a:ea typeface="Arial"/>
              <a:cs typeface="Arial"/>
              <a:sym typeface="Arial"/>
            </a:endParaRPr>
          </a:p>
        </p:txBody>
      </p:sp>
      <p:sp>
        <p:nvSpPr>
          <p:cNvPr id="242" name="Google Shape;242;p7"/>
          <p:cNvSpPr/>
          <p:nvPr/>
        </p:nvSpPr>
        <p:spPr>
          <a:xfrm>
            <a:off x="7192029" y="2583585"/>
            <a:ext cx="1734144" cy="2559915"/>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7"/>
          <p:cNvSpPr/>
          <p:nvPr/>
        </p:nvSpPr>
        <p:spPr>
          <a:xfrm flipH="1">
            <a:off x="92684" y="2839698"/>
            <a:ext cx="2086623" cy="2372860"/>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121281" r="-26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gtEl>
                                        <p:attrNameLst>
                                          <p:attrName>style.visibility</p:attrName>
                                        </p:attrNameLst>
                                      </p:cBhvr>
                                      <p:to>
                                        <p:strVal val="visible"/>
                                      </p:to>
                                    </p:set>
                                    <p:animEffect transition="in" filter="fade">
                                      <p:cBhvr>
                                        <p:cTn id="17"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56"/>
          <p:cNvSpPr/>
          <p:nvPr/>
        </p:nvSpPr>
        <p:spPr>
          <a:xfrm rot="671049">
            <a:off x="6613533" y="1791066"/>
            <a:ext cx="2086932" cy="1337030"/>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1600" b="1" i="1" u="none" strike="noStrike" cap="none">
                <a:solidFill>
                  <a:srgbClr val="AA773B"/>
                </a:solidFill>
                <a:latin typeface="Cambria"/>
                <a:ea typeface="Cambria"/>
                <a:cs typeface="Cambria"/>
                <a:sym typeface="Cambria"/>
              </a:rPr>
              <a:t>Think</a:t>
            </a:r>
            <a:r>
              <a:rPr lang="en-US" sz="1600" b="0" i="1" u="none" strike="noStrike" cap="none">
                <a:solidFill>
                  <a:srgbClr val="22170B"/>
                </a:solidFill>
                <a:latin typeface="Cambria"/>
                <a:ea typeface="Cambria"/>
                <a:cs typeface="Cambria"/>
                <a:sym typeface="Cambria"/>
              </a:rPr>
              <a:t>: 3 phút - </a:t>
            </a:r>
            <a:r>
              <a:rPr lang="en-US" sz="1600" b="1" i="1" u="none" strike="noStrike" cap="none">
                <a:solidFill>
                  <a:srgbClr val="AA773B"/>
                </a:solidFill>
                <a:latin typeface="Cambria"/>
                <a:ea typeface="Cambria"/>
                <a:cs typeface="Cambria"/>
                <a:sym typeface="Cambria"/>
              </a:rPr>
              <a:t>Pare</a:t>
            </a:r>
            <a:r>
              <a:rPr lang="en-US" sz="1600" b="0" i="1" u="none" strike="noStrike" cap="none">
                <a:solidFill>
                  <a:srgbClr val="22170B"/>
                </a:solidFill>
                <a:latin typeface="Cambria"/>
                <a:ea typeface="Cambria"/>
                <a:cs typeface="Cambria"/>
                <a:sym typeface="Cambria"/>
              </a:rPr>
              <a:t>: 3 phút - </a:t>
            </a:r>
            <a:r>
              <a:rPr lang="en-US" sz="1600" b="1" i="1" u="none" strike="noStrike" cap="none">
                <a:solidFill>
                  <a:srgbClr val="AA773B"/>
                </a:solidFill>
                <a:latin typeface="Cambria"/>
                <a:ea typeface="Cambria"/>
                <a:cs typeface="Cambria"/>
                <a:sym typeface="Cambria"/>
              </a:rPr>
              <a:t>Share: </a:t>
            </a:r>
            <a:r>
              <a:rPr lang="en-US" sz="1600" b="0" i="1" u="none" strike="noStrike" cap="none">
                <a:solidFill>
                  <a:srgbClr val="22170B"/>
                </a:solidFill>
                <a:latin typeface="Cambria"/>
                <a:ea typeface="Cambria"/>
                <a:cs typeface="Cambria"/>
                <a:sym typeface="Cambria"/>
              </a:rPr>
              <a:t>4 phút</a:t>
            </a:r>
            <a:endParaRPr sz="1600" b="0" i="0" u="none" strike="noStrike" cap="none">
              <a:solidFill>
                <a:srgbClr val="000000"/>
              </a:solidFill>
              <a:latin typeface="Arial"/>
              <a:ea typeface="Arial"/>
              <a:cs typeface="Arial"/>
              <a:sym typeface="Arial"/>
            </a:endParaRPr>
          </a:p>
        </p:txBody>
      </p:sp>
      <p:sp>
        <p:nvSpPr>
          <p:cNvPr id="249" name="Google Shape;249;p56"/>
          <p:cNvSpPr/>
          <p:nvPr/>
        </p:nvSpPr>
        <p:spPr>
          <a:xfrm>
            <a:off x="6353216" y="3059794"/>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50" name="Google Shape;250;p56"/>
          <p:cNvSpPr/>
          <p:nvPr/>
        </p:nvSpPr>
        <p:spPr>
          <a:xfrm>
            <a:off x="2510252" y="2801794"/>
            <a:ext cx="258000" cy="258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2170B"/>
              </a:solidFill>
              <a:latin typeface="Arial"/>
              <a:ea typeface="Arial"/>
              <a:cs typeface="Arial"/>
              <a:sym typeface="Arial"/>
            </a:endParaRPr>
          </a:p>
        </p:txBody>
      </p:sp>
      <p:sp>
        <p:nvSpPr>
          <p:cNvPr id="251" name="Google Shape;251;p56"/>
          <p:cNvSpPr/>
          <p:nvPr/>
        </p:nvSpPr>
        <p:spPr>
          <a:xfrm>
            <a:off x="7057406" y="2658534"/>
            <a:ext cx="1734144" cy="2559915"/>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57379" r="-13020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56"/>
          <p:cNvSpPr/>
          <p:nvPr/>
        </p:nvSpPr>
        <p:spPr>
          <a:xfrm flipH="1">
            <a:off x="92684" y="2839698"/>
            <a:ext cx="2086623" cy="2372860"/>
          </a:xfrm>
          <a:custGeom>
            <a:avLst/>
            <a:gdLst/>
            <a:ahLst/>
            <a:cxnLst/>
            <a:rect l="l" t="t" r="r" b="b"/>
            <a:pathLst>
              <a:path w="7842312" h="4025028" extrusionOk="0">
                <a:moveTo>
                  <a:pt x="0" y="0"/>
                </a:moveTo>
                <a:lnTo>
                  <a:pt x="7842312" y="0"/>
                </a:lnTo>
                <a:lnTo>
                  <a:pt x="7842312" y="4025028"/>
                </a:lnTo>
                <a:lnTo>
                  <a:pt x="0" y="4025028"/>
                </a:lnTo>
                <a:lnTo>
                  <a:pt x="0" y="0"/>
                </a:lnTo>
                <a:close/>
              </a:path>
            </a:pathLst>
          </a:custGeom>
          <a:blipFill rotWithShape="1">
            <a:blip r:embed="rId3">
              <a:alphaModFix/>
            </a:blip>
            <a:stretch>
              <a:fillRect l="-121281" r="-26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p56" descr="A picture containing text, screenshot&#10;&#10;Description automatically generated"/>
          <p:cNvPicPr preferRelativeResize="0"/>
          <p:nvPr/>
        </p:nvPicPr>
        <p:blipFill rotWithShape="1">
          <a:blip r:embed="rId4">
            <a:alphaModFix/>
          </a:blip>
          <a:srcRect/>
          <a:stretch/>
        </p:blipFill>
        <p:spPr>
          <a:xfrm rot="-231612">
            <a:off x="2188052" y="478908"/>
            <a:ext cx="4284811" cy="4254536"/>
          </a:xfrm>
          <a:prstGeom prst="rect">
            <a:avLst/>
          </a:prstGeom>
          <a:noFill/>
          <a:ln>
            <a:noFill/>
          </a:ln>
        </p:spPr>
      </p:pic>
      <p:sp>
        <p:nvSpPr>
          <p:cNvPr id="254" name="Google Shape;254;p56"/>
          <p:cNvSpPr/>
          <p:nvPr/>
        </p:nvSpPr>
        <p:spPr>
          <a:xfrm>
            <a:off x="179512" y="493649"/>
            <a:ext cx="1169233" cy="144530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5">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56"/>
          <p:cNvSpPr/>
          <p:nvPr/>
        </p:nvSpPr>
        <p:spPr>
          <a:xfrm>
            <a:off x="7524328" y="472851"/>
            <a:ext cx="1169233" cy="1445302"/>
          </a:xfrm>
          <a:custGeom>
            <a:avLst/>
            <a:gdLst/>
            <a:ahLst/>
            <a:cxnLst/>
            <a:rect l="l" t="t" r="r" b="b"/>
            <a:pathLst>
              <a:path w="7374735" h="11018571" extrusionOk="0">
                <a:moveTo>
                  <a:pt x="0" y="0"/>
                </a:moveTo>
                <a:lnTo>
                  <a:pt x="7374735" y="0"/>
                </a:lnTo>
                <a:lnTo>
                  <a:pt x="7374735" y="11018571"/>
                </a:lnTo>
                <a:lnTo>
                  <a:pt x="0" y="11018571"/>
                </a:lnTo>
                <a:lnTo>
                  <a:pt x="0" y="0"/>
                </a:lnTo>
                <a:close/>
              </a:path>
            </a:pathLst>
          </a:custGeom>
          <a:blipFill rotWithShape="1">
            <a:blip r:embed="rId5">
              <a:alphaModFix/>
            </a:blip>
            <a:stretch>
              <a:fillRect l="-118518" t="-34815" r="-130485" b="-2780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eek Mythology and Gods Thesis Defense by Slidesgo">
  <a:themeElements>
    <a:clrScheme name="Simple Light">
      <a:dk1>
        <a:srgbClr val="7D4F2D"/>
      </a:dk1>
      <a:lt1>
        <a:srgbClr val="DDC7AC"/>
      </a:lt1>
      <a:dk2>
        <a:srgbClr val="FFFFFF"/>
      </a:dk2>
      <a:lt2>
        <a:srgbClr val="FFFFFF"/>
      </a:lt2>
      <a:accent1>
        <a:srgbClr val="BE774B"/>
      </a:accent1>
      <a:accent2>
        <a:srgbClr val="F2E7DA"/>
      </a:accent2>
      <a:accent3>
        <a:srgbClr val="FFFFFF"/>
      </a:accent3>
      <a:accent4>
        <a:srgbClr val="FFFFFF"/>
      </a:accent4>
      <a:accent5>
        <a:srgbClr val="FFFFFF"/>
      </a:accent5>
      <a:accent6>
        <a:srgbClr val="FFFFFF"/>
      </a:accent6>
      <a:hlink>
        <a:srgbClr val="7D4F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3540</Words>
  <Application>Microsoft Office PowerPoint</Application>
  <PresentationFormat>On-screen Show (16:9)</PresentationFormat>
  <Paragraphs>335</Paragraphs>
  <Slides>60</Slides>
  <Notes>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Arial</vt:lpstr>
      <vt:lpstr>Cambria</vt:lpstr>
      <vt:lpstr>Bebas Neue</vt:lpstr>
      <vt:lpstr>Times New Roman</vt:lpstr>
      <vt:lpstr>Calibri</vt:lpstr>
      <vt:lpstr>Noto Sans Symbols</vt:lpstr>
      <vt:lpstr>DM Sans</vt:lpstr>
      <vt:lpstr>Anek Telugu</vt:lpstr>
      <vt:lpstr>Lato</vt:lpstr>
      <vt:lpstr>Palatino Linotype</vt:lpstr>
      <vt:lpstr>Greek Mythology and Gods Thesis Defense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Nhân vật Hoài Văn (Trần Quốc Toản)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Đề tài</vt:lpstr>
      <vt:lpstr>* Chủ đề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Nguyen - Vietnamese Teacher Trainee</dc:creator>
  <cp:lastModifiedBy>asus</cp:lastModifiedBy>
  <cp:revision>11</cp:revision>
  <dcterms:modified xsi:type="dcterms:W3CDTF">2023-09-01T03:44:13Z</dcterms:modified>
</cp:coreProperties>
</file>